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purl.oclc.org/ooxml/officeDocument/relationships/extendedProperties" Target="docProps/app.xml"/><Relationship Id="rId2" Type="http://schemas.openxmlformats.org/package/2006/relationships/metadata/core-properties" Target="docProps/core.xml"/><Relationship Id="rId1" Type="http://purl.oclc.org/ooxml/officeDocument/relationships/officeDocument" Target="ppt/presentation.xml"/><Relationship Id="rId4" Type="http://purl.oclc.org/ooxml/officeDocument/relationships/customProperties" Target="docProps/custom.xml"/></Relationships>
</file>

<file path=ppt/presentation.xml><?xml version="1.0" encoding="utf-8"?>
<p:presentation xmlns:a="http://purl.oclc.org/ooxml/drawingml/main" xmlns:r="http://purl.oclc.org/ooxml/officeDocument/relationships" xmlns:p="http://purl.oclc.org/ooxml/presentationml/main" saveSubsetFonts="1" conformance="strict">
  <p:sldMasterIdLst>
    <p:sldMasterId id="2147483648" r:id="rId5"/>
  </p:sldMasterIdLst>
  <p:notesMasterIdLst>
    <p:notesMasterId r:id="rId43"/>
  </p:notesMasterIdLst>
  <p:handoutMasterIdLst>
    <p:handoutMasterId r:id="rId44"/>
  </p:handoutMasterIdLst>
  <p:sldIdLst>
    <p:sldId id="389" r:id="rId6"/>
    <p:sldId id="521" r:id="rId7"/>
    <p:sldId id="452" r:id="rId8"/>
    <p:sldId id="499" r:id="rId9"/>
    <p:sldId id="492" r:id="rId10"/>
    <p:sldId id="500" r:id="rId11"/>
    <p:sldId id="501" r:id="rId12"/>
    <p:sldId id="502" r:id="rId13"/>
    <p:sldId id="517" r:id="rId14"/>
    <p:sldId id="518" r:id="rId15"/>
    <p:sldId id="519" r:id="rId16"/>
    <p:sldId id="503" r:id="rId17"/>
    <p:sldId id="497" r:id="rId18"/>
    <p:sldId id="505" r:id="rId19"/>
    <p:sldId id="506" r:id="rId20"/>
    <p:sldId id="489" r:id="rId21"/>
    <p:sldId id="504" r:id="rId22"/>
    <p:sldId id="511" r:id="rId23"/>
    <p:sldId id="512" r:id="rId24"/>
    <p:sldId id="510" r:id="rId25"/>
    <p:sldId id="516" r:id="rId26"/>
    <p:sldId id="513" r:id="rId27"/>
    <p:sldId id="398" r:id="rId28"/>
    <p:sldId id="514" r:id="rId29"/>
    <p:sldId id="446" r:id="rId30"/>
    <p:sldId id="515" r:id="rId31"/>
    <p:sldId id="475" r:id="rId32"/>
    <p:sldId id="483" r:id="rId33"/>
    <p:sldId id="498" r:id="rId34"/>
    <p:sldId id="508" r:id="rId35"/>
    <p:sldId id="476" r:id="rId36"/>
    <p:sldId id="477" r:id="rId37"/>
    <p:sldId id="478" r:id="rId38"/>
    <p:sldId id="479" r:id="rId39"/>
    <p:sldId id="480" r:id="rId40"/>
    <p:sldId id="481" r:id="rId41"/>
    <p:sldId id="482" r:id="rId4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purl.oclc.org/ooxml/drawingml/main" xmlns:r="http://purl.oclc.org/ooxml/officeDocument/relationships" xmlns:p="http://purl.oclc.org/ooxml/presentationml/main">
  <p:clrMru>
    <a:srgbClr val="ACE4FA"/>
    <a:srgbClr val="BFBFBF"/>
    <a:srgbClr val="C8EDFC"/>
    <a:srgbClr val="0ACC59"/>
    <a:srgbClr val="8BFFBF"/>
    <a:srgbClr val="B2E7CA"/>
    <a:srgbClr val="57FFA3"/>
    <a:srgbClr val="F2F2F2"/>
    <a:srgbClr val="77BF32"/>
    <a:srgbClr val="3F6D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purl.oclc.org/ooxml/drawingml/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
            </a:schemeClr>
          </a:solidFill>
        </a:fill>
      </a:tcStyle>
    </a:wholeTbl>
    <a:band1H>
      <a:tcStyle>
        <a:tcBdr/>
        <a:fill>
          <a:solidFill>
            <a:schemeClr val="accent1">
              <a:tint val="40%"/>
            </a:schemeClr>
          </a:solidFill>
        </a:fill>
      </a:tcStyle>
    </a:band1H>
    <a:band2H>
      <a:tcStyle>
        <a:tcBdr/>
      </a:tcStyle>
    </a:band2H>
    <a:band1V>
      <a:tcStyle>
        <a:tcBdr/>
        <a:fill>
          <a:solidFill>
            <a:schemeClr val="accent1">
              <a:tint val="4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purl.oclc.org/ooxml/drawingml/main" xmlns:r="http://purl.oclc.org/ooxml/officeDocument/relationships" xmlns:p="http://purl.oclc.org/ooxml/presentationml/main">
  <p:normalViewPr>
    <p:restoredLeft sz="9.77%" autoAdjust="0"/>
    <p:restoredTop sz="85.303%" autoAdjust="0"/>
  </p:normalViewPr>
  <p:slideViewPr>
    <p:cSldViewPr snapToGrid="0">
      <p:cViewPr varScale="1">
        <p:scale>
          <a:sx n="90" d="100"/>
          <a:sy n="90" d="100"/>
        </p:scale>
        <p:origin x="1608" y="84"/>
      </p:cViewPr>
      <p:guideLst/>
    </p:cSldViewPr>
  </p:slideViewPr>
  <p:notesTextViewPr>
    <p:cViewPr>
      <p:scale>
        <a:sx n="1" d="1"/>
        <a:sy n="1" d="1"/>
      </p:scale>
      <p:origin x="0" y="0"/>
    </p:cViewPr>
  </p:notesTextViewPr>
  <p:notesViewPr>
    <p:cSldViewPr snapToGrid="0">
      <p:cViewPr varScale="1">
        <p:scale>
          <a:sx n="81" d="100"/>
          <a:sy n="81" d="100"/>
        </p:scale>
        <p:origin x="3144" y="90"/>
      </p:cViewPr>
      <p:guideLst/>
    </p:cSldViewPr>
  </p:notesViewPr>
  <p:gridSpacing cx="72008" cy="72008"/>
</p:viewPr>
</file>

<file path=ppt/_rels/presentation.xml.rels><?xml version="1.0" encoding="UTF-8" standalone="yes"?>
<Relationships xmlns="http://schemas.openxmlformats.org/package/2006/relationships"><Relationship Id="rId8" Type="http://purl.oclc.org/ooxml/officeDocument/relationships/slide" Target="slides/slide3.xml"/><Relationship Id="rId13" Type="http://purl.oclc.org/ooxml/officeDocument/relationships/slide" Target="slides/slide8.xml"/><Relationship Id="rId18" Type="http://purl.oclc.org/ooxml/officeDocument/relationships/slide" Target="slides/slide13.xml"/><Relationship Id="rId26" Type="http://purl.oclc.org/ooxml/officeDocument/relationships/slide" Target="slides/slide21.xml"/><Relationship Id="rId39" Type="http://purl.oclc.org/ooxml/officeDocument/relationships/slide" Target="slides/slide34.xml"/><Relationship Id="rId3" Type="http://purl.oclc.org/ooxml/officeDocument/relationships/customXml" Target="../customXml/item3.xml"/><Relationship Id="rId21" Type="http://purl.oclc.org/ooxml/officeDocument/relationships/slide" Target="slides/slide16.xml"/><Relationship Id="rId34" Type="http://purl.oclc.org/ooxml/officeDocument/relationships/slide" Target="slides/slide29.xml"/><Relationship Id="rId42" Type="http://purl.oclc.org/ooxml/officeDocument/relationships/slide" Target="slides/slide37.xml"/><Relationship Id="rId47" Type="http://purl.oclc.org/ooxml/officeDocument/relationships/theme" Target="theme/theme1.xml"/><Relationship Id="rId7" Type="http://purl.oclc.org/ooxml/officeDocument/relationships/slide" Target="slides/slide2.xml"/><Relationship Id="rId12" Type="http://purl.oclc.org/ooxml/officeDocument/relationships/slide" Target="slides/slide7.xml"/><Relationship Id="rId17" Type="http://purl.oclc.org/ooxml/officeDocument/relationships/slide" Target="slides/slide12.xml"/><Relationship Id="rId25" Type="http://purl.oclc.org/ooxml/officeDocument/relationships/slide" Target="slides/slide20.xml"/><Relationship Id="rId33" Type="http://purl.oclc.org/ooxml/officeDocument/relationships/slide" Target="slides/slide28.xml"/><Relationship Id="rId38" Type="http://purl.oclc.org/ooxml/officeDocument/relationships/slide" Target="slides/slide33.xml"/><Relationship Id="rId46" Type="http://purl.oclc.org/ooxml/officeDocument/relationships/viewProps" Target="viewProps.xml"/><Relationship Id="rId2" Type="http://purl.oclc.org/ooxml/officeDocument/relationships/customXml" Target="../customXml/item2.xml"/><Relationship Id="rId16" Type="http://purl.oclc.org/ooxml/officeDocument/relationships/slide" Target="slides/slide11.xml"/><Relationship Id="rId20" Type="http://purl.oclc.org/ooxml/officeDocument/relationships/slide" Target="slides/slide15.xml"/><Relationship Id="rId29" Type="http://purl.oclc.org/ooxml/officeDocument/relationships/slide" Target="slides/slide24.xml"/><Relationship Id="rId41" Type="http://purl.oclc.org/ooxml/officeDocument/relationships/slide" Target="slides/slide36.xml"/><Relationship Id="rId1" Type="http://purl.oclc.org/ooxml/officeDocument/relationships/customXml" Target="../customXml/item1.xml"/><Relationship Id="rId6" Type="http://purl.oclc.org/ooxml/officeDocument/relationships/slide" Target="slides/slide1.xml"/><Relationship Id="rId11" Type="http://purl.oclc.org/ooxml/officeDocument/relationships/slide" Target="slides/slide6.xml"/><Relationship Id="rId24" Type="http://purl.oclc.org/ooxml/officeDocument/relationships/slide" Target="slides/slide19.xml"/><Relationship Id="rId32" Type="http://purl.oclc.org/ooxml/officeDocument/relationships/slide" Target="slides/slide27.xml"/><Relationship Id="rId37" Type="http://purl.oclc.org/ooxml/officeDocument/relationships/slide" Target="slides/slide32.xml"/><Relationship Id="rId40" Type="http://purl.oclc.org/ooxml/officeDocument/relationships/slide" Target="slides/slide35.xml"/><Relationship Id="rId45" Type="http://purl.oclc.org/ooxml/officeDocument/relationships/presProps" Target="presProps.xml"/><Relationship Id="rId5" Type="http://purl.oclc.org/ooxml/officeDocument/relationships/slideMaster" Target="slideMasters/slideMaster1.xml"/><Relationship Id="rId15" Type="http://purl.oclc.org/ooxml/officeDocument/relationships/slide" Target="slides/slide10.xml"/><Relationship Id="rId23" Type="http://purl.oclc.org/ooxml/officeDocument/relationships/slide" Target="slides/slide18.xml"/><Relationship Id="rId28" Type="http://purl.oclc.org/ooxml/officeDocument/relationships/slide" Target="slides/slide23.xml"/><Relationship Id="rId36" Type="http://purl.oclc.org/ooxml/officeDocument/relationships/slide" Target="slides/slide31.xml"/><Relationship Id="rId10" Type="http://purl.oclc.org/ooxml/officeDocument/relationships/slide" Target="slides/slide5.xml"/><Relationship Id="rId19" Type="http://purl.oclc.org/ooxml/officeDocument/relationships/slide" Target="slides/slide14.xml"/><Relationship Id="rId31" Type="http://purl.oclc.org/ooxml/officeDocument/relationships/slide" Target="slides/slide26.xml"/><Relationship Id="rId44" Type="http://purl.oclc.org/ooxml/officeDocument/relationships/handoutMaster" Target="handoutMasters/handoutMaster1.xml"/><Relationship Id="rId4" Type="http://purl.oclc.org/ooxml/officeDocument/relationships/customXml" Target="../customXml/item4.xml"/><Relationship Id="rId9" Type="http://purl.oclc.org/ooxml/officeDocument/relationships/slide" Target="slides/slide4.xml"/><Relationship Id="rId14" Type="http://purl.oclc.org/ooxml/officeDocument/relationships/slide" Target="slides/slide9.xml"/><Relationship Id="rId22" Type="http://purl.oclc.org/ooxml/officeDocument/relationships/slide" Target="slides/slide17.xml"/><Relationship Id="rId27" Type="http://purl.oclc.org/ooxml/officeDocument/relationships/slide" Target="slides/slide22.xml"/><Relationship Id="rId30" Type="http://purl.oclc.org/ooxml/officeDocument/relationships/slide" Target="slides/slide25.xml"/><Relationship Id="rId35" Type="http://purl.oclc.org/ooxml/officeDocument/relationships/slide" Target="slides/slide30.xml"/><Relationship Id="rId43" Type="http://purl.oclc.org/ooxml/officeDocument/relationships/notesMaster" Target="notesMasters/notesMaster1.xml"/><Relationship Id="rId48" Type="http://purl.oclc.org/ooxml/officeDocument/relationships/tableStyles" Target="tableStyles.xml"/></Relationships>
</file>

<file path=ppt/handoutMasters/_rels/handoutMaster1.xml.rels><?xml version="1.0" encoding="UTF-8" standalone="yes"?>
<Relationships xmlns="http://schemas.openxmlformats.org/package/2006/relationships"><Relationship Id="rId1" Type="http://purl.oclc.org/ooxml/officeDocument/relationships/theme" Target="../theme/theme3.xml"/></Relationships>
</file>

<file path=ppt/handoutMasters/handoutMaster1.xml><?xml version="1.0" encoding="utf-8"?>
<p:handoutMaster xmlns:a="http://purl.oclc.org/ooxml/drawingml/main" xmlns:r="http://purl.oclc.org/ooxml/officeDocument/relationships" xmlns:p="http://purl.oclc.org/ooxml/presentationml/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F37EB0D4-71BA-AC51-A99C-A64DF8AACD6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EEB6C767-26A0-8BAE-5886-EA7E3336AEB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C0C4D83-ED73-4B92-8D1A-AC72654FF9E6}" type="datetimeFigureOut">
              <a:rPr lang="fr-FR" smtClean="0"/>
              <a:t>28/02/2024</a:t>
            </a:fld>
            <a:endParaRPr lang="fr-FR"/>
          </a:p>
        </p:txBody>
      </p:sp>
      <p:sp>
        <p:nvSpPr>
          <p:cNvPr id="4" name="Espace réservé du pied de page 3">
            <a:extLst>
              <a:ext uri="{FF2B5EF4-FFF2-40B4-BE49-F238E27FC236}">
                <a16:creationId xmlns:a16="http://schemas.microsoft.com/office/drawing/2014/main" id="{65F79F0A-CC65-A8AB-00A5-3A994EDBBB2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313028DB-ECBF-4C76-B68D-E2DDD0B31E9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51051D4-F30C-4E4B-9321-7B958EDB6ABA}" type="slidenum">
              <a:rPr lang="fr-FR" smtClean="0"/>
              <a:t>‹N°›</a:t>
            </a:fld>
            <a:endParaRPr lang="fr-FR"/>
          </a:p>
        </p:txBody>
      </p:sp>
    </p:spTree>
    <p:extLst>
      <p:ext uri="{BB962C8B-B14F-4D97-AF65-F5344CB8AC3E}">
        <p14:creationId xmlns:p14="http://schemas.microsoft.com/office/powerpoint/2010/main" val="13595927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purl.oclc.org/ooxml/officeDocument/relationships/theme" Target="../theme/theme2.xml"/></Relationships>
</file>

<file path=ppt/notesMasters/notesMaster1.xml><?xml version="1.0" encoding="utf-8"?>
<p:notesMaster xmlns:a="http://purl.oclc.org/ooxml/drawingml/main" xmlns:r="http://purl.oclc.org/ooxml/officeDocument/relationships" xmlns:p="http://purl.oclc.org/ooxml/presentationml/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439DF6-654B-44C0-87F6-918539ABDFEB}" type="datetimeFigureOut">
              <a:rPr lang="fr-FR" smtClean="0"/>
              <a:t>28/02/2024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0C6E7E-46B0-43B0-9589-518A21E4F709}" type="slidenum">
              <a:rPr lang="fr-FR" smtClean="0"/>
              <a:t>‹N°›</a:t>
            </a:fld>
            <a:endParaRPr lang="fr-FR"/>
          </a:p>
        </p:txBody>
      </p:sp>
    </p:spTree>
    <p:extLst>
      <p:ext uri="{BB962C8B-B14F-4D97-AF65-F5344CB8AC3E}">
        <p14:creationId xmlns:p14="http://schemas.microsoft.com/office/powerpoint/2010/main" val="3916233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purl.oclc.org/ooxml/officeDocument/relationships/slide" Target="../slides/slide2.xml"/><Relationship Id="rId1" Type="http://purl.oclc.org/ooxml/officeDocument/relationships/notesMaster" Target="../notesMasters/notesMaster1.xml"/></Relationships>
</file>

<file path=ppt/notesSlides/_rels/notesSlide2.xml.rels><?xml version="1.0" encoding="UTF-8" standalone="yes"?>
<Relationships xmlns="http://schemas.openxmlformats.org/package/2006/relationships"><Relationship Id="rId2" Type="http://purl.oclc.org/ooxml/officeDocument/relationships/slide" Target="../slides/slide5.xml"/><Relationship Id="rId1" Type="http://purl.oclc.org/ooxml/officeDocument/relationships/notesMaster" Target="../notesMasters/notesMaster1.xml"/></Relationships>
</file>

<file path=ppt/notesSlides/_rels/notesSlide3.xml.rels><?xml version="1.0" encoding="UTF-8" standalone="yes"?>
<Relationships xmlns="http://schemas.openxmlformats.org/package/2006/relationships"><Relationship Id="rId2" Type="http://purl.oclc.org/ooxml/officeDocument/relationships/slide" Target="../slides/slide9.xml"/><Relationship Id="rId1" Type="http://purl.oclc.org/ooxml/officeDocument/relationships/notesMaster" Target="../notesMasters/notesMaster1.xml"/></Relationships>
</file>

<file path=ppt/notesSlides/_rels/notesSlide4.xml.rels><?xml version="1.0" encoding="UTF-8" standalone="yes"?>
<Relationships xmlns="http://schemas.openxmlformats.org/package/2006/relationships"><Relationship Id="rId2" Type="http://purl.oclc.org/ooxml/officeDocument/relationships/slide" Target="../slides/slide10.xml"/><Relationship Id="rId1" Type="http://purl.oclc.org/ooxml/officeDocument/relationships/notesMaster" Target="../notesMasters/notesMaster1.xml"/></Relationships>
</file>

<file path=ppt/notesSlides/_rels/notesSlide5.xml.rels><?xml version="1.0" encoding="UTF-8" standalone="yes"?>
<Relationships xmlns="http://schemas.openxmlformats.org/package/2006/relationships"><Relationship Id="rId2" Type="http://purl.oclc.org/ooxml/officeDocument/relationships/slide" Target="../slides/slide11.xml"/><Relationship Id="rId1" Type="http://purl.oclc.org/ooxml/officeDocument/relationships/notesMaster" Target="../notesMasters/notesMaster1.xml"/></Relationships>
</file>

<file path=ppt/notesSlides/_rels/notesSlide6.xml.rels><?xml version="1.0" encoding="UTF-8" standalone="yes"?>
<Relationships xmlns="http://schemas.openxmlformats.org/package/2006/relationships"><Relationship Id="rId3" Type="http://purl.oclc.org/ooxml/officeDocument/relationships/hyperlink" Target="https://www.service-public.fr/particuliers/vosdroits/F34829#:~:text=Si%20vous%20conduisez%20un%20v%C3%A9hicule,3%20750%20%E2%82%AC%20d%27amende." TargetMode="External"/><Relationship Id="rId2" Type="http://purl.oclc.org/ooxml/officeDocument/relationships/slide" Target="../slides/slide13.xml"/><Relationship Id="rId1" Type="http://purl.oclc.org/ooxml/officeDocument/relationships/notesMaster" Target="../notesMasters/notesMaster1.xml"/></Relationships>
</file>

<file path=ppt/notesSlides/_rels/notesSlide7.xml.rels><?xml version="1.0" encoding="UTF-8" standalone="yes"?>
<Relationships xmlns="http://schemas.openxmlformats.org/package/2006/relationships"><Relationship Id="rId2" Type="http://purl.oclc.org/ooxml/officeDocument/relationships/slide" Target="../slides/slide14.xml"/><Relationship Id="rId1" Type="http://purl.oclc.org/ooxml/officeDocument/relationships/notesMaster" Target="../notesMasters/notesMaster1.xml"/></Relationships>
</file>

<file path=ppt/notesSlides/_rels/notesSlide8.xml.rels><?xml version="1.0" encoding="UTF-8" standalone="yes"?>
<Relationships xmlns="http://schemas.openxmlformats.org/package/2006/relationships"><Relationship Id="rId2" Type="http://purl.oclc.org/ooxml/officeDocument/relationships/slide" Target="../slides/slide15.xml"/><Relationship Id="rId1" Type="http://purl.oclc.org/ooxml/officeDocument/relationships/notesMaster" Target="../notesMasters/notesMaster1.xml"/></Relationships>
</file>

<file path=ppt/notesSlides/_rels/notesSlide9.xml.rels><?xml version="1.0" encoding="UTF-8" standalone="yes"?>
<Relationships xmlns="http://schemas.openxmlformats.org/package/2006/relationships"><Relationship Id="rId2" Type="http://purl.oclc.org/ooxml/officeDocument/relationships/slide" Target="../slides/slide18.xml"/><Relationship Id="rId1" Type="http://purl.oclc.org/ooxml/officeDocument/relationships/notesMaster" Target="../notesMasters/notesMaster1.xml"/></Relationships>
</file>

<file path=ppt/notesSlides/_rels/notesSlide10.xml.rels><?xml version="1.0" encoding="UTF-8" standalone="yes"?>
<Relationships xmlns="http://schemas.openxmlformats.org/package/2006/relationships"><Relationship Id="rId2" Type="http://purl.oclc.org/ooxml/officeDocument/relationships/slide" Target="../slides/slide19.xml"/><Relationship Id="rId1" Type="http://purl.oclc.org/ooxml/officeDocument/relationships/notesMaster" Target="../notesMasters/notesMaster1.xml"/></Relationships>
</file>

<file path=ppt/notesSlides/_rels/notesSlide11.xml.rels><?xml version="1.0" encoding="UTF-8" standalone="yes"?>
<Relationships xmlns="http://schemas.openxmlformats.org/package/2006/relationships"><Relationship Id="rId2" Type="http://purl.oclc.org/ooxml/officeDocument/relationships/slide" Target="../slides/slide21.xml"/><Relationship Id="rId1" Type="http://purl.oclc.org/ooxml/officeDocument/relationships/notesMaster" Target="../notesMasters/notesMaster1.xml"/></Relationships>
</file>

<file path=ppt/notesSlides/notesSlide1.xml><?xml version="1.0" encoding="utf-8"?>
<p:notes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
              </a:lnSpc>
              <a:spcBef>
                <a:spcPts val="0"/>
              </a:spcBef>
              <a:spcAft>
                <a:spcPts val="0"/>
              </a:spcAft>
              <a:buClrTx/>
              <a:buSzTx/>
              <a:buFontTx/>
              <a:buNone/>
              <a:tabLst/>
              <a:defRPr/>
            </a:pPr>
            <a:r>
              <a:rPr lang="fr-FR" b="1" dirty="0"/>
              <a:t>L’enjeu de cette opération est essentiel pour booster les ventes en crédit et IARD AUTO et autres moyens de transport.</a:t>
            </a:r>
          </a:p>
          <a:p>
            <a:pPr marL="0" marR="0" lvl="0" indent="0" algn="l" defTabSz="914400" rtl="0" eaLnBrk="1" fontAlgn="auto" latinLnBrk="0" hangingPunct="1">
              <a:lnSpc>
                <a:spcPct val="100%"/>
              </a:lnSpc>
              <a:spcBef>
                <a:spcPts val="0"/>
              </a:spcBef>
              <a:spcAft>
                <a:spcPts val="0"/>
              </a:spcAft>
              <a:buClrTx/>
              <a:buSzTx/>
              <a:buFontTx/>
              <a:buNone/>
              <a:tabLst/>
              <a:defRPr/>
            </a:pPr>
            <a:r>
              <a:rPr lang="fr-FR" dirty="0"/>
              <a:t>Il est important de consolider l’</a:t>
            </a:r>
            <a:r>
              <a:rPr lang="fr-FR" b="1" dirty="0"/>
              <a:t>approche globale </a:t>
            </a:r>
            <a:r>
              <a:rPr lang="fr-FR" dirty="0"/>
              <a:t>autour du besoin de notre client en </a:t>
            </a:r>
            <a:r>
              <a:rPr lang="fr-FR" dirty="0">
                <a:solidFill>
                  <a:srgbClr val="000000"/>
                </a:solidFill>
                <a:latin typeface="Arial" panose="020B0604020202020204" pitchFamily="34" charset="0"/>
              </a:rPr>
              <a:t>partant du besoin de </a:t>
            </a:r>
            <a:r>
              <a:rPr lang="fr-FR" dirty="0">
                <a:solidFill>
                  <a:srgbClr val="C00000"/>
                </a:solidFill>
                <a:latin typeface="Arial" panose="020B0604020202020204" pitchFamily="34" charset="0"/>
              </a:rPr>
              <a:t>financement auto ou autre moyen de déplacement jusqu’à l’assurance de ce véhicule.</a:t>
            </a:r>
          </a:p>
          <a:p>
            <a:endParaRPr lang="fr-FR" dirty="0"/>
          </a:p>
        </p:txBody>
      </p:sp>
      <p:sp>
        <p:nvSpPr>
          <p:cNvPr id="4" name="Espace réservé du numéro de diapositive 3"/>
          <p:cNvSpPr>
            <a:spLocks noGrp="1"/>
          </p:cNvSpPr>
          <p:nvPr>
            <p:ph type="sldNum" sz="quarter" idx="5"/>
          </p:nvPr>
        </p:nvSpPr>
        <p:spPr/>
        <p:txBody>
          <a:bodyPr/>
          <a:lstStyle/>
          <a:p>
            <a:fld id="{6E0C6E7E-46B0-43B0-9589-518A21E4F709}" type="slidenum">
              <a:rPr lang="fr-FR" smtClean="0"/>
              <a:t>2</a:t>
            </a:fld>
            <a:endParaRPr lang="fr-FR"/>
          </a:p>
        </p:txBody>
      </p:sp>
    </p:spTree>
    <p:extLst>
      <p:ext uri="{BB962C8B-B14F-4D97-AF65-F5344CB8AC3E}">
        <p14:creationId xmlns:p14="http://schemas.microsoft.com/office/powerpoint/2010/main" val="2064660206"/>
      </p:ext>
    </p:extLst>
  </p:cSld>
  <p:clrMapOvr>
    <a:masterClrMapping/>
  </p:clrMapOvr>
</p:notes>
</file>

<file path=ppt/notesSlides/notesSlide2.xml><?xml version="1.0" encoding="utf-8"?>
<p:notes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
              </a:lnSpc>
              <a:spcBef>
                <a:spcPts val="0"/>
              </a:spcBef>
              <a:spcAft>
                <a:spcPts val="0"/>
              </a:spcAft>
              <a:buClrTx/>
              <a:buSzTx/>
              <a:buFontTx/>
              <a:buNone/>
              <a:tabLst/>
              <a:defRPr/>
            </a:pPr>
            <a:r>
              <a:rPr lang="fr-FR" altLang="fr-FR" sz="1050" b="1" dirty="0">
                <a:solidFill>
                  <a:schemeClr val="tx1">
                    <a:lumMod val="75%"/>
                    <a:lumOff val="25%"/>
                  </a:schemeClr>
                </a:solidFill>
              </a:rPr>
              <a:t>Contexte financement : </a:t>
            </a:r>
          </a:p>
          <a:p>
            <a:pPr marL="0" marR="0" lvl="0" indent="0" algn="l" defTabSz="914400" rtl="0" eaLnBrk="1" fontAlgn="auto" latinLnBrk="0" hangingPunct="1">
              <a:lnSpc>
                <a:spcPct val="100%"/>
              </a:lnSpc>
              <a:spcBef>
                <a:spcPts val="0"/>
              </a:spcBef>
              <a:spcAft>
                <a:spcPts val="0"/>
              </a:spcAft>
              <a:buClrTx/>
              <a:buSzTx/>
              <a:buFontTx/>
              <a:buNone/>
              <a:tabLst/>
              <a:defRPr/>
            </a:pPr>
            <a:r>
              <a:rPr lang="fr-FR" altLang="fr-FR" sz="1050" b="1" dirty="0">
                <a:solidFill>
                  <a:schemeClr val="tx1">
                    <a:lumMod val="75%"/>
                    <a:lumOff val="25%"/>
                  </a:schemeClr>
                </a:solidFill>
              </a:rPr>
              <a:t>En CEGEE nous observons également cette reprise des ventes de véhicules</a:t>
            </a:r>
            <a:r>
              <a:rPr lang="fr-FR" altLang="fr-FR" sz="1050" dirty="0">
                <a:solidFill>
                  <a:schemeClr val="tx1">
                    <a:lumMod val="75%"/>
                    <a:lumOff val="25%"/>
                  </a:schemeClr>
                </a:solidFill>
              </a:rPr>
              <a:t>, alors que la proportion de notre production de crédits véhicule progresse, passant de 25% de l’ensemble de notre production en 2022 à 29% en 2023.</a:t>
            </a:r>
          </a:p>
          <a:p>
            <a:pPr marL="0" marR="0" lvl="0" indent="0" algn="l" defTabSz="914400" rtl="0" eaLnBrk="1" fontAlgn="auto" latinLnBrk="0" hangingPunct="1">
              <a:lnSpc>
                <a:spcPct val="100%"/>
              </a:lnSpc>
              <a:spcBef>
                <a:spcPts val="0"/>
              </a:spcBef>
              <a:spcAft>
                <a:spcPts val="0"/>
              </a:spcAft>
              <a:buClrTx/>
              <a:buSzTx/>
              <a:buFontTx/>
              <a:buNone/>
              <a:tabLst/>
              <a:defRPr/>
            </a:pPr>
            <a:endParaRPr lang="fr-FR" altLang="fr-FR" sz="1050" b="0" dirty="0">
              <a:solidFill>
                <a:srgbClr val="C00000"/>
              </a:solidFill>
            </a:endParaRPr>
          </a:p>
          <a:p>
            <a:pPr marL="0" marR="0" lvl="0" indent="0" algn="l" defTabSz="914400" rtl="0" eaLnBrk="1" fontAlgn="auto" latinLnBrk="0" hangingPunct="1">
              <a:lnSpc>
                <a:spcPct val="100%"/>
              </a:lnSpc>
              <a:spcBef>
                <a:spcPts val="0"/>
              </a:spcBef>
              <a:spcAft>
                <a:spcPts val="0"/>
              </a:spcAft>
              <a:buClrTx/>
              <a:buSzTx/>
              <a:buFontTx/>
              <a:buNone/>
              <a:tabLst/>
              <a:defRPr/>
            </a:pPr>
            <a:r>
              <a:rPr lang="fr-FR" altLang="fr-FR" sz="1050" b="0" dirty="0">
                <a:solidFill>
                  <a:srgbClr val="C00000"/>
                </a:solidFill>
              </a:rPr>
              <a:t>La transition vers les énergies alternatives gagne rapidement du terrain</a:t>
            </a:r>
            <a:r>
              <a:rPr lang="fr-FR" altLang="fr-FR" sz="1050" b="0" dirty="0"/>
              <a:t>.</a:t>
            </a:r>
            <a:r>
              <a:rPr lang="fr-FR" altLang="fr-FR" sz="1050" dirty="0"/>
              <a:t> </a:t>
            </a:r>
            <a:r>
              <a:rPr lang="fr-FR" altLang="fr-FR" sz="1050" b="1" dirty="0"/>
              <a:t>En 2023, un quart des voitures neuves vendues sont à motorisation hybride ou électrique. </a:t>
            </a:r>
          </a:p>
          <a:p>
            <a:pPr marL="0" marR="0" lvl="0" indent="0" algn="l" defTabSz="914400" rtl="0" eaLnBrk="1" fontAlgn="auto" latinLnBrk="0" hangingPunct="1">
              <a:lnSpc>
                <a:spcPct val="100%"/>
              </a:lnSpc>
              <a:spcBef>
                <a:spcPts val="0"/>
              </a:spcBef>
              <a:spcAft>
                <a:spcPts val="0"/>
              </a:spcAft>
              <a:buClrTx/>
              <a:buSzTx/>
              <a:buFontTx/>
              <a:buNone/>
              <a:tabLst/>
              <a:defRPr/>
            </a:pPr>
            <a:endParaRPr lang="fr-FR" sz="1050" dirty="0"/>
          </a:p>
          <a:p>
            <a:pPr marL="0" marR="0" lvl="0" indent="0" algn="l" defTabSz="914400" rtl="0" eaLnBrk="1" fontAlgn="auto" latinLnBrk="0" hangingPunct="1">
              <a:lnSpc>
                <a:spcPct val="100%"/>
              </a:lnSpc>
              <a:spcBef>
                <a:spcPts val="0"/>
              </a:spcBef>
              <a:spcAft>
                <a:spcPts val="0"/>
              </a:spcAft>
              <a:buClrTx/>
              <a:buSzTx/>
              <a:buFontTx/>
              <a:buNone/>
              <a:tabLst/>
              <a:defRPr/>
            </a:pPr>
            <a:r>
              <a:rPr lang="fr-FR" altLang="fr-FR" sz="1050" b="1" dirty="0">
                <a:solidFill>
                  <a:srgbClr val="C00000"/>
                </a:solidFill>
              </a:rPr>
              <a:t>Contexte assurances </a:t>
            </a:r>
            <a:r>
              <a:rPr lang="fr-FR" altLang="fr-FR" sz="1050" dirty="0">
                <a:solidFill>
                  <a:srgbClr val="C00000"/>
                </a:solidFill>
              </a:rPr>
              <a:t>: </a:t>
            </a:r>
          </a:p>
          <a:p>
            <a:pPr lvl="0">
              <a:spcAft>
                <a:spcPts val="0"/>
              </a:spcAft>
            </a:pPr>
            <a:r>
              <a:rPr lang="fr-FR" dirty="0">
                <a:ea typeface="Calibri" panose="020F0502020204030204" pitchFamily="34" charset="0"/>
              </a:rPr>
              <a:t>Le poids de la branche </a:t>
            </a:r>
            <a:r>
              <a:rPr lang="fr-FR" b="1" dirty="0">
                <a:ea typeface="Calibri" panose="020F0502020204030204" pitchFamily="34" charset="0"/>
              </a:rPr>
              <a:t>automobile </a:t>
            </a:r>
            <a:r>
              <a:rPr lang="fr-FR" dirty="0">
                <a:ea typeface="Calibri" panose="020F0502020204030204" pitchFamily="34" charset="0"/>
              </a:rPr>
              <a:t>avoisine en valeur </a:t>
            </a:r>
            <a:r>
              <a:rPr lang="fr-FR" b="1" dirty="0">
                <a:ea typeface="Calibri" panose="020F0502020204030204" pitchFamily="34" charset="0"/>
              </a:rPr>
              <a:t>40 % de la branche assurances </a:t>
            </a:r>
            <a:r>
              <a:rPr lang="fr-FR" dirty="0">
                <a:ea typeface="Calibri" panose="020F0502020204030204" pitchFamily="34" charset="0"/>
              </a:rPr>
              <a:t>de biens et responsabilité mais </a:t>
            </a:r>
            <a:r>
              <a:rPr lang="fr-FR" b="1" dirty="0">
                <a:ea typeface="Calibri" panose="020F0502020204030204" pitchFamily="34" charset="0"/>
              </a:rPr>
              <a:t>60 % des sinistres enregistrés</a:t>
            </a:r>
            <a:r>
              <a:rPr lang="fr-FR" dirty="0">
                <a:ea typeface="Calibri" panose="020F0502020204030204" pitchFamily="34" charset="0"/>
              </a:rPr>
              <a:t>, en volume.</a:t>
            </a:r>
          </a:p>
          <a:p>
            <a:pPr lvl="0">
              <a:spcAft>
                <a:spcPts val="0"/>
              </a:spcAft>
            </a:pPr>
            <a:r>
              <a:rPr lang="fr-FR" dirty="0">
                <a:ea typeface="Calibri" panose="020F0502020204030204" pitchFamily="34" charset="0"/>
              </a:rPr>
              <a:t>En moyenne, en assurance dommages, et notamment AUTO &amp; 2 Roues, </a:t>
            </a:r>
            <a:r>
              <a:rPr lang="fr-FR" b="1" dirty="0">
                <a:ea typeface="Calibri" panose="020F0502020204030204" pitchFamily="34" charset="0"/>
              </a:rPr>
              <a:t>pour </a:t>
            </a:r>
            <a:r>
              <a:rPr lang="fr-FR" b="1" dirty="0">
                <a:solidFill>
                  <a:srgbClr val="C00000"/>
                </a:solidFill>
                <a:ea typeface="Calibri" panose="020F0502020204030204" pitchFamily="34" charset="0"/>
              </a:rPr>
              <a:t>100€ </a:t>
            </a:r>
            <a:r>
              <a:rPr lang="fr-FR" b="1" dirty="0">
                <a:ea typeface="Calibri" panose="020F0502020204030204" pitchFamily="34" charset="0"/>
              </a:rPr>
              <a:t>de cotisations, </a:t>
            </a:r>
            <a:r>
              <a:rPr lang="fr-FR" b="1" dirty="0">
                <a:solidFill>
                  <a:srgbClr val="C00000"/>
                </a:solidFill>
                <a:ea typeface="Calibri" panose="020F0502020204030204" pitchFamily="34" charset="0"/>
              </a:rPr>
              <a:t>70 à 80€ </a:t>
            </a:r>
            <a:r>
              <a:rPr lang="fr-FR" b="1" dirty="0">
                <a:ea typeface="Calibri" panose="020F0502020204030204" pitchFamily="34" charset="0"/>
              </a:rPr>
              <a:t>sont reversés sous forme d’indemnisation.</a:t>
            </a:r>
          </a:p>
          <a:p>
            <a:pPr lvl="0">
              <a:spcAft>
                <a:spcPts val="0"/>
              </a:spcAft>
            </a:pPr>
            <a:endParaRPr lang="fr-FR" b="1" dirty="0">
              <a:ea typeface="Calibri" panose="020F0502020204030204" pitchFamily="34" charset="0"/>
            </a:endParaRPr>
          </a:p>
          <a:p>
            <a:pPr lvl="0">
              <a:spcAft>
                <a:spcPts val="0"/>
              </a:spcAft>
            </a:pPr>
            <a:r>
              <a:rPr lang="fr-FR" b="1" dirty="0">
                <a:ea typeface="Calibri" panose="020F0502020204030204" pitchFamily="34" charset="0"/>
              </a:rPr>
              <a:t>Le marché du 2 Roues </a:t>
            </a:r>
            <a:r>
              <a:rPr lang="fr-FR" b="0" dirty="0">
                <a:ea typeface="Calibri" panose="020F0502020204030204" pitchFamily="34" charset="0"/>
              </a:rPr>
              <a:t>motorisé se partage entre deux tendances contradictoires depuis le début de l’année. Les ventes de cyclos &amp; scooters neufs ont reculé de 18,8 % alors que celles des motos neuves ont augmenté de 7,9 %. </a:t>
            </a:r>
          </a:p>
          <a:p>
            <a:pPr lvl="0">
              <a:spcAft>
                <a:spcPts val="0"/>
              </a:spcAft>
            </a:pPr>
            <a:r>
              <a:rPr lang="fr-FR" b="0" dirty="0">
                <a:ea typeface="Calibri" panose="020F0502020204030204" pitchFamily="34" charset="0"/>
              </a:rPr>
              <a:t>À partir du 15 avril 2024, </a:t>
            </a:r>
            <a:r>
              <a:rPr lang="fr-FR" b="1" dirty="0">
                <a:ea typeface="Calibri" panose="020F0502020204030204" pitchFamily="34" charset="0"/>
              </a:rPr>
              <a:t>le contrôle technique « moto » </a:t>
            </a:r>
            <a:r>
              <a:rPr lang="fr-FR" b="0" dirty="0">
                <a:ea typeface="Calibri" panose="020F0502020204030204" pitchFamily="34" charset="0"/>
              </a:rPr>
              <a:t>est mis en place par échelonnement. Il concerne l’ensemble des véhicules de la catégorie L, soit les 2 et 3 roues motorisés et les quadricycles à moteur (quads, voitures sans permis).</a:t>
            </a:r>
          </a:p>
          <a:p>
            <a:pPr lvl="0">
              <a:spcAft>
                <a:spcPts val="0"/>
              </a:spcAft>
            </a:pPr>
            <a:endParaRPr lang="fr-FR" b="1" dirty="0">
              <a:ea typeface="Calibri" panose="020F0502020204030204" pitchFamily="34" charset="0"/>
            </a:endParaRPr>
          </a:p>
          <a:p>
            <a:pPr lvl="0">
              <a:spcAft>
                <a:spcPts val="0"/>
              </a:spcAft>
            </a:pPr>
            <a:endParaRPr lang="fr-FR" b="1" dirty="0">
              <a:ea typeface="Calibri" panose="020F0502020204030204" pitchFamily="34" charset="0"/>
            </a:endParaRPr>
          </a:p>
          <a:p>
            <a:pPr lvl="0">
              <a:spcAft>
                <a:spcPts val="0"/>
              </a:spcAft>
            </a:pPr>
            <a:r>
              <a:rPr lang="fr-FR" b="1" dirty="0">
                <a:ea typeface="Calibri" panose="020F0502020204030204" pitchFamily="34" charset="0"/>
              </a:rPr>
              <a:t>À compter du 1er avril 2024, la carte verte disparaîtra pour l’ensemble des véhicules immatriculés :</a:t>
            </a:r>
          </a:p>
          <a:p>
            <a:pPr lvl="0">
              <a:spcAft>
                <a:spcPts val="0"/>
              </a:spcAft>
            </a:pPr>
            <a:r>
              <a:rPr lang="fr-FR" b="0" dirty="0">
                <a:ea typeface="Calibri" panose="020F0502020204030204" pitchFamily="34" charset="0"/>
              </a:rPr>
              <a:t>La preuve de l’assurance sera désormais rapportée par la consultation du Fichier des Véhicules Assurés (FVA), qui compile l’ensemble des contrats d’assurance automobile du territoire français. Ce fichier est accessible aux forces de l’ordre lors de contrôles.</a:t>
            </a:r>
          </a:p>
          <a:p>
            <a:pPr lvl="0">
              <a:spcAft>
                <a:spcPts val="0"/>
              </a:spcAft>
            </a:pPr>
            <a:endParaRPr lang="fr-FR" b="1" dirty="0">
              <a:ea typeface="Calibri" panose="020F0502020204030204" pitchFamily="34" charset="0"/>
            </a:endParaRPr>
          </a:p>
          <a:p>
            <a:pPr lvl="0">
              <a:spcAft>
                <a:spcPts val="0"/>
              </a:spcAft>
            </a:pPr>
            <a:endParaRPr lang="fr-FR" b="1" dirty="0">
              <a:ea typeface="Calibri" panose="020F050202020403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6E0C6E7E-46B0-43B0-9589-518A21E4F709}" type="slidenum">
              <a:rPr lang="fr-FR" smtClean="0"/>
              <a:t>5</a:t>
            </a:fld>
            <a:endParaRPr lang="fr-FR"/>
          </a:p>
        </p:txBody>
      </p:sp>
    </p:spTree>
    <p:extLst>
      <p:ext uri="{BB962C8B-B14F-4D97-AF65-F5344CB8AC3E}">
        <p14:creationId xmlns:p14="http://schemas.microsoft.com/office/powerpoint/2010/main" val="4152479354"/>
      </p:ext>
    </p:extLst>
  </p:cSld>
  <p:clrMapOvr>
    <a:masterClrMapping/>
  </p:clrMapOvr>
</p:notes>
</file>

<file path=ppt/notesSlides/notesSlide3.xml><?xml version="1.0" encoding="utf-8"?>
<p:notes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ltLang="fr-FR" sz="1200" dirty="0">
                <a:solidFill>
                  <a:schemeClr val="tx1">
                    <a:lumMod val="75%"/>
                    <a:lumOff val="25%"/>
                  </a:schemeClr>
                </a:solidFill>
              </a:rPr>
              <a:t>La crise sanitaire a provoqué des difficultés d’approvisionnement qui ont entrainé des délais de livraisons des véhicules neufs très longs.</a:t>
            </a:r>
          </a:p>
          <a:p>
            <a:endParaRPr lang="fr-FR" sz="1200" dirty="0">
              <a:solidFill>
                <a:schemeClr val="tx1">
                  <a:lumMod val="75%"/>
                  <a:lumOff val="25%"/>
                </a:schemeClr>
              </a:solidFill>
            </a:endParaRPr>
          </a:p>
          <a:p>
            <a:r>
              <a:rPr lang="fr-FR" sz="1200" b="1" dirty="0">
                <a:solidFill>
                  <a:schemeClr val="tx1">
                    <a:lumMod val="75%"/>
                    <a:lumOff val="25%"/>
                  </a:schemeClr>
                </a:solidFill>
              </a:rPr>
              <a:t>L’offre </a:t>
            </a:r>
          </a:p>
          <a:p>
            <a:r>
              <a:rPr lang="fr-FR" sz="1200" dirty="0">
                <a:solidFill>
                  <a:schemeClr val="tx1">
                    <a:lumMod val="75%"/>
                    <a:lumOff val="25%"/>
                  </a:schemeClr>
                </a:solidFill>
              </a:rPr>
              <a:t>Le prêt véhicule s’adapte à chaque situation : </a:t>
            </a:r>
          </a:p>
          <a:p>
            <a:r>
              <a:rPr lang="fr-FR" altLang="fr-FR" sz="1200" dirty="0">
                <a:solidFill>
                  <a:srgbClr val="404040"/>
                </a:solidFill>
              </a:rPr>
              <a:t>- Il permet de financer tout type de projet des clients (voiture, 2 roues, camping-car…), </a:t>
            </a:r>
          </a:p>
          <a:p>
            <a:r>
              <a:rPr lang="fr-FR" altLang="fr-FR" sz="1200" dirty="0">
                <a:solidFill>
                  <a:srgbClr val="404040"/>
                </a:solidFill>
              </a:rPr>
              <a:t>- Neuf ou d’occasion, </a:t>
            </a:r>
          </a:p>
          <a:p>
            <a:r>
              <a:rPr lang="fr-FR" altLang="fr-FR" sz="1200" dirty="0">
                <a:solidFill>
                  <a:srgbClr val="404040"/>
                </a:solidFill>
              </a:rPr>
              <a:t>- Auprès d’un professionnel ou d’un particulier.</a:t>
            </a:r>
          </a:p>
          <a:p>
            <a:endParaRPr lang="fr-FR" sz="1200" dirty="0">
              <a:solidFill>
                <a:srgbClr val="404040"/>
              </a:solidFill>
            </a:endParaRPr>
          </a:p>
          <a:p>
            <a:pPr marL="0" marR="0" lvl="0" indent="0" algn="l" defTabSz="914400" rtl="0" eaLnBrk="1" fontAlgn="auto" latinLnBrk="0" hangingPunct="1">
              <a:lnSpc>
                <a:spcPct val="100%"/>
              </a:lnSpc>
              <a:spcBef>
                <a:spcPts val="0"/>
              </a:spcBef>
              <a:spcAft>
                <a:spcPts val="0"/>
              </a:spcAft>
              <a:buClrTx/>
              <a:buSzTx/>
              <a:buFontTx/>
              <a:buNone/>
              <a:tabLst/>
              <a:defRPr/>
            </a:pPr>
            <a:r>
              <a:rPr lang="fr-FR" sz="1200" dirty="0">
                <a:solidFill>
                  <a:schemeClr val="tx1">
                    <a:lumMod val="75%"/>
                    <a:lumOff val="25%"/>
                  </a:schemeClr>
                </a:solidFill>
              </a:rPr>
              <a:t>Le prêt projet véhicule permet de disposer d’une enveloppe de financement, utilisable en totalité ou partiellement, valable durant 6 mois avec des conditions (taux et mensualités) connues à l’avance. </a:t>
            </a:r>
          </a:p>
          <a:p>
            <a:endParaRPr lang="fr-FR" dirty="0"/>
          </a:p>
        </p:txBody>
      </p:sp>
      <p:sp>
        <p:nvSpPr>
          <p:cNvPr id="4" name="Espace réservé du numéro de diapositive 3"/>
          <p:cNvSpPr>
            <a:spLocks noGrp="1"/>
          </p:cNvSpPr>
          <p:nvPr>
            <p:ph type="sldNum" sz="quarter" idx="5"/>
          </p:nvPr>
        </p:nvSpPr>
        <p:spPr/>
        <p:txBody>
          <a:bodyPr/>
          <a:lstStyle/>
          <a:p>
            <a:fld id="{6E0C6E7E-46B0-43B0-9589-518A21E4F709}" type="slidenum">
              <a:rPr lang="fr-FR" smtClean="0"/>
              <a:t>9</a:t>
            </a:fld>
            <a:endParaRPr lang="fr-FR"/>
          </a:p>
        </p:txBody>
      </p:sp>
    </p:spTree>
    <p:extLst>
      <p:ext uri="{BB962C8B-B14F-4D97-AF65-F5344CB8AC3E}">
        <p14:creationId xmlns:p14="http://schemas.microsoft.com/office/powerpoint/2010/main" val="102218660"/>
      </p:ext>
    </p:extLst>
  </p:cSld>
  <p:clrMapOvr>
    <a:masterClrMapping/>
  </p:clrMapOvr>
</p:notes>
</file>

<file path=ppt/notesSlides/notesSlide4.xml><?xml version="1.0" encoding="utf-8"?>
<p:notes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
              </a:lnSpc>
              <a:spcBef>
                <a:spcPts val="0"/>
              </a:spcBef>
              <a:spcAft>
                <a:spcPts val="0"/>
              </a:spcAft>
              <a:buClrTx/>
              <a:buSzTx/>
              <a:buFontTx/>
              <a:buNone/>
              <a:tabLst/>
              <a:defRPr/>
            </a:pPr>
            <a:r>
              <a:rPr lang="fr-FR" altLang="fr-FR" sz="1200" b="1" dirty="0">
                <a:solidFill>
                  <a:schemeClr val="tx1">
                    <a:lumMod val="75%"/>
                    <a:lumOff val="25%"/>
                  </a:schemeClr>
                </a:solidFill>
              </a:rPr>
              <a:t>Le Grand Est compte déjà 2 agglomérations en ZFE</a:t>
            </a:r>
            <a:r>
              <a:rPr lang="fr-FR" altLang="fr-FR" sz="1200" dirty="0">
                <a:solidFill>
                  <a:schemeClr val="tx1">
                    <a:lumMod val="75%"/>
                    <a:lumOff val="25%"/>
                  </a:schemeClr>
                </a:solidFill>
              </a:rPr>
              <a:t> (zones à faible émissions), Reims et Strasbourg, qui limitent et interdisent la circulation aux véhicules les plus polluants. </a:t>
            </a:r>
          </a:p>
          <a:p>
            <a:pPr marL="0" marR="0" lvl="0" indent="0" algn="l" defTabSz="914400" rtl="0" eaLnBrk="1" fontAlgn="auto" latinLnBrk="0" hangingPunct="1">
              <a:lnSpc>
                <a:spcPct val="100%"/>
              </a:lnSpc>
              <a:spcBef>
                <a:spcPts val="0"/>
              </a:spcBef>
              <a:spcAft>
                <a:spcPts val="0"/>
              </a:spcAft>
              <a:buClrTx/>
              <a:buSzTx/>
              <a:buFontTx/>
              <a:buNone/>
              <a:tabLst/>
              <a:defRPr/>
            </a:pPr>
            <a:r>
              <a:rPr lang="fr-FR" altLang="fr-FR" sz="1200" dirty="0">
                <a:solidFill>
                  <a:schemeClr val="tx1">
                    <a:lumMod val="75%"/>
                    <a:lumOff val="25%"/>
                  </a:schemeClr>
                </a:solidFill>
              </a:rPr>
              <a:t>3 nouvelles vont être mises en place ces prochaines années, Metz, Nancy et Mulhouse. </a:t>
            </a:r>
            <a:r>
              <a:rPr lang="fr-FR" altLang="fr-FR" sz="1200" dirty="0"/>
              <a:t> </a:t>
            </a:r>
          </a:p>
          <a:p>
            <a:pPr marL="0" marR="0" lvl="0" indent="0" algn="l" defTabSz="914400" rtl="0" eaLnBrk="1" fontAlgn="auto" latinLnBrk="0" hangingPunct="1">
              <a:lnSpc>
                <a:spcPct val="100%"/>
              </a:lnSpc>
              <a:spcBef>
                <a:spcPts val="0"/>
              </a:spcBef>
              <a:spcAft>
                <a:spcPts val="0"/>
              </a:spcAft>
              <a:buClrTx/>
              <a:buSzTx/>
              <a:buFontTx/>
              <a:buNone/>
              <a:tabLst/>
              <a:defRPr/>
            </a:pPr>
            <a:endParaRPr lang="fr-FR" altLang="fr-FR" sz="1200" dirty="0">
              <a:solidFill>
                <a:schemeClr val="tx1">
                  <a:lumMod val="75%"/>
                  <a:lumOff val="25%"/>
                </a:schemeClr>
              </a:solidFill>
            </a:endParaRPr>
          </a:p>
          <a:p>
            <a:pPr marL="0" marR="0" lvl="0" indent="0" algn="l" defTabSz="914400" rtl="0" eaLnBrk="1" fontAlgn="auto" latinLnBrk="0" hangingPunct="1">
              <a:lnSpc>
                <a:spcPct val="100%"/>
              </a:lnSpc>
              <a:spcBef>
                <a:spcPts val="0"/>
              </a:spcBef>
              <a:spcAft>
                <a:spcPts val="0"/>
              </a:spcAft>
              <a:buClrTx/>
              <a:buSzTx/>
              <a:buFontTx/>
              <a:buNone/>
              <a:tabLst/>
              <a:defRPr/>
            </a:pPr>
            <a:r>
              <a:rPr lang="fr-FR" altLang="fr-FR" sz="1200" dirty="0">
                <a:solidFill>
                  <a:schemeClr val="tx1">
                    <a:lumMod val="75%"/>
                    <a:lumOff val="25%"/>
                  </a:schemeClr>
                </a:solidFill>
              </a:rPr>
              <a:t>En début d’année 2024 nous avons simplifié notre gamme de prêts GREEN mobilité : </a:t>
            </a:r>
          </a:p>
          <a:p>
            <a:pPr marL="0" marR="0" lvl="0" indent="0" algn="l" defTabSz="914400" rtl="0" eaLnBrk="1" fontAlgn="auto" latinLnBrk="0" hangingPunct="1">
              <a:lnSpc>
                <a:spcPct val="100%"/>
              </a:lnSpc>
              <a:spcBef>
                <a:spcPts val="0"/>
              </a:spcBef>
              <a:spcAft>
                <a:spcPts val="0"/>
              </a:spcAft>
              <a:buClrTx/>
              <a:buSzTx/>
              <a:buFontTx/>
              <a:buNone/>
              <a:tabLst/>
              <a:defRPr/>
            </a:pPr>
            <a:r>
              <a:rPr lang="fr-FR" altLang="fr-FR" sz="1200" dirty="0">
                <a:solidFill>
                  <a:schemeClr val="tx1">
                    <a:lumMod val="75%"/>
                    <a:lumOff val="25%"/>
                  </a:schemeClr>
                </a:solidFill>
              </a:rPr>
              <a:t>Le </a:t>
            </a:r>
            <a:r>
              <a:rPr lang="fr-FR" altLang="fr-FR" sz="1200" b="1" dirty="0">
                <a:solidFill>
                  <a:schemeClr val="tx1">
                    <a:lumMod val="75%"/>
                    <a:lumOff val="25%"/>
                  </a:schemeClr>
                </a:solidFill>
              </a:rPr>
              <a:t>Prêt Mobilité Urbaine a été supprimé </a:t>
            </a:r>
            <a:r>
              <a:rPr lang="fr-FR" altLang="fr-FR" sz="1200" dirty="0">
                <a:solidFill>
                  <a:schemeClr val="tx1">
                    <a:lumMod val="75%"/>
                    <a:lumOff val="25%"/>
                  </a:schemeClr>
                </a:solidFill>
              </a:rPr>
              <a:t>pour être englobé dans le </a:t>
            </a:r>
            <a:r>
              <a:rPr lang="fr-FR" altLang="fr-FR" sz="1200" b="1" dirty="0">
                <a:solidFill>
                  <a:schemeClr val="tx1">
                    <a:lumMod val="75%"/>
                    <a:lumOff val="25%"/>
                  </a:schemeClr>
                </a:solidFill>
              </a:rPr>
              <a:t>prêt véhicule propre</a:t>
            </a:r>
            <a:r>
              <a:rPr lang="fr-FR" altLang="fr-FR" sz="1200" dirty="0">
                <a:solidFill>
                  <a:schemeClr val="tx1">
                    <a:lumMod val="75%"/>
                    <a:lumOff val="25%"/>
                  </a:schemeClr>
                </a:solidFill>
              </a:rPr>
              <a:t>, dont </a:t>
            </a:r>
            <a:r>
              <a:rPr lang="fr-FR" altLang="fr-FR" sz="1200" b="1" dirty="0">
                <a:solidFill>
                  <a:schemeClr val="tx1">
                    <a:lumMod val="75%"/>
                    <a:lumOff val="25%"/>
                  </a:schemeClr>
                </a:solidFill>
              </a:rPr>
              <a:t>l’accès a été abaissé à 1.000€</a:t>
            </a:r>
            <a:r>
              <a:rPr lang="fr-FR" altLang="fr-FR" sz="1200" dirty="0">
                <a:solidFill>
                  <a:schemeClr val="tx1">
                    <a:lumMod val="75%"/>
                    <a:lumOff val="25%"/>
                  </a:schemeClr>
                </a:solidFill>
              </a:rPr>
              <a:t> pour permettre le financement des nouveaux moyens de déplacement.</a:t>
            </a:r>
          </a:p>
          <a:p>
            <a:pPr marL="0" marR="0" lvl="0" indent="0" algn="l" defTabSz="914400" rtl="0" eaLnBrk="1" fontAlgn="auto" latinLnBrk="0" hangingPunct="1">
              <a:lnSpc>
                <a:spcPct val="100%"/>
              </a:lnSpc>
              <a:spcBef>
                <a:spcPts val="0"/>
              </a:spcBef>
              <a:spcAft>
                <a:spcPts val="0"/>
              </a:spcAft>
              <a:buClrTx/>
              <a:buSzTx/>
              <a:buFontTx/>
              <a:buNone/>
              <a:tabLst/>
              <a:defRPr/>
            </a:pPr>
            <a:endParaRPr lang="fr-FR" altLang="fr-FR" sz="1200" dirty="0">
              <a:solidFill>
                <a:schemeClr val="tx1">
                  <a:lumMod val="75%"/>
                  <a:lumOff val="25%"/>
                </a:schemeClr>
              </a:solidFill>
            </a:endParaRPr>
          </a:p>
          <a:p>
            <a:pPr marL="0" marR="0" lvl="0" indent="0" algn="l" defTabSz="914400" rtl="0" eaLnBrk="1" fontAlgn="auto" latinLnBrk="0" hangingPunct="1">
              <a:lnSpc>
                <a:spcPct val="100%"/>
              </a:lnSpc>
              <a:spcBef>
                <a:spcPts val="0"/>
              </a:spcBef>
              <a:spcAft>
                <a:spcPts val="0"/>
              </a:spcAft>
              <a:buClrTx/>
              <a:buSzTx/>
              <a:buFontTx/>
              <a:buNone/>
              <a:tabLst/>
              <a:defRPr/>
            </a:pPr>
            <a:r>
              <a:rPr lang="fr-FR" altLang="fr-FR" sz="1200" dirty="0">
                <a:solidFill>
                  <a:schemeClr val="tx1">
                    <a:lumMod val="75%"/>
                    <a:lumOff val="25%"/>
                  </a:schemeClr>
                </a:solidFill>
              </a:rPr>
              <a:t>  </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6E0C6E7E-46B0-43B0-9589-518A21E4F709}" type="slidenum">
              <a:rPr lang="fr-FR" smtClean="0"/>
              <a:t>10</a:t>
            </a:fld>
            <a:endParaRPr lang="fr-FR"/>
          </a:p>
        </p:txBody>
      </p:sp>
    </p:spTree>
    <p:extLst>
      <p:ext uri="{BB962C8B-B14F-4D97-AF65-F5344CB8AC3E}">
        <p14:creationId xmlns:p14="http://schemas.microsoft.com/office/powerpoint/2010/main" val="872899610"/>
      </p:ext>
    </p:extLst>
  </p:cSld>
  <p:clrMapOvr>
    <a:masterClrMapping/>
  </p:clrMapOvr>
</p:notes>
</file>

<file path=ppt/notesSlides/notesSlide5.xml><?xml version="1.0" encoding="utf-8"?>
<p:notes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Détail des mesures mises en place par le gouvernement : </a:t>
            </a:r>
          </a:p>
          <a:p>
            <a:r>
              <a:rPr lang="fr-FR" dirty="0"/>
              <a:t>Abaissement de l’âge légal de 18 à 17 ans pour le passage de la conduite, et de 16 à 15 ans pour la conduite accompagnée. </a:t>
            </a:r>
          </a:p>
          <a:p>
            <a:r>
              <a:rPr lang="fr-FR" dirty="0"/>
              <a:t>Les actifs peuvent utiliser leur Compte Personnel de Formation (CPF) pour financer l’examen du permis de conduire. </a:t>
            </a:r>
          </a:p>
          <a:p>
            <a:endParaRPr lang="fr-FR" dirty="0"/>
          </a:p>
          <a:p>
            <a:r>
              <a:rPr lang="fr-FR" dirty="0"/>
              <a:t>Le permis à 1€ par jour permet de passer les permis auto et / ou moto. </a:t>
            </a:r>
          </a:p>
        </p:txBody>
      </p:sp>
      <p:sp>
        <p:nvSpPr>
          <p:cNvPr id="4" name="Espace réservé du numéro de diapositive 3"/>
          <p:cNvSpPr>
            <a:spLocks noGrp="1"/>
          </p:cNvSpPr>
          <p:nvPr>
            <p:ph type="sldNum" sz="quarter" idx="5"/>
          </p:nvPr>
        </p:nvSpPr>
        <p:spPr/>
        <p:txBody>
          <a:bodyPr/>
          <a:lstStyle/>
          <a:p>
            <a:fld id="{6E0C6E7E-46B0-43B0-9589-518A21E4F709}" type="slidenum">
              <a:rPr lang="fr-FR" smtClean="0"/>
              <a:t>11</a:t>
            </a:fld>
            <a:endParaRPr lang="fr-FR"/>
          </a:p>
        </p:txBody>
      </p:sp>
    </p:spTree>
    <p:extLst>
      <p:ext uri="{BB962C8B-B14F-4D97-AF65-F5344CB8AC3E}">
        <p14:creationId xmlns:p14="http://schemas.microsoft.com/office/powerpoint/2010/main" val="339925345"/>
      </p:ext>
    </p:extLst>
  </p:cSld>
  <p:clrMapOvr>
    <a:masterClrMapping/>
  </p:clrMapOvr>
</p:notes>
</file>

<file path=ppt/notesSlides/notesSlide6.xml><?xml version="1.0" encoding="utf-8"?>
<p:notes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endParaRPr lang="fr-FR" sz="1400" b="1" dirty="0">
              <a:ea typeface="Times New Roman" panose="02020603050405020304" pitchFamily="18" charset="0"/>
            </a:endParaRPr>
          </a:p>
          <a:p>
            <a:pPr lvl="0" algn="just">
              <a:spcBef>
                <a:spcPts val="0"/>
              </a:spcBef>
              <a:spcAft>
                <a:spcPts val="0"/>
              </a:spcAft>
            </a:pPr>
            <a:r>
              <a:rPr lang="fr-FR" sz="1200" dirty="0">
                <a:ea typeface="Times New Roman" panose="02020603050405020304" pitchFamily="18" charset="0"/>
                <a:hlinkClick r:id="rId3"/>
              </a:rPr>
              <a:t>Les sanctions encourues </a:t>
            </a:r>
            <a:r>
              <a:rPr lang="fr-FR" sz="1200" dirty="0">
                <a:ea typeface="Times New Roman" panose="02020603050405020304" pitchFamily="18" charset="0"/>
              </a:rPr>
              <a:t>varient en fonction de la gravité de l’infraction et de ses conséquences éventuelles.</a:t>
            </a:r>
          </a:p>
          <a:p>
            <a:pPr lvl="0" algn="just">
              <a:spcBef>
                <a:spcPts val="0"/>
              </a:spcBef>
              <a:spcAft>
                <a:spcPts val="0"/>
              </a:spcAft>
            </a:pPr>
            <a:endParaRPr lang="fr-FR" sz="1200" dirty="0">
              <a:ea typeface="Times New Roman" panose="02020603050405020304" pitchFamily="18" charset="0"/>
            </a:endParaRPr>
          </a:p>
          <a:p>
            <a:pPr lvl="0" algn="just">
              <a:spcBef>
                <a:spcPts val="0"/>
              </a:spcBef>
              <a:spcAft>
                <a:spcPts val="0"/>
              </a:spcAft>
            </a:pPr>
            <a:r>
              <a:rPr lang="fr-FR" sz="1200" b="1" dirty="0">
                <a:ea typeface="Times New Roman" panose="02020603050405020304" pitchFamily="18" charset="0"/>
              </a:rPr>
              <a:t>Rouler sans assurance revient à </a:t>
            </a:r>
            <a:r>
              <a:rPr lang="fr-FR" sz="1200" b="1" dirty="0">
                <a:solidFill>
                  <a:srgbClr val="C00000"/>
                </a:solidFill>
                <a:ea typeface="Times New Roman" panose="02020603050405020304" pitchFamily="18" charset="0"/>
              </a:rPr>
              <a:t>assumer seul les conséquences financières</a:t>
            </a:r>
            <a:r>
              <a:rPr lang="fr-FR" sz="1200" b="1" dirty="0">
                <a:ea typeface="Times New Roman" panose="02020603050405020304" pitchFamily="18" charset="0"/>
              </a:rPr>
              <a:t> en cas d’accident grave avec dommages corporels ou dégâts importants à un autre véhicule. </a:t>
            </a:r>
            <a:endParaRPr lang="fr-FR" sz="1200" dirty="0">
              <a:ea typeface="Times New Roman" panose="02020603050405020304" pitchFamily="18" charset="0"/>
            </a:endParaRPr>
          </a:p>
          <a:p>
            <a:pPr lvl="0" algn="just">
              <a:spcBef>
                <a:spcPts val="0"/>
              </a:spcBef>
              <a:spcAft>
                <a:spcPts val="0"/>
              </a:spcAft>
            </a:pPr>
            <a:endParaRPr lang="fr-FR" sz="1200" dirty="0">
              <a:ea typeface="Times New Roman" panose="02020603050405020304" pitchFamily="18" charset="0"/>
            </a:endParaRPr>
          </a:p>
          <a:p>
            <a:pPr lvl="0" algn="just">
              <a:spcBef>
                <a:spcPts val="0"/>
              </a:spcBef>
              <a:spcAft>
                <a:spcPts val="0"/>
              </a:spcAft>
            </a:pPr>
            <a:r>
              <a:rPr lang="fr-FR" sz="1200" dirty="0">
                <a:ea typeface="Times New Roman" panose="02020603050405020304" pitchFamily="18" charset="0"/>
              </a:rPr>
              <a:t>Même si en France, les victimes d’un accident de la route causé par un conducteur sans assurance sont indemnisées par le fonds de garantie des assurances obligatoires de dommages (FGAO), </a:t>
            </a:r>
            <a:r>
              <a:rPr lang="fr-FR" sz="1200" b="1" dirty="0">
                <a:ea typeface="Times New Roman" panose="02020603050405020304" pitchFamily="18" charset="0"/>
              </a:rPr>
              <a:t>il devra rembourser au FGAO la totalité des sommes engagées par celui-ci pour l’indemnisation des victimes de l’accident qu'il a provoqué.</a:t>
            </a:r>
          </a:p>
          <a:p>
            <a:pPr lvl="0" algn="just">
              <a:spcBef>
                <a:spcPts val="0"/>
              </a:spcBef>
              <a:spcAft>
                <a:spcPts val="0"/>
              </a:spcAft>
            </a:pPr>
            <a:r>
              <a:rPr lang="fr-FR" sz="1200" dirty="0">
                <a:ea typeface="Times New Roman" panose="02020603050405020304" pitchFamily="18" charset="0"/>
              </a:rPr>
              <a:t>En cas d’accident grave, ces sommes peuvent être très importantes. </a:t>
            </a:r>
            <a:r>
              <a:rPr lang="fr-FR" sz="1200" b="1" dirty="0">
                <a:solidFill>
                  <a:srgbClr val="C00000"/>
                </a:solidFill>
                <a:ea typeface="Times New Roman" panose="02020603050405020304" pitchFamily="18" charset="0"/>
              </a:rPr>
              <a:t>Le conducteur responsable de l’accident devra donc rembourser </a:t>
            </a:r>
            <a:r>
              <a:rPr lang="fr-FR" sz="1200" dirty="0">
                <a:ea typeface="Times New Roman" panose="02020603050405020304" pitchFamily="18" charset="0"/>
              </a:rPr>
              <a:t>chaque mois une mensualité calculée en fonction de ses revenus, parfois tout au long de sa vie.</a:t>
            </a:r>
          </a:p>
          <a:p>
            <a:endParaRPr lang="fr-FR" dirty="0"/>
          </a:p>
        </p:txBody>
      </p:sp>
      <p:sp>
        <p:nvSpPr>
          <p:cNvPr id="4" name="Espace réservé du numéro de diapositive 3"/>
          <p:cNvSpPr>
            <a:spLocks noGrp="1"/>
          </p:cNvSpPr>
          <p:nvPr>
            <p:ph type="sldNum" sz="quarter" idx="5"/>
          </p:nvPr>
        </p:nvSpPr>
        <p:spPr/>
        <p:txBody>
          <a:bodyPr/>
          <a:lstStyle/>
          <a:p>
            <a:fld id="{6E0C6E7E-46B0-43B0-9589-518A21E4F709}" type="slidenum">
              <a:rPr lang="fr-FR" smtClean="0"/>
              <a:t>13</a:t>
            </a:fld>
            <a:endParaRPr lang="fr-FR"/>
          </a:p>
        </p:txBody>
      </p:sp>
    </p:spTree>
    <p:extLst>
      <p:ext uri="{BB962C8B-B14F-4D97-AF65-F5344CB8AC3E}">
        <p14:creationId xmlns:p14="http://schemas.microsoft.com/office/powerpoint/2010/main" val="2489912679"/>
      </p:ext>
    </p:extLst>
  </p:cSld>
  <p:clrMapOvr>
    <a:masterClrMapping/>
  </p:clrMapOvr>
</p:notes>
</file>

<file path=ppt/notesSlides/notesSlide7.xml><?xml version="1.0" encoding="utf-8"?>
<p:notes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400" dirty="0">
                <a:ea typeface="Times New Roman" panose="02020603050405020304" pitchFamily="18" charset="0"/>
              </a:rPr>
              <a:t>Le marché des scooters est en recul depuis le début de l’année. Cependant, cette baisse est surtout visible dans les zones urbaines : Impact des ZFE, des nouveaux modes de déplacement et du stationnement payant*. </a:t>
            </a:r>
          </a:p>
          <a:p>
            <a:pPr algn="just"/>
            <a:r>
              <a:rPr lang="fr-FR" sz="1400" b="1" dirty="0">
                <a:ea typeface="Times New Roman" panose="02020603050405020304" pitchFamily="18" charset="0"/>
              </a:rPr>
              <a:t>Ce recul est moins marqué </a:t>
            </a:r>
            <a:r>
              <a:rPr lang="fr-FR" sz="1400" dirty="0">
                <a:ea typeface="Times New Roman" panose="02020603050405020304" pitchFamily="18" charset="0"/>
              </a:rPr>
              <a:t>dans les zones rurales, ainsi que chez les jeunes conducteurs, qui restent désireux d’acquérir leur premier 2 roues*.</a:t>
            </a:r>
          </a:p>
          <a:p>
            <a:pPr algn="just"/>
            <a:r>
              <a:rPr lang="fr-FR" sz="1400" dirty="0">
                <a:ea typeface="Times New Roman" panose="02020603050405020304" pitchFamily="18" charset="0"/>
              </a:rPr>
              <a:t>En revanche, </a:t>
            </a:r>
            <a:r>
              <a:rPr lang="fr-FR" sz="1400" b="1" dirty="0">
                <a:ea typeface="Times New Roman" panose="02020603050405020304" pitchFamily="18" charset="0"/>
              </a:rPr>
              <a:t>les ventes de motos </a:t>
            </a:r>
            <a:r>
              <a:rPr lang="fr-FR" sz="1400" dirty="0">
                <a:ea typeface="Times New Roman" panose="02020603050405020304" pitchFamily="18" charset="0"/>
              </a:rPr>
              <a:t>(notre </a:t>
            </a:r>
            <a:r>
              <a:rPr lang="fr-FR" sz="1400" dirty="0">
                <a:solidFill>
                  <a:srgbClr val="C00000"/>
                </a:solidFill>
                <a:ea typeface="Times New Roman" panose="02020603050405020304" pitchFamily="18" charset="0"/>
              </a:rPr>
              <a:t>❤</a:t>
            </a:r>
            <a:r>
              <a:rPr lang="fr-FR" sz="1400" dirty="0">
                <a:ea typeface="Times New Roman" panose="02020603050405020304" pitchFamily="18" charset="0"/>
              </a:rPr>
              <a:t> de cible) se maintiennent et enregistrent une croissance marquée en zone rurale.</a:t>
            </a:r>
          </a:p>
          <a:p>
            <a:pPr algn="just"/>
            <a:endParaRPr lang="fr-FR" sz="1400" dirty="0">
              <a:ea typeface="Times New Roman" panose="02020603050405020304" pitchFamily="18" charset="0"/>
            </a:endParaRPr>
          </a:p>
          <a:p>
            <a:pPr algn="just"/>
            <a:r>
              <a:rPr lang="fr-FR" sz="1400" b="1" dirty="0">
                <a:solidFill>
                  <a:srgbClr val="C00000"/>
                </a:solidFill>
                <a:ea typeface="Times New Roman" panose="02020603050405020304" pitchFamily="18" charset="0"/>
              </a:rPr>
              <a:t>Le contrôle technique </a:t>
            </a:r>
            <a:r>
              <a:rPr lang="fr-FR" sz="1400" dirty="0">
                <a:ea typeface="Times New Roman" panose="02020603050405020304" pitchFamily="18" charset="0"/>
              </a:rPr>
              <a:t>pour les 2 roues sera mis en place progressivement à partir d'avril 2024.</a:t>
            </a:r>
          </a:p>
          <a:p>
            <a:pPr algn="just"/>
            <a:endParaRPr lang="fr-FR" sz="1400" dirty="0">
              <a:ea typeface="Times New Roman" panose="02020603050405020304" pitchFamily="18" charset="0"/>
            </a:endParaRPr>
          </a:p>
          <a:p>
            <a:pPr algn="just"/>
            <a:r>
              <a:rPr lang="fr-FR" sz="1400" dirty="0">
                <a:ea typeface="Times New Roman" panose="02020603050405020304" pitchFamily="18" charset="0"/>
              </a:rPr>
              <a:t>Depuis le 12 janvier 2024, il est possible d’utiliser son CPF (Compte Personnel de Formation) </a:t>
            </a:r>
            <a:r>
              <a:rPr lang="fr-FR" sz="1400" b="1" dirty="0">
                <a:solidFill>
                  <a:srgbClr val="C00000"/>
                </a:solidFill>
                <a:ea typeface="Times New Roman" panose="02020603050405020304" pitchFamily="18" charset="0"/>
              </a:rPr>
              <a:t>pour financer son permis moto.</a:t>
            </a:r>
          </a:p>
          <a:p>
            <a:pPr algn="just"/>
            <a:endParaRPr lang="fr-FR" sz="1400" b="1" dirty="0">
              <a:ea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6E0C6E7E-46B0-43B0-9589-518A21E4F709}" type="slidenum">
              <a:rPr lang="fr-FR" smtClean="0"/>
              <a:t>14</a:t>
            </a:fld>
            <a:endParaRPr lang="fr-FR"/>
          </a:p>
        </p:txBody>
      </p:sp>
    </p:spTree>
    <p:extLst>
      <p:ext uri="{BB962C8B-B14F-4D97-AF65-F5344CB8AC3E}">
        <p14:creationId xmlns:p14="http://schemas.microsoft.com/office/powerpoint/2010/main" val="284015968"/>
      </p:ext>
    </p:extLst>
  </p:cSld>
  <p:clrMapOvr>
    <a:masterClrMapping/>
  </p:clrMapOvr>
</p:notes>
</file>

<file path=ppt/notesSlides/notesSlide8.xml><?xml version="1.0" encoding="utf-8"?>
<p:notes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400" dirty="0"/>
              <a:t>Trottinettes électriques, </a:t>
            </a:r>
            <a:r>
              <a:rPr lang="fr-FR" sz="1400" dirty="0" err="1"/>
              <a:t>gyroroues</a:t>
            </a:r>
            <a:r>
              <a:rPr lang="fr-FR" sz="1400" dirty="0"/>
              <a:t>, hoverboards, gyropodes ou encore skate électrique… : </a:t>
            </a:r>
          </a:p>
          <a:p>
            <a:r>
              <a:rPr lang="fr-FR" sz="1400" b="1" dirty="0"/>
              <a:t>les EDPM, </a:t>
            </a:r>
            <a:r>
              <a:rPr lang="fr-FR" sz="1400" dirty="0"/>
              <a:t>(Engins de Déplacement Personnels Motorisés) sont considérés par le Code des assurances comme des </a:t>
            </a:r>
            <a:r>
              <a:rPr lang="fr-FR" sz="1400" b="1" dirty="0"/>
              <a:t>véhicules terrestres à moteur </a:t>
            </a:r>
            <a:r>
              <a:rPr lang="fr-FR" sz="1400" dirty="0"/>
              <a:t>(VTM). </a:t>
            </a:r>
            <a:r>
              <a:rPr lang="fr-FR" sz="1400" b="1" dirty="0">
                <a:solidFill>
                  <a:srgbClr val="C00000"/>
                </a:solidFill>
              </a:rPr>
              <a:t>Ils sont donc soumis à une obligation d’assurance.</a:t>
            </a:r>
          </a:p>
          <a:p>
            <a:r>
              <a:rPr lang="fr-FR" sz="1400" b="1" dirty="0">
                <a:solidFill>
                  <a:srgbClr val="C00000"/>
                </a:solidFill>
              </a:rPr>
              <a:t> </a:t>
            </a:r>
          </a:p>
          <a:p>
            <a:r>
              <a:rPr lang="fr-FR" sz="1400" b="1" dirty="0">
                <a:solidFill>
                  <a:srgbClr val="C00000"/>
                </a:solidFill>
              </a:rPr>
              <a:t>Qu’est-ce que l’Assurance des nouveaux modes de déplacement (NMD) ?</a:t>
            </a:r>
          </a:p>
          <a:p>
            <a:pPr lvl="0">
              <a:spcBef>
                <a:spcPts val="0"/>
              </a:spcBef>
              <a:spcAft>
                <a:spcPts val="0"/>
              </a:spcAft>
            </a:pPr>
            <a:r>
              <a:rPr lang="fr-FR" sz="1200" b="1" dirty="0"/>
              <a:t>Cette assurance optionnelle de notre contrat MRH4 </a:t>
            </a:r>
            <a:r>
              <a:rPr lang="fr-FR" sz="1200" dirty="0"/>
              <a:t>propose une couverture complète si l’assuré est détenteur et utilise un vélo (même mécanique) ou un EDP motorisé.</a:t>
            </a:r>
          </a:p>
          <a:p>
            <a:pPr lvl="0">
              <a:spcBef>
                <a:spcPts val="0"/>
              </a:spcBef>
              <a:spcAft>
                <a:spcPts val="0"/>
              </a:spcAft>
            </a:pPr>
            <a:r>
              <a:rPr lang="fr-FR" sz="1200" dirty="0"/>
              <a:t>Cette assurance couvre l’assuré s’il se blesse en utilisant son vélo ou EDP motorisé ou s’il blesse un piéton. Le vélo ou EDP motorisé est également assuré en cas de vol ou de casse accidentelle en dehors du domicile.</a:t>
            </a:r>
          </a:p>
          <a:p>
            <a:pPr lvl="0">
              <a:spcBef>
                <a:spcPts val="0"/>
              </a:spcBef>
              <a:spcAft>
                <a:spcPts val="0"/>
              </a:spcAft>
            </a:pPr>
            <a:r>
              <a:rPr lang="fr-FR" sz="1200" dirty="0"/>
              <a:t>Cette option peut être souscrite uniquement dans le cadre de l’assurance d’une résidence principale, quelle que soit la formule souscrite.</a:t>
            </a:r>
          </a:p>
          <a:p>
            <a:pPr lvl="1">
              <a:spcBef>
                <a:spcPts val="0"/>
              </a:spcBef>
              <a:spcAft>
                <a:spcPts val="0"/>
              </a:spcAft>
            </a:pPr>
            <a:endParaRPr lang="fr-FR" sz="1200" dirty="0"/>
          </a:p>
          <a:p>
            <a:pPr>
              <a:spcBef>
                <a:spcPts val="0"/>
              </a:spcBef>
            </a:pPr>
            <a:r>
              <a:rPr lang="fr-FR" sz="1400" i="1" dirty="0"/>
              <a:t>Pour les vélos mécaniques ou à assistance électrique (dont la puissance ne dépasse pas 250w ou dont la vitesse ne dépasse pas 25 km/h), c’est la garantie Responsabilité Civile Vie Privée (RCVP) du contrat Habitation qui s’applique</a:t>
            </a:r>
            <a:endParaRPr lang="fr-FR" sz="1400" b="1" dirty="0">
              <a:ea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6E0C6E7E-46B0-43B0-9589-518A21E4F709}" type="slidenum">
              <a:rPr lang="fr-FR" smtClean="0"/>
              <a:t>15</a:t>
            </a:fld>
            <a:endParaRPr lang="fr-FR"/>
          </a:p>
        </p:txBody>
      </p:sp>
    </p:spTree>
    <p:extLst>
      <p:ext uri="{BB962C8B-B14F-4D97-AF65-F5344CB8AC3E}">
        <p14:creationId xmlns:p14="http://schemas.microsoft.com/office/powerpoint/2010/main" val="2818856731"/>
      </p:ext>
    </p:extLst>
  </p:cSld>
  <p:clrMapOvr>
    <a:masterClrMapping/>
  </p:clrMapOvr>
</p:notes>
</file>

<file path=ppt/notesSlides/notesSlide9.xml><?xml version="1.0" encoding="utf-8"?>
<p:notes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
              </a:lnSpc>
              <a:spcBef>
                <a:spcPts val="0"/>
              </a:spcBef>
              <a:spcAft>
                <a:spcPts val="0"/>
              </a:spcAft>
              <a:buClrTx/>
              <a:buSzTx/>
              <a:buFontTx/>
              <a:buNone/>
              <a:tabLst/>
              <a:defRPr/>
            </a:pPr>
            <a:r>
              <a:rPr lang="fr-FR" sz="1200" b="0" i="0" u="none" strike="noStrike" baseline="0%" dirty="0">
                <a:latin typeface="CIDFont+F1"/>
              </a:rPr>
              <a:t>En invitant le client à utiliser les fonctionnalités </a:t>
            </a:r>
            <a:r>
              <a:rPr lang="fr-FR" sz="1200" b="0" i="0" u="none" strike="noStrike" baseline="0%" dirty="0" err="1">
                <a:latin typeface="CIDFont+F1"/>
              </a:rPr>
              <a:t>selfcare</a:t>
            </a:r>
            <a:r>
              <a:rPr lang="fr-FR" sz="1200" b="0" i="0" u="none" strike="noStrike" baseline="0%" dirty="0">
                <a:latin typeface="CIDFont+F1"/>
              </a:rPr>
              <a:t>, </a:t>
            </a:r>
            <a:r>
              <a:rPr lang="fr-FR" sz="1200" b="1" i="0" u="none" strike="noStrike" baseline="0%" dirty="0">
                <a:latin typeface="CIDFont+F1"/>
              </a:rPr>
              <a:t>vous disposez de plus de temps pour les conseiller et les équiper.  </a:t>
            </a:r>
          </a:p>
          <a:p>
            <a:pPr marL="0" marR="0" lvl="0" indent="0" algn="l" defTabSz="914400" rtl="0" eaLnBrk="1" fontAlgn="auto" latinLnBrk="0" hangingPunct="1">
              <a:lnSpc>
                <a:spcPct val="100%"/>
              </a:lnSpc>
              <a:spcBef>
                <a:spcPts val="0"/>
              </a:spcBef>
              <a:spcAft>
                <a:spcPts val="0"/>
              </a:spcAft>
              <a:buClrTx/>
              <a:buSzTx/>
              <a:buFontTx/>
              <a:buNone/>
              <a:tabLst/>
              <a:defRPr/>
            </a:pPr>
            <a:r>
              <a:rPr lang="fr-FR" sz="1200" b="0" i="0" u="none" strike="noStrike" baseline="0%" dirty="0">
                <a:latin typeface="CIDFont+F1"/>
              </a:rPr>
              <a:t>Sur son espace de gestion en ligne ou sur son application, notre client dispose de nombreuses fonctionnalités pratiques et sécurisées pour gérer ses contrats </a:t>
            </a:r>
            <a:r>
              <a:rPr lang="fr-FR" sz="1200" b="1" i="0" u="none" strike="noStrike" baseline="0%" dirty="0">
                <a:latin typeface="CIDFont+F1"/>
              </a:rPr>
              <a:t>sans se déplacer et en toute autonomie. </a:t>
            </a:r>
          </a:p>
          <a:p>
            <a:endParaRPr lang="fr-FR" dirty="0"/>
          </a:p>
        </p:txBody>
      </p:sp>
      <p:sp>
        <p:nvSpPr>
          <p:cNvPr id="4" name="Espace réservé du numéro de diapositive 3"/>
          <p:cNvSpPr>
            <a:spLocks noGrp="1"/>
          </p:cNvSpPr>
          <p:nvPr>
            <p:ph type="sldNum" sz="quarter" idx="5"/>
          </p:nvPr>
        </p:nvSpPr>
        <p:spPr/>
        <p:txBody>
          <a:bodyPr/>
          <a:lstStyle/>
          <a:p>
            <a:fld id="{6E0C6E7E-46B0-43B0-9589-518A21E4F709}" type="slidenum">
              <a:rPr lang="fr-FR" smtClean="0"/>
              <a:t>18</a:t>
            </a:fld>
            <a:endParaRPr lang="fr-FR"/>
          </a:p>
        </p:txBody>
      </p:sp>
    </p:spTree>
    <p:extLst>
      <p:ext uri="{BB962C8B-B14F-4D97-AF65-F5344CB8AC3E}">
        <p14:creationId xmlns:p14="http://schemas.microsoft.com/office/powerpoint/2010/main" val="1511771083"/>
      </p:ext>
    </p:extLst>
  </p:cSld>
  <p:clrMapOvr>
    <a:masterClrMapping/>
  </p:clrMapOvr>
</p:notes>
</file>

<file path=ppt/notesSlides/notesSlide10.xml><?xml version="1.0" encoding="utf-8"?>
<p:notes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
              </a:lnSpc>
              <a:spcBef>
                <a:spcPts val="0"/>
              </a:spcBef>
              <a:spcAft>
                <a:spcPts val="0"/>
              </a:spcAft>
              <a:buClrTx/>
              <a:buSzTx/>
              <a:buFontTx/>
              <a:buNone/>
              <a:tabLst/>
              <a:defRPr/>
            </a:pPr>
            <a:r>
              <a:rPr lang="fr-FR" sz="1200" b="0" i="0" u="none" strike="noStrike" baseline="0%" dirty="0">
                <a:latin typeface="CIDFont+F1"/>
              </a:rPr>
              <a:t>En invitant le client à utiliser les fonctionnalités </a:t>
            </a:r>
            <a:r>
              <a:rPr lang="fr-FR" sz="1200" b="0" i="0" u="none" strike="noStrike" baseline="0%" dirty="0" err="1">
                <a:latin typeface="CIDFont+F1"/>
              </a:rPr>
              <a:t>selfcare</a:t>
            </a:r>
            <a:r>
              <a:rPr lang="fr-FR" sz="1200" b="0" i="0" u="none" strike="noStrike" baseline="0%" dirty="0">
                <a:latin typeface="CIDFont+F1"/>
              </a:rPr>
              <a:t>, </a:t>
            </a:r>
            <a:r>
              <a:rPr lang="fr-FR" sz="1200" b="1" i="0" u="none" strike="noStrike" baseline="0%" dirty="0">
                <a:latin typeface="CIDFont+F1"/>
              </a:rPr>
              <a:t>vous disposez de plus de temps pour les conseiller et les équiper.  </a:t>
            </a:r>
          </a:p>
          <a:p>
            <a:pPr marL="0" marR="0" lvl="0" indent="0" algn="l" defTabSz="914400" rtl="0" eaLnBrk="1" fontAlgn="auto" latinLnBrk="0" hangingPunct="1">
              <a:lnSpc>
                <a:spcPct val="100%"/>
              </a:lnSpc>
              <a:spcBef>
                <a:spcPts val="0"/>
              </a:spcBef>
              <a:spcAft>
                <a:spcPts val="0"/>
              </a:spcAft>
              <a:buClrTx/>
              <a:buSzTx/>
              <a:buFontTx/>
              <a:buNone/>
              <a:tabLst/>
              <a:defRPr/>
            </a:pPr>
            <a:r>
              <a:rPr lang="fr-FR" sz="1200" b="0" i="0" u="none" strike="noStrike" baseline="0%" dirty="0">
                <a:latin typeface="CIDFont+F1"/>
              </a:rPr>
              <a:t>Sur son espace de gestion en ligne ou sur son application, notre client dispose de nombreuses fonctionnalités pratiques et sécurisées pour gérer ses contrats </a:t>
            </a:r>
            <a:r>
              <a:rPr lang="fr-FR" sz="1200" b="1" i="0" u="none" strike="noStrike" baseline="0%" dirty="0">
                <a:latin typeface="CIDFont+F1"/>
              </a:rPr>
              <a:t>sans se déplacer et en toute autonomie. </a:t>
            </a:r>
          </a:p>
          <a:p>
            <a:endParaRPr lang="fr-FR" dirty="0"/>
          </a:p>
        </p:txBody>
      </p:sp>
      <p:sp>
        <p:nvSpPr>
          <p:cNvPr id="4" name="Espace réservé du numéro de diapositive 3"/>
          <p:cNvSpPr>
            <a:spLocks noGrp="1"/>
          </p:cNvSpPr>
          <p:nvPr>
            <p:ph type="sldNum" sz="quarter" idx="5"/>
          </p:nvPr>
        </p:nvSpPr>
        <p:spPr/>
        <p:txBody>
          <a:bodyPr/>
          <a:lstStyle/>
          <a:p>
            <a:fld id="{6E0C6E7E-46B0-43B0-9589-518A21E4F709}" type="slidenum">
              <a:rPr lang="fr-FR" smtClean="0"/>
              <a:t>19</a:t>
            </a:fld>
            <a:endParaRPr lang="fr-FR"/>
          </a:p>
        </p:txBody>
      </p:sp>
    </p:spTree>
    <p:extLst>
      <p:ext uri="{BB962C8B-B14F-4D97-AF65-F5344CB8AC3E}">
        <p14:creationId xmlns:p14="http://schemas.microsoft.com/office/powerpoint/2010/main" val="103895245"/>
      </p:ext>
    </p:extLst>
  </p:cSld>
  <p:clrMapOvr>
    <a:masterClrMapping/>
  </p:clrMapOvr>
</p:notes>
</file>

<file path=ppt/notesSlides/notesSlide11.xml><?xml version="1.0" encoding="utf-8"?>
<p:notes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a:p>
            <a:endParaRPr lang="fr-FR" dirty="0"/>
          </a:p>
        </p:txBody>
      </p:sp>
      <p:sp>
        <p:nvSpPr>
          <p:cNvPr id="4" name="Espace réservé du numéro de diapositive 3"/>
          <p:cNvSpPr>
            <a:spLocks noGrp="1"/>
          </p:cNvSpPr>
          <p:nvPr>
            <p:ph type="sldNum" sz="quarter" idx="5"/>
          </p:nvPr>
        </p:nvSpPr>
        <p:spPr/>
        <p:txBody>
          <a:bodyPr/>
          <a:lstStyle/>
          <a:p>
            <a:fld id="{6E0C6E7E-46B0-43B0-9589-518A21E4F709}" type="slidenum">
              <a:rPr lang="fr-FR" smtClean="0"/>
              <a:t>21</a:t>
            </a:fld>
            <a:endParaRPr lang="fr-FR"/>
          </a:p>
        </p:txBody>
      </p:sp>
    </p:spTree>
    <p:extLst>
      <p:ext uri="{BB962C8B-B14F-4D97-AF65-F5344CB8AC3E}">
        <p14:creationId xmlns:p14="http://schemas.microsoft.com/office/powerpoint/2010/main" val="1604598839"/>
      </p:ext>
    </p:extLst>
  </p:cSld>
  <p:clrMapOvr>
    <a:masterClrMapping/>
  </p:clrMapOvr>
</p:notes>
</file>

<file path=ppt/slideLayouts/_rels/slideLayout1.xml.rels><?xml version="1.0" encoding="UTF-8" standalone="yes"?>
<Relationships xmlns="http://schemas.openxmlformats.org/package/2006/relationships"><Relationship Id="rId2" Type="http://purl.oclc.org/ooxml/officeDocument/relationships/image" Target="../media/image2.png"/><Relationship Id="rId1" Type="http://purl.oclc.org/ooxml/officeDocument/relationships/slideMaster" Target="../slideMasters/slideMaster1.xml"/></Relationships>
</file>

<file path=ppt/slideLayouts/_rels/slideLayout2.xml.rels><?xml version="1.0" encoding="UTF-8" standalone="yes"?>
<Relationships xmlns="http://schemas.openxmlformats.org/package/2006/relationships"><Relationship Id="rId1" Type="http://purl.oclc.org/ooxml/officeDocument/relationships/slideMaster" Target="../slideMasters/slideMaster1.xml"/></Relationships>
</file>

<file path=ppt/slideLayouts/_rels/slideLayout3.xml.rels><?xml version="1.0" encoding="UTF-8" standalone="yes"?>
<Relationships xmlns="http://schemas.openxmlformats.org/package/2006/relationships"><Relationship Id="rId1" Type="http://purl.oclc.org/ooxml/officeDocument/relationships/slideMaster" Target="../slideMasters/slideMaster1.xml"/></Relationships>
</file>

<file path=ppt/slideLayouts/_rels/slideLayout4.xml.rels><?xml version="1.0" encoding="UTF-8" standalone="yes"?>
<Relationships xmlns="http://schemas.openxmlformats.org/package/2006/relationships"><Relationship Id="rId1" Type="http://purl.oclc.org/ooxml/officeDocument/relationships/slideMaster" Target="../slideMasters/slideMaster1.xml"/></Relationships>
</file>

<file path=ppt/slideLayouts/_rels/slideLayout5.xml.rels><?xml version="1.0" encoding="UTF-8" standalone="yes"?>
<Relationships xmlns="http://schemas.openxmlformats.org/package/2006/relationships"><Relationship Id="rId1" Type="http://purl.oclc.org/ooxml/officeDocument/relationships/slideMaster" Target="../slideMasters/slideMaster1.xml"/></Relationships>
</file>

<file path=ppt/slideLayouts/_rels/slideLayout6.xml.rels><?xml version="1.0" encoding="UTF-8" standalone="yes"?>
<Relationships xmlns="http://schemas.openxmlformats.org/package/2006/relationships"><Relationship Id="rId1" Type="http://purl.oclc.org/ooxml/officeDocument/relationships/slideMaster" Target="../slideMasters/slideMaster1.xml"/></Relationships>
</file>

<file path=ppt/slideLayouts/_rels/slideLayout7.xml.rels><?xml version="1.0" encoding="UTF-8" standalone="yes"?>
<Relationships xmlns="http://schemas.openxmlformats.org/package/2006/relationships"><Relationship Id="rId2" Type="http://purl.oclc.org/ooxml/officeDocument/relationships/image" Target="../media/image3.jpeg"/><Relationship Id="rId1" Type="http://purl.oclc.org/ooxml/officeDocument/relationships/slideMaster" Target="../slideMasters/slideMaster1.xml"/></Relationships>
</file>

<file path=ppt/slideLayouts/_rels/slideLayout8.xml.rels><?xml version="1.0" encoding="UTF-8" standalone="yes"?>
<Relationships xmlns="http://schemas.openxmlformats.org/package/2006/relationships"><Relationship Id="rId2" Type="http://purl.oclc.org/ooxml/officeDocument/relationships/image" Target="../media/image4.png"/><Relationship Id="rId1" Type="http://purl.oclc.org/ooxml/officeDocument/relationships/slideMaster" Target="../slideMasters/slideMaster1.xml"/></Relationships>
</file>

<file path=ppt/slideLayouts/slideLayout1.xml><?xml version="1.0" encoding="utf-8"?>
<p:sldLayout xmlns:a="http://purl.oclc.org/ooxml/drawingml/main" xmlns:r="http://purl.oclc.org/ooxml/officeDocument/relationships" xmlns:p="http://purl.oclc.org/ooxml/presentationml/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
                    <a:lumOff val="35%"/>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
                    <a:lumOff val="35%"/>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
            </a:schemeClr>
          </a:solidFill>
        </p:spPr>
        <p:txBody>
          <a:bodyPr anchor="ctr">
            <a:normAutofit/>
          </a:bodyPr>
          <a:lstStyle>
            <a:lvl1pPr algn="l">
              <a:defRPr sz="4800" b="1" baseline="0%">
                <a:solidFill>
                  <a:schemeClr val="tx1">
                    <a:lumMod val="75%"/>
                    <a:lumOff val="25%"/>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9" name="Rectangle 28"/>
          <p:cNvSpPr/>
          <p:nvPr userDrawn="1"/>
        </p:nvSpPr>
        <p:spPr>
          <a:xfrm>
            <a:off x="0" y="5262918"/>
            <a:ext cx="959005" cy="1595082"/>
          </a:xfrm>
          <a:prstGeom prst="rect">
            <a:avLst/>
          </a:prstGeom>
          <a:solidFill>
            <a:schemeClr val="accent4">
              <a:lumMod val="75%"/>
            </a:schemeClr>
          </a:solidFill>
          <a:ln>
            <a:noFill/>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pic>
        <p:nvPicPr>
          <p:cNvPr id="12" name="Image 11"/>
          <p:cNvPicPr>
            <a:picLocks noChangeAspect="1"/>
          </p:cNvPicPr>
          <p:nvPr userDrawn="1"/>
        </p:nvPicPr>
        <p:blipFill rotWithShape="1">
          <a:blip r:embed="rId2" cstate="print">
            <a:extLst>
              <a:ext uri="{28A0092B-C50C-407E-A947-70E740481C1C}">
                <a14:useLocalDpi xmlns:a14="http://schemas.microsoft.com/office/drawing/2010/main" val="0"/>
              </a:ext>
            </a:extLst>
          </a:blip>
          <a:srcRect l="17.703%" t="29.642%" r="64.881%" b="44.552%"/>
          <a:stretch/>
        </p:blipFill>
        <p:spPr>
          <a:xfrm>
            <a:off x="11265489" y="6231194"/>
            <a:ext cx="426482" cy="446740"/>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purl.oclc.org/ooxml/drawingml/main" xmlns:r="http://purl.oclc.org/ooxml/officeDocument/relationships" xmlns:p="http://purl.oclc.org/ooxml/presentationml/main" showMasterSp="0" preserve="1" userDrawn="1">
  <p:cSld name="SOMMAIRE">
    <p:spTree>
      <p:nvGrpSpPr>
        <p:cNvPr id="1" name=""/>
        <p:cNvGrpSpPr/>
        <p:nvPr/>
      </p:nvGrpSpPr>
      <p:grpSpPr>
        <a:xfrm>
          <a:off x="0" y="0"/>
          <a:ext cx="0" cy="0"/>
          <a:chOff x="0" y="0"/>
          <a:chExt cx="0" cy="0"/>
        </a:xfrm>
      </p:grpSpPr>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
                    <a:lumOff val="25%"/>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959005" y="1779052"/>
            <a:ext cx="1773925" cy="2123658"/>
          </a:xfrm>
          <a:prstGeom prst="rect">
            <a:avLst/>
          </a:prstGeom>
          <a:noFill/>
          <a:ln>
            <a:noFill/>
          </a:ln>
        </p:spPr>
        <p:txBody>
          <a:bodyPr wrap="square" rtlCol="0">
            <a:spAutoFit/>
          </a:bodyPr>
          <a:lstStyle/>
          <a:p>
            <a:pPr algn="l"/>
            <a:r>
              <a:rPr lang="fr-FR" sz="4400" b="1" baseline="0%" dirty="0">
                <a:solidFill>
                  <a:schemeClr val="tx1">
                    <a:lumMod val="75%"/>
                    <a:lumOff val="25%"/>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
            </a:schemeClr>
          </a:solidFill>
          <a:ln>
            <a:noFill/>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1595082"/>
          </a:xfrm>
          <a:prstGeom prst="rect">
            <a:avLst/>
          </a:prstGeom>
          <a:solidFill>
            <a:schemeClr val="accent4">
              <a:lumMod val="75%"/>
            </a:schemeClr>
          </a:solidFill>
          <a:ln>
            <a:noFill/>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purl.oclc.org/ooxml/drawingml/main" xmlns:r="http://purl.oclc.org/ooxml/officeDocument/relationships" xmlns:p="http://purl.oclc.org/ooxml/presentationml/main" preserve="1" userDrawn="1">
  <p:cSld name="INTERCALAIRE">
    <p:bg>
      <p:bgPr>
        <a:solidFill>
          <a:schemeClr val="bg1">
            <a:lumMod val="95%"/>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
              </a:lnSpc>
              <a:spcBef>
                <a:spcPts val="600"/>
              </a:spcBef>
              <a:spcAft>
                <a:spcPts val="0"/>
              </a:spcAft>
              <a:buClr>
                <a:schemeClr val="accent4">
                  <a:lumMod val="75%"/>
                </a:schemeClr>
              </a:buClr>
              <a:buFont typeface="Arial" panose="020B0604020202020204" pitchFamily="34" charset="0"/>
              <a:buChar char="■"/>
              <a:defRPr sz="1600" baseline="0%">
                <a:solidFill>
                  <a:schemeClr val="tx1">
                    <a:lumMod val="75%"/>
                    <a:lumOff val="25%"/>
                  </a:schemeClr>
                </a:solidFill>
              </a:defRPr>
            </a:lvl1pPr>
            <a:lvl2pPr marL="684000" indent="-216000">
              <a:lnSpc>
                <a:spcPct val="100%"/>
              </a:lnSpc>
              <a:spcBef>
                <a:spcPts val="600"/>
              </a:spcBef>
              <a:spcAft>
                <a:spcPts val="1200"/>
              </a:spcAft>
              <a:buClr>
                <a:schemeClr val="accent4">
                  <a:lumMod val="75%"/>
                </a:schemeClr>
              </a:buClr>
              <a:buFont typeface="Arial" panose="020B0604020202020204" pitchFamily="34" charset="0"/>
              <a:buChar char="□"/>
              <a:defRPr sz="1400">
                <a:solidFill>
                  <a:schemeClr val="tx1">
                    <a:lumMod val="75%"/>
                    <a:lumOff val="25%"/>
                  </a:schemeClr>
                </a:solidFill>
              </a:defRPr>
            </a:lvl2pPr>
            <a:lvl3pPr marL="927000" indent="0">
              <a:lnSpc>
                <a:spcPct val="100%"/>
              </a:lnSpc>
              <a:spcBef>
                <a:spcPts val="600"/>
              </a:spcBef>
              <a:spcAft>
                <a:spcPts val="1200"/>
              </a:spcAft>
              <a:buClr>
                <a:schemeClr val="accent4">
                  <a:lumMod val="75%"/>
                </a:schemeClr>
              </a:buClr>
              <a:buFont typeface="Wingdings" panose="05000000000000000000" pitchFamily="2" charset="2"/>
              <a:buNone/>
              <a:defRPr sz="1200">
                <a:solidFill>
                  <a:schemeClr val="tx1">
                    <a:lumMod val="75%"/>
                    <a:lumOff val="25%"/>
                  </a:schemeClr>
                </a:solidFill>
              </a:defRPr>
            </a:lvl3pPr>
            <a:lvl4pPr marL="1657350" indent="-216000">
              <a:lnSpc>
                <a:spcPct val="100%"/>
              </a:lnSpc>
              <a:spcBef>
                <a:spcPts val="600"/>
              </a:spcBef>
              <a:spcAft>
                <a:spcPts val="1200"/>
              </a:spcAft>
              <a:buClr>
                <a:schemeClr val="accent4">
                  <a:lumMod val="75%"/>
                </a:schemeClr>
              </a:buClr>
              <a:buFont typeface="Arial" panose="020B0604020202020204" pitchFamily="34" charset="0"/>
              <a:buChar char="▫"/>
              <a:defRPr sz="1100" baseline="0%">
                <a:solidFill>
                  <a:schemeClr val="tx1">
                    <a:lumMod val="75%"/>
                    <a:lumOff val="25%"/>
                  </a:schemeClr>
                </a:solidFill>
              </a:defRPr>
            </a:lvl4pPr>
            <a:lvl5pPr marL="2057400" indent="-216000">
              <a:lnSpc>
                <a:spcPct val="100%"/>
              </a:lnSpc>
              <a:spcBef>
                <a:spcPts val="600"/>
              </a:spcBef>
              <a:spcAft>
                <a:spcPts val="1200"/>
              </a:spcAft>
              <a:buClr>
                <a:schemeClr val="accent4">
                  <a:lumMod val="75%"/>
                </a:schemeClr>
              </a:buClr>
              <a:buFont typeface="Arial" panose="020B0604020202020204" pitchFamily="34" charset="0"/>
              <a:buChar char="▪"/>
              <a:defRPr sz="1050">
                <a:solidFill>
                  <a:schemeClr val="tx1">
                    <a:lumMod val="75%"/>
                    <a:lumOff val="25%"/>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
              </a:lnSpc>
              <a:spcBef>
                <a:spcPts val="0"/>
              </a:spcBef>
              <a:spcAft>
                <a:spcPts val="0"/>
              </a:spcAft>
              <a:buClr>
                <a:schemeClr val="accent4"/>
              </a:buClr>
              <a:buSzTx/>
              <a:buFont typeface="Arial" panose="020B0604020202020204" pitchFamily="34" charset="0"/>
              <a:buNone/>
              <a:tabLst/>
              <a:defRPr sz="1800" b="1" baseline="0%">
                <a:solidFill>
                  <a:schemeClr val="tx1">
                    <a:lumMod val="75%"/>
                    <a:lumOff val="25%"/>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
              <a:lumOff val="25%"/>
            </a:schemeClr>
          </a:solidFill>
          <a:ln>
            <a:noFill/>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purl.oclc.org/ooxml/drawingml/main" xmlns:r="http://purl.oclc.org/ooxml/officeDocument/relationships" xmlns:p="http://purl.oclc.org/ooxml/presentationml/main" preserve="1" userDrawn="1">
  <p:cSld name="TEXTE">
    <p:bg>
      <p:bgPr>
        <a:solidFill>
          <a:schemeClr val="bg1">
            <a:lumMod val="95%"/>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
              </a:lnSpc>
              <a:spcBef>
                <a:spcPts val="600"/>
              </a:spcBef>
              <a:buClr>
                <a:schemeClr val="accent4">
                  <a:lumMod val="75%"/>
                </a:schemeClr>
              </a:buClr>
              <a:buFont typeface="Arial" panose="020B0604020202020204" pitchFamily="34" charset="0"/>
              <a:buChar char="■"/>
              <a:defRPr sz="1600" baseline="0%">
                <a:solidFill>
                  <a:schemeClr val="tx1">
                    <a:lumMod val="75%"/>
                    <a:lumOff val="25%"/>
                  </a:schemeClr>
                </a:solidFill>
              </a:defRPr>
            </a:lvl1pPr>
            <a:lvl2pPr marL="684000" indent="-216000">
              <a:lnSpc>
                <a:spcPct val="100%"/>
              </a:lnSpc>
              <a:spcBef>
                <a:spcPts val="600"/>
              </a:spcBef>
              <a:buClr>
                <a:schemeClr val="accent4">
                  <a:lumMod val="75%"/>
                </a:schemeClr>
              </a:buClr>
              <a:buFont typeface="Arial" panose="020B0604020202020204" pitchFamily="34" charset="0"/>
              <a:buChar char="□"/>
              <a:defRPr sz="1400">
                <a:solidFill>
                  <a:schemeClr val="tx1">
                    <a:lumMod val="75%"/>
                    <a:lumOff val="25%"/>
                  </a:schemeClr>
                </a:solidFill>
              </a:defRPr>
            </a:lvl2pPr>
            <a:lvl3pPr marL="1143000" indent="-216000">
              <a:lnSpc>
                <a:spcPct val="100%"/>
              </a:lnSpc>
              <a:spcBef>
                <a:spcPts val="600"/>
              </a:spcBef>
              <a:buClr>
                <a:schemeClr val="accent4">
                  <a:lumMod val="75%"/>
                </a:schemeClr>
              </a:buClr>
              <a:buFont typeface="Wingdings" panose="05000000000000000000" pitchFamily="2" charset="2"/>
              <a:buChar char="§"/>
              <a:defRPr sz="1200">
                <a:solidFill>
                  <a:schemeClr val="tx1">
                    <a:lumMod val="75%"/>
                    <a:lumOff val="25%"/>
                  </a:schemeClr>
                </a:solidFill>
              </a:defRPr>
            </a:lvl3pPr>
            <a:lvl4pPr marL="1657350" indent="-216000">
              <a:lnSpc>
                <a:spcPct val="100%"/>
              </a:lnSpc>
              <a:spcBef>
                <a:spcPts val="600"/>
              </a:spcBef>
              <a:buClr>
                <a:schemeClr val="accent4">
                  <a:lumMod val="75%"/>
                </a:schemeClr>
              </a:buClr>
              <a:buFont typeface="Arial" panose="020B0604020202020204" pitchFamily="34" charset="0"/>
              <a:buChar char="▫"/>
              <a:defRPr sz="1100" baseline="0%">
                <a:solidFill>
                  <a:schemeClr val="tx1">
                    <a:lumMod val="75%"/>
                    <a:lumOff val="25%"/>
                  </a:schemeClr>
                </a:solidFill>
              </a:defRPr>
            </a:lvl4pPr>
            <a:lvl5pPr marL="2057400" indent="-216000">
              <a:lnSpc>
                <a:spcPct val="100%"/>
              </a:lnSpc>
              <a:spcBef>
                <a:spcPts val="600"/>
              </a:spcBef>
              <a:buClr>
                <a:schemeClr val="accent4">
                  <a:lumMod val="75%"/>
                </a:schemeClr>
              </a:buClr>
              <a:buFont typeface="Arial" panose="020B0604020202020204" pitchFamily="34" charset="0"/>
              <a:buChar char="▪"/>
              <a:defRPr sz="1050">
                <a:solidFill>
                  <a:schemeClr val="tx1">
                    <a:lumMod val="75%"/>
                    <a:lumOff val="25%"/>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
              </a:lnSpc>
              <a:spcBef>
                <a:spcPts val="0"/>
              </a:spcBef>
              <a:spcAft>
                <a:spcPts val="0"/>
              </a:spcAft>
              <a:buClr>
                <a:schemeClr val="accent4"/>
              </a:buClr>
              <a:buSzTx/>
              <a:buFont typeface="Arial" panose="020B0604020202020204" pitchFamily="34" charset="0"/>
              <a:buNone/>
              <a:tabLst/>
              <a:defRPr sz="1800" b="1" baseline="0%">
                <a:solidFill>
                  <a:schemeClr val="tx1">
                    <a:lumMod val="75%"/>
                    <a:lumOff val="25%"/>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
                  </a:schemeClr>
                </a:solidFill>
                <a:latin typeface="Arial Black" panose="020B0A04020102020204" pitchFamily="34" charset="0"/>
              </a:defRPr>
            </a:lvl1pPr>
          </a:lstStyle>
          <a:p>
            <a:pPr lvl="0" algn="r">
              <a:lnSpc>
                <a:spcPct val="90%"/>
              </a:lnSpc>
              <a:spcBef>
                <a:spcPts val="1000"/>
              </a:spcBef>
              <a:buClr>
                <a:schemeClr val="accent1"/>
              </a:buClr>
            </a:pPr>
            <a:r>
              <a:rPr lang="fr-FR" dirty="0"/>
              <a:t>Titre de la slide</a:t>
            </a:r>
          </a:p>
        </p:txBody>
      </p:sp>
      <p:sp>
        <p:nvSpPr>
          <p:cNvPr id="7" name="Rectangle 6"/>
          <p:cNvSpPr/>
          <p:nvPr userDrawn="1"/>
        </p:nvSpPr>
        <p:spPr>
          <a:xfrm>
            <a:off x="695325" y="1113808"/>
            <a:ext cx="888206" cy="70339"/>
          </a:xfrm>
          <a:prstGeom prst="rect">
            <a:avLst/>
          </a:prstGeom>
          <a:solidFill>
            <a:schemeClr val="tx1">
              <a:lumMod val="75%"/>
              <a:lumOff val="25%"/>
            </a:schemeClr>
          </a:solidFill>
          <a:ln>
            <a:noFill/>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purl.oclc.org/ooxml/drawingml/main" xmlns:r="http://purl.oclc.org/ooxml/officeDocument/relationships" xmlns:p="http://purl.oclc.org/ooxml/presentationml/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
              </a:lnSpc>
              <a:spcBef>
                <a:spcPts val="600"/>
              </a:spcBef>
              <a:buClr>
                <a:schemeClr val="accent4">
                  <a:lumMod val="75%"/>
                </a:schemeClr>
              </a:buClr>
              <a:buFont typeface="Arial" panose="020B0604020202020204" pitchFamily="34" charset="0"/>
              <a:buChar char="■"/>
              <a:defRPr sz="1600" baseline="0%">
                <a:solidFill>
                  <a:schemeClr val="tx1">
                    <a:lumMod val="75%"/>
                    <a:lumOff val="25%"/>
                  </a:schemeClr>
                </a:solidFill>
              </a:defRPr>
            </a:lvl1pPr>
            <a:lvl2pPr marL="684000" indent="-216000">
              <a:lnSpc>
                <a:spcPct val="100%"/>
              </a:lnSpc>
              <a:spcBef>
                <a:spcPts val="600"/>
              </a:spcBef>
              <a:buClr>
                <a:schemeClr val="accent4">
                  <a:lumMod val="75%"/>
                </a:schemeClr>
              </a:buClr>
              <a:buFont typeface="Arial" panose="020B0604020202020204" pitchFamily="34" charset="0"/>
              <a:buChar char="□"/>
              <a:defRPr sz="1400">
                <a:solidFill>
                  <a:schemeClr val="tx1">
                    <a:lumMod val="75%"/>
                    <a:lumOff val="25%"/>
                  </a:schemeClr>
                </a:solidFill>
              </a:defRPr>
            </a:lvl2pPr>
            <a:lvl3pPr marL="1143000" indent="-216000">
              <a:lnSpc>
                <a:spcPct val="100%"/>
              </a:lnSpc>
              <a:spcBef>
                <a:spcPts val="600"/>
              </a:spcBef>
              <a:buClr>
                <a:schemeClr val="accent4">
                  <a:lumMod val="75%"/>
                </a:schemeClr>
              </a:buClr>
              <a:buFont typeface="Wingdings" panose="05000000000000000000" pitchFamily="2" charset="2"/>
              <a:buChar char="§"/>
              <a:defRPr sz="1200">
                <a:solidFill>
                  <a:schemeClr val="tx1">
                    <a:lumMod val="75%"/>
                    <a:lumOff val="25%"/>
                  </a:schemeClr>
                </a:solidFill>
              </a:defRPr>
            </a:lvl3pPr>
            <a:lvl4pPr marL="1657350" indent="-216000">
              <a:lnSpc>
                <a:spcPct val="100%"/>
              </a:lnSpc>
              <a:spcBef>
                <a:spcPts val="600"/>
              </a:spcBef>
              <a:buClr>
                <a:schemeClr val="accent4">
                  <a:lumMod val="75%"/>
                </a:schemeClr>
              </a:buClr>
              <a:buFont typeface="Arial" panose="020B0604020202020204" pitchFamily="34" charset="0"/>
              <a:buChar char="▫"/>
              <a:defRPr sz="1100" baseline="0%">
                <a:solidFill>
                  <a:schemeClr val="tx1">
                    <a:lumMod val="75%"/>
                    <a:lumOff val="25%"/>
                  </a:schemeClr>
                </a:solidFill>
              </a:defRPr>
            </a:lvl4pPr>
            <a:lvl5pPr marL="2057400" indent="-216000">
              <a:lnSpc>
                <a:spcPct val="100%"/>
              </a:lnSpc>
              <a:spcBef>
                <a:spcPts val="600"/>
              </a:spcBef>
              <a:buClr>
                <a:schemeClr val="accent4">
                  <a:lumMod val="75%"/>
                </a:schemeClr>
              </a:buClr>
              <a:buFont typeface="Arial" panose="020B0604020202020204" pitchFamily="34" charset="0"/>
              <a:buChar char="▪"/>
              <a:defRPr sz="1050">
                <a:solidFill>
                  <a:schemeClr val="tx1">
                    <a:lumMod val="75%"/>
                    <a:lumOff val="25%"/>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
                    <a:lumOff val="50%"/>
                  </a:schemeClr>
                </a:solidFill>
                <a:latin typeface="+mj-lt"/>
                <a:cs typeface="Helvetica Neue Medium"/>
              </a:rPr>
              <a:pPr algn="r"/>
              <a:t>‹N°›</a:t>
            </a:fld>
            <a:endParaRPr lang="fr-FR" sz="800" b="1" dirty="0">
              <a:solidFill>
                <a:schemeClr val="tx1">
                  <a:lumMod val="50%"/>
                  <a:lumOff val="5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
                    <a:lumOff val="25%"/>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
              <a:lumOff val="25%"/>
            </a:schemeClr>
          </a:solidFill>
          <a:ln>
            <a:noFill/>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purl.oclc.org/ooxml/drawingml/main" xmlns:r="http://purl.oclc.org/ooxml/officeDocument/relationships" xmlns:p="http://purl.oclc.org/ooxml/presentationml/main" preserve="1" userDrawn="1">
  <p:cSld name="NEUTRE">
    <p:bg>
      <p:bgPr>
        <a:solidFill>
          <a:schemeClr val="bg1">
            <a:lumMod val="95%"/>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purl.oclc.org/ooxml/drawingml/main" xmlns:r="http://purl.oclc.org/ooxml/officeDocument/relationships" xmlns:p="http://purl.oclc.org/ooxml/presentationml/main" showMasterSp="0" userDrawn="1">
  <p:cSld name="4_Tit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
            </a:schemeClr>
          </a:solidFill>
          <a:ln>
            <a:noFill/>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230015" y="4617691"/>
            <a:ext cx="7893700" cy="282887"/>
          </a:xfrm>
        </p:spPr>
        <p:txBody>
          <a:bodyPr anchor="ctr">
            <a:noAutofit/>
          </a:bodyPr>
          <a:lstStyle>
            <a:lvl1pPr marL="0" indent="0" algn="l">
              <a:buNone/>
              <a:defRPr sz="2000" b="1" baseline="0%">
                <a:solidFill>
                  <a:schemeClr val="tx1">
                    <a:lumMod val="65%"/>
                    <a:lumOff val="35%"/>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Innovation </a:t>
            </a:r>
            <a:r>
              <a:rPr lang="fr-FR" dirty="0" err="1"/>
              <a:t>Factory</a:t>
            </a:r>
            <a:endParaRPr lang="fr-FR" dirty="0"/>
          </a:p>
        </p:txBody>
      </p:sp>
      <p:sp>
        <p:nvSpPr>
          <p:cNvPr id="13" name="Espace réservé du texte 12"/>
          <p:cNvSpPr>
            <a:spLocks noGrp="1"/>
          </p:cNvSpPr>
          <p:nvPr userDrawn="1">
            <p:ph type="body" sz="quarter" idx="10" hasCustomPrompt="1"/>
          </p:nvPr>
        </p:nvSpPr>
        <p:spPr>
          <a:xfrm>
            <a:off x="2230015" y="4987266"/>
            <a:ext cx="7893700" cy="304887"/>
          </a:xfrm>
        </p:spPr>
        <p:txBody>
          <a:bodyPr anchor="ctr">
            <a:normAutofit/>
          </a:bodyPr>
          <a:lstStyle>
            <a:lvl1pPr marL="0" indent="0" algn="l">
              <a:buNone/>
              <a:defRPr sz="1600" baseline="0%">
                <a:solidFill>
                  <a:schemeClr val="tx1">
                    <a:lumMod val="65%"/>
                    <a:lumOff val="35%"/>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
            </a:schemeClr>
          </a:solidFill>
        </p:spPr>
        <p:txBody>
          <a:bodyPr anchor="ctr">
            <a:normAutofit/>
          </a:bodyPr>
          <a:lstStyle>
            <a:lvl1pPr algn="l">
              <a:defRPr sz="4800" b="1" baseline="0%">
                <a:solidFill>
                  <a:schemeClr val="tx1">
                    <a:lumMod val="75%"/>
                    <a:lumOff val="25%"/>
                  </a:schemeClr>
                </a:solidFill>
                <a:latin typeface="Montserrat Black" panose="00000A00000000000000" pitchFamily="2" charset="0"/>
                <a:cs typeface="Arial" panose="020B0604020202020204" pitchFamily="34" charset="0"/>
              </a:defRPr>
            </a:lvl1pPr>
          </a:lstStyle>
          <a:p>
            <a:r>
              <a:rPr lang="fr-FR" dirty="0"/>
              <a:t>TEMPLATE BDD</a:t>
            </a:r>
            <a:br>
              <a:rPr lang="fr-FR" dirty="0"/>
            </a:br>
            <a:r>
              <a:rPr lang="fr-FR" dirty="0"/>
              <a:t>TEST</a:t>
            </a:r>
          </a:p>
        </p:txBody>
      </p:sp>
      <p:pic>
        <p:nvPicPr>
          <p:cNvPr id="4" name="Imag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5489" y="6249277"/>
            <a:ext cx="410574" cy="410574"/>
          </a:xfrm>
          <a:prstGeom prst="rect">
            <a:avLst/>
          </a:prstGeom>
        </p:spPr>
      </p:pic>
      <p:sp>
        <p:nvSpPr>
          <p:cNvPr id="27" name="Rectangle 26"/>
          <p:cNvSpPr/>
          <p:nvPr userDrawn="1"/>
        </p:nvSpPr>
        <p:spPr>
          <a:xfrm>
            <a:off x="2230015" y="3699689"/>
            <a:ext cx="888206" cy="101133"/>
          </a:xfrm>
          <a:prstGeom prst="rect">
            <a:avLst/>
          </a:prstGeom>
          <a:solidFill>
            <a:schemeClr val="tx1">
              <a:lumMod val="75%"/>
              <a:lumOff val="25%"/>
            </a:schemeClr>
          </a:solidFill>
          <a:ln>
            <a:noFill/>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lumMod val="75%"/>
                  <a:lumOff val="25%"/>
                </a:schemeClr>
              </a:solidFill>
            </a:endParaRPr>
          </a:p>
        </p:txBody>
      </p:sp>
      <p:sp>
        <p:nvSpPr>
          <p:cNvPr id="28" name="Rectangle 27"/>
          <p:cNvSpPr/>
          <p:nvPr userDrawn="1"/>
        </p:nvSpPr>
        <p:spPr>
          <a:xfrm>
            <a:off x="0" y="6051128"/>
            <a:ext cx="959419" cy="806872"/>
          </a:xfrm>
          <a:prstGeom prst="rect">
            <a:avLst/>
          </a:prstGeom>
          <a:solidFill>
            <a:schemeClr val="accent4">
              <a:lumMod val="75%"/>
            </a:schemeClr>
          </a:solidFill>
          <a:ln>
            <a:noFill/>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9" name="Rectangle 28"/>
          <p:cNvSpPr/>
          <p:nvPr userDrawn="1"/>
        </p:nvSpPr>
        <p:spPr>
          <a:xfrm>
            <a:off x="0" y="5262918"/>
            <a:ext cx="959005" cy="806872"/>
          </a:xfrm>
          <a:prstGeom prst="rect">
            <a:avLst/>
          </a:prstGeom>
          <a:solidFill>
            <a:schemeClr val="accent4">
              <a:lumMod val="75%"/>
            </a:schemeClr>
          </a:solidFill>
          <a:ln>
            <a:noFill/>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Espace réservé du texte 5"/>
          <p:cNvSpPr>
            <a:spLocks noGrp="1"/>
          </p:cNvSpPr>
          <p:nvPr>
            <p:ph type="body" sz="quarter" idx="11" hasCustomPrompt="1"/>
          </p:nvPr>
        </p:nvSpPr>
        <p:spPr>
          <a:xfrm>
            <a:off x="1091821" y="72985"/>
            <a:ext cx="10686197" cy="303679"/>
          </a:xfrm>
        </p:spPr>
        <p:txBody>
          <a:bodyPr>
            <a:noAutofit/>
          </a:bodyPr>
          <a:lstStyle>
            <a:lvl1pPr algn="r">
              <a:defRPr sz="1400"/>
            </a:lvl1pPr>
          </a:lstStyle>
          <a:p>
            <a:pPr lvl="0"/>
            <a:r>
              <a:rPr lang="fr-FR" dirty="0"/>
              <a:t>Direction</a:t>
            </a:r>
          </a:p>
        </p:txBody>
      </p:sp>
    </p:spTree>
    <p:extLst>
      <p:ext uri="{BB962C8B-B14F-4D97-AF65-F5344CB8AC3E}">
        <p14:creationId xmlns:p14="http://schemas.microsoft.com/office/powerpoint/2010/main" val="175098990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p15:clr>
            <a:srgbClr val="FBAE40"/>
          </p15:clr>
        </p15:guide>
      </p15:sldGuideLst>
    </p:ext>
  </p:extLst>
</p:sldLayout>
</file>

<file path=ppt/slideLayouts/slideLayout8.xml><?xml version="1.0" encoding="utf-8"?>
<p:sldLayout xmlns:a="http://purl.oclc.org/ooxml/drawingml/main" xmlns:r="http://purl.oclc.org/ooxml/officeDocument/relationships" xmlns:p="http://purl.oclc.org/ooxml/presentationml/main" showMasterSp="0" userDrawn="1">
  <p:cSld name="1_Sommaire">
    <p:spTree>
      <p:nvGrpSpPr>
        <p:cNvPr id="1" name=""/>
        <p:cNvGrpSpPr/>
        <p:nvPr/>
      </p:nvGrpSpPr>
      <p:grpSpPr>
        <a:xfrm>
          <a:off x="0" y="0"/>
          <a:ext cx="0" cy="0"/>
          <a:chOff x="0" y="0"/>
          <a:chExt cx="0" cy="0"/>
        </a:xfrm>
      </p:grpSpPr>
      <p:sp>
        <p:nvSpPr>
          <p:cNvPr id="12" name="Rectangle 11"/>
          <p:cNvSpPr/>
          <p:nvPr userDrawn="1"/>
        </p:nvSpPr>
        <p:spPr>
          <a:xfrm>
            <a:off x="515937" y="0"/>
            <a:ext cx="4067213" cy="6858000"/>
          </a:xfrm>
          <a:prstGeom prst="rect">
            <a:avLst/>
          </a:prstGeom>
          <a:solidFill>
            <a:schemeClr val="bg1">
              <a:lumMod val="95%"/>
            </a:schemeClr>
          </a:solidFill>
          <a:ln>
            <a:noFill/>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Espace réservé du texte 3"/>
          <p:cNvSpPr>
            <a:spLocks noGrp="1"/>
          </p:cNvSpPr>
          <p:nvPr>
            <p:ph type="body" sz="quarter" idx="13" hasCustomPrompt="1"/>
          </p:nvPr>
        </p:nvSpPr>
        <p:spPr>
          <a:xfrm>
            <a:off x="4874756" y="2189250"/>
            <a:ext cx="6446387" cy="3613491"/>
          </a:xfrm>
        </p:spPr>
        <p:txBody>
          <a:bodyPr/>
          <a:lstStyle>
            <a:lvl1pPr marL="514350" indent="-514350">
              <a:buAutoNum type="arabicPeriod"/>
              <a:defRPr baseline="0%">
                <a:solidFill>
                  <a:schemeClr val="tx1">
                    <a:lumMod val="75%"/>
                    <a:lumOff val="25%"/>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pic>
        <p:nvPicPr>
          <p:cNvPr id="5" name="Image 4">
            <a:extLst>
              <a:ext uri="{FF2B5EF4-FFF2-40B4-BE49-F238E27FC236}">
                <a16:creationId xmlns:a16="http://schemas.microsoft.com/office/drawing/2014/main" id="{364E226F-C45C-1992-B56D-67E44A8ED3C5}"/>
              </a:ext>
            </a:extLst>
          </p:cNvPr>
          <p:cNvPicPr>
            <a:picLocks noChangeAspect="1"/>
          </p:cNvPicPr>
          <p:nvPr userDrawn="1"/>
        </p:nvPicPr>
        <p:blipFill>
          <a:blip r:embed="rId2">
            <a:alphaModFix amt="50%"/>
          </a:blip>
          <a:stretch>
            <a:fillRect/>
          </a:stretch>
        </p:blipFill>
        <p:spPr>
          <a:xfrm>
            <a:off x="515937" y="0"/>
            <a:ext cx="4067213" cy="6858000"/>
          </a:xfrm>
          <a:prstGeom prst="rect">
            <a:avLst/>
          </a:prstGeom>
        </p:spPr>
      </p:pic>
      <p:sp>
        <p:nvSpPr>
          <p:cNvPr id="8" name="ZoneTexte 7"/>
          <p:cNvSpPr txBox="1"/>
          <p:nvPr userDrawn="1"/>
        </p:nvSpPr>
        <p:spPr>
          <a:xfrm>
            <a:off x="1465133" y="2189250"/>
            <a:ext cx="1773925" cy="2123658"/>
          </a:xfrm>
          <a:prstGeom prst="rect">
            <a:avLst/>
          </a:prstGeom>
          <a:noFill/>
          <a:ln>
            <a:noFill/>
          </a:ln>
        </p:spPr>
        <p:txBody>
          <a:bodyPr wrap="square" rtlCol="0">
            <a:spAutoFit/>
          </a:bodyPr>
          <a:lstStyle/>
          <a:p>
            <a:pPr algn="l"/>
            <a:r>
              <a:rPr lang="fr-FR" sz="4400" b="1" baseline="0%" dirty="0">
                <a:solidFill>
                  <a:schemeClr val="tx1">
                    <a:lumMod val="75%"/>
                    <a:lumOff val="25%"/>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572093" y="4480175"/>
            <a:ext cx="888206" cy="101133"/>
          </a:xfrm>
          <a:prstGeom prst="rect">
            <a:avLst/>
          </a:prstGeom>
          <a:solidFill>
            <a:schemeClr val="accent4">
              <a:lumMod val="75%"/>
            </a:schemeClr>
          </a:solidFill>
          <a:ln>
            <a:noFill/>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p:cNvSpPr/>
          <p:nvPr userDrawn="1"/>
        </p:nvSpPr>
        <p:spPr>
          <a:xfrm>
            <a:off x="0" y="5262918"/>
            <a:ext cx="959005" cy="806872"/>
          </a:xfrm>
          <a:prstGeom prst="rect">
            <a:avLst/>
          </a:prstGeom>
          <a:solidFill>
            <a:schemeClr val="accent4">
              <a:lumMod val="75%"/>
            </a:schemeClr>
          </a:solidFill>
          <a:ln>
            <a:noFill/>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p:cNvSpPr/>
          <p:nvPr userDrawn="1"/>
        </p:nvSpPr>
        <p:spPr>
          <a:xfrm>
            <a:off x="0" y="6051128"/>
            <a:ext cx="959005" cy="806872"/>
          </a:xfrm>
          <a:prstGeom prst="rect">
            <a:avLst/>
          </a:prstGeom>
          <a:solidFill>
            <a:schemeClr val="accent4">
              <a:lumMod val="75%"/>
            </a:schemeClr>
          </a:solidFill>
          <a:ln>
            <a:noFill/>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4178725778"/>
      </p:ext>
    </p:extLst>
  </p:cSld>
  <p:clrMapOvr>
    <a:masterClrMapping/>
  </p:clrMapOvr>
</p:sldLayout>
</file>

<file path=ppt/slideMasters/_rels/slideMaster1.xml.rels><?xml version="1.0" encoding="UTF-8" standalone="yes"?>
<Relationships xmlns="http://schemas.openxmlformats.org/package/2006/relationships"><Relationship Id="rId8" Type="http://purl.oclc.org/ooxml/officeDocument/relationships/slideLayout" Target="../slideLayouts/slideLayout8.xml"/><Relationship Id="rId3" Type="http://purl.oclc.org/ooxml/officeDocument/relationships/slideLayout" Target="../slideLayouts/slideLayout3.xml"/><Relationship Id="rId7" Type="http://purl.oclc.org/ooxml/officeDocument/relationships/slideLayout" Target="../slideLayouts/slideLayout7.xml"/><Relationship Id="rId2" Type="http://purl.oclc.org/ooxml/officeDocument/relationships/slideLayout" Target="../slideLayouts/slideLayout2.xml"/><Relationship Id="rId1" Type="http://purl.oclc.org/ooxml/officeDocument/relationships/slideLayout" Target="../slideLayouts/slideLayout1.xml"/><Relationship Id="rId6" Type="http://purl.oclc.org/ooxml/officeDocument/relationships/slideLayout" Target="../slideLayouts/slideLayout6.xml"/><Relationship Id="rId5" Type="http://purl.oclc.org/ooxml/officeDocument/relationships/slideLayout" Target="../slideLayouts/slideLayout5.xml"/><Relationship Id="rId10" Type="http://purl.oclc.org/ooxml/officeDocument/relationships/image" Target="../media/image1.png"/><Relationship Id="rId4" Type="http://purl.oclc.org/ooxml/officeDocument/relationships/slideLayout" Target="../slideLayouts/slideLayout4.xml"/><Relationship Id="rId9" Type="http://purl.oclc.org/ooxml/officeDocument/relationships/theme" Target="../theme/theme1.xml"/></Relationships>
</file>

<file path=ppt/slideMasters/slideMaster1.xml><?xml version="1.0" encoding="utf-8"?>
<p:sldMaster xmlns:a="http://purl.oclc.org/ooxml/drawingml/main" xmlns:r="http://purl.oclc.org/ooxml/officeDocument/relationships" xmlns:p="http://purl.oclc.org/ooxml/presentationml/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
                    <a:lumOff val="50%"/>
                  </a:schemeClr>
                </a:solidFill>
                <a:latin typeface="+mj-lt"/>
                <a:cs typeface="Helvetica Neue Medium"/>
              </a:rPr>
              <a:pPr algn="r"/>
              <a:t>‹N°›</a:t>
            </a:fld>
            <a:endParaRPr lang="fr-FR" sz="800" b="1" dirty="0">
              <a:solidFill>
                <a:schemeClr val="tx1">
                  <a:lumMod val="50%"/>
                  <a:lumOff val="50%"/>
                </a:schemeClr>
              </a:solidFill>
              <a:latin typeface="+mj-lt"/>
              <a:cs typeface="Helvetica Neue Medium"/>
            </a:endParaRPr>
          </a:p>
        </p:txBody>
      </p:sp>
      <p:pic>
        <p:nvPicPr>
          <p:cNvPr id="7" name="Image 6"/>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780210" y="6467475"/>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5" r:id="rId7"/>
    <p:sldLayoutId id="2147483686" r:id="rId8"/>
  </p:sldLayoutIdLst>
  <p:txStyles>
    <p:titleStyle>
      <a:lvl1pPr algn="l" defTabSz="914400" rtl="0" eaLnBrk="1" latinLnBrk="0" hangingPunct="1">
        <a:lnSpc>
          <a:spcPct val="90%"/>
        </a:lnSpc>
        <a:spcBef>
          <a:spcPct val="0%"/>
        </a:spcBef>
        <a:buNone/>
        <a:defRPr sz="2400" b="1" kern="1200" baseline="0%">
          <a:solidFill>
            <a:schemeClr val="tx1">
              <a:lumMod val="75%"/>
              <a:lumOff val="25%"/>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
        </a:lnSpc>
        <a:spcBef>
          <a:spcPts val="600"/>
        </a:spcBef>
        <a:spcAft>
          <a:spcPts val="0"/>
        </a:spcAft>
        <a:buClr>
          <a:schemeClr val="accent4"/>
        </a:buClr>
        <a:buSzTx/>
        <a:buFont typeface="Arial" panose="020B0604020202020204" pitchFamily="34" charset="0"/>
        <a:buNone/>
        <a:tabLst/>
        <a:defRPr sz="2000" kern="1200">
          <a:solidFill>
            <a:schemeClr val="tx1">
              <a:lumMod val="75%"/>
              <a:lumOff val="25%"/>
            </a:schemeClr>
          </a:solidFill>
          <a:latin typeface="+mn-lt"/>
          <a:ea typeface="+mn-ea"/>
          <a:cs typeface="+mn-cs"/>
        </a:defRPr>
      </a:lvl1pPr>
      <a:lvl2pPr marL="685800" marR="0" indent="-228600" algn="l" defTabSz="914400" rtl="0" eaLnBrk="1" fontAlgn="auto" latinLnBrk="0" hangingPunct="1">
        <a:lnSpc>
          <a:spcPct val="100%"/>
        </a:lnSpc>
        <a:spcBef>
          <a:spcPts val="600"/>
        </a:spcBef>
        <a:spcAft>
          <a:spcPts val="0"/>
        </a:spcAft>
        <a:buClr>
          <a:schemeClr val="accent4"/>
        </a:buClr>
        <a:buSzTx/>
        <a:buFont typeface="Arial" panose="020B0604020202020204" pitchFamily="34" charset="0"/>
        <a:buChar char="□"/>
        <a:tabLst/>
        <a:defRPr sz="2000" kern="1200">
          <a:solidFill>
            <a:schemeClr val="tx1">
              <a:lumMod val="75%"/>
              <a:lumOff val="25%"/>
            </a:schemeClr>
          </a:solidFill>
          <a:latin typeface="+mn-lt"/>
          <a:ea typeface="+mn-ea"/>
          <a:cs typeface="+mn-cs"/>
        </a:defRPr>
      </a:lvl2pPr>
      <a:lvl3pPr marL="1143000" marR="0" indent="-228600" algn="l" defTabSz="914400" rtl="0" eaLnBrk="1" fontAlgn="auto" latinLnBrk="0" hangingPunct="1">
        <a:lnSpc>
          <a:spcPct val="100%"/>
        </a:lnSpc>
        <a:spcBef>
          <a:spcPts val="600"/>
        </a:spcBef>
        <a:spcAft>
          <a:spcPts val="0"/>
        </a:spcAft>
        <a:buClr>
          <a:schemeClr val="accent4"/>
        </a:buClr>
        <a:buSzTx/>
        <a:buFont typeface="Wingdings" panose="05000000000000000000" pitchFamily="2" charset="2"/>
        <a:buChar char="§"/>
        <a:tabLst/>
        <a:defRPr sz="1800" kern="1200">
          <a:solidFill>
            <a:schemeClr val="tx1">
              <a:lumMod val="75%"/>
              <a:lumOff val="25%"/>
            </a:schemeClr>
          </a:solidFill>
          <a:latin typeface="+mn-lt"/>
          <a:ea typeface="+mn-ea"/>
          <a:cs typeface="+mn-cs"/>
        </a:defRPr>
      </a:lvl3pPr>
      <a:lvl4pPr marL="1600200" marR="0" indent="-228600" algn="l" defTabSz="914400" rtl="0" eaLnBrk="1" fontAlgn="auto" latinLnBrk="0" hangingPunct="1">
        <a:lnSpc>
          <a:spcPct val="100%"/>
        </a:lnSpc>
        <a:spcBef>
          <a:spcPts val="600"/>
        </a:spcBef>
        <a:spcAft>
          <a:spcPts val="0"/>
        </a:spcAft>
        <a:buClr>
          <a:schemeClr val="accent4"/>
        </a:buClr>
        <a:buSzTx/>
        <a:buFont typeface="Arial" panose="020B0604020202020204" pitchFamily="34" charset="0"/>
        <a:buChar char="▫"/>
        <a:tabLst/>
        <a:defRPr sz="1600" kern="1200">
          <a:solidFill>
            <a:schemeClr val="tx1">
              <a:lumMod val="75%"/>
              <a:lumOff val="25%"/>
            </a:schemeClr>
          </a:solidFill>
          <a:latin typeface="+mn-lt"/>
          <a:ea typeface="+mn-ea"/>
          <a:cs typeface="+mn-cs"/>
        </a:defRPr>
      </a:lvl4pPr>
      <a:lvl5pPr marL="2057400" marR="0" indent="-228600" algn="l" defTabSz="914400" rtl="0" eaLnBrk="1" fontAlgn="auto" latinLnBrk="0" hangingPunct="1">
        <a:lnSpc>
          <a:spcPct val="100%"/>
        </a:lnSpc>
        <a:spcBef>
          <a:spcPts val="600"/>
        </a:spcBef>
        <a:spcAft>
          <a:spcPts val="0"/>
        </a:spcAft>
        <a:buClr>
          <a:schemeClr val="accent4"/>
        </a:buClr>
        <a:buSzTx/>
        <a:buFont typeface="Arial" panose="020B0604020202020204" pitchFamily="34" charset="0"/>
        <a:buChar char="▪"/>
        <a:tabLst/>
        <a:defRPr sz="1050" kern="1200">
          <a:solidFill>
            <a:schemeClr val="tx1">
              <a:lumMod val="75%"/>
              <a:lumOff val="25%"/>
            </a:schemeClr>
          </a:solidFill>
          <a:latin typeface="+mn-lt"/>
          <a:ea typeface="+mn-ea"/>
          <a:cs typeface="+mn-cs"/>
        </a:defRPr>
      </a:lvl5pPr>
      <a:lvl6pPr marL="25146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p15:clr>
            <a:srgbClr val="F26B43"/>
          </p15:clr>
        </p15:guide>
        <p15:guide id="2" pos="325">
          <p15:clr>
            <a:srgbClr val="F26B43"/>
          </p15:clr>
        </p15:guide>
        <p15:guide id="3" pos="438">
          <p15:clr>
            <a:srgbClr val="F26B43"/>
          </p15:clr>
        </p15:guide>
        <p15:guide id="4" pos="506">
          <p15:clr>
            <a:srgbClr val="F26B43"/>
          </p15:clr>
        </p15:guide>
        <p15:guide id="5" orient="horz" pos="935">
          <p15:clr>
            <a:srgbClr val="F26B43"/>
          </p15:clr>
        </p15:guide>
        <p15:guide id="6" orient="horz" pos="3929">
          <p15:clr>
            <a:srgbClr val="F26B43"/>
          </p15:clr>
        </p15:guide>
        <p15:guide id="7" orient="horz" pos="4110">
          <p15:clr>
            <a:srgbClr val="F26B43"/>
          </p15:clr>
        </p15:guide>
      </p15:sldGuideLst>
    </p:ext>
  </p:extLst>
</p:sldMaster>
</file>

<file path=ppt/slides/_rels/slide1.xml.rels><?xml version="1.0" encoding="UTF-8" standalone="yes"?>
<Relationships xmlns="http://schemas.openxmlformats.org/package/2006/relationships"><Relationship Id="rId3" Type="http://purl.oclc.org/ooxml/officeDocument/relationships/image" Target="../media/image6.png"/><Relationship Id="rId2" Type="http://purl.oclc.org/ooxml/officeDocument/relationships/image" Target="../media/image5.png"/><Relationship Id="rId1" Type="http://purl.oclc.org/ooxml/officeDocument/relationships/slideLayout" Target="../slideLayouts/slideLayout7.xml"/><Relationship Id="rId4" Type="http://purl.oclc.org/ooxml/officeDocument/relationships/image" Target="../media/image7.png"/></Relationships>
</file>

<file path=ppt/slides/_rels/slide2.xml.rels><?xml version="1.0" encoding="UTF-8" standalone="yes"?>
<Relationships xmlns="http://schemas.openxmlformats.org/package/2006/relationships"><Relationship Id="rId3" Type="http://purl.oclc.org/ooxml/officeDocument/relationships/image" Target="../media/image5.png"/><Relationship Id="rId2" Type="http://purl.oclc.org/ooxml/officeDocument/relationships/notesSlide" Target="../notesSlides/notesSlide1.xml"/><Relationship Id="rId1" Type="http://purl.oclc.org/ooxml/officeDocument/relationships/slideLayout" Target="../slideLayouts/slideLayout3.xml"/><Relationship Id="rId5" Type="http://purl.oclc.org/ooxml/officeDocument/relationships/image" Target="../media/image8.jpeg"/><Relationship Id="rId4" Type="http://purl.oclc.org/ooxml/officeDocument/relationships/image" Target="../media/image6.png"/></Relationships>
</file>

<file path=ppt/slides/_rels/slide3.xml.rels><?xml version="1.0" encoding="UTF-8" standalone="yes"?>
<Relationships xmlns="http://schemas.openxmlformats.org/package/2006/relationships"><Relationship Id="rId3" Type="http://purl.oclc.org/ooxml/officeDocument/relationships/image" Target="../media/image8.jpeg"/><Relationship Id="rId2" Type="http://purl.oclc.org/ooxml/officeDocument/relationships/image" Target="../media/image6.png"/><Relationship Id="rId1" Type="http://purl.oclc.org/ooxml/officeDocument/relationships/slideLayout" Target="../slideLayouts/slideLayout8.xml"/></Relationships>
</file>

<file path=ppt/slides/_rels/slide4.xml.rels><?xml version="1.0" encoding="UTF-8" standalone="yes"?>
<Relationships xmlns="http://schemas.openxmlformats.org/package/2006/relationships"><Relationship Id="rId3" Type="http://purl.oclc.org/ooxml/officeDocument/relationships/image" Target="../media/image8.jpeg"/><Relationship Id="rId2" Type="http://purl.oclc.org/ooxml/officeDocument/relationships/image" Target="../media/image6.png"/><Relationship Id="rId1" Type="http://purl.oclc.org/ooxml/officeDocument/relationships/slideLayout" Target="../slideLayouts/slideLayout8.xml"/></Relationships>
</file>

<file path=ppt/slides/_rels/slide5.xml.rels><?xml version="1.0" encoding="UTF-8" standalone="yes"?>
<Relationships xmlns="http://schemas.openxmlformats.org/package/2006/relationships"><Relationship Id="rId3" Type="http://purl.oclc.org/ooxml/officeDocument/relationships/image" Target="../media/image6.png"/><Relationship Id="rId2" Type="http://purl.oclc.org/ooxml/officeDocument/relationships/notesSlide" Target="../notesSlides/notesSlide2.xml"/><Relationship Id="rId1" Type="http://purl.oclc.org/ooxml/officeDocument/relationships/slideLayout" Target="../slideLayouts/slideLayout3.xml"/><Relationship Id="rId5" Type="http://purl.oclc.org/ooxml/officeDocument/relationships/image" Target="../media/image10.png"/><Relationship Id="rId4" Type="http://purl.oclc.org/ooxml/officeDocument/relationships/image" Target="../media/image9.png"/></Relationships>
</file>

<file path=ppt/slides/_rels/slide6.xml.rels><?xml version="1.0" encoding="UTF-8" standalone="yes"?>
<Relationships xmlns="http://schemas.openxmlformats.org/package/2006/relationships"><Relationship Id="rId3" Type="http://purl.oclc.org/ooxml/officeDocument/relationships/image" Target="../media/image8.jpeg"/><Relationship Id="rId2" Type="http://purl.oclc.org/ooxml/officeDocument/relationships/image" Target="../media/image6.png"/><Relationship Id="rId1" Type="http://purl.oclc.org/ooxml/officeDocument/relationships/slideLayout" Target="../slideLayouts/slideLayout8.xml"/></Relationships>
</file>

<file path=ppt/slides/_rels/slide7.xml.rels><?xml version="1.0" encoding="UTF-8" standalone="yes"?>
<Relationships xmlns="http://schemas.openxmlformats.org/package/2006/relationships"><Relationship Id="rId8" Type="http://purl.oclc.org/ooxml/officeDocument/relationships/image" Target="../media/image16.jpeg"/><Relationship Id="rId3" Type="http://purl.oclc.org/ooxml/officeDocument/relationships/image" Target="../media/image12.png"/><Relationship Id="rId7" Type="http://purl.oclc.org/ooxml/officeDocument/relationships/image" Target="../media/image15.jpeg"/><Relationship Id="rId2" Type="http://purl.oclc.org/ooxml/officeDocument/relationships/image" Target="../media/image11.png"/><Relationship Id="rId1" Type="http://purl.oclc.org/ooxml/officeDocument/relationships/slideLayout" Target="../slideLayouts/slideLayout3.xml"/><Relationship Id="rId6" Type="http://purl.oclc.org/ooxml/officeDocument/relationships/image" Target="../media/image14.png"/><Relationship Id="rId5" Type="http://purl.oclc.org/ooxml/officeDocument/relationships/image" Target="../media/image6.png"/><Relationship Id="rId4" Type="http://purl.oclc.org/ooxml/officeDocument/relationships/image" Target="../media/image13.png"/></Relationships>
</file>

<file path=ppt/slides/_rels/slide8.xml.rels><?xml version="1.0" encoding="UTF-8" standalone="yes"?>
<Relationships xmlns="http://schemas.openxmlformats.org/package/2006/relationships"><Relationship Id="rId8" Type="http://purl.oclc.org/ooxml/officeDocument/relationships/image" Target="../media/image16.jpeg"/><Relationship Id="rId3" Type="http://purl.oclc.org/ooxml/officeDocument/relationships/image" Target="../media/image12.png"/><Relationship Id="rId7" Type="http://purl.oclc.org/ooxml/officeDocument/relationships/image" Target="../media/image15.jpeg"/><Relationship Id="rId2" Type="http://purl.oclc.org/ooxml/officeDocument/relationships/image" Target="../media/image11.png"/><Relationship Id="rId1" Type="http://purl.oclc.org/ooxml/officeDocument/relationships/slideLayout" Target="../slideLayouts/slideLayout3.xml"/><Relationship Id="rId6" Type="http://purl.oclc.org/ooxml/officeDocument/relationships/image" Target="../media/image14.png"/><Relationship Id="rId5" Type="http://purl.oclc.org/ooxml/officeDocument/relationships/image" Target="../media/image6.png"/><Relationship Id="rId10" Type="http://schemas.microsoft.com/office/2007/relationships/hdphoto" Target="../media/hdphoto1.wdp"/><Relationship Id="rId4" Type="http://purl.oclc.org/ooxml/officeDocument/relationships/image" Target="../media/image13.png"/><Relationship Id="rId9" Type="http://purl.oclc.org/ooxml/officeDocument/relationships/image" Target="../media/image17.png"/></Relationships>
</file>

<file path=ppt/slides/_rels/slide9.xml.rels><?xml version="1.0" encoding="UTF-8" standalone="yes"?>
<Relationships xmlns="http://schemas.openxmlformats.org/package/2006/relationships"><Relationship Id="rId8" Type="http://purl.oclc.org/ooxml/officeDocument/relationships/image" Target="../media/image15.jpeg"/><Relationship Id="rId3" Type="http://purl.oclc.org/ooxml/officeDocument/relationships/image" Target="../media/image18.png"/><Relationship Id="rId7" Type="http://purl.oclc.org/ooxml/officeDocument/relationships/image" Target="../media/image14.png"/><Relationship Id="rId2" Type="http://purl.oclc.org/ooxml/officeDocument/relationships/notesSlide" Target="../notesSlides/notesSlide3.xml"/><Relationship Id="rId1" Type="http://purl.oclc.org/ooxml/officeDocument/relationships/slideLayout" Target="../slideLayouts/slideLayout3.xml"/><Relationship Id="rId6" Type="http://purl.oclc.org/ooxml/officeDocument/relationships/image" Target="../media/image6.png"/><Relationship Id="rId11" Type="http://schemas.microsoft.com/office/2007/relationships/hdphoto" Target="../media/hdphoto1.wdp"/><Relationship Id="rId5" Type="http://purl.oclc.org/ooxml/officeDocument/relationships/image" Target="../media/image20.png"/><Relationship Id="rId10" Type="http://purl.oclc.org/ooxml/officeDocument/relationships/image" Target="../media/image17.png"/><Relationship Id="rId4" Type="http://purl.oclc.org/ooxml/officeDocument/relationships/image" Target="../media/image19.svg"/><Relationship Id="rId9" Type="http://purl.oclc.org/ooxml/officeDocument/relationships/image" Target="../media/image16.jpeg"/></Relationships>
</file>

<file path=ppt/slides/_rels/slide10.xml.rels><?xml version="1.0" encoding="UTF-8" standalone="yes"?>
<Relationships xmlns="http://schemas.openxmlformats.org/package/2006/relationships"><Relationship Id="rId8" Type="http://purl.oclc.org/ooxml/officeDocument/relationships/image" Target="../media/image14.png"/><Relationship Id="rId3" Type="http://purl.oclc.org/ooxml/officeDocument/relationships/hyperlink" Target="http://commerciaux.celca.caisse-epargne.fr/download/341/tarification/18447/offres-promos-en-cours.pdf" TargetMode="External"/><Relationship Id="rId7" Type="http://purl.oclc.org/ooxml/officeDocument/relationships/image" Target="../media/image6.png"/><Relationship Id="rId12" Type="http://schemas.microsoft.com/office/2007/relationships/hdphoto" Target="../media/hdphoto1.wdp"/><Relationship Id="rId2" Type="http://purl.oclc.org/ooxml/officeDocument/relationships/notesSlide" Target="../notesSlides/notesSlide4.xml"/><Relationship Id="rId1" Type="http://purl.oclc.org/ooxml/officeDocument/relationships/slideLayout" Target="../slideLayouts/slideLayout3.xml"/><Relationship Id="rId6" Type="http://purl.oclc.org/ooxml/officeDocument/relationships/image" Target="../media/image20.png"/><Relationship Id="rId11" Type="http://purl.oclc.org/ooxml/officeDocument/relationships/image" Target="../media/image17.png"/><Relationship Id="rId5" Type="http://purl.oclc.org/ooxml/officeDocument/relationships/image" Target="../media/image19.svg"/><Relationship Id="rId10" Type="http://purl.oclc.org/ooxml/officeDocument/relationships/image" Target="../media/image16.jpeg"/><Relationship Id="rId4" Type="http://purl.oclc.org/ooxml/officeDocument/relationships/image" Target="../media/image18.png"/><Relationship Id="rId9" Type="http://purl.oclc.org/ooxml/officeDocument/relationships/image" Target="../media/image15.jpeg"/></Relationships>
</file>

<file path=ppt/slides/_rels/slide11.xml.rels><?xml version="1.0" encoding="UTF-8" standalone="yes"?>
<Relationships xmlns="http://schemas.openxmlformats.org/package/2006/relationships"><Relationship Id="rId8" Type="http://purl.oclc.org/ooxml/officeDocument/relationships/image" Target="../media/image15.jpeg"/><Relationship Id="rId3" Type="http://purl.oclc.org/ooxml/officeDocument/relationships/image" Target="../media/image18.png"/><Relationship Id="rId7" Type="http://purl.oclc.org/ooxml/officeDocument/relationships/image" Target="../media/image14.png"/><Relationship Id="rId2" Type="http://purl.oclc.org/ooxml/officeDocument/relationships/notesSlide" Target="../notesSlides/notesSlide5.xml"/><Relationship Id="rId1" Type="http://purl.oclc.org/ooxml/officeDocument/relationships/slideLayout" Target="../slideLayouts/slideLayout3.xml"/><Relationship Id="rId6" Type="http://purl.oclc.org/ooxml/officeDocument/relationships/image" Target="../media/image6.png"/><Relationship Id="rId11" Type="http://schemas.microsoft.com/office/2007/relationships/hdphoto" Target="../media/hdphoto1.wdp"/><Relationship Id="rId5" Type="http://purl.oclc.org/ooxml/officeDocument/relationships/image" Target="../media/image20.png"/><Relationship Id="rId10" Type="http://purl.oclc.org/ooxml/officeDocument/relationships/image" Target="../media/image17.png"/><Relationship Id="rId4" Type="http://purl.oclc.org/ooxml/officeDocument/relationships/image" Target="../media/image19.svg"/><Relationship Id="rId9" Type="http://purl.oclc.org/ooxml/officeDocument/relationships/image" Target="../media/image16.jpeg"/></Relationships>
</file>

<file path=ppt/slides/_rels/slide12.xml.rels><?xml version="1.0" encoding="UTF-8" standalone="yes"?>
<Relationships xmlns="http://schemas.openxmlformats.org/package/2006/relationships"><Relationship Id="rId8" Type="http://purl.oclc.org/ooxml/officeDocument/relationships/image" Target="../media/image16.jpeg"/><Relationship Id="rId3" Type="http://purl.oclc.org/ooxml/officeDocument/relationships/image" Target="../media/image12.png"/><Relationship Id="rId7" Type="http://purl.oclc.org/ooxml/officeDocument/relationships/image" Target="../media/image15.jpeg"/><Relationship Id="rId2" Type="http://purl.oclc.org/ooxml/officeDocument/relationships/image" Target="../media/image11.png"/><Relationship Id="rId1" Type="http://purl.oclc.org/ooxml/officeDocument/relationships/slideLayout" Target="../slideLayouts/slideLayout3.xml"/><Relationship Id="rId6" Type="http://purl.oclc.org/ooxml/officeDocument/relationships/image" Target="../media/image14.png"/><Relationship Id="rId5" Type="http://purl.oclc.org/ooxml/officeDocument/relationships/image" Target="../media/image6.png"/><Relationship Id="rId10" Type="http://schemas.microsoft.com/office/2007/relationships/hdphoto" Target="../media/hdphoto1.wdp"/><Relationship Id="rId4" Type="http://purl.oclc.org/ooxml/officeDocument/relationships/image" Target="../media/image13.png"/><Relationship Id="rId9" Type="http://purl.oclc.org/ooxml/officeDocument/relationships/image" Target="../media/image17.png"/></Relationships>
</file>

<file path=ppt/slides/_rels/slide13.xml.rels><?xml version="1.0" encoding="UTF-8" standalone="yes"?>
<Relationships xmlns="http://schemas.openxmlformats.org/package/2006/relationships"><Relationship Id="rId8" Type="http://purl.oclc.org/ooxml/officeDocument/relationships/image" Target="../media/image14.png"/><Relationship Id="rId13" Type="http://purl.oclc.org/ooxml/officeDocument/relationships/image" Target="../media/image21.png"/><Relationship Id="rId3" Type="http://purl.oclc.org/ooxml/officeDocument/relationships/hyperlink" Target="http://commerciaux.celca.caisse-epargne.fr/download/341/tarification/18447/offres-promos-en-cours.pdf" TargetMode="External"/><Relationship Id="rId7" Type="http://purl.oclc.org/ooxml/officeDocument/relationships/image" Target="../media/image6.png"/><Relationship Id="rId12" Type="http://schemas.microsoft.com/office/2007/relationships/hdphoto" Target="../media/hdphoto1.wdp"/><Relationship Id="rId2" Type="http://purl.oclc.org/ooxml/officeDocument/relationships/notesSlide" Target="../notesSlides/notesSlide6.xml"/><Relationship Id="rId16" Type="http://purl.oclc.org/ooxml/officeDocument/relationships/image" Target="../media/image24.png"/><Relationship Id="rId1" Type="http://purl.oclc.org/ooxml/officeDocument/relationships/slideLayout" Target="../slideLayouts/slideLayout3.xml"/><Relationship Id="rId6" Type="http://purl.oclc.org/ooxml/officeDocument/relationships/image" Target="../media/image20.png"/><Relationship Id="rId11" Type="http://purl.oclc.org/ooxml/officeDocument/relationships/image" Target="../media/image17.png"/><Relationship Id="rId5" Type="http://purl.oclc.org/ooxml/officeDocument/relationships/image" Target="../media/image19.svg"/><Relationship Id="rId15" Type="http://purl.oclc.org/ooxml/officeDocument/relationships/image" Target="../media/image23.jpeg"/><Relationship Id="rId10" Type="http://purl.oclc.org/ooxml/officeDocument/relationships/image" Target="../media/image16.jpeg"/><Relationship Id="rId4" Type="http://purl.oclc.org/ooxml/officeDocument/relationships/image" Target="../media/image18.png"/><Relationship Id="rId9" Type="http://purl.oclc.org/ooxml/officeDocument/relationships/image" Target="../media/image15.jpeg"/><Relationship Id="rId14" Type="http://purl.oclc.org/ooxml/officeDocument/relationships/image" Target="../media/image22.png"/></Relationships>
</file>

<file path=ppt/slides/_rels/slide14.xml.rels><?xml version="1.0" encoding="UTF-8" standalone="yes"?>
<Relationships xmlns="http://schemas.openxmlformats.org/package/2006/relationships"><Relationship Id="rId8" Type="http://purl.oclc.org/ooxml/officeDocument/relationships/image" Target="../media/image15.jpeg"/><Relationship Id="rId13" Type="http://purl.oclc.org/ooxml/officeDocument/relationships/image" Target="../media/image26.png"/><Relationship Id="rId3" Type="http://purl.oclc.org/ooxml/officeDocument/relationships/hyperlink" Target="http://commerciaux.celca.caisse-epargne.fr/download/341/tarification/18447/offres-promos-en-cours.pdf" TargetMode="External"/><Relationship Id="rId7" Type="http://purl.oclc.org/ooxml/officeDocument/relationships/image" Target="../media/image14.png"/><Relationship Id="rId12" Type="http://purl.oclc.org/ooxml/officeDocument/relationships/image" Target="../media/image25.jpeg"/><Relationship Id="rId2" Type="http://purl.oclc.org/ooxml/officeDocument/relationships/notesSlide" Target="../notesSlides/notesSlide7.xml"/><Relationship Id="rId1" Type="http://purl.oclc.org/ooxml/officeDocument/relationships/slideLayout" Target="../slideLayouts/slideLayout3.xml"/><Relationship Id="rId6" Type="http://purl.oclc.org/ooxml/officeDocument/relationships/image" Target="../media/image6.png"/><Relationship Id="rId11" Type="http://purl.oclc.org/ooxml/officeDocument/relationships/image" Target="../media/image24.png"/><Relationship Id="rId5" Type="http://purl.oclc.org/ooxml/officeDocument/relationships/image" Target="../media/image19.svg"/><Relationship Id="rId15" Type="http://purl.oclc.org/ooxml/officeDocument/relationships/image" Target="../media/image27.png"/><Relationship Id="rId10" Type="http://purl.oclc.org/ooxml/officeDocument/relationships/image" Target="../media/image22.png"/><Relationship Id="rId4" Type="http://purl.oclc.org/ooxml/officeDocument/relationships/image" Target="../media/image18.png"/><Relationship Id="rId9" Type="http://purl.oclc.org/ooxml/officeDocument/relationships/image" Target="../media/image16.jpeg"/><Relationship Id="rId14" Type="http://purl.oclc.org/ooxml/officeDocument/relationships/hyperlink" Target="https://www.caisse-epargne.fr/grand-est-europe/assurer/rouler-deux-roues-serenite-liberty-rider/" TargetMode="External"/></Relationships>
</file>

<file path=ppt/slides/_rels/slide15.xml.rels><?xml version="1.0" encoding="UTF-8" standalone="yes"?>
<Relationships xmlns="http://schemas.openxmlformats.org/package/2006/relationships"><Relationship Id="rId8" Type="http://purl.oclc.org/ooxml/officeDocument/relationships/image" Target="../media/image15.jpeg"/><Relationship Id="rId3" Type="http://purl.oclc.org/ooxml/officeDocument/relationships/hyperlink" Target="http://commerciaux.celca.caisse-epargne.fr/download/341/tarification/18447/offres-promos-en-cours.pdf" TargetMode="External"/><Relationship Id="rId7" Type="http://purl.oclc.org/ooxml/officeDocument/relationships/image" Target="../media/image14.png"/><Relationship Id="rId12" Type="http://purl.oclc.org/ooxml/officeDocument/relationships/image" Target="../media/image29.png"/><Relationship Id="rId2" Type="http://purl.oclc.org/ooxml/officeDocument/relationships/notesSlide" Target="../notesSlides/notesSlide8.xml"/><Relationship Id="rId1" Type="http://purl.oclc.org/ooxml/officeDocument/relationships/slideLayout" Target="../slideLayouts/slideLayout3.xml"/><Relationship Id="rId6" Type="http://purl.oclc.org/ooxml/officeDocument/relationships/image" Target="../media/image6.png"/><Relationship Id="rId11" Type="http://purl.oclc.org/ooxml/officeDocument/relationships/image" Target="../media/image28.jpeg"/><Relationship Id="rId5" Type="http://purl.oclc.org/ooxml/officeDocument/relationships/image" Target="../media/image19.svg"/><Relationship Id="rId10" Type="http://purl.oclc.org/ooxml/officeDocument/relationships/image" Target="../media/image24.png"/><Relationship Id="rId4" Type="http://purl.oclc.org/ooxml/officeDocument/relationships/image" Target="../media/image18.png"/><Relationship Id="rId9" Type="http://purl.oclc.org/ooxml/officeDocument/relationships/image" Target="../media/image16.jpeg"/></Relationships>
</file>

<file path=ppt/slides/_rels/slide16.xml.rels><?xml version="1.0" encoding="UTF-8" standalone="yes"?>
<Relationships xmlns="http://schemas.openxmlformats.org/package/2006/relationships"><Relationship Id="rId8" Type="http://purl.oclc.org/ooxml/officeDocument/relationships/image" Target="../media/image16.jpeg"/><Relationship Id="rId13" Type="http://purl.oclc.org/ooxml/officeDocument/relationships/image" Target="../media/image32.png"/><Relationship Id="rId18" Type="http://purl.oclc.org/ooxml/officeDocument/relationships/image" Target="../media/image34.png"/><Relationship Id="rId3" Type="http://purl.oclc.org/ooxml/officeDocument/relationships/image" Target="../media/image17.png"/><Relationship Id="rId21" Type="http://purl.oclc.org/ooxml/officeDocument/relationships/image" Target="../media/image10.png"/><Relationship Id="rId7" Type="http://purl.oclc.org/ooxml/officeDocument/relationships/image" Target="../media/image15.jpeg"/><Relationship Id="rId12" Type="http://purl.oclc.org/ooxml/officeDocument/relationships/image" Target="../media/image31.svg"/><Relationship Id="rId17" Type="http://purl.oclc.org/ooxml/officeDocument/relationships/slide" Target="slide29.xml"/><Relationship Id="rId2" Type="http://purl.oclc.org/ooxml/officeDocument/relationships/image" Target="../media/image14.png"/><Relationship Id="rId16" Type="http://purl.oclc.org/ooxml/officeDocument/relationships/image" Target="../media/image33.png"/><Relationship Id="rId20" Type="http://purl.oclc.org/ooxml/officeDocument/relationships/image" Target="../media/image9.png"/><Relationship Id="rId1" Type="http://purl.oclc.org/ooxml/officeDocument/relationships/slideLayout" Target="../slideLayouts/slideLayout3.xml"/><Relationship Id="rId6" Type="http://purl.oclc.org/ooxml/officeDocument/relationships/image" Target="../media/image19.svg"/><Relationship Id="rId11" Type="http://purl.oclc.org/ooxml/officeDocument/relationships/image" Target="../media/image30.png"/><Relationship Id="rId5" Type="http://purl.oclc.org/ooxml/officeDocument/relationships/image" Target="../media/image18.png"/><Relationship Id="rId15" Type="http://purl.oclc.org/ooxml/officeDocument/relationships/image" Target="../media/image25.jpeg"/><Relationship Id="rId10" Type="http://purl.oclc.org/ooxml/officeDocument/relationships/hyperlink" Target="http://commerciaux.celca.caisse-epargne.fr/download/1302/les-cibles-ponctuelles/30297/2023-q2-book-des-cibles.pdf" TargetMode="External"/><Relationship Id="rId19" Type="http://purl.oclc.org/ooxml/officeDocument/relationships/slide" Target="slide30.xml"/><Relationship Id="rId4" Type="http://schemas.microsoft.com/office/2007/relationships/hdphoto" Target="../media/hdphoto1.wdp"/><Relationship Id="rId9" Type="http://purl.oclc.org/ooxml/officeDocument/relationships/image" Target="../media/image6.png"/><Relationship Id="rId14" Type="http://purl.oclc.org/ooxml/officeDocument/relationships/image" Target="../media/image28.jpeg"/></Relationships>
</file>

<file path=ppt/slides/_rels/slide17.xml.rels><?xml version="1.0" encoding="UTF-8" standalone="yes"?>
<Relationships xmlns="http://schemas.openxmlformats.org/package/2006/relationships"><Relationship Id="rId8" Type="http://purl.oclc.org/ooxml/officeDocument/relationships/image" Target="../media/image16.jpeg"/><Relationship Id="rId3" Type="http://purl.oclc.org/ooxml/officeDocument/relationships/image" Target="../media/image12.png"/><Relationship Id="rId7" Type="http://purl.oclc.org/ooxml/officeDocument/relationships/image" Target="../media/image15.jpeg"/><Relationship Id="rId2" Type="http://purl.oclc.org/ooxml/officeDocument/relationships/image" Target="../media/image11.png"/><Relationship Id="rId1" Type="http://purl.oclc.org/ooxml/officeDocument/relationships/slideLayout" Target="../slideLayouts/slideLayout3.xml"/><Relationship Id="rId6" Type="http://purl.oclc.org/ooxml/officeDocument/relationships/image" Target="../media/image14.png"/><Relationship Id="rId5" Type="http://purl.oclc.org/ooxml/officeDocument/relationships/image" Target="../media/image6.png"/><Relationship Id="rId10" Type="http://schemas.microsoft.com/office/2007/relationships/hdphoto" Target="../media/hdphoto1.wdp"/><Relationship Id="rId4" Type="http://purl.oclc.org/ooxml/officeDocument/relationships/image" Target="../media/image13.png"/><Relationship Id="rId9" Type="http://purl.oclc.org/ooxml/officeDocument/relationships/image" Target="../media/image17.png"/></Relationships>
</file>

<file path=ppt/slides/_rels/slide18.xml.rels><?xml version="1.0" encoding="UTF-8" standalone="yes"?>
<Relationships xmlns="http://schemas.openxmlformats.org/package/2006/relationships"><Relationship Id="rId8" Type="http://purl.oclc.org/ooxml/officeDocument/relationships/image" Target="../media/image15.jpeg"/><Relationship Id="rId13" Type="http://purl.oclc.org/ooxml/officeDocument/relationships/image" Target="../media/image23.jpeg"/><Relationship Id="rId3" Type="http://purl.oclc.org/ooxml/officeDocument/relationships/image" Target="../media/image14.png"/><Relationship Id="rId7" Type="http://schemas.microsoft.com/office/2007/relationships/hdphoto" Target="../media/hdphoto1.wdp"/><Relationship Id="rId12" Type="http://purl.oclc.org/ooxml/officeDocument/relationships/image" Target="../media/image35.jpeg"/><Relationship Id="rId2" Type="http://purl.oclc.org/ooxml/officeDocument/relationships/notesSlide" Target="../notesSlides/notesSlide9.xml"/><Relationship Id="rId1" Type="http://purl.oclc.org/ooxml/officeDocument/relationships/slideLayout" Target="../slideLayouts/slideLayout3.xml"/><Relationship Id="rId6" Type="http://purl.oclc.org/ooxml/officeDocument/relationships/image" Target="../media/image17.png"/><Relationship Id="rId11" Type="http://purl.oclc.org/ooxml/officeDocument/relationships/image" Target="../media/image6.png"/><Relationship Id="rId5" Type="http://purl.oclc.org/ooxml/officeDocument/relationships/hyperlink" Target="http://commerciaux.celca.caisse-epargne.fr/download/2165/2023/30304/hdj-du-25-mai-le-digital-au-service-du-credit.pptx" TargetMode="External"/><Relationship Id="rId10" Type="http://purl.oclc.org/ooxml/officeDocument/relationships/hyperlink" Target="http://commerciaux.celca.caisse-epargne.fr/download/1657/les-fonctionnalites-selfcare-par-canal/14482/les-fonctionnalites-selfcare-par-canal-05-2022.pdf" TargetMode="External"/><Relationship Id="rId4" Type="http://purl.oclc.org/ooxml/officeDocument/relationships/image" Target="../media/image25.jpeg"/><Relationship Id="rId9" Type="http://purl.oclc.org/ooxml/officeDocument/relationships/image" Target="../media/image16.jpeg"/><Relationship Id="rId14" Type="http://purl.oclc.org/ooxml/officeDocument/relationships/image" Target="../media/image36.png"/></Relationships>
</file>

<file path=ppt/slides/_rels/slide19.xml.rels><?xml version="1.0" encoding="UTF-8" standalone="yes"?>
<Relationships xmlns="http://schemas.openxmlformats.org/package/2006/relationships"><Relationship Id="rId8" Type="http://purl.oclc.org/ooxml/officeDocument/relationships/hyperlink" Target="https://groupebpce.sharepoint.com/sites/ChainevideodeBPCEAssurances/_layouts/15/stream.aspx?id=%2Fsites%2FChainevideodeBPCEAssurances%2FAssurance%20Auto%20%202%20Roues%20CE%2FDEA%20%2D%20Modifier%20les%20conducteurs%2Emp4&amp;referrer=StreamWebApp%2EWeb&amp;referrerScenario=AddressBarCopied%2Eview" TargetMode="External"/><Relationship Id="rId13" Type="http://schemas.microsoft.com/office/2007/relationships/hdphoto" Target="../media/hdphoto1.wdp"/><Relationship Id="rId18" Type="http://purl.oclc.org/ooxml/officeDocument/relationships/image" Target="../media/image35.jpeg"/><Relationship Id="rId3" Type="http://purl.oclc.org/ooxml/officeDocument/relationships/image" Target="../media/image14.png"/><Relationship Id="rId7" Type="http://purl.oclc.org/ooxml/officeDocument/relationships/hyperlink" Target="https://intranet-bpcea.d.bbg/uploads/moxiemanager/files/DEA_Choisir%20sa%20date%20de%20pr%C3%A9l%C3%A8vement.pdf" TargetMode="External"/><Relationship Id="rId12" Type="http://purl.oclc.org/ooxml/officeDocument/relationships/image" Target="../media/image17.png"/><Relationship Id="rId17" Type="http://purl.oclc.org/ooxml/officeDocument/relationships/image" Target="../media/image6.png"/><Relationship Id="rId2" Type="http://purl.oclc.org/ooxml/officeDocument/relationships/notesSlide" Target="../notesSlides/notesSlide10.xml"/><Relationship Id="rId16" Type="http://purl.oclc.org/ooxml/officeDocument/relationships/hyperlink" Target="http://commerciaux.celca.caisse-epargne.fr/download/1657/les-fonctionnalites-selfcare-par-canal/14482/les-fonctionnalites-selfcare-par-canal-05-2022.pdf" TargetMode="External"/><Relationship Id="rId20" Type="http://purl.oclc.org/ooxml/officeDocument/relationships/image" Target="../media/image38.png"/><Relationship Id="rId1" Type="http://purl.oclc.org/ooxml/officeDocument/relationships/slideLayout" Target="../slideLayouts/slideLayout3.xml"/><Relationship Id="rId6" Type="http://purl.oclc.org/ooxml/officeDocument/relationships/hyperlink" Target="https://intranet-bpcea.d.bbg/uploads/moxiemanager/files/02.%20Selfcare_DEA_T%C3%A9l%C3%A9chargement%20attestation.pdf" TargetMode="External"/><Relationship Id="rId11" Type="http://purl.oclc.org/ooxml/officeDocument/relationships/hyperlink" Target="https://intranet-bpcea.d.bbg/uploads/moxiemanager/files/Panoramas%20des%20fonctionnalit%C3%A9s%20Selfcare%20CE.pdf" TargetMode="External"/><Relationship Id="rId5" Type="http://purl.oclc.org/ooxml/officeDocument/relationships/hyperlink" Target="https://groupebpce.sharepoint.com/sites/ChainevideodeBPCEAssurances/_layouts/15/stream.aspx?id=%2Fsites%2FChainevideodeBPCEAssurances%2FAssurance%20Auto%20%202%20Roues%20CE%2FDEA%20%2D%20Modifier%20son%20contrat%2Emp4&amp;referrer=StreamWebApp%2EWeb&amp;referrerScenario=AddressBarCopied%2Eview" TargetMode="External"/><Relationship Id="rId15" Type="http://purl.oclc.org/ooxml/officeDocument/relationships/image" Target="../media/image16.jpeg"/><Relationship Id="rId10" Type="http://purl.oclc.org/ooxml/officeDocument/relationships/hyperlink" Target="https://groupebpce.sharepoint.com/sites/ChainevideodeBPCEAssurances/_layouts/15/stream.aspx?id=%2Fsites%2FChainevideodeBPCEAssurances%2FAssurance%20Auto%20%202%20Roues%20CE%2FConsultation%20sinistre%20automobile%20ou%202%20roues%2Emp4&amp;referrer=StreamWebApp%2EWeb&amp;referrerScenario=AddressBarCopied%2Eview" TargetMode="External"/><Relationship Id="rId19" Type="http://purl.oclc.org/ooxml/officeDocument/relationships/image" Target="../media/image37.png"/><Relationship Id="rId4" Type="http://purl.oclc.org/ooxml/officeDocument/relationships/image" Target="../media/image25.jpeg"/><Relationship Id="rId9" Type="http://purl.oclc.org/ooxml/officeDocument/relationships/hyperlink" Target="https://groupebpce.sharepoint.com/sites/ChainevideodeBPCEAssurances/_layouts/15/stream.aspx?id=%2Fsites%2FChainevideodeBPCEAssurances%2FAssurance%20Auto%20%202%20Roues%20CE%2FD%C3%A9claration%20sinistre%20auto%20ou%202%20roues%2Emp4&amp;referrer=StreamWebApp%2EWeb&amp;referrerScenario=AddressBarCopied%2Eview" TargetMode="External"/><Relationship Id="rId14" Type="http://purl.oclc.org/ooxml/officeDocument/relationships/image" Target="../media/image15.jpeg"/></Relationships>
</file>

<file path=ppt/slides/_rels/slide20.xml.rels><?xml version="1.0" encoding="UTF-8" standalone="yes"?>
<Relationships xmlns="http://schemas.openxmlformats.org/package/2006/relationships"><Relationship Id="rId3" Type="http://purl.oclc.org/ooxml/officeDocument/relationships/image" Target="../media/image8.jpeg"/><Relationship Id="rId2" Type="http://purl.oclc.org/ooxml/officeDocument/relationships/image" Target="../media/image6.png"/><Relationship Id="rId1" Type="http://purl.oclc.org/ooxml/officeDocument/relationships/slideLayout" Target="../slideLayouts/slideLayout8.xml"/></Relationships>
</file>

<file path=ppt/slides/_rels/slide21.xml.rels><?xml version="1.0" encoding="UTF-8" standalone="yes"?>
<Relationships xmlns="http://schemas.openxmlformats.org/package/2006/relationships"><Relationship Id="rId8" Type="http://purl.oclc.org/ooxml/officeDocument/relationships/image" Target="../media/image42.png"/><Relationship Id="rId13" Type="http://purl.oclc.org/ooxml/officeDocument/relationships/image" Target="../media/image46.jpeg"/><Relationship Id="rId3" Type="http://purl.oclc.org/ooxml/officeDocument/relationships/image" Target="../media/image39.jpeg"/><Relationship Id="rId7" Type="http://purl.oclc.org/ooxml/officeDocument/relationships/hyperlink" Target="https://www.caisse-epargne.fr/souscrire/credit-consommation-simulateur" TargetMode="External"/><Relationship Id="rId12" Type="http://purl.oclc.org/ooxml/officeDocument/relationships/image" Target="../media/image45.jpeg"/><Relationship Id="rId2" Type="http://purl.oclc.org/ooxml/officeDocument/relationships/notesSlide" Target="../notesSlides/notesSlide11.xml"/><Relationship Id="rId1" Type="http://purl.oclc.org/ooxml/officeDocument/relationships/slideLayout" Target="../slideLayouts/slideLayout3.xml"/><Relationship Id="rId6" Type="http://purl.oclc.org/ooxml/officeDocument/relationships/image" Target="../media/image41.jpeg"/><Relationship Id="rId11" Type="http://purl.oclc.org/ooxml/officeDocument/relationships/image" Target="../media/image44.png"/><Relationship Id="rId5" Type="http://schemas.microsoft.com/office/2007/relationships/hdphoto" Target="../media/hdphoto2.wdp"/><Relationship Id="rId10" Type="http://purl.oclc.org/ooxml/officeDocument/relationships/image" Target="../media/image43.jpeg"/><Relationship Id="rId4" Type="http://purl.oclc.org/ooxml/officeDocument/relationships/image" Target="../media/image40.png"/><Relationship Id="rId9" Type="http://purl.oclc.org/ooxml/officeDocument/relationships/image" Target="../media/image6.png"/><Relationship Id="rId14" Type="http://purl.oclc.org/ooxml/officeDocument/relationships/image" Target="../media/image47.jpeg"/></Relationships>
</file>

<file path=ppt/slides/_rels/slide22.xml.rels><?xml version="1.0" encoding="UTF-8" standalone="yes"?>
<Relationships xmlns="http://schemas.openxmlformats.org/package/2006/relationships"><Relationship Id="rId3" Type="http://purl.oclc.org/ooxml/officeDocument/relationships/image" Target="../media/image8.jpeg"/><Relationship Id="rId2" Type="http://purl.oclc.org/ooxml/officeDocument/relationships/image" Target="../media/image6.png"/><Relationship Id="rId1" Type="http://purl.oclc.org/ooxml/officeDocument/relationships/slideLayout" Target="../slideLayouts/slideLayout8.xml"/></Relationships>
</file>

<file path=ppt/slides/_rels/slide23.xml.rels><?xml version="1.0" encoding="UTF-8" standalone="yes"?>
<Relationships xmlns="http://schemas.openxmlformats.org/package/2006/relationships"><Relationship Id="rId8" Type="http://purl.oclc.org/ooxml/officeDocument/relationships/image" Target="../media/image51.png"/><Relationship Id="rId3" Type="http://purl.oclc.org/ooxml/officeDocument/relationships/hyperlink" Target="http://t.neo.caisse-epargne.fr/r/?id=h248185c1,683016d8,683016f7&amp;p1=10&amp;p2=2&amp;p3=OP132026&amp;p4=false&amp;p5=1747982040" TargetMode="External"/><Relationship Id="rId7" Type="http://purl.oclc.org/ooxml/officeDocument/relationships/image" Target="../media/image50.png"/><Relationship Id="rId2" Type="http://purl.oclc.org/ooxml/officeDocument/relationships/image" Target="../media/image6.png"/><Relationship Id="rId1" Type="http://purl.oclc.org/ooxml/officeDocument/relationships/slideLayout" Target="../slideLayouts/slideLayout3.xml"/><Relationship Id="rId6" Type="http://purl.oclc.org/ooxml/officeDocument/relationships/image" Target="../media/image24.png"/><Relationship Id="rId11" Type="http://purl.oclc.org/ooxml/officeDocument/relationships/image" Target="../media/image53.png"/><Relationship Id="rId5" Type="http://purl.oclc.org/ooxml/officeDocument/relationships/image" Target="../media/image49.png"/><Relationship Id="rId10" Type="http://purl.oclc.org/ooxml/officeDocument/relationships/image" Target="../media/image52.png"/><Relationship Id="rId4" Type="http://purl.oclc.org/ooxml/officeDocument/relationships/image" Target="../media/image48.png"/><Relationship Id="rId9" Type="http://purl.oclc.org/ooxml/officeDocument/relationships/hyperlink" Target="mailto:CEGEE-L-BDD-MARKETING%20[CEGEE]%20%3ccegee-l-bdd-marketing@cegee.caisse-epargne.fr%3e" TargetMode="External"/></Relationships>
</file>

<file path=ppt/slides/_rels/slide24.xml.rels><?xml version="1.0" encoding="UTF-8" standalone="yes"?>
<Relationships xmlns="http://schemas.openxmlformats.org/package/2006/relationships"><Relationship Id="rId3" Type="http://purl.oclc.org/ooxml/officeDocument/relationships/image" Target="../media/image8.jpeg"/><Relationship Id="rId2" Type="http://purl.oclc.org/ooxml/officeDocument/relationships/image" Target="../media/image6.png"/><Relationship Id="rId1" Type="http://purl.oclc.org/ooxml/officeDocument/relationships/slideLayout" Target="../slideLayouts/slideLayout8.xml"/></Relationships>
</file>

<file path=ppt/slides/_rels/slide25.xml.rels><?xml version="1.0" encoding="UTF-8" standalone="yes"?>
<Relationships xmlns="http://schemas.openxmlformats.org/package/2006/relationships"><Relationship Id="rId8" Type="http://purl.oclc.org/ooxml/officeDocument/relationships/hyperlink" Target="http://commerciaux.celca.caisse-epargne.fr/download/1028/documents-hors-arbo-1/32773/reglement_jeu_quiz_mobilite.docx" TargetMode="External"/><Relationship Id="rId3" Type="http://purl.oclc.org/ooxml/officeDocument/relationships/image" Target="../media/image6.png"/><Relationship Id="rId7" Type="http://purl.oclc.org/ooxml/officeDocument/relationships/image" Target="../media/image57.jpeg"/><Relationship Id="rId2" Type="http://purl.oclc.org/ooxml/officeDocument/relationships/hyperlink" Target="https://app.klaxoon.com/join/Z4MXW4D" TargetMode="External"/><Relationship Id="rId1" Type="http://purl.oclc.org/ooxml/officeDocument/relationships/slideLayout" Target="../slideLayouts/slideLayout3.xml"/><Relationship Id="rId6" Type="http://purl.oclc.org/ooxml/officeDocument/relationships/image" Target="../media/image56.jpeg"/><Relationship Id="rId5" Type="http://purl.oclc.org/ooxml/officeDocument/relationships/image" Target="../media/image55.jpeg"/><Relationship Id="rId10" Type="http://purl.oclc.org/ooxml/officeDocument/relationships/image" Target="../media/image58.png"/><Relationship Id="rId4" Type="http://purl.oclc.org/ooxml/officeDocument/relationships/image" Target="../media/image54.png"/><Relationship Id="rId9" Type="http://purl.oclc.org/ooxml/officeDocument/relationships/image" Target="../media/image5.png"/></Relationships>
</file>

<file path=ppt/slides/_rels/slide26.xml.rels><?xml version="1.0" encoding="UTF-8" standalone="yes"?>
<Relationships xmlns="http://schemas.openxmlformats.org/package/2006/relationships"><Relationship Id="rId3" Type="http://purl.oclc.org/ooxml/officeDocument/relationships/image" Target="../media/image8.jpeg"/><Relationship Id="rId2" Type="http://purl.oclc.org/ooxml/officeDocument/relationships/image" Target="../media/image6.png"/><Relationship Id="rId1" Type="http://purl.oclc.org/ooxml/officeDocument/relationships/slideLayout" Target="../slideLayouts/slideLayout8.xml"/></Relationships>
</file>

<file path=ppt/slides/_rels/slide27.xml.rels><?xml version="1.0" encoding="UTF-8" standalone="yes"?>
<Relationships xmlns="http://schemas.openxmlformats.org/package/2006/relationships"><Relationship Id="rId8" Type="http://purl.oclc.org/ooxml/officeDocument/relationships/image" Target="../media/image62.png"/><Relationship Id="rId3" Type="http://purl.oclc.org/ooxml/officeDocument/relationships/image" Target="../media/image59.jpeg"/><Relationship Id="rId7" Type="http://purl.oclc.org/ooxml/officeDocument/relationships/image" Target="../media/image24.png"/><Relationship Id="rId2" Type="http://purl.oclc.org/ooxml/officeDocument/relationships/image" Target="../media/image6.png"/><Relationship Id="rId1" Type="http://purl.oclc.org/ooxml/officeDocument/relationships/slideLayout" Target="../slideLayouts/slideLayout3.xml"/><Relationship Id="rId6" Type="http://purl.oclc.org/ooxml/officeDocument/relationships/image" Target="../media/image61.png"/><Relationship Id="rId11" Type="http://purl.oclc.org/ooxml/officeDocument/relationships/image" Target="../media/image64.jpeg"/><Relationship Id="rId5" Type="http://purl.oclc.org/ooxml/officeDocument/relationships/image" Target="../media/image60.png"/><Relationship Id="rId10" Type="http://purl.oclc.org/ooxml/officeDocument/relationships/slide" Target="slide31.xml"/><Relationship Id="rId4" Type="http://purl.oclc.org/ooxml/officeDocument/relationships/hyperlink" Target="https://www.conduire-scooter-moto.fr/tester-connaissances-quiz-deux-roues-motorises/" TargetMode="External"/><Relationship Id="rId9" Type="http://purl.oclc.org/ooxml/officeDocument/relationships/image" Target="../media/image63.png"/></Relationships>
</file>

<file path=ppt/slides/_rels/slide28.xml.rels><?xml version="1.0" encoding="UTF-8" standalone="yes"?>
<Relationships xmlns="http://schemas.openxmlformats.org/package/2006/relationships"><Relationship Id="rId3" Type="http://purl.oclc.org/ooxml/officeDocument/relationships/image" Target="../media/image5.png"/><Relationship Id="rId2" Type="http://purl.oclc.org/ooxml/officeDocument/relationships/image" Target="../media/image6.png"/><Relationship Id="rId1" Type="http://purl.oclc.org/ooxml/officeDocument/relationships/slideLayout" Target="../slideLayouts/slideLayout3.xml"/><Relationship Id="rId5" Type="http://purl.oclc.org/ooxml/officeDocument/relationships/image" Target="../media/image8.jpeg"/><Relationship Id="rId4" Type="http://purl.oclc.org/ooxml/officeDocument/relationships/image" Target="../media/image65.jpeg"/></Relationships>
</file>

<file path=ppt/slides/_rels/slide29.xml.rels><?xml version="1.0" encoding="UTF-8" standalone="yes"?>
<Relationships xmlns="http://schemas.openxmlformats.org/package/2006/relationships"><Relationship Id="rId8" Type="http://purl.oclc.org/ooxml/officeDocument/relationships/hyperlink" Target="http://commerciaux.celca.caisse-epargne.fr/particuliers/credits-particuliers/credits-a-la-consommation/offres-grand-public/" TargetMode="External"/><Relationship Id="rId13" Type="http://purl.oclc.org/ooxml/officeDocument/relationships/image" Target="../media/image25.jpeg"/><Relationship Id="rId18" Type="http://purl.oclc.org/ooxml/officeDocument/relationships/slide" Target="slide16.xml"/><Relationship Id="rId3" Type="http://purl.oclc.org/ooxml/officeDocument/relationships/image" Target="../media/image17.png"/><Relationship Id="rId7" Type="http://purl.oclc.org/ooxml/officeDocument/relationships/image" Target="../media/image6.png"/><Relationship Id="rId12" Type="http://purl.oclc.org/ooxml/officeDocument/relationships/image" Target="../media/image28.jpeg"/><Relationship Id="rId17" Type="http://purl.oclc.org/ooxml/officeDocument/relationships/image" Target="../media/image9.png"/><Relationship Id="rId2" Type="http://purl.oclc.org/ooxml/officeDocument/relationships/image" Target="../media/image14.png"/><Relationship Id="rId16" Type="http://purl.oclc.org/ooxml/officeDocument/relationships/image" Target="../media/image68.png"/><Relationship Id="rId20" Type="http://purl.oclc.org/ooxml/officeDocument/relationships/image" Target="../media/image24.png"/><Relationship Id="rId1" Type="http://purl.oclc.org/ooxml/officeDocument/relationships/slideLayout" Target="../slideLayouts/slideLayout3.xml"/><Relationship Id="rId6" Type="http://purl.oclc.org/ooxml/officeDocument/relationships/image" Target="../media/image16.jpeg"/><Relationship Id="rId11" Type="http://purl.oclc.org/ooxml/officeDocument/relationships/hyperlink" Target="http://commerciaux.celca.caisse-epargne.fr/particuliers/particuliers/" TargetMode="External"/><Relationship Id="rId5" Type="http://purl.oclc.org/ooxml/officeDocument/relationships/image" Target="../media/image15.jpeg"/><Relationship Id="rId15" Type="http://purl.oclc.org/ooxml/officeDocument/relationships/image" Target="../media/image67.png"/><Relationship Id="rId10" Type="http://purl.oclc.org/ooxml/officeDocument/relationships/hyperlink" Target="http://commerciaux.celca.caisse-epargne.fr/download/1140/credit-permis-1e-par-jour/3059/permis-1e-par-jour-fiche-produit.pdf" TargetMode="External"/><Relationship Id="rId19" Type="http://purl.oclc.org/ooxml/officeDocument/relationships/image" Target="../media/image69.png"/><Relationship Id="rId4" Type="http://schemas.microsoft.com/office/2007/relationships/hdphoto" Target="../media/hdphoto1.wdp"/><Relationship Id="rId9" Type="http://purl.oclc.org/ooxml/officeDocument/relationships/hyperlink" Target="http://commerciaux.celca.caisse-epargne.fr/download/2204/offres-green/28547/offres-green-oav.pdf" TargetMode="External"/><Relationship Id="rId14" Type="http://purl.oclc.org/ooxml/officeDocument/relationships/image" Target="../media/image66.png"/></Relationships>
</file>

<file path=ppt/slides/_rels/slide30.xml.rels><?xml version="1.0" encoding="UTF-8" standalone="yes"?>
<Relationships xmlns="http://schemas.openxmlformats.org/package/2006/relationships"><Relationship Id="rId8" Type="http://purl.oclc.org/ooxml/officeDocument/relationships/hyperlink" Target="http://commerciaux.celca.caisse-epargne.fr/particuliers/iard-et-prevoyance-3/les-fiches-plus-iard/" TargetMode="External"/><Relationship Id="rId13" Type="http://purl.oclc.org/ooxml/officeDocument/relationships/hyperlink" Target="https://groupebpce.sharepoint.com/sites/ChainevideodeBPCEAssurances/_layouts/15/stream.aspx?id=%2Fsites%2FChainevideodeBPCEAssurances%2FAssurance%20Habitation%20CE%2FAssurance%20Habitation%20%2D%20Assurance%20nouveaux%20modes%20d%C3%A9placement%2Emp4&amp;referrer=StreamWebApp%2EWeb&amp;referrerScenario=AddressBarCopied%2Eview" TargetMode="External"/><Relationship Id="rId18" Type="http://purl.oclc.org/ooxml/officeDocument/relationships/hyperlink" Target="http://commerciaux.celca.caisse-epargne.fr/particuliers/particuliers/" TargetMode="External"/><Relationship Id="rId26" Type="http://purl.oclc.org/ooxml/officeDocument/relationships/image" Target="../media/image17.png"/><Relationship Id="rId3" Type="http://purl.oclc.org/ooxml/officeDocument/relationships/image" Target="../media/image18.png"/><Relationship Id="rId21" Type="http://purl.oclc.org/ooxml/officeDocument/relationships/image" Target="../media/image70.png"/><Relationship Id="rId7" Type="http://purl.oclc.org/ooxml/officeDocument/relationships/image" Target="../media/image6.png"/><Relationship Id="rId12" Type="http://purl.oclc.org/ooxml/officeDocument/relationships/hyperlink" Target="https://groupebpce.sharepoint.com/sites/ChainevideodeBPCEAssurances/_layouts/15/stream.aspx?id=%2Fsites%2FChainevideodeBPCEAssurances%2FAssurance%20Auto%20%202%20Roues%20CE%2FTuto%20conseiller%20LIBERTY%20RIDER%2Emp4&amp;referrer=StreamWebApp%2EWeb&amp;referrerScenario=AddressBarCopied%2Eview" TargetMode="External"/><Relationship Id="rId17" Type="http://purl.oclc.org/ooxml/officeDocument/relationships/hyperlink" Target="https://mandrillapp.com/track/click/30642300/www.portail-idea.bpce.fr?p=eyJzIjoiZkNSeFVFd3NiWTZvYXMwUDdRMnBlWi1SRWRjIiwidiI6MSwicCI6IntcInVcIjozMDY0MjMwMCxcInZcIjoxLFwidXJsXCI6XCJodHRwczpcXFwvXFxcL3d3dy5wb3J0YWlsLWlkZWEuYnBjZS5mclxcXC9hY3R1c1xcXC84XCIsXCJpZFwiOlwiNmM5MzAxOWEwMmVkNGRlYWE0M2NkMGM3MDhkMzI1OWRcIixcInVybF9pZHNcIjpbXCIwZmI2YWNlMDM1ZGFiMmMxZTBjZWQ1MGYxNmNlZmM0ZmM0MmQxNzBiXCJdfSJ9" TargetMode="External"/><Relationship Id="rId25" Type="http://purl.oclc.org/ooxml/officeDocument/relationships/image" Target="../media/image68.png"/><Relationship Id="rId33" Type="http://purl.oclc.org/ooxml/officeDocument/relationships/image" Target="../media/image24.png"/><Relationship Id="rId2" Type="http://purl.oclc.org/ooxml/officeDocument/relationships/image" Target="../media/image14.png"/><Relationship Id="rId16" Type="http://purl.oclc.org/ooxml/officeDocument/relationships/hyperlink" Target="http://t.neo.caisse-epargne.fr/r/?id=h248185c1,683016d8,683016f7&amp;p1=10&amp;p2=2&amp;p3=OP132026&amp;p4=false&amp;p5=1747982040" TargetMode="External"/><Relationship Id="rId20" Type="http://purl.oclc.org/ooxml/officeDocument/relationships/image" Target="../media/image31.svg"/><Relationship Id="rId29" Type="http://purl.oclc.org/ooxml/officeDocument/relationships/image" Target="../media/image25.jpeg"/><Relationship Id="rId1" Type="http://purl.oclc.org/ooxml/officeDocument/relationships/slideLayout" Target="../slideLayouts/slideLayout3.xml"/><Relationship Id="rId6" Type="http://purl.oclc.org/ooxml/officeDocument/relationships/image" Target="../media/image16.jpeg"/><Relationship Id="rId11" Type="http://purl.oclc.org/ooxml/officeDocument/relationships/hyperlink" Target="https://www.caisse-epargne.fr/grand-est-europe/assurer/rouler-deux-roues-serenite-liberty-rider/" TargetMode="External"/><Relationship Id="rId24" Type="http://purl.oclc.org/ooxml/officeDocument/relationships/image" Target="../media/image67.png"/><Relationship Id="rId32" Type="http://purl.oclc.org/ooxml/officeDocument/relationships/image" Target="../media/image69.png"/><Relationship Id="rId5" Type="http://purl.oclc.org/ooxml/officeDocument/relationships/image" Target="../media/image15.jpeg"/><Relationship Id="rId15" Type="http://purl.oclc.org/ooxml/officeDocument/relationships/hyperlink" Target="https://comparateurassurances.d.bbg/produit?ctxt=ce&amp;marche=particuliers" TargetMode="External"/><Relationship Id="rId23" Type="http://purl.oclc.org/ooxml/officeDocument/relationships/image" Target="../media/image66.png"/><Relationship Id="rId28" Type="http://purl.oclc.org/ooxml/officeDocument/relationships/image" Target="../media/image28.jpeg"/><Relationship Id="rId10" Type="http://purl.oclc.org/ooxml/officeDocument/relationships/hyperlink" Target="https://cara.mycloud.intranatixis.com/data/mediatheque_e8b8c/fiche/573/bagage_commercial_cible_2_roues_86dc3.pdf" TargetMode="External"/><Relationship Id="rId19" Type="http://purl.oclc.org/ooxml/officeDocument/relationships/image" Target="../media/image30.png"/><Relationship Id="rId31" Type="http://purl.oclc.org/ooxml/officeDocument/relationships/slide" Target="slide16.xml"/><Relationship Id="rId4" Type="http://purl.oclc.org/ooxml/officeDocument/relationships/image" Target="../media/image19.svg"/><Relationship Id="rId9" Type="http://purl.oclc.org/ooxml/officeDocument/relationships/hyperlink" Target="https://cara.mycloud.intranatixis.com/data/mediatheque_e8b8c/fiche/572/bagage_commercial_cible_auto_51960.pdf" TargetMode="External"/><Relationship Id="rId14" Type="http://purl.oclc.org/ooxml/officeDocument/relationships/hyperlink" Target="http://commerciaux.celca.caisse-epargne.fr/download/317/assurances-iard/20318/synthese-remises-commerciales-iard-2024.pdf" TargetMode="External"/><Relationship Id="rId22" Type="http://purl.oclc.org/ooxml/officeDocument/relationships/image" Target="../media/image27.png"/><Relationship Id="rId27" Type="http://schemas.microsoft.com/office/2007/relationships/hdphoto" Target="../media/hdphoto1.wdp"/><Relationship Id="rId30" Type="http://purl.oclc.org/ooxml/officeDocument/relationships/image" Target="../media/image10.png"/></Relationships>
</file>

<file path=ppt/slides/_rels/slide31.xml.rels><?xml version="1.0" encoding="UTF-8" standalone="yes"?>
<Relationships xmlns="http://schemas.openxmlformats.org/package/2006/relationships"><Relationship Id="rId3" Type="http://purl.oclc.org/ooxml/officeDocument/relationships/image" Target="../media/image64.jpeg"/><Relationship Id="rId2" Type="http://purl.oclc.org/ooxml/officeDocument/relationships/image" Target="../media/image6.png"/><Relationship Id="rId1" Type="http://purl.oclc.org/ooxml/officeDocument/relationships/slideLayout" Target="../slideLayouts/slideLayout3.xml"/><Relationship Id="rId6" Type="http://purl.oclc.org/ooxml/officeDocument/relationships/image" Target="../media/image72.png"/><Relationship Id="rId5" Type="http://purl.oclc.org/ooxml/officeDocument/relationships/image" Target="../media/image71.jpeg"/><Relationship Id="rId4" Type="http://purl.oclc.org/ooxml/officeDocument/relationships/image" Target="../media/image59.jpeg"/></Relationships>
</file>

<file path=ppt/slides/_rels/slide32.xml.rels><?xml version="1.0" encoding="UTF-8" standalone="yes"?>
<Relationships xmlns="http://schemas.openxmlformats.org/package/2006/relationships"><Relationship Id="rId3" Type="http://purl.oclc.org/ooxml/officeDocument/relationships/image" Target="../media/image6.png"/><Relationship Id="rId2" Type="http://purl.oclc.org/ooxml/officeDocument/relationships/image" Target="../media/image73.png"/><Relationship Id="rId1" Type="http://purl.oclc.org/ooxml/officeDocument/relationships/slideLayout" Target="../slideLayouts/slideLayout3.xml"/><Relationship Id="rId6" Type="http://purl.oclc.org/ooxml/officeDocument/relationships/image" Target="../media/image71.jpeg"/><Relationship Id="rId5" Type="http://purl.oclc.org/ooxml/officeDocument/relationships/image" Target="../media/image59.jpeg"/><Relationship Id="rId4" Type="http://purl.oclc.org/ooxml/officeDocument/relationships/image" Target="../media/image64.jpeg"/></Relationships>
</file>

<file path=ppt/slides/_rels/slide33.xml.rels><?xml version="1.0" encoding="UTF-8" standalone="yes"?>
<Relationships xmlns="http://schemas.openxmlformats.org/package/2006/relationships"><Relationship Id="rId3" Type="http://purl.oclc.org/ooxml/officeDocument/relationships/image" Target="../media/image6.png"/><Relationship Id="rId2" Type="http://purl.oclc.org/ooxml/officeDocument/relationships/image" Target="../media/image74.png"/><Relationship Id="rId1" Type="http://purl.oclc.org/ooxml/officeDocument/relationships/slideLayout" Target="../slideLayouts/slideLayout3.xml"/><Relationship Id="rId6" Type="http://purl.oclc.org/ooxml/officeDocument/relationships/image" Target="../media/image71.jpeg"/><Relationship Id="rId5" Type="http://purl.oclc.org/ooxml/officeDocument/relationships/image" Target="../media/image59.jpeg"/><Relationship Id="rId4" Type="http://purl.oclc.org/ooxml/officeDocument/relationships/image" Target="../media/image64.jpeg"/></Relationships>
</file>

<file path=ppt/slides/_rels/slide34.xml.rels><?xml version="1.0" encoding="UTF-8" standalone="yes"?>
<Relationships xmlns="http://schemas.openxmlformats.org/package/2006/relationships"><Relationship Id="rId3" Type="http://purl.oclc.org/ooxml/officeDocument/relationships/image" Target="../media/image6.png"/><Relationship Id="rId2" Type="http://purl.oclc.org/ooxml/officeDocument/relationships/image" Target="../media/image75.png"/><Relationship Id="rId1" Type="http://purl.oclc.org/ooxml/officeDocument/relationships/slideLayout" Target="../slideLayouts/slideLayout3.xml"/><Relationship Id="rId6" Type="http://purl.oclc.org/ooxml/officeDocument/relationships/image" Target="../media/image71.jpeg"/><Relationship Id="rId5" Type="http://purl.oclc.org/ooxml/officeDocument/relationships/image" Target="../media/image59.jpeg"/><Relationship Id="rId4" Type="http://purl.oclc.org/ooxml/officeDocument/relationships/image" Target="../media/image64.jpeg"/></Relationships>
</file>

<file path=ppt/slides/_rels/slide35.xml.rels><?xml version="1.0" encoding="UTF-8" standalone="yes"?>
<Relationships xmlns="http://schemas.openxmlformats.org/package/2006/relationships"><Relationship Id="rId3" Type="http://purl.oclc.org/ooxml/officeDocument/relationships/image" Target="../media/image6.png"/><Relationship Id="rId2" Type="http://purl.oclc.org/ooxml/officeDocument/relationships/image" Target="../media/image76.png"/><Relationship Id="rId1" Type="http://purl.oclc.org/ooxml/officeDocument/relationships/slideLayout" Target="../slideLayouts/slideLayout3.xml"/><Relationship Id="rId6" Type="http://purl.oclc.org/ooxml/officeDocument/relationships/image" Target="../media/image71.jpeg"/><Relationship Id="rId5" Type="http://purl.oclc.org/ooxml/officeDocument/relationships/image" Target="../media/image59.jpeg"/><Relationship Id="rId4" Type="http://purl.oclc.org/ooxml/officeDocument/relationships/image" Target="../media/image64.jpeg"/></Relationships>
</file>

<file path=ppt/slides/_rels/slide36.xml.rels><?xml version="1.0" encoding="UTF-8" standalone="yes"?>
<Relationships xmlns="http://schemas.openxmlformats.org/package/2006/relationships"><Relationship Id="rId3" Type="http://purl.oclc.org/ooxml/officeDocument/relationships/image" Target="../media/image6.png"/><Relationship Id="rId2" Type="http://purl.oclc.org/ooxml/officeDocument/relationships/image" Target="../media/image77.png"/><Relationship Id="rId1" Type="http://purl.oclc.org/ooxml/officeDocument/relationships/slideLayout" Target="../slideLayouts/slideLayout3.xml"/><Relationship Id="rId6" Type="http://purl.oclc.org/ooxml/officeDocument/relationships/image" Target="../media/image71.jpeg"/><Relationship Id="rId5" Type="http://purl.oclc.org/ooxml/officeDocument/relationships/image" Target="../media/image59.jpeg"/><Relationship Id="rId4" Type="http://purl.oclc.org/ooxml/officeDocument/relationships/image" Target="../media/image64.jpeg"/></Relationships>
</file>

<file path=ppt/slides/_rels/slide37.xml.rels><?xml version="1.0" encoding="UTF-8" standalone="yes"?>
<Relationships xmlns="http://schemas.openxmlformats.org/package/2006/relationships"><Relationship Id="rId8" Type="http://purl.oclc.org/ooxml/officeDocument/relationships/image" Target="../media/image69.png"/><Relationship Id="rId3" Type="http://purl.oclc.org/ooxml/officeDocument/relationships/image" Target="../media/image6.png"/><Relationship Id="rId7" Type="http://purl.oclc.org/ooxml/officeDocument/relationships/slide" Target="slide28.xml"/><Relationship Id="rId2" Type="http://purl.oclc.org/ooxml/officeDocument/relationships/image" Target="../media/image78.png"/><Relationship Id="rId1" Type="http://purl.oclc.org/ooxml/officeDocument/relationships/slideLayout" Target="../slideLayouts/slideLayout3.xml"/><Relationship Id="rId6" Type="http://purl.oclc.org/ooxml/officeDocument/relationships/image" Target="../media/image71.jpeg"/><Relationship Id="rId5" Type="http://purl.oclc.org/ooxml/officeDocument/relationships/image" Target="../media/image59.jpeg"/><Relationship Id="rId4" Type="http://purl.oclc.org/ooxml/officeDocument/relationships/image" Target="../media/image64.jpeg"/><Relationship Id="rId9" Type="http://purl.oclc.org/ooxml/officeDocument/relationships/image" Target="../media/image24.png"/></Relationships>
</file>

<file path=ppt/slides/slide1.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 name="Sous-titre 1"/>
          <p:cNvSpPr>
            <a:spLocks noGrp="1"/>
          </p:cNvSpPr>
          <p:nvPr>
            <p:ph type="subTitle" idx="1"/>
          </p:nvPr>
        </p:nvSpPr>
        <p:spPr>
          <a:xfrm>
            <a:off x="1904090" y="5619145"/>
            <a:ext cx="7893700" cy="282887"/>
          </a:xfrm>
          <a:solidFill>
            <a:schemeClr val="bg1"/>
          </a:solidFill>
        </p:spPr>
        <p:txBody>
          <a:bodyPr/>
          <a:lstStyle/>
          <a:p>
            <a:r>
              <a:rPr lang="fr-FR" dirty="0"/>
              <a:t>Heure du Jeudi</a:t>
            </a:r>
          </a:p>
        </p:txBody>
      </p:sp>
      <p:sp>
        <p:nvSpPr>
          <p:cNvPr id="3" name="Espace réservé du texte 2"/>
          <p:cNvSpPr>
            <a:spLocks noGrp="1"/>
          </p:cNvSpPr>
          <p:nvPr>
            <p:ph type="body" sz="quarter" idx="10"/>
          </p:nvPr>
        </p:nvSpPr>
        <p:spPr>
          <a:xfrm>
            <a:off x="1904090" y="5902032"/>
            <a:ext cx="7893700" cy="304887"/>
          </a:xfrm>
          <a:solidFill>
            <a:schemeClr val="accent4">
              <a:lumMod val="75%"/>
            </a:schemeClr>
          </a:solidFill>
        </p:spPr>
        <p:txBody>
          <a:bodyPr>
            <a:normAutofit fontScale="92.5%" lnSpcReduction="10%"/>
          </a:bodyPr>
          <a:lstStyle/>
          <a:p>
            <a:r>
              <a:rPr lang="fr-FR" b="1" dirty="0"/>
              <a:t>29 février et 7 mars 2024</a:t>
            </a:r>
          </a:p>
        </p:txBody>
      </p:sp>
      <p:sp>
        <p:nvSpPr>
          <p:cNvPr id="7" name="Titre 3">
            <a:extLst>
              <a:ext uri="{FF2B5EF4-FFF2-40B4-BE49-F238E27FC236}">
                <a16:creationId xmlns:a16="http://schemas.microsoft.com/office/drawing/2014/main" id="{DACE5548-7650-0063-B9C1-DA06DF60BED7}"/>
              </a:ext>
            </a:extLst>
          </p:cNvPr>
          <p:cNvSpPr>
            <a:spLocks noGrp="1"/>
          </p:cNvSpPr>
          <p:nvPr>
            <p:ph type="ctrTitle"/>
          </p:nvPr>
        </p:nvSpPr>
        <p:spPr>
          <a:xfrm>
            <a:off x="1270503" y="4612052"/>
            <a:ext cx="9650994" cy="497293"/>
          </a:xfrm>
          <a:noFill/>
        </p:spPr>
        <p:txBody>
          <a:bodyPr>
            <a:noAutofit/>
          </a:bodyPr>
          <a:lstStyle/>
          <a:p>
            <a:pPr algn="ctr"/>
            <a:r>
              <a:rPr lang="fr-FR" sz="3200" dirty="0">
                <a:solidFill>
                  <a:srgbClr val="C00000"/>
                </a:solidFill>
              </a:rPr>
              <a:t>Financer sa mobilité et bien l’assurer</a:t>
            </a:r>
            <a:r>
              <a:rPr lang="fr-FR" sz="4400" dirty="0">
                <a:solidFill>
                  <a:srgbClr val="C00000"/>
                </a:solidFill>
              </a:rPr>
              <a:t> </a:t>
            </a:r>
          </a:p>
        </p:txBody>
      </p:sp>
      <p:pic>
        <p:nvPicPr>
          <p:cNvPr id="19" name="Image 18">
            <a:extLst>
              <a:ext uri="{FF2B5EF4-FFF2-40B4-BE49-F238E27FC236}">
                <a16:creationId xmlns:a16="http://schemas.microsoft.com/office/drawing/2014/main" id="{A5AC4569-E5A6-642B-8D86-8B6E0E6B1D42}"/>
              </a:ext>
            </a:extLst>
          </p:cNvPr>
          <p:cNvPicPr>
            <a:picLocks noChangeAspect="1"/>
          </p:cNvPicPr>
          <p:nvPr/>
        </p:nvPicPr>
        <p:blipFill>
          <a:blip r:embed="rId2">
            <a:alphaModFix amt="70%"/>
          </a:blip>
          <a:stretch>
            <a:fillRect/>
          </a:stretch>
        </p:blipFill>
        <p:spPr>
          <a:xfrm>
            <a:off x="0" y="437285"/>
            <a:ext cx="12192000" cy="4026631"/>
          </a:xfrm>
          <a:prstGeom prst="rect">
            <a:avLst/>
          </a:prstGeom>
        </p:spPr>
      </p:pic>
      <p:pic>
        <p:nvPicPr>
          <p:cNvPr id="10" name="Image 9">
            <a:extLst>
              <a:ext uri="{FF2B5EF4-FFF2-40B4-BE49-F238E27FC236}">
                <a16:creationId xmlns:a16="http://schemas.microsoft.com/office/drawing/2014/main" id="{2D893A97-D788-106E-0C03-3FB11B3E4D7C}"/>
              </a:ext>
            </a:extLst>
          </p:cNvPr>
          <p:cNvPicPr>
            <a:picLocks noChangeAspect="1"/>
          </p:cNvPicPr>
          <p:nvPr/>
        </p:nvPicPr>
        <p:blipFill>
          <a:blip r:embed="rId3"/>
          <a:stretch>
            <a:fillRect/>
          </a:stretch>
        </p:blipFill>
        <p:spPr>
          <a:xfrm>
            <a:off x="4511384" y="2219024"/>
            <a:ext cx="4526083" cy="1983031"/>
          </a:xfrm>
          <a:prstGeom prst="rect">
            <a:avLst/>
          </a:prstGeom>
        </p:spPr>
      </p:pic>
      <p:pic>
        <p:nvPicPr>
          <p:cNvPr id="5" name="Image 4" descr="Une image contenant texte, Police, Graphique, logo&#10;&#10;Description générée automatiquement">
            <a:extLst>
              <a:ext uri="{FF2B5EF4-FFF2-40B4-BE49-F238E27FC236}">
                <a16:creationId xmlns:a16="http://schemas.microsoft.com/office/drawing/2014/main" id="{F145E696-8C8D-D121-F03C-D6137C434B7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0319" y="6452463"/>
            <a:ext cx="1177580" cy="387009"/>
          </a:xfrm>
          <a:prstGeom prst="rect">
            <a:avLst/>
          </a:prstGeom>
        </p:spPr>
      </p:pic>
      <p:sp>
        <p:nvSpPr>
          <p:cNvPr id="4" name="ZoneTexte 3">
            <a:extLst>
              <a:ext uri="{FF2B5EF4-FFF2-40B4-BE49-F238E27FC236}">
                <a16:creationId xmlns:a16="http://schemas.microsoft.com/office/drawing/2014/main" id="{6316F837-4DD2-2D13-32EE-24FF286D4597}"/>
              </a:ext>
            </a:extLst>
          </p:cNvPr>
          <p:cNvSpPr txBox="1"/>
          <p:nvPr/>
        </p:nvSpPr>
        <p:spPr>
          <a:xfrm>
            <a:off x="3508632" y="2136647"/>
            <a:ext cx="2342308" cy="769441"/>
          </a:xfrm>
          <a:prstGeom prst="rect">
            <a:avLst/>
          </a:prstGeom>
          <a:noFill/>
        </p:spPr>
        <p:txBody>
          <a:bodyPr wrap="none" rtlCol="0">
            <a:spAutoFit/>
          </a:bodyPr>
          <a:lstStyle/>
          <a:p>
            <a:r>
              <a:rPr lang="fr-FR" sz="4400" b="1" dirty="0">
                <a:solidFill>
                  <a:srgbClr val="C00000"/>
                </a:solidFill>
                <a:latin typeface="Bernard MT Condensed" panose="02050806060905020404" pitchFamily="18" charset="0"/>
              </a:rPr>
              <a:t>Opération</a:t>
            </a:r>
          </a:p>
        </p:txBody>
      </p:sp>
    </p:spTree>
    <p:extLst>
      <p:ext uri="{BB962C8B-B14F-4D97-AF65-F5344CB8AC3E}">
        <p14:creationId xmlns:p14="http://schemas.microsoft.com/office/powerpoint/2010/main" val="3438921122"/>
      </p:ext>
    </p:extLst>
  </p:cSld>
  <p:clrMapOvr>
    <a:masterClrMapping/>
  </p:clrMapOvr>
</p:sld>
</file>

<file path=ppt/slides/slide2.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8" name="Espace réservé du contenu 7">
            <a:extLst>
              <a:ext uri="{FF2B5EF4-FFF2-40B4-BE49-F238E27FC236}">
                <a16:creationId xmlns:a16="http://schemas.microsoft.com/office/drawing/2014/main" id="{ABC23BE2-0E38-28FD-DD43-3EB7AA96F6D4}"/>
              </a:ext>
            </a:extLst>
          </p:cNvPr>
          <p:cNvSpPr>
            <a:spLocks noGrp="1"/>
          </p:cNvSpPr>
          <p:nvPr>
            <p:ph idx="1"/>
          </p:nvPr>
        </p:nvSpPr>
        <p:spPr>
          <a:xfrm>
            <a:off x="695325" y="1388669"/>
            <a:ext cx="11481582" cy="407600"/>
          </a:xfrm>
        </p:spPr>
        <p:txBody>
          <a:bodyPr/>
          <a:lstStyle/>
          <a:p>
            <a:r>
              <a:rPr lang="fr-FR" b="1" dirty="0">
                <a:latin typeface="Arial" panose="020B0604020202020204" pitchFamily="34" charset="0"/>
              </a:rPr>
              <a:t>De fortes ambitions en </a:t>
            </a:r>
            <a:r>
              <a:rPr lang="fr-FR" b="1" dirty="0">
                <a:solidFill>
                  <a:srgbClr val="C00000"/>
                </a:solidFill>
                <a:latin typeface="Arial" panose="020B0604020202020204" pitchFamily="34" charset="0"/>
              </a:rPr>
              <a:t>financement</a:t>
            </a:r>
            <a:r>
              <a:rPr lang="fr-FR" b="1" dirty="0">
                <a:solidFill>
                  <a:srgbClr val="000000"/>
                </a:solidFill>
                <a:latin typeface="Arial" panose="020B0604020202020204" pitchFamily="34" charset="0"/>
              </a:rPr>
              <a:t> </a:t>
            </a:r>
            <a:r>
              <a:rPr lang="fr-FR" b="1" dirty="0">
                <a:latin typeface="Arial" panose="020B0604020202020204" pitchFamily="34" charset="0"/>
              </a:rPr>
              <a:t>et en </a:t>
            </a:r>
            <a:r>
              <a:rPr lang="fr-FR" b="1" dirty="0">
                <a:solidFill>
                  <a:srgbClr val="C00000"/>
                </a:solidFill>
                <a:latin typeface="Arial" panose="020B0604020202020204" pitchFamily="34" charset="0"/>
              </a:rPr>
              <a:t>Assurance</a:t>
            </a:r>
            <a:r>
              <a:rPr lang="fr-FR" b="1" dirty="0">
                <a:solidFill>
                  <a:srgbClr val="000000"/>
                </a:solidFill>
                <a:latin typeface="Arial" panose="020B0604020202020204" pitchFamily="34" charset="0"/>
              </a:rPr>
              <a:t> </a:t>
            </a:r>
            <a:r>
              <a:rPr lang="fr-FR" b="1" dirty="0">
                <a:latin typeface="Arial" panose="020B0604020202020204" pitchFamily="34" charset="0"/>
              </a:rPr>
              <a:t>Auto &amp; 2 Roues.</a:t>
            </a:r>
          </a:p>
          <a:p>
            <a:endParaRPr lang="fr-FR" dirty="0">
              <a:latin typeface="CIDFont+F1"/>
            </a:endParaRPr>
          </a:p>
          <a:p>
            <a:endParaRPr lang="fr-FR" dirty="0"/>
          </a:p>
        </p:txBody>
      </p:sp>
      <p:sp>
        <p:nvSpPr>
          <p:cNvPr id="3" name="Espace réservé du texte 2">
            <a:extLst>
              <a:ext uri="{FF2B5EF4-FFF2-40B4-BE49-F238E27FC236}">
                <a16:creationId xmlns:a16="http://schemas.microsoft.com/office/drawing/2014/main" id="{7927C8EE-A4AA-4980-A402-BBC125DDC03C}"/>
              </a:ext>
            </a:extLst>
          </p:cNvPr>
          <p:cNvSpPr>
            <a:spLocks noGrp="1"/>
          </p:cNvSpPr>
          <p:nvPr>
            <p:ph type="body" sz="quarter" idx="12"/>
          </p:nvPr>
        </p:nvSpPr>
        <p:spPr/>
        <p:txBody>
          <a:bodyPr/>
          <a:lstStyle/>
          <a:p>
            <a:r>
              <a:rPr lang="fr-FR" sz="1800" dirty="0"/>
              <a:t>Introduction</a:t>
            </a:r>
          </a:p>
        </p:txBody>
      </p:sp>
      <p:sp>
        <p:nvSpPr>
          <p:cNvPr id="2" name="ZoneTexte 1">
            <a:extLst>
              <a:ext uri="{FF2B5EF4-FFF2-40B4-BE49-F238E27FC236}">
                <a16:creationId xmlns:a16="http://schemas.microsoft.com/office/drawing/2014/main" id="{C29DC8B3-7B4B-06E3-BB7C-69E2A44455F0}"/>
              </a:ext>
            </a:extLst>
          </p:cNvPr>
          <p:cNvSpPr txBox="1"/>
          <p:nvPr/>
        </p:nvSpPr>
        <p:spPr>
          <a:xfrm>
            <a:off x="6177478" y="95261"/>
            <a:ext cx="4912280" cy="276999"/>
          </a:xfrm>
          <a:prstGeom prst="rect">
            <a:avLst/>
          </a:prstGeom>
          <a:noFill/>
        </p:spPr>
        <p:txBody>
          <a:bodyPr wrap="square" rtlCol="0">
            <a:spAutoFit/>
          </a:bodyPr>
          <a:lstStyle/>
          <a:p>
            <a:pPr algn="r"/>
            <a:r>
              <a:rPr lang="fr-FR" sz="1200" dirty="0">
                <a:solidFill>
                  <a:schemeClr val="tx1">
                    <a:lumMod val="75%"/>
                    <a:lumOff val="25%"/>
                  </a:schemeClr>
                </a:solidFill>
              </a:rPr>
              <a:t>Introduction</a:t>
            </a:r>
          </a:p>
        </p:txBody>
      </p:sp>
      <p:pic>
        <p:nvPicPr>
          <p:cNvPr id="5" name="Image 4">
            <a:extLst>
              <a:ext uri="{FF2B5EF4-FFF2-40B4-BE49-F238E27FC236}">
                <a16:creationId xmlns:a16="http://schemas.microsoft.com/office/drawing/2014/main" id="{408C9DB7-A509-C920-FD60-5E59C8A6CC76}"/>
              </a:ext>
            </a:extLst>
          </p:cNvPr>
          <p:cNvPicPr>
            <a:picLocks noChangeAspect="1"/>
          </p:cNvPicPr>
          <p:nvPr/>
        </p:nvPicPr>
        <p:blipFill rotWithShape="1">
          <a:blip r:embed="rId3"/>
          <a:srcRect l="23.391%" r="26.411%"/>
          <a:stretch/>
        </p:blipFill>
        <p:spPr>
          <a:xfrm>
            <a:off x="752458" y="2308856"/>
            <a:ext cx="4024181" cy="3055233"/>
          </a:xfrm>
          <a:prstGeom prst="rect">
            <a:avLst/>
          </a:prstGeom>
        </p:spPr>
      </p:pic>
      <p:pic>
        <p:nvPicPr>
          <p:cNvPr id="6" name="Image 5">
            <a:extLst>
              <a:ext uri="{FF2B5EF4-FFF2-40B4-BE49-F238E27FC236}">
                <a16:creationId xmlns:a16="http://schemas.microsoft.com/office/drawing/2014/main" id="{8AF4D7B4-FF5D-0BBF-F017-836F19DCEDA4}"/>
              </a:ext>
            </a:extLst>
          </p:cNvPr>
          <p:cNvPicPr>
            <a:picLocks noChangeAspect="1"/>
          </p:cNvPicPr>
          <p:nvPr/>
        </p:nvPicPr>
        <p:blipFill>
          <a:blip r:embed="rId4"/>
          <a:stretch>
            <a:fillRect/>
          </a:stretch>
        </p:blipFill>
        <p:spPr>
          <a:xfrm>
            <a:off x="1617380" y="4269151"/>
            <a:ext cx="2142228" cy="938583"/>
          </a:xfrm>
          <a:prstGeom prst="rect">
            <a:avLst/>
          </a:prstGeom>
        </p:spPr>
      </p:pic>
      <p:pic>
        <p:nvPicPr>
          <p:cNvPr id="7" name="Image 6">
            <a:extLst>
              <a:ext uri="{FF2B5EF4-FFF2-40B4-BE49-F238E27FC236}">
                <a16:creationId xmlns:a16="http://schemas.microsoft.com/office/drawing/2014/main" id="{A024DADD-30E7-7CE9-96B8-4611758D6987}"/>
              </a:ext>
            </a:extLst>
          </p:cNvPr>
          <p:cNvPicPr>
            <a:picLocks noChangeAspect="1"/>
          </p:cNvPicPr>
          <p:nvPr/>
        </p:nvPicPr>
        <p:blipFill>
          <a:blip r:embed="rId4"/>
          <a:stretch>
            <a:fillRect/>
          </a:stretch>
        </p:blipFill>
        <p:spPr>
          <a:xfrm>
            <a:off x="11187864" y="25181"/>
            <a:ext cx="849650" cy="372260"/>
          </a:xfrm>
          <a:prstGeom prst="rect">
            <a:avLst/>
          </a:prstGeom>
        </p:spPr>
      </p:pic>
      <p:sp>
        <p:nvSpPr>
          <p:cNvPr id="4" name="Espace réservé du contenu 7">
            <a:extLst>
              <a:ext uri="{FF2B5EF4-FFF2-40B4-BE49-F238E27FC236}">
                <a16:creationId xmlns:a16="http://schemas.microsoft.com/office/drawing/2014/main" id="{88E63AB4-F065-28CF-DF2B-E9CFBA42E80B}"/>
              </a:ext>
            </a:extLst>
          </p:cNvPr>
          <p:cNvSpPr txBox="1">
            <a:spLocks/>
          </p:cNvSpPr>
          <p:nvPr/>
        </p:nvSpPr>
        <p:spPr>
          <a:xfrm>
            <a:off x="4481981" y="2823263"/>
            <a:ext cx="7606438" cy="2395786"/>
          </a:xfrm>
          <a:prstGeom prst="rect">
            <a:avLst/>
          </a:prstGeom>
        </p:spPr>
        <p:txBody>
          <a:bodyPr/>
          <a:lstStyle>
            <a:lvl1pPr marL="216000" marR="0" indent="-216000" algn="l" defTabSz="914400" rtl="0" eaLnBrk="1" fontAlgn="auto" latinLnBrk="0" hangingPunct="1">
              <a:lnSpc>
                <a:spcPct val="100%"/>
              </a:lnSpc>
              <a:spcBef>
                <a:spcPts val="600"/>
              </a:spcBef>
              <a:spcAft>
                <a:spcPts val="0"/>
              </a:spcAft>
              <a:buClr>
                <a:schemeClr val="accent4">
                  <a:lumMod val="75%"/>
                </a:schemeClr>
              </a:buClr>
              <a:buSzTx/>
              <a:buFont typeface="Arial" panose="020B0604020202020204" pitchFamily="34" charset="0"/>
              <a:buChar char="■"/>
              <a:tabLst/>
              <a:defRPr sz="1600" kern="1200" baseline="0%">
                <a:solidFill>
                  <a:schemeClr val="tx1">
                    <a:lumMod val="75%"/>
                    <a:lumOff val="25%"/>
                  </a:schemeClr>
                </a:solidFill>
                <a:latin typeface="+mn-lt"/>
                <a:ea typeface="+mn-ea"/>
                <a:cs typeface="+mn-cs"/>
              </a:defRPr>
            </a:lvl1pPr>
            <a:lvl2pPr marL="68400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400" kern="1200">
                <a:solidFill>
                  <a:schemeClr val="tx1">
                    <a:lumMod val="75%"/>
                    <a:lumOff val="25%"/>
                  </a:schemeClr>
                </a:solidFill>
                <a:latin typeface="+mn-lt"/>
                <a:ea typeface="+mn-ea"/>
                <a:cs typeface="+mn-cs"/>
              </a:defRPr>
            </a:lvl2pPr>
            <a:lvl3pPr marL="927000" marR="0" indent="0" algn="l" defTabSz="914400" rtl="0" eaLnBrk="1" fontAlgn="auto" latinLnBrk="0" hangingPunct="1">
              <a:lnSpc>
                <a:spcPct val="100%"/>
              </a:lnSpc>
              <a:spcBef>
                <a:spcPts val="600"/>
              </a:spcBef>
              <a:spcAft>
                <a:spcPts val="1200"/>
              </a:spcAft>
              <a:buClr>
                <a:schemeClr val="accent4">
                  <a:lumMod val="75%"/>
                </a:schemeClr>
              </a:buClr>
              <a:buSzTx/>
              <a:buFont typeface="Wingdings" panose="05000000000000000000" pitchFamily="2" charset="2"/>
              <a:buNone/>
              <a:tabLst/>
              <a:defRPr sz="1200" kern="1200">
                <a:solidFill>
                  <a:schemeClr val="tx1">
                    <a:lumMod val="75%"/>
                    <a:lumOff val="25%"/>
                  </a:schemeClr>
                </a:solidFill>
                <a:latin typeface="+mn-lt"/>
                <a:ea typeface="+mn-ea"/>
                <a:cs typeface="+mn-cs"/>
              </a:defRPr>
            </a:lvl3pPr>
            <a:lvl4pPr marL="165735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100" kern="1200" baseline="0%">
                <a:solidFill>
                  <a:schemeClr val="tx1">
                    <a:lumMod val="75%"/>
                    <a:lumOff val="25%"/>
                  </a:schemeClr>
                </a:solidFill>
                <a:latin typeface="+mn-lt"/>
                <a:ea typeface="+mn-ea"/>
                <a:cs typeface="+mn-cs"/>
              </a:defRPr>
            </a:lvl4pPr>
            <a:lvl5pPr marL="205740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050" kern="1200">
                <a:solidFill>
                  <a:schemeClr val="tx1">
                    <a:lumMod val="75%"/>
                    <a:lumOff val="25%"/>
                  </a:schemeClr>
                </a:solidFill>
                <a:latin typeface="+mn-lt"/>
                <a:ea typeface="+mn-ea"/>
                <a:cs typeface="+mn-cs"/>
              </a:defRPr>
            </a:lvl5pPr>
            <a:lvl6pPr marL="25146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just"/>
            <a:r>
              <a:rPr lang="fr-FR" b="1" dirty="0"/>
              <a:t>Cette opération </a:t>
            </a:r>
            <a:r>
              <a:rPr lang="fr-FR" b="1" dirty="0">
                <a:solidFill>
                  <a:srgbClr val="C00000"/>
                </a:solidFill>
              </a:rPr>
              <a:t>commune   </a:t>
            </a:r>
            <a:r>
              <a:rPr lang="fr-FR" b="1" dirty="0"/>
              <a:t>                     </a:t>
            </a:r>
            <a:r>
              <a:rPr lang="fr-FR" dirty="0"/>
              <a:t>vise à favoriser la synergie </a:t>
            </a:r>
            <a:r>
              <a:rPr lang="fr-FR" b="1" dirty="0"/>
              <a:t>Financement</a:t>
            </a:r>
            <a:r>
              <a:rPr lang="fr-FR" dirty="0"/>
              <a:t> &amp; </a:t>
            </a:r>
            <a:r>
              <a:rPr lang="fr-FR" b="1" dirty="0"/>
              <a:t>Assurance</a:t>
            </a:r>
            <a:r>
              <a:rPr lang="fr-FR" dirty="0"/>
              <a:t> Auto / 2 Roues.</a:t>
            </a:r>
          </a:p>
          <a:p>
            <a:pPr lvl="1" algn="just"/>
            <a:r>
              <a:rPr lang="fr-FR" b="1" dirty="0">
                <a:solidFill>
                  <a:schemeClr val="accent4">
                    <a:lumMod val="75%"/>
                  </a:schemeClr>
                </a:solidFill>
              </a:rPr>
              <a:t>Cette période est propice </a:t>
            </a:r>
            <a:r>
              <a:rPr lang="fr-FR" b="1" dirty="0"/>
              <a:t>au financement et à l’assurance Auto, 2 Roues et autres modes de déplacement. </a:t>
            </a:r>
            <a:r>
              <a:rPr lang="fr-FR" dirty="0"/>
              <a:t>Elle s’inscrit  donc résolument dans un objectif de </a:t>
            </a:r>
            <a:r>
              <a:rPr lang="fr-FR" b="1" dirty="0"/>
              <a:t>conquête </a:t>
            </a:r>
            <a:r>
              <a:rPr lang="fr-FR" dirty="0"/>
              <a:t>et d’</a:t>
            </a:r>
            <a:r>
              <a:rPr lang="fr-FR" b="1" dirty="0"/>
              <a:t>équipement</a:t>
            </a:r>
            <a:r>
              <a:rPr lang="fr-FR" dirty="0"/>
              <a:t> et a pour enjeux de poursuivre la dynamique commerciale et de </a:t>
            </a:r>
            <a:r>
              <a:rPr lang="fr-FR" b="1" dirty="0">
                <a:solidFill>
                  <a:srgbClr val="C00000"/>
                </a:solidFill>
              </a:rPr>
              <a:t>booster les ventes.</a:t>
            </a:r>
            <a:endParaRPr lang="fr-FR" dirty="0"/>
          </a:p>
          <a:p>
            <a:pPr lvl="1" algn="just"/>
            <a:r>
              <a:rPr lang="fr-FR" dirty="0">
                <a:latin typeface="Arial" panose="020B0604020202020204" pitchFamily="34" charset="0"/>
              </a:rPr>
              <a:t>L’opération se base sur </a:t>
            </a:r>
            <a:r>
              <a:rPr lang="fr-FR" b="1" dirty="0">
                <a:solidFill>
                  <a:srgbClr val="C00000"/>
                </a:solidFill>
                <a:latin typeface="Arial" panose="020B0604020202020204" pitchFamily="34" charset="0"/>
              </a:rPr>
              <a:t>des crédits spécifiques </a:t>
            </a:r>
            <a:r>
              <a:rPr lang="fr-FR" dirty="0">
                <a:latin typeface="Arial" panose="020B0604020202020204" pitchFamily="34" charset="0"/>
              </a:rPr>
              <a:t>à chaque mode de déplacement ainsi qu’un </a:t>
            </a:r>
            <a:r>
              <a:rPr lang="fr-FR" b="1" dirty="0">
                <a:solidFill>
                  <a:srgbClr val="C00000"/>
                </a:solidFill>
                <a:latin typeface="Arial" panose="020B0604020202020204" pitchFamily="34" charset="0"/>
              </a:rPr>
              <a:t>booster commercial d’un mois offert </a:t>
            </a:r>
            <a:r>
              <a:rPr lang="fr-FR" dirty="0">
                <a:latin typeface="Arial" panose="020B0604020202020204" pitchFamily="34" charset="0"/>
              </a:rPr>
              <a:t>pour toute nouvelle souscription d’une Assurance Auto ou 2 Roues.</a:t>
            </a:r>
            <a:endParaRPr lang="fr-FR" dirty="0"/>
          </a:p>
          <a:p>
            <a:pPr algn="just"/>
            <a:endParaRPr lang="fr-FR" dirty="0"/>
          </a:p>
        </p:txBody>
      </p:sp>
      <p:pic>
        <p:nvPicPr>
          <p:cNvPr id="9" name="Image 8">
            <a:extLst>
              <a:ext uri="{FF2B5EF4-FFF2-40B4-BE49-F238E27FC236}">
                <a16:creationId xmlns:a16="http://schemas.microsoft.com/office/drawing/2014/main" id="{F928597A-EE4E-0A47-94E2-7E4DC517B330}"/>
              </a:ext>
            </a:extLst>
          </p:cNvPr>
          <p:cNvPicPr>
            <a:picLocks noChangeAspect="1"/>
          </p:cNvPicPr>
          <p:nvPr/>
        </p:nvPicPr>
        <p:blipFill>
          <a:blip r:embed="rId4"/>
          <a:stretch>
            <a:fillRect/>
          </a:stretch>
        </p:blipFill>
        <p:spPr>
          <a:xfrm>
            <a:off x="7526038" y="2666793"/>
            <a:ext cx="1091112" cy="478053"/>
          </a:xfrm>
          <a:prstGeom prst="rect">
            <a:avLst/>
          </a:prstGeom>
        </p:spPr>
      </p:pic>
      <p:grpSp>
        <p:nvGrpSpPr>
          <p:cNvPr id="10" name="Groupe 9">
            <a:extLst>
              <a:ext uri="{FF2B5EF4-FFF2-40B4-BE49-F238E27FC236}">
                <a16:creationId xmlns:a16="http://schemas.microsoft.com/office/drawing/2014/main" id="{22D41115-E3D3-11C9-B36B-9E0547A0D23F}"/>
              </a:ext>
            </a:extLst>
          </p:cNvPr>
          <p:cNvGrpSpPr/>
          <p:nvPr/>
        </p:nvGrpSpPr>
        <p:grpSpPr>
          <a:xfrm rot="20730961">
            <a:off x="-282913" y="2265262"/>
            <a:ext cx="5800264" cy="1116000"/>
            <a:chOff x="541542" y="2231924"/>
            <a:chExt cx="5800264" cy="1116000"/>
          </a:xfrm>
        </p:grpSpPr>
        <p:pic>
          <p:nvPicPr>
            <p:cNvPr id="11" name="Picture 4" descr="Bandeau : plus de 82 180 illustrations et dessins de stock libres de droits  proposés sous licence | Shutterstock">
              <a:extLst>
                <a:ext uri="{FF2B5EF4-FFF2-40B4-BE49-F238E27FC236}">
                  <a16:creationId xmlns:a16="http://schemas.microsoft.com/office/drawing/2014/main" id="{423D3010-855D-BBB0-15F6-9D6A924C8C72}"/>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t="3.331%" b="78.17%"/>
            <a:stretch/>
          </p:blipFill>
          <p:spPr bwMode="auto">
            <a:xfrm>
              <a:off x="541542" y="2231924"/>
              <a:ext cx="5800264" cy="1116000"/>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791C1376-BBBD-26D9-35D4-6C9458467088}"/>
                </a:ext>
              </a:extLst>
            </p:cNvPr>
            <p:cNvPicPr>
              <a:picLocks noChangeAspect="1"/>
            </p:cNvPicPr>
            <p:nvPr/>
          </p:nvPicPr>
          <p:blipFill>
            <a:blip r:embed="rId4"/>
            <a:stretch>
              <a:fillRect/>
            </a:stretch>
          </p:blipFill>
          <p:spPr>
            <a:xfrm rot="21418969">
              <a:off x="2658591" y="2361605"/>
              <a:ext cx="777467" cy="340634"/>
            </a:xfrm>
            <a:prstGeom prst="rect">
              <a:avLst/>
            </a:prstGeom>
          </p:spPr>
        </p:pic>
        <p:sp>
          <p:nvSpPr>
            <p:cNvPr id="13" name="ZoneTexte 12">
              <a:extLst>
                <a:ext uri="{FF2B5EF4-FFF2-40B4-BE49-F238E27FC236}">
                  <a16:creationId xmlns:a16="http://schemas.microsoft.com/office/drawing/2014/main" id="{164C4B0C-AB5F-7751-84F7-47328A578DDD}"/>
                </a:ext>
              </a:extLst>
            </p:cNvPr>
            <p:cNvSpPr txBox="1"/>
            <p:nvPr/>
          </p:nvSpPr>
          <p:spPr>
            <a:xfrm>
              <a:off x="1676745" y="2423682"/>
              <a:ext cx="3583930" cy="492443"/>
            </a:xfrm>
            <a:prstGeom prst="rect">
              <a:avLst/>
            </a:prstGeom>
            <a:noFill/>
          </p:spPr>
          <p:txBody>
            <a:bodyPr wrap="none" rtlCol="0">
              <a:spAutoFit/>
            </a:bodyPr>
            <a:lstStyle/>
            <a:p>
              <a:pPr algn="ctr"/>
              <a:r>
                <a:rPr lang="fr-FR" sz="1400" b="1" dirty="0">
                  <a:solidFill>
                    <a:schemeClr val="bg1"/>
                  </a:solidFill>
                  <a:latin typeface="Aptos Black" panose="020B0004020202020204" pitchFamily="34" charset="0"/>
                </a:rPr>
                <a:t>Opération                      du 4 mars au 1</a:t>
              </a:r>
              <a:r>
                <a:rPr lang="fr-FR" sz="1400" b="1" baseline="30%" dirty="0">
                  <a:solidFill>
                    <a:schemeClr val="bg1"/>
                  </a:solidFill>
                  <a:latin typeface="Aptos Black" panose="020B0004020202020204" pitchFamily="34" charset="0"/>
                </a:rPr>
                <a:t>er</a:t>
              </a:r>
              <a:r>
                <a:rPr lang="fr-FR" sz="1400" b="1" dirty="0">
                  <a:solidFill>
                    <a:schemeClr val="bg1"/>
                  </a:solidFill>
                  <a:latin typeface="Aptos Black" panose="020B0004020202020204" pitchFamily="34" charset="0"/>
                </a:rPr>
                <a:t> avril</a:t>
              </a:r>
            </a:p>
            <a:p>
              <a:pPr algn="ctr"/>
              <a:r>
                <a:rPr lang="fr-FR" sz="1200" b="1" i="1" dirty="0">
                  <a:solidFill>
                    <a:schemeClr val="bg1"/>
                  </a:solidFill>
                </a:rPr>
                <a:t>Financer sa mobilité et bien l’assurer </a:t>
              </a:r>
              <a:r>
                <a:rPr lang="fr-FR" sz="1200" b="1" i="1" dirty="0">
                  <a:solidFill>
                    <a:schemeClr val="bg1"/>
                  </a:solidFill>
                  <a:latin typeface="Aptos Black" panose="020B0004020202020204" pitchFamily="34" charset="0"/>
                </a:rPr>
                <a:t> </a:t>
              </a:r>
            </a:p>
          </p:txBody>
        </p:sp>
      </p:grpSp>
    </p:spTree>
    <p:extLst>
      <p:ext uri="{BB962C8B-B14F-4D97-AF65-F5344CB8AC3E}">
        <p14:creationId xmlns:p14="http://schemas.microsoft.com/office/powerpoint/2010/main" val="1595224289"/>
      </p:ext>
    </p:extLst>
  </p:cSld>
  <p:clrMapOvr>
    <a:masterClrMapping/>
  </p:clrMapOvr>
</p:sld>
</file>

<file path=ppt/slides/slide3.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62F7BDA-6EDE-564F-10D9-37D16FD20BA1}"/>
              </a:ext>
            </a:extLst>
          </p:cNvPr>
          <p:cNvSpPr>
            <a:spLocks noGrp="1"/>
          </p:cNvSpPr>
          <p:nvPr>
            <p:ph type="body" sz="quarter" idx="13"/>
          </p:nvPr>
        </p:nvSpPr>
        <p:spPr>
          <a:xfrm>
            <a:off x="4843604" y="0"/>
            <a:ext cx="6898741" cy="6858000"/>
          </a:xfrm>
        </p:spPr>
        <p:txBody>
          <a:bodyPr anchor="ctr"/>
          <a:lstStyle/>
          <a:p>
            <a:r>
              <a:rPr lang="fr-FR" sz="2000" dirty="0"/>
              <a:t>Contexte : Les modes de déplacement</a:t>
            </a:r>
          </a:p>
          <a:p>
            <a:r>
              <a:rPr lang="fr-FR" sz="2000" dirty="0"/>
              <a:t>Opération « Financer sa mobilité et bien l’assurer » </a:t>
            </a:r>
          </a:p>
          <a:p>
            <a:pPr lvl="1"/>
            <a:r>
              <a:rPr lang="fr-FR" dirty="0"/>
              <a:t>Financer</a:t>
            </a:r>
          </a:p>
          <a:p>
            <a:pPr lvl="1"/>
            <a:r>
              <a:rPr lang="fr-FR" dirty="0"/>
              <a:t>Assurer</a:t>
            </a:r>
          </a:p>
          <a:p>
            <a:pPr lvl="1"/>
            <a:r>
              <a:rPr lang="fr-FR" dirty="0"/>
              <a:t>Accompagner</a:t>
            </a:r>
          </a:p>
          <a:p>
            <a:r>
              <a:rPr lang="fr-FR" dirty="0"/>
              <a:t>Quelques exemples en synthèse</a:t>
            </a:r>
          </a:p>
          <a:p>
            <a:r>
              <a:rPr lang="fr-FR" dirty="0"/>
              <a:t>Et vous,                ?</a:t>
            </a:r>
          </a:p>
          <a:p>
            <a:r>
              <a:rPr lang="fr-FR" dirty="0"/>
              <a:t>Testez vos connaissances avec notre quiz</a:t>
            </a:r>
          </a:p>
          <a:p>
            <a:r>
              <a:rPr lang="fr-FR" dirty="0"/>
              <a:t>Annexes</a:t>
            </a:r>
          </a:p>
        </p:txBody>
      </p:sp>
      <p:pic>
        <p:nvPicPr>
          <p:cNvPr id="3" name="Image 2">
            <a:extLst>
              <a:ext uri="{FF2B5EF4-FFF2-40B4-BE49-F238E27FC236}">
                <a16:creationId xmlns:a16="http://schemas.microsoft.com/office/drawing/2014/main" id="{5E7424D8-892A-FD7C-0E04-E4A91DA50E5C}"/>
              </a:ext>
            </a:extLst>
          </p:cNvPr>
          <p:cNvPicPr>
            <a:picLocks noChangeAspect="1"/>
          </p:cNvPicPr>
          <p:nvPr/>
        </p:nvPicPr>
        <p:blipFill>
          <a:blip r:embed="rId2"/>
          <a:stretch>
            <a:fillRect/>
          </a:stretch>
        </p:blipFill>
        <p:spPr>
          <a:xfrm>
            <a:off x="6511943" y="3968299"/>
            <a:ext cx="978408" cy="428674"/>
          </a:xfrm>
          <a:prstGeom prst="rect">
            <a:avLst/>
          </a:prstGeom>
        </p:spPr>
      </p:pic>
      <p:grpSp>
        <p:nvGrpSpPr>
          <p:cNvPr id="4" name="Groupe 3">
            <a:extLst>
              <a:ext uri="{FF2B5EF4-FFF2-40B4-BE49-F238E27FC236}">
                <a16:creationId xmlns:a16="http://schemas.microsoft.com/office/drawing/2014/main" id="{AB5C1CDC-2F23-E756-7E67-7AA50685CB30}"/>
              </a:ext>
            </a:extLst>
          </p:cNvPr>
          <p:cNvGrpSpPr/>
          <p:nvPr/>
        </p:nvGrpSpPr>
        <p:grpSpPr>
          <a:xfrm rot="20730961">
            <a:off x="-391068" y="707616"/>
            <a:ext cx="5800264" cy="1116000"/>
            <a:chOff x="541542" y="2231924"/>
            <a:chExt cx="5800264" cy="1116000"/>
          </a:xfrm>
        </p:grpSpPr>
        <p:pic>
          <p:nvPicPr>
            <p:cNvPr id="5" name="Picture 4" descr="Bandeau : plus de 82 180 illustrations et dessins de stock libres de droits  proposés sous licence | Shutterstock">
              <a:extLst>
                <a:ext uri="{FF2B5EF4-FFF2-40B4-BE49-F238E27FC236}">
                  <a16:creationId xmlns:a16="http://schemas.microsoft.com/office/drawing/2014/main" id="{B911597C-852B-EF0A-A6EF-11D1F2298CF3}"/>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3.331%" b="78.17%"/>
            <a:stretch/>
          </p:blipFill>
          <p:spPr bwMode="auto">
            <a:xfrm>
              <a:off x="541542" y="2231924"/>
              <a:ext cx="5800264" cy="1116000"/>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DF7F9B6E-B89A-78A5-266D-1C0E1A3E93E1}"/>
                </a:ext>
              </a:extLst>
            </p:cNvPr>
            <p:cNvPicPr>
              <a:picLocks noChangeAspect="1"/>
            </p:cNvPicPr>
            <p:nvPr/>
          </p:nvPicPr>
          <p:blipFill>
            <a:blip r:embed="rId2"/>
            <a:stretch>
              <a:fillRect/>
            </a:stretch>
          </p:blipFill>
          <p:spPr>
            <a:xfrm rot="21418969">
              <a:off x="2658591" y="2361605"/>
              <a:ext cx="777467" cy="340634"/>
            </a:xfrm>
            <a:prstGeom prst="rect">
              <a:avLst/>
            </a:prstGeom>
          </p:spPr>
        </p:pic>
        <p:sp>
          <p:nvSpPr>
            <p:cNvPr id="7" name="ZoneTexte 6">
              <a:extLst>
                <a:ext uri="{FF2B5EF4-FFF2-40B4-BE49-F238E27FC236}">
                  <a16:creationId xmlns:a16="http://schemas.microsoft.com/office/drawing/2014/main" id="{57F8F694-3319-E28A-C34A-7428D02FB698}"/>
                </a:ext>
              </a:extLst>
            </p:cNvPr>
            <p:cNvSpPr txBox="1"/>
            <p:nvPr/>
          </p:nvSpPr>
          <p:spPr>
            <a:xfrm>
              <a:off x="1676745" y="2423682"/>
              <a:ext cx="3583930" cy="492443"/>
            </a:xfrm>
            <a:prstGeom prst="rect">
              <a:avLst/>
            </a:prstGeom>
            <a:noFill/>
          </p:spPr>
          <p:txBody>
            <a:bodyPr wrap="none" rtlCol="0">
              <a:spAutoFit/>
            </a:bodyPr>
            <a:lstStyle/>
            <a:p>
              <a:pPr algn="ctr"/>
              <a:r>
                <a:rPr lang="fr-FR" sz="1400" b="1" dirty="0">
                  <a:solidFill>
                    <a:schemeClr val="bg1"/>
                  </a:solidFill>
                  <a:latin typeface="Aptos Black" panose="020B0004020202020204" pitchFamily="34" charset="0"/>
                </a:rPr>
                <a:t>Opération                      du 4 mars au 1</a:t>
              </a:r>
              <a:r>
                <a:rPr lang="fr-FR" sz="1400" b="1" baseline="30%" dirty="0">
                  <a:solidFill>
                    <a:schemeClr val="bg1"/>
                  </a:solidFill>
                  <a:latin typeface="Aptos Black" panose="020B0004020202020204" pitchFamily="34" charset="0"/>
                </a:rPr>
                <a:t>er</a:t>
              </a:r>
              <a:r>
                <a:rPr lang="fr-FR" sz="1400" b="1" dirty="0">
                  <a:solidFill>
                    <a:schemeClr val="bg1"/>
                  </a:solidFill>
                  <a:latin typeface="Aptos Black" panose="020B0004020202020204" pitchFamily="34" charset="0"/>
                </a:rPr>
                <a:t> avril</a:t>
              </a:r>
            </a:p>
            <a:p>
              <a:pPr algn="ctr"/>
              <a:r>
                <a:rPr lang="fr-FR" sz="1200" b="1" i="1" dirty="0">
                  <a:solidFill>
                    <a:schemeClr val="bg1"/>
                  </a:solidFill>
                </a:rPr>
                <a:t>Financer sa mobilité et bien l’assurer </a:t>
              </a:r>
              <a:r>
                <a:rPr lang="fr-FR" sz="1200" b="1" i="1" dirty="0">
                  <a:solidFill>
                    <a:schemeClr val="bg1"/>
                  </a:solidFill>
                  <a:latin typeface="Aptos Black" panose="020B0004020202020204" pitchFamily="34" charset="0"/>
                </a:rPr>
                <a:t> </a:t>
              </a:r>
            </a:p>
          </p:txBody>
        </p:sp>
      </p:grpSp>
    </p:spTree>
    <p:extLst>
      <p:ext uri="{BB962C8B-B14F-4D97-AF65-F5344CB8AC3E}">
        <p14:creationId xmlns:p14="http://schemas.microsoft.com/office/powerpoint/2010/main" val="2333719915"/>
      </p:ext>
    </p:extLst>
  </p:cSld>
  <p:clrMapOvr>
    <a:masterClrMapping/>
  </p:clrMapOvr>
</p:sld>
</file>

<file path=ppt/slides/slide4.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9DE9725-3C19-5966-6C9B-26D66A14DD90}"/>
              </a:ext>
            </a:extLst>
          </p:cNvPr>
          <p:cNvSpPr/>
          <p:nvPr/>
        </p:nvSpPr>
        <p:spPr>
          <a:xfrm>
            <a:off x="4581052" y="1687203"/>
            <a:ext cx="7610947" cy="428675"/>
          </a:xfrm>
          <a:prstGeom prst="rect">
            <a:avLst/>
          </a:prstGeom>
          <a:solidFill>
            <a:schemeClr val="bg1">
              <a:lumMod val="85%"/>
            </a:schemeClr>
          </a:solidFill>
          <a:ln>
            <a:noFill/>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a:extLst>
              <a:ext uri="{FF2B5EF4-FFF2-40B4-BE49-F238E27FC236}">
                <a16:creationId xmlns:a16="http://schemas.microsoft.com/office/drawing/2014/main" id="{562F7BDA-6EDE-564F-10D9-37D16FD20BA1}"/>
              </a:ext>
            </a:extLst>
          </p:cNvPr>
          <p:cNvSpPr>
            <a:spLocks noGrp="1"/>
          </p:cNvSpPr>
          <p:nvPr>
            <p:ph type="body" sz="quarter" idx="13"/>
          </p:nvPr>
        </p:nvSpPr>
        <p:spPr>
          <a:xfrm>
            <a:off x="4843604" y="0"/>
            <a:ext cx="6898741" cy="6858000"/>
          </a:xfrm>
        </p:spPr>
        <p:txBody>
          <a:bodyPr anchor="ctr"/>
          <a:lstStyle/>
          <a:p>
            <a:r>
              <a:rPr lang="fr-FR" sz="2000" dirty="0"/>
              <a:t>Contexte : Les modes de déplacement</a:t>
            </a:r>
          </a:p>
          <a:p>
            <a:r>
              <a:rPr lang="fr-FR" sz="2000" dirty="0"/>
              <a:t>Opération « Financer sa mobilité et bien l’assurer » </a:t>
            </a:r>
          </a:p>
          <a:p>
            <a:pPr lvl="1"/>
            <a:r>
              <a:rPr lang="fr-FR" dirty="0"/>
              <a:t>Financer</a:t>
            </a:r>
          </a:p>
          <a:p>
            <a:pPr lvl="1"/>
            <a:r>
              <a:rPr lang="fr-FR" dirty="0"/>
              <a:t>Assurer</a:t>
            </a:r>
          </a:p>
          <a:p>
            <a:pPr lvl="1"/>
            <a:r>
              <a:rPr lang="fr-FR" dirty="0"/>
              <a:t>Accompagner</a:t>
            </a:r>
          </a:p>
          <a:p>
            <a:r>
              <a:rPr lang="fr-FR" dirty="0"/>
              <a:t>Quelques exemples en synthèse</a:t>
            </a:r>
          </a:p>
          <a:p>
            <a:r>
              <a:rPr lang="fr-FR" dirty="0"/>
              <a:t>Et vous,                ?</a:t>
            </a:r>
          </a:p>
          <a:p>
            <a:r>
              <a:rPr lang="fr-FR" dirty="0"/>
              <a:t>Testez vos connaissances avec notre quiz</a:t>
            </a:r>
          </a:p>
          <a:p>
            <a:r>
              <a:rPr lang="fr-FR" dirty="0"/>
              <a:t>Annexes</a:t>
            </a:r>
          </a:p>
        </p:txBody>
      </p:sp>
      <p:pic>
        <p:nvPicPr>
          <p:cNvPr id="3" name="Image 2">
            <a:extLst>
              <a:ext uri="{FF2B5EF4-FFF2-40B4-BE49-F238E27FC236}">
                <a16:creationId xmlns:a16="http://schemas.microsoft.com/office/drawing/2014/main" id="{5E7424D8-892A-FD7C-0E04-E4A91DA50E5C}"/>
              </a:ext>
            </a:extLst>
          </p:cNvPr>
          <p:cNvPicPr>
            <a:picLocks noChangeAspect="1"/>
          </p:cNvPicPr>
          <p:nvPr/>
        </p:nvPicPr>
        <p:blipFill>
          <a:blip r:embed="rId2"/>
          <a:stretch>
            <a:fillRect/>
          </a:stretch>
        </p:blipFill>
        <p:spPr>
          <a:xfrm>
            <a:off x="6511943" y="3968299"/>
            <a:ext cx="978408" cy="428674"/>
          </a:xfrm>
          <a:prstGeom prst="rect">
            <a:avLst/>
          </a:prstGeom>
        </p:spPr>
      </p:pic>
      <p:grpSp>
        <p:nvGrpSpPr>
          <p:cNvPr id="5" name="Groupe 4">
            <a:extLst>
              <a:ext uri="{FF2B5EF4-FFF2-40B4-BE49-F238E27FC236}">
                <a16:creationId xmlns:a16="http://schemas.microsoft.com/office/drawing/2014/main" id="{7F733578-536E-2489-9CC6-7107FDD18126}"/>
              </a:ext>
            </a:extLst>
          </p:cNvPr>
          <p:cNvGrpSpPr/>
          <p:nvPr/>
        </p:nvGrpSpPr>
        <p:grpSpPr>
          <a:xfrm rot="20730961">
            <a:off x="-391068" y="707616"/>
            <a:ext cx="5800264" cy="1116000"/>
            <a:chOff x="541542" y="2231924"/>
            <a:chExt cx="5800264" cy="1116000"/>
          </a:xfrm>
        </p:grpSpPr>
        <p:pic>
          <p:nvPicPr>
            <p:cNvPr id="6" name="Picture 4" descr="Bandeau : plus de 82 180 illustrations et dessins de stock libres de droits  proposés sous licence | Shutterstock">
              <a:extLst>
                <a:ext uri="{FF2B5EF4-FFF2-40B4-BE49-F238E27FC236}">
                  <a16:creationId xmlns:a16="http://schemas.microsoft.com/office/drawing/2014/main" id="{06F39D3B-32C0-BAAA-7875-A1AF11C295F0}"/>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3.331%" b="78.17%"/>
            <a:stretch/>
          </p:blipFill>
          <p:spPr bwMode="auto">
            <a:xfrm>
              <a:off x="541542" y="2231924"/>
              <a:ext cx="5800264" cy="1116000"/>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C21B58C2-A550-8AA9-7A20-DCC1C2671F56}"/>
                </a:ext>
              </a:extLst>
            </p:cNvPr>
            <p:cNvPicPr>
              <a:picLocks noChangeAspect="1"/>
            </p:cNvPicPr>
            <p:nvPr/>
          </p:nvPicPr>
          <p:blipFill>
            <a:blip r:embed="rId2"/>
            <a:stretch>
              <a:fillRect/>
            </a:stretch>
          </p:blipFill>
          <p:spPr>
            <a:xfrm rot="21418969">
              <a:off x="2658591" y="2361605"/>
              <a:ext cx="777467" cy="340634"/>
            </a:xfrm>
            <a:prstGeom prst="rect">
              <a:avLst/>
            </a:prstGeom>
          </p:spPr>
        </p:pic>
        <p:sp>
          <p:nvSpPr>
            <p:cNvPr id="8" name="ZoneTexte 7">
              <a:extLst>
                <a:ext uri="{FF2B5EF4-FFF2-40B4-BE49-F238E27FC236}">
                  <a16:creationId xmlns:a16="http://schemas.microsoft.com/office/drawing/2014/main" id="{75BFDCC3-7478-476E-0D98-7831A0C2D55E}"/>
                </a:ext>
              </a:extLst>
            </p:cNvPr>
            <p:cNvSpPr txBox="1"/>
            <p:nvPr/>
          </p:nvSpPr>
          <p:spPr>
            <a:xfrm>
              <a:off x="1676745" y="2423682"/>
              <a:ext cx="3583930" cy="492443"/>
            </a:xfrm>
            <a:prstGeom prst="rect">
              <a:avLst/>
            </a:prstGeom>
            <a:noFill/>
          </p:spPr>
          <p:txBody>
            <a:bodyPr wrap="none" rtlCol="0">
              <a:spAutoFit/>
            </a:bodyPr>
            <a:lstStyle/>
            <a:p>
              <a:pPr algn="ctr"/>
              <a:r>
                <a:rPr lang="fr-FR" sz="1400" b="1" dirty="0">
                  <a:solidFill>
                    <a:schemeClr val="bg1"/>
                  </a:solidFill>
                  <a:latin typeface="Aptos Black" panose="020B0004020202020204" pitchFamily="34" charset="0"/>
                </a:rPr>
                <a:t>Opération                      du 4 mars au 1</a:t>
              </a:r>
              <a:r>
                <a:rPr lang="fr-FR" sz="1400" b="1" baseline="30%" dirty="0">
                  <a:solidFill>
                    <a:schemeClr val="bg1"/>
                  </a:solidFill>
                  <a:latin typeface="Aptos Black" panose="020B0004020202020204" pitchFamily="34" charset="0"/>
                </a:rPr>
                <a:t>er</a:t>
              </a:r>
              <a:r>
                <a:rPr lang="fr-FR" sz="1400" b="1" dirty="0">
                  <a:solidFill>
                    <a:schemeClr val="bg1"/>
                  </a:solidFill>
                  <a:latin typeface="Aptos Black" panose="020B0004020202020204" pitchFamily="34" charset="0"/>
                </a:rPr>
                <a:t> avril</a:t>
              </a:r>
            </a:p>
            <a:p>
              <a:pPr algn="ctr"/>
              <a:r>
                <a:rPr lang="fr-FR" sz="1200" b="1" i="1" dirty="0">
                  <a:solidFill>
                    <a:schemeClr val="bg1"/>
                  </a:solidFill>
                </a:rPr>
                <a:t>Financer sa mobilité et bien l’assurer </a:t>
              </a:r>
              <a:r>
                <a:rPr lang="fr-FR" sz="1200" b="1" i="1" dirty="0">
                  <a:solidFill>
                    <a:schemeClr val="bg1"/>
                  </a:solidFill>
                  <a:latin typeface="Aptos Black" panose="020B0004020202020204" pitchFamily="34" charset="0"/>
                </a:rPr>
                <a:t> </a:t>
              </a:r>
            </a:p>
          </p:txBody>
        </p:sp>
      </p:grpSp>
    </p:spTree>
    <p:extLst>
      <p:ext uri="{BB962C8B-B14F-4D97-AF65-F5344CB8AC3E}">
        <p14:creationId xmlns:p14="http://schemas.microsoft.com/office/powerpoint/2010/main" val="4141957884"/>
      </p:ext>
    </p:extLst>
  </p:cSld>
  <p:clrMapOvr>
    <a:masterClrMapping/>
  </p:clrMapOvr>
</p:sld>
</file>

<file path=ppt/slides/slide5.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7927C8EE-A4AA-4980-A402-BBC125DDC03C}"/>
              </a:ext>
            </a:extLst>
          </p:cNvPr>
          <p:cNvSpPr>
            <a:spLocks noGrp="1"/>
          </p:cNvSpPr>
          <p:nvPr>
            <p:ph type="body" sz="quarter" idx="12"/>
          </p:nvPr>
        </p:nvSpPr>
        <p:spPr/>
        <p:txBody>
          <a:bodyPr/>
          <a:lstStyle/>
          <a:p>
            <a:r>
              <a:rPr lang="fr-FR" sz="1800" dirty="0"/>
              <a:t>Contexte : Les dernières actualités des modes de déplacements</a:t>
            </a:r>
            <a:endParaRPr lang="fr-FR" sz="1800" dirty="0">
              <a:solidFill>
                <a:srgbClr val="C00000"/>
              </a:solidFill>
            </a:endParaRPr>
          </a:p>
        </p:txBody>
      </p:sp>
      <p:sp>
        <p:nvSpPr>
          <p:cNvPr id="2" name="ZoneTexte 1">
            <a:extLst>
              <a:ext uri="{FF2B5EF4-FFF2-40B4-BE49-F238E27FC236}">
                <a16:creationId xmlns:a16="http://schemas.microsoft.com/office/drawing/2014/main" id="{C29DC8B3-7B4B-06E3-BB7C-69E2A44455F0}"/>
              </a:ext>
            </a:extLst>
          </p:cNvPr>
          <p:cNvSpPr txBox="1"/>
          <p:nvPr/>
        </p:nvSpPr>
        <p:spPr>
          <a:xfrm>
            <a:off x="6177477" y="95261"/>
            <a:ext cx="4965443" cy="461665"/>
          </a:xfrm>
          <a:prstGeom prst="rect">
            <a:avLst/>
          </a:prstGeom>
          <a:noFill/>
        </p:spPr>
        <p:txBody>
          <a:bodyPr wrap="square" rtlCol="0">
            <a:spAutoFit/>
          </a:bodyPr>
          <a:lstStyle/>
          <a:p>
            <a:pPr algn="r"/>
            <a:r>
              <a:rPr lang="fr-FR" sz="1200" dirty="0">
                <a:solidFill>
                  <a:schemeClr val="tx1">
                    <a:lumMod val="75%"/>
                    <a:lumOff val="25%"/>
                  </a:schemeClr>
                </a:solidFill>
              </a:rPr>
              <a:t>1. Contexte : Les modes de déplacement</a:t>
            </a:r>
          </a:p>
          <a:p>
            <a:pPr algn="r"/>
            <a:endParaRPr lang="fr-FR" sz="1200" dirty="0">
              <a:solidFill>
                <a:schemeClr val="tx1">
                  <a:lumMod val="75%"/>
                  <a:lumOff val="25%"/>
                </a:schemeClr>
              </a:solidFill>
            </a:endParaRPr>
          </a:p>
        </p:txBody>
      </p:sp>
      <p:pic>
        <p:nvPicPr>
          <p:cNvPr id="5" name="Image 4">
            <a:extLst>
              <a:ext uri="{FF2B5EF4-FFF2-40B4-BE49-F238E27FC236}">
                <a16:creationId xmlns:a16="http://schemas.microsoft.com/office/drawing/2014/main" id="{CD12A0CE-D437-97AE-00C0-8CBF6146DF8F}"/>
              </a:ext>
            </a:extLst>
          </p:cNvPr>
          <p:cNvPicPr>
            <a:picLocks noChangeAspect="1"/>
          </p:cNvPicPr>
          <p:nvPr/>
        </p:nvPicPr>
        <p:blipFill>
          <a:blip r:embed="rId3"/>
          <a:stretch>
            <a:fillRect/>
          </a:stretch>
        </p:blipFill>
        <p:spPr>
          <a:xfrm>
            <a:off x="11251238" y="49018"/>
            <a:ext cx="849650" cy="372260"/>
          </a:xfrm>
          <a:prstGeom prst="rect">
            <a:avLst/>
          </a:prstGeom>
        </p:spPr>
      </p:pic>
      <p:pic>
        <p:nvPicPr>
          <p:cNvPr id="12" name="Image 11">
            <a:extLst>
              <a:ext uri="{FF2B5EF4-FFF2-40B4-BE49-F238E27FC236}">
                <a16:creationId xmlns:a16="http://schemas.microsoft.com/office/drawing/2014/main" id="{64A58B8C-062A-7E1D-C469-49F51FDDDF02}"/>
              </a:ext>
            </a:extLst>
          </p:cNvPr>
          <p:cNvPicPr>
            <a:picLocks noChangeAspect="1"/>
          </p:cNvPicPr>
          <p:nvPr/>
        </p:nvPicPr>
        <p:blipFill rotWithShape="1">
          <a:blip r:embed="rId4"/>
          <a:srcRect l="27.01%" b="12.105%"/>
          <a:stretch/>
        </p:blipFill>
        <p:spPr>
          <a:xfrm>
            <a:off x="8865947" y="1557303"/>
            <a:ext cx="2847897" cy="2013857"/>
          </a:xfrm>
          <a:prstGeom prst="rect">
            <a:avLst/>
          </a:prstGeom>
        </p:spPr>
      </p:pic>
      <p:sp>
        <p:nvSpPr>
          <p:cNvPr id="13" name="Espace réservé du contenu 7">
            <a:extLst>
              <a:ext uri="{FF2B5EF4-FFF2-40B4-BE49-F238E27FC236}">
                <a16:creationId xmlns:a16="http://schemas.microsoft.com/office/drawing/2014/main" id="{EC8C37FC-ABCE-5FB4-48DF-65797366F065}"/>
              </a:ext>
            </a:extLst>
          </p:cNvPr>
          <p:cNvSpPr txBox="1">
            <a:spLocks/>
          </p:cNvSpPr>
          <p:nvPr/>
        </p:nvSpPr>
        <p:spPr>
          <a:xfrm>
            <a:off x="605631" y="4055550"/>
            <a:ext cx="8043146" cy="2034861"/>
          </a:xfrm>
          <a:custGeom>
            <a:avLst/>
            <a:gdLst>
              <a:gd name="connsiteX0" fmla="*/ 0 w 8043146"/>
              <a:gd name="connsiteY0" fmla="*/ 0 h 2034861"/>
              <a:gd name="connsiteX1" fmla="*/ 654942 w 8043146"/>
              <a:gd name="connsiteY1" fmla="*/ 0 h 2034861"/>
              <a:gd name="connsiteX2" fmla="*/ 988158 w 8043146"/>
              <a:gd name="connsiteY2" fmla="*/ 0 h 2034861"/>
              <a:gd name="connsiteX3" fmla="*/ 1401805 w 8043146"/>
              <a:gd name="connsiteY3" fmla="*/ 0 h 2034861"/>
              <a:gd name="connsiteX4" fmla="*/ 1976316 w 8043146"/>
              <a:gd name="connsiteY4" fmla="*/ 0 h 2034861"/>
              <a:gd name="connsiteX5" fmla="*/ 2631258 w 8043146"/>
              <a:gd name="connsiteY5" fmla="*/ 0 h 2034861"/>
              <a:gd name="connsiteX6" fmla="*/ 3366631 w 8043146"/>
              <a:gd name="connsiteY6" fmla="*/ 0 h 2034861"/>
              <a:gd name="connsiteX7" fmla="*/ 3699847 w 8043146"/>
              <a:gd name="connsiteY7" fmla="*/ 0 h 2034861"/>
              <a:gd name="connsiteX8" fmla="*/ 4435221 w 8043146"/>
              <a:gd name="connsiteY8" fmla="*/ 0 h 2034861"/>
              <a:gd name="connsiteX9" fmla="*/ 4929299 w 8043146"/>
              <a:gd name="connsiteY9" fmla="*/ 0 h 2034861"/>
              <a:gd name="connsiteX10" fmla="*/ 5503810 w 8043146"/>
              <a:gd name="connsiteY10" fmla="*/ 0 h 2034861"/>
              <a:gd name="connsiteX11" fmla="*/ 5837026 w 8043146"/>
              <a:gd name="connsiteY11" fmla="*/ 0 h 2034861"/>
              <a:gd name="connsiteX12" fmla="*/ 6491968 w 8043146"/>
              <a:gd name="connsiteY12" fmla="*/ 0 h 2034861"/>
              <a:gd name="connsiteX13" fmla="*/ 7066478 w 8043146"/>
              <a:gd name="connsiteY13" fmla="*/ 0 h 2034861"/>
              <a:gd name="connsiteX14" fmla="*/ 7399694 w 8043146"/>
              <a:gd name="connsiteY14" fmla="*/ 0 h 2034861"/>
              <a:gd name="connsiteX15" fmla="*/ 8043146 w 8043146"/>
              <a:gd name="connsiteY15" fmla="*/ 0 h 2034861"/>
              <a:gd name="connsiteX16" fmla="*/ 8043146 w 8043146"/>
              <a:gd name="connsiteY16" fmla="*/ 488367 h 2034861"/>
              <a:gd name="connsiteX17" fmla="*/ 8043146 w 8043146"/>
              <a:gd name="connsiteY17" fmla="*/ 976733 h 2034861"/>
              <a:gd name="connsiteX18" fmla="*/ 8043146 w 8043146"/>
              <a:gd name="connsiteY18" fmla="*/ 1526146 h 2034861"/>
              <a:gd name="connsiteX19" fmla="*/ 8043146 w 8043146"/>
              <a:gd name="connsiteY19" fmla="*/ 2034861 h 2034861"/>
              <a:gd name="connsiteX20" fmla="*/ 7629498 w 8043146"/>
              <a:gd name="connsiteY20" fmla="*/ 2034861 h 2034861"/>
              <a:gd name="connsiteX21" fmla="*/ 7054988 w 8043146"/>
              <a:gd name="connsiteY21" fmla="*/ 2034861 h 2034861"/>
              <a:gd name="connsiteX22" fmla="*/ 6721772 w 8043146"/>
              <a:gd name="connsiteY22" fmla="*/ 2034861 h 2034861"/>
              <a:gd name="connsiteX23" fmla="*/ 6227693 w 8043146"/>
              <a:gd name="connsiteY23" fmla="*/ 2034861 h 2034861"/>
              <a:gd name="connsiteX24" fmla="*/ 5894477 w 8043146"/>
              <a:gd name="connsiteY24" fmla="*/ 2034861 h 2034861"/>
              <a:gd name="connsiteX25" fmla="*/ 5480829 w 8043146"/>
              <a:gd name="connsiteY25" fmla="*/ 2034861 h 2034861"/>
              <a:gd name="connsiteX26" fmla="*/ 5067182 w 8043146"/>
              <a:gd name="connsiteY26" fmla="*/ 2034861 h 2034861"/>
              <a:gd name="connsiteX27" fmla="*/ 4733966 w 8043146"/>
              <a:gd name="connsiteY27" fmla="*/ 2034861 h 2034861"/>
              <a:gd name="connsiteX28" fmla="*/ 4400750 w 8043146"/>
              <a:gd name="connsiteY28" fmla="*/ 2034861 h 2034861"/>
              <a:gd name="connsiteX29" fmla="*/ 3665377 w 8043146"/>
              <a:gd name="connsiteY29" fmla="*/ 2034861 h 2034861"/>
              <a:gd name="connsiteX30" fmla="*/ 3251729 w 8043146"/>
              <a:gd name="connsiteY30" fmla="*/ 2034861 h 2034861"/>
              <a:gd name="connsiteX31" fmla="*/ 2516356 w 8043146"/>
              <a:gd name="connsiteY31" fmla="*/ 2034861 h 2034861"/>
              <a:gd name="connsiteX32" fmla="*/ 1780982 w 8043146"/>
              <a:gd name="connsiteY32" fmla="*/ 2034861 h 2034861"/>
              <a:gd name="connsiteX33" fmla="*/ 1045609 w 8043146"/>
              <a:gd name="connsiteY33" fmla="*/ 2034861 h 2034861"/>
              <a:gd name="connsiteX34" fmla="*/ 631961 w 8043146"/>
              <a:gd name="connsiteY34" fmla="*/ 2034861 h 2034861"/>
              <a:gd name="connsiteX35" fmla="*/ 0 w 8043146"/>
              <a:gd name="connsiteY35" fmla="*/ 2034861 h 2034861"/>
              <a:gd name="connsiteX36" fmla="*/ 0 w 8043146"/>
              <a:gd name="connsiteY36" fmla="*/ 1526146 h 2034861"/>
              <a:gd name="connsiteX37" fmla="*/ 0 w 8043146"/>
              <a:gd name="connsiteY37" fmla="*/ 1037779 h 2034861"/>
              <a:gd name="connsiteX38" fmla="*/ 0 w 8043146"/>
              <a:gd name="connsiteY38" fmla="*/ 529064 h 2034861"/>
              <a:gd name="connsiteX39" fmla="*/ 0 w 8043146"/>
              <a:gd name="connsiteY39" fmla="*/ 0 h 2034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043146" h="2034861" fill="none" extrusionOk="0">
                <a:moveTo>
                  <a:pt x="0" y="0"/>
                </a:moveTo>
                <a:cubicBezTo>
                  <a:pt x="260888" y="-52052"/>
                  <a:pt x="425575" y="74488"/>
                  <a:pt x="654942" y="0"/>
                </a:cubicBezTo>
                <a:cubicBezTo>
                  <a:pt x="884309" y="-74488"/>
                  <a:pt x="831857" y="36921"/>
                  <a:pt x="988158" y="0"/>
                </a:cubicBezTo>
                <a:cubicBezTo>
                  <a:pt x="1144459" y="-36921"/>
                  <a:pt x="1215394" y="21477"/>
                  <a:pt x="1401805" y="0"/>
                </a:cubicBezTo>
                <a:cubicBezTo>
                  <a:pt x="1588216" y="-21477"/>
                  <a:pt x="1809288" y="49278"/>
                  <a:pt x="1976316" y="0"/>
                </a:cubicBezTo>
                <a:cubicBezTo>
                  <a:pt x="2143344" y="-49278"/>
                  <a:pt x="2324694" y="3748"/>
                  <a:pt x="2631258" y="0"/>
                </a:cubicBezTo>
                <a:cubicBezTo>
                  <a:pt x="2937822" y="-3748"/>
                  <a:pt x="3055715" y="21674"/>
                  <a:pt x="3366631" y="0"/>
                </a:cubicBezTo>
                <a:cubicBezTo>
                  <a:pt x="3677547" y="-21674"/>
                  <a:pt x="3598769" y="23736"/>
                  <a:pt x="3699847" y="0"/>
                </a:cubicBezTo>
                <a:cubicBezTo>
                  <a:pt x="3800925" y="-23736"/>
                  <a:pt x="4276081" y="4154"/>
                  <a:pt x="4435221" y="0"/>
                </a:cubicBezTo>
                <a:cubicBezTo>
                  <a:pt x="4594361" y="-4154"/>
                  <a:pt x="4776662" y="16001"/>
                  <a:pt x="4929299" y="0"/>
                </a:cubicBezTo>
                <a:cubicBezTo>
                  <a:pt x="5081936" y="-16001"/>
                  <a:pt x="5232047" y="16412"/>
                  <a:pt x="5503810" y="0"/>
                </a:cubicBezTo>
                <a:cubicBezTo>
                  <a:pt x="5775573" y="-16412"/>
                  <a:pt x="5671393" y="34317"/>
                  <a:pt x="5837026" y="0"/>
                </a:cubicBezTo>
                <a:cubicBezTo>
                  <a:pt x="6002659" y="-34317"/>
                  <a:pt x="6310103" y="49884"/>
                  <a:pt x="6491968" y="0"/>
                </a:cubicBezTo>
                <a:cubicBezTo>
                  <a:pt x="6673833" y="-49884"/>
                  <a:pt x="6829336" y="25966"/>
                  <a:pt x="7066478" y="0"/>
                </a:cubicBezTo>
                <a:cubicBezTo>
                  <a:pt x="7303620" y="-25966"/>
                  <a:pt x="7258568" y="33360"/>
                  <a:pt x="7399694" y="0"/>
                </a:cubicBezTo>
                <a:cubicBezTo>
                  <a:pt x="7540820" y="-33360"/>
                  <a:pt x="7885255" y="59356"/>
                  <a:pt x="8043146" y="0"/>
                </a:cubicBezTo>
                <a:cubicBezTo>
                  <a:pt x="8055648" y="189564"/>
                  <a:pt x="7987591" y="250099"/>
                  <a:pt x="8043146" y="488367"/>
                </a:cubicBezTo>
                <a:cubicBezTo>
                  <a:pt x="8098701" y="726635"/>
                  <a:pt x="8031236" y="845501"/>
                  <a:pt x="8043146" y="976733"/>
                </a:cubicBezTo>
                <a:cubicBezTo>
                  <a:pt x="8055056" y="1107965"/>
                  <a:pt x="8003026" y="1379855"/>
                  <a:pt x="8043146" y="1526146"/>
                </a:cubicBezTo>
                <a:cubicBezTo>
                  <a:pt x="8083266" y="1672437"/>
                  <a:pt x="8021913" y="1830637"/>
                  <a:pt x="8043146" y="2034861"/>
                </a:cubicBezTo>
                <a:cubicBezTo>
                  <a:pt x="7841859" y="2047775"/>
                  <a:pt x="7820462" y="1991353"/>
                  <a:pt x="7629498" y="2034861"/>
                </a:cubicBezTo>
                <a:cubicBezTo>
                  <a:pt x="7438534" y="2078369"/>
                  <a:pt x="7302681" y="2026345"/>
                  <a:pt x="7054988" y="2034861"/>
                </a:cubicBezTo>
                <a:cubicBezTo>
                  <a:pt x="6807295" y="2043377"/>
                  <a:pt x="6796889" y="2026258"/>
                  <a:pt x="6721772" y="2034861"/>
                </a:cubicBezTo>
                <a:cubicBezTo>
                  <a:pt x="6646655" y="2043464"/>
                  <a:pt x="6453220" y="1999258"/>
                  <a:pt x="6227693" y="2034861"/>
                </a:cubicBezTo>
                <a:cubicBezTo>
                  <a:pt x="6002166" y="2070464"/>
                  <a:pt x="5987924" y="2030290"/>
                  <a:pt x="5894477" y="2034861"/>
                </a:cubicBezTo>
                <a:cubicBezTo>
                  <a:pt x="5801030" y="2039432"/>
                  <a:pt x="5664160" y="2021576"/>
                  <a:pt x="5480829" y="2034861"/>
                </a:cubicBezTo>
                <a:cubicBezTo>
                  <a:pt x="5297498" y="2048146"/>
                  <a:pt x="5190849" y="2021648"/>
                  <a:pt x="5067182" y="2034861"/>
                </a:cubicBezTo>
                <a:cubicBezTo>
                  <a:pt x="4943515" y="2048074"/>
                  <a:pt x="4839390" y="2022490"/>
                  <a:pt x="4733966" y="2034861"/>
                </a:cubicBezTo>
                <a:cubicBezTo>
                  <a:pt x="4628542" y="2047232"/>
                  <a:pt x="4532757" y="2005002"/>
                  <a:pt x="4400750" y="2034861"/>
                </a:cubicBezTo>
                <a:cubicBezTo>
                  <a:pt x="4268743" y="2064720"/>
                  <a:pt x="3924321" y="1973565"/>
                  <a:pt x="3665377" y="2034861"/>
                </a:cubicBezTo>
                <a:cubicBezTo>
                  <a:pt x="3406433" y="2096157"/>
                  <a:pt x="3439347" y="2026686"/>
                  <a:pt x="3251729" y="2034861"/>
                </a:cubicBezTo>
                <a:cubicBezTo>
                  <a:pt x="3064111" y="2043036"/>
                  <a:pt x="2821221" y="2027717"/>
                  <a:pt x="2516356" y="2034861"/>
                </a:cubicBezTo>
                <a:cubicBezTo>
                  <a:pt x="2211491" y="2042005"/>
                  <a:pt x="2115823" y="1952050"/>
                  <a:pt x="1780982" y="2034861"/>
                </a:cubicBezTo>
                <a:cubicBezTo>
                  <a:pt x="1446141" y="2117672"/>
                  <a:pt x="1258024" y="1953259"/>
                  <a:pt x="1045609" y="2034861"/>
                </a:cubicBezTo>
                <a:cubicBezTo>
                  <a:pt x="833194" y="2116463"/>
                  <a:pt x="746411" y="2011298"/>
                  <a:pt x="631961" y="2034861"/>
                </a:cubicBezTo>
                <a:cubicBezTo>
                  <a:pt x="517511" y="2058424"/>
                  <a:pt x="160346" y="2015039"/>
                  <a:pt x="0" y="2034861"/>
                </a:cubicBezTo>
                <a:cubicBezTo>
                  <a:pt x="-44608" y="1914580"/>
                  <a:pt x="16070" y="1665692"/>
                  <a:pt x="0" y="1526146"/>
                </a:cubicBezTo>
                <a:cubicBezTo>
                  <a:pt x="-16070" y="1386600"/>
                  <a:pt x="23750" y="1222981"/>
                  <a:pt x="0" y="1037779"/>
                </a:cubicBezTo>
                <a:cubicBezTo>
                  <a:pt x="-23750" y="852577"/>
                  <a:pt x="30531" y="765439"/>
                  <a:pt x="0" y="529064"/>
                </a:cubicBezTo>
                <a:cubicBezTo>
                  <a:pt x="-30531" y="292690"/>
                  <a:pt x="33876" y="141812"/>
                  <a:pt x="0" y="0"/>
                </a:cubicBezTo>
                <a:close/>
              </a:path>
              <a:path w="8043146" h="2034861" stroke="0" extrusionOk="0">
                <a:moveTo>
                  <a:pt x="0" y="0"/>
                </a:moveTo>
                <a:cubicBezTo>
                  <a:pt x="169487" y="-29304"/>
                  <a:pt x="323873" y="1434"/>
                  <a:pt x="413648" y="0"/>
                </a:cubicBezTo>
                <a:cubicBezTo>
                  <a:pt x="503423" y="-1434"/>
                  <a:pt x="864934" y="13643"/>
                  <a:pt x="1068589" y="0"/>
                </a:cubicBezTo>
                <a:cubicBezTo>
                  <a:pt x="1272244" y="-13643"/>
                  <a:pt x="1321074" y="39721"/>
                  <a:pt x="1401805" y="0"/>
                </a:cubicBezTo>
                <a:cubicBezTo>
                  <a:pt x="1482536" y="-39721"/>
                  <a:pt x="1588997" y="730"/>
                  <a:pt x="1735021" y="0"/>
                </a:cubicBezTo>
                <a:cubicBezTo>
                  <a:pt x="1881045" y="-730"/>
                  <a:pt x="2087278" y="16711"/>
                  <a:pt x="2389963" y="0"/>
                </a:cubicBezTo>
                <a:cubicBezTo>
                  <a:pt x="2692648" y="-16711"/>
                  <a:pt x="2872583" y="42294"/>
                  <a:pt x="3125337" y="0"/>
                </a:cubicBezTo>
                <a:cubicBezTo>
                  <a:pt x="3378091" y="-42294"/>
                  <a:pt x="3612119" y="63662"/>
                  <a:pt x="3780279" y="0"/>
                </a:cubicBezTo>
                <a:cubicBezTo>
                  <a:pt x="3948439" y="-63662"/>
                  <a:pt x="3971407" y="18143"/>
                  <a:pt x="4113495" y="0"/>
                </a:cubicBezTo>
                <a:cubicBezTo>
                  <a:pt x="4255583" y="-18143"/>
                  <a:pt x="4587706" y="74338"/>
                  <a:pt x="4848868" y="0"/>
                </a:cubicBezTo>
                <a:cubicBezTo>
                  <a:pt x="5110030" y="-74338"/>
                  <a:pt x="5219087" y="14575"/>
                  <a:pt x="5423378" y="0"/>
                </a:cubicBezTo>
                <a:cubicBezTo>
                  <a:pt x="5627669" y="-14575"/>
                  <a:pt x="5752787" y="5029"/>
                  <a:pt x="5837026" y="0"/>
                </a:cubicBezTo>
                <a:cubicBezTo>
                  <a:pt x="5921265" y="-5029"/>
                  <a:pt x="6117736" y="56268"/>
                  <a:pt x="6331105" y="0"/>
                </a:cubicBezTo>
                <a:cubicBezTo>
                  <a:pt x="6544474" y="-56268"/>
                  <a:pt x="6788294" y="71651"/>
                  <a:pt x="7066478" y="0"/>
                </a:cubicBezTo>
                <a:cubicBezTo>
                  <a:pt x="7344662" y="-71651"/>
                  <a:pt x="7677003" y="105322"/>
                  <a:pt x="8043146" y="0"/>
                </a:cubicBezTo>
                <a:cubicBezTo>
                  <a:pt x="8050357" y="106983"/>
                  <a:pt x="8034829" y="232834"/>
                  <a:pt x="8043146" y="447669"/>
                </a:cubicBezTo>
                <a:cubicBezTo>
                  <a:pt x="8051463" y="662504"/>
                  <a:pt x="7993627" y="753445"/>
                  <a:pt x="8043146" y="936036"/>
                </a:cubicBezTo>
                <a:cubicBezTo>
                  <a:pt x="8092665" y="1118627"/>
                  <a:pt x="8001592" y="1202966"/>
                  <a:pt x="8043146" y="1424403"/>
                </a:cubicBezTo>
                <a:cubicBezTo>
                  <a:pt x="8084700" y="1645840"/>
                  <a:pt x="8028881" y="1880907"/>
                  <a:pt x="8043146" y="2034861"/>
                </a:cubicBezTo>
                <a:cubicBezTo>
                  <a:pt x="7854461" y="2048410"/>
                  <a:pt x="7829660" y="2008987"/>
                  <a:pt x="7629498" y="2034861"/>
                </a:cubicBezTo>
                <a:cubicBezTo>
                  <a:pt x="7429336" y="2060735"/>
                  <a:pt x="7276670" y="1975587"/>
                  <a:pt x="7054988" y="2034861"/>
                </a:cubicBezTo>
                <a:cubicBezTo>
                  <a:pt x="6833306" y="2094135"/>
                  <a:pt x="6744453" y="1987404"/>
                  <a:pt x="6641341" y="2034861"/>
                </a:cubicBezTo>
                <a:cubicBezTo>
                  <a:pt x="6538229" y="2082318"/>
                  <a:pt x="6394637" y="2003638"/>
                  <a:pt x="6308125" y="2034861"/>
                </a:cubicBezTo>
                <a:cubicBezTo>
                  <a:pt x="6221613" y="2066084"/>
                  <a:pt x="5976523" y="1994980"/>
                  <a:pt x="5814046" y="2034861"/>
                </a:cubicBezTo>
                <a:cubicBezTo>
                  <a:pt x="5651569" y="2074742"/>
                  <a:pt x="5372315" y="1978220"/>
                  <a:pt x="5159104" y="2034861"/>
                </a:cubicBezTo>
                <a:cubicBezTo>
                  <a:pt x="4945893" y="2091502"/>
                  <a:pt x="4832571" y="1989623"/>
                  <a:pt x="4745456" y="2034861"/>
                </a:cubicBezTo>
                <a:cubicBezTo>
                  <a:pt x="4658341" y="2080099"/>
                  <a:pt x="4322780" y="2005154"/>
                  <a:pt x="4170946" y="2034861"/>
                </a:cubicBezTo>
                <a:cubicBezTo>
                  <a:pt x="4019112" y="2064568"/>
                  <a:pt x="3899760" y="1999016"/>
                  <a:pt x="3757298" y="2034861"/>
                </a:cubicBezTo>
                <a:cubicBezTo>
                  <a:pt x="3614836" y="2070706"/>
                  <a:pt x="3393889" y="2030966"/>
                  <a:pt x="3263219" y="2034861"/>
                </a:cubicBezTo>
                <a:cubicBezTo>
                  <a:pt x="3132549" y="2038756"/>
                  <a:pt x="2852061" y="2013698"/>
                  <a:pt x="2688709" y="2034861"/>
                </a:cubicBezTo>
                <a:cubicBezTo>
                  <a:pt x="2525357" y="2056024"/>
                  <a:pt x="2240597" y="1998311"/>
                  <a:pt x="2114198" y="2034861"/>
                </a:cubicBezTo>
                <a:cubicBezTo>
                  <a:pt x="1987799" y="2071411"/>
                  <a:pt x="1690275" y="1992454"/>
                  <a:pt x="1539688" y="2034861"/>
                </a:cubicBezTo>
                <a:cubicBezTo>
                  <a:pt x="1389101" y="2077268"/>
                  <a:pt x="1251581" y="2027810"/>
                  <a:pt x="965178" y="2034861"/>
                </a:cubicBezTo>
                <a:cubicBezTo>
                  <a:pt x="678775" y="2041912"/>
                  <a:pt x="279949" y="1956836"/>
                  <a:pt x="0" y="2034861"/>
                </a:cubicBezTo>
                <a:cubicBezTo>
                  <a:pt x="-24701" y="1821738"/>
                  <a:pt x="7037" y="1629307"/>
                  <a:pt x="0" y="1526146"/>
                </a:cubicBezTo>
                <a:cubicBezTo>
                  <a:pt x="-7037" y="1422985"/>
                  <a:pt x="39082" y="1136192"/>
                  <a:pt x="0" y="1017431"/>
                </a:cubicBezTo>
                <a:cubicBezTo>
                  <a:pt x="-39082" y="898670"/>
                  <a:pt x="16351" y="782969"/>
                  <a:pt x="0" y="549412"/>
                </a:cubicBezTo>
                <a:cubicBezTo>
                  <a:pt x="-16351" y="315855"/>
                  <a:pt x="14069" y="168892"/>
                  <a:pt x="0" y="0"/>
                </a:cubicBezTo>
                <a:close/>
              </a:path>
            </a:pathLst>
          </a:custGeom>
          <a:ln>
            <a:solidFill>
              <a:schemeClr val="bg1">
                <a:lumMod val="75%"/>
              </a:schemeClr>
            </a:solidFill>
            <a:extLst>
              <a:ext uri="{C807C97D-BFC1-408E-A445-0C87EB9F89A2}">
                <ask:lineSketchStyleProps xmlns:ask="http://schemas.microsoft.com/office/drawing/2018/sketchyshapes" sd="1964046175">
                  <a:prstGeom prst="rect">
                    <a:avLst/>
                  </a:prstGeom>
                  <ask:type>
                    <ask:lineSketchScribble/>
                  </ask:type>
                </ask:lineSketchStyleProps>
              </a:ext>
            </a:extLst>
          </a:ln>
        </p:spPr>
        <p:txBody>
          <a:bodyPr/>
          <a:lstStyle>
            <a:lvl1pPr marL="216000" marR="0" indent="-216000" algn="l" defTabSz="914400" rtl="0" eaLnBrk="1" fontAlgn="auto" latinLnBrk="0" hangingPunct="1">
              <a:lnSpc>
                <a:spcPct val="100%"/>
              </a:lnSpc>
              <a:spcBef>
                <a:spcPts val="600"/>
              </a:spcBef>
              <a:spcAft>
                <a:spcPts val="0"/>
              </a:spcAft>
              <a:buClr>
                <a:schemeClr val="accent4">
                  <a:lumMod val="75%"/>
                </a:schemeClr>
              </a:buClr>
              <a:buSzTx/>
              <a:buFont typeface="Arial" panose="020B0604020202020204" pitchFamily="34" charset="0"/>
              <a:buChar char="■"/>
              <a:tabLst/>
              <a:defRPr sz="1600" kern="1200" baseline="0%">
                <a:solidFill>
                  <a:schemeClr val="tx1">
                    <a:lumMod val="75%"/>
                    <a:lumOff val="25%"/>
                  </a:schemeClr>
                </a:solidFill>
                <a:latin typeface="+mn-lt"/>
                <a:ea typeface="+mn-ea"/>
                <a:cs typeface="+mn-cs"/>
              </a:defRPr>
            </a:lvl1pPr>
            <a:lvl2pPr marL="68400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400" kern="1200">
                <a:solidFill>
                  <a:schemeClr val="tx1">
                    <a:lumMod val="75%"/>
                    <a:lumOff val="25%"/>
                  </a:schemeClr>
                </a:solidFill>
                <a:latin typeface="+mn-lt"/>
                <a:ea typeface="+mn-ea"/>
                <a:cs typeface="+mn-cs"/>
              </a:defRPr>
            </a:lvl2pPr>
            <a:lvl3pPr marL="927000" marR="0" indent="0" algn="l" defTabSz="914400" rtl="0" eaLnBrk="1" fontAlgn="auto" latinLnBrk="0" hangingPunct="1">
              <a:lnSpc>
                <a:spcPct val="100%"/>
              </a:lnSpc>
              <a:spcBef>
                <a:spcPts val="600"/>
              </a:spcBef>
              <a:spcAft>
                <a:spcPts val="1200"/>
              </a:spcAft>
              <a:buClr>
                <a:schemeClr val="accent4">
                  <a:lumMod val="75%"/>
                </a:schemeClr>
              </a:buClr>
              <a:buSzTx/>
              <a:buFont typeface="Wingdings" panose="05000000000000000000" pitchFamily="2" charset="2"/>
              <a:buNone/>
              <a:tabLst/>
              <a:defRPr sz="1200" kern="1200">
                <a:solidFill>
                  <a:schemeClr val="tx1">
                    <a:lumMod val="75%"/>
                    <a:lumOff val="25%"/>
                  </a:schemeClr>
                </a:solidFill>
                <a:latin typeface="+mn-lt"/>
                <a:ea typeface="+mn-ea"/>
                <a:cs typeface="+mn-cs"/>
              </a:defRPr>
            </a:lvl3pPr>
            <a:lvl4pPr marL="165735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100" kern="1200" baseline="0%">
                <a:solidFill>
                  <a:schemeClr val="tx1">
                    <a:lumMod val="75%"/>
                    <a:lumOff val="25%"/>
                  </a:schemeClr>
                </a:solidFill>
                <a:latin typeface="+mn-lt"/>
                <a:ea typeface="+mn-ea"/>
                <a:cs typeface="+mn-cs"/>
              </a:defRPr>
            </a:lvl4pPr>
            <a:lvl5pPr marL="205740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050" kern="1200">
                <a:solidFill>
                  <a:schemeClr val="tx1">
                    <a:lumMod val="75%"/>
                    <a:lumOff val="25%"/>
                  </a:schemeClr>
                </a:solidFill>
                <a:latin typeface="+mn-lt"/>
                <a:ea typeface="+mn-ea"/>
                <a:cs typeface="+mn-cs"/>
              </a:defRPr>
            </a:lvl5pPr>
            <a:lvl6pPr marL="25146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Clr>
                <a:srgbClr val="D11921"/>
              </a:buClr>
            </a:pPr>
            <a:r>
              <a:rPr lang="fr-FR" sz="1600" b="0" dirty="0">
                <a:ea typeface="Times New Roman" panose="02020603050405020304" pitchFamily="18" charset="0"/>
              </a:rPr>
              <a:t>L'</a:t>
            </a:r>
            <a:r>
              <a:rPr lang="fr-FR" sz="1600" b="1" dirty="0">
                <a:solidFill>
                  <a:srgbClr val="C00000"/>
                </a:solidFill>
                <a:ea typeface="Times New Roman" panose="02020603050405020304" pitchFamily="18" charset="0"/>
              </a:rPr>
              <a:t>automobile </a:t>
            </a:r>
            <a:r>
              <a:rPr lang="fr-FR" sz="1600" b="0" dirty="0">
                <a:ea typeface="Times New Roman" panose="02020603050405020304" pitchFamily="18" charset="0"/>
              </a:rPr>
              <a:t>pèse lourd au sein des </a:t>
            </a:r>
            <a:r>
              <a:rPr lang="fr-FR" sz="1600" b="1" dirty="0">
                <a:solidFill>
                  <a:srgbClr val="C00000"/>
                </a:solidFill>
                <a:ea typeface="Times New Roman" panose="02020603050405020304" pitchFamily="18" charset="0"/>
              </a:rPr>
              <a:t>assurances</a:t>
            </a:r>
            <a:r>
              <a:rPr lang="fr-FR" sz="1600" b="0" dirty="0">
                <a:ea typeface="Times New Roman" panose="02020603050405020304" pitchFamily="18" charset="0"/>
              </a:rPr>
              <a:t> de biens et de responsabilité et l’équilibre technique de la branche se dégrade en raison d’une sinistralité orientée à la hausse </a:t>
            </a:r>
            <a:endParaRPr lang="fr-FR" b="0" dirty="0"/>
          </a:p>
          <a:p>
            <a:pPr algn="just">
              <a:spcBef>
                <a:spcPts val="600"/>
              </a:spcBef>
              <a:buClr>
                <a:srgbClr val="D11921"/>
              </a:buClr>
            </a:pPr>
            <a:r>
              <a:rPr lang="fr-FR" b="1" dirty="0">
                <a:solidFill>
                  <a:srgbClr val="C00000"/>
                </a:solidFill>
                <a:ea typeface="Calibri" panose="020F0502020204030204" pitchFamily="34" charset="0"/>
              </a:rPr>
              <a:t>Le marché du 2 Roues </a:t>
            </a:r>
            <a:r>
              <a:rPr lang="fr-FR" dirty="0">
                <a:ea typeface="Calibri" panose="020F0502020204030204" pitchFamily="34" charset="0"/>
              </a:rPr>
              <a:t>en 2023 est tiré par les motos de grosse cylindrée</a:t>
            </a:r>
          </a:p>
          <a:p>
            <a:pPr algn="just">
              <a:spcBef>
                <a:spcPts val="600"/>
              </a:spcBef>
              <a:buClr>
                <a:srgbClr val="D11921"/>
              </a:buClr>
            </a:pPr>
            <a:r>
              <a:rPr lang="fr-FR" dirty="0">
                <a:ea typeface="Calibri" panose="020F0502020204030204" pitchFamily="34" charset="0"/>
              </a:rPr>
              <a:t>Pour la mobilité urbaine, </a:t>
            </a:r>
            <a:r>
              <a:rPr lang="fr-FR" b="1" dirty="0">
                <a:solidFill>
                  <a:srgbClr val="C00000"/>
                </a:solidFill>
                <a:ea typeface="Calibri" panose="020F0502020204030204" pitchFamily="34" charset="0"/>
              </a:rPr>
              <a:t>les nouveaux modes de transport, </a:t>
            </a:r>
            <a:r>
              <a:rPr lang="fr-FR" dirty="0">
                <a:ea typeface="Calibri" panose="020F0502020204030204" pitchFamily="34" charset="0"/>
              </a:rPr>
              <a:t>électriques, séduisent. Ils sont maniables, peu encombrants, rapides et ludiques. Certaines catégories doivent être assurées !</a:t>
            </a:r>
            <a:endParaRPr lang="fr-FR" dirty="0"/>
          </a:p>
        </p:txBody>
      </p:sp>
      <p:pic>
        <p:nvPicPr>
          <p:cNvPr id="7" name="Image 6">
            <a:extLst>
              <a:ext uri="{FF2B5EF4-FFF2-40B4-BE49-F238E27FC236}">
                <a16:creationId xmlns:a16="http://schemas.microsoft.com/office/drawing/2014/main" id="{CA848B98-4AEE-CD13-1DA0-9E27138FB7FB}"/>
              </a:ext>
            </a:extLst>
          </p:cNvPr>
          <p:cNvPicPr>
            <a:picLocks noChangeAspect="1"/>
          </p:cNvPicPr>
          <p:nvPr/>
        </p:nvPicPr>
        <p:blipFill>
          <a:blip r:embed="rId5"/>
          <a:stretch>
            <a:fillRect/>
          </a:stretch>
        </p:blipFill>
        <p:spPr>
          <a:xfrm>
            <a:off x="8865947" y="4055550"/>
            <a:ext cx="2847897" cy="2034861"/>
          </a:xfrm>
          <a:prstGeom prst="rect">
            <a:avLst/>
          </a:prstGeom>
        </p:spPr>
      </p:pic>
      <p:sp>
        <p:nvSpPr>
          <p:cNvPr id="4" name="Espace réservé du contenu 7">
            <a:extLst>
              <a:ext uri="{FF2B5EF4-FFF2-40B4-BE49-F238E27FC236}">
                <a16:creationId xmlns:a16="http://schemas.microsoft.com/office/drawing/2014/main" id="{E07F5A20-F377-5574-5066-C23AF55BCF7A}"/>
              </a:ext>
            </a:extLst>
          </p:cNvPr>
          <p:cNvSpPr>
            <a:spLocks noGrp="1"/>
          </p:cNvSpPr>
          <p:nvPr>
            <p:ph idx="1"/>
          </p:nvPr>
        </p:nvSpPr>
        <p:spPr>
          <a:xfrm>
            <a:off x="605631" y="1557640"/>
            <a:ext cx="8043146" cy="2013185"/>
          </a:xfrm>
          <a:custGeom>
            <a:avLst/>
            <a:gdLst>
              <a:gd name="connsiteX0" fmla="*/ 0 w 8043146"/>
              <a:gd name="connsiteY0" fmla="*/ 0 h 2013185"/>
              <a:gd name="connsiteX1" fmla="*/ 574510 w 8043146"/>
              <a:gd name="connsiteY1" fmla="*/ 0 h 2013185"/>
              <a:gd name="connsiteX2" fmla="*/ 1229452 w 8043146"/>
              <a:gd name="connsiteY2" fmla="*/ 0 h 2013185"/>
              <a:gd name="connsiteX3" fmla="*/ 1884394 w 8043146"/>
              <a:gd name="connsiteY3" fmla="*/ 0 h 2013185"/>
              <a:gd name="connsiteX4" fmla="*/ 2619768 w 8043146"/>
              <a:gd name="connsiteY4" fmla="*/ 0 h 2013185"/>
              <a:gd name="connsiteX5" fmla="*/ 3113847 w 8043146"/>
              <a:gd name="connsiteY5" fmla="*/ 0 h 2013185"/>
              <a:gd name="connsiteX6" fmla="*/ 3688357 w 8043146"/>
              <a:gd name="connsiteY6" fmla="*/ 0 h 2013185"/>
              <a:gd name="connsiteX7" fmla="*/ 4182436 w 8043146"/>
              <a:gd name="connsiteY7" fmla="*/ 0 h 2013185"/>
              <a:gd name="connsiteX8" fmla="*/ 4676515 w 8043146"/>
              <a:gd name="connsiteY8" fmla="*/ 0 h 2013185"/>
              <a:gd name="connsiteX9" fmla="*/ 5090162 w 8043146"/>
              <a:gd name="connsiteY9" fmla="*/ 0 h 2013185"/>
              <a:gd name="connsiteX10" fmla="*/ 5584241 w 8043146"/>
              <a:gd name="connsiteY10" fmla="*/ 0 h 2013185"/>
              <a:gd name="connsiteX11" fmla="*/ 6158752 w 8043146"/>
              <a:gd name="connsiteY11" fmla="*/ 0 h 2013185"/>
              <a:gd name="connsiteX12" fmla="*/ 6572399 w 8043146"/>
              <a:gd name="connsiteY12" fmla="*/ 0 h 2013185"/>
              <a:gd name="connsiteX13" fmla="*/ 6986047 w 8043146"/>
              <a:gd name="connsiteY13" fmla="*/ 0 h 2013185"/>
              <a:gd name="connsiteX14" fmla="*/ 7480126 w 8043146"/>
              <a:gd name="connsiteY14" fmla="*/ 0 h 2013185"/>
              <a:gd name="connsiteX15" fmla="*/ 8043146 w 8043146"/>
              <a:gd name="connsiteY15" fmla="*/ 0 h 2013185"/>
              <a:gd name="connsiteX16" fmla="*/ 8043146 w 8043146"/>
              <a:gd name="connsiteY16" fmla="*/ 442901 h 2013185"/>
              <a:gd name="connsiteX17" fmla="*/ 8043146 w 8043146"/>
              <a:gd name="connsiteY17" fmla="*/ 966329 h 2013185"/>
              <a:gd name="connsiteX18" fmla="*/ 8043146 w 8043146"/>
              <a:gd name="connsiteY18" fmla="*/ 1489757 h 2013185"/>
              <a:gd name="connsiteX19" fmla="*/ 8043146 w 8043146"/>
              <a:gd name="connsiteY19" fmla="*/ 2013185 h 2013185"/>
              <a:gd name="connsiteX20" fmla="*/ 7709930 w 8043146"/>
              <a:gd name="connsiteY20" fmla="*/ 2013185 h 2013185"/>
              <a:gd name="connsiteX21" fmla="*/ 7376714 w 8043146"/>
              <a:gd name="connsiteY21" fmla="*/ 2013185 h 2013185"/>
              <a:gd name="connsiteX22" fmla="*/ 6641341 w 8043146"/>
              <a:gd name="connsiteY22" fmla="*/ 2013185 h 2013185"/>
              <a:gd name="connsiteX23" fmla="*/ 6227693 w 8043146"/>
              <a:gd name="connsiteY23" fmla="*/ 2013185 h 2013185"/>
              <a:gd name="connsiteX24" fmla="*/ 5733614 w 8043146"/>
              <a:gd name="connsiteY24" fmla="*/ 2013185 h 2013185"/>
              <a:gd name="connsiteX25" fmla="*/ 5078672 w 8043146"/>
              <a:gd name="connsiteY25" fmla="*/ 2013185 h 2013185"/>
              <a:gd name="connsiteX26" fmla="*/ 4745456 w 8043146"/>
              <a:gd name="connsiteY26" fmla="*/ 2013185 h 2013185"/>
              <a:gd name="connsiteX27" fmla="*/ 4251377 w 8043146"/>
              <a:gd name="connsiteY27" fmla="*/ 2013185 h 2013185"/>
              <a:gd name="connsiteX28" fmla="*/ 3837730 w 8043146"/>
              <a:gd name="connsiteY28" fmla="*/ 2013185 h 2013185"/>
              <a:gd name="connsiteX29" fmla="*/ 3343651 w 8043146"/>
              <a:gd name="connsiteY29" fmla="*/ 2013185 h 2013185"/>
              <a:gd name="connsiteX30" fmla="*/ 2769140 w 8043146"/>
              <a:gd name="connsiteY30" fmla="*/ 2013185 h 2013185"/>
              <a:gd name="connsiteX31" fmla="*/ 2033767 w 8043146"/>
              <a:gd name="connsiteY31" fmla="*/ 2013185 h 2013185"/>
              <a:gd name="connsiteX32" fmla="*/ 1620119 w 8043146"/>
              <a:gd name="connsiteY32" fmla="*/ 2013185 h 2013185"/>
              <a:gd name="connsiteX33" fmla="*/ 1286903 w 8043146"/>
              <a:gd name="connsiteY33" fmla="*/ 2013185 h 2013185"/>
              <a:gd name="connsiteX34" fmla="*/ 551530 w 8043146"/>
              <a:gd name="connsiteY34" fmla="*/ 2013185 h 2013185"/>
              <a:gd name="connsiteX35" fmla="*/ 0 w 8043146"/>
              <a:gd name="connsiteY35" fmla="*/ 2013185 h 2013185"/>
              <a:gd name="connsiteX36" fmla="*/ 0 w 8043146"/>
              <a:gd name="connsiteY36" fmla="*/ 1570284 h 2013185"/>
              <a:gd name="connsiteX37" fmla="*/ 0 w 8043146"/>
              <a:gd name="connsiteY37" fmla="*/ 1087120 h 2013185"/>
              <a:gd name="connsiteX38" fmla="*/ 0 w 8043146"/>
              <a:gd name="connsiteY38" fmla="*/ 603956 h 2013185"/>
              <a:gd name="connsiteX39" fmla="*/ 0 w 8043146"/>
              <a:gd name="connsiteY39" fmla="*/ 0 h 2013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043146" h="2013185" fill="none" extrusionOk="0">
                <a:moveTo>
                  <a:pt x="0" y="0"/>
                </a:moveTo>
                <a:cubicBezTo>
                  <a:pt x="275748" y="-1807"/>
                  <a:pt x="366474" y="43752"/>
                  <a:pt x="574510" y="0"/>
                </a:cubicBezTo>
                <a:cubicBezTo>
                  <a:pt x="782546" y="-43752"/>
                  <a:pt x="1051598" y="41318"/>
                  <a:pt x="1229452" y="0"/>
                </a:cubicBezTo>
                <a:cubicBezTo>
                  <a:pt x="1407306" y="-41318"/>
                  <a:pt x="1622060" y="39769"/>
                  <a:pt x="1884394" y="0"/>
                </a:cubicBezTo>
                <a:cubicBezTo>
                  <a:pt x="2146728" y="-39769"/>
                  <a:pt x="2448544" y="3587"/>
                  <a:pt x="2619768" y="0"/>
                </a:cubicBezTo>
                <a:cubicBezTo>
                  <a:pt x="2790992" y="-3587"/>
                  <a:pt x="2956082" y="48031"/>
                  <a:pt x="3113847" y="0"/>
                </a:cubicBezTo>
                <a:cubicBezTo>
                  <a:pt x="3271612" y="-48031"/>
                  <a:pt x="3516222" y="43644"/>
                  <a:pt x="3688357" y="0"/>
                </a:cubicBezTo>
                <a:cubicBezTo>
                  <a:pt x="3860492" y="-43644"/>
                  <a:pt x="3994147" y="6702"/>
                  <a:pt x="4182436" y="0"/>
                </a:cubicBezTo>
                <a:cubicBezTo>
                  <a:pt x="4370725" y="-6702"/>
                  <a:pt x="4489354" y="54281"/>
                  <a:pt x="4676515" y="0"/>
                </a:cubicBezTo>
                <a:cubicBezTo>
                  <a:pt x="4863676" y="-54281"/>
                  <a:pt x="4996526" y="16224"/>
                  <a:pt x="5090162" y="0"/>
                </a:cubicBezTo>
                <a:cubicBezTo>
                  <a:pt x="5183798" y="-16224"/>
                  <a:pt x="5463076" y="1369"/>
                  <a:pt x="5584241" y="0"/>
                </a:cubicBezTo>
                <a:cubicBezTo>
                  <a:pt x="5705406" y="-1369"/>
                  <a:pt x="5983142" y="28689"/>
                  <a:pt x="6158752" y="0"/>
                </a:cubicBezTo>
                <a:cubicBezTo>
                  <a:pt x="6334362" y="-28689"/>
                  <a:pt x="6428443" y="20769"/>
                  <a:pt x="6572399" y="0"/>
                </a:cubicBezTo>
                <a:cubicBezTo>
                  <a:pt x="6716355" y="-20769"/>
                  <a:pt x="6786987" y="26528"/>
                  <a:pt x="6986047" y="0"/>
                </a:cubicBezTo>
                <a:cubicBezTo>
                  <a:pt x="7185107" y="-26528"/>
                  <a:pt x="7263565" y="37333"/>
                  <a:pt x="7480126" y="0"/>
                </a:cubicBezTo>
                <a:cubicBezTo>
                  <a:pt x="7696687" y="-37333"/>
                  <a:pt x="7771172" y="29055"/>
                  <a:pt x="8043146" y="0"/>
                </a:cubicBezTo>
                <a:cubicBezTo>
                  <a:pt x="8064850" y="132934"/>
                  <a:pt x="8037095" y="332940"/>
                  <a:pt x="8043146" y="442901"/>
                </a:cubicBezTo>
                <a:cubicBezTo>
                  <a:pt x="8049197" y="552862"/>
                  <a:pt x="7991381" y="754576"/>
                  <a:pt x="8043146" y="966329"/>
                </a:cubicBezTo>
                <a:cubicBezTo>
                  <a:pt x="8094911" y="1178082"/>
                  <a:pt x="7998976" y="1382185"/>
                  <a:pt x="8043146" y="1489757"/>
                </a:cubicBezTo>
                <a:cubicBezTo>
                  <a:pt x="8087316" y="1597329"/>
                  <a:pt x="7996380" y="1891124"/>
                  <a:pt x="8043146" y="2013185"/>
                </a:cubicBezTo>
                <a:cubicBezTo>
                  <a:pt x="7945592" y="2013877"/>
                  <a:pt x="7790481" y="2010414"/>
                  <a:pt x="7709930" y="2013185"/>
                </a:cubicBezTo>
                <a:cubicBezTo>
                  <a:pt x="7629379" y="2015956"/>
                  <a:pt x="7453798" y="1999143"/>
                  <a:pt x="7376714" y="2013185"/>
                </a:cubicBezTo>
                <a:cubicBezTo>
                  <a:pt x="7299630" y="2027227"/>
                  <a:pt x="6879626" y="1938571"/>
                  <a:pt x="6641341" y="2013185"/>
                </a:cubicBezTo>
                <a:cubicBezTo>
                  <a:pt x="6403056" y="2087799"/>
                  <a:pt x="6388570" y="1994407"/>
                  <a:pt x="6227693" y="2013185"/>
                </a:cubicBezTo>
                <a:cubicBezTo>
                  <a:pt x="6066816" y="2031963"/>
                  <a:pt x="5899473" y="1965666"/>
                  <a:pt x="5733614" y="2013185"/>
                </a:cubicBezTo>
                <a:cubicBezTo>
                  <a:pt x="5567755" y="2060704"/>
                  <a:pt x="5283119" y="1953727"/>
                  <a:pt x="5078672" y="2013185"/>
                </a:cubicBezTo>
                <a:cubicBezTo>
                  <a:pt x="4874225" y="2072643"/>
                  <a:pt x="4824872" y="1989808"/>
                  <a:pt x="4745456" y="2013185"/>
                </a:cubicBezTo>
                <a:cubicBezTo>
                  <a:pt x="4666040" y="2036562"/>
                  <a:pt x="4424957" y="1993195"/>
                  <a:pt x="4251377" y="2013185"/>
                </a:cubicBezTo>
                <a:cubicBezTo>
                  <a:pt x="4077797" y="2033175"/>
                  <a:pt x="3967155" y="1992806"/>
                  <a:pt x="3837730" y="2013185"/>
                </a:cubicBezTo>
                <a:cubicBezTo>
                  <a:pt x="3708305" y="2033564"/>
                  <a:pt x="3532580" y="1978361"/>
                  <a:pt x="3343651" y="2013185"/>
                </a:cubicBezTo>
                <a:cubicBezTo>
                  <a:pt x="3154722" y="2048009"/>
                  <a:pt x="3052579" y="2012944"/>
                  <a:pt x="2769140" y="2013185"/>
                </a:cubicBezTo>
                <a:cubicBezTo>
                  <a:pt x="2485701" y="2013426"/>
                  <a:pt x="2217993" y="1964888"/>
                  <a:pt x="2033767" y="2013185"/>
                </a:cubicBezTo>
                <a:cubicBezTo>
                  <a:pt x="1849541" y="2061482"/>
                  <a:pt x="1746197" y="1986789"/>
                  <a:pt x="1620119" y="2013185"/>
                </a:cubicBezTo>
                <a:cubicBezTo>
                  <a:pt x="1494041" y="2039581"/>
                  <a:pt x="1395797" y="2004228"/>
                  <a:pt x="1286903" y="2013185"/>
                </a:cubicBezTo>
                <a:cubicBezTo>
                  <a:pt x="1178009" y="2022142"/>
                  <a:pt x="789341" y="1954046"/>
                  <a:pt x="551530" y="2013185"/>
                </a:cubicBezTo>
                <a:cubicBezTo>
                  <a:pt x="313719" y="2072324"/>
                  <a:pt x="262207" y="1994069"/>
                  <a:pt x="0" y="2013185"/>
                </a:cubicBezTo>
                <a:cubicBezTo>
                  <a:pt x="-40806" y="1919142"/>
                  <a:pt x="10617" y="1771578"/>
                  <a:pt x="0" y="1570284"/>
                </a:cubicBezTo>
                <a:cubicBezTo>
                  <a:pt x="-10617" y="1368990"/>
                  <a:pt x="44251" y="1255404"/>
                  <a:pt x="0" y="1087120"/>
                </a:cubicBezTo>
                <a:cubicBezTo>
                  <a:pt x="-44251" y="918836"/>
                  <a:pt x="31894" y="817536"/>
                  <a:pt x="0" y="603956"/>
                </a:cubicBezTo>
                <a:cubicBezTo>
                  <a:pt x="-31894" y="390376"/>
                  <a:pt x="29402" y="127526"/>
                  <a:pt x="0" y="0"/>
                </a:cubicBezTo>
                <a:close/>
              </a:path>
              <a:path w="8043146" h="2013185" stroke="0" extrusionOk="0">
                <a:moveTo>
                  <a:pt x="0" y="0"/>
                </a:moveTo>
                <a:cubicBezTo>
                  <a:pt x="153297" y="-34379"/>
                  <a:pt x="245223" y="23561"/>
                  <a:pt x="333216" y="0"/>
                </a:cubicBezTo>
                <a:cubicBezTo>
                  <a:pt x="421209" y="-23561"/>
                  <a:pt x="544453" y="26456"/>
                  <a:pt x="746864" y="0"/>
                </a:cubicBezTo>
                <a:cubicBezTo>
                  <a:pt x="949275" y="-26456"/>
                  <a:pt x="1055916" y="16902"/>
                  <a:pt x="1160511" y="0"/>
                </a:cubicBezTo>
                <a:cubicBezTo>
                  <a:pt x="1265106" y="-16902"/>
                  <a:pt x="1452963" y="46915"/>
                  <a:pt x="1735021" y="0"/>
                </a:cubicBezTo>
                <a:cubicBezTo>
                  <a:pt x="2017079" y="-46915"/>
                  <a:pt x="1971565" y="20716"/>
                  <a:pt x="2068238" y="0"/>
                </a:cubicBezTo>
                <a:cubicBezTo>
                  <a:pt x="2164911" y="-20716"/>
                  <a:pt x="2525178" y="20356"/>
                  <a:pt x="2803611" y="0"/>
                </a:cubicBezTo>
                <a:cubicBezTo>
                  <a:pt x="3082044" y="-20356"/>
                  <a:pt x="2991677" y="31956"/>
                  <a:pt x="3136827" y="0"/>
                </a:cubicBezTo>
                <a:cubicBezTo>
                  <a:pt x="3281977" y="-31956"/>
                  <a:pt x="3664650" y="76451"/>
                  <a:pt x="3872200" y="0"/>
                </a:cubicBezTo>
                <a:cubicBezTo>
                  <a:pt x="4079750" y="-76451"/>
                  <a:pt x="4099779" y="49255"/>
                  <a:pt x="4285848" y="0"/>
                </a:cubicBezTo>
                <a:cubicBezTo>
                  <a:pt x="4471917" y="-49255"/>
                  <a:pt x="4660766" y="24350"/>
                  <a:pt x="4860358" y="0"/>
                </a:cubicBezTo>
                <a:cubicBezTo>
                  <a:pt x="5059950" y="-24350"/>
                  <a:pt x="5357559" y="64476"/>
                  <a:pt x="5595732" y="0"/>
                </a:cubicBezTo>
                <a:cubicBezTo>
                  <a:pt x="5833905" y="-64476"/>
                  <a:pt x="5926677" y="59751"/>
                  <a:pt x="6250673" y="0"/>
                </a:cubicBezTo>
                <a:cubicBezTo>
                  <a:pt x="6574669" y="-59751"/>
                  <a:pt x="6626009" y="26477"/>
                  <a:pt x="6905615" y="0"/>
                </a:cubicBezTo>
                <a:cubicBezTo>
                  <a:pt x="7185221" y="-26477"/>
                  <a:pt x="7130870" y="22578"/>
                  <a:pt x="7319263" y="0"/>
                </a:cubicBezTo>
                <a:cubicBezTo>
                  <a:pt x="7507656" y="-22578"/>
                  <a:pt x="7875227" y="67291"/>
                  <a:pt x="8043146" y="0"/>
                </a:cubicBezTo>
                <a:cubicBezTo>
                  <a:pt x="8049163" y="184557"/>
                  <a:pt x="8007678" y="291541"/>
                  <a:pt x="8043146" y="463033"/>
                </a:cubicBezTo>
                <a:cubicBezTo>
                  <a:pt x="8078614" y="634525"/>
                  <a:pt x="8027732" y="771107"/>
                  <a:pt x="8043146" y="926065"/>
                </a:cubicBezTo>
                <a:cubicBezTo>
                  <a:pt x="8058560" y="1081023"/>
                  <a:pt x="8036158" y="1287781"/>
                  <a:pt x="8043146" y="1449493"/>
                </a:cubicBezTo>
                <a:cubicBezTo>
                  <a:pt x="8050134" y="1611205"/>
                  <a:pt x="8018955" y="1814720"/>
                  <a:pt x="8043146" y="2013185"/>
                </a:cubicBezTo>
                <a:cubicBezTo>
                  <a:pt x="7915513" y="2041646"/>
                  <a:pt x="7635293" y="1975818"/>
                  <a:pt x="7468636" y="2013185"/>
                </a:cubicBezTo>
                <a:cubicBezTo>
                  <a:pt x="7301979" y="2050552"/>
                  <a:pt x="7034441" y="1959386"/>
                  <a:pt x="6733262" y="2013185"/>
                </a:cubicBezTo>
                <a:cubicBezTo>
                  <a:pt x="6432083" y="2066984"/>
                  <a:pt x="6331137" y="2003027"/>
                  <a:pt x="5997889" y="2013185"/>
                </a:cubicBezTo>
                <a:cubicBezTo>
                  <a:pt x="5664641" y="2023343"/>
                  <a:pt x="5419905" y="1959072"/>
                  <a:pt x="5262516" y="2013185"/>
                </a:cubicBezTo>
                <a:cubicBezTo>
                  <a:pt x="5105127" y="2067298"/>
                  <a:pt x="4926411" y="1964339"/>
                  <a:pt x="4607574" y="2013185"/>
                </a:cubicBezTo>
                <a:cubicBezTo>
                  <a:pt x="4288737" y="2062031"/>
                  <a:pt x="4078867" y="1976668"/>
                  <a:pt x="3872200" y="2013185"/>
                </a:cubicBezTo>
                <a:cubicBezTo>
                  <a:pt x="3665533" y="2049702"/>
                  <a:pt x="3681290" y="1994207"/>
                  <a:pt x="3538984" y="2013185"/>
                </a:cubicBezTo>
                <a:cubicBezTo>
                  <a:pt x="3396678" y="2032163"/>
                  <a:pt x="3094560" y="1975665"/>
                  <a:pt x="2964474" y="2013185"/>
                </a:cubicBezTo>
                <a:cubicBezTo>
                  <a:pt x="2834388" y="2050705"/>
                  <a:pt x="2738183" y="1996979"/>
                  <a:pt x="2631258" y="2013185"/>
                </a:cubicBezTo>
                <a:cubicBezTo>
                  <a:pt x="2524333" y="2029391"/>
                  <a:pt x="2395721" y="1975659"/>
                  <a:pt x="2298042" y="2013185"/>
                </a:cubicBezTo>
                <a:cubicBezTo>
                  <a:pt x="2200363" y="2050711"/>
                  <a:pt x="1723553" y="1965600"/>
                  <a:pt x="1562668" y="2013185"/>
                </a:cubicBezTo>
                <a:cubicBezTo>
                  <a:pt x="1401783" y="2060770"/>
                  <a:pt x="1316231" y="2000940"/>
                  <a:pt x="1229452" y="2013185"/>
                </a:cubicBezTo>
                <a:cubicBezTo>
                  <a:pt x="1142673" y="2025430"/>
                  <a:pt x="864240" y="1994637"/>
                  <a:pt x="654942" y="2013185"/>
                </a:cubicBezTo>
                <a:cubicBezTo>
                  <a:pt x="445644" y="2031733"/>
                  <a:pt x="169774" y="1989156"/>
                  <a:pt x="0" y="2013185"/>
                </a:cubicBezTo>
                <a:cubicBezTo>
                  <a:pt x="-35279" y="1828564"/>
                  <a:pt x="6647" y="1732297"/>
                  <a:pt x="0" y="1570284"/>
                </a:cubicBezTo>
                <a:cubicBezTo>
                  <a:pt x="-6647" y="1408271"/>
                  <a:pt x="49943" y="1220068"/>
                  <a:pt x="0" y="1107252"/>
                </a:cubicBezTo>
                <a:cubicBezTo>
                  <a:pt x="-49943" y="994436"/>
                  <a:pt x="4616" y="784417"/>
                  <a:pt x="0" y="624087"/>
                </a:cubicBezTo>
                <a:cubicBezTo>
                  <a:pt x="-4616" y="463758"/>
                  <a:pt x="68661" y="201766"/>
                  <a:pt x="0" y="0"/>
                </a:cubicBezTo>
                <a:close/>
              </a:path>
            </a:pathLst>
          </a:custGeom>
          <a:ln>
            <a:solidFill>
              <a:schemeClr val="bg1">
                <a:lumMod val="75%"/>
              </a:schemeClr>
            </a:solidFill>
            <a:extLst>
              <a:ext uri="{C807C97D-BFC1-408E-A445-0C87EB9F89A2}">
                <ask:lineSketchStyleProps xmlns:ask="http://schemas.microsoft.com/office/drawing/2018/sketchyshapes" sd="1411281475">
                  <ask:type>
                    <ask:lineSketchScribble/>
                  </ask:type>
                </ask:lineSketchStyleProps>
              </a:ext>
            </a:extLst>
          </a:ln>
        </p:spPr>
        <p:txBody>
          <a:bodyPr anchor="ctr"/>
          <a:lstStyle/>
          <a:p>
            <a:pPr algn="just">
              <a:spcBef>
                <a:spcPts val="600"/>
              </a:spcBef>
              <a:buClr>
                <a:srgbClr val="D11921"/>
              </a:buClr>
            </a:pPr>
            <a:r>
              <a:rPr lang="fr-FR" altLang="fr-FR" sz="1600" dirty="0">
                <a:solidFill>
                  <a:schemeClr val="tx1">
                    <a:lumMod val="75%"/>
                    <a:lumOff val="25%"/>
                  </a:schemeClr>
                </a:solidFill>
              </a:rPr>
              <a:t>Avec </a:t>
            </a:r>
            <a:r>
              <a:rPr lang="fr-FR" altLang="fr-FR" sz="1600" b="1" dirty="0">
                <a:solidFill>
                  <a:srgbClr val="C00000"/>
                </a:solidFill>
              </a:rPr>
              <a:t>38,9 millions de véhicules en circulation</a:t>
            </a:r>
            <a:r>
              <a:rPr lang="fr-FR" altLang="fr-FR" sz="1600" dirty="0">
                <a:solidFill>
                  <a:schemeClr val="tx1">
                    <a:lumMod val="75%"/>
                    <a:lumOff val="25%"/>
                  </a:schemeClr>
                </a:solidFill>
              </a:rPr>
              <a:t>, le parc automobile Français n’a jamais été aussi important. Mais ce parc est vieillissant (âge moyen de près de 11 ans) en raison de ventes de véhicules neufs en fort recul après la crise sanitaire. </a:t>
            </a:r>
          </a:p>
          <a:p>
            <a:pPr algn="just">
              <a:spcBef>
                <a:spcPts val="600"/>
              </a:spcBef>
              <a:buClr>
                <a:srgbClr val="D11921"/>
              </a:buClr>
            </a:pPr>
            <a:r>
              <a:rPr lang="fr-FR" altLang="fr-FR" sz="1600" dirty="0">
                <a:solidFill>
                  <a:schemeClr val="tx1">
                    <a:lumMod val="75%"/>
                    <a:lumOff val="25%"/>
                  </a:schemeClr>
                </a:solidFill>
              </a:rPr>
              <a:t>Cependant, cette tendance s’inverse, </a:t>
            </a:r>
            <a:r>
              <a:rPr lang="fr-FR" altLang="fr-FR" sz="1600" b="1" dirty="0">
                <a:solidFill>
                  <a:srgbClr val="C00000"/>
                </a:solidFill>
              </a:rPr>
              <a:t>les ventes de véhicules neufs repartent en hausse</a:t>
            </a:r>
            <a:r>
              <a:rPr lang="fr-FR" altLang="fr-FR" sz="1600" dirty="0">
                <a:solidFill>
                  <a:schemeClr val="tx1">
                    <a:lumMod val="75%"/>
                    <a:lumOff val="25%"/>
                  </a:schemeClr>
                </a:solidFill>
              </a:rPr>
              <a:t> (+9,2% en janvier 2024 par rapport à janvier 2023), et </a:t>
            </a:r>
            <a:r>
              <a:rPr lang="fr-FR" altLang="fr-FR" sz="1600" b="1" dirty="0">
                <a:solidFill>
                  <a:srgbClr val="C00000"/>
                </a:solidFill>
              </a:rPr>
              <a:t>la transition vers les énergies gagne rapidement du terrain</a:t>
            </a:r>
            <a:r>
              <a:rPr lang="fr-FR" altLang="fr-FR" sz="1600" dirty="0">
                <a:solidFill>
                  <a:schemeClr val="tx1">
                    <a:lumMod val="75%"/>
                    <a:lumOff val="25%"/>
                  </a:schemeClr>
                </a:solidFill>
              </a:rPr>
              <a:t>. </a:t>
            </a:r>
            <a:endParaRPr lang="fr-FR" dirty="0"/>
          </a:p>
        </p:txBody>
      </p:sp>
    </p:spTree>
    <p:extLst>
      <p:ext uri="{BB962C8B-B14F-4D97-AF65-F5344CB8AC3E}">
        <p14:creationId xmlns:p14="http://schemas.microsoft.com/office/powerpoint/2010/main" val="2644431875"/>
      </p:ext>
    </p:extLst>
  </p:cSld>
  <p:clrMapOvr>
    <a:masterClrMapping/>
  </p:clrMapOvr>
</p:sld>
</file>

<file path=ppt/slides/slide6.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9DE9725-3C19-5966-6C9B-26D66A14DD90}"/>
              </a:ext>
            </a:extLst>
          </p:cNvPr>
          <p:cNvSpPr/>
          <p:nvPr/>
        </p:nvSpPr>
        <p:spPr>
          <a:xfrm>
            <a:off x="4581052" y="2090330"/>
            <a:ext cx="7610947" cy="428675"/>
          </a:xfrm>
          <a:prstGeom prst="rect">
            <a:avLst/>
          </a:prstGeom>
          <a:solidFill>
            <a:schemeClr val="bg1">
              <a:lumMod val="85%"/>
            </a:schemeClr>
          </a:solidFill>
          <a:ln>
            <a:noFill/>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a:extLst>
              <a:ext uri="{FF2B5EF4-FFF2-40B4-BE49-F238E27FC236}">
                <a16:creationId xmlns:a16="http://schemas.microsoft.com/office/drawing/2014/main" id="{562F7BDA-6EDE-564F-10D9-37D16FD20BA1}"/>
              </a:ext>
            </a:extLst>
          </p:cNvPr>
          <p:cNvSpPr>
            <a:spLocks noGrp="1"/>
          </p:cNvSpPr>
          <p:nvPr>
            <p:ph type="body" sz="quarter" idx="13"/>
          </p:nvPr>
        </p:nvSpPr>
        <p:spPr>
          <a:xfrm>
            <a:off x="4843604" y="0"/>
            <a:ext cx="6898741" cy="6858000"/>
          </a:xfrm>
        </p:spPr>
        <p:txBody>
          <a:bodyPr anchor="ctr"/>
          <a:lstStyle/>
          <a:p>
            <a:r>
              <a:rPr lang="fr-FR" sz="2000" dirty="0"/>
              <a:t>Contexte : Les modes de déplacement</a:t>
            </a:r>
          </a:p>
          <a:p>
            <a:r>
              <a:rPr lang="fr-FR" sz="2000" dirty="0"/>
              <a:t>Opération « Financer sa mobilité et bien l’assurer » </a:t>
            </a:r>
          </a:p>
          <a:p>
            <a:pPr lvl="1"/>
            <a:r>
              <a:rPr lang="fr-FR" dirty="0"/>
              <a:t>Financer</a:t>
            </a:r>
          </a:p>
          <a:p>
            <a:pPr lvl="1"/>
            <a:r>
              <a:rPr lang="fr-FR" dirty="0"/>
              <a:t>Assurer</a:t>
            </a:r>
          </a:p>
          <a:p>
            <a:pPr lvl="1"/>
            <a:r>
              <a:rPr lang="fr-FR" dirty="0"/>
              <a:t>Accompagner</a:t>
            </a:r>
          </a:p>
          <a:p>
            <a:r>
              <a:rPr lang="fr-FR" dirty="0"/>
              <a:t>Quelques exemples en synthèse</a:t>
            </a:r>
          </a:p>
          <a:p>
            <a:r>
              <a:rPr lang="fr-FR" dirty="0"/>
              <a:t>Et vous,                ?</a:t>
            </a:r>
          </a:p>
          <a:p>
            <a:r>
              <a:rPr lang="fr-FR" dirty="0"/>
              <a:t>Testez vos connaissances avec notre quiz</a:t>
            </a:r>
          </a:p>
          <a:p>
            <a:r>
              <a:rPr lang="fr-FR" dirty="0"/>
              <a:t>Annexes</a:t>
            </a:r>
          </a:p>
        </p:txBody>
      </p:sp>
      <p:pic>
        <p:nvPicPr>
          <p:cNvPr id="3" name="Image 2">
            <a:extLst>
              <a:ext uri="{FF2B5EF4-FFF2-40B4-BE49-F238E27FC236}">
                <a16:creationId xmlns:a16="http://schemas.microsoft.com/office/drawing/2014/main" id="{5E7424D8-892A-FD7C-0E04-E4A91DA50E5C}"/>
              </a:ext>
            </a:extLst>
          </p:cNvPr>
          <p:cNvPicPr>
            <a:picLocks noChangeAspect="1"/>
          </p:cNvPicPr>
          <p:nvPr/>
        </p:nvPicPr>
        <p:blipFill>
          <a:blip r:embed="rId2"/>
          <a:stretch>
            <a:fillRect/>
          </a:stretch>
        </p:blipFill>
        <p:spPr>
          <a:xfrm>
            <a:off x="6511943" y="3968299"/>
            <a:ext cx="978408" cy="428674"/>
          </a:xfrm>
          <a:prstGeom prst="rect">
            <a:avLst/>
          </a:prstGeom>
        </p:spPr>
      </p:pic>
      <p:grpSp>
        <p:nvGrpSpPr>
          <p:cNvPr id="5" name="Groupe 4">
            <a:extLst>
              <a:ext uri="{FF2B5EF4-FFF2-40B4-BE49-F238E27FC236}">
                <a16:creationId xmlns:a16="http://schemas.microsoft.com/office/drawing/2014/main" id="{0E609135-4E3B-9B16-6095-D0E8021DCB7A}"/>
              </a:ext>
            </a:extLst>
          </p:cNvPr>
          <p:cNvGrpSpPr/>
          <p:nvPr/>
        </p:nvGrpSpPr>
        <p:grpSpPr>
          <a:xfrm rot="20730961">
            <a:off x="-391068" y="707616"/>
            <a:ext cx="5800264" cy="1116000"/>
            <a:chOff x="541542" y="2231924"/>
            <a:chExt cx="5800264" cy="1116000"/>
          </a:xfrm>
        </p:grpSpPr>
        <p:pic>
          <p:nvPicPr>
            <p:cNvPr id="6" name="Picture 4" descr="Bandeau : plus de 82 180 illustrations et dessins de stock libres de droits  proposés sous licence | Shutterstock">
              <a:extLst>
                <a:ext uri="{FF2B5EF4-FFF2-40B4-BE49-F238E27FC236}">
                  <a16:creationId xmlns:a16="http://schemas.microsoft.com/office/drawing/2014/main" id="{8AB53BDC-9D8B-98B8-2577-08B4EB596254}"/>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3.331%" b="78.17%"/>
            <a:stretch/>
          </p:blipFill>
          <p:spPr bwMode="auto">
            <a:xfrm>
              <a:off x="541542" y="2231924"/>
              <a:ext cx="5800264" cy="1116000"/>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23FE3F72-8B04-D57D-22AD-02F2C908CB7D}"/>
                </a:ext>
              </a:extLst>
            </p:cNvPr>
            <p:cNvPicPr>
              <a:picLocks noChangeAspect="1"/>
            </p:cNvPicPr>
            <p:nvPr/>
          </p:nvPicPr>
          <p:blipFill>
            <a:blip r:embed="rId2"/>
            <a:stretch>
              <a:fillRect/>
            </a:stretch>
          </p:blipFill>
          <p:spPr>
            <a:xfrm rot="21418969">
              <a:off x="2658591" y="2361605"/>
              <a:ext cx="777467" cy="340634"/>
            </a:xfrm>
            <a:prstGeom prst="rect">
              <a:avLst/>
            </a:prstGeom>
          </p:spPr>
        </p:pic>
        <p:sp>
          <p:nvSpPr>
            <p:cNvPr id="8" name="ZoneTexte 7">
              <a:extLst>
                <a:ext uri="{FF2B5EF4-FFF2-40B4-BE49-F238E27FC236}">
                  <a16:creationId xmlns:a16="http://schemas.microsoft.com/office/drawing/2014/main" id="{DC37DB44-8C2A-6358-282F-E59974B74937}"/>
                </a:ext>
              </a:extLst>
            </p:cNvPr>
            <p:cNvSpPr txBox="1"/>
            <p:nvPr/>
          </p:nvSpPr>
          <p:spPr>
            <a:xfrm>
              <a:off x="1676745" y="2423682"/>
              <a:ext cx="3583930" cy="492443"/>
            </a:xfrm>
            <a:prstGeom prst="rect">
              <a:avLst/>
            </a:prstGeom>
            <a:noFill/>
          </p:spPr>
          <p:txBody>
            <a:bodyPr wrap="none" rtlCol="0">
              <a:spAutoFit/>
            </a:bodyPr>
            <a:lstStyle/>
            <a:p>
              <a:pPr algn="ctr"/>
              <a:r>
                <a:rPr lang="fr-FR" sz="1400" b="1" dirty="0">
                  <a:solidFill>
                    <a:schemeClr val="bg1"/>
                  </a:solidFill>
                  <a:latin typeface="Aptos Black" panose="020B0004020202020204" pitchFamily="34" charset="0"/>
                </a:rPr>
                <a:t>Opération                      du 4 mars au 1</a:t>
              </a:r>
              <a:r>
                <a:rPr lang="fr-FR" sz="1400" b="1" baseline="30%" dirty="0">
                  <a:solidFill>
                    <a:schemeClr val="bg1"/>
                  </a:solidFill>
                  <a:latin typeface="Aptos Black" panose="020B0004020202020204" pitchFamily="34" charset="0"/>
                </a:rPr>
                <a:t>er</a:t>
              </a:r>
              <a:r>
                <a:rPr lang="fr-FR" sz="1400" b="1" dirty="0">
                  <a:solidFill>
                    <a:schemeClr val="bg1"/>
                  </a:solidFill>
                  <a:latin typeface="Aptos Black" panose="020B0004020202020204" pitchFamily="34" charset="0"/>
                </a:rPr>
                <a:t> avril</a:t>
              </a:r>
            </a:p>
            <a:p>
              <a:pPr algn="ctr"/>
              <a:r>
                <a:rPr lang="fr-FR" sz="1200" b="1" i="1" dirty="0">
                  <a:solidFill>
                    <a:schemeClr val="bg1"/>
                  </a:solidFill>
                </a:rPr>
                <a:t>Financer sa mobilité et bien l’assurer </a:t>
              </a:r>
              <a:r>
                <a:rPr lang="fr-FR" sz="1200" b="1" i="1" dirty="0">
                  <a:solidFill>
                    <a:schemeClr val="bg1"/>
                  </a:solidFill>
                  <a:latin typeface="Aptos Black" panose="020B0004020202020204" pitchFamily="34" charset="0"/>
                </a:rPr>
                <a:t> </a:t>
              </a:r>
            </a:p>
          </p:txBody>
        </p:sp>
      </p:grpSp>
    </p:spTree>
    <p:extLst>
      <p:ext uri="{BB962C8B-B14F-4D97-AF65-F5344CB8AC3E}">
        <p14:creationId xmlns:p14="http://schemas.microsoft.com/office/powerpoint/2010/main" val="3795060956"/>
      </p:ext>
    </p:extLst>
  </p:cSld>
  <p:clrMapOvr>
    <a:masterClrMapping/>
  </p:clrMapOvr>
</p:sld>
</file>

<file path=ppt/slides/slide7.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26" name="Image 25">
            <a:extLst>
              <a:ext uri="{FF2B5EF4-FFF2-40B4-BE49-F238E27FC236}">
                <a16:creationId xmlns:a16="http://schemas.microsoft.com/office/drawing/2014/main" id="{C42C4F49-E86F-0C11-E221-ACDA27FDE1AD}"/>
              </a:ext>
            </a:extLst>
          </p:cNvPr>
          <p:cNvPicPr>
            <a:picLocks noChangeAspect="1"/>
          </p:cNvPicPr>
          <p:nvPr/>
        </p:nvPicPr>
        <p:blipFill>
          <a:blip r:embed="rId2">
            <a:alphaModFix amt="35%"/>
          </a:blip>
          <a:stretch>
            <a:fillRect/>
          </a:stretch>
        </p:blipFill>
        <p:spPr>
          <a:xfrm>
            <a:off x="4506002" y="1372689"/>
            <a:ext cx="3236035" cy="4466107"/>
          </a:xfrm>
          <a:prstGeom prst="rect">
            <a:avLst/>
          </a:prstGeom>
        </p:spPr>
      </p:pic>
      <p:pic>
        <p:nvPicPr>
          <p:cNvPr id="28" name="Image 27">
            <a:extLst>
              <a:ext uri="{FF2B5EF4-FFF2-40B4-BE49-F238E27FC236}">
                <a16:creationId xmlns:a16="http://schemas.microsoft.com/office/drawing/2014/main" id="{4588F487-CFC7-5CDC-1B3A-57748B78B5E6}"/>
              </a:ext>
            </a:extLst>
          </p:cNvPr>
          <p:cNvPicPr>
            <a:picLocks noChangeAspect="1"/>
          </p:cNvPicPr>
          <p:nvPr/>
        </p:nvPicPr>
        <p:blipFill>
          <a:blip r:embed="rId3">
            <a:alphaModFix amt="35%"/>
          </a:blip>
          <a:stretch>
            <a:fillRect/>
          </a:stretch>
        </p:blipFill>
        <p:spPr>
          <a:xfrm>
            <a:off x="1053889" y="1391667"/>
            <a:ext cx="3216332" cy="4461179"/>
          </a:xfrm>
          <a:prstGeom prst="rect">
            <a:avLst/>
          </a:prstGeom>
        </p:spPr>
      </p:pic>
      <p:pic>
        <p:nvPicPr>
          <p:cNvPr id="30" name="Image 29">
            <a:extLst>
              <a:ext uri="{FF2B5EF4-FFF2-40B4-BE49-F238E27FC236}">
                <a16:creationId xmlns:a16="http://schemas.microsoft.com/office/drawing/2014/main" id="{63BB53DA-DFFD-61B5-62E5-6133D3782797}"/>
              </a:ext>
            </a:extLst>
          </p:cNvPr>
          <p:cNvPicPr>
            <a:picLocks noChangeAspect="1"/>
          </p:cNvPicPr>
          <p:nvPr/>
        </p:nvPicPr>
        <p:blipFill>
          <a:blip r:embed="rId4">
            <a:alphaModFix amt="35%"/>
          </a:blip>
          <a:stretch>
            <a:fillRect/>
          </a:stretch>
        </p:blipFill>
        <p:spPr>
          <a:xfrm>
            <a:off x="7992767" y="1346692"/>
            <a:ext cx="3258472" cy="4492104"/>
          </a:xfrm>
          <a:prstGeom prst="rect">
            <a:avLst/>
          </a:prstGeom>
        </p:spPr>
      </p:pic>
      <p:sp>
        <p:nvSpPr>
          <p:cNvPr id="3" name="Espace réservé du texte 2">
            <a:extLst>
              <a:ext uri="{FF2B5EF4-FFF2-40B4-BE49-F238E27FC236}">
                <a16:creationId xmlns:a16="http://schemas.microsoft.com/office/drawing/2014/main" id="{7927C8EE-A4AA-4980-A402-BBC125DDC03C}"/>
              </a:ext>
            </a:extLst>
          </p:cNvPr>
          <p:cNvSpPr>
            <a:spLocks noGrp="1"/>
          </p:cNvSpPr>
          <p:nvPr>
            <p:ph type="body" sz="quarter" idx="12"/>
          </p:nvPr>
        </p:nvSpPr>
        <p:spPr/>
        <p:txBody>
          <a:bodyPr/>
          <a:lstStyle/>
          <a:p>
            <a:r>
              <a:rPr lang="fr-FR" sz="1800" dirty="0">
                <a:solidFill>
                  <a:srgbClr val="C00000"/>
                </a:solidFill>
              </a:rPr>
              <a:t>Financer </a:t>
            </a:r>
            <a:r>
              <a:rPr lang="fr-FR" sz="1800" dirty="0"/>
              <a:t>sa mobilité et bien l’</a:t>
            </a:r>
            <a:r>
              <a:rPr lang="fr-FR" sz="1800" dirty="0">
                <a:solidFill>
                  <a:srgbClr val="C00000"/>
                </a:solidFill>
              </a:rPr>
              <a:t>assurer. </a:t>
            </a:r>
          </a:p>
        </p:txBody>
      </p:sp>
      <p:sp>
        <p:nvSpPr>
          <p:cNvPr id="2" name="ZoneTexte 1">
            <a:extLst>
              <a:ext uri="{FF2B5EF4-FFF2-40B4-BE49-F238E27FC236}">
                <a16:creationId xmlns:a16="http://schemas.microsoft.com/office/drawing/2014/main" id="{B9044ECC-2734-4570-1623-7B3FEFF6AE45}"/>
              </a:ext>
            </a:extLst>
          </p:cNvPr>
          <p:cNvSpPr txBox="1"/>
          <p:nvPr/>
        </p:nvSpPr>
        <p:spPr>
          <a:xfrm>
            <a:off x="6177478" y="95261"/>
            <a:ext cx="4939422" cy="276999"/>
          </a:xfrm>
          <a:prstGeom prst="rect">
            <a:avLst/>
          </a:prstGeom>
          <a:noFill/>
        </p:spPr>
        <p:txBody>
          <a:bodyPr wrap="square" rtlCol="0">
            <a:spAutoFit/>
          </a:bodyPr>
          <a:lstStyle/>
          <a:p>
            <a:pPr algn="r"/>
            <a:r>
              <a:rPr lang="fr-FR" sz="1200" dirty="0">
                <a:solidFill>
                  <a:schemeClr val="tx1">
                    <a:lumMod val="75%"/>
                    <a:lumOff val="25%"/>
                  </a:schemeClr>
                </a:solidFill>
              </a:rPr>
              <a:t>2. Financer, Assurer </a:t>
            </a:r>
            <a:r>
              <a:rPr lang="fr-FR" sz="1200" dirty="0"/>
              <a:t>et Accompagner</a:t>
            </a:r>
            <a:endParaRPr lang="fr-FR" sz="1200" dirty="0">
              <a:solidFill>
                <a:schemeClr val="tx1">
                  <a:lumMod val="75%"/>
                  <a:lumOff val="25%"/>
                </a:schemeClr>
              </a:solidFill>
            </a:endParaRPr>
          </a:p>
        </p:txBody>
      </p:sp>
      <p:pic>
        <p:nvPicPr>
          <p:cNvPr id="95" name="Image 94">
            <a:extLst>
              <a:ext uri="{FF2B5EF4-FFF2-40B4-BE49-F238E27FC236}">
                <a16:creationId xmlns:a16="http://schemas.microsoft.com/office/drawing/2014/main" id="{DAE10543-78D7-3490-C5D8-1B4255D116AE}"/>
              </a:ext>
            </a:extLst>
          </p:cNvPr>
          <p:cNvPicPr>
            <a:picLocks noChangeAspect="1"/>
          </p:cNvPicPr>
          <p:nvPr/>
        </p:nvPicPr>
        <p:blipFill>
          <a:blip r:embed="rId5"/>
          <a:stretch>
            <a:fillRect/>
          </a:stretch>
        </p:blipFill>
        <p:spPr>
          <a:xfrm>
            <a:off x="11251238" y="49018"/>
            <a:ext cx="849650" cy="372260"/>
          </a:xfrm>
          <a:prstGeom prst="rect">
            <a:avLst/>
          </a:prstGeom>
        </p:spPr>
      </p:pic>
      <p:pic>
        <p:nvPicPr>
          <p:cNvPr id="4" name="Image 3">
            <a:extLst>
              <a:ext uri="{FF2B5EF4-FFF2-40B4-BE49-F238E27FC236}">
                <a16:creationId xmlns:a16="http://schemas.microsoft.com/office/drawing/2014/main" id="{53D8BDF2-D941-7AC6-E666-6BABA5F4193D}"/>
              </a:ext>
            </a:extLst>
          </p:cNvPr>
          <p:cNvPicPr>
            <a:picLocks noChangeAspect="1"/>
          </p:cNvPicPr>
          <p:nvPr/>
        </p:nvPicPr>
        <p:blipFill rotWithShape="1">
          <a:blip r:embed="rId6"/>
          <a:srcRect t="74.854%" b="8.716%"/>
          <a:stretch/>
        </p:blipFill>
        <p:spPr>
          <a:xfrm>
            <a:off x="0" y="6480708"/>
            <a:ext cx="12192000" cy="377292"/>
          </a:xfrm>
          <a:prstGeom prst="rect">
            <a:avLst/>
          </a:prstGeom>
        </p:spPr>
      </p:pic>
      <p:pic>
        <p:nvPicPr>
          <p:cNvPr id="5" name="Picture 2" descr="Panneau de ville française Illustration Stock | Adobe Stock">
            <a:extLst>
              <a:ext uri="{FF2B5EF4-FFF2-40B4-BE49-F238E27FC236}">
                <a16:creationId xmlns:a16="http://schemas.microsoft.com/office/drawing/2014/main" id="{C121E69A-F6A4-E936-3D50-D31AB0863AB5}"/>
              </a:ext>
            </a:extLst>
          </p:cNvPr>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2181877" y="6038890"/>
            <a:ext cx="749944" cy="610394"/>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A42A701F-F69E-7D01-B564-4F8DF6F49695}"/>
              </a:ext>
            </a:extLst>
          </p:cNvPr>
          <p:cNvSpPr txBox="1"/>
          <p:nvPr/>
        </p:nvSpPr>
        <p:spPr>
          <a:xfrm>
            <a:off x="2173538" y="6063852"/>
            <a:ext cx="981306" cy="230832"/>
          </a:xfrm>
          <a:prstGeom prst="rect">
            <a:avLst/>
          </a:prstGeom>
          <a:noFill/>
        </p:spPr>
        <p:txBody>
          <a:bodyPr wrap="square" rtlCol="0">
            <a:spAutoFit/>
          </a:bodyPr>
          <a:lstStyle/>
          <a:p>
            <a:r>
              <a:rPr lang="fr-FR" sz="900" b="1" dirty="0">
                <a:solidFill>
                  <a:schemeClr val="tx1">
                    <a:lumMod val="75%"/>
                    <a:lumOff val="25%"/>
                  </a:schemeClr>
                </a:solidFill>
              </a:rPr>
              <a:t>FINANCER</a:t>
            </a:r>
          </a:p>
        </p:txBody>
      </p:sp>
      <p:pic>
        <p:nvPicPr>
          <p:cNvPr id="8" name="Picture 2" descr="Panneau de ville française Illustration Stock | Adobe Stock">
            <a:extLst>
              <a:ext uri="{FF2B5EF4-FFF2-40B4-BE49-F238E27FC236}">
                <a16:creationId xmlns:a16="http://schemas.microsoft.com/office/drawing/2014/main" id="{0FC35B4A-DA52-5EDB-379E-C10703BC04DA}"/>
              </a:ext>
            </a:extLst>
          </p:cNvPr>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5802506" y="5991560"/>
            <a:ext cx="749944" cy="610394"/>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D03429EE-535C-BF67-6330-368CFB44B259}"/>
              </a:ext>
            </a:extLst>
          </p:cNvPr>
          <p:cNvSpPr txBox="1"/>
          <p:nvPr/>
        </p:nvSpPr>
        <p:spPr>
          <a:xfrm>
            <a:off x="5794503" y="6019356"/>
            <a:ext cx="981306" cy="230832"/>
          </a:xfrm>
          <a:prstGeom prst="rect">
            <a:avLst/>
          </a:prstGeom>
          <a:noFill/>
        </p:spPr>
        <p:txBody>
          <a:bodyPr wrap="square" rtlCol="0">
            <a:spAutoFit/>
          </a:bodyPr>
          <a:lstStyle/>
          <a:p>
            <a:r>
              <a:rPr lang="fr-FR" sz="900" b="1" dirty="0">
                <a:solidFill>
                  <a:schemeClr val="tx1">
                    <a:lumMod val="75%"/>
                    <a:lumOff val="25%"/>
                  </a:schemeClr>
                </a:solidFill>
              </a:rPr>
              <a:t>ASSURER</a:t>
            </a:r>
          </a:p>
        </p:txBody>
      </p:sp>
      <p:pic>
        <p:nvPicPr>
          <p:cNvPr id="13" name="Picture 2" descr="Panneau de ville française Illustration Stock | Adobe Stock">
            <a:extLst>
              <a:ext uri="{FF2B5EF4-FFF2-40B4-BE49-F238E27FC236}">
                <a16:creationId xmlns:a16="http://schemas.microsoft.com/office/drawing/2014/main" id="{68A0CD8E-CDAE-C371-5B27-525CC03FACDC}"/>
              </a:ext>
            </a:extLst>
          </p:cNvPr>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9208968" y="5971063"/>
            <a:ext cx="1096317" cy="610394"/>
          </a:xfrm>
          <a:prstGeom prst="rect">
            <a:avLst/>
          </a:prstGeom>
          <a:noFill/>
          <a:extLst>
            <a:ext uri="{909E8E84-426E-40DD-AFC4-6F175D3DCCD1}">
              <a14:hiddenFill xmlns:a14="http://schemas.microsoft.com/office/drawing/2010/main">
                <a:solidFill>
                  <a:srgbClr val="FFFFFF"/>
                </a:solidFill>
              </a14:hiddenFill>
            </a:ext>
          </a:extLst>
        </p:spPr>
      </p:pic>
      <p:sp>
        <p:nvSpPr>
          <p:cNvPr id="64" name="ZoneTexte 63">
            <a:extLst>
              <a:ext uri="{FF2B5EF4-FFF2-40B4-BE49-F238E27FC236}">
                <a16:creationId xmlns:a16="http://schemas.microsoft.com/office/drawing/2014/main" id="{79DFE3EB-70B6-6794-5302-2429BB10F650}"/>
              </a:ext>
            </a:extLst>
          </p:cNvPr>
          <p:cNvSpPr txBox="1"/>
          <p:nvPr/>
        </p:nvSpPr>
        <p:spPr>
          <a:xfrm>
            <a:off x="9200629" y="5996025"/>
            <a:ext cx="1104655" cy="230832"/>
          </a:xfrm>
          <a:prstGeom prst="rect">
            <a:avLst/>
          </a:prstGeom>
          <a:noFill/>
        </p:spPr>
        <p:txBody>
          <a:bodyPr wrap="square" rtlCol="0">
            <a:spAutoFit/>
          </a:bodyPr>
          <a:lstStyle/>
          <a:p>
            <a:r>
              <a:rPr lang="fr-FR" sz="900" b="1" dirty="0">
                <a:solidFill>
                  <a:schemeClr val="tx1">
                    <a:lumMod val="75%"/>
                    <a:lumOff val="25%"/>
                  </a:schemeClr>
                </a:solidFill>
              </a:rPr>
              <a:t>ACCOMPAGNER</a:t>
            </a:r>
          </a:p>
        </p:txBody>
      </p:sp>
      <p:sp>
        <p:nvSpPr>
          <p:cNvPr id="6" name="Rectangle 5">
            <a:extLst>
              <a:ext uri="{FF2B5EF4-FFF2-40B4-BE49-F238E27FC236}">
                <a16:creationId xmlns:a16="http://schemas.microsoft.com/office/drawing/2014/main" id="{7E90C784-7502-DA04-96B0-E58F5D7A94AA}"/>
              </a:ext>
            </a:extLst>
          </p:cNvPr>
          <p:cNvSpPr/>
          <p:nvPr/>
        </p:nvSpPr>
        <p:spPr>
          <a:xfrm>
            <a:off x="1033365" y="1347659"/>
            <a:ext cx="3258472" cy="4505188"/>
          </a:xfrm>
          <a:custGeom>
            <a:avLst/>
            <a:gdLst>
              <a:gd name="connsiteX0" fmla="*/ 0 w 3258472"/>
              <a:gd name="connsiteY0" fmla="*/ 0 h 4505188"/>
              <a:gd name="connsiteX1" fmla="*/ 553940 w 3258472"/>
              <a:gd name="connsiteY1" fmla="*/ 0 h 4505188"/>
              <a:gd name="connsiteX2" fmla="*/ 1205635 w 3258472"/>
              <a:gd name="connsiteY2" fmla="*/ 0 h 4505188"/>
              <a:gd name="connsiteX3" fmla="*/ 1759575 w 3258472"/>
              <a:gd name="connsiteY3" fmla="*/ 0 h 4505188"/>
              <a:gd name="connsiteX4" fmla="*/ 2313515 w 3258472"/>
              <a:gd name="connsiteY4" fmla="*/ 0 h 4505188"/>
              <a:gd name="connsiteX5" fmla="*/ 3258472 w 3258472"/>
              <a:gd name="connsiteY5" fmla="*/ 0 h 4505188"/>
              <a:gd name="connsiteX6" fmla="*/ 3258472 w 3258472"/>
              <a:gd name="connsiteY6" fmla="*/ 553495 h 4505188"/>
              <a:gd name="connsiteX7" fmla="*/ 3258472 w 3258472"/>
              <a:gd name="connsiteY7" fmla="*/ 1106989 h 4505188"/>
              <a:gd name="connsiteX8" fmla="*/ 3258472 w 3258472"/>
              <a:gd name="connsiteY8" fmla="*/ 1615432 h 4505188"/>
              <a:gd name="connsiteX9" fmla="*/ 3258472 w 3258472"/>
              <a:gd name="connsiteY9" fmla="*/ 2259030 h 4505188"/>
              <a:gd name="connsiteX10" fmla="*/ 3258472 w 3258472"/>
              <a:gd name="connsiteY10" fmla="*/ 2767473 h 4505188"/>
              <a:gd name="connsiteX11" fmla="*/ 3258472 w 3258472"/>
              <a:gd name="connsiteY11" fmla="*/ 3366019 h 4505188"/>
              <a:gd name="connsiteX12" fmla="*/ 3258472 w 3258472"/>
              <a:gd name="connsiteY12" fmla="*/ 3919514 h 4505188"/>
              <a:gd name="connsiteX13" fmla="*/ 3258472 w 3258472"/>
              <a:gd name="connsiteY13" fmla="*/ 4505188 h 4505188"/>
              <a:gd name="connsiteX14" fmla="*/ 2541608 w 3258472"/>
              <a:gd name="connsiteY14" fmla="*/ 4505188 h 4505188"/>
              <a:gd name="connsiteX15" fmla="*/ 1824744 w 3258472"/>
              <a:gd name="connsiteY15" fmla="*/ 4505188 h 4505188"/>
              <a:gd name="connsiteX16" fmla="*/ 1107880 w 3258472"/>
              <a:gd name="connsiteY16" fmla="*/ 4505188 h 4505188"/>
              <a:gd name="connsiteX17" fmla="*/ 0 w 3258472"/>
              <a:gd name="connsiteY17" fmla="*/ 4505188 h 4505188"/>
              <a:gd name="connsiteX18" fmla="*/ 0 w 3258472"/>
              <a:gd name="connsiteY18" fmla="*/ 3906642 h 4505188"/>
              <a:gd name="connsiteX19" fmla="*/ 0 w 3258472"/>
              <a:gd name="connsiteY19" fmla="*/ 3217991 h 4505188"/>
              <a:gd name="connsiteX20" fmla="*/ 0 w 3258472"/>
              <a:gd name="connsiteY20" fmla="*/ 2664497 h 4505188"/>
              <a:gd name="connsiteX21" fmla="*/ 0 w 3258472"/>
              <a:gd name="connsiteY21" fmla="*/ 2111002 h 4505188"/>
              <a:gd name="connsiteX22" fmla="*/ 0 w 3258472"/>
              <a:gd name="connsiteY22" fmla="*/ 1377300 h 4505188"/>
              <a:gd name="connsiteX23" fmla="*/ 0 w 3258472"/>
              <a:gd name="connsiteY23" fmla="*/ 643598 h 4505188"/>
              <a:gd name="connsiteX24" fmla="*/ 0 w 3258472"/>
              <a:gd name="connsiteY24" fmla="*/ 0 h 4505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58472" h="4505188" extrusionOk="0">
                <a:moveTo>
                  <a:pt x="0" y="0"/>
                </a:moveTo>
                <a:cubicBezTo>
                  <a:pt x="229375" y="-6563"/>
                  <a:pt x="329532" y="-12453"/>
                  <a:pt x="553940" y="0"/>
                </a:cubicBezTo>
                <a:cubicBezTo>
                  <a:pt x="778348" y="12453"/>
                  <a:pt x="949879" y="30426"/>
                  <a:pt x="1205635" y="0"/>
                </a:cubicBezTo>
                <a:cubicBezTo>
                  <a:pt x="1461392" y="-30426"/>
                  <a:pt x="1501544" y="-26061"/>
                  <a:pt x="1759575" y="0"/>
                </a:cubicBezTo>
                <a:cubicBezTo>
                  <a:pt x="2017606" y="26061"/>
                  <a:pt x="2131046" y="-10743"/>
                  <a:pt x="2313515" y="0"/>
                </a:cubicBezTo>
                <a:cubicBezTo>
                  <a:pt x="2495984" y="10743"/>
                  <a:pt x="3008563" y="9321"/>
                  <a:pt x="3258472" y="0"/>
                </a:cubicBezTo>
                <a:cubicBezTo>
                  <a:pt x="3277656" y="241192"/>
                  <a:pt x="3251081" y="415498"/>
                  <a:pt x="3258472" y="553495"/>
                </a:cubicBezTo>
                <a:cubicBezTo>
                  <a:pt x="3265863" y="691493"/>
                  <a:pt x="3261427" y="850315"/>
                  <a:pt x="3258472" y="1106989"/>
                </a:cubicBezTo>
                <a:cubicBezTo>
                  <a:pt x="3255517" y="1363663"/>
                  <a:pt x="3277116" y="1405018"/>
                  <a:pt x="3258472" y="1615432"/>
                </a:cubicBezTo>
                <a:cubicBezTo>
                  <a:pt x="3239828" y="1825846"/>
                  <a:pt x="3275945" y="1970873"/>
                  <a:pt x="3258472" y="2259030"/>
                </a:cubicBezTo>
                <a:cubicBezTo>
                  <a:pt x="3240999" y="2547187"/>
                  <a:pt x="3265588" y="2580196"/>
                  <a:pt x="3258472" y="2767473"/>
                </a:cubicBezTo>
                <a:cubicBezTo>
                  <a:pt x="3251356" y="2954750"/>
                  <a:pt x="3275498" y="3208379"/>
                  <a:pt x="3258472" y="3366019"/>
                </a:cubicBezTo>
                <a:cubicBezTo>
                  <a:pt x="3241446" y="3523659"/>
                  <a:pt x="3275399" y="3804065"/>
                  <a:pt x="3258472" y="3919514"/>
                </a:cubicBezTo>
                <a:cubicBezTo>
                  <a:pt x="3241545" y="4034963"/>
                  <a:pt x="3270926" y="4360933"/>
                  <a:pt x="3258472" y="4505188"/>
                </a:cubicBezTo>
                <a:cubicBezTo>
                  <a:pt x="2942693" y="4526702"/>
                  <a:pt x="2725175" y="4535998"/>
                  <a:pt x="2541608" y="4505188"/>
                </a:cubicBezTo>
                <a:cubicBezTo>
                  <a:pt x="2358041" y="4474378"/>
                  <a:pt x="2114786" y="4503774"/>
                  <a:pt x="1824744" y="4505188"/>
                </a:cubicBezTo>
                <a:cubicBezTo>
                  <a:pt x="1534702" y="4506602"/>
                  <a:pt x="1376381" y="4481212"/>
                  <a:pt x="1107880" y="4505188"/>
                </a:cubicBezTo>
                <a:cubicBezTo>
                  <a:pt x="839379" y="4529164"/>
                  <a:pt x="520247" y="4505121"/>
                  <a:pt x="0" y="4505188"/>
                </a:cubicBezTo>
                <a:cubicBezTo>
                  <a:pt x="-7541" y="4326570"/>
                  <a:pt x="-9783" y="4127863"/>
                  <a:pt x="0" y="3906642"/>
                </a:cubicBezTo>
                <a:cubicBezTo>
                  <a:pt x="9783" y="3685421"/>
                  <a:pt x="-6042" y="3374238"/>
                  <a:pt x="0" y="3217991"/>
                </a:cubicBezTo>
                <a:cubicBezTo>
                  <a:pt x="6042" y="3061744"/>
                  <a:pt x="-788" y="2847201"/>
                  <a:pt x="0" y="2664497"/>
                </a:cubicBezTo>
                <a:cubicBezTo>
                  <a:pt x="788" y="2481793"/>
                  <a:pt x="23720" y="2297146"/>
                  <a:pt x="0" y="2111002"/>
                </a:cubicBezTo>
                <a:cubicBezTo>
                  <a:pt x="-23720" y="1924859"/>
                  <a:pt x="21581" y="1592544"/>
                  <a:pt x="0" y="1377300"/>
                </a:cubicBezTo>
                <a:cubicBezTo>
                  <a:pt x="-21581" y="1162056"/>
                  <a:pt x="-13206" y="802185"/>
                  <a:pt x="0" y="643598"/>
                </a:cubicBezTo>
                <a:cubicBezTo>
                  <a:pt x="13206" y="485011"/>
                  <a:pt x="-29893" y="280863"/>
                  <a:pt x="0" y="0"/>
                </a:cubicBezTo>
                <a:close/>
              </a:path>
            </a:pathLst>
          </a:custGeom>
          <a:noFill/>
          <a:ln>
            <a:solidFill>
              <a:schemeClr val="bg1">
                <a:lumMod val="50%"/>
              </a:schemeClr>
            </a:solidFill>
            <a:extLst>
              <a:ext uri="{C807C97D-BFC1-408E-A445-0C87EB9F89A2}">
                <ask:lineSketchStyleProps xmlns:ask="http://schemas.microsoft.com/office/drawing/2018/sketchyshapes" sd="3598101623">
                  <a:prstGeom prst="rect">
                    <a:avLst/>
                  </a:prstGeom>
                  <ask:type>
                    <ask:lineSketchFreehand/>
                  </ask:type>
                </ask:lineSketchStyleProps>
              </a:ext>
            </a:extLst>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54CBE468-CE78-5DDC-443C-0714B00BBFC2}"/>
              </a:ext>
            </a:extLst>
          </p:cNvPr>
          <p:cNvSpPr/>
          <p:nvPr/>
        </p:nvSpPr>
        <p:spPr>
          <a:xfrm>
            <a:off x="4483565" y="1347659"/>
            <a:ext cx="3258472" cy="4505188"/>
          </a:xfrm>
          <a:custGeom>
            <a:avLst/>
            <a:gdLst>
              <a:gd name="connsiteX0" fmla="*/ 0 w 3258472"/>
              <a:gd name="connsiteY0" fmla="*/ 0 h 4505188"/>
              <a:gd name="connsiteX1" fmla="*/ 684279 w 3258472"/>
              <a:gd name="connsiteY1" fmla="*/ 0 h 4505188"/>
              <a:gd name="connsiteX2" fmla="*/ 1401143 w 3258472"/>
              <a:gd name="connsiteY2" fmla="*/ 0 h 4505188"/>
              <a:gd name="connsiteX3" fmla="*/ 1987668 w 3258472"/>
              <a:gd name="connsiteY3" fmla="*/ 0 h 4505188"/>
              <a:gd name="connsiteX4" fmla="*/ 2574193 w 3258472"/>
              <a:gd name="connsiteY4" fmla="*/ 0 h 4505188"/>
              <a:gd name="connsiteX5" fmla="*/ 3258472 w 3258472"/>
              <a:gd name="connsiteY5" fmla="*/ 0 h 4505188"/>
              <a:gd name="connsiteX6" fmla="*/ 3258472 w 3258472"/>
              <a:gd name="connsiteY6" fmla="*/ 553495 h 4505188"/>
              <a:gd name="connsiteX7" fmla="*/ 3258472 w 3258472"/>
              <a:gd name="connsiteY7" fmla="*/ 1197093 h 4505188"/>
              <a:gd name="connsiteX8" fmla="*/ 3258472 w 3258472"/>
              <a:gd name="connsiteY8" fmla="*/ 1930795 h 4505188"/>
              <a:gd name="connsiteX9" fmla="*/ 3258472 w 3258472"/>
              <a:gd name="connsiteY9" fmla="*/ 2619445 h 4505188"/>
              <a:gd name="connsiteX10" fmla="*/ 3258472 w 3258472"/>
              <a:gd name="connsiteY10" fmla="*/ 3308095 h 4505188"/>
              <a:gd name="connsiteX11" fmla="*/ 3258472 w 3258472"/>
              <a:gd name="connsiteY11" fmla="*/ 3861590 h 4505188"/>
              <a:gd name="connsiteX12" fmla="*/ 3258472 w 3258472"/>
              <a:gd name="connsiteY12" fmla="*/ 4505188 h 4505188"/>
              <a:gd name="connsiteX13" fmla="*/ 2541608 w 3258472"/>
              <a:gd name="connsiteY13" fmla="*/ 4505188 h 4505188"/>
              <a:gd name="connsiteX14" fmla="*/ 1889914 w 3258472"/>
              <a:gd name="connsiteY14" fmla="*/ 4505188 h 4505188"/>
              <a:gd name="connsiteX15" fmla="*/ 1270804 w 3258472"/>
              <a:gd name="connsiteY15" fmla="*/ 4505188 h 4505188"/>
              <a:gd name="connsiteX16" fmla="*/ 684279 w 3258472"/>
              <a:gd name="connsiteY16" fmla="*/ 4505188 h 4505188"/>
              <a:gd name="connsiteX17" fmla="*/ 0 w 3258472"/>
              <a:gd name="connsiteY17" fmla="*/ 4505188 h 4505188"/>
              <a:gd name="connsiteX18" fmla="*/ 0 w 3258472"/>
              <a:gd name="connsiteY18" fmla="*/ 3906642 h 4505188"/>
              <a:gd name="connsiteX19" fmla="*/ 0 w 3258472"/>
              <a:gd name="connsiteY19" fmla="*/ 3308095 h 4505188"/>
              <a:gd name="connsiteX20" fmla="*/ 0 w 3258472"/>
              <a:gd name="connsiteY20" fmla="*/ 2664497 h 4505188"/>
              <a:gd name="connsiteX21" fmla="*/ 0 w 3258472"/>
              <a:gd name="connsiteY21" fmla="*/ 2020899 h 4505188"/>
              <a:gd name="connsiteX22" fmla="*/ 0 w 3258472"/>
              <a:gd name="connsiteY22" fmla="*/ 1332248 h 4505188"/>
              <a:gd name="connsiteX23" fmla="*/ 0 w 3258472"/>
              <a:gd name="connsiteY23" fmla="*/ 778754 h 4505188"/>
              <a:gd name="connsiteX24" fmla="*/ 0 w 3258472"/>
              <a:gd name="connsiteY24" fmla="*/ 0 h 4505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58472" h="4505188" extrusionOk="0">
                <a:moveTo>
                  <a:pt x="0" y="0"/>
                </a:moveTo>
                <a:cubicBezTo>
                  <a:pt x="253940" y="10844"/>
                  <a:pt x="393258" y="-32532"/>
                  <a:pt x="684279" y="0"/>
                </a:cubicBezTo>
                <a:cubicBezTo>
                  <a:pt x="975300" y="32532"/>
                  <a:pt x="1156234" y="-19622"/>
                  <a:pt x="1401143" y="0"/>
                </a:cubicBezTo>
                <a:cubicBezTo>
                  <a:pt x="1646052" y="19622"/>
                  <a:pt x="1805579" y="3593"/>
                  <a:pt x="1987668" y="0"/>
                </a:cubicBezTo>
                <a:cubicBezTo>
                  <a:pt x="2169758" y="-3593"/>
                  <a:pt x="2315218" y="-25711"/>
                  <a:pt x="2574193" y="0"/>
                </a:cubicBezTo>
                <a:cubicBezTo>
                  <a:pt x="2833169" y="25711"/>
                  <a:pt x="3112056" y="-6037"/>
                  <a:pt x="3258472" y="0"/>
                </a:cubicBezTo>
                <a:cubicBezTo>
                  <a:pt x="3277569" y="273145"/>
                  <a:pt x="3266265" y="390487"/>
                  <a:pt x="3258472" y="553495"/>
                </a:cubicBezTo>
                <a:cubicBezTo>
                  <a:pt x="3250679" y="716504"/>
                  <a:pt x="3262741" y="1063865"/>
                  <a:pt x="3258472" y="1197093"/>
                </a:cubicBezTo>
                <a:cubicBezTo>
                  <a:pt x="3254203" y="1330321"/>
                  <a:pt x="3223289" y="1716965"/>
                  <a:pt x="3258472" y="1930795"/>
                </a:cubicBezTo>
                <a:cubicBezTo>
                  <a:pt x="3293655" y="2144625"/>
                  <a:pt x="3291451" y="2445850"/>
                  <a:pt x="3258472" y="2619445"/>
                </a:cubicBezTo>
                <a:cubicBezTo>
                  <a:pt x="3225494" y="2793040"/>
                  <a:pt x="3288491" y="3012218"/>
                  <a:pt x="3258472" y="3308095"/>
                </a:cubicBezTo>
                <a:cubicBezTo>
                  <a:pt x="3228454" y="3603972"/>
                  <a:pt x="3268063" y="3727571"/>
                  <a:pt x="3258472" y="3861590"/>
                </a:cubicBezTo>
                <a:cubicBezTo>
                  <a:pt x="3248881" y="3995609"/>
                  <a:pt x="3228419" y="4219722"/>
                  <a:pt x="3258472" y="4505188"/>
                </a:cubicBezTo>
                <a:cubicBezTo>
                  <a:pt x="3010015" y="4487836"/>
                  <a:pt x="2860394" y="4540013"/>
                  <a:pt x="2541608" y="4505188"/>
                </a:cubicBezTo>
                <a:cubicBezTo>
                  <a:pt x="2222822" y="4470363"/>
                  <a:pt x="2203939" y="4506417"/>
                  <a:pt x="1889914" y="4505188"/>
                </a:cubicBezTo>
                <a:cubicBezTo>
                  <a:pt x="1575889" y="4503959"/>
                  <a:pt x="1566278" y="4479543"/>
                  <a:pt x="1270804" y="4505188"/>
                </a:cubicBezTo>
                <a:cubicBezTo>
                  <a:pt x="975330" y="4530834"/>
                  <a:pt x="930130" y="4483039"/>
                  <a:pt x="684279" y="4505188"/>
                </a:cubicBezTo>
                <a:cubicBezTo>
                  <a:pt x="438429" y="4527337"/>
                  <a:pt x="158783" y="4501536"/>
                  <a:pt x="0" y="4505188"/>
                </a:cubicBezTo>
                <a:cubicBezTo>
                  <a:pt x="6941" y="4381444"/>
                  <a:pt x="20168" y="4146431"/>
                  <a:pt x="0" y="3906642"/>
                </a:cubicBezTo>
                <a:cubicBezTo>
                  <a:pt x="-20168" y="3666853"/>
                  <a:pt x="3" y="3597051"/>
                  <a:pt x="0" y="3308095"/>
                </a:cubicBezTo>
                <a:cubicBezTo>
                  <a:pt x="-3" y="3019139"/>
                  <a:pt x="29612" y="2794350"/>
                  <a:pt x="0" y="2664497"/>
                </a:cubicBezTo>
                <a:cubicBezTo>
                  <a:pt x="-29612" y="2534644"/>
                  <a:pt x="25940" y="2245351"/>
                  <a:pt x="0" y="2020899"/>
                </a:cubicBezTo>
                <a:cubicBezTo>
                  <a:pt x="-25940" y="1796447"/>
                  <a:pt x="-31645" y="1586156"/>
                  <a:pt x="0" y="1332248"/>
                </a:cubicBezTo>
                <a:cubicBezTo>
                  <a:pt x="31645" y="1078340"/>
                  <a:pt x="-26377" y="997264"/>
                  <a:pt x="0" y="778754"/>
                </a:cubicBezTo>
                <a:cubicBezTo>
                  <a:pt x="26377" y="560244"/>
                  <a:pt x="-36627" y="267089"/>
                  <a:pt x="0" y="0"/>
                </a:cubicBezTo>
                <a:close/>
              </a:path>
            </a:pathLst>
          </a:custGeom>
          <a:noFill/>
          <a:ln>
            <a:solidFill>
              <a:schemeClr val="bg1">
                <a:lumMod val="50%"/>
              </a:schemeClr>
            </a:solidFill>
            <a:extLst>
              <a:ext uri="{C807C97D-BFC1-408E-A445-0C87EB9F89A2}">
                <ask:lineSketchStyleProps xmlns:ask="http://schemas.microsoft.com/office/drawing/2018/sketchyshapes" sd="1919428450">
                  <a:prstGeom prst="rect">
                    <a:avLst/>
                  </a:prstGeom>
                  <ask:type>
                    <ask:lineSketchFreehand/>
                  </ask:type>
                </ask:lineSketchStyleProps>
              </a:ext>
            </a:extLst>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B4B1B170-3E96-CA60-8E9D-9C463380B0C7}"/>
              </a:ext>
            </a:extLst>
          </p:cNvPr>
          <p:cNvSpPr/>
          <p:nvPr/>
        </p:nvSpPr>
        <p:spPr>
          <a:xfrm>
            <a:off x="7992766" y="1347659"/>
            <a:ext cx="3258472" cy="4505188"/>
          </a:xfrm>
          <a:custGeom>
            <a:avLst/>
            <a:gdLst>
              <a:gd name="connsiteX0" fmla="*/ 0 w 3258472"/>
              <a:gd name="connsiteY0" fmla="*/ 0 h 4505188"/>
              <a:gd name="connsiteX1" fmla="*/ 716864 w 3258472"/>
              <a:gd name="connsiteY1" fmla="*/ 0 h 4505188"/>
              <a:gd name="connsiteX2" fmla="*/ 1303389 w 3258472"/>
              <a:gd name="connsiteY2" fmla="*/ 0 h 4505188"/>
              <a:gd name="connsiteX3" fmla="*/ 2020253 w 3258472"/>
              <a:gd name="connsiteY3" fmla="*/ 0 h 4505188"/>
              <a:gd name="connsiteX4" fmla="*/ 2639362 w 3258472"/>
              <a:gd name="connsiteY4" fmla="*/ 0 h 4505188"/>
              <a:gd name="connsiteX5" fmla="*/ 3258472 w 3258472"/>
              <a:gd name="connsiteY5" fmla="*/ 0 h 4505188"/>
              <a:gd name="connsiteX6" fmla="*/ 3258472 w 3258472"/>
              <a:gd name="connsiteY6" fmla="*/ 733702 h 4505188"/>
              <a:gd name="connsiteX7" fmla="*/ 3258472 w 3258472"/>
              <a:gd name="connsiteY7" fmla="*/ 1377300 h 4505188"/>
              <a:gd name="connsiteX8" fmla="*/ 3258472 w 3258472"/>
              <a:gd name="connsiteY8" fmla="*/ 1885743 h 4505188"/>
              <a:gd name="connsiteX9" fmla="*/ 3258472 w 3258472"/>
              <a:gd name="connsiteY9" fmla="*/ 2439238 h 4505188"/>
              <a:gd name="connsiteX10" fmla="*/ 3258472 w 3258472"/>
              <a:gd name="connsiteY10" fmla="*/ 3172940 h 4505188"/>
              <a:gd name="connsiteX11" fmla="*/ 3258472 w 3258472"/>
              <a:gd name="connsiteY11" fmla="*/ 3906642 h 4505188"/>
              <a:gd name="connsiteX12" fmla="*/ 3258472 w 3258472"/>
              <a:gd name="connsiteY12" fmla="*/ 4505188 h 4505188"/>
              <a:gd name="connsiteX13" fmla="*/ 2704532 w 3258472"/>
              <a:gd name="connsiteY13" fmla="*/ 4505188 h 4505188"/>
              <a:gd name="connsiteX14" fmla="*/ 2052837 w 3258472"/>
              <a:gd name="connsiteY14" fmla="*/ 4505188 h 4505188"/>
              <a:gd name="connsiteX15" fmla="*/ 1401143 w 3258472"/>
              <a:gd name="connsiteY15" fmla="*/ 4505188 h 4505188"/>
              <a:gd name="connsiteX16" fmla="*/ 716864 w 3258472"/>
              <a:gd name="connsiteY16" fmla="*/ 4505188 h 4505188"/>
              <a:gd name="connsiteX17" fmla="*/ 0 w 3258472"/>
              <a:gd name="connsiteY17" fmla="*/ 4505188 h 4505188"/>
              <a:gd name="connsiteX18" fmla="*/ 0 w 3258472"/>
              <a:gd name="connsiteY18" fmla="*/ 3951693 h 4505188"/>
              <a:gd name="connsiteX19" fmla="*/ 0 w 3258472"/>
              <a:gd name="connsiteY19" fmla="*/ 3398199 h 4505188"/>
              <a:gd name="connsiteX20" fmla="*/ 0 w 3258472"/>
              <a:gd name="connsiteY20" fmla="*/ 2664497 h 4505188"/>
              <a:gd name="connsiteX21" fmla="*/ 0 w 3258472"/>
              <a:gd name="connsiteY21" fmla="*/ 1975847 h 4505188"/>
              <a:gd name="connsiteX22" fmla="*/ 0 w 3258472"/>
              <a:gd name="connsiteY22" fmla="*/ 1332248 h 4505188"/>
              <a:gd name="connsiteX23" fmla="*/ 0 w 3258472"/>
              <a:gd name="connsiteY23" fmla="*/ 823806 h 4505188"/>
              <a:gd name="connsiteX24" fmla="*/ 0 w 3258472"/>
              <a:gd name="connsiteY24" fmla="*/ 0 h 4505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58472" h="4505188" extrusionOk="0">
                <a:moveTo>
                  <a:pt x="0" y="0"/>
                </a:moveTo>
                <a:cubicBezTo>
                  <a:pt x="149311" y="-27310"/>
                  <a:pt x="379373" y="5680"/>
                  <a:pt x="716864" y="0"/>
                </a:cubicBezTo>
                <a:cubicBezTo>
                  <a:pt x="1054355" y="-5680"/>
                  <a:pt x="1024713" y="15513"/>
                  <a:pt x="1303389" y="0"/>
                </a:cubicBezTo>
                <a:cubicBezTo>
                  <a:pt x="1582065" y="-15513"/>
                  <a:pt x="1823584" y="935"/>
                  <a:pt x="2020253" y="0"/>
                </a:cubicBezTo>
                <a:cubicBezTo>
                  <a:pt x="2216922" y="-935"/>
                  <a:pt x="2463880" y="30152"/>
                  <a:pt x="2639362" y="0"/>
                </a:cubicBezTo>
                <a:cubicBezTo>
                  <a:pt x="2814844" y="-30152"/>
                  <a:pt x="3096801" y="14184"/>
                  <a:pt x="3258472" y="0"/>
                </a:cubicBezTo>
                <a:cubicBezTo>
                  <a:pt x="3232342" y="181011"/>
                  <a:pt x="3241942" y="368406"/>
                  <a:pt x="3258472" y="733702"/>
                </a:cubicBezTo>
                <a:cubicBezTo>
                  <a:pt x="3275002" y="1098998"/>
                  <a:pt x="3230073" y="1178194"/>
                  <a:pt x="3258472" y="1377300"/>
                </a:cubicBezTo>
                <a:cubicBezTo>
                  <a:pt x="3286871" y="1576406"/>
                  <a:pt x="3246631" y="1670110"/>
                  <a:pt x="3258472" y="1885743"/>
                </a:cubicBezTo>
                <a:cubicBezTo>
                  <a:pt x="3270313" y="2101376"/>
                  <a:pt x="3263618" y="2173039"/>
                  <a:pt x="3258472" y="2439238"/>
                </a:cubicBezTo>
                <a:cubicBezTo>
                  <a:pt x="3253326" y="2705438"/>
                  <a:pt x="3273972" y="2942849"/>
                  <a:pt x="3258472" y="3172940"/>
                </a:cubicBezTo>
                <a:cubicBezTo>
                  <a:pt x="3242972" y="3403031"/>
                  <a:pt x="3261603" y="3724131"/>
                  <a:pt x="3258472" y="3906642"/>
                </a:cubicBezTo>
                <a:cubicBezTo>
                  <a:pt x="3255341" y="4089153"/>
                  <a:pt x="3275838" y="4211717"/>
                  <a:pt x="3258472" y="4505188"/>
                </a:cubicBezTo>
                <a:cubicBezTo>
                  <a:pt x="3054108" y="4493856"/>
                  <a:pt x="2869269" y="4506197"/>
                  <a:pt x="2704532" y="4505188"/>
                </a:cubicBezTo>
                <a:cubicBezTo>
                  <a:pt x="2539795" y="4504179"/>
                  <a:pt x="2210355" y="4511216"/>
                  <a:pt x="2052837" y="4505188"/>
                </a:cubicBezTo>
                <a:cubicBezTo>
                  <a:pt x="1895319" y="4499160"/>
                  <a:pt x="1726183" y="4475239"/>
                  <a:pt x="1401143" y="4505188"/>
                </a:cubicBezTo>
                <a:cubicBezTo>
                  <a:pt x="1076103" y="4535137"/>
                  <a:pt x="961941" y="4483895"/>
                  <a:pt x="716864" y="4505188"/>
                </a:cubicBezTo>
                <a:cubicBezTo>
                  <a:pt x="471787" y="4526481"/>
                  <a:pt x="223158" y="4536436"/>
                  <a:pt x="0" y="4505188"/>
                </a:cubicBezTo>
                <a:cubicBezTo>
                  <a:pt x="22459" y="4366777"/>
                  <a:pt x="1252" y="4083553"/>
                  <a:pt x="0" y="3951693"/>
                </a:cubicBezTo>
                <a:cubicBezTo>
                  <a:pt x="-1252" y="3819834"/>
                  <a:pt x="15649" y="3644309"/>
                  <a:pt x="0" y="3398199"/>
                </a:cubicBezTo>
                <a:cubicBezTo>
                  <a:pt x="-15649" y="3152089"/>
                  <a:pt x="-26006" y="2960756"/>
                  <a:pt x="0" y="2664497"/>
                </a:cubicBezTo>
                <a:cubicBezTo>
                  <a:pt x="26006" y="2368238"/>
                  <a:pt x="9656" y="2270585"/>
                  <a:pt x="0" y="1975847"/>
                </a:cubicBezTo>
                <a:cubicBezTo>
                  <a:pt x="-9656" y="1681109"/>
                  <a:pt x="19893" y="1560783"/>
                  <a:pt x="0" y="1332248"/>
                </a:cubicBezTo>
                <a:cubicBezTo>
                  <a:pt x="-19893" y="1103713"/>
                  <a:pt x="25050" y="1034179"/>
                  <a:pt x="0" y="823806"/>
                </a:cubicBezTo>
                <a:cubicBezTo>
                  <a:pt x="-25050" y="613433"/>
                  <a:pt x="35577" y="171717"/>
                  <a:pt x="0" y="0"/>
                </a:cubicBezTo>
                <a:close/>
              </a:path>
            </a:pathLst>
          </a:custGeom>
          <a:noFill/>
          <a:ln>
            <a:solidFill>
              <a:schemeClr val="bg1">
                <a:lumMod val="50%"/>
              </a:schemeClr>
            </a:solidFill>
            <a:extLst>
              <a:ext uri="{C807C97D-BFC1-408E-A445-0C87EB9F89A2}">
                <ask:lineSketchStyleProps xmlns:ask="http://schemas.microsoft.com/office/drawing/2018/sketchyshapes" sd="71014765">
                  <a:prstGeom prst="rect">
                    <a:avLst/>
                  </a:prstGeom>
                  <ask:type>
                    <ask:lineSketchFreehand/>
                  </ask:type>
                </ask:lineSketchStyleProps>
              </a:ext>
            </a:extLst>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761D9337-E7D0-4604-5856-EAFB7ECD5767}"/>
              </a:ext>
            </a:extLst>
          </p:cNvPr>
          <p:cNvSpPr txBox="1"/>
          <p:nvPr/>
        </p:nvSpPr>
        <p:spPr>
          <a:xfrm>
            <a:off x="1287628" y="3234486"/>
            <a:ext cx="2748853" cy="646331"/>
          </a:xfrm>
          <a:prstGeom prst="rect">
            <a:avLst/>
          </a:prstGeom>
          <a:solidFill>
            <a:schemeClr val="bg1"/>
          </a:solidFill>
        </p:spPr>
        <p:txBody>
          <a:bodyPr wrap="square" rtlCol="0">
            <a:spAutoFit/>
          </a:bodyPr>
          <a:lstStyle/>
          <a:p>
            <a:pPr algn="ctr"/>
            <a:r>
              <a:rPr lang="fr-FR" b="1" dirty="0">
                <a:solidFill>
                  <a:schemeClr val="tx1">
                    <a:lumMod val="75%"/>
                    <a:lumOff val="25%"/>
                  </a:schemeClr>
                </a:solidFill>
                <a:cs typeface="Cavolini" panose="03000502040302020204" pitchFamily="66" charset="0"/>
              </a:rPr>
              <a:t>Financer </a:t>
            </a:r>
          </a:p>
          <a:p>
            <a:pPr algn="ctr"/>
            <a:r>
              <a:rPr lang="fr-FR" b="1" dirty="0">
                <a:solidFill>
                  <a:schemeClr val="tx1">
                    <a:lumMod val="75%"/>
                    <a:lumOff val="25%"/>
                  </a:schemeClr>
                </a:solidFill>
                <a:cs typeface="Cavolini" panose="03000502040302020204" pitchFamily="66" charset="0"/>
              </a:rPr>
              <a:t>votre véhicule</a:t>
            </a:r>
          </a:p>
        </p:txBody>
      </p:sp>
      <p:sp>
        <p:nvSpPr>
          <p:cNvPr id="15" name="ZoneTexte 14">
            <a:extLst>
              <a:ext uri="{FF2B5EF4-FFF2-40B4-BE49-F238E27FC236}">
                <a16:creationId xmlns:a16="http://schemas.microsoft.com/office/drawing/2014/main" id="{7A02C2C5-1FF2-7EBD-6D42-33F68D0A9F2C}"/>
              </a:ext>
            </a:extLst>
          </p:cNvPr>
          <p:cNvSpPr txBox="1"/>
          <p:nvPr/>
        </p:nvSpPr>
        <p:spPr>
          <a:xfrm>
            <a:off x="1287628" y="5027256"/>
            <a:ext cx="2748853" cy="646331"/>
          </a:xfrm>
          <a:prstGeom prst="rect">
            <a:avLst/>
          </a:prstGeom>
          <a:solidFill>
            <a:schemeClr val="bg1">
              <a:lumMod val="85%"/>
            </a:schemeClr>
          </a:solidFill>
        </p:spPr>
        <p:txBody>
          <a:bodyPr wrap="square" rtlCol="0">
            <a:spAutoFit/>
          </a:bodyPr>
          <a:lstStyle/>
          <a:p>
            <a:pPr algn="ctr"/>
            <a:r>
              <a:rPr lang="fr-FR" sz="1200" b="1" dirty="0">
                <a:solidFill>
                  <a:schemeClr val="tx1">
                    <a:lumMod val="65%"/>
                    <a:lumOff val="35%"/>
                  </a:schemeClr>
                </a:solidFill>
                <a:cs typeface="Cavolini" panose="03000502040302020204" pitchFamily="66" charset="0"/>
              </a:rPr>
              <a:t>Le prêt véhicule</a:t>
            </a:r>
          </a:p>
          <a:p>
            <a:pPr algn="ctr"/>
            <a:r>
              <a:rPr lang="fr-FR" sz="1200" b="1" dirty="0">
                <a:solidFill>
                  <a:schemeClr val="tx1">
                    <a:lumMod val="65%"/>
                    <a:lumOff val="35%"/>
                  </a:schemeClr>
                </a:solidFill>
                <a:cs typeface="Cavolini" panose="03000502040302020204" pitchFamily="66" charset="0"/>
              </a:rPr>
              <a:t>Le prêt véhicule propre</a:t>
            </a:r>
          </a:p>
          <a:p>
            <a:pPr algn="ctr"/>
            <a:r>
              <a:rPr lang="fr-FR" sz="1200" b="1" dirty="0">
                <a:solidFill>
                  <a:schemeClr val="tx1">
                    <a:lumMod val="65%"/>
                    <a:lumOff val="35%"/>
                  </a:schemeClr>
                </a:solidFill>
                <a:cs typeface="Cavolini" panose="03000502040302020204" pitchFamily="66" charset="0"/>
              </a:rPr>
              <a:t>Le permis à 1€/jour</a:t>
            </a:r>
          </a:p>
        </p:txBody>
      </p:sp>
      <p:sp>
        <p:nvSpPr>
          <p:cNvPr id="16" name="ZoneTexte 15">
            <a:extLst>
              <a:ext uri="{FF2B5EF4-FFF2-40B4-BE49-F238E27FC236}">
                <a16:creationId xmlns:a16="http://schemas.microsoft.com/office/drawing/2014/main" id="{1AAE2387-1CF9-D54E-447A-11D375DC9C26}"/>
              </a:ext>
            </a:extLst>
          </p:cNvPr>
          <p:cNvSpPr txBox="1"/>
          <p:nvPr/>
        </p:nvSpPr>
        <p:spPr>
          <a:xfrm>
            <a:off x="1195289" y="1346319"/>
            <a:ext cx="2748853" cy="830997"/>
          </a:xfrm>
          <a:prstGeom prst="rect">
            <a:avLst/>
          </a:prstGeom>
          <a:noFill/>
        </p:spPr>
        <p:txBody>
          <a:bodyPr wrap="square" rtlCol="0">
            <a:spAutoFit/>
          </a:bodyPr>
          <a:lstStyle/>
          <a:p>
            <a:pPr algn="ctr"/>
            <a:r>
              <a:rPr lang="fr-FR" sz="4800" dirty="0">
                <a:solidFill>
                  <a:schemeClr val="tx1">
                    <a:lumMod val="75%"/>
                    <a:lumOff val="25%"/>
                  </a:schemeClr>
                </a:solidFill>
                <a:latin typeface="Bernard MT Condensed" panose="02050806060905020404" pitchFamily="18" charset="0"/>
                <a:cs typeface="Cavolini" panose="03000502040302020204" pitchFamily="66" charset="0"/>
              </a:rPr>
              <a:t>01</a:t>
            </a:r>
            <a:endParaRPr lang="fr-FR" sz="3600" dirty="0">
              <a:solidFill>
                <a:schemeClr val="tx1">
                  <a:lumMod val="75%"/>
                  <a:lumOff val="25%"/>
                </a:schemeClr>
              </a:solidFill>
              <a:latin typeface="Bernard MT Condensed" panose="02050806060905020404" pitchFamily="18" charset="0"/>
              <a:cs typeface="Cavolini" panose="03000502040302020204" pitchFamily="66" charset="0"/>
            </a:endParaRPr>
          </a:p>
        </p:txBody>
      </p:sp>
      <p:sp>
        <p:nvSpPr>
          <p:cNvPr id="17" name="ZoneTexte 16">
            <a:extLst>
              <a:ext uri="{FF2B5EF4-FFF2-40B4-BE49-F238E27FC236}">
                <a16:creationId xmlns:a16="http://schemas.microsoft.com/office/drawing/2014/main" id="{DE8F02A7-A848-C16E-7980-2B6358E65703}"/>
              </a:ext>
            </a:extLst>
          </p:cNvPr>
          <p:cNvSpPr txBox="1"/>
          <p:nvPr/>
        </p:nvSpPr>
        <p:spPr>
          <a:xfrm>
            <a:off x="4640726" y="1346319"/>
            <a:ext cx="2748853" cy="830997"/>
          </a:xfrm>
          <a:prstGeom prst="rect">
            <a:avLst/>
          </a:prstGeom>
          <a:noFill/>
        </p:spPr>
        <p:txBody>
          <a:bodyPr wrap="square" rtlCol="0">
            <a:spAutoFit/>
          </a:bodyPr>
          <a:lstStyle/>
          <a:p>
            <a:pPr algn="ctr"/>
            <a:r>
              <a:rPr lang="fr-FR" sz="4800" dirty="0">
                <a:solidFill>
                  <a:schemeClr val="tx1">
                    <a:lumMod val="75%"/>
                    <a:lumOff val="25%"/>
                  </a:schemeClr>
                </a:solidFill>
                <a:latin typeface="Bernard MT Condensed" panose="02050806060905020404" pitchFamily="18" charset="0"/>
                <a:cs typeface="Cavolini" panose="03000502040302020204" pitchFamily="66" charset="0"/>
              </a:rPr>
              <a:t>02</a:t>
            </a:r>
            <a:endParaRPr lang="fr-FR" sz="3600" dirty="0">
              <a:solidFill>
                <a:schemeClr val="tx1">
                  <a:lumMod val="75%"/>
                  <a:lumOff val="25%"/>
                </a:schemeClr>
              </a:solidFill>
              <a:latin typeface="Bernard MT Condensed" panose="02050806060905020404" pitchFamily="18" charset="0"/>
              <a:cs typeface="Cavolini" panose="03000502040302020204" pitchFamily="66" charset="0"/>
            </a:endParaRPr>
          </a:p>
        </p:txBody>
      </p:sp>
      <p:sp>
        <p:nvSpPr>
          <p:cNvPr id="18" name="ZoneTexte 17">
            <a:extLst>
              <a:ext uri="{FF2B5EF4-FFF2-40B4-BE49-F238E27FC236}">
                <a16:creationId xmlns:a16="http://schemas.microsoft.com/office/drawing/2014/main" id="{DA6C1AD1-FE68-1FE4-C2F4-32AB6BC49B42}"/>
              </a:ext>
            </a:extLst>
          </p:cNvPr>
          <p:cNvSpPr txBox="1"/>
          <p:nvPr/>
        </p:nvSpPr>
        <p:spPr>
          <a:xfrm>
            <a:off x="8149927" y="1346318"/>
            <a:ext cx="2748853" cy="830997"/>
          </a:xfrm>
          <a:prstGeom prst="rect">
            <a:avLst/>
          </a:prstGeom>
          <a:noFill/>
        </p:spPr>
        <p:txBody>
          <a:bodyPr wrap="square" rtlCol="0">
            <a:spAutoFit/>
          </a:bodyPr>
          <a:lstStyle/>
          <a:p>
            <a:pPr algn="ctr"/>
            <a:r>
              <a:rPr lang="fr-FR" sz="4800" dirty="0">
                <a:solidFill>
                  <a:schemeClr val="tx1">
                    <a:lumMod val="75%"/>
                    <a:lumOff val="25%"/>
                  </a:schemeClr>
                </a:solidFill>
                <a:latin typeface="Bernard MT Condensed" panose="02050806060905020404" pitchFamily="18" charset="0"/>
                <a:cs typeface="Cavolini" panose="03000502040302020204" pitchFamily="66" charset="0"/>
              </a:rPr>
              <a:t>03</a:t>
            </a:r>
            <a:endParaRPr lang="fr-FR" sz="3600" dirty="0">
              <a:solidFill>
                <a:schemeClr val="tx1">
                  <a:lumMod val="75%"/>
                  <a:lumOff val="25%"/>
                </a:schemeClr>
              </a:solidFill>
              <a:latin typeface="Bernard MT Condensed" panose="02050806060905020404" pitchFamily="18" charset="0"/>
              <a:cs typeface="Cavolini" panose="03000502040302020204" pitchFamily="66" charset="0"/>
            </a:endParaRPr>
          </a:p>
        </p:txBody>
      </p:sp>
      <p:sp>
        <p:nvSpPr>
          <p:cNvPr id="19" name="ZoneTexte 18">
            <a:extLst>
              <a:ext uri="{FF2B5EF4-FFF2-40B4-BE49-F238E27FC236}">
                <a16:creationId xmlns:a16="http://schemas.microsoft.com/office/drawing/2014/main" id="{533D4E90-8CEC-F2A9-182C-41368157CFC0}"/>
              </a:ext>
            </a:extLst>
          </p:cNvPr>
          <p:cNvSpPr txBox="1"/>
          <p:nvPr/>
        </p:nvSpPr>
        <p:spPr>
          <a:xfrm>
            <a:off x="4760720" y="3095987"/>
            <a:ext cx="2748853" cy="923330"/>
          </a:xfrm>
          <a:prstGeom prst="rect">
            <a:avLst/>
          </a:prstGeom>
          <a:solidFill>
            <a:schemeClr val="bg1"/>
          </a:solidFill>
        </p:spPr>
        <p:txBody>
          <a:bodyPr wrap="square" rtlCol="0">
            <a:spAutoFit/>
          </a:bodyPr>
          <a:lstStyle/>
          <a:p>
            <a:pPr algn="ctr"/>
            <a:r>
              <a:rPr lang="fr-FR" b="1" dirty="0">
                <a:solidFill>
                  <a:schemeClr val="tx1">
                    <a:lumMod val="75%"/>
                    <a:lumOff val="25%"/>
                  </a:schemeClr>
                </a:solidFill>
                <a:cs typeface="Cavolini" panose="03000502040302020204" pitchFamily="66" charset="0"/>
              </a:rPr>
              <a:t>Assurer </a:t>
            </a:r>
          </a:p>
          <a:p>
            <a:pPr algn="ctr"/>
            <a:r>
              <a:rPr lang="fr-FR" b="1" dirty="0">
                <a:solidFill>
                  <a:schemeClr val="tx1">
                    <a:lumMod val="75%"/>
                    <a:lumOff val="25%"/>
                  </a:schemeClr>
                </a:solidFill>
                <a:cs typeface="Cavolini" panose="03000502040302020204" pitchFamily="66" charset="0"/>
              </a:rPr>
              <a:t>vos modes de déplacement</a:t>
            </a:r>
          </a:p>
        </p:txBody>
      </p:sp>
      <p:sp>
        <p:nvSpPr>
          <p:cNvPr id="20" name="ZoneTexte 19">
            <a:extLst>
              <a:ext uri="{FF2B5EF4-FFF2-40B4-BE49-F238E27FC236}">
                <a16:creationId xmlns:a16="http://schemas.microsoft.com/office/drawing/2014/main" id="{0CCFB214-2E0B-19D4-A1C5-6E264212C8F6}"/>
              </a:ext>
            </a:extLst>
          </p:cNvPr>
          <p:cNvSpPr txBox="1"/>
          <p:nvPr/>
        </p:nvSpPr>
        <p:spPr>
          <a:xfrm>
            <a:off x="8269921" y="3095987"/>
            <a:ext cx="2748853" cy="923330"/>
          </a:xfrm>
          <a:prstGeom prst="rect">
            <a:avLst/>
          </a:prstGeom>
          <a:solidFill>
            <a:schemeClr val="bg1"/>
          </a:solidFill>
        </p:spPr>
        <p:txBody>
          <a:bodyPr wrap="square" rtlCol="0">
            <a:spAutoFit/>
          </a:bodyPr>
          <a:lstStyle/>
          <a:p>
            <a:pPr algn="ctr"/>
            <a:r>
              <a:rPr lang="fr-FR" b="1" dirty="0">
                <a:solidFill>
                  <a:schemeClr val="tx1">
                    <a:lumMod val="75%"/>
                    <a:lumOff val="25%"/>
                  </a:schemeClr>
                </a:solidFill>
                <a:cs typeface="Cavolini" panose="03000502040302020204" pitchFamily="66" charset="0"/>
              </a:rPr>
              <a:t>Accompagner en adoptant le réflexe </a:t>
            </a:r>
            <a:r>
              <a:rPr lang="fr-FR" b="1" dirty="0" err="1">
                <a:solidFill>
                  <a:schemeClr val="tx1">
                    <a:lumMod val="75%"/>
                    <a:lumOff val="25%"/>
                  </a:schemeClr>
                </a:solidFill>
                <a:cs typeface="Cavolini" panose="03000502040302020204" pitchFamily="66" charset="0"/>
              </a:rPr>
              <a:t>Selfcare</a:t>
            </a:r>
            <a:r>
              <a:rPr lang="fr-FR" b="1" dirty="0">
                <a:solidFill>
                  <a:schemeClr val="tx1">
                    <a:lumMod val="75%"/>
                    <a:lumOff val="25%"/>
                  </a:schemeClr>
                </a:solidFill>
                <a:cs typeface="Cavolini" panose="03000502040302020204" pitchFamily="66" charset="0"/>
              </a:rPr>
              <a:t> ! </a:t>
            </a:r>
          </a:p>
        </p:txBody>
      </p:sp>
      <p:sp>
        <p:nvSpPr>
          <p:cNvPr id="21" name="ZoneTexte 20">
            <a:extLst>
              <a:ext uri="{FF2B5EF4-FFF2-40B4-BE49-F238E27FC236}">
                <a16:creationId xmlns:a16="http://schemas.microsoft.com/office/drawing/2014/main" id="{8D894176-3BA8-58C5-C117-ADA4FAA170F3}"/>
              </a:ext>
            </a:extLst>
          </p:cNvPr>
          <p:cNvSpPr txBox="1"/>
          <p:nvPr/>
        </p:nvSpPr>
        <p:spPr>
          <a:xfrm>
            <a:off x="4873409" y="4934922"/>
            <a:ext cx="2636164" cy="646331"/>
          </a:xfrm>
          <a:prstGeom prst="rect">
            <a:avLst/>
          </a:prstGeom>
          <a:solidFill>
            <a:schemeClr val="bg1">
              <a:lumMod val="85%"/>
            </a:schemeClr>
          </a:solidFill>
        </p:spPr>
        <p:txBody>
          <a:bodyPr wrap="square" rtlCol="0">
            <a:spAutoFit/>
          </a:bodyPr>
          <a:lstStyle/>
          <a:p>
            <a:pPr algn="ctr"/>
            <a:r>
              <a:rPr lang="fr-FR" sz="1200" b="1" dirty="0">
                <a:solidFill>
                  <a:schemeClr val="tx1">
                    <a:lumMod val="65%"/>
                    <a:lumOff val="35%"/>
                  </a:schemeClr>
                </a:solidFill>
                <a:cs typeface="Cavolini" panose="03000502040302020204" pitchFamily="66" charset="0"/>
              </a:rPr>
              <a:t>L’assurance Auto</a:t>
            </a:r>
          </a:p>
          <a:p>
            <a:pPr algn="ctr"/>
            <a:r>
              <a:rPr lang="fr-FR" sz="1200" b="1" dirty="0">
                <a:solidFill>
                  <a:schemeClr val="tx1">
                    <a:lumMod val="65%"/>
                    <a:lumOff val="35%"/>
                  </a:schemeClr>
                </a:solidFill>
                <a:cs typeface="Cavolini" panose="03000502040302020204" pitchFamily="66" charset="0"/>
              </a:rPr>
              <a:t>L’assurance 2 Roues</a:t>
            </a:r>
          </a:p>
          <a:p>
            <a:pPr algn="ctr"/>
            <a:r>
              <a:rPr lang="fr-FR" sz="1200" b="1" dirty="0">
                <a:solidFill>
                  <a:schemeClr val="tx1">
                    <a:lumMod val="65%"/>
                    <a:lumOff val="35%"/>
                  </a:schemeClr>
                </a:solidFill>
                <a:cs typeface="Cavolini" panose="03000502040302020204" pitchFamily="66" charset="0"/>
              </a:rPr>
              <a:t>L’option NMD</a:t>
            </a:r>
          </a:p>
        </p:txBody>
      </p:sp>
      <p:sp>
        <p:nvSpPr>
          <p:cNvPr id="22" name="ZoneTexte 21">
            <a:extLst>
              <a:ext uri="{FF2B5EF4-FFF2-40B4-BE49-F238E27FC236}">
                <a16:creationId xmlns:a16="http://schemas.microsoft.com/office/drawing/2014/main" id="{3BC2B3B5-DF7B-158C-891C-D3F8799B7C95}"/>
              </a:ext>
            </a:extLst>
          </p:cNvPr>
          <p:cNvSpPr txBox="1"/>
          <p:nvPr/>
        </p:nvSpPr>
        <p:spPr>
          <a:xfrm>
            <a:off x="8269921" y="5048676"/>
            <a:ext cx="2748853" cy="461665"/>
          </a:xfrm>
          <a:prstGeom prst="rect">
            <a:avLst/>
          </a:prstGeom>
          <a:solidFill>
            <a:schemeClr val="bg1">
              <a:lumMod val="85%"/>
            </a:schemeClr>
          </a:solidFill>
        </p:spPr>
        <p:txBody>
          <a:bodyPr wrap="square" rtlCol="0">
            <a:spAutoFit/>
          </a:bodyPr>
          <a:lstStyle/>
          <a:p>
            <a:pPr algn="ctr"/>
            <a:r>
              <a:rPr lang="fr-FR" sz="1200" b="1" dirty="0">
                <a:solidFill>
                  <a:schemeClr val="tx1">
                    <a:lumMod val="65%"/>
                    <a:lumOff val="35%"/>
                  </a:schemeClr>
                </a:solidFill>
                <a:cs typeface="Cavolini" panose="03000502040302020204" pitchFamily="66" charset="0"/>
              </a:rPr>
              <a:t>Accompagner les financements</a:t>
            </a:r>
          </a:p>
          <a:p>
            <a:pPr algn="ctr"/>
            <a:r>
              <a:rPr lang="fr-FR" sz="1200" b="1" dirty="0">
                <a:solidFill>
                  <a:schemeClr val="tx1">
                    <a:lumMod val="65%"/>
                    <a:lumOff val="35%"/>
                  </a:schemeClr>
                </a:solidFill>
                <a:cs typeface="Cavolini" panose="03000502040302020204" pitchFamily="66" charset="0"/>
              </a:rPr>
              <a:t>Accompagner les assurances</a:t>
            </a:r>
          </a:p>
        </p:txBody>
      </p:sp>
    </p:spTree>
    <p:extLst>
      <p:ext uri="{BB962C8B-B14F-4D97-AF65-F5344CB8AC3E}">
        <p14:creationId xmlns:p14="http://schemas.microsoft.com/office/powerpoint/2010/main" val="2924805266"/>
      </p:ext>
    </p:extLst>
  </p:cSld>
  <p:clrMapOvr>
    <a:masterClrMapping/>
  </p:clrMapOvr>
</p:sld>
</file>

<file path=ppt/slides/slide8.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26" name="Image 25">
            <a:extLst>
              <a:ext uri="{FF2B5EF4-FFF2-40B4-BE49-F238E27FC236}">
                <a16:creationId xmlns:a16="http://schemas.microsoft.com/office/drawing/2014/main" id="{C42C4F49-E86F-0C11-E221-ACDA27FDE1AD}"/>
              </a:ext>
            </a:extLst>
          </p:cNvPr>
          <p:cNvPicPr>
            <a:picLocks noChangeAspect="1"/>
          </p:cNvPicPr>
          <p:nvPr/>
        </p:nvPicPr>
        <p:blipFill>
          <a:blip r:embed="rId2">
            <a:alphaModFix amt="35%"/>
          </a:blip>
          <a:stretch>
            <a:fillRect/>
          </a:stretch>
        </p:blipFill>
        <p:spPr>
          <a:xfrm>
            <a:off x="4506002" y="1372689"/>
            <a:ext cx="3236035" cy="4466107"/>
          </a:xfrm>
          <a:prstGeom prst="rect">
            <a:avLst/>
          </a:prstGeom>
        </p:spPr>
      </p:pic>
      <p:pic>
        <p:nvPicPr>
          <p:cNvPr id="28" name="Image 27">
            <a:extLst>
              <a:ext uri="{FF2B5EF4-FFF2-40B4-BE49-F238E27FC236}">
                <a16:creationId xmlns:a16="http://schemas.microsoft.com/office/drawing/2014/main" id="{4588F487-CFC7-5CDC-1B3A-57748B78B5E6}"/>
              </a:ext>
            </a:extLst>
          </p:cNvPr>
          <p:cNvPicPr>
            <a:picLocks noChangeAspect="1"/>
          </p:cNvPicPr>
          <p:nvPr/>
        </p:nvPicPr>
        <p:blipFill>
          <a:blip r:embed="rId3">
            <a:alphaModFix amt="85%"/>
          </a:blip>
          <a:stretch>
            <a:fillRect/>
          </a:stretch>
        </p:blipFill>
        <p:spPr>
          <a:xfrm>
            <a:off x="1053889" y="1391667"/>
            <a:ext cx="3216332" cy="4461179"/>
          </a:xfrm>
          <a:prstGeom prst="rect">
            <a:avLst/>
          </a:prstGeom>
        </p:spPr>
      </p:pic>
      <p:pic>
        <p:nvPicPr>
          <p:cNvPr id="30" name="Image 29">
            <a:extLst>
              <a:ext uri="{FF2B5EF4-FFF2-40B4-BE49-F238E27FC236}">
                <a16:creationId xmlns:a16="http://schemas.microsoft.com/office/drawing/2014/main" id="{63BB53DA-DFFD-61B5-62E5-6133D3782797}"/>
              </a:ext>
            </a:extLst>
          </p:cNvPr>
          <p:cNvPicPr>
            <a:picLocks noChangeAspect="1"/>
          </p:cNvPicPr>
          <p:nvPr/>
        </p:nvPicPr>
        <p:blipFill>
          <a:blip r:embed="rId4">
            <a:alphaModFix amt="35%"/>
          </a:blip>
          <a:stretch>
            <a:fillRect/>
          </a:stretch>
        </p:blipFill>
        <p:spPr>
          <a:xfrm>
            <a:off x="7992767" y="1346692"/>
            <a:ext cx="3258472" cy="4492104"/>
          </a:xfrm>
          <a:prstGeom prst="rect">
            <a:avLst/>
          </a:prstGeom>
        </p:spPr>
      </p:pic>
      <p:sp>
        <p:nvSpPr>
          <p:cNvPr id="3" name="Espace réservé du texte 2">
            <a:extLst>
              <a:ext uri="{FF2B5EF4-FFF2-40B4-BE49-F238E27FC236}">
                <a16:creationId xmlns:a16="http://schemas.microsoft.com/office/drawing/2014/main" id="{7927C8EE-A4AA-4980-A402-BBC125DDC03C}"/>
              </a:ext>
            </a:extLst>
          </p:cNvPr>
          <p:cNvSpPr>
            <a:spLocks noGrp="1"/>
          </p:cNvSpPr>
          <p:nvPr>
            <p:ph type="body" sz="quarter" idx="12"/>
          </p:nvPr>
        </p:nvSpPr>
        <p:spPr/>
        <p:txBody>
          <a:bodyPr/>
          <a:lstStyle/>
          <a:p>
            <a:r>
              <a:rPr lang="fr-FR" dirty="0">
                <a:solidFill>
                  <a:srgbClr val="C00000"/>
                </a:solidFill>
              </a:rPr>
              <a:t>Financer </a:t>
            </a:r>
            <a:r>
              <a:rPr lang="fr-FR" dirty="0"/>
              <a:t>sa mobilité et bien l’</a:t>
            </a:r>
            <a:r>
              <a:rPr lang="fr-FR" dirty="0">
                <a:solidFill>
                  <a:srgbClr val="C00000"/>
                </a:solidFill>
              </a:rPr>
              <a:t>assurer. </a:t>
            </a:r>
          </a:p>
        </p:txBody>
      </p:sp>
      <p:sp>
        <p:nvSpPr>
          <p:cNvPr id="2" name="ZoneTexte 1">
            <a:extLst>
              <a:ext uri="{FF2B5EF4-FFF2-40B4-BE49-F238E27FC236}">
                <a16:creationId xmlns:a16="http://schemas.microsoft.com/office/drawing/2014/main" id="{B9044ECC-2734-4570-1623-7B3FEFF6AE45}"/>
              </a:ext>
            </a:extLst>
          </p:cNvPr>
          <p:cNvSpPr txBox="1"/>
          <p:nvPr/>
        </p:nvSpPr>
        <p:spPr>
          <a:xfrm>
            <a:off x="6177478" y="95261"/>
            <a:ext cx="4939422" cy="276999"/>
          </a:xfrm>
          <a:prstGeom prst="rect">
            <a:avLst/>
          </a:prstGeom>
          <a:noFill/>
        </p:spPr>
        <p:txBody>
          <a:bodyPr wrap="square" rtlCol="0">
            <a:spAutoFit/>
          </a:bodyPr>
          <a:lstStyle/>
          <a:p>
            <a:pPr algn="r"/>
            <a:r>
              <a:rPr lang="fr-FR" sz="1200" dirty="0">
                <a:solidFill>
                  <a:schemeClr val="tx1">
                    <a:lumMod val="75%"/>
                    <a:lumOff val="25%"/>
                  </a:schemeClr>
                </a:solidFill>
              </a:rPr>
              <a:t>2. </a:t>
            </a:r>
            <a:r>
              <a:rPr lang="fr-FR" sz="1200" b="1" dirty="0">
                <a:solidFill>
                  <a:srgbClr val="C00000"/>
                </a:solidFill>
              </a:rPr>
              <a:t>Financer</a:t>
            </a:r>
            <a:r>
              <a:rPr lang="fr-FR" sz="1200" dirty="0"/>
              <a:t>, Assurer et Accompagner</a:t>
            </a:r>
            <a:endParaRPr lang="fr-FR" sz="1200" dirty="0">
              <a:solidFill>
                <a:schemeClr val="tx1">
                  <a:lumMod val="75%"/>
                  <a:lumOff val="25%"/>
                </a:schemeClr>
              </a:solidFill>
            </a:endParaRPr>
          </a:p>
        </p:txBody>
      </p:sp>
      <p:pic>
        <p:nvPicPr>
          <p:cNvPr id="95" name="Image 94">
            <a:extLst>
              <a:ext uri="{FF2B5EF4-FFF2-40B4-BE49-F238E27FC236}">
                <a16:creationId xmlns:a16="http://schemas.microsoft.com/office/drawing/2014/main" id="{DAE10543-78D7-3490-C5D8-1B4255D116AE}"/>
              </a:ext>
            </a:extLst>
          </p:cNvPr>
          <p:cNvPicPr>
            <a:picLocks noChangeAspect="1"/>
          </p:cNvPicPr>
          <p:nvPr/>
        </p:nvPicPr>
        <p:blipFill>
          <a:blip r:embed="rId5"/>
          <a:stretch>
            <a:fillRect/>
          </a:stretch>
        </p:blipFill>
        <p:spPr>
          <a:xfrm>
            <a:off x="11251238" y="49018"/>
            <a:ext cx="849650" cy="372260"/>
          </a:xfrm>
          <a:prstGeom prst="rect">
            <a:avLst/>
          </a:prstGeom>
        </p:spPr>
      </p:pic>
      <p:pic>
        <p:nvPicPr>
          <p:cNvPr id="4" name="Image 3">
            <a:extLst>
              <a:ext uri="{FF2B5EF4-FFF2-40B4-BE49-F238E27FC236}">
                <a16:creationId xmlns:a16="http://schemas.microsoft.com/office/drawing/2014/main" id="{53D8BDF2-D941-7AC6-E666-6BABA5F4193D}"/>
              </a:ext>
            </a:extLst>
          </p:cNvPr>
          <p:cNvPicPr>
            <a:picLocks noChangeAspect="1"/>
          </p:cNvPicPr>
          <p:nvPr/>
        </p:nvPicPr>
        <p:blipFill rotWithShape="1">
          <a:blip r:embed="rId6"/>
          <a:srcRect t="74.854%" b="8.716%"/>
          <a:stretch/>
        </p:blipFill>
        <p:spPr>
          <a:xfrm>
            <a:off x="0" y="6480708"/>
            <a:ext cx="12192000" cy="377292"/>
          </a:xfrm>
          <a:prstGeom prst="rect">
            <a:avLst/>
          </a:prstGeom>
        </p:spPr>
      </p:pic>
      <p:pic>
        <p:nvPicPr>
          <p:cNvPr id="5" name="Picture 2" descr="Panneau de ville française Illustration Stock | Adobe Stock">
            <a:extLst>
              <a:ext uri="{FF2B5EF4-FFF2-40B4-BE49-F238E27FC236}">
                <a16:creationId xmlns:a16="http://schemas.microsoft.com/office/drawing/2014/main" id="{C121E69A-F6A4-E936-3D50-D31AB0863AB5}"/>
              </a:ext>
            </a:extLst>
          </p:cNvPr>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2181877" y="6038890"/>
            <a:ext cx="749944" cy="610394"/>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A42A701F-F69E-7D01-B564-4F8DF6F49695}"/>
              </a:ext>
            </a:extLst>
          </p:cNvPr>
          <p:cNvSpPr txBox="1"/>
          <p:nvPr/>
        </p:nvSpPr>
        <p:spPr>
          <a:xfrm>
            <a:off x="2173538" y="6063852"/>
            <a:ext cx="981306" cy="230832"/>
          </a:xfrm>
          <a:prstGeom prst="rect">
            <a:avLst/>
          </a:prstGeom>
          <a:noFill/>
        </p:spPr>
        <p:txBody>
          <a:bodyPr wrap="square" rtlCol="0">
            <a:spAutoFit/>
          </a:bodyPr>
          <a:lstStyle/>
          <a:p>
            <a:r>
              <a:rPr lang="fr-FR" sz="900" b="1" dirty="0">
                <a:solidFill>
                  <a:schemeClr val="tx1">
                    <a:lumMod val="75%"/>
                    <a:lumOff val="25%"/>
                  </a:schemeClr>
                </a:solidFill>
              </a:rPr>
              <a:t>FINANCER</a:t>
            </a:r>
          </a:p>
        </p:txBody>
      </p:sp>
      <p:pic>
        <p:nvPicPr>
          <p:cNvPr id="8" name="Picture 2" descr="Panneau de ville française Illustration Stock | Adobe Stock">
            <a:extLst>
              <a:ext uri="{FF2B5EF4-FFF2-40B4-BE49-F238E27FC236}">
                <a16:creationId xmlns:a16="http://schemas.microsoft.com/office/drawing/2014/main" id="{0FC35B4A-DA52-5EDB-379E-C10703BC04DA}"/>
              </a:ext>
            </a:extLst>
          </p:cNvPr>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5802506" y="5991560"/>
            <a:ext cx="749944" cy="610394"/>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D03429EE-535C-BF67-6330-368CFB44B259}"/>
              </a:ext>
            </a:extLst>
          </p:cNvPr>
          <p:cNvSpPr txBox="1"/>
          <p:nvPr/>
        </p:nvSpPr>
        <p:spPr>
          <a:xfrm>
            <a:off x="5794503" y="6029188"/>
            <a:ext cx="981306" cy="230832"/>
          </a:xfrm>
          <a:prstGeom prst="rect">
            <a:avLst/>
          </a:prstGeom>
          <a:noFill/>
        </p:spPr>
        <p:txBody>
          <a:bodyPr wrap="square" rtlCol="0">
            <a:spAutoFit/>
          </a:bodyPr>
          <a:lstStyle/>
          <a:p>
            <a:r>
              <a:rPr lang="fr-FR" sz="900" b="1" dirty="0">
                <a:solidFill>
                  <a:schemeClr val="tx1">
                    <a:lumMod val="75%"/>
                    <a:lumOff val="25%"/>
                  </a:schemeClr>
                </a:solidFill>
              </a:rPr>
              <a:t>ASSURER</a:t>
            </a:r>
          </a:p>
        </p:txBody>
      </p:sp>
      <p:pic>
        <p:nvPicPr>
          <p:cNvPr id="13" name="Picture 2" descr="Panneau de ville française Illustration Stock | Adobe Stock">
            <a:extLst>
              <a:ext uri="{FF2B5EF4-FFF2-40B4-BE49-F238E27FC236}">
                <a16:creationId xmlns:a16="http://schemas.microsoft.com/office/drawing/2014/main" id="{68A0CD8E-CDAE-C371-5B27-525CC03FACDC}"/>
              </a:ext>
            </a:extLst>
          </p:cNvPr>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9208968" y="5971063"/>
            <a:ext cx="1096317" cy="610394"/>
          </a:xfrm>
          <a:prstGeom prst="rect">
            <a:avLst/>
          </a:prstGeom>
          <a:noFill/>
          <a:extLst>
            <a:ext uri="{909E8E84-426E-40DD-AFC4-6F175D3DCCD1}">
              <a14:hiddenFill xmlns:a14="http://schemas.microsoft.com/office/drawing/2010/main">
                <a:solidFill>
                  <a:srgbClr val="FFFFFF"/>
                </a:solidFill>
              </a14:hiddenFill>
            </a:ext>
          </a:extLst>
        </p:spPr>
      </p:pic>
      <p:sp>
        <p:nvSpPr>
          <p:cNvPr id="64" name="ZoneTexte 63">
            <a:extLst>
              <a:ext uri="{FF2B5EF4-FFF2-40B4-BE49-F238E27FC236}">
                <a16:creationId xmlns:a16="http://schemas.microsoft.com/office/drawing/2014/main" id="{79DFE3EB-70B6-6794-5302-2429BB10F650}"/>
              </a:ext>
            </a:extLst>
          </p:cNvPr>
          <p:cNvSpPr txBox="1"/>
          <p:nvPr/>
        </p:nvSpPr>
        <p:spPr>
          <a:xfrm>
            <a:off x="9200629" y="5996025"/>
            <a:ext cx="1104655" cy="230832"/>
          </a:xfrm>
          <a:prstGeom prst="rect">
            <a:avLst/>
          </a:prstGeom>
          <a:noFill/>
        </p:spPr>
        <p:txBody>
          <a:bodyPr wrap="square" rtlCol="0">
            <a:spAutoFit/>
          </a:bodyPr>
          <a:lstStyle/>
          <a:p>
            <a:r>
              <a:rPr lang="fr-FR" sz="900" b="1" dirty="0">
                <a:solidFill>
                  <a:schemeClr val="tx1">
                    <a:lumMod val="75%"/>
                    <a:lumOff val="25%"/>
                  </a:schemeClr>
                </a:solidFill>
              </a:rPr>
              <a:t>ACCOMPAGNER</a:t>
            </a:r>
          </a:p>
        </p:txBody>
      </p:sp>
      <p:pic>
        <p:nvPicPr>
          <p:cNvPr id="65" name="Image 64">
            <a:extLst>
              <a:ext uri="{FF2B5EF4-FFF2-40B4-BE49-F238E27FC236}">
                <a16:creationId xmlns:a16="http://schemas.microsoft.com/office/drawing/2014/main" id="{60D484FF-AFA8-3715-6C68-8DE450065318}"/>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9.524%" b="89.683%" l="4.965%" r="98.227%">
                        <a14:foregroundMark x1="5.319%" y1="51.586%" x2="4.965%" y2="70.634%"/>
                        <a14:foregroundMark x1="4.965%" y1="70.634%" x2="14.681%" y2="84.527%"/>
                        <a14:foregroundMark x1="26.214%" y1="81.013%" x2="29.433%" y2="73.81%"/>
                        <a14:foregroundMark x1="57.446%" y1="13.492%" x2="44.326%" y2="9.524%"/>
                        <a14:foregroundMark x1="44.326%" y1="9.524%" x2="38.46%" y2="9.524%"/>
                        <a14:foregroundMark x1="33.22%" y1="12.979%" x2="32.624%" y2="13.492%"/>
                        <a14:foregroundMark x1="36.794%" y1="9.903%" x2="34.36%" y2="11.998%"/>
                        <a14:foregroundMark x1="91.731%" y1="62.809%" x2="93.262%" y2="67.46%"/>
                        <a14:foregroundMark x1="93.262%" y1="67.46%" x2="89.007%" y2="77.777%"/>
                        <a14:foregroundMark x1="89.007%" y1="77.777%" x2="85.816%" y2="79.365%"/>
                        <a14:foregroundMark x1="95.745%" y1="66.667%" x2="94.681%" y2="80.157%"/>
                        <a14:foregroundMark x1="94.681%" y1="80.157%" x2="93.972%" y2="80.952%"/>
                        <a14:foregroundMark x1="97.871%" y1="73.016%" x2="98.227%" y2="78.571%"/>
                        <a14:foregroundMark x1="15.245%" y1="86.508%" x2="23.05%" y2="88.095%"/>
                        <a14:foregroundMark x1="23.05%" y1="88.095%" x2="24.467%" y2="83.333%"/>
                        <a14:foregroundMark x1="73.759%" y1="88.889%" x2="80.851%" y2="87.301%"/>
                        <a14:foregroundMark x1="77.66%" y1="42.063%" x2="79.433%" y2="43.65%"/>
                        <a14:backgroundMark x1="98.227%" y1="81.746%" x2="97.871%" y2="64.286%"/>
                        <a14:backgroundMark x1="97.518%" y1="75.397%" x2="97.518%" y2="73.016%"/>
                        <a14:backgroundMark x1="13.12%" y1="88.889%" x2="14.27%" y2="89.747%"/>
                        <a14:backgroundMark x1="22.744%" y1="93.169%" x2="30.142%" y2="88.889%"/>
                        <a14:backgroundMark x1="21.253%" y1="94.046%" x2="22.093%" y2="93.558%"/>
                        <a14:backgroundMark x1="52.482%" y1="87.301%" x2="32.979%" y2="87.301%"/>
                        <a14:backgroundMark x1="66.312%" y1="88.095%" x2="51.418%" y2="88.095%"/>
                        <a14:backgroundMark x1="75.532%" y1="30.159%" x2="76.95%" y2="32.54%"/>
                        <a14:backgroundMark x1="79.077%" y1="35.714%" x2="79.669%" y2="36.708%"/>
                        <a14:backgroundMark x1="86.169%" y1="39.683%" x2="89.007%" y2="42.063%"/>
                        <a14:backgroundMark x1="36.879%" y1="3.968%" x2="35.106%" y2="3.968%"/>
                        <a14:backgroundMark x1="32.979%" y1="7.143%" x2="31.56%" y2="7.143%"/>
                        <a14:backgroundMark x1="20.567%" y1="19.048%" x2="20.567%" y2="16.667%"/>
                        <a14:backgroundMark x1="19.504%" y1="23.016%" x2="18.439%" y2="23.016%"/>
                        <a14:backgroundMark x1="21.984%" y1="17.459%" x2="19.504%" y2="15.873%"/>
                        <a14:backgroundMark x1="23.05%" y1="15.873%" x2="23.05%" y2="15.873%"/>
                        <a14:backgroundMark x1="3.901%" y1="43.65%" x2="14.894%" y2="32.54%"/>
                        <a14:backgroundMark x1="14.894%" y1="32.54%" x2="16.312%" y2="28.571%"/>
                        <a14:backgroundMark x1="84.043%" y1="42.063%" x2="90.426%" y2="45.238%"/>
                        <a14:backgroundMark x1="90.426%" y1="45.238%" x2="95.745%" y2="54.762%"/>
                        <a14:backgroundMark x1="95.745%" y1="54.762%" x2="96.099%" y2="56.349%"/>
                        <a14:backgroundMark x1="85.816%" y1="43.65%" x2="80.851%" y2="40.476%"/>
                      </a14:backgroundRemoval>
                    </a14:imgEffect>
                  </a14:imgLayer>
                </a14:imgProps>
              </a:ext>
            </a:extLst>
          </a:blip>
          <a:stretch>
            <a:fillRect/>
          </a:stretch>
        </p:blipFill>
        <p:spPr>
          <a:xfrm>
            <a:off x="-1620274" y="6178946"/>
            <a:ext cx="1469250" cy="656473"/>
          </a:xfrm>
          <a:prstGeom prst="rect">
            <a:avLst/>
          </a:prstGeom>
        </p:spPr>
      </p:pic>
      <p:sp>
        <p:nvSpPr>
          <p:cNvPr id="6" name="Rectangle 5">
            <a:extLst>
              <a:ext uri="{FF2B5EF4-FFF2-40B4-BE49-F238E27FC236}">
                <a16:creationId xmlns:a16="http://schemas.microsoft.com/office/drawing/2014/main" id="{7E90C784-7502-DA04-96B0-E58F5D7A94AA}"/>
              </a:ext>
            </a:extLst>
          </p:cNvPr>
          <p:cNvSpPr/>
          <p:nvPr/>
        </p:nvSpPr>
        <p:spPr>
          <a:xfrm>
            <a:off x="1033365" y="1347659"/>
            <a:ext cx="3258472" cy="4505188"/>
          </a:xfrm>
          <a:custGeom>
            <a:avLst/>
            <a:gdLst>
              <a:gd name="connsiteX0" fmla="*/ 0 w 3258472"/>
              <a:gd name="connsiteY0" fmla="*/ 0 h 4505188"/>
              <a:gd name="connsiteX1" fmla="*/ 553940 w 3258472"/>
              <a:gd name="connsiteY1" fmla="*/ 0 h 4505188"/>
              <a:gd name="connsiteX2" fmla="*/ 1205635 w 3258472"/>
              <a:gd name="connsiteY2" fmla="*/ 0 h 4505188"/>
              <a:gd name="connsiteX3" fmla="*/ 1759575 w 3258472"/>
              <a:gd name="connsiteY3" fmla="*/ 0 h 4505188"/>
              <a:gd name="connsiteX4" fmla="*/ 2313515 w 3258472"/>
              <a:gd name="connsiteY4" fmla="*/ 0 h 4505188"/>
              <a:gd name="connsiteX5" fmla="*/ 3258472 w 3258472"/>
              <a:gd name="connsiteY5" fmla="*/ 0 h 4505188"/>
              <a:gd name="connsiteX6" fmla="*/ 3258472 w 3258472"/>
              <a:gd name="connsiteY6" fmla="*/ 553495 h 4505188"/>
              <a:gd name="connsiteX7" fmla="*/ 3258472 w 3258472"/>
              <a:gd name="connsiteY7" fmla="*/ 1106989 h 4505188"/>
              <a:gd name="connsiteX8" fmla="*/ 3258472 w 3258472"/>
              <a:gd name="connsiteY8" fmla="*/ 1615432 h 4505188"/>
              <a:gd name="connsiteX9" fmla="*/ 3258472 w 3258472"/>
              <a:gd name="connsiteY9" fmla="*/ 2259030 h 4505188"/>
              <a:gd name="connsiteX10" fmla="*/ 3258472 w 3258472"/>
              <a:gd name="connsiteY10" fmla="*/ 2767473 h 4505188"/>
              <a:gd name="connsiteX11" fmla="*/ 3258472 w 3258472"/>
              <a:gd name="connsiteY11" fmla="*/ 3366019 h 4505188"/>
              <a:gd name="connsiteX12" fmla="*/ 3258472 w 3258472"/>
              <a:gd name="connsiteY12" fmla="*/ 3919514 h 4505188"/>
              <a:gd name="connsiteX13" fmla="*/ 3258472 w 3258472"/>
              <a:gd name="connsiteY13" fmla="*/ 4505188 h 4505188"/>
              <a:gd name="connsiteX14" fmla="*/ 2541608 w 3258472"/>
              <a:gd name="connsiteY14" fmla="*/ 4505188 h 4505188"/>
              <a:gd name="connsiteX15" fmla="*/ 1824744 w 3258472"/>
              <a:gd name="connsiteY15" fmla="*/ 4505188 h 4505188"/>
              <a:gd name="connsiteX16" fmla="*/ 1107880 w 3258472"/>
              <a:gd name="connsiteY16" fmla="*/ 4505188 h 4505188"/>
              <a:gd name="connsiteX17" fmla="*/ 0 w 3258472"/>
              <a:gd name="connsiteY17" fmla="*/ 4505188 h 4505188"/>
              <a:gd name="connsiteX18" fmla="*/ 0 w 3258472"/>
              <a:gd name="connsiteY18" fmla="*/ 3906642 h 4505188"/>
              <a:gd name="connsiteX19" fmla="*/ 0 w 3258472"/>
              <a:gd name="connsiteY19" fmla="*/ 3217991 h 4505188"/>
              <a:gd name="connsiteX20" fmla="*/ 0 w 3258472"/>
              <a:gd name="connsiteY20" fmla="*/ 2664497 h 4505188"/>
              <a:gd name="connsiteX21" fmla="*/ 0 w 3258472"/>
              <a:gd name="connsiteY21" fmla="*/ 2111002 h 4505188"/>
              <a:gd name="connsiteX22" fmla="*/ 0 w 3258472"/>
              <a:gd name="connsiteY22" fmla="*/ 1377300 h 4505188"/>
              <a:gd name="connsiteX23" fmla="*/ 0 w 3258472"/>
              <a:gd name="connsiteY23" fmla="*/ 643598 h 4505188"/>
              <a:gd name="connsiteX24" fmla="*/ 0 w 3258472"/>
              <a:gd name="connsiteY24" fmla="*/ 0 h 4505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58472" h="4505188" extrusionOk="0">
                <a:moveTo>
                  <a:pt x="0" y="0"/>
                </a:moveTo>
                <a:cubicBezTo>
                  <a:pt x="229375" y="-6563"/>
                  <a:pt x="329532" y="-12453"/>
                  <a:pt x="553940" y="0"/>
                </a:cubicBezTo>
                <a:cubicBezTo>
                  <a:pt x="778348" y="12453"/>
                  <a:pt x="949879" y="30426"/>
                  <a:pt x="1205635" y="0"/>
                </a:cubicBezTo>
                <a:cubicBezTo>
                  <a:pt x="1461392" y="-30426"/>
                  <a:pt x="1501544" y="-26061"/>
                  <a:pt x="1759575" y="0"/>
                </a:cubicBezTo>
                <a:cubicBezTo>
                  <a:pt x="2017606" y="26061"/>
                  <a:pt x="2131046" y="-10743"/>
                  <a:pt x="2313515" y="0"/>
                </a:cubicBezTo>
                <a:cubicBezTo>
                  <a:pt x="2495984" y="10743"/>
                  <a:pt x="3008563" y="9321"/>
                  <a:pt x="3258472" y="0"/>
                </a:cubicBezTo>
                <a:cubicBezTo>
                  <a:pt x="3277656" y="241192"/>
                  <a:pt x="3251081" y="415498"/>
                  <a:pt x="3258472" y="553495"/>
                </a:cubicBezTo>
                <a:cubicBezTo>
                  <a:pt x="3265863" y="691493"/>
                  <a:pt x="3261427" y="850315"/>
                  <a:pt x="3258472" y="1106989"/>
                </a:cubicBezTo>
                <a:cubicBezTo>
                  <a:pt x="3255517" y="1363663"/>
                  <a:pt x="3277116" y="1405018"/>
                  <a:pt x="3258472" y="1615432"/>
                </a:cubicBezTo>
                <a:cubicBezTo>
                  <a:pt x="3239828" y="1825846"/>
                  <a:pt x="3275945" y="1970873"/>
                  <a:pt x="3258472" y="2259030"/>
                </a:cubicBezTo>
                <a:cubicBezTo>
                  <a:pt x="3240999" y="2547187"/>
                  <a:pt x="3265588" y="2580196"/>
                  <a:pt x="3258472" y="2767473"/>
                </a:cubicBezTo>
                <a:cubicBezTo>
                  <a:pt x="3251356" y="2954750"/>
                  <a:pt x="3275498" y="3208379"/>
                  <a:pt x="3258472" y="3366019"/>
                </a:cubicBezTo>
                <a:cubicBezTo>
                  <a:pt x="3241446" y="3523659"/>
                  <a:pt x="3275399" y="3804065"/>
                  <a:pt x="3258472" y="3919514"/>
                </a:cubicBezTo>
                <a:cubicBezTo>
                  <a:pt x="3241545" y="4034963"/>
                  <a:pt x="3270926" y="4360933"/>
                  <a:pt x="3258472" y="4505188"/>
                </a:cubicBezTo>
                <a:cubicBezTo>
                  <a:pt x="2942693" y="4526702"/>
                  <a:pt x="2725175" y="4535998"/>
                  <a:pt x="2541608" y="4505188"/>
                </a:cubicBezTo>
                <a:cubicBezTo>
                  <a:pt x="2358041" y="4474378"/>
                  <a:pt x="2114786" y="4503774"/>
                  <a:pt x="1824744" y="4505188"/>
                </a:cubicBezTo>
                <a:cubicBezTo>
                  <a:pt x="1534702" y="4506602"/>
                  <a:pt x="1376381" y="4481212"/>
                  <a:pt x="1107880" y="4505188"/>
                </a:cubicBezTo>
                <a:cubicBezTo>
                  <a:pt x="839379" y="4529164"/>
                  <a:pt x="520247" y="4505121"/>
                  <a:pt x="0" y="4505188"/>
                </a:cubicBezTo>
                <a:cubicBezTo>
                  <a:pt x="-7541" y="4326570"/>
                  <a:pt x="-9783" y="4127863"/>
                  <a:pt x="0" y="3906642"/>
                </a:cubicBezTo>
                <a:cubicBezTo>
                  <a:pt x="9783" y="3685421"/>
                  <a:pt x="-6042" y="3374238"/>
                  <a:pt x="0" y="3217991"/>
                </a:cubicBezTo>
                <a:cubicBezTo>
                  <a:pt x="6042" y="3061744"/>
                  <a:pt x="-788" y="2847201"/>
                  <a:pt x="0" y="2664497"/>
                </a:cubicBezTo>
                <a:cubicBezTo>
                  <a:pt x="788" y="2481793"/>
                  <a:pt x="23720" y="2297146"/>
                  <a:pt x="0" y="2111002"/>
                </a:cubicBezTo>
                <a:cubicBezTo>
                  <a:pt x="-23720" y="1924859"/>
                  <a:pt x="21581" y="1592544"/>
                  <a:pt x="0" y="1377300"/>
                </a:cubicBezTo>
                <a:cubicBezTo>
                  <a:pt x="-21581" y="1162056"/>
                  <a:pt x="-13206" y="802185"/>
                  <a:pt x="0" y="643598"/>
                </a:cubicBezTo>
                <a:cubicBezTo>
                  <a:pt x="13206" y="485011"/>
                  <a:pt x="-29893" y="280863"/>
                  <a:pt x="0" y="0"/>
                </a:cubicBezTo>
                <a:close/>
              </a:path>
            </a:pathLst>
          </a:custGeom>
          <a:noFill/>
          <a:ln>
            <a:solidFill>
              <a:schemeClr val="bg1">
                <a:lumMod val="50%"/>
              </a:schemeClr>
            </a:solidFill>
            <a:extLst>
              <a:ext uri="{C807C97D-BFC1-408E-A445-0C87EB9F89A2}">
                <ask:lineSketchStyleProps xmlns:ask="http://schemas.microsoft.com/office/drawing/2018/sketchyshapes" sd="3598101623">
                  <a:prstGeom prst="rect">
                    <a:avLst/>
                  </a:prstGeom>
                  <ask:type>
                    <ask:lineSketchFreehand/>
                  </ask:type>
                </ask:lineSketchStyleProps>
              </a:ext>
            </a:extLst>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54CBE468-CE78-5DDC-443C-0714B00BBFC2}"/>
              </a:ext>
            </a:extLst>
          </p:cNvPr>
          <p:cNvSpPr/>
          <p:nvPr/>
        </p:nvSpPr>
        <p:spPr>
          <a:xfrm>
            <a:off x="4483565" y="1347659"/>
            <a:ext cx="3258472" cy="4505188"/>
          </a:xfrm>
          <a:custGeom>
            <a:avLst/>
            <a:gdLst>
              <a:gd name="connsiteX0" fmla="*/ 0 w 3258472"/>
              <a:gd name="connsiteY0" fmla="*/ 0 h 4505188"/>
              <a:gd name="connsiteX1" fmla="*/ 684279 w 3258472"/>
              <a:gd name="connsiteY1" fmla="*/ 0 h 4505188"/>
              <a:gd name="connsiteX2" fmla="*/ 1401143 w 3258472"/>
              <a:gd name="connsiteY2" fmla="*/ 0 h 4505188"/>
              <a:gd name="connsiteX3" fmla="*/ 1987668 w 3258472"/>
              <a:gd name="connsiteY3" fmla="*/ 0 h 4505188"/>
              <a:gd name="connsiteX4" fmla="*/ 2574193 w 3258472"/>
              <a:gd name="connsiteY4" fmla="*/ 0 h 4505188"/>
              <a:gd name="connsiteX5" fmla="*/ 3258472 w 3258472"/>
              <a:gd name="connsiteY5" fmla="*/ 0 h 4505188"/>
              <a:gd name="connsiteX6" fmla="*/ 3258472 w 3258472"/>
              <a:gd name="connsiteY6" fmla="*/ 553495 h 4505188"/>
              <a:gd name="connsiteX7" fmla="*/ 3258472 w 3258472"/>
              <a:gd name="connsiteY7" fmla="*/ 1197093 h 4505188"/>
              <a:gd name="connsiteX8" fmla="*/ 3258472 w 3258472"/>
              <a:gd name="connsiteY8" fmla="*/ 1930795 h 4505188"/>
              <a:gd name="connsiteX9" fmla="*/ 3258472 w 3258472"/>
              <a:gd name="connsiteY9" fmla="*/ 2619445 h 4505188"/>
              <a:gd name="connsiteX10" fmla="*/ 3258472 w 3258472"/>
              <a:gd name="connsiteY10" fmla="*/ 3308095 h 4505188"/>
              <a:gd name="connsiteX11" fmla="*/ 3258472 w 3258472"/>
              <a:gd name="connsiteY11" fmla="*/ 3861590 h 4505188"/>
              <a:gd name="connsiteX12" fmla="*/ 3258472 w 3258472"/>
              <a:gd name="connsiteY12" fmla="*/ 4505188 h 4505188"/>
              <a:gd name="connsiteX13" fmla="*/ 2541608 w 3258472"/>
              <a:gd name="connsiteY13" fmla="*/ 4505188 h 4505188"/>
              <a:gd name="connsiteX14" fmla="*/ 1889914 w 3258472"/>
              <a:gd name="connsiteY14" fmla="*/ 4505188 h 4505188"/>
              <a:gd name="connsiteX15" fmla="*/ 1270804 w 3258472"/>
              <a:gd name="connsiteY15" fmla="*/ 4505188 h 4505188"/>
              <a:gd name="connsiteX16" fmla="*/ 684279 w 3258472"/>
              <a:gd name="connsiteY16" fmla="*/ 4505188 h 4505188"/>
              <a:gd name="connsiteX17" fmla="*/ 0 w 3258472"/>
              <a:gd name="connsiteY17" fmla="*/ 4505188 h 4505188"/>
              <a:gd name="connsiteX18" fmla="*/ 0 w 3258472"/>
              <a:gd name="connsiteY18" fmla="*/ 3906642 h 4505188"/>
              <a:gd name="connsiteX19" fmla="*/ 0 w 3258472"/>
              <a:gd name="connsiteY19" fmla="*/ 3308095 h 4505188"/>
              <a:gd name="connsiteX20" fmla="*/ 0 w 3258472"/>
              <a:gd name="connsiteY20" fmla="*/ 2664497 h 4505188"/>
              <a:gd name="connsiteX21" fmla="*/ 0 w 3258472"/>
              <a:gd name="connsiteY21" fmla="*/ 2020899 h 4505188"/>
              <a:gd name="connsiteX22" fmla="*/ 0 w 3258472"/>
              <a:gd name="connsiteY22" fmla="*/ 1332248 h 4505188"/>
              <a:gd name="connsiteX23" fmla="*/ 0 w 3258472"/>
              <a:gd name="connsiteY23" fmla="*/ 778754 h 4505188"/>
              <a:gd name="connsiteX24" fmla="*/ 0 w 3258472"/>
              <a:gd name="connsiteY24" fmla="*/ 0 h 4505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58472" h="4505188" extrusionOk="0">
                <a:moveTo>
                  <a:pt x="0" y="0"/>
                </a:moveTo>
                <a:cubicBezTo>
                  <a:pt x="253940" y="10844"/>
                  <a:pt x="393258" y="-32532"/>
                  <a:pt x="684279" y="0"/>
                </a:cubicBezTo>
                <a:cubicBezTo>
                  <a:pt x="975300" y="32532"/>
                  <a:pt x="1156234" y="-19622"/>
                  <a:pt x="1401143" y="0"/>
                </a:cubicBezTo>
                <a:cubicBezTo>
                  <a:pt x="1646052" y="19622"/>
                  <a:pt x="1805579" y="3593"/>
                  <a:pt x="1987668" y="0"/>
                </a:cubicBezTo>
                <a:cubicBezTo>
                  <a:pt x="2169758" y="-3593"/>
                  <a:pt x="2315218" y="-25711"/>
                  <a:pt x="2574193" y="0"/>
                </a:cubicBezTo>
                <a:cubicBezTo>
                  <a:pt x="2833169" y="25711"/>
                  <a:pt x="3112056" y="-6037"/>
                  <a:pt x="3258472" y="0"/>
                </a:cubicBezTo>
                <a:cubicBezTo>
                  <a:pt x="3277569" y="273145"/>
                  <a:pt x="3266265" y="390487"/>
                  <a:pt x="3258472" y="553495"/>
                </a:cubicBezTo>
                <a:cubicBezTo>
                  <a:pt x="3250679" y="716504"/>
                  <a:pt x="3262741" y="1063865"/>
                  <a:pt x="3258472" y="1197093"/>
                </a:cubicBezTo>
                <a:cubicBezTo>
                  <a:pt x="3254203" y="1330321"/>
                  <a:pt x="3223289" y="1716965"/>
                  <a:pt x="3258472" y="1930795"/>
                </a:cubicBezTo>
                <a:cubicBezTo>
                  <a:pt x="3293655" y="2144625"/>
                  <a:pt x="3291451" y="2445850"/>
                  <a:pt x="3258472" y="2619445"/>
                </a:cubicBezTo>
                <a:cubicBezTo>
                  <a:pt x="3225494" y="2793040"/>
                  <a:pt x="3288491" y="3012218"/>
                  <a:pt x="3258472" y="3308095"/>
                </a:cubicBezTo>
                <a:cubicBezTo>
                  <a:pt x="3228454" y="3603972"/>
                  <a:pt x="3268063" y="3727571"/>
                  <a:pt x="3258472" y="3861590"/>
                </a:cubicBezTo>
                <a:cubicBezTo>
                  <a:pt x="3248881" y="3995609"/>
                  <a:pt x="3228419" y="4219722"/>
                  <a:pt x="3258472" y="4505188"/>
                </a:cubicBezTo>
                <a:cubicBezTo>
                  <a:pt x="3010015" y="4487836"/>
                  <a:pt x="2860394" y="4540013"/>
                  <a:pt x="2541608" y="4505188"/>
                </a:cubicBezTo>
                <a:cubicBezTo>
                  <a:pt x="2222822" y="4470363"/>
                  <a:pt x="2203939" y="4506417"/>
                  <a:pt x="1889914" y="4505188"/>
                </a:cubicBezTo>
                <a:cubicBezTo>
                  <a:pt x="1575889" y="4503959"/>
                  <a:pt x="1566278" y="4479543"/>
                  <a:pt x="1270804" y="4505188"/>
                </a:cubicBezTo>
                <a:cubicBezTo>
                  <a:pt x="975330" y="4530834"/>
                  <a:pt x="930130" y="4483039"/>
                  <a:pt x="684279" y="4505188"/>
                </a:cubicBezTo>
                <a:cubicBezTo>
                  <a:pt x="438429" y="4527337"/>
                  <a:pt x="158783" y="4501536"/>
                  <a:pt x="0" y="4505188"/>
                </a:cubicBezTo>
                <a:cubicBezTo>
                  <a:pt x="6941" y="4381444"/>
                  <a:pt x="20168" y="4146431"/>
                  <a:pt x="0" y="3906642"/>
                </a:cubicBezTo>
                <a:cubicBezTo>
                  <a:pt x="-20168" y="3666853"/>
                  <a:pt x="3" y="3597051"/>
                  <a:pt x="0" y="3308095"/>
                </a:cubicBezTo>
                <a:cubicBezTo>
                  <a:pt x="-3" y="3019139"/>
                  <a:pt x="29612" y="2794350"/>
                  <a:pt x="0" y="2664497"/>
                </a:cubicBezTo>
                <a:cubicBezTo>
                  <a:pt x="-29612" y="2534644"/>
                  <a:pt x="25940" y="2245351"/>
                  <a:pt x="0" y="2020899"/>
                </a:cubicBezTo>
                <a:cubicBezTo>
                  <a:pt x="-25940" y="1796447"/>
                  <a:pt x="-31645" y="1586156"/>
                  <a:pt x="0" y="1332248"/>
                </a:cubicBezTo>
                <a:cubicBezTo>
                  <a:pt x="31645" y="1078340"/>
                  <a:pt x="-26377" y="997264"/>
                  <a:pt x="0" y="778754"/>
                </a:cubicBezTo>
                <a:cubicBezTo>
                  <a:pt x="26377" y="560244"/>
                  <a:pt x="-36627" y="267089"/>
                  <a:pt x="0" y="0"/>
                </a:cubicBezTo>
                <a:close/>
              </a:path>
            </a:pathLst>
          </a:custGeom>
          <a:noFill/>
          <a:ln>
            <a:solidFill>
              <a:schemeClr val="bg1">
                <a:lumMod val="50%"/>
              </a:schemeClr>
            </a:solidFill>
            <a:extLst>
              <a:ext uri="{C807C97D-BFC1-408E-A445-0C87EB9F89A2}">
                <ask:lineSketchStyleProps xmlns:ask="http://schemas.microsoft.com/office/drawing/2018/sketchyshapes" sd="1919428450">
                  <a:prstGeom prst="rect">
                    <a:avLst/>
                  </a:prstGeom>
                  <ask:type>
                    <ask:lineSketchFreehand/>
                  </ask:type>
                </ask:lineSketchStyleProps>
              </a:ext>
            </a:extLst>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B4B1B170-3E96-CA60-8E9D-9C463380B0C7}"/>
              </a:ext>
            </a:extLst>
          </p:cNvPr>
          <p:cNvSpPr/>
          <p:nvPr/>
        </p:nvSpPr>
        <p:spPr>
          <a:xfrm>
            <a:off x="7992766" y="1347659"/>
            <a:ext cx="3258472" cy="4505188"/>
          </a:xfrm>
          <a:custGeom>
            <a:avLst/>
            <a:gdLst>
              <a:gd name="connsiteX0" fmla="*/ 0 w 3258472"/>
              <a:gd name="connsiteY0" fmla="*/ 0 h 4505188"/>
              <a:gd name="connsiteX1" fmla="*/ 716864 w 3258472"/>
              <a:gd name="connsiteY1" fmla="*/ 0 h 4505188"/>
              <a:gd name="connsiteX2" fmla="*/ 1303389 w 3258472"/>
              <a:gd name="connsiteY2" fmla="*/ 0 h 4505188"/>
              <a:gd name="connsiteX3" fmla="*/ 2020253 w 3258472"/>
              <a:gd name="connsiteY3" fmla="*/ 0 h 4505188"/>
              <a:gd name="connsiteX4" fmla="*/ 2639362 w 3258472"/>
              <a:gd name="connsiteY4" fmla="*/ 0 h 4505188"/>
              <a:gd name="connsiteX5" fmla="*/ 3258472 w 3258472"/>
              <a:gd name="connsiteY5" fmla="*/ 0 h 4505188"/>
              <a:gd name="connsiteX6" fmla="*/ 3258472 w 3258472"/>
              <a:gd name="connsiteY6" fmla="*/ 733702 h 4505188"/>
              <a:gd name="connsiteX7" fmla="*/ 3258472 w 3258472"/>
              <a:gd name="connsiteY7" fmla="*/ 1377300 h 4505188"/>
              <a:gd name="connsiteX8" fmla="*/ 3258472 w 3258472"/>
              <a:gd name="connsiteY8" fmla="*/ 1885743 h 4505188"/>
              <a:gd name="connsiteX9" fmla="*/ 3258472 w 3258472"/>
              <a:gd name="connsiteY9" fmla="*/ 2439238 h 4505188"/>
              <a:gd name="connsiteX10" fmla="*/ 3258472 w 3258472"/>
              <a:gd name="connsiteY10" fmla="*/ 3172940 h 4505188"/>
              <a:gd name="connsiteX11" fmla="*/ 3258472 w 3258472"/>
              <a:gd name="connsiteY11" fmla="*/ 3906642 h 4505188"/>
              <a:gd name="connsiteX12" fmla="*/ 3258472 w 3258472"/>
              <a:gd name="connsiteY12" fmla="*/ 4505188 h 4505188"/>
              <a:gd name="connsiteX13" fmla="*/ 2704532 w 3258472"/>
              <a:gd name="connsiteY13" fmla="*/ 4505188 h 4505188"/>
              <a:gd name="connsiteX14" fmla="*/ 2052837 w 3258472"/>
              <a:gd name="connsiteY14" fmla="*/ 4505188 h 4505188"/>
              <a:gd name="connsiteX15" fmla="*/ 1401143 w 3258472"/>
              <a:gd name="connsiteY15" fmla="*/ 4505188 h 4505188"/>
              <a:gd name="connsiteX16" fmla="*/ 716864 w 3258472"/>
              <a:gd name="connsiteY16" fmla="*/ 4505188 h 4505188"/>
              <a:gd name="connsiteX17" fmla="*/ 0 w 3258472"/>
              <a:gd name="connsiteY17" fmla="*/ 4505188 h 4505188"/>
              <a:gd name="connsiteX18" fmla="*/ 0 w 3258472"/>
              <a:gd name="connsiteY18" fmla="*/ 3951693 h 4505188"/>
              <a:gd name="connsiteX19" fmla="*/ 0 w 3258472"/>
              <a:gd name="connsiteY19" fmla="*/ 3398199 h 4505188"/>
              <a:gd name="connsiteX20" fmla="*/ 0 w 3258472"/>
              <a:gd name="connsiteY20" fmla="*/ 2664497 h 4505188"/>
              <a:gd name="connsiteX21" fmla="*/ 0 w 3258472"/>
              <a:gd name="connsiteY21" fmla="*/ 1975847 h 4505188"/>
              <a:gd name="connsiteX22" fmla="*/ 0 w 3258472"/>
              <a:gd name="connsiteY22" fmla="*/ 1332248 h 4505188"/>
              <a:gd name="connsiteX23" fmla="*/ 0 w 3258472"/>
              <a:gd name="connsiteY23" fmla="*/ 823806 h 4505188"/>
              <a:gd name="connsiteX24" fmla="*/ 0 w 3258472"/>
              <a:gd name="connsiteY24" fmla="*/ 0 h 4505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58472" h="4505188" extrusionOk="0">
                <a:moveTo>
                  <a:pt x="0" y="0"/>
                </a:moveTo>
                <a:cubicBezTo>
                  <a:pt x="149311" y="-27310"/>
                  <a:pt x="379373" y="5680"/>
                  <a:pt x="716864" y="0"/>
                </a:cubicBezTo>
                <a:cubicBezTo>
                  <a:pt x="1054355" y="-5680"/>
                  <a:pt x="1024713" y="15513"/>
                  <a:pt x="1303389" y="0"/>
                </a:cubicBezTo>
                <a:cubicBezTo>
                  <a:pt x="1582065" y="-15513"/>
                  <a:pt x="1823584" y="935"/>
                  <a:pt x="2020253" y="0"/>
                </a:cubicBezTo>
                <a:cubicBezTo>
                  <a:pt x="2216922" y="-935"/>
                  <a:pt x="2463880" y="30152"/>
                  <a:pt x="2639362" y="0"/>
                </a:cubicBezTo>
                <a:cubicBezTo>
                  <a:pt x="2814844" y="-30152"/>
                  <a:pt x="3096801" y="14184"/>
                  <a:pt x="3258472" y="0"/>
                </a:cubicBezTo>
                <a:cubicBezTo>
                  <a:pt x="3232342" y="181011"/>
                  <a:pt x="3241942" y="368406"/>
                  <a:pt x="3258472" y="733702"/>
                </a:cubicBezTo>
                <a:cubicBezTo>
                  <a:pt x="3275002" y="1098998"/>
                  <a:pt x="3230073" y="1178194"/>
                  <a:pt x="3258472" y="1377300"/>
                </a:cubicBezTo>
                <a:cubicBezTo>
                  <a:pt x="3286871" y="1576406"/>
                  <a:pt x="3246631" y="1670110"/>
                  <a:pt x="3258472" y="1885743"/>
                </a:cubicBezTo>
                <a:cubicBezTo>
                  <a:pt x="3270313" y="2101376"/>
                  <a:pt x="3263618" y="2173039"/>
                  <a:pt x="3258472" y="2439238"/>
                </a:cubicBezTo>
                <a:cubicBezTo>
                  <a:pt x="3253326" y="2705438"/>
                  <a:pt x="3273972" y="2942849"/>
                  <a:pt x="3258472" y="3172940"/>
                </a:cubicBezTo>
                <a:cubicBezTo>
                  <a:pt x="3242972" y="3403031"/>
                  <a:pt x="3261603" y="3724131"/>
                  <a:pt x="3258472" y="3906642"/>
                </a:cubicBezTo>
                <a:cubicBezTo>
                  <a:pt x="3255341" y="4089153"/>
                  <a:pt x="3275838" y="4211717"/>
                  <a:pt x="3258472" y="4505188"/>
                </a:cubicBezTo>
                <a:cubicBezTo>
                  <a:pt x="3054108" y="4493856"/>
                  <a:pt x="2869269" y="4506197"/>
                  <a:pt x="2704532" y="4505188"/>
                </a:cubicBezTo>
                <a:cubicBezTo>
                  <a:pt x="2539795" y="4504179"/>
                  <a:pt x="2210355" y="4511216"/>
                  <a:pt x="2052837" y="4505188"/>
                </a:cubicBezTo>
                <a:cubicBezTo>
                  <a:pt x="1895319" y="4499160"/>
                  <a:pt x="1726183" y="4475239"/>
                  <a:pt x="1401143" y="4505188"/>
                </a:cubicBezTo>
                <a:cubicBezTo>
                  <a:pt x="1076103" y="4535137"/>
                  <a:pt x="961941" y="4483895"/>
                  <a:pt x="716864" y="4505188"/>
                </a:cubicBezTo>
                <a:cubicBezTo>
                  <a:pt x="471787" y="4526481"/>
                  <a:pt x="223158" y="4536436"/>
                  <a:pt x="0" y="4505188"/>
                </a:cubicBezTo>
                <a:cubicBezTo>
                  <a:pt x="22459" y="4366777"/>
                  <a:pt x="1252" y="4083553"/>
                  <a:pt x="0" y="3951693"/>
                </a:cubicBezTo>
                <a:cubicBezTo>
                  <a:pt x="-1252" y="3819834"/>
                  <a:pt x="15649" y="3644309"/>
                  <a:pt x="0" y="3398199"/>
                </a:cubicBezTo>
                <a:cubicBezTo>
                  <a:pt x="-15649" y="3152089"/>
                  <a:pt x="-26006" y="2960756"/>
                  <a:pt x="0" y="2664497"/>
                </a:cubicBezTo>
                <a:cubicBezTo>
                  <a:pt x="26006" y="2368238"/>
                  <a:pt x="9656" y="2270585"/>
                  <a:pt x="0" y="1975847"/>
                </a:cubicBezTo>
                <a:cubicBezTo>
                  <a:pt x="-9656" y="1681109"/>
                  <a:pt x="19893" y="1560783"/>
                  <a:pt x="0" y="1332248"/>
                </a:cubicBezTo>
                <a:cubicBezTo>
                  <a:pt x="-19893" y="1103713"/>
                  <a:pt x="25050" y="1034179"/>
                  <a:pt x="0" y="823806"/>
                </a:cubicBezTo>
                <a:cubicBezTo>
                  <a:pt x="-25050" y="613433"/>
                  <a:pt x="35577" y="171717"/>
                  <a:pt x="0" y="0"/>
                </a:cubicBezTo>
                <a:close/>
              </a:path>
            </a:pathLst>
          </a:custGeom>
          <a:noFill/>
          <a:ln>
            <a:solidFill>
              <a:schemeClr val="bg1">
                <a:lumMod val="50%"/>
              </a:schemeClr>
            </a:solidFill>
            <a:extLst>
              <a:ext uri="{C807C97D-BFC1-408E-A445-0C87EB9F89A2}">
                <ask:lineSketchStyleProps xmlns:ask="http://schemas.microsoft.com/office/drawing/2018/sketchyshapes" sd="71014765">
                  <a:prstGeom prst="rect">
                    <a:avLst/>
                  </a:prstGeom>
                  <ask:type>
                    <ask:lineSketchFreehand/>
                  </ask:type>
                </ask:lineSketchStyleProps>
              </a:ext>
            </a:extLst>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761D9337-E7D0-4604-5856-EAFB7ECD5767}"/>
              </a:ext>
            </a:extLst>
          </p:cNvPr>
          <p:cNvSpPr txBox="1"/>
          <p:nvPr/>
        </p:nvSpPr>
        <p:spPr>
          <a:xfrm>
            <a:off x="1287628" y="3234486"/>
            <a:ext cx="2748853" cy="646331"/>
          </a:xfrm>
          <a:prstGeom prst="rect">
            <a:avLst/>
          </a:prstGeom>
          <a:solidFill>
            <a:schemeClr val="bg1"/>
          </a:solidFill>
        </p:spPr>
        <p:txBody>
          <a:bodyPr wrap="square" rtlCol="0">
            <a:spAutoFit/>
          </a:bodyPr>
          <a:lstStyle/>
          <a:p>
            <a:pPr algn="ctr"/>
            <a:r>
              <a:rPr lang="fr-FR" b="1" dirty="0">
                <a:solidFill>
                  <a:srgbClr val="C00000"/>
                </a:solidFill>
                <a:cs typeface="Cavolini" panose="03000502040302020204" pitchFamily="66" charset="0"/>
              </a:rPr>
              <a:t>Financer </a:t>
            </a:r>
          </a:p>
          <a:p>
            <a:pPr algn="ctr"/>
            <a:r>
              <a:rPr lang="fr-FR" b="1" dirty="0">
                <a:solidFill>
                  <a:srgbClr val="C00000"/>
                </a:solidFill>
                <a:cs typeface="Cavolini" panose="03000502040302020204" pitchFamily="66" charset="0"/>
              </a:rPr>
              <a:t>votre véhicule</a:t>
            </a:r>
          </a:p>
        </p:txBody>
      </p:sp>
      <p:sp>
        <p:nvSpPr>
          <p:cNvPr id="15" name="ZoneTexte 14">
            <a:extLst>
              <a:ext uri="{FF2B5EF4-FFF2-40B4-BE49-F238E27FC236}">
                <a16:creationId xmlns:a16="http://schemas.microsoft.com/office/drawing/2014/main" id="{7A02C2C5-1FF2-7EBD-6D42-33F68D0A9F2C}"/>
              </a:ext>
            </a:extLst>
          </p:cNvPr>
          <p:cNvSpPr txBox="1"/>
          <p:nvPr/>
        </p:nvSpPr>
        <p:spPr>
          <a:xfrm>
            <a:off x="1287628" y="5027256"/>
            <a:ext cx="2748853" cy="646331"/>
          </a:xfrm>
          <a:prstGeom prst="rect">
            <a:avLst/>
          </a:prstGeom>
          <a:solidFill>
            <a:schemeClr val="bg1">
              <a:lumMod val="85%"/>
            </a:schemeClr>
          </a:solidFill>
        </p:spPr>
        <p:txBody>
          <a:bodyPr wrap="square" rtlCol="0">
            <a:spAutoFit/>
          </a:bodyPr>
          <a:lstStyle/>
          <a:p>
            <a:pPr algn="ctr"/>
            <a:r>
              <a:rPr lang="fr-FR" sz="1200" b="1" dirty="0">
                <a:solidFill>
                  <a:schemeClr val="tx1">
                    <a:lumMod val="65%"/>
                    <a:lumOff val="35%"/>
                  </a:schemeClr>
                </a:solidFill>
                <a:cs typeface="Cavolini" panose="03000502040302020204" pitchFamily="66" charset="0"/>
              </a:rPr>
              <a:t>Le prêt véhicule</a:t>
            </a:r>
          </a:p>
          <a:p>
            <a:pPr algn="ctr"/>
            <a:r>
              <a:rPr lang="fr-FR" sz="1200" b="1" dirty="0">
                <a:solidFill>
                  <a:schemeClr val="tx1">
                    <a:lumMod val="65%"/>
                    <a:lumOff val="35%"/>
                  </a:schemeClr>
                </a:solidFill>
                <a:cs typeface="Cavolini" panose="03000502040302020204" pitchFamily="66" charset="0"/>
              </a:rPr>
              <a:t>Le prêt véhicule propre</a:t>
            </a:r>
          </a:p>
          <a:p>
            <a:pPr algn="ctr"/>
            <a:r>
              <a:rPr lang="fr-FR" sz="1200" b="1" dirty="0">
                <a:solidFill>
                  <a:schemeClr val="tx1">
                    <a:lumMod val="65%"/>
                    <a:lumOff val="35%"/>
                  </a:schemeClr>
                </a:solidFill>
                <a:cs typeface="Cavolini" panose="03000502040302020204" pitchFamily="66" charset="0"/>
              </a:rPr>
              <a:t>Le permis à 1€/jour</a:t>
            </a:r>
          </a:p>
        </p:txBody>
      </p:sp>
      <p:sp>
        <p:nvSpPr>
          <p:cNvPr id="16" name="ZoneTexte 15">
            <a:extLst>
              <a:ext uri="{FF2B5EF4-FFF2-40B4-BE49-F238E27FC236}">
                <a16:creationId xmlns:a16="http://schemas.microsoft.com/office/drawing/2014/main" id="{1AAE2387-1CF9-D54E-447A-11D375DC9C26}"/>
              </a:ext>
            </a:extLst>
          </p:cNvPr>
          <p:cNvSpPr txBox="1"/>
          <p:nvPr/>
        </p:nvSpPr>
        <p:spPr>
          <a:xfrm>
            <a:off x="1195289" y="1346319"/>
            <a:ext cx="2748853" cy="830997"/>
          </a:xfrm>
          <a:prstGeom prst="rect">
            <a:avLst/>
          </a:prstGeom>
          <a:noFill/>
        </p:spPr>
        <p:txBody>
          <a:bodyPr wrap="square" rtlCol="0">
            <a:spAutoFit/>
          </a:bodyPr>
          <a:lstStyle/>
          <a:p>
            <a:pPr algn="ctr"/>
            <a:r>
              <a:rPr lang="fr-FR" sz="4800" dirty="0">
                <a:solidFill>
                  <a:schemeClr val="tx1">
                    <a:lumMod val="75%"/>
                    <a:lumOff val="25%"/>
                  </a:schemeClr>
                </a:solidFill>
                <a:latin typeface="Bernard MT Condensed" panose="02050806060905020404" pitchFamily="18" charset="0"/>
                <a:cs typeface="Cavolini" panose="03000502040302020204" pitchFamily="66" charset="0"/>
              </a:rPr>
              <a:t>01</a:t>
            </a:r>
            <a:endParaRPr lang="fr-FR" sz="3600" dirty="0">
              <a:solidFill>
                <a:schemeClr val="tx1">
                  <a:lumMod val="75%"/>
                  <a:lumOff val="25%"/>
                </a:schemeClr>
              </a:solidFill>
              <a:latin typeface="Bernard MT Condensed" panose="02050806060905020404" pitchFamily="18" charset="0"/>
              <a:cs typeface="Cavolini" panose="03000502040302020204" pitchFamily="66" charset="0"/>
            </a:endParaRPr>
          </a:p>
        </p:txBody>
      </p:sp>
      <p:sp>
        <p:nvSpPr>
          <p:cNvPr id="17" name="ZoneTexte 16">
            <a:extLst>
              <a:ext uri="{FF2B5EF4-FFF2-40B4-BE49-F238E27FC236}">
                <a16:creationId xmlns:a16="http://schemas.microsoft.com/office/drawing/2014/main" id="{DE8F02A7-A848-C16E-7980-2B6358E65703}"/>
              </a:ext>
            </a:extLst>
          </p:cNvPr>
          <p:cNvSpPr txBox="1"/>
          <p:nvPr/>
        </p:nvSpPr>
        <p:spPr>
          <a:xfrm>
            <a:off x="4640726" y="1346319"/>
            <a:ext cx="2748853" cy="830997"/>
          </a:xfrm>
          <a:prstGeom prst="rect">
            <a:avLst/>
          </a:prstGeom>
          <a:noFill/>
        </p:spPr>
        <p:txBody>
          <a:bodyPr wrap="square" rtlCol="0">
            <a:spAutoFit/>
          </a:bodyPr>
          <a:lstStyle/>
          <a:p>
            <a:pPr algn="ctr"/>
            <a:r>
              <a:rPr lang="fr-FR" sz="4800" dirty="0">
                <a:solidFill>
                  <a:schemeClr val="tx1">
                    <a:lumMod val="75%"/>
                    <a:lumOff val="25%"/>
                  </a:schemeClr>
                </a:solidFill>
                <a:latin typeface="Bernard MT Condensed" panose="02050806060905020404" pitchFamily="18" charset="0"/>
                <a:cs typeface="Cavolini" panose="03000502040302020204" pitchFamily="66" charset="0"/>
              </a:rPr>
              <a:t>02</a:t>
            </a:r>
            <a:endParaRPr lang="fr-FR" sz="3600" dirty="0">
              <a:solidFill>
                <a:schemeClr val="tx1">
                  <a:lumMod val="75%"/>
                  <a:lumOff val="25%"/>
                </a:schemeClr>
              </a:solidFill>
              <a:latin typeface="Bernard MT Condensed" panose="02050806060905020404" pitchFamily="18" charset="0"/>
              <a:cs typeface="Cavolini" panose="03000502040302020204" pitchFamily="66" charset="0"/>
            </a:endParaRPr>
          </a:p>
        </p:txBody>
      </p:sp>
      <p:sp>
        <p:nvSpPr>
          <p:cNvPr id="18" name="ZoneTexte 17">
            <a:extLst>
              <a:ext uri="{FF2B5EF4-FFF2-40B4-BE49-F238E27FC236}">
                <a16:creationId xmlns:a16="http://schemas.microsoft.com/office/drawing/2014/main" id="{DA6C1AD1-FE68-1FE4-C2F4-32AB6BC49B42}"/>
              </a:ext>
            </a:extLst>
          </p:cNvPr>
          <p:cNvSpPr txBox="1"/>
          <p:nvPr/>
        </p:nvSpPr>
        <p:spPr>
          <a:xfrm>
            <a:off x="8149927" y="1346318"/>
            <a:ext cx="2748853" cy="830997"/>
          </a:xfrm>
          <a:prstGeom prst="rect">
            <a:avLst/>
          </a:prstGeom>
          <a:noFill/>
        </p:spPr>
        <p:txBody>
          <a:bodyPr wrap="square" rtlCol="0">
            <a:spAutoFit/>
          </a:bodyPr>
          <a:lstStyle/>
          <a:p>
            <a:pPr algn="ctr"/>
            <a:r>
              <a:rPr lang="fr-FR" sz="4800" dirty="0">
                <a:solidFill>
                  <a:schemeClr val="tx1">
                    <a:lumMod val="75%"/>
                    <a:lumOff val="25%"/>
                  </a:schemeClr>
                </a:solidFill>
                <a:latin typeface="Bernard MT Condensed" panose="02050806060905020404" pitchFamily="18" charset="0"/>
                <a:cs typeface="Cavolini" panose="03000502040302020204" pitchFamily="66" charset="0"/>
              </a:rPr>
              <a:t>03</a:t>
            </a:r>
            <a:endParaRPr lang="fr-FR" sz="3600" dirty="0">
              <a:solidFill>
                <a:schemeClr val="tx1">
                  <a:lumMod val="75%"/>
                  <a:lumOff val="25%"/>
                </a:schemeClr>
              </a:solidFill>
              <a:latin typeface="Bernard MT Condensed" panose="02050806060905020404" pitchFamily="18" charset="0"/>
              <a:cs typeface="Cavolini" panose="03000502040302020204" pitchFamily="66" charset="0"/>
            </a:endParaRPr>
          </a:p>
        </p:txBody>
      </p:sp>
      <p:sp>
        <p:nvSpPr>
          <p:cNvPr id="19" name="ZoneTexte 18">
            <a:extLst>
              <a:ext uri="{FF2B5EF4-FFF2-40B4-BE49-F238E27FC236}">
                <a16:creationId xmlns:a16="http://schemas.microsoft.com/office/drawing/2014/main" id="{533D4E90-8CEC-F2A9-182C-41368157CFC0}"/>
              </a:ext>
            </a:extLst>
          </p:cNvPr>
          <p:cNvSpPr txBox="1"/>
          <p:nvPr/>
        </p:nvSpPr>
        <p:spPr>
          <a:xfrm>
            <a:off x="4760720" y="3095987"/>
            <a:ext cx="2748853" cy="923330"/>
          </a:xfrm>
          <a:prstGeom prst="rect">
            <a:avLst/>
          </a:prstGeom>
          <a:solidFill>
            <a:schemeClr val="bg1"/>
          </a:solidFill>
        </p:spPr>
        <p:txBody>
          <a:bodyPr wrap="square" rtlCol="0">
            <a:spAutoFit/>
          </a:bodyPr>
          <a:lstStyle/>
          <a:p>
            <a:pPr algn="ctr"/>
            <a:r>
              <a:rPr lang="fr-FR" b="1" dirty="0">
                <a:solidFill>
                  <a:schemeClr val="tx1">
                    <a:lumMod val="75%"/>
                    <a:lumOff val="25%"/>
                  </a:schemeClr>
                </a:solidFill>
                <a:cs typeface="Cavolini" panose="03000502040302020204" pitchFamily="66" charset="0"/>
              </a:rPr>
              <a:t>Assurer </a:t>
            </a:r>
          </a:p>
          <a:p>
            <a:pPr algn="ctr"/>
            <a:r>
              <a:rPr lang="fr-FR" b="1" dirty="0">
                <a:solidFill>
                  <a:schemeClr val="tx1">
                    <a:lumMod val="75%"/>
                    <a:lumOff val="25%"/>
                  </a:schemeClr>
                </a:solidFill>
                <a:cs typeface="Cavolini" panose="03000502040302020204" pitchFamily="66" charset="0"/>
              </a:rPr>
              <a:t>vos modes de déplacement</a:t>
            </a:r>
          </a:p>
        </p:txBody>
      </p:sp>
      <p:sp>
        <p:nvSpPr>
          <p:cNvPr id="20" name="ZoneTexte 19">
            <a:extLst>
              <a:ext uri="{FF2B5EF4-FFF2-40B4-BE49-F238E27FC236}">
                <a16:creationId xmlns:a16="http://schemas.microsoft.com/office/drawing/2014/main" id="{0CCFB214-2E0B-19D4-A1C5-6E264212C8F6}"/>
              </a:ext>
            </a:extLst>
          </p:cNvPr>
          <p:cNvSpPr txBox="1"/>
          <p:nvPr/>
        </p:nvSpPr>
        <p:spPr>
          <a:xfrm>
            <a:off x="8269921" y="3095987"/>
            <a:ext cx="2748853" cy="923330"/>
          </a:xfrm>
          <a:prstGeom prst="rect">
            <a:avLst/>
          </a:prstGeom>
          <a:solidFill>
            <a:schemeClr val="bg1"/>
          </a:solidFill>
        </p:spPr>
        <p:txBody>
          <a:bodyPr wrap="square" rtlCol="0">
            <a:spAutoFit/>
          </a:bodyPr>
          <a:lstStyle/>
          <a:p>
            <a:pPr algn="ctr"/>
            <a:r>
              <a:rPr lang="fr-FR" b="1" dirty="0">
                <a:solidFill>
                  <a:schemeClr val="tx1">
                    <a:lumMod val="75%"/>
                    <a:lumOff val="25%"/>
                  </a:schemeClr>
                </a:solidFill>
                <a:cs typeface="Cavolini" panose="03000502040302020204" pitchFamily="66" charset="0"/>
              </a:rPr>
              <a:t>Accompagner en adoptant le réflexe </a:t>
            </a:r>
            <a:r>
              <a:rPr lang="fr-FR" b="1" dirty="0" err="1">
                <a:solidFill>
                  <a:schemeClr val="tx1">
                    <a:lumMod val="75%"/>
                    <a:lumOff val="25%"/>
                  </a:schemeClr>
                </a:solidFill>
                <a:cs typeface="Cavolini" panose="03000502040302020204" pitchFamily="66" charset="0"/>
              </a:rPr>
              <a:t>Selfcare</a:t>
            </a:r>
            <a:r>
              <a:rPr lang="fr-FR" b="1" dirty="0">
                <a:solidFill>
                  <a:schemeClr val="tx1">
                    <a:lumMod val="75%"/>
                    <a:lumOff val="25%"/>
                  </a:schemeClr>
                </a:solidFill>
                <a:cs typeface="Cavolini" panose="03000502040302020204" pitchFamily="66" charset="0"/>
              </a:rPr>
              <a:t> ! </a:t>
            </a:r>
          </a:p>
        </p:txBody>
      </p:sp>
      <p:sp>
        <p:nvSpPr>
          <p:cNvPr id="21" name="ZoneTexte 20">
            <a:extLst>
              <a:ext uri="{FF2B5EF4-FFF2-40B4-BE49-F238E27FC236}">
                <a16:creationId xmlns:a16="http://schemas.microsoft.com/office/drawing/2014/main" id="{8D894176-3BA8-58C5-C117-ADA4FAA170F3}"/>
              </a:ext>
            </a:extLst>
          </p:cNvPr>
          <p:cNvSpPr txBox="1"/>
          <p:nvPr/>
        </p:nvSpPr>
        <p:spPr>
          <a:xfrm>
            <a:off x="4760720" y="4934922"/>
            <a:ext cx="2748853" cy="646331"/>
          </a:xfrm>
          <a:prstGeom prst="rect">
            <a:avLst/>
          </a:prstGeom>
          <a:solidFill>
            <a:schemeClr val="bg1">
              <a:lumMod val="85%"/>
            </a:schemeClr>
          </a:solidFill>
        </p:spPr>
        <p:txBody>
          <a:bodyPr wrap="square" rtlCol="0">
            <a:spAutoFit/>
          </a:bodyPr>
          <a:lstStyle/>
          <a:p>
            <a:pPr algn="ctr"/>
            <a:r>
              <a:rPr lang="fr-FR" sz="1200" b="1" dirty="0">
                <a:solidFill>
                  <a:schemeClr val="tx1">
                    <a:lumMod val="65%"/>
                    <a:lumOff val="35%"/>
                  </a:schemeClr>
                </a:solidFill>
                <a:cs typeface="Cavolini" panose="03000502040302020204" pitchFamily="66" charset="0"/>
              </a:rPr>
              <a:t>L’assurance Auto</a:t>
            </a:r>
          </a:p>
          <a:p>
            <a:pPr algn="ctr"/>
            <a:r>
              <a:rPr lang="fr-FR" sz="1200" b="1" dirty="0">
                <a:solidFill>
                  <a:schemeClr val="tx1">
                    <a:lumMod val="65%"/>
                    <a:lumOff val="35%"/>
                  </a:schemeClr>
                </a:solidFill>
                <a:cs typeface="Cavolini" panose="03000502040302020204" pitchFamily="66" charset="0"/>
              </a:rPr>
              <a:t>L’assurance 2 Roues</a:t>
            </a:r>
          </a:p>
          <a:p>
            <a:pPr algn="ctr"/>
            <a:r>
              <a:rPr lang="fr-FR" sz="1200" b="1" dirty="0">
                <a:solidFill>
                  <a:schemeClr val="tx1">
                    <a:lumMod val="65%"/>
                    <a:lumOff val="35%"/>
                  </a:schemeClr>
                </a:solidFill>
                <a:cs typeface="Cavolini" panose="03000502040302020204" pitchFamily="66" charset="0"/>
              </a:rPr>
              <a:t>L’option NMD</a:t>
            </a:r>
          </a:p>
        </p:txBody>
      </p:sp>
      <p:sp>
        <p:nvSpPr>
          <p:cNvPr id="22" name="ZoneTexte 21">
            <a:extLst>
              <a:ext uri="{FF2B5EF4-FFF2-40B4-BE49-F238E27FC236}">
                <a16:creationId xmlns:a16="http://schemas.microsoft.com/office/drawing/2014/main" id="{3BC2B3B5-DF7B-158C-891C-D3F8799B7C95}"/>
              </a:ext>
            </a:extLst>
          </p:cNvPr>
          <p:cNvSpPr txBox="1"/>
          <p:nvPr/>
        </p:nvSpPr>
        <p:spPr>
          <a:xfrm>
            <a:off x="8269921" y="5048676"/>
            <a:ext cx="2748853" cy="461665"/>
          </a:xfrm>
          <a:prstGeom prst="rect">
            <a:avLst/>
          </a:prstGeom>
          <a:solidFill>
            <a:schemeClr val="bg1">
              <a:lumMod val="85%"/>
            </a:schemeClr>
          </a:solidFill>
        </p:spPr>
        <p:txBody>
          <a:bodyPr wrap="square" rtlCol="0">
            <a:spAutoFit/>
          </a:bodyPr>
          <a:lstStyle/>
          <a:p>
            <a:pPr algn="ctr"/>
            <a:r>
              <a:rPr lang="fr-FR" sz="1200" b="1" dirty="0">
                <a:solidFill>
                  <a:schemeClr val="tx1">
                    <a:lumMod val="65%"/>
                    <a:lumOff val="35%"/>
                  </a:schemeClr>
                </a:solidFill>
                <a:cs typeface="Cavolini" panose="03000502040302020204" pitchFamily="66" charset="0"/>
              </a:rPr>
              <a:t>Accompagner les financements</a:t>
            </a:r>
          </a:p>
          <a:p>
            <a:pPr algn="ctr"/>
            <a:r>
              <a:rPr lang="fr-FR" sz="1200" b="1" dirty="0">
                <a:solidFill>
                  <a:schemeClr val="tx1">
                    <a:lumMod val="65%"/>
                    <a:lumOff val="35%"/>
                  </a:schemeClr>
                </a:solidFill>
                <a:cs typeface="Cavolini" panose="03000502040302020204" pitchFamily="66" charset="0"/>
              </a:rPr>
              <a:t>Accompagner les assurances</a:t>
            </a:r>
          </a:p>
        </p:txBody>
      </p:sp>
    </p:spTree>
    <p:extLst>
      <p:ext uri="{BB962C8B-B14F-4D97-AF65-F5344CB8AC3E}">
        <p14:creationId xmlns:p14="http://schemas.microsoft.com/office/powerpoint/2010/main" val="1604921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 decel="50%" fill="hold" nodeType="withEffect">
                                  <p:stCondLst>
                                    <p:cond delay="0"/>
                                  </p:stCondLst>
                                  <p:childTnLst>
                                    <p:animMotion origin="layout" path="M -3.75E-6 -2.59259E-6 L 0.28555 -0.00393 " pathEditMode="relative" rAng="0" ptsTypes="AA">
                                      <p:cBhvr>
                                        <p:cTn id="6" dur="2000" fill="hold"/>
                                        <p:tgtEl>
                                          <p:spTgt spid="65"/>
                                        </p:tgtEl>
                                        <p:attrNameLst>
                                          <p:attrName>ppt_x</p:attrName>
                                          <p:attrName>ppt_y</p:attrName>
                                        </p:attrNameLst>
                                      </p:cBhvr>
                                      <p:rCtr x="14.27%" y="-0.20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6" name="Espace réservé du contenu 8">
            <a:extLst>
              <a:ext uri="{FF2B5EF4-FFF2-40B4-BE49-F238E27FC236}">
                <a16:creationId xmlns:a16="http://schemas.microsoft.com/office/drawing/2014/main" id="{340EDA53-265A-23A3-0316-3F2E46D75801}"/>
              </a:ext>
            </a:extLst>
          </p:cNvPr>
          <p:cNvSpPr txBox="1">
            <a:spLocks/>
          </p:cNvSpPr>
          <p:nvPr/>
        </p:nvSpPr>
        <p:spPr bwMode="auto">
          <a:xfrm>
            <a:off x="6275484" y="1510785"/>
            <a:ext cx="5641097" cy="4502957"/>
          </a:xfrm>
          <a:custGeom>
            <a:avLst/>
            <a:gdLst>
              <a:gd name="connsiteX0" fmla="*/ 0 w 5641097"/>
              <a:gd name="connsiteY0" fmla="*/ 0 h 4502957"/>
              <a:gd name="connsiteX1" fmla="*/ 513967 w 5641097"/>
              <a:gd name="connsiteY1" fmla="*/ 0 h 4502957"/>
              <a:gd name="connsiteX2" fmla="*/ 1197166 w 5641097"/>
              <a:gd name="connsiteY2" fmla="*/ 0 h 4502957"/>
              <a:gd name="connsiteX3" fmla="*/ 1767544 w 5641097"/>
              <a:gd name="connsiteY3" fmla="*/ 0 h 4502957"/>
              <a:gd name="connsiteX4" fmla="*/ 2225099 w 5641097"/>
              <a:gd name="connsiteY4" fmla="*/ 0 h 4502957"/>
              <a:gd name="connsiteX5" fmla="*/ 2682655 w 5641097"/>
              <a:gd name="connsiteY5" fmla="*/ 0 h 4502957"/>
              <a:gd name="connsiteX6" fmla="*/ 3309444 w 5641097"/>
              <a:gd name="connsiteY6" fmla="*/ 0 h 4502957"/>
              <a:gd name="connsiteX7" fmla="*/ 3823410 w 5641097"/>
              <a:gd name="connsiteY7" fmla="*/ 0 h 4502957"/>
              <a:gd name="connsiteX8" fmla="*/ 4506610 w 5641097"/>
              <a:gd name="connsiteY8" fmla="*/ 0 h 4502957"/>
              <a:gd name="connsiteX9" fmla="*/ 4964165 w 5641097"/>
              <a:gd name="connsiteY9" fmla="*/ 0 h 4502957"/>
              <a:gd name="connsiteX10" fmla="*/ 5641097 w 5641097"/>
              <a:gd name="connsiteY10" fmla="*/ 0 h 4502957"/>
              <a:gd name="connsiteX11" fmla="*/ 5641097 w 5641097"/>
              <a:gd name="connsiteY11" fmla="*/ 553220 h 4502957"/>
              <a:gd name="connsiteX12" fmla="*/ 5641097 w 5641097"/>
              <a:gd name="connsiteY12" fmla="*/ 1241530 h 4502957"/>
              <a:gd name="connsiteX13" fmla="*/ 5641097 w 5641097"/>
              <a:gd name="connsiteY13" fmla="*/ 1974868 h 4502957"/>
              <a:gd name="connsiteX14" fmla="*/ 5641097 w 5641097"/>
              <a:gd name="connsiteY14" fmla="*/ 2663177 h 4502957"/>
              <a:gd name="connsiteX15" fmla="*/ 5641097 w 5641097"/>
              <a:gd name="connsiteY15" fmla="*/ 3261427 h 4502957"/>
              <a:gd name="connsiteX16" fmla="*/ 5641097 w 5641097"/>
              <a:gd name="connsiteY16" fmla="*/ 3949737 h 4502957"/>
              <a:gd name="connsiteX17" fmla="*/ 5641097 w 5641097"/>
              <a:gd name="connsiteY17" fmla="*/ 4502957 h 4502957"/>
              <a:gd name="connsiteX18" fmla="*/ 5183541 w 5641097"/>
              <a:gd name="connsiteY18" fmla="*/ 4502957 h 4502957"/>
              <a:gd name="connsiteX19" fmla="*/ 4443931 w 5641097"/>
              <a:gd name="connsiteY19" fmla="*/ 4502957 h 4502957"/>
              <a:gd name="connsiteX20" fmla="*/ 3986375 w 5641097"/>
              <a:gd name="connsiteY20" fmla="*/ 4502957 h 4502957"/>
              <a:gd name="connsiteX21" fmla="*/ 3415998 w 5641097"/>
              <a:gd name="connsiteY21" fmla="*/ 4502957 h 4502957"/>
              <a:gd name="connsiteX22" fmla="*/ 2732798 w 5641097"/>
              <a:gd name="connsiteY22" fmla="*/ 4502957 h 4502957"/>
              <a:gd name="connsiteX23" fmla="*/ 2049599 w 5641097"/>
              <a:gd name="connsiteY23" fmla="*/ 4502957 h 4502957"/>
              <a:gd name="connsiteX24" fmla="*/ 1366399 w 5641097"/>
              <a:gd name="connsiteY24" fmla="*/ 4502957 h 4502957"/>
              <a:gd name="connsiteX25" fmla="*/ 908843 w 5641097"/>
              <a:gd name="connsiteY25" fmla="*/ 4502957 h 4502957"/>
              <a:gd name="connsiteX26" fmla="*/ 0 w 5641097"/>
              <a:gd name="connsiteY26" fmla="*/ 4502957 h 4502957"/>
              <a:gd name="connsiteX27" fmla="*/ 0 w 5641097"/>
              <a:gd name="connsiteY27" fmla="*/ 3949737 h 4502957"/>
              <a:gd name="connsiteX28" fmla="*/ 0 w 5641097"/>
              <a:gd name="connsiteY28" fmla="*/ 3351487 h 4502957"/>
              <a:gd name="connsiteX29" fmla="*/ 0 w 5641097"/>
              <a:gd name="connsiteY29" fmla="*/ 2843296 h 4502957"/>
              <a:gd name="connsiteX30" fmla="*/ 0 w 5641097"/>
              <a:gd name="connsiteY30" fmla="*/ 2290075 h 4502957"/>
              <a:gd name="connsiteX31" fmla="*/ 0 w 5641097"/>
              <a:gd name="connsiteY31" fmla="*/ 1556737 h 4502957"/>
              <a:gd name="connsiteX32" fmla="*/ 0 w 5641097"/>
              <a:gd name="connsiteY32" fmla="*/ 823398 h 4502957"/>
              <a:gd name="connsiteX33" fmla="*/ 0 w 5641097"/>
              <a:gd name="connsiteY33" fmla="*/ 0 h 4502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641097" h="4502957" fill="none" extrusionOk="0">
                <a:moveTo>
                  <a:pt x="0" y="0"/>
                </a:moveTo>
                <a:cubicBezTo>
                  <a:pt x="187406" y="-3055"/>
                  <a:pt x="351051" y="-14406"/>
                  <a:pt x="513967" y="0"/>
                </a:cubicBezTo>
                <a:cubicBezTo>
                  <a:pt x="676883" y="14406"/>
                  <a:pt x="991497" y="15031"/>
                  <a:pt x="1197166" y="0"/>
                </a:cubicBezTo>
                <a:cubicBezTo>
                  <a:pt x="1402835" y="-15031"/>
                  <a:pt x="1536674" y="10075"/>
                  <a:pt x="1767544" y="0"/>
                </a:cubicBezTo>
                <a:cubicBezTo>
                  <a:pt x="1998414" y="-10075"/>
                  <a:pt x="2102158" y="-6698"/>
                  <a:pt x="2225099" y="0"/>
                </a:cubicBezTo>
                <a:cubicBezTo>
                  <a:pt x="2348040" y="6698"/>
                  <a:pt x="2571738" y="-21413"/>
                  <a:pt x="2682655" y="0"/>
                </a:cubicBezTo>
                <a:cubicBezTo>
                  <a:pt x="2793572" y="21413"/>
                  <a:pt x="3114797" y="22294"/>
                  <a:pt x="3309444" y="0"/>
                </a:cubicBezTo>
                <a:cubicBezTo>
                  <a:pt x="3504091" y="-22294"/>
                  <a:pt x="3670544" y="2235"/>
                  <a:pt x="3823410" y="0"/>
                </a:cubicBezTo>
                <a:cubicBezTo>
                  <a:pt x="3976276" y="-2235"/>
                  <a:pt x="4335164" y="-6206"/>
                  <a:pt x="4506610" y="0"/>
                </a:cubicBezTo>
                <a:cubicBezTo>
                  <a:pt x="4678056" y="6206"/>
                  <a:pt x="4851716" y="7136"/>
                  <a:pt x="4964165" y="0"/>
                </a:cubicBezTo>
                <a:cubicBezTo>
                  <a:pt x="5076615" y="-7136"/>
                  <a:pt x="5365263" y="-12779"/>
                  <a:pt x="5641097" y="0"/>
                </a:cubicBezTo>
                <a:cubicBezTo>
                  <a:pt x="5644111" y="187884"/>
                  <a:pt x="5654900" y="398209"/>
                  <a:pt x="5641097" y="553220"/>
                </a:cubicBezTo>
                <a:cubicBezTo>
                  <a:pt x="5627294" y="708231"/>
                  <a:pt x="5635358" y="1103076"/>
                  <a:pt x="5641097" y="1241530"/>
                </a:cubicBezTo>
                <a:cubicBezTo>
                  <a:pt x="5646837" y="1379984"/>
                  <a:pt x="5656144" y="1631642"/>
                  <a:pt x="5641097" y="1974868"/>
                </a:cubicBezTo>
                <a:cubicBezTo>
                  <a:pt x="5626050" y="2318094"/>
                  <a:pt x="5670319" y="2505636"/>
                  <a:pt x="5641097" y="2663177"/>
                </a:cubicBezTo>
                <a:cubicBezTo>
                  <a:pt x="5611875" y="2820718"/>
                  <a:pt x="5643454" y="3012281"/>
                  <a:pt x="5641097" y="3261427"/>
                </a:cubicBezTo>
                <a:cubicBezTo>
                  <a:pt x="5638741" y="3510573"/>
                  <a:pt x="5611465" y="3781208"/>
                  <a:pt x="5641097" y="3949737"/>
                </a:cubicBezTo>
                <a:cubicBezTo>
                  <a:pt x="5670730" y="4118266"/>
                  <a:pt x="5617323" y="4310852"/>
                  <a:pt x="5641097" y="4502957"/>
                </a:cubicBezTo>
                <a:cubicBezTo>
                  <a:pt x="5434249" y="4514992"/>
                  <a:pt x="5336815" y="4483159"/>
                  <a:pt x="5183541" y="4502957"/>
                </a:cubicBezTo>
                <a:cubicBezTo>
                  <a:pt x="5030267" y="4522755"/>
                  <a:pt x="4637755" y="4509024"/>
                  <a:pt x="4443931" y="4502957"/>
                </a:cubicBezTo>
                <a:cubicBezTo>
                  <a:pt x="4250107" y="4496891"/>
                  <a:pt x="4203186" y="4518916"/>
                  <a:pt x="3986375" y="4502957"/>
                </a:cubicBezTo>
                <a:cubicBezTo>
                  <a:pt x="3769564" y="4486998"/>
                  <a:pt x="3646555" y="4515447"/>
                  <a:pt x="3415998" y="4502957"/>
                </a:cubicBezTo>
                <a:cubicBezTo>
                  <a:pt x="3185441" y="4490467"/>
                  <a:pt x="2941368" y="4506119"/>
                  <a:pt x="2732798" y="4502957"/>
                </a:cubicBezTo>
                <a:cubicBezTo>
                  <a:pt x="2524228" y="4499795"/>
                  <a:pt x="2343454" y="4484356"/>
                  <a:pt x="2049599" y="4502957"/>
                </a:cubicBezTo>
                <a:cubicBezTo>
                  <a:pt x="1755744" y="4521558"/>
                  <a:pt x="1608598" y="4478975"/>
                  <a:pt x="1366399" y="4502957"/>
                </a:cubicBezTo>
                <a:cubicBezTo>
                  <a:pt x="1124200" y="4526939"/>
                  <a:pt x="1068987" y="4508988"/>
                  <a:pt x="908843" y="4502957"/>
                </a:cubicBezTo>
                <a:cubicBezTo>
                  <a:pt x="748699" y="4496926"/>
                  <a:pt x="302542" y="4457619"/>
                  <a:pt x="0" y="4502957"/>
                </a:cubicBezTo>
                <a:cubicBezTo>
                  <a:pt x="-1445" y="4264548"/>
                  <a:pt x="-27648" y="4166546"/>
                  <a:pt x="0" y="3949737"/>
                </a:cubicBezTo>
                <a:cubicBezTo>
                  <a:pt x="27648" y="3732928"/>
                  <a:pt x="22756" y="3580408"/>
                  <a:pt x="0" y="3351487"/>
                </a:cubicBezTo>
                <a:cubicBezTo>
                  <a:pt x="-22756" y="3122566"/>
                  <a:pt x="-1902" y="3057325"/>
                  <a:pt x="0" y="2843296"/>
                </a:cubicBezTo>
                <a:cubicBezTo>
                  <a:pt x="1902" y="2629267"/>
                  <a:pt x="25840" y="2481507"/>
                  <a:pt x="0" y="2290075"/>
                </a:cubicBezTo>
                <a:cubicBezTo>
                  <a:pt x="-25840" y="2098643"/>
                  <a:pt x="-19628" y="1769517"/>
                  <a:pt x="0" y="1556737"/>
                </a:cubicBezTo>
                <a:cubicBezTo>
                  <a:pt x="19628" y="1343957"/>
                  <a:pt x="-4968" y="1004758"/>
                  <a:pt x="0" y="823398"/>
                </a:cubicBezTo>
                <a:cubicBezTo>
                  <a:pt x="4968" y="642038"/>
                  <a:pt x="-38225" y="381088"/>
                  <a:pt x="0" y="0"/>
                </a:cubicBezTo>
                <a:close/>
              </a:path>
              <a:path w="5641097" h="4502957" stroke="0" extrusionOk="0">
                <a:moveTo>
                  <a:pt x="0" y="0"/>
                </a:moveTo>
                <a:cubicBezTo>
                  <a:pt x="161634" y="3151"/>
                  <a:pt x="356070" y="835"/>
                  <a:pt x="683200" y="0"/>
                </a:cubicBezTo>
                <a:cubicBezTo>
                  <a:pt x="1010330" y="-835"/>
                  <a:pt x="1036278" y="14523"/>
                  <a:pt x="1253577" y="0"/>
                </a:cubicBezTo>
                <a:cubicBezTo>
                  <a:pt x="1470876" y="-14523"/>
                  <a:pt x="1742549" y="8817"/>
                  <a:pt x="1936777" y="0"/>
                </a:cubicBezTo>
                <a:cubicBezTo>
                  <a:pt x="2131005" y="-8817"/>
                  <a:pt x="2350547" y="-7990"/>
                  <a:pt x="2507154" y="0"/>
                </a:cubicBezTo>
                <a:cubicBezTo>
                  <a:pt x="2663761" y="7990"/>
                  <a:pt x="2754872" y="20725"/>
                  <a:pt x="2964710" y="0"/>
                </a:cubicBezTo>
                <a:cubicBezTo>
                  <a:pt x="3174548" y="-20725"/>
                  <a:pt x="3377235" y="-24502"/>
                  <a:pt x="3591498" y="0"/>
                </a:cubicBezTo>
                <a:cubicBezTo>
                  <a:pt x="3805761" y="24502"/>
                  <a:pt x="3999212" y="9741"/>
                  <a:pt x="4331109" y="0"/>
                </a:cubicBezTo>
                <a:cubicBezTo>
                  <a:pt x="4663006" y="-9741"/>
                  <a:pt x="4679469" y="-9070"/>
                  <a:pt x="4845076" y="0"/>
                </a:cubicBezTo>
                <a:cubicBezTo>
                  <a:pt x="5010683" y="9070"/>
                  <a:pt x="5336545" y="34526"/>
                  <a:pt x="5641097" y="0"/>
                </a:cubicBezTo>
                <a:cubicBezTo>
                  <a:pt x="5655478" y="210477"/>
                  <a:pt x="5635971" y="393718"/>
                  <a:pt x="5641097" y="508191"/>
                </a:cubicBezTo>
                <a:cubicBezTo>
                  <a:pt x="5646223" y="622664"/>
                  <a:pt x="5616887" y="981746"/>
                  <a:pt x="5641097" y="1106441"/>
                </a:cubicBezTo>
                <a:cubicBezTo>
                  <a:pt x="5665308" y="1231136"/>
                  <a:pt x="5641982" y="1457546"/>
                  <a:pt x="5641097" y="1614632"/>
                </a:cubicBezTo>
                <a:cubicBezTo>
                  <a:pt x="5640212" y="1771718"/>
                  <a:pt x="5653150" y="2197467"/>
                  <a:pt x="5641097" y="2347970"/>
                </a:cubicBezTo>
                <a:cubicBezTo>
                  <a:pt x="5629044" y="2498473"/>
                  <a:pt x="5640337" y="2677502"/>
                  <a:pt x="5641097" y="2856161"/>
                </a:cubicBezTo>
                <a:cubicBezTo>
                  <a:pt x="5641857" y="3034820"/>
                  <a:pt x="5609021" y="3214066"/>
                  <a:pt x="5641097" y="3499441"/>
                </a:cubicBezTo>
                <a:cubicBezTo>
                  <a:pt x="5673173" y="3784816"/>
                  <a:pt x="5632282" y="4203795"/>
                  <a:pt x="5641097" y="4502957"/>
                </a:cubicBezTo>
                <a:cubicBezTo>
                  <a:pt x="5488937" y="4509387"/>
                  <a:pt x="5266927" y="4519172"/>
                  <a:pt x="5014308" y="4502957"/>
                </a:cubicBezTo>
                <a:cubicBezTo>
                  <a:pt x="4761689" y="4486742"/>
                  <a:pt x="4688751" y="4483163"/>
                  <a:pt x="4556753" y="4502957"/>
                </a:cubicBezTo>
                <a:cubicBezTo>
                  <a:pt x="4424756" y="4522751"/>
                  <a:pt x="4003324" y="4533718"/>
                  <a:pt x="3817142" y="4502957"/>
                </a:cubicBezTo>
                <a:cubicBezTo>
                  <a:pt x="3630960" y="4472196"/>
                  <a:pt x="3582731" y="4513198"/>
                  <a:pt x="3359587" y="4502957"/>
                </a:cubicBezTo>
                <a:cubicBezTo>
                  <a:pt x="3136443" y="4492716"/>
                  <a:pt x="2941326" y="4521856"/>
                  <a:pt x="2732798" y="4502957"/>
                </a:cubicBezTo>
                <a:cubicBezTo>
                  <a:pt x="2524270" y="4484058"/>
                  <a:pt x="2350973" y="4513884"/>
                  <a:pt x="2162421" y="4502957"/>
                </a:cubicBezTo>
                <a:cubicBezTo>
                  <a:pt x="1973869" y="4492030"/>
                  <a:pt x="1796525" y="4510646"/>
                  <a:pt x="1479221" y="4502957"/>
                </a:cubicBezTo>
                <a:cubicBezTo>
                  <a:pt x="1161917" y="4495268"/>
                  <a:pt x="1197154" y="4483838"/>
                  <a:pt x="1021665" y="4502957"/>
                </a:cubicBezTo>
                <a:cubicBezTo>
                  <a:pt x="846176" y="4522076"/>
                  <a:pt x="451916" y="4513905"/>
                  <a:pt x="0" y="4502957"/>
                </a:cubicBezTo>
                <a:cubicBezTo>
                  <a:pt x="-3134" y="4174521"/>
                  <a:pt x="-30429" y="4090800"/>
                  <a:pt x="0" y="3769618"/>
                </a:cubicBezTo>
                <a:cubicBezTo>
                  <a:pt x="30429" y="3448436"/>
                  <a:pt x="-1625" y="3471799"/>
                  <a:pt x="0" y="3216398"/>
                </a:cubicBezTo>
                <a:cubicBezTo>
                  <a:pt x="1625" y="2960997"/>
                  <a:pt x="15093" y="2939299"/>
                  <a:pt x="0" y="2663177"/>
                </a:cubicBezTo>
                <a:cubicBezTo>
                  <a:pt x="-15093" y="2387055"/>
                  <a:pt x="16621" y="2236571"/>
                  <a:pt x="0" y="2019898"/>
                </a:cubicBezTo>
                <a:cubicBezTo>
                  <a:pt x="-16621" y="1803225"/>
                  <a:pt x="24955" y="1649411"/>
                  <a:pt x="0" y="1331589"/>
                </a:cubicBezTo>
                <a:cubicBezTo>
                  <a:pt x="-24955" y="1013767"/>
                  <a:pt x="-26872" y="1006465"/>
                  <a:pt x="0" y="778368"/>
                </a:cubicBezTo>
                <a:cubicBezTo>
                  <a:pt x="26872" y="550271"/>
                  <a:pt x="30688" y="352121"/>
                  <a:pt x="0" y="0"/>
                </a:cubicBezTo>
                <a:close/>
              </a:path>
            </a:pathLst>
          </a:custGeom>
          <a:solidFill>
            <a:schemeClr val="bg1">
              <a:lumMod val="95%"/>
            </a:schemeClr>
          </a:solidFill>
          <a:ln w="19050">
            <a:solidFill>
              <a:schemeClr val="bg1">
                <a:lumMod val="75%"/>
              </a:schemeClr>
            </a:solidFill>
            <a:miter lim="800%"/>
            <a:headEnd/>
            <a:tailEnd/>
            <a:extLst>
              <a:ext uri="{C807C97D-BFC1-408E-A445-0C87EB9F89A2}">
                <ask:lineSketchStyleProps xmlns:ask="http://schemas.microsoft.com/office/drawing/2018/sketchyshapes" sd="2270354606">
                  <a:prstGeom prst="rect">
                    <a:avLst/>
                  </a:prstGeom>
                  <ask:type>
                    <ask:lineSketchFreehand/>
                  </ask:type>
                </ask:lineSketchStyleProps>
              </a:ext>
            </a:extLst>
          </a:ln>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285750" indent="-285750" eaLnBrk="1" hangingPunct="1">
              <a:spcBef>
                <a:spcPts val="600"/>
              </a:spcBef>
              <a:buClr>
                <a:srgbClr val="D11921"/>
              </a:buClr>
              <a:buFont typeface="Wingdings" panose="05000000000000000000" pitchFamily="2" charset="2"/>
              <a:buChar char="§"/>
            </a:pPr>
            <a:endParaRPr lang="fr-FR" altLang="fr-FR" sz="1400" dirty="0">
              <a:solidFill>
                <a:srgbClr val="404040"/>
              </a:solidFill>
            </a:endParaRPr>
          </a:p>
          <a:p>
            <a:pPr marL="171450" indent="-171450" algn="just">
              <a:buClr>
                <a:srgbClr val="C00000"/>
              </a:buClr>
              <a:buFont typeface="Wingdings" panose="05000000000000000000" pitchFamily="2" charset="2"/>
              <a:buChar char="§"/>
            </a:pPr>
            <a:endParaRPr lang="fr-FR" altLang="fr-FR" sz="1400" b="1" dirty="0">
              <a:solidFill>
                <a:srgbClr val="C00000"/>
              </a:solidFill>
            </a:endParaRPr>
          </a:p>
          <a:p>
            <a:pPr marL="171450" indent="-171450" algn="just">
              <a:buClr>
                <a:srgbClr val="C00000"/>
              </a:buClr>
              <a:buFont typeface="Wingdings" panose="05000000000000000000" pitchFamily="2" charset="2"/>
              <a:buChar char="§"/>
            </a:pPr>
            <a:r>
              <a:rPr lang="fr-FR" altLang="fr-FR" sz="1400" b="1" dirty="0">
                <a:solidFill>
                  <a:srgbClr val="C00000"/>
                </a:solidFill>
              </a:rPr>
              <a:t>Souplesse, flexibilité et sérénité</a:t>
            </a:r>
            <a:r>
              <a:rPr lang="fr-FR" altLang="fr-FR" sz="1400" dirty="0">
                <a:solidFill>
                  <a:srgbClr val="404040"/>
                </a:solidFill>
              </a:rPr>
              <a:t>, le prêt véhicule s’adapte à tous les projets de nos clients.</a:t>
            </a:r>
          </a:p>
          <a:p>
            <a:pPr marL="171450" indent="-171450" algn="just">
              <a:buClr>
                <a:srgbClr val="C00000"/>
              </a:buClr>
              <a:buFont typeface="Wingdings" panose="05000000000000000000" pitchFamily="2" charset="2"/>
              <a:buChar char="§"/>
            </a:pPr>
            <a:endParaRPr lang="fr-FR" sz="1400" b="1" dirty="0">
              <a:solidFill>
                <a:srgbClr val="C00000"/>
              </a:solidFill>
            </a:endParaRPr>
          </a:p>
          <a:p>
            <a:pPr marL="171450" indent="-171450" algn="just">
              <a:buClr>
                <a:srgbClr val="C00000"/>
              </a:buClr>
              <a:buFont typeface="Wingdings" panose="05000000000000000000" pitchFamily="2" charset="2"/>
              <a:buChar char="§"/>
            </a:pPr>
            <a:r>
              <a:rPr lang="fr-FR" sz="1400" b="1" dirty="0">
                <a:solidFill>
                  <a:srgbClr val="C00000"/>
                </a:solidFill>
              </a:rPr>
              <a:t>Le taux moyen </a:t>
            </a:r>
            <a:r>
              <a:rPr lang="fr-FR" sz="1400" dirty="0">
                <a:solidFill>
                  <a:schemeClr val="tx1">
                    <a:lumMod val="75%"/>
                    <a:lumOff val="25%"/>
                  </a:schemeClr>
                </a:solidFill>
              </a:rPr>
              <a:t>de nos crédits véhicule est attractif, il est en moyenne,</a:t>
            </a:r>
            <a:r>
              <a:rPr lang="fr-FR" sz="1400" b="1" dirty="0">
                <a:solidFill>
                  <a:srgbClr val="C00000"/>
                </a:solidFill>
              </a:rPr>
              <a:t> près de 2% moins élevé que les crédits trésorerie.</a:t>
            </a:r>
          </a:p>
          <a:p>
            <a:pPr marL="171450" indent="-171450" algn="just">
              <a:buClr>
                <a:srgbClr val="C00000"/>
              </a:buClr>
              <a:buFont typeface="Wingdings" panose="05000000000000000000" pitchFamily="2" charset="2"/>
              <a:buChar char="§"/>
            </a:pPr>
            <a:endParaRPr lang="fr-FR" sz="1400" dirty="0">
              <a:solidFill>
                <a:schemeClr val="tx1">
                  <a:lumMod val="75%"/>
                  <a:lumOff val="25%"/>
                </a:schemeClr>
              </a:solidFill>
            </a:endParaRPr>
          </a:p>
          <a:p>
            <a:pPr marL="171450" indent="-171450" algn="just">
              <a:buClr>
                <a:srgbClr val="C00000"/>
              </a:buClr>
              <a:buFont typeface="Wingdings" panose="05000000000000000000" pitchFamily="2" charset="2"/>
              <a:buChar char="§"/>
            </a:pPr>
            <a:r>
              <a:rPr lang="fr-FR" sz="1400" dirty="0">
                <a:solidFill>
                  <a:schemeClr val="tx1">
                    <a:lumMod val="75%"/>
                    <a:lumOff val="25%"/>
                  </a:schemeClr>
                </a:solidFill>
              </a:rPr>
              <a:t>Si le projet du client n’est pas totalement abouti, il a la possibilité d’opter pour le </a:t>
            </a:r>
            <a:r>
              <a:rPr lang="fr-FR" sz="1400" b="1" dirty="0">
                <a:solidFill>
                  <a:srgbClr val="C00000"/>
                </a:solidFill>
              </a:rPr>
              <a:t>prêt « projet » véhicule</a:t>
            </a:r>
            <a:r>
              <a:rPr lang="fr-FR" sz="1400" dirty="0">
                <a:solidFill>
                  <a:schemeClr val="tx1">
                    <a:lumMod val="75%"/>
                    <a:lumOff val="25%"/>
                  </a:schemeClr>
                </a:solidFill>
              </a:rPr>
              <a:t>. </a:t>
            </a:r>
          </a:p>
          <a:p>
            <a:pPr marL="171450" indent="-171450" algn="just">
              <a:buClr>
                <a:srgbClr val="C00000"/>
              </a:buClr>
              <a:buFont typeface="Wingdings" panose="05000000000000000000" pitchFamily="2" charset="2"/>
              <a:buChar char="§"/>
            </a:pPr>
            <a:endParaRPr lang="fr-FR" sz="1400" dirty="0">
              <a:solidFill>
                <a:schemeClr val="tx1">
                  <a:lumMod val="75%"/>
                  <a:lumOff val="25%"/>
                </a:schemeClr>
              </a:solidFill>
            </a:endParaRPr>
          </a:p>
          <a:p>
            <a:pPr marL="171450" indent="-171450" algn="just">
              <a:buClr>
                <a:srgbClr val="C00000"/>
              </a:buClr>
              <a:buFont typeface="Wingdings" panose="05000000000000000000" pitchFamily="2" charset="2"/>
              <a:buChar char="§"/>
            </a:pPr>
            <a:endParaRPr lang="fr-FR" sz="1400" dirty="0">
              <a:solidFill>
                <a:schemeClr val="tx1">
                  <a:lumMod val="75%"/>
                  <a:lumOff val="25%"/>
                </a:schemeClr>
              </a:solidFill>
            </a:endParaRPr>
          </a:p>
          <a:p>
            <a:pPr marL="171450" indent="-171450" algn="just">
              <a:buClr>
                <a:schemeClr val="tx1">
                  <a:lumMod val="75%"/>
                  <a:lumOff val="25%"/>
                </a:schemeClr>
              </a:buClr>
              <a:buFont typeface="Wingdings" panose="05000000000000000000" pitchFamily="2" charset="2"/>
              <a:buChar char="§"/>
            </a:pPr>
            <a:r>
              <a:rPr lang="fr-FR" sz="1400" b="1" dirty="0">
                <a:solidFill>
                  <a:schemeClr val="tx1">
                    <a:lumMod val="75%"/>
                    <a:lumOff val="25%"/>
                  </a:schemeClr>
                </a:solidFill>
              </a:rPr>
              <a:t>Caractéristiques détaillées du prêt véhicule : </a:t>
            </a:r>
          </a:p>
          <a:p>
            <a:pPr marL="171450" indent="-171450" algn="just">
              <a:buClr>
                <a:srgbClr val="C00000"/>
              </a:buClr>
              <a:buFont typeface="Wingdings" panose="05000000000000000000" pitchFamily="2" charset="2"/>
              <a:buChar char="§"/>
            </a:pPr>
            <a:r>
              <a:rPr lang="fr-FR" sz="1400" dirty="0">
                <a:solidFill>
                  <a:schemeClr val="tx1">
                    <a:lumMod val="75%"/>
                    <a:lumOff val="25%"/>
                  </a:schemeClr>
                </a:solidFill>
              </a:rPr>
              <a:t>Montant : De 2.000 à 75.000 € </a:t>
            </a:r>
          </a:p>
          <a:p>
            <a:pPr marL="171450" indent="-171450">
              <a:buClr>
                <a:srgbClr val="C00000"/>
              </a:buClr>
              <a:buFont typeface="Wingdings" panose="05000000000000000000" pitchFamily="2" charset="2"/>
              <a:buChar char="§"/>
            </a:pPr>
            <a:r>
              <a:rPr lang="fr-FR" sz="1400" dirty="0">
                <a:solidFill>
                  <a:schemeClr val="tx1">
                    <a:lumMod val="75%"/>
                    <a:lumOff val="25%"/>
                  </a:schemeClr>
                </a:solidFill>
              </a:rPr>
              <a:t>Amortissement : entre 4 et 120 mois</a:t>
            </a:r>
          </a:p>
          <a:p>
            <a:endParaRPr lang="fr-FR" sz="1400" dirty="0">
              <a:solidFill>
                <a:schemeClr val="tx1">
                  <a:lumMod val="75%"/>
                  <a:lumOff val="25%"/>
                </a:schemeClr>
              </a:solidFill>
            </a:endParaRPr>
          </a:p>
          <a:p>
            <a:pPr marL="171450" indent="-171450">
              <a:buFont typeface="Wingdings" panose="05000000000000000000" pitchFamily="2" charset="2"/>
              <a:buChar char="§"/>
            </a:pPr>
            <a:r>
              <a:rPr lang="fr-FR" sz="1400" b="1" dirty="0">
                <a:solidFill>
                  <a:schemeClr val="tx1">
                    <a:lumMod val="75%"/>
                    <a:lumOff val="25%"/>
                  </a:schemeClr>
                </a:solidFill>
              </a:rPr>
              <a:t>Conditions tarifaires</a:t>
            </a:r>
          </a:p>
          <a:p>
            <a:pPr marL="171450" indent="-171450">
              <a:buClr>
                <a:srgbClr val="C00000"/>
              </a:buClr>
              <a:buFont typeface="Wingdings" panose="05000000000000000000" pitchFamily="2" charset="2"/>
              <a:buChar char="§"/>
            </a:pPr>
            <a:r>
              <a:rPr lang="fr-FR" sz="1400" dirty="0">
                <a:solidFill>
                  <a:schemeClr val="tx1">
                    <a:lumMod val="75%"/>
                    <a:lumOff val="25%"/>
                  </a:schemeClr>
                </a:solidFill>
              </a:rPr>
              <a:t>Taux intégrés dans Izivente. </a:t>
            </a:r>
          </a:p>
          <a:p>
            <a:pPr marL="171450" indent="-171450">
              <a:buClr>
                <a:srgbClr val="C00000"/>
              </a:buClr>
              <a:buFont typeface="Wingdings" panose="05000000000000000000" pitchFamily="2" charset="2"/>
              <a:buChar char="§"/>
            </a:pPr>
            <a:r>
              <a:rPr lang="fr-FR" sz="1400" dirty="0">
                <a:solidFill>
                  <a:schemeClr val="tx1">
                    <a:lumMod val="75%"/>
                    <a:lumOff val="25%"/>
                  </a:schemeClr>
                </a:solidFill>
              </a:rPr>
              <a:t>Frais de dossier 1% minimum 80 €</a:t>
            </a:r>
          </a:p>
          <a:p>
            <a:pPr algn="just">
              <a:buClr>
                <a:schemeClr val="accent3"/>
              </a:buClr>
            </a:pPr>
            <a:endParaRPr lang="fr-FR" sz="1400" dirty="0">
              <a:solidFill>
                <a:schemeClr val="tx1">
                  <a:lumMod val="75%"/>
                  <a:lumOff val="25%"/>
                </a:schemeClr>
              </a:solidFill>
            </a:endParaRPr>
          </a:p>
          <a:p>
            <a:pPr algn="just">
              <a:buClr>
                <a:schemeClr val="accent3"/>
              </a:buClr>
            </a:pPr>
            <a:endParaRPr lang="fr-FR" sz="1400" dirty="0">
              <a:solidFill>
                <a:schemeClr val="tx1">
                  <a:lumMod val="75%"/>
                  <a:lumOff val="25%"/>
                </a:schemeClr>
              </a:solidFill>
            </a:endParaRPr>
          </a:p>
        </p:txBody>
      </p:sp>
      <p:sp>
        <p:nvSpPr>
          <p:cNvPr id="92" name="Espace réservé du contenu 8">
            <a:extLst>
              <a:ext uri="{FF2B5EF4-FFF2-40B4-BE49-F238E27FC236}">
                <a16:creationId xmlns:a16="http://schemas.microsoft.com/office/drawing/2014/main" id="{96D6C512-5ED2-AE2D-6BC5-453255625C78}"/>
              </a:ext>
            </a:extLst>
          </p:cNvPr>
          <p:cNvSpPr txBox="1">
            <a:spLocks/>
          </p:cNvSpPr>
          <p:nvPr/>
        </p:nvSpPr>
        <p:spPr bwMode="auto">
          <a:xfrm>
            <a:off x="703543" y="4235980"/>
            <a:ext cx="5366994" cy="1764723"/>
          </a:xfrm>
          <a:custGeom>
            <a:avLst/>
            <a:gdLst>
              <a:gd name="connsiteX0" fmla="*/ 0 w 5366994"/>
              <a:gd name="connsiteY0" fmla="*/ 0 h 1764723"/>
              <a:gd name="connsiteX1" fmla="*/ 778214 w 5366994"/>
              <a:gd name="connsiteY1" fmla="*/ 0 h 1764723"/>
              <a:gd name="connsiteX2" fmla="*/ 1395418 w 5366994"/>
              <a:gd name="connsiteY2" fmla="*/ 0 h 1764723"/>
              <a:gd name="connsiteX3" fmla="*/ 2173633 w 5366994"/>
              <a:gd name="connsiteY3" fmla="*/ 0 h 1764723"/>
              <a:gd name="connsiteX4" fmla="*/ 2790837 w 5366994"/>
              <a:gd name="connsiteY4" fmla="*/ 0 h 1764723"/>
              <a:gd name="connsiteX5" fmla="*/ 3354371 w 5366994"/>
              <a:gd name="connsiteY5" fmla="*/ 0 h 1764723"/>
              <a:gd name="connsiteX6" fmla="*/ 4132585 w 5366994"/>
              <a:gd name="connsiteY6" fmla="*/ 0 h 1764723"/>
              <a:gd name="connsiteX7" fmla="*/ 4696120 w 5366994"/>
              <a:gd name="connsiteY7" fmla="*/ 0 h 1764723"/>
              <a:gd name="connsiteX8" fmla="*/ 5366994 w 5366994"/>
              <a:gd name="connsiteY8" fmla="*/ 0 h 1764723"/>
              <a:gd name="connsiteX9" fmla="*/ 5366994 w 5366994"/>
              <a:gd name="connsiteY9" fmla="*/ 605888 h 1764723"/>
              <a:gd name="connsiteX10" fmla="*/ 5366994 w 5366994"/>
              <a:gd name="connsiteY10" fmla="*/ 1176482 h 1764723"/>
              <a:gd name="connsiteX11" fmla="*/ 5366994 w 5366994"/>
              <a:gd name="connsiteY11" fmla="*/ 1764723 h 1764723"/>
              <a:gd name="connsiteX12" fmla="*/ 4588780 w 5366994"/>
              <a:gd name="connsiteY12" fmla="*/ 1764723 h 1764723"/>
              <a:gd name="connsiteX13" fmla="*/ 4025246 w 5366994"/>
              <a:gd name="connsiteY13" fmla="*/ 1764723 h 1764723"/>
              <a:gd name="connsiteX14" fmla="*/ 3247031 w 5366994"/>
              <a:gd name="connsiteY14" fmla="*/ 1764723 h 1764723"/>
              <a:gd name="connsiteX15" fmla="*/ 2629827 w 5366994"/>
              <a:gd name="connsiteY15" fmla="*/ 1764723 h 1764723"/>
              <a:gd name="connsiteX16" fmla="*/ 1851613 w 5366994"/>
              <a:gd name="connsiteY16" fmla="*/ 1764723 h 1764723"/>
              <a:gd name="connsiteX17" fmla="*/ 1180739 w 5366994"/>
              <a:gd name="connsiteY17" fmla="*/ 1764723 h 1764723"/>
              <a:gd name="connsiteX18" fmla="*/ 0 w 5366994"/>
              <a:gd name="connsiteY18" fmla="*/ 1764723 h 1764723"/>
              <a:gd name="connsiteX19" fmla="*/ 0 w 5366994"/>
              <a:gd name="connsiteY19" fmla="*/ 1158835 h 1764723"/>
              <a:gd name="connsiteX20" fmla="*/ 0 w 5366994"/>
              <a:gd name="connsiteY20" fmla="*/ 535299 h 1764723"/>
              <a:gd name="connsiteX21" fmla="*/ 0 w 5366994"/>
              <a:gd name="connsiteY21" fmla="*/ 0 h 1764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366994" h="1764723" extrusionOk="0">
                <a:moveTo>
                  <a:pt x="0" y="0"/>
                </a:moveTo>
                <a:cubicBezTo>
                  <a:pt x="369274" y="1057"/>
                  <a:pt x="598030" y="-32340"/>
                  <a:pt x="778214" y="0"/>
                </a:cubicBezTo>
                <a:cubicBezTo>
                  <a:pt x="958398" y="32340"/>
                  <a:pt x="1137698" y="15475"/>
                  <a:pt x="1395418" y="0"/>
                </a:cubicBezTo>
                <a:cubicBezTo>
                  <a:pt x="1653138" y="-15475"/>
                  <a:pt x="1899904" y="4401"/>
                  <a:pt x="2173633" y="0"/>
                </a:cubicBezTo>
                <a:cubicBezTo>
                  <a:pt x="2447362" y="-4401"/>
                  <a:pt x="2648345" y="14881"/>
                  <a:pt x="2790837" y="0"/>
                </a:cubicBezTo>
                <a:cubicBezTo>
                  <a:pt x="2933329" y="-14881"/>
                  <a:pt x="3138694" y="6233"/>
                  <a:pt x="3354371" y="0"/>
                </a:cubicBezTo>
                <a:cubicBezTo>
                  <a:pt x="3570048" y="-6233"/>
                  <a:pt x="3876211" y="24188"/>
                  <a:pt x="4132585" y="0"/>
                </a:cubicBezTo>
                <a:cubicBezTo>
                  <a:pt x="4388959" y="-24188"/>
                  <a:pt x="4415348" y="5849"/>
                  <a:pt x="4696120" y="0"/>
                </a:cubicBezTo>
                <a:cubicBezTo>
                  <a:pt x="4976893" y="-5849"/>
                  <a:pt x="5083061" y="-9761"/>
                  <a:pt x="5366994" y="0"/>
                </a:cubicBezTo>
                <a:cubicBezTo>
                  <a:pt x="5341155" y="297100"/>
                  <a:pt x="5384943" y="421013"/>
                  <a:pt x="5366994" y="605888"/>
                </a:cubicBezTo>
                <a:cubicBezTo>
                  <a:pt x="5349045" y="790763"/>
                  <a:pt x="5369475" y="1011431"/>
                  <a:pt x="5366994" y="1176482"/>
                </a:cubicBezTo>
                <a:cubicBezTo>
                  <a:pt x="5364513" y="1341533"/>
                  <a:pt x="5351754" y="1571751"/>
                  <a:pt x="5366994" y="1764723"/>
                </a:cubicBezTo>
                <a:cubicBezTo>
                  <a:pt x="5024238" y="1765288"/>
                  <a:pt x="4862221" y="1735573"/>
                  <a:pt x="4588780" y="1764723"/>
                </a:cubicBezTo>
                <a:cubicBezTo>
                  <a:pt x="4315339" y="1793873"/>
                  <a:pt x="4272205" y="1759769"/>
                  <a:pt x="4025246" y="1764723"/>
                </a:cubicBezTo>
                <a:cubicBezTo>
                  <a:pt x="3778287" y="1769677"/>
                  <a:pt x="3500457" y="1793350"/>
                  <a:pt x="3247031" y="1764723"/>
                </a:cubicBezTo>
                <a:cubicBezTo>
                  <a:pt x="2993606" y="1736096"/>
                  <a:pt x="2753299" y="1759605"/>
                  <a:pt x="2629827" y="1764723"/>
                </a:cubicBezTo>
                <a:cubicBezTo>
                  <a:pt x="2506355" y="1769841"/>
                  <a:pt x="2011551" y="1795551"/>
                  <a:pt x="1851613" y="1764723"/>
                </a:cubicBezTo>
                <a:cubicBezTo>
                  <a:pt x="1691675" y="1733895"/>
                  <a:pt x="1431544" y="1786778"/>
                  <a:pt x="1180739" y="1764723"/>
                </a:cubicBezTo>
                <a:cubicBezTo>
                  <a:pt x="929934" y="1742668"/>
                  <a:pt x="300127" y="1800344"/>
                  <a:pt x="0" y="1764723"/>
                </a:cubicBezTo>
                <a:cubicBezTo>
                  <a:pt x="29550" y="1621016"/>
                  <a:pt x="-29935" y="1442731"/>
                  <a:pt x="0" y="1158835"/>
                </a:cubicBezTo>
                <a:cubicBezTo>
                  <a:pt x="29935" y="874939"/>
                  <a:pt x="654" y="774014"/>
                  <a:pt x="0" y="535299"/>
                </a:cubicBezTo>
                <a:cubicBezTo>
                  <a:pt x="-654" y="296584"/>
                  <a:pt x="-22935" y="153460"/>
                  <a:pt x="0" y="0"/>
                </a:cubicBezTo>
                <a:close/>
              </a:path>
            </a:pathLst>
          </a:custGeom>
          <a:noFill/>
          <a:ln w="19050">
            <a:solidFill>
              <a:schemeClr val="bg1">
                <a:lumMod val="75%"/>
              </a:schemeClr>
            </a:solidFill>
            <a:miter lim="800%"/>
            <a:headEnd/>
            <a:tailEnd/>
            <a:extLst>
              <a:ext uri="{C807C97D-BFC1-408E-A445-0C87EB9F89A2}">
                <ask:lineSketchStyleProps xmlns:ask="http://schemas.microsoft.com/office/drawing/2018/sketchyshapes" sd="861072093">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36000" indent="0">
              <a:buNone/>
            </a:pPr>
            <a:endParaRPr lang="fr-FR" sz="1050" dirty="0">
              <a:solidFill>
                <a:schemeClr val="tx1">
                  <a:lumMod val="75%"/>
                  <a:lumOff val="25%"/>
                </a:schemeClr>
              </a:solidFill>
            </a:endParaRPr>
          </a:p>
        </p:txBody>
      </p:sp>
      <p:sp>
        <p:nvSpPr>
          <p:cNvPr id="12" name="Espace réservé du contenu 8">
            <a:extLst>
              <a:ext uri="{FF2B5EF4-FFF2-40B4-BE49-F238E27FC236}">
                <a16:creationId xmlns:a16="http://schemas.microsoft.com/office/drawing/2014/main" id="{3E4ED628-91BF-B3BC-D554-DCF1315C4464}"/>
              </a:ext>
            </a:extLst>
          </p:cNvPr>
          <p:cNvSpPr txBox="1">
            <a:spLocks noChangeArrowheads="1"/>
          </p:cNvSpPr>
          <p:nvPr/>
        </p:nvSpPr>
        <p:spPr bwMode="auto">
          <a:xfrm>
            <a:off x="6688653" y="1351518"/>
            <a:ext cx="2431637" cy="319066"/>
          </a:xfrm>
          <a:custGeom>
            <a:avLst/>
            <a:gdLst>
              <a:gd name="connsiteX0" fmla="*/ 0 w 2431637"/>
              <a:gd name="connsiteY0" fmla="*/ 0 h 319066"/>
              <a:gd name="connsiteX1" fmla="*/ 607909 w 2431637"/>
              <a:gd name="connsiteY1" fmla="*/ 0 h 319066"/>
              <a:gd name="connsiteX2" fmla="*/ 1167186 w 2431637"/>
              <a:gd name="connsiteY2" fmla="*/ 0 h 319066"/>
              <a:gd name="connsiteX3" fmla="*/ 1702146 w 2431637"/>
              <a:gd name="connsiteY3" fmla="*/ 0 h 319066"/>
              <a:gd name="connsiteX4" fmla="*/ 2431637 w 2431637"/>
              <a:gd name="connsiteY4" fmla="*/ 0 h 319066"/>
              <a:gd name="connsiteX5" fmla="*/ 2431637 w 2431637"/>
              <a:gd name="connsiteY5" fmla="*/ 319066 h 319066"/>
              <a:gd name="connsiteX6" fmla="*/ 1823728 w 2431637"/>
              <a:gd name="connsiteY6" fmla="*/ 319066 h 319066"/>
              <a:gd name="connsiteX7" fmla="*/ 1288768 w 2431637"/>
              <a:gd name="connsiteY7" fmla="*/ 319066 h 319066"/>
              <a:gd name="connsiteX8" fmla="*/ 632226 w 2431637"/>
              <a:gd name="connsiteY8" fmla="*/ 319066 h 319066"/>
              <a:gd name="connsiteX9" fmla="*/ 0 w 2431637"/>
              <a:gd name="connsiteY9" fmla="*/ 319066 h 319066"/>
              <a:gd name="connsiteX10" fmla="*/ 0 w 2431637"/>
              <a:gd name="connsiteY10" fmla="*/ 0 h 319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31637" h="319066" fill="none" extrusionOk="0">
                <a:moveTo>
                  <a:pt x="0" y="0"/>
                </a:moveTo>
                <a:cubicBezTo>
                  <a:pt x="265155" y="19061"/>
                  <a:pt x="451229" y="-5552"/>
                  <a:pt x="607909" y="0"/>
                </a:cubicBezTo>
                <a:cubicBezTo>
                  <a:pt x="764589" y="5552"/>
                  <a:pt x="911568" y="-16150"/>
                  <a:pt x="1167186" y="0"/>
                </a:cubicBezTo>
                <a:cubicBezTo>
                  <a:pt x="1422804" y="16150"/>
                  <a:pt x="1592663" y="14115"/>
                  <a:pt x="1702146" y="0"/>
                </a:cubicBezTo>
                <a:cubicBezTo>
                  <a:pt x="1811629" y="-14115"/>
                  <a:pt x="2193520" y="-13930"/>
                  <a:pt x="2431637" y="0"/>
                </a:cubicBezTo>
                <a:cubicBezTo>
                  <a:pt x="2435900" y="94409"/>
                  <a:pt x="2438654" y="251599"/>
                  <a:pt x="2431637" y="319066"/>
                </a:cubicBezTo>
                <a:cubicBezTo>
                  <a:pt x="2307800" y="317525"/>
                  <a:pt x="1956873" y="333252"/>
                  <a:pt x="1823728" y="319066"/>
                </a:cubicBezTo>
                <a:cubicBezTo>
                  <a:pt x="1690583" y="304880"/>
                  <a:pt x="1437157" y="293661"/>
                  <a:pt x="1288768" y="319066"/>
                </a:cubicBezTo>
                <a:cubicBezTo>
                  <a:pt x="1140379" y="344471"/>
                  <a:pt x="785751" y="301512"/>
                  <a:pt x="632226" y="319066"/>
                </a:cubicBezTo>
                <a:cubicBezTo>
                  <a:pt x="478701" y="336620"/>
                  <a:pt x="268273" y="297622"/>
                  <a:pt x="0" y="319066"/>
                </a:cubicBezTo>
                <a:cubicBezTo>
                  <a:pt x="-597" y="222759"/>
                  <a:pt x="3367" y="138808"/>
                  <a:pt x="0" y="0"/>
                </a:cubicBezTo>
                <a:close/>
              </a:path>
              <a:path w="2431637" h="319066" stroke="0" extrusionOk="0">
                <a:moveTo>
                  <a:pt x="0" y="0"/>
                </a:moveTo>
                <a:cubicBezTo>
                  <a:pt x="110424" y="-5013"/>
                  <a:pt x="421294" y="-13035"/>
                  <a:pt x="534960" y="0"/>
                </a:cubicBezTo>
                <a:cubicBezTo>
                  <a:pt x="648626" y="13035"/>
                  <a:pt x="987875" y="-31476"/>
                  <a:pt x="1167186" y="0"/>
                </a:cubicBezTo>
                <a:cubicBezTo>
                  <a:pt x="1346497" y="31476"/>
                  <a:pt x="1533672" y="956"/>
                  <a:pt x="1775095" y="0"/>
                </a:cubicBezTo>
                <a:cubicBezTo>
                  <a:pt x="2016518" y="-956"/>
                  <a:pt x="2233694" y="28211"/>
                  <a:pt x="2431637" y="0"/>
                </a:cubicBezTo>
                <a:cubicBezTo>
                  <a:pt x="2432689" y="82201"/>
                  <a:pt x="2416247" y="189575"/>
                  <a:pt x="2431637" y="319066"/>
                </a:cubicBezTo>
                <a:cubicBezTo>
                  <a:pt x="2144268" y="348897"/>
                  <a:pt x="2052621" y="339110"/>
                  <a:pt x="1799411" y="319066"/>
                </a:cubicBezTo>
                <a:cubicBezTo>
                  <a:pt x="1546201" y="299022"/>
                  <a:pt x="1350617" y="337603"/>
                  <a:pt x="1191502" y="319066"/>
                </a:cubicBezTo>
                <a:cubicBezTo>
                  <a:pt x="1032387" y="300529"/>
                  <a:pt x="866920" y="335721"/>
                  <a:pt x="656542" y="319066"/>
                </a:cubicBezTo>
                <a:cubicBezTo>
                  <a:pt x="446164" y="302411"/>
                  <a:pt x="272595" y="320171"/>
                  <a:pt x="0" y="319066"/>
                </a:cubicBezTo>
                <a:cubicBezTo>
                  <a:pt x="678" y="198030"/>
                  <a:pt x="-11502" y="97040"/>
                  <a:pt x="0" y="0"/>
                </a:cubicBezTo>
                <a:close/>
              </a:path>
            </a:pathLst>
          </a:custGeom>
          <a:solidFill>
            <a:srgbClr val="C00000"/>
          </a:solidFill>
          <a:ln>
            <a:solidFill>
              <a:srgbClr val="C00000"/>
            </a:solidFill>
            <a:extLst>
              <a:ext uri="{C807C97D-BFC1-408E-A445-0C87EB9F89A2}">
                <ask:lineSketchStyleProps xmlns:ask="http://schemas.microsoft.com/office/drawing/2018/sketchyshapes" sd="3106270007">
                  <a:prstGeom prst="rect">
                    <a:avLst/>
                  </a:prstGeom>
                  <ask:type>
                    <ask:lineSketchFreehand/>
                  </ask:type>
                </ask:lineSketchStyleProps>
              </a:ext>
            </a:extLst>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dirty="0">
                <a:solidFill>
                  <a:schemeClr val="bg1"/>
                </a:solidFill>
              </a:rPr>
              <a:t>     L’offre</a:t>
            </a:r>
          </a:p>
        </p:txBody>
      </p:sp>
      <p:sp>
        <p:nvSpPr>
          <p:cNvPr id="3" name="Espace réservé du texte 2">
            <a:extLst>
              <a:ext uri="{FF2B5EF4-FFF2-40B4-BE49-F238E27FC236}">
                <a16:creationId xmlns:a16="http://schemas.microsoft.com/office/drawing/2014/main" id="{7927C8EE-A4AA-4980-A402-BBC125DDC03C}"/>
              </a:ext>
            </a:extLst>
          </p:cNvPr>
          <p:cNvSpPr>
            <a:spLocks noGrp="1"/>
          </p:cNvSpPr>
          <p:nvPr>
            <p:ph type="body" sz="quarter" idx="12"/>
          </p:nvPr>
        </p:nvSpPr>
        <p:spPr>
          <a:xfrm>
            <a:off x="695325" y="464148"/>
            <a:ext cx="11221256" cy="720000"/>
          </a:xfrm>
        </p:spPr>
        <p:txBody>
          <a:bodyPr/>
          <a:lstStyle/>
          <a:p>
            <a:r>
              <a:rPr lang="fr-FR" sz="1800" dirty="0"/>
              <a:t>Le prêt véhicule est </a:t>
            </a:r>
            <a:r>
              <a:rPr lang="fr-FR" sz="1800" dirty="0">
                <a:solidFill>
                  <a:srgbClr val="C00000"/>
                </a:solidFill>
              </a:rPr>
              <a:t>notre solution phare </a:t>
            </a:r>
            <a:r>
              <a:rPr lang="fr-FR" sz="1800" dirty="0"/>
              <a:t>pour accompagner tous les </a:t>
            </a:r>
            <a:r>
              <a:rPr lang="fr-FR" sz="1800" dirty="0">
                <a:solidFill>
                  <a:srgbClr val="C00000"/>
                </a:solidFill>
              </a:rPr>
              <a:t>achats de véhicules </a:t>
            </a:r>
          </a:p>
        </p:txBody>
      </p:sp>
      <p:sp>
        <p:nvSpPr>
          <p:cNvPr id="2" name="ZoneTexte 1">
            <a:extLst>
              <a:ext uri="{FF2B5EF4-FFF2-40B4-BE49-F238E27FC236}">
                <a16:creationId xmlns:a16="http://schemas.microsoft.com/office/drawing/2014/main" id="{B9044ECC-2734-4570-1623-7B3FEFF6AE45}"/>
              </a:ext>
            </a:extLst>
          </p:cNvPr>
          <p:cNvSpPr txBox="1"/>
          <p:nvPr/>
        </p:nvSpPr>
        <p:spPr>
          <a:xfrm>
            <a:off x="6177478" y="95261"/>
            <a:ext cx="4939422" cy="276999"/>
          </a:xfrm>
          <a:prstGeom prst="rect">
            <a:avLst/>
          </a:prstGeom>
          <a:noFill/>
        </p:spPr>
        <p:txBody>
          <a:bodyPr wrap="square" rtlCol="0">
            <a:spAutoFit/>
          </a:bodyPr>
          <a:lstStyle/>
          <a:p>
            <a:pPr algn="r"/>
            <a:r>
              <a:rPr lang="fr-FR" sz="1200" dirty="0">
                <a:solidFill>
                  <a:schemeClr val="tx1">
                    <a:lumMod val="75%"/>
                    <a:lumOff val="25%"/>
                  </a:schemeClr>
                </a:solidFill>
              </a:rPr>
              <a:t>2. </a:t>
            </a:r>
            <a:r>
              <a:rPr lang="fr-FR" sz="1200" b="1" dirty="0">
                <a:solidFill>
                  <a:srgbClr val="C00000"/>
                </a:solidFill>
              </a:rPr>
              <a:t>Financer</a:t>
            </a:r>
            <a:r>
              <a:rPr lang="fr-FR" sz="1200" dirty="0"/>
              <a:t>, Assurer et Accompagner</a:t>
            </a:r>
            <a:endParaRPr lang="fr-FR" sz="1200" dirty="0">
              <a:solidFill>
                <a:schemeClr val="tx1">
                  <a:lumMod val="75%"/>
                  <a:lumOff val="25%"/>
                </a:schemeClr>
              </a:solidFill>
            </a:endParaRPr>
          </a:p>
        </p:txBody>
      </p:sp>
      <p:grpSp>
        <p:nvGrpSpPr>
          <p:cNvPr id="14" name="Graphique 1830">
            <a:extLst>
              <a:ext uri="{FF2B5EF4-FFF2-40B4-BE49-F238E27FC236}">
                <a16:creationId xmlns:a16="http://schemas.microsoft.com/office/drawing/2014/main" id="{F3609706-88B3-FF49-E462-BD84B99013D4}"/>
              </a:ext>
            </a:extLst>
          </p:cNvPr>
          <p:cNvGrpSpPr/>
          <p:nvPr/>
        </p:nvGrpSpPr>
        <p:grpSpPr>
          <a:xfrm>
            <a:off x="6707125" y="1375808"/>
            <a:ext cx="248961" cy="225774"/>
            <a:chOff x="10483925" y="2904391"/>
            <a:chExt cx="396900" cy="359934"/>
          </a:xfrm>
          <a:noFill/>
        </p:grpSpPr>
        <p:grpSp>
          <p:nvGrpSpPr>
            <p:cNvPr id="15" name="Graphique 1830">
              <a:extLst>
                <a:ext uri="{FF2B5EF4-FFF2-40B4-BE49-F238E27FC236}">
                  <a16:creationId xmlns:a16="http://schemas.microsoft.com/office/drawing/2014/main" id="{49C6660F-C9CD-FB1B-0BAF-50FCFCD8B4C0}"/>
                </a:ext>
              </a:extLst>
            </p:cNvPr>
            <p:cNvGrpSpPr/>
            <p:nvPr/>
          </p:nvGrpSpPr>
          <p:grpSpPr>
            <a:xfrm>
              <a:off x="10483925" y="2904391"/>
              <a:ext cx="396900" cy="359934"/>
              <a:chOff x="10483925" y="2904391"/>
              <a:chExt cx="396900" cy="359934"/>
            </a:xfrm>
            <a:grpFill/>
          </p:grpSpPr>
          <p:sp>
            <p:nvSpPr>
              <p:cNvPr id="19" name="Forme libre : forme 18">
                <a:extLst>
                  <a:ext uri="{FF2B5EF4-FFF2-40B4-BE49-F238E27FC236}">
                    <a16:creationId xmlns:a16="http://schemas.microsoft.com/office/drawing/2014/main" id="{BF4BBA1B-B6D5-D6C0-BA21-399623C31714}"/>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0" name="Forme libre : forme 19">
                <a:extLst>
                  <a:ext uri="{FF2B5EF4-FFF2-40B4-BE49-F238E27FC236}">
                    <a16:creationId xmlns:a16="http://schemas.microsoft.com/office/drawing/2014/main" id="{1D402BB8-CD2E-B69E-C2C9-E07D7DF7F92D}"/>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1" name="Forme libre : forme 20">
                <a:extLst>
                  <a:ext uri="{FF2B5EF4-FFF2-40B4-BE49-F238E27FC236}">
                    <a16:creationId xmlns:a16="http://schemas.microsoft.com/office/drawing/2014/main" id="{30645B3B-7730-5A0E-9795-9E95C72568D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22" name="Forme libre : forme 21">
                <a:extLst>
                  <a:ext uri="{FF2B5EF4-FFF2-40B4-BE49-F238E27FC236}">
                    <a16:creationId xmlns:a16="http://schemas.microsoft.com/office/drawing/2014/main" id="{7B45BCA7-75B8-AD58-F9A8-27205A240C9F}"/>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23" name="Forme libre : forme 22">
                <a:extLst>
                  <a:ext uri="{FF2B5EF4-FFF2-40B4-BE49-F238E27FC236}">
                    <a16:creationId xmlns:a16="http://schemas.microsoft.com/office/drawing/2014/main" id="{CBEA166C-2CE2-36E4-4BA7-23B598998FB7}"/>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24" name="Forme libre : forme 23">
                <a:extLst>
                  <a:ext uri="{FF2B5EF4-FFF2-40B4-BE49-F238E27FC236}">
                    <a16:creationId xmlns:a16="http://schemas.microsoft.com/office/drawing/2014/main" id="{2B55E799-F0E8-EE1C-F3C6-00B76332E75E}"/>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25" name="Forme libre : forme 24">
                <a:extLst>
                  <a:ext uri="{FF2B5EF4-FFF2-40B4-BE49-F238E27FC236}">
                    <a16:creationId xmlns:a16="http://schemas.microsoft.com/office/drawing/2014/main" id="{7C4F8106-9B65-B0A3-1199-1B6218C26D94}"/>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26" name="Forme libre : forme 25">
                <a:extLst>
                  <a:ext uri="{FF2B5EF4-FFF2-40B4-BE49-F238E27FC236}">
                    <a16:creationId xmlns:a16="http://schemas.microsoft.com/office/drawing/2014/main" id="{2C6A42CE-9A71-82D0-AF78-5E7C1DD1DC4B}"/>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27" name="Forme libre : forme 26">
                <a:extLst>
                  <a:ext uri="{FF2B5EF4-FFF2-40B4-BE49-F238E27FC236}">
                    <a16:creationId xmlns:a16="http://schemas.microsoft.com/office/drawing/2014/main" id="{2E163BCA-8CE9-1CE4-EFC1-7689397BEA22}"/>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28" name="Forme libre : forme 27">
                <a:extLst>
                  <a:ext uri="{FF2B5EF4-FFF2-40B4-BE49-F238E27FC236}">
                    <a16:creationId xmlns:a16="http://schemas.microsoft.com/office/drawing/2014/main" id="{EE56AB9E-04C6-920C-5AC4-CD022896DBCE}"/>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29" name="Forme libre : forme 28">
                <a:extLst>
                  <a:ext uri="{FF2B5EF4-FFF2-40B4-BE49-F238E27FC236}">
                    <a16:creationId xmlns:a16="http://schemas.microsoft.com/office/drawing/2014/main" id="{DD277EC8-6750-8412-0CD5-E137B351B0A5}"/>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30" name="Forme libre : forme 29">
                <a:extLst>
                  <a:ext uri="{FF2B5EF4-FFF2-40B4-BE49-F238E27FC236}">
                    <a16:creationId xmlns:a16="http://schemas.microsoft.com/office/drawing/2014/main" id="{EE27AE7D-8B95-2858-04B5-4BB6A25F21B1}"/>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31" name="Forme libre : forme 30">
                <a:extLst>
                  <a:ext uri="{FF2B5EF4-FFF2-40B4-BE49-F238E27FC236}">
                    <a16:creationId xmlns:a16="http://schemas.microsoft.com/office/drawing/2014/main" id="{93B00C9F-28BB-A1FC-20FB-3143DC6D8E3A}"/>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16" name="Forme libre : forme 15">
              <a:extLst>
                <a:ext uri="{FF2B5EF4-FFF2-40B4-BE49-F238E27FC236}">
                  <a16:creationId xmlns:a16="http://schemas.microsoft.com/office/drawing/2014/main" id="{5CA77A25-4ED7-8AB1-AB35-CEE7E1396911}"/>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7" name="Forme libre : forme 16">
              <a:extLst>
                <a:ext uri="{FF2B5EF4-FFF2-40B4-BE49-F238E27FC236}">
                  <a16:creationId xmlns:a16="http://schemas.microsoft.com/office/drawing/2014/main" id="{0F2448BC-8382-E0E8-1D1F-B1FB32F9CFFA}"/>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8" name="Forme libre : forme 17">
              <a:extLst>
                <a:ext uri="{FF2B5EF4-FFF2-40B4-BE49-F238E27FC236}">
                  <a16:creationId xmlns:a16="http://schemas.microsoft.com/office/drawing/2014/main" id="{816B0D24-2C64-5609-E84C-FBB29E4C9988}"/>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pic>
        <p:nvPicPr>
          <p:cNvPr id="80" name="Graphique 79" descr="Homme professeur contour">
            <a:extLst>
              <a:ext uri="{FF2B5EF4-FFF2-40B4-BE49-F238E27FC236}">
                <a16:creationId xmlns:a16="http://schemas.microsoft.com/office/drawing/2014/main" id="{10B16E49-05AF-EF3C-F290-5F740C0F019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0497" y="1356853"/>
            <a:ext cx="234256" cy="234000"/>
          </a:xfrm>
          <a:prstGeom prst="rect">
            <a:avLst/>
          </a:prstGeom>
        </p:spPr>
      </p:pic>
      <p:sp>
        <p:nvSpPr>
          <p:cNvPr id="99" name="Rectangle 98">
            <a:extLst>
              <a:ext uri="{FF2B5EF4-FFF2-40B4-BE49-F238E27FC236}">
                <a16:creationId xmlns:a16="http://schemas.microsoft.com/office/drawing/2014/main" id="{F78CDDF6-4F8B-3A5E-A96B-5EF0882587DA}"/>
              </a:ext>
            </a:extLst>
          </p:cNvPr>
          <p:cNvSpPr/>
          <p:nvPr/>
        </p:nvSpPr>
        <p:spPr>
          <a:xfrm>
            <a:off x="0" y="0"/>
            <a:ext cx="394399" cy="6858000"/>
          </a:xfrm>
          <a:prstGeom prst="rect">
            <a:avLst/>
          </a:prstGeom>
          <a:solidFill>
            <a:schemeClr val="bg1">
              <a:lumMod val="95%"/>
            </a:schemeClr>
          </a:solidFill>
          <a:ln>
            <a:noFill/>
          </a:ln>
        </p:spPr>
        <p:style>
          <a:lnRef idx="2">
            <a:schemeClr val="accent1">
              <a:shade val="50%"/>
            </a:schemeClr>
          </a:lnRef>
          <a:fillRef idx="1">
            <a:schemeClr val="accent1"/>
          </a:fillRef>
          <a:effectRef idx="0">
            <a:schemeClr val="accent1"/>
          </a:effectRef>
          <a:fontRef idx="minor">
            <a:schemeClr val="lt1"/>
          </a:fontRef>
        </p:style>
        <p:txBody>
          <a:bodyPr vert="vert270" rtlCol="0" anchor="ctr"/>
          <a:lstStyle/>
          <a:p>
            <a:pPr algn="ctr"/>
            <a:r>
              <a:rPr lang="fr-FR" dirty="0">
                <a:solidFill>
                  <a:srgbClr val="C00000"/>
                </a:solidFill>
                <a:latin typeface="Montserrat Black" panose="00000A00000000000000" pitchFamily="2" charset="0"/>
              </a:rPr>
              <a:t>Prêt véhicule</a:t>
            </a:r>
          </a:p>
        </p:txBody>
      </p:sp>
      <p:pic>
        <p:nvPicPr>
          <p:cNvPr id="83" name="Image 82">
            <a:extLst>
              <a:ext uri="{FF2B5EF4-FFF2-40B4-BE49-F238E27FC236}">
                <a16:creationId xmlns:a16="http://schemas.microsoft.com/office/drawing/2014/main" id="{EB94360A-71AF-ADD5-F807-A1268C51D5CE}"/>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24556" y="4783633"/>
            <a:ext cx="358661" cy="35757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
                <a:headEnd/>
                <a:tailEnd/>
              </a14:hiddenLine>
            </a:ext>
          </a:extLst>
        </p:spPr>
      </p:pic>
      <p:pic>
        <p:nvPicPr>
          <p:cNvPr id="95" name="Image 94">
            <a:extLst>
              <a:ext uri="{FF2B5EF4-FFF2-40B4-BE49-F238E27FC236}">
                <a16:creationId xmlns:a16="http://schemas.microsoft.com/office/drawing/2014/main" id="{DAE10543-78D7-3490-C5D8-1B4255D116AE}"/>
              </a:ext>
            </a:extLst>
          </p:cNvPr>
          <p:cNvPicPr>
            <a:picLocks noChangeAspect="1"/>
          </p:cNvPicPr>
          <p:nvPr/>
        </p:nvPicPr>
        <p:blipFill>
          <a:blip r:embed="rId6"/>
          <a:stretch>
            <a:fillRect/>
          </a:stretch>
        </p:blipFill>
        <p:spPr>
          <a:xfrm>
            <a:off x="11251238" y="49018"/>
            <a:ext cx="849650" cy="372260"/>
          </a:xfrm>
          <a:prstGeom prst="rect">
            <a:avLst/>
          </a:prstGeom>
        </p:spPr>
      </p:pic>
      <p:sp>
        <p:nvSpPr>
          <p:cNvPr id="86" name="Espace réservé du contenu 7">
            <a:extLst>
              <a:ext uri="{FF2B5EF4-FFF2-40B4-BE49-F238E27FC236}">
                <a16:creationId xmlns:a16="http://schemas.microsoft.com/office/drawing/2014/main" id="{B8F04785-AB3D-C2D7-AAB8-9879875221B0}"/>
              </a:ext>
            </a:extLst>
          </p:cNvPr>
          <p:cNvSpPr>
            <a:spLocks noGrp="1"/>
          </p:cNvSpPr>
          <p:nvPr>
            <p:ph idx="1"/>
          </p:nvPr>
        </p:nvSpPr>
        <p:spPr>
          <a:xfrm>
            <a:off x="703542" y="1497808"/>
            <a:ext cx="5392458" cy="2339087"/>
          </a:xfrm>
        </p:spPr>
        <p:txBody>
          <a:bodyPr/>
          <a:lstStyle/>
          <a:p>
            <a:pPr algn="just">
              <a:spcBef>
                <a:spcPts val="600"/>
              </a:spcBef>
              <a:buClr>
                <a:srgbClr val="D11921"/>
              </a:buClr>
            </a:pPr>
            <a:r>
              <a:rPr lang="fr-FR" altLang="fr-FR" sz="1600" b="1" dirty="0">
                <a:solidFill>
                  <a:srgbClr val="C00000"/>
                </a:solidFill>
              </a:rPr>
              <a:t>Le marché automobile neuf a connu des années perturbées </a:t>
            </a:r>
            <a:r>
              <a:rPr lang="fr-FR" altLang="fr-FR" sz="1600" dirty="0">
                <a:solidFill>
                  <a:schemeClr val="tx1">
                    <a:lumMod val="75%"/>
                    <a:lumOff val="25%"/>
                  </a:schemeClr>
                </a:solidFill>
              </a:rPr>
              <a:t>depuis la sortie de la crise sanitaire.</a:t>
            </a:r>
          </a:p>
          <a:p>
            <a:pPr algn="just">
              <a:spcBef>
                <a:spcPts val="600"/>
              </a:spcBef>
              <a:buClr>
                <a:srgbClr val="D11921"/>
              </a:buClr>
            </a:pPr>
            <a:r>
              <a:rPr lang="fr-FR" altLang="fr-FR" sz="1600" dirty="0">
                <a:solidFill>
                  <a:schemeClr val="tx1">
                    <a:lumMod val="75%"/>
                    <a:lumOff val="25%"/>
                  </a:schemeClr>
                </a:solidFill>
              </a:rPr>
              <a:t> Aussi, beaucoup d’acheteurs </a:t>
            </a:r>
            <a:r>
              <a:rPr lang="fr-FR" altLang="fr-FR" sz="1600" dirty="0"/>
              <a:t>se sont tournés vers les véhicules d’occasion qui étaient en plein boom, et dont les prix ont mécaniquement grimpé.</a:t>
            </a:r>
            <a:endParaRPr lang="fr-FR" altLang="fr-FR" sz="400" dirty="0"/>
          </a:p>
          <a:p>
            <a:pPr algn="just">
              <a:spcBef>
                <a:spcPts val="600"/>
              </a:spcBef>
              <a:buClr>
                <a:srgbClr val="D11921"/>
              </a:buClr>
            </a:pPr>
            <a:r>
              <a:rPr lang="fr-FR" altLang="fr-FR" sz="1600" b="1" dirty="0">
                <a:solidFill>
                  <a:srgbClr val="C00000"/>
                </a:solidFill>
              </a:rPr>
              <a:t>Depuis plusieurs mois, la tendance revient à la normale </a:t>
            </a:r>
            <a:r>
              <a:rPr lang="fr-FR" altLang="fr-FR" sz="1600" dirty="0"/>
              <a:t>d’avant crise, et les constructeurs affichent de très bons résultats.</a:t>
            </a:r>
            <a:endParaRPr lang="fr-FR" altLang="fr-FR" sz="1600" dirty="0">
              <a:solidFill>
                <a:schemeClr val="tx1">
                  <a:lumMod val="75%"/>
                  <a:lumOff val="25%"/>
                </a:schemeClr>
              </a:solidFill>
            </a:endParaRPr>
          </a:p>
        </p:txBody>
      </p:sp>
      <p:sp>
        <p:nvSpPr>
          <p:cNvPr id="4096" name="Espace réservé du contenu 8">
            <a:extLst>
              <a:ext uri="{FF2B5EF4-FFF2-40B4-BE49-F238E27FC236}">
                <a16:creationId xmlns:a16="http://schemas.microsoft.com/office/drawing/2014/main" id="{C7B17EEE-9FF1-AA9D-DC88-7283D9DE8434}"/>
              </a:ext>
            </a:extLst>
          </p:cNvPr>
          <p:cNvSpPr txBox="1">
            <a:spLocks noChangeArrowheads="1"/>
          </p:cNvSpPr>
          <p:nvPr/>
        </p:nvSpPr>
        <p:spPr bwMode="auto">
          <a:xfrm>
            <a:off x="1050698" y="4055541"/>
            <a:ext cx="2869452" cy="319066"/>
          </a:xfrm>
          <a:custGeom>
            <a:avLst/>
            <a:gdLst>
              <a:gd name="connsiteX0" fmla="*/ 0 w 2869452"/>
              <a:gd name="connsiteY0" fmla="*/ 0 h 319066"/>
              <a:gd name="connsiteX1" fmla="*/ 631279 w 2869452"/>
              <a:gd name="connsiteY1" fmla="*/ 0 h 319066"/>
              <a:gd name="connsiteX2" fmla="*/ 1262559 w 2869452"/>
              <a:gd name="connsiteY2" fmla="*/ 0 h 319066"/>
              <a:gd name="connsiteX3" fmla="*/ 1865144 w 2869452"/>
              <a:gd name="connsiteY3" fmla="*/ 0 h 319066"/>
              <a:gd name="connsiteX4" fmla="*/ 2869452 w 2869452"/>
              <a:gd name="connsiteY4" fmla="*/ 0 h 319066"/>
              <a:gd name="connsiteX5" fmla="*/ 2869452 w 2869452"/>
              <a:gd name="connsiteY5" fmla="*/ 319066 h 319066"/>
              <a:gd name="connsiteX6" fmla="*/ 2238173 w 2869452"/>
              <a:gd name="connsiteY6" fmla="*/ 319066 h 319066"/>
              <a:gd name="connsiteX7" fmla="*/ 1606893 w 2869452"/>
              <a:gd name="connsiteY7" fmla="*/ 319066 h 319066"/>
              <a:gd name="connsiteX8" fmla="*/ 975614 w 2869452"/>
              <a:gd name="connsiteY8" fmla="*/ 319066 h 319066"/>
              <a:gd name="connsiteX9" fmla="*/ 0 w 2869452"/>
              <a:gd name="connsiteY9" fmla="*/ 319066 h 319066"/>
              <a:gd name="connsiteX10" fmla="*/ 0 w 2869452"/>
              <a:gd name="connsiteY10" fmla="*/ 0 h 319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69452" h="319066" fill="none" extrusionOk="0">
                <a:moveTo>
                  <a:pt x="0" y="0"/>
                </a:moveTo>
                <a:cubicBezTo>
                  <a:pt x="271940" y="-10737"/>
                  <a:pt x="502423" y="-10984"/>
                  <a:pt x="631279" y="0"/>
                </a:cubicBezTo>
                <a:cubicBezTo>
                  <a:pt x="760135" y="10984"/>
                  <a:pt x="1082840" y="26963"/>
                  <a:pt x="1262559" y="0"/>
                </a:cubicBezTo>
                <a:cubicBezTo>
                  <a:pt x="1442278" y="-26963"/>
                  <a:pt x="1609037" y="-24626"/>
                  <a:pt x="1865144" y="0"/>
                </a:cubicBezTo>
                <a:cubicBezTo>
                  <a:pt x="2121251" y="24626"/>
                  <a:pt x="2385557" y="45392"/>
                  <a:pt x="2869452" y="0"/>
                </a:cubicBezTo>
                <a:cubicBezTo>
                  <a:pt x="2871498" y="111585"/>
                  <a:pt x="2860140" y="177062"/>
                  <a:pt x="2869452" y="319066"/>
                </a:cubicBezTo>
                <a:cubicBezTo>
                  <a:pt x="2619162" y="338822"/>
                  <a:pt x="2448473" y="316106"/>
                  <a:pt x="2238173" y="319066"/>
                </a:cubicBezTo>
                <a:cubicBezTo>
                  <a:pt x="2027873" y="322026"/>
                  <a:pt x="1878213" y="332810"/>
                  <a:pt x="1606893" y="319066"/>
                </a:cubicBezTo>
                <a:cubicBezTo>
                  <a:pt x="1335573" y="305322"/>
                  <a:pt x="1177752" y="350470"/>
                  <a:pt x="975614" y="319066"/>
                </a:cubicBezTo>
                <a:cubicBezTo>
                  <a:pt x="773476" y="287662"/>
                  <a:pt x="312282" y="294593"/>
                  <a:pt x="0" y="319066"/>
                </a:cubicBezTo>
                <a:cubicBezTo>
                  <a:pt x="747" y="214714"/>
                  <a:pt x="-5075" y="140680"/>
                  <a:pt x="0" y="0"/>
                </a:cubicBezTo>
                <a:close/>
              </a:path>
              <a:path w="2869452" h="319066" stroke="0" extrusionOk="0">
                <a:moveTo>
                  <a:pt x="0" y="0"/>
                </a:moveTo>
                <a:cubicBezTo>
                  <a:pt x="193956" y="20275"/>
                  <a:pt x="300314" y="-16173"/>
                  <a:pt x="487807" y="0"/>
                </a:cubicBezTo>
                <a:cubicBezTo>
                  <a:pt x="675300" y="16173"/>
                  <a:pt x="914470" y="-11287"/>
                  <a:pt x="1090392" y="0"/>
                </a:cubicBezTo>
                <a:cubicBezTo>
                  <a:pt x="1266314" y="11287"/>
                  <a:pt x="1432464" y="18489"/>
                  <a:pt x="1664282" y="0"/>
                </a:cubicBezTo>
                <a:cubicBezTo>
                  <a:pt x="1896100" y="-18489"/>
                  <a:pt x="2129746" y="-30165"/>
                  <a:pt x="2295562" y="0"/>
                </a:cubicBezTo>
                <a:cubicBezTo>
                  <a:pt x="2461378" y="30165"/>
                  <a:pt x="2720145" y="27049"/>
                  <a:pt x="2869452" y="0"/>
                </a:cubicBezTo>
                <a:cubicBezTo>
                  <a:pt x="2878392" y="95307"/>
                  <a:pt x="2870209" y="188857"/>
                  <a:pt x="2869452" y="319066"/>
                </a:cubicBezTo>
                <a:cubicBezTo>
                  <a:pt x="2639567" y="306491"/>
                  <a:pt x="2483686" y="296664"/>
                  <a:pt x="2381645" y="319066"/>
                </a:cubicBezTo>
                <a:cubicBezTo>
                  <a:pt x="2279604" y="341468"/>
                  <a:pt x="1917211" y="343202"/>
                  <a:pt x="1750366" y="319066"/>
                </a:cubicBezTo>
                <a:cubicBezTo>
                  <a:pt x="1583521" y="294930"/>
                  <a:pt x="1315160" y="300963"/>
                  <a:pt x="1205170" y="319066"/>
                </a:cubicBezTo>
                <a:cubicBezTo>
                  <a:pt x="1095180" y="337169"/>
                  <a:pt x="811270" y="298297"/>
                  <a:pt x="573890" y="319066"/>
                </a:cubicBezTo>
                <a:cubicBezTo>
                  <a:pt x="336510" y="339835"/>
                  <a:pt x="212314" y="326288"/>
                  <a:pt x="0" y="319066"/>
                </a:cubicBezTo>
                <a:cubicBezTo>
                  <a:pt x="-5097" y="214335"/>
                  <a:pt x="-9481" y="86614"/>
                  <a:pt x="0" y="0"/>
                </a:cubicBezTo>
                <a:close/>
              </a:path>
            </a:pathLst>
          </a:custGeom>
          <a:solidFill>
            <a:srgbClr val="C00000"/>
          </a:solidFill>
          <a:ln>
            <a:solidFill>
              <a:srgbClr val="C00000"/>
            </a:solidFill>
            <a:extLst>
              <a:ext uri="{C807C97D-BFC1-408E-A445-0C87EB9F89A2}">
                <ask:lineSketchStyleProps xmlns:ask="http://schemas.microsoft.com/office/drawing/2018/sketchyshapes" sd="2308155104">
                  <a:prstGeom prst="rect">
                    <a:avLst/>
                  </a:prstGeom>
                  <ask:type>
                    <ask:lineSketchFreehand/>
                  </ask:type>
                </ask:lineSketchStyleProps>
              </a:ext>
            </a:extLst>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dirty="0">
                <a:solidFill>
                  <a:schemeClr val="bg1"/>
                </a:solidFill>
              </a:rPr>
              <a:t>     Les impacts sur votre PV</a:t>
            </a:r>
          </a:p>
        </p:txBody>
      </p:sp>
      <p:grpSp>
        <p:nvGrpSpPr>
          <p:cNvPr id="4097" name="Graphique 1772">
            <a:extLst>
              <a:ext uri="{FF2B5EF4-FFF2-40B4-BE49-F238E27FC236}">
                <a16:creationId xmlns:a16="http://schemas.microsoft.com/office/drawing/2014/main" id="{2CF7B38B-BD3F-CAA0-054D-4CA543F8D0DD}"/>
              </a:ext>
            </a:extLst>
          </p:cNvPr>
          <p:cNvGrpSpPr/>
          <p:nvPr/>
        </p:nvGrpSpPr>
        <p:grpSpPr>
          <a:xfrm>
            <a:off x="1108375" y="4096746"/>
            <a:ext cx="200303" cy="233903"/>
            <a:chOff x="2317430" y="1288782"/>
            <a:chExt cx="363699" cy="401630"/>
          </a:xfrm>
          <a:noFill/>
        </p:grpSpPr>
        <p:sp>
          <p:nvSpPr>
            <p:cNvPr id="4099" name="Forme libre : forme 4098">
              <a:extLst>
                <a:ext uri="{FF2B5EF4-FFF2-40B4-BE49-F238E27FC236}">
                  <a16:creationId xmlns:a16="http://schemas.microsoft.com/office/drawing/2014/main" id="{C8AE0707-DA56-19B9-8CA7-8A30218AD134}"/>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4100" name="Graphique 1772">
              <a:extLst>
                <a:ext uri="{FF2B5EF4-FFF2-40B4-BE49-F238E27FC236}">
                  <a16:creationId xmlns:a16="http://schemas.microsoft.com/office/drawing/2014/main" id="{DF128E3C-1165-81F7-443E-D8DFE41BF968}"/>
                </a:ext>
              </a:extLst>
            </p:cNvPr>
            <p:cNvGrpSpPr/>
            <p:nvPr/>
          </p:nvGrpSpPr>
          <p:grpSpPr>
            <a:xfrm>
              <a:off x="2452209" y="1371600"/>
              <a:ext cx="42576" cy="102012"/>
              <a:chOff x="2452209" y="1371600"/>
              <a:chExt cx="42576" cy="102012"/>
            </a:xfrm>
            <a:grpFill/>
          </p:grpSpPr>
          <p:sp>
            <p:nvSpPr>
              <p:cNvPr id="4120" name="Forme libre : forme 4119">
                <a:extLst>
                  <a:ext uri="{FF2B5EF4-FFF2-40B4-BE49-F238E27FC236}">
                    <a16:creationId xmlns:a16="http://schemas.microsoft.com/office/drawing/2014/main" id="{FD81D665-9A87-AFFD-1E38-618DA86EB67D}"/>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4121" name="Forme libre : forme 4120">
                <a:extLst>
                  <a:ext uri="{FF2B5EF4-FFF2-40B4-BE49-F238E27FC236}">
                    <a16:creationId xmlns:a16="http://schemas.microsoft.com/office/drawing/2014/main" id="{92F25201-5D11-55FE-9A3C-285D41E07148}"/>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4101" name="Forme libre : forme 4100">
              <a:extLst>
                <a:ext uri="{FF2B5EF4-FFF2-40B4-BE49-F238E27FC236}">
                  <a16:creationId xmlns:a16="http://schemas.microsoft.com/office/drawing/2014/main" id="{94E2647E-233A-308C-28C2-F73F2C4C4D21}"/>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4102" name="Forme libre : forme 4101">
              <a:extLst>
                <a:ext uri="{FF2B5EF4-FFF2-40B4-BE49-F238E27FC236}">
                  <a16:creationId xmlns:a16="http://schemas.microsoft.com/office/drawing/2014/main" id="{926D1980-107E-DB78-30E1-18DC0978B0F2}"/>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4103" name="Forme libre : forme 4102">
              <a:extLst>
                <a:ext uri="{FF2B5EF4-FFF2-40B4-BE49-F238E27FC236}">
                  <a16:creationId xmlns:a16="http://schemas.microsoft.com/office/drawing/2014/main" id="{F1EFF005-D321-900D-69E3-7DF928269016}"/>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4104" name="Forme libre : forme 4103">
              <a:extLst>
                <a:ext uri="{FF2B5EF4-FFF2-40B4-BE49-F238E27FC236}">
                  <a16:creationId xmlns:a16="http://schemas.microsoft.com/office/drawing/2014/main" id="{8A9208AC-F608-C09F-1B06-71E5BF3CDCBE}"/>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4105" name="Forme libre : forme 4104">
              <a:extLst>
                <a:ext uri="{FF2B5EF4-FFF2-40B4-BE49-F238E27FC236}">
                  <a16:creationId xmlns:a16="http://schemas.microsoft.com/office/drawing/2014/main" id="{FF8317C9-92F8-CC15-43B1-6CB54AED27DC}"/>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4106" name="Graphique 1772">
              <a:extLst>
                <a:ext uri="{FF2B5EF4-FFF2-40B4-BE49-F238E27FC236}">
                  <a16:creationId xmlns:a16="http://schemas.microsoft.com/office/drawing/2014/main" id="{6DF97E97-C38F-3003-7B0C-0BD256CD0A26}"/>
                </a:ext>
              </a:extLst>
            </p:cNvPr>
            <p:cNvGrpSpPr/>
            <p:nvPr/>
          </p:nvGrpSpPr>
          <p:grpSpPr>
            <a:xfrm>
              <a:off x="2489833" y="1432178"/>
              <a:ext cx="79724" cy="98488"/>
              <a:chOff x="2489833" y="1432178"/>
              <a:chExt cx="79724" cy="98488"/>
            </a:xfrm>
            <a:grpFill/>
          </p:grpSpPr>
          <p:sp>
            <p:nvSpPr>
              <p:cNvPr id="4117" name="Forme libre : forme 4116">
                <a:extLst>
                  <a:ext uri="{FF2B5EF4-FFF2-40B4-BE49-F238E27FC236}">
                    <a16:creationId xmlns:a16="http://schemas.microsoft.com/office/drawing/2014/main" id="{98D1CE3F-2D19-DAAF-8036-4C3C4D721285}"/>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4118" name="Forme libre : forme 4117">
                <a:extLst>
                  <a:ext uri="{FF2B5EF4-FFF2-40B4-BE49-F238E27FC236}">
                    <a16:creationId xmlns:a16="http://schemas.microsoft.com/office/drawing/2014/main" id="{60F3CC45-5AEF-81C4-5ADF-41BCB17434E4}"/>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4119" name="Forme libre : forme 4118">
                <a:extLst>
                  <a:ext uri="{FF2B5EF4-FFF2-40B4-BE49-F238E27FC236}">
                    <a16:creationId xmlns:a16="http://schemas.microsoft.com/office/drawing/2014/main" id="{8D70A4AC-3BB8-ECB1-2C80-A10EDD7A8E98}"/>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4107" name="Forme libre : forme 4106">
              <a:extLst>
                <a:ext uri="{FF2B5EF4-FFF2-40B4-BE49-F238E27FC236}">
                  <a16:creationId xmlns:a16="http://schemas.microsoft.com/office/drawing/2014/main" id="{27877815-F93F-831B-114A-34B67B831E7F}"/>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4108" name="Forme libre : forme 4107">
              <a:extLst>
                <a:ext uri="{FF2B5EF4-FFF2-40B4-BE49-F238E27FC236}">
                  <a16:creationId xmlns:a16="http://schemas.microsoft.com/office/drawing/2014/main" id="{4CBD47F1-93AE-7013-F316-393B85D12856}"/>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4109" name="Forme libre : forme 4108">
              <a:extLst>
                <a:ext uri="{FF2B5EF4-FFF2-40B4-BE49-F238E27FC236}">
                  <a16:creationId xmlns:a16="http://schemas.microsoft.com/office/drawing/2014/main" id="{9721675A-2E3D-EE17-1C40-58E9B92A27BE}"/>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4110" name="Forme libre : forme 4109">
              <a:extLst>
                <a:ext uri="{FF2B5EF4-FFF2-40B4-BE49-F238E27FC236}">
                  <a16:creationId xmlns:a16="http://schemas.microsoft.com/office/drawing/2014/main" id="{C0A3DDD5-2A49-6F2B-ACF6-27560CE5B19A}"/>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4111" name="Forme libre : forme 4110">
              <a:extLst>
                <a:ext uri="{FF2B5EF4-FFF2-40B4-BE49-F238E27FC236}">
                  <a16:creationId xmlns:a16="http://schemas.microsoft.com/office/drawing/2014/main" id="{9B68A07F-E937-1379-9D00-79012BE90B5A}"/>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4112" name="Forme libre : forme 4111">
              <a:extLst>
                <a:ext uri="{FF2B5EF4-FFF2-40B4-BE49-F238E27FC236}">
                  <a16:creationId xmlns:a16="http://schemas.microsoft.com/office/drawing/2014/main" id="{4947E74F-34F9-1216-06E9-3FACAA0742B4}"/>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4113" name="Forme libre : forme 4112">
              <a:extLst>
                <a:ext uri="{FF2B5EF4-FFF2-40B4-BE49-F238E27FC236}">
                  <a16:creationId xmlns:a16="http://schemas.microsoft.com/office/drawing/2014/main" id="{2C5F4548-8F2E-D2C2-9430-E73003E198A7}"/>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4114" name="Forme libre : forme 4113">
              <a:extLst>
                <a:ext uri="{FF2B5EF4-FFF2-40B4-BE49-F238E27FC236}">
                  <a16:creationId xmlns:a16="http://schemas.microsoft.com/office/drawing/2014/main" id="{9099C2A2-3C3E-2478-1E47-3A5C0517DF75}"/>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4115" name="Forme libre : forme 4114">
              <a:extLst>
                <a:ext uri="{FF2B5EF4-FFF2-40B4-BE49-F238E27FC236}">
                  <a16:creationId xmlns:a16="http://schemas.microsoft.com/office/drawing/2014/main" id="{3F786DE5-4502-8440-0456-1EDBAE239528}"/>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4116" name="Forme libre : forme 4115">
              <a:extLst>
                <a:ext uri="{FF2B5EF4-FFF2-40B4-BE49-F238E27FC236}">
                  <a16:creationId xmlns:a16="http://schemas.microsoft.com/office/drawing/2014/main" id="{2255D7F8-B35C-D668-D394-1337938B8DC7}"/>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sp>
        <p:nvSpPr>
          <p:cNvPr id="9" name="Espace réservé du contenu 7">
            <a:extLst>
              <a:ext uri="{FF2B5EF4-FFF2-40B4-BE49-F238E27FC236}">
                <a16:creationId xmlns:a16="http://schemas.microsoft.com/office/drawing/2014/main" id="{F775D54B-63FF-0692-0A1E-EAFEF072FCCC}"/>
              </a:ext>
            </a:extLst>
          </p:cNvPr>
          <p:cNvSpPr txBox="1">
            <a:spLocks/>
          </p:cNvSpPr>
          <p:nvPr/>
        </p:nvSpPr>
        <p:spPr>
          <a:xfrm>
            <a:off x="729007" y="4432397"/>
            <a:ext cx="5392458" cy="2098549"/>
          </a:xfrm>
          <a:prstGeom prst="rect">
            <a:avLst/>
          </a:prstGeom>
        </p:spPr>
        <p:txBody>
          <a:bodyPr/>
          <a:lstStyle>
            <a:lvl1pPr marL="216000" marR="0" indent="-216000" algn="l" defTabSz="914400" rtl="0" eaLnBrk="1" fontAlgn="auto" latinLnBrk="0" hangingPunct="1">
              <a:lnSpc>
                <a:spcPct val="100%"/>
              </a:lnSpc>
              <a:spcBef>
                <a:spcPts val="600"/>
              </a:spcBef>
              <a:spcAft>
                <a:spcPts val="0"/>
              </a:spcAft>
              <a:buClr>
                <a:schemeClr val="accent4">
                  <a:lumMod val="75%"/>
                </a:schemeClr>
              </a:buClr>
              <a:buSzTx/>
              <a:buFont typeface="Arial" panose="020B0604020202020204" pitchFamily="34" charset="0"/>
              <a:buChar char="■"/>
              <a:tabLst/>
              <a:defRPr sz="1600" kern="1200" baseline="0%">
                <a:solidFill>
                  <a:schemeClr val="tx1">
                    <a:lumMod val="75%"/>
                    <a:lumOff val="25%"/>
                  </a:schemeClr>
                </a:solidFill>
                <a:latin typeface="+mn-lt"/>
                <a:ea typeface="+mn-ea"/>
                <a:cs typeface="+mn-cs"/>
              </a:defRPr>
            </a:lvl1pPr>
            <a:lvl2pPr marL="68400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400" kern="1200">
                <a:solidFill>
                  <a:schemeClr val="tx1">
                    <a:lumMod val="75%"/>
                    <a:lumOff val="25%"/>
                  </a:schemeClr>
                </a:solidFill>
                <a:latin typeface="+mn-lt"/>
                <a:ea typeface="+mn-ea"/>
                <a:cs typeface="+mn-cs"/>
              </a:defRPr>
            </a:lvl2pPr>
            <a:lvl3pPr marL="927000" marR="0" indent="0" algn="l" defTabSz="914400" rtl="0" eaLnBrk="1" fontAlgn="auto" latinLnBrk="0" hangingPunct="1">
              <a:lnSpc>
                <a:spcPct val="100%"/>
              </a:lnSpc>
              <a:spcBef>
                <a:spcPts val="600"/>
              </a:spcBef>
              <a:spcAft>
                <a:spcPts val="1200"/>
              </a:spcAft>
              <a:buClr>
                <a:schemeClr val="accent4">
                  <a:lumMod val="75%"/>
                </a:schemeClr>
              </a:buClr>
              <a:buSzTx/>
              <a:buFont typeface="Wingdings" panose="05000000000000000000" pitchFamily="2" charset="2"/>
              <a:buNone/>
              <a:tabLst/>
              <a:defRPr sz="1200" kern="1200">
                <a:solidFill>
                  <a:schemeClr val="tx1">
                    <a:lumMod val="75%"/>
                    <a:lumOff val="25%"/>
                  </a:schemeClr>
                </a:solidFill>
                <a:latin typeface="+mn-lt"/>
                <a:ea typeface="+mn-ea"/>
                <a:cs typeface="+mn-cs"/>
              </a:defRPr>
            </a:lvl3pPr>
            <a:lvl4pPr marL="165735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100" kern="1200" baseline="0%">
                <a:solidFill>
                  <a:schemeClr val="tx1">
                    <a:lumMod val="75%"/>
                    <a:lumOff val="25%"/>
                  </a:schemeClr>
                </a:solidFill>
                <a:latin typeface="+mn-lt"/>
                <a:ea typeface="+mn-ea"/>
                <a:cs typeface="+mn-cs"/>
              </a:defRPr>
            </a:lvl4pPr>
            <a:lvl5pPr marL="205740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050" kern="1200">
                <a:solidFill>
                  <a:schemeClr val="tx1">
                    <a:lumMod val="75%"/>
                    <a:lumOff val="25%"/>
                  </a:schemeClr>
                </a:solidFill>
                <a:latin typeface="+mn-lt"/>
                <a:ea typeface="+mn-ea"/>
                <a:cs typeface="+mn-cs"/>
              </a:defRPr>
            </a:lvl5pPr>
            <a:lvl6pPr marL="25146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Clr>
                <a:srgbClr val="D11921"/>
              </a:buClr>
            </a:pPr>
            <a:r>
              <a:rPr lang="fr-FR" altLang="fr-FR" sz="1200" b="1" dirty="0"/>
              <a:t>Part variable sur objectifs : </a:t>
            </a:r>
          </a:p>
          <a:p>
            <a:pPr lvl="1" algn="just">
              <a:buClr>
                <a:srgbClr val="D11921"/>
              </a:buClr>
            </a:pPr>
            <a:r>
              <a:rPr lang="fr-FR" altLang="fr-FR" sz="1200" dirty="0"/>
              <a:t>Taux de </a:t>
            </a:r>
            <a:r>
              <a:rPr lang="fr-FR" sz="1200" dirty="0">
                <a:solidFill>
                  <a:schemeClr val="tx1">
                    <a:lumMod val="75%"/>
                    <a:lumOff val="25%"/>
                  </a:schemeClr>
                </a:solidFill>
              </a:rPr>
              <a:t>visite du PTF avec une vente et engagements conso</a:t>
            </a:r>
          </a:p>
          <a:p>
            <a:pPr algn="just">
              <a:buClr>
                <a:srgbClr val="D11921"/>
              </a:buClr>
            </a:pPr>
            <a:r>
              <a:rPr lang="fr-FR" altLang="fr-FR" sz="1200" b="1" dirty="0"/>
              <a:t>Part variable relative (baromètre) : </a:t>
            </a:r>
          </a:p>
          <a:p>
            <a:pPr lvl="1" algn="just">
              <a:buClr>
                <a:srgbClr val="D11921"/>
              </a:buClr>
            </a:pPr>
            <a:r>
              <a:rPr lang="fr-FR" sz="1200" dirty="0">
                <a:solidFill>
                  <a:schemeClr val="tx1">
                    <a:lumMod val="75%"/>
                    <a:lumOff val="25%"/>
                  </a:schemeClr>
                </a:solidFill>
              </a:rPr>
              <a:t>Indicateur digital si SED engagements et ventes accessoires pondérés conso et volume conso si client premium</a:t>
            </a:r>
          </a:p>
          <a:p>
            <a:pPr lvl="1" algn="just">
              <a:buClr>
                <a:srgbClr val="D11921"/>
              </a:buClr>
            </a:pPr>
            <a:endParaRPr lang="fr-FR" altLang="fr-FR" sz="1200" dirty="0"/>
          </a:p>
        </p:txBody>
      </p:sp>
      <p:pic>
        <p:nvPicPr>
          <p:cNvPr id="4" name="Image 3">
            <a:extLst>
              <a:ext uri="{FF2B5EF4-FFF2-40B4-BE49-F238E27FC236}">
                <a16:creationId xmlns:a16="http://schemas.microsoft.com/office/drawing/2014/main" id="{53D8BDF2-D941-7AC6-E666-6BABA5F4193D}"/>
              </a:ext>
            </a:extLst>
          </p:cNvPr>
          <p:cNvPicPr>
            <a:picLocks noChangeAspect="1"/>
          </p:cNvPicPr>
          <p:nvPr/>
        </p:nvPicPr>
        <p:blipFill rotWithShape="1">
          <a:blip r:embed="rId7"/>
          <a:srcRect t="74.854%" b="8.716%"/>
          <a:stretch/>
        </p:blipFill>
        <p:spPr>
          <a:xfrm>
            <a:off x="0" y="6480708"/>
            <a:ext cx="12192000" cy="377292"/>
          </a:xfrm>
          <a:prstGeom prst="rect">
            <a:avLst/>
          </a:prstGeom>
        </p:spPr>
      </p:pic>
      <p:pic>
        <p:nvPicPr>
          <p:cNvPr id="5" name="Picture 2" descr="Panneau de ville française Illustration Stock | Adobe Stock">
            <a:extLst>
              <a:ext uri="{FF2B5EF4-FFF2-40B4-BE49-F238E27FC236}">
                <a16:creationId xmlns:a16="http://schemas.microsoft.com/office/drawing/2014/main" id="{C121E69A-F6A4-E936-3D50-D31AB0863AB5}"/>
              </a:ext>
            </a:extLst>
          </p:cNvPr>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1724502" y="6209252"/>
            <a:ext cx="749944" cy="610394"/>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A42A701F-F69E-7D01-B564-4F8DF6F49695}"/>
              </a:ext>
            </a:extLst>
          </p:cNvPr>
          <p:cNvSpPr txBox="1"/>
          <p:nvPr/>
        </p:nvSpPr>
        <p:spPr>
          <a:xfrm>
            <a:off x="1716163" y="6234214"/>
            <a:ext cx="981306" cy="230832"/>
          </a:xfrm>
          <a:prstGeom prst="rect">
            <a:avLst/>
          </a:prstGeom>
          <a:noFill/>
        </p:spPr>
        <p:txBody>
          <a:bodyPr wrap="square" rtlCol="0">
            <a:spAutoFit/>
          </a:bodyPr>
          <a:lstStyle/>
          <a:p>
            <a:r>
              <a:rPr lang="fr-FR" sz="900" b="1" dirty="0">
                <a:solidFill>
                  <a:schemeClr val="tx1">
                    <a:lumMod val="75%"/>
                    <a:lumOff val="25%"/>
                  </a:schemeClr>
                </a:solidFill>
              </a:rPr>
              <a:t>FINANCER</a:t>
            </a:r>
          </a:p>
        </p:txBody>
      </p:sp>
      <p:pic>
        <p:nvPicPr>
          <p:cNvPr id="8" name="Picture 2" descr="Panneau de ville française Illustration Stock | Adobe Stock">
            <a:extLst>
              <a:ext uri="{FF2B5EF4-FFF2-40B4-BE49-F238E27FC236}">
                <a16:creationId xmlns:a16="http://schemas.microsoft.com/office/drawing/2014/main" id="{0FC35B4A-DA52-5EDB-379E-C10703BC04DA}"/>
              </a:ext>
            </a:extLst>
          </p:cNvPr>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5693212" y="6209252"/>
            <a:ext cx="749944" cy="610394"/>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D03429EE-535C-BF67-6330-368CFB44B259}"/>
              </a:ext>
            </a:extLst>
          </p:cNvPr>
          <p:cNvSpPr txBox="1"/>
          <p:nvPr/>
        </p:nvSpPr>
        <p:spPr>
          <a:xfrm>
            <a:off x="5696024" y="6234214"/>
            <a:ext cx="981306" cy="230832"/>
          </a:xfrm>
          <a:prstGeom prst="rect">
            <a:avLst/>
          </a:prstGeom>
          <a:noFill/>
        </p:spPr>
        <p:txBody>
          <a:bodyPr wrap="square" rtlCol="0">
            <a:spAutoFit/>
          </a:bodyPr>
          <a:lstStyle/>
          <a:p>
            <a:r>
              <a:rPr lang="fr-FR" sz="900" b="1" dirty="0">
                <a:solidFill>
                  <a:schemeClr val="tx1">
                    <a:lumMod val="75%"/>
                    <a:lumOff val="25%"/>
                  </a:schemeClr>
                </a:solidFill>
              </a:rPr>
              <a:t>ASSURER</a:t>
            </a:r>
          </a:p>
        </p:txBody>
      </p:sp>
      <p:pic>
        <p:nvPicPr>
          <p:cNvPr id="13" name="Picture 2" descr="Panneau de ville française Illustration Stock | Adobe Stock">
            <a:extLst>
              <a:ext uri="{FF2B5EF4-FFF2-40B4-BE49-F238E27FC236}">
                <a16:creationId xmlns:a16="http://schemas.microsoft.com/office/drawing/2014/main" id="{68A0CD8E-CDAE-C371-5B27-525CC03FACDC}"/>
              </a:ext>
            </a:extLst>
          </p:cNvPr>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10467497" y="6207150"/>
            <a:ext cx="1096317" cy="610394"/>
          </a:xfrm>
          <a:prstGeom prst="rect">
            <a:avLst/>
          </a:prstGeom>
          <a:noFill/>
          <a:extLst>
            <a:ext uri="{909E8E84-426E-40DD-AFC4-6F175D3DCCD1}">
              <a14:hiddenFill xmlns:a14="http://schemas.microsoft.com/office/drawing/2010/main">
                <a:solidFill>
                  <a:srgbClr val="FFFFFF"/>
                </a:solidFill>
              </a14:hiddenFill>
            </a:ext>
          </a:extLst>
        </p:spPr>
      </p:pic>
      <p:sp>
        <p:nvSpPr>
          <p:cNvPr id="64" name="ZoneTexte 63">
            <a:extLst>
              <a:ext uri="{FF2B5EF4-FFF2-40B4-BE49-F238E27FC236}">
                <a16:creationId xmlns:a16="http://schemas.microsoft.com/office/drawing/2014/main" id="{79DFE3EB-70B6-6794-5302-2429BB10F650}"/>
              </a:ext>
            </a:extLst>
          </p:cNvPr>
          <p:cNvSpPr txBox="1"/>
          <p:nvPr/>
        </p:nvSpPr>
        <p:spPr>
          <a:xfrm>
            <a:off x="10459158" y="6232112"/>
            <a:ext cx="1104655" cy="230832"/>
          </a:xfrm>
          <a:prstGeom prst="rect">
            <a:avLst/>
          </a:prstGeom>
          <a:noFill/>
        </p:spPr>
        <p:txBody>
          <a:bodyPr wrap="square" rtlCol="0">
            <a:spAutoFit/>
          </a:bodyPr>
          <a:lstStyle/>
          <a:p>
            <a:r>
              <a:rPr lang="fr-FR" sz="900" b="1" dirty="0">
                <a:solidFill>
                  <a:schemeClr val="tx1">
                    <a:lumMod val="75%"/>
                    <a:lumOff val="25%"/>
                  </a:schemeClr>
                </a:solidFill>
              </a:rPr>
              <a:t>ACCOMPAGNER</a:t>
            </a:r>
          </a:p>
        </p:txBody>
      </p:sp>
      <p:pic>
        <p:nvPicPr>
          <p:cNvPr id="65" name="Image 64">
            <a:extLst>
              <a:ext uri="{FF2B5EF4-FFF2-40B4-BE49-F238E27FC236}">
                <a16:creationId xmlns:a16="http://schemas.microsoft.com/office/drawing/2014/main" id="{60D484FF-AFA8-3715-6C68-8DE450065318}"/>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9.524%" b="89.683%" l="4.965%" r="98.227%">
                        <a14:foregroundMark x1="5.319%" y1="51.586%" x2="4.965%" y2="70.634%"/>
                        <a14:foregroundMark x1="4.965%" y1="70.634%" x2="14.681%" y2="84.527%"/>
                        <a14:foregroundMark x1="26.214%" y1="81.013%" x2="29.433%" y2="73.81%"/>
                        <a14:foregroundMark x1="57.446%" y1="13.492%" x2="44.326%" y2="9.524%"/>
                        <a14:foregroundMark x1="44.326%" y1="9.524%" x2="38.46%" y2="9.524%"/>
                        <a14:foregroundMark x1="33.22%" y1="12.979%" x2="32.624%" y2="13.492%"/>
                        <a14:foregroundMark x1="36.794%" y1="9.903%" x2="34.36%" y2="11.998%"/>
                        <a14:foregroundMark x1="91.731%" y1="62.809%" x2="93.262%" y2="67.46%"/>
                        <a14:foregroundMark x1="93.262%" y1="67.46%" x2="89.007%" y2="77.777%"/>
                        <a14:foregroundMark x1="89.007%" y1="77.777%" x2="85.816%" y2="79.365%"/>
                        <a14:foregroundMark x1="95.745%" y1="66.667%" x2="94.681%" y2="80.157%"/>
                        <a14:foregroundMark x1="94.681%" y1="80.157%" x2="93.972%" y2="80.952%"/>
                        <a14:foregroundMark x1="97.871%" y1="73.016%" x2="98.227%" y2="78.571%"/>
                        <a14:foregroundMark x1="15.245%" y1="86.508%" x2="23.05%" y2="88.095%"/>
                        <a14:foregroundMark x1="23.05%" y1="88.095%" x2="24.467%" y2="83.333%"/>
                        <a14:foregroundMark x1="73.759%" y1="88.889%" x2="80.851%" y2="87.301%"/>
                        <a14:foregroundMark x1="77.66%" y1="42.063%" x2="79.433%" y2="43.65%"/>
                        <a14:backgroundMark x1="98.227%" y1="81.746%" x2="97.871%" y2="64.286%"/>
                        <a14:backgroundMark x1="97.518%" y1="75.397%" x2="97.518%" y2="73.016%"/>
                        <a14:backgroundMark x1="13.12%" y1="88.889%" x2="14.27%" y2="89.747%"/>
                        <a14:backgroundMark x1="22.744%" y1="93.169%" x2="30.142%" y2="88.889%"/>
                        <a14:backgroundMark x1="21.253%" y1="94.046%" x2="22.093%" y2="93.558%"/>
                        <a14:backgroundMark x1="52.482%" y1="87.301%" x2="32.979%" y2="87.301%"/>
                        <a14:backgroundMark x1="66.312%" y1="88.095%" x2="51.418%" y2="88.095%"/>
                        <a14:backgroundMark x1="75.532%" y1="30.159%" x2="76.95%" y2="32.54%"/>
                        <a14:backgroundMark x1="79.077%" y1="35.714%" x2="79.669%" y2="36.708%"/>
                        <a14:backgroundMark x1="86.169%" y1="39.683%" x2="89.007%" y2="42.063%"/>
                        <a14:backgroundMark x1="36.879%" y1="3.968%" x2="35.106%" y2="3.968%"/>
                        <a14:backgroundMark x1="32.979%" y1="7.143%" x2="31.56%" y2="7.143%"/>
                        <a14:backgroundMark x1="20.567%" y1="19.048%" x2="20.567%" y2="16.667%"/>
                        <a14:backgroundMark x1="19.504%" y1="23.016%" x2="18.439%" y2="23.016%"/>
                        <a14:backgroundMark x1="21.984%" y1="17.459%" x2="19.504%" y2="15.873%"/>
                        <a14:backgroundMark x1="23.05%" y1="15.873%" x2="23.05%" y2="15.873%"/>
                        <a14:backgroundMark x1="3.901%" y1="43.65%" x2="14.894%" y2="32.54%"/>
                        <a14:backgroundMark x1="14.894%" y1="32.54%" x2="16.312%" y2="28.571%"/>
                        <a14:backgroundMark x1="84.043%" y1="42.063%" x2="90.426%" y2="45.238%"/>
                        <a14:backgroundMark x1="90.426%" y1="45.238%" x2="95.745%" y2="54.762%"/>
                        <a14:backgroundMark x1="95.745%" y1="54.762%" x2="96.099%" y2="56.349%"/>
                        <a14:backgroundMark x1="85.816%" y1="43.65%" x2="80.851%" y2="40.476%"/>
                      </a14:backgroundRemoval>
                    </a14:imgEffect>
                  </a14:imgLayer>
                </a14:imgProps>
              </a:ext>
            </a:extLst>
          </a:blip>
          <a:stretch>
            <a:fillRect/>
          </a:stretch>
        </p:blipFill>
        <p:spPr>
          <a:xfrm>
            <a:off x="365842" y="6112805"/>
            <a:ext cx="1469250" cy="656473"/>
          </a:xfrm>
          <a:prstGeom prst="rect">
            <a:avLst/>
          </a:prstGeom>
        </p:spPr>
      </p:pic>
      <p:pic>
        <p:nvPicPr>
          <p:cNvPr id="66" name="Image 65">
            <a:extLst>
              <a:ext uri="{FF2B5EF4-FFF2-40B4-BE49-F238E27FC236}">
                <a16:creationId xmlns:a16="http://schemas.microsoft.com/office/drawing/2014/main" id="{FBB44C31-BE89-8111-DF63-E893F5DEE96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27539" y="3918788"/>
            <a:ext cx="358661" cy="35757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
                <a:headEnd/>
                <a:tailEnd/>
              </a14:hiddenLine>
            </a:ext>
          </a:extLst>
        </p:spPr>
      </p:pic>
    </p:spTree>
    <p:extLst>
      <p:ext uri="{BB962C8B-B14F-4D97-AF65-F5344CB8AC3E}">
        <p14:creationId xmlns:p14="http://schemas.microsoft.com/office/powerpoint/2010/main" val="4244770815"/>
      </p:ext>
    </p:extLst>
  </p:cSld>
  <p:clrMapOvr>
    <a:masterClrMapping/>
  </p:clrMapOvr>
</p:sld>
</file>

<file path=ppt/slides/slide10.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6" name="Espace réservé du contenu 8">
            <a:extLst>
              <a:ext uri="{FF2B5EF4-FFF2-40B4-BE49-F238E27FC236}">
                <a16:creationId xmlns:a16="http://schemas.microsoft.com/office/drawing/2014/main" id="{340EDA53-265A-23A3-0316-3F2E46D75801}"/>
              </a:ext>
            </a:extLst>
          </p:cNvPr>
          <p:cNvSpPr txBox="1">
            <a:spLocks/>
          </p:cNvSpPr>
          <p:nvPr/>
        </p:nvSpPr>
        <p:spPr bwMode="auto">
          <a:xfrm>
            <a:off x="6275484" y="1510785"/>
            <a:ext cx="5641097" cy="4502957"/>
          </a:xfrm>
          <a:custGeom>
            <a:avLst/>
            <a:gdLst>
              <a:gd name="connsiteX0" fmla="*/ 0 w 5641097"/>
              <a:gd name="connsiteY0" fmla="*/ 0 h 4502957"/>
              <a:gd name="connsiteX1" fmla="*/ 513967 w 5641097"/>
              <a:gd name="connsiteY1" fmla="*/ 0 h 4502957"/>
              <a:gd name="connsiteX2" fmla="*/ 1197166 w 5641097"/>
              <a:gd name="connsiteY2" fmla="*/ 0 h 4502957"/>
              <a:gd name="connsiteX3" fmla="*/ 1767544 w 5641097"/>
              <a:gd name="connsiteY3" fmla="*/ 0 h 4502957"/>
              <a:gd name="connsiteX4" fmla="*/ 2225099 w 5641097"/>
              <a:gd name="connsiteY4" fmla="*/ 0 h 4502957"/>
              <a:gd name="connsiteX5" fmla="*/ 2682655 w 5641097"/>
              <a:gd name="connsiteY5" fmla="*/ 0 h 4502957"/>
              <a:gd name="connsiteX6" fmla="*/ 3309444 w 5641097"/>
              <a:gd name="connsiteY6" fmla="*/ 0 h 4502957"/>
              <a:gd name="connsiteX7" fmla="*/ 3823410 w 5641097"/>
              <a:gd name="connsiteY7" fmla="*/ 0 h 4502957"/>
              <a:gd name="connsiteX8" fmla="*/ 4506610 w 5641097"/>
              <a:gd name="connsiteY8" fmla="*/ 0 h 4502957"/>
              <a:gd name="connsiteX9" fmla="*/ 4964165 w 5641097"/>
              <a:gd name="connsiteY9" fmla="*/ 0 h 4502957"/>
              <a:gd name="connsiteX10" fmla="*/ 5641097 w 5641097"/>
              <a:gd name="connsiteY10" fmla="*/ 0 h 4502957"/>
              <a:gd name="connsiteX11" fmla="*/ 5641097 w 5641097"/>
              <a:gd name="connsiteY11" fmla="*/ 553220 h 4502957"/>
              <a:gd name="connsiteX12" fmla="*/ 5641097 w 5641097"/>
              <a:gd name="connsiteY12" fmla="*/ 1241530 h 4502957"/>
              <a:gd name="connsiteX13" fmla="*/ 5641097 w 5641097"/>
              <a:gd name="connsiteY13" fmla="*/ 1974868 h 4502957"/>
              <a:gd name="connsiteX14" fmla="*/ 5641097 w 5641097"/>
              <a:gd name="connsiteY14" fmla="*/ 2663177 h 4502957"/>
              <a:gd name="connsiteX15" fmla="*/ 5641097 w 5641097"/>
              <a:gd name="connsiteY15" fmla="*/ 3261427 h 4502957"/>
              <a:gd name="connsiteX16" fmla="*/ 5641097 w 5641097"/>
              <a:gd name="connsiteY16" fmla="*/ 3949737 h 4502957"/>
              <a:gd name="connsiteX17" fmla="*/ 5641097 w 5641097"/>
              <a:gd name="connsiteY17" fmla="*/ 4502957 h 4502957"/>
              <a:gd name="connsiteX18" fmla="*/ 5183541 w 5641097"/>
              <a:gd name="connsiteY18" fmla="*/ 4502957 h 4502957"/>
              <a:gd name="connsiteX19" fmla="*/ 4443931 w 5641097"/>
              <a:gd name="connsiteY19" fmla="*/ 4502957 h 4502957"/>
              <a:gd name="connsiteX20" fmla="*/ 3986375 w 5641097"/>
              <a:gd name="connsiteY20" fmla="*/ 4502957 h 4502957"/>
              <a:gd name="connsiteX21" fmla="*/ 3415998 w 5641097"/>
              <a:gd name="connsiteY21" fmla="*/ 4502957 h 4502957"/>
              <a:gd name="connsiteX22" fmla="*/ 2732798 w 5641097"/>
              <a:gd name="connsiteY22" fmla="*/ 4502957 h 4502957"/>
              <a:gd name="connsiteX23" fmla="*/ 2049599 w 5641097"/>
              <a:gd name="connsiteY23" fmla="*/ 4502957 h 4502957"/>
              <a:gd name="connsiteX24" fmla="*/ 1366399 w 5641097"/>
              <a:gd name="connsiteY24" fmla="*/ 4502957 h 4502957"/>
              <a:gd name="connsiteX25" fmla="*/ 908843 w 5641097"/>
              <a:gd name="connsiteY25" fmla="*/ 4502957 h 4502957"/>
              <a:gd name="connsiteX26" fmla="*/ 0 w 5641097"/>
              <a:gd name="connsiteY26" fmla="*/ 4502957 h 4502957"/>
              <a:gd name="connsiteX27" fmla="*/ 0 w 5641097"/>
              <a:gd name="connsiteY27" fmla="*/ 3949737 h 4502957"/>
              <a:gd name="connsiteX28" fmla="*/ 0 w 5641097"/>
              <a:gd name="connsiteY28" fmla="*/ 3351487 h 4502957"/>
              <a:gd name="connsiteX29" fmla="*/ 0 w 5641097"/>
              <a:gd name="connsiteY29" fmla="*/ 2843296 h 4502957"/>
              <a:gd name="connsiteX30" fmla="*/ 0 w 5641097"/>
              <a:gd name="connsiteY30" fmla="*/ 2290075 h 4502957"/>
              <a:gd name="connsiteX31" fmla="*/ 0 w 5641097"/>
              <a:gd name="connsiteY31" fmla="*/ 1556737 h 4502957"/>
              <a:gd name="connsiteX32" fmla="*/ 0 w 5641097"/>
              <a:gd name="connsiteY32" fmla="*/ 823398 h 4502957"/>
              <a:gd name="connsiteX33" fmla="*/ 0 w 5641097"/>
              <a:gd name="connsiteY33" fmla="*/ 0 h 4502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641097" h="4502957" fill="none" extrusionOk="0">
                <a:moveTo>
                  <a:pt x="0" y="0"/>
                </a:moveTo>
                <a:cubicBezTo>
                  <a:pt x="187406" y="-3055"/>
                  <a:pt x="351051" y="-14406"/>
                  <a:pt x="513967" y="0"/>
                </a:cubicBezTo>
                <a:cubicBezTo>
                  <a:pt x="676883" y="14406"/>
                  <a:pt x="991497" y="15031"/>
                  <a:pt x="1197166" y="0"/>
                </a:cubicBezTo>
                <a:cubicBezTo>
                  <a:pt x="1402835" y="-15031"/>
                  <a:pt x="1536674" y="10075"/>
                  <a:pt x="1767544" y="0"/>
                </a:cubicBezTo>
                <a:cubicBezTo>
                  <a:pt x="1998414" y="-10075"/>
                  <a:pt x="2102158" y="-6698"/>
                  <a:pt x="2225099" y="0"/>
                </a:cubicBezTo>
                <a:cubicBezTo>
                  <a:pt x="2348040" y="6698"/>
                  <a:pt x="2571738" y="-21413"/>
                  <a:pt x="2682655" y="0"/>
                </a:cubicBezTo>
                <a:cubicBezTo>
                  <a:pt x="2793572" y="21413"/>
                  <a:pt x="3114797" y="22294"/>
                  <a:pt x="3309444" y="0"/>
                </a:cubicBezTo>
                <a:cubicBezTo>
                  <a:pt x="3504091" y="-22294"/>
                  <a:pt x="3670544" y="2235"/>
                  <a:pt x="3823410" y="0"/>
                </a:cubicBezTo>
                <a:cubicBezTo>
                  <a:pt x="3976276" y="-2235"/>
                  <a:pt x="4335164" y="-6206"/>
                  <a:pt x="4506610" y="0"/>
                </a:cubicBezTo>
                <a:cubicBezTo>
                  <a:pt x="4678056" y="6206"/>
                  <a:pt x="4851716" y="7136"/>
                  <a:pt x="4964165" y="0"/>
                </a:cubicBezTo>
                <a:cubicBezTo>
                  <a:pt x="5076615" y="-7136"/>
                  <a:pt x="5365263" y="-12779"/>
                  <a:pt x="5641097" y="0"/>
                </a:cubicBezTo>
                <a:cubicBezTo>
                  <a:pt x="5644111" y="187884"/>
                  <a:pt x="5654900" y="398209"/>
                  <a:pt x="5641097" y="553220"/>
                </a:cubicBezTo>
                <a:cubicBezTo>
                  <a:pt x="5627294" y="708231"/>
                  <a:pt x="5635358" y="1103076"/>
                  <a:pt x="5641097" y="1241530"/>
                </a:cubicBezTo>
                <a:cubicBezTo>
                  <a:pt x="5646837" y="1379984"/>
                  <a:pt x="5656144" y="1631642"/>
                  <a:pt x="5641097" y="1974868"/>
                </a:cubicBezTo>
                <a:cubicBezTo>
                  <a:pt x="5626050" y="2318094"/>
                  <a:pt x="5670319" y="2505636"/>
                  <a:pt x="5641097" y="2663177"/>
                </a:cubicBezTo>
                <a:cubicBezTo>
                  <a:pt x="5611875" y="2820718"/>
                  <a:pt x="5643454" y="3012281"/>
                  <a:pt x="5641097" y="3261427"/>
                </a:cubicBezTo>
                <a:cubicBezTo>
                  <a:pt x="5638741" y="3510573"/>
                  <a:pt x="5611465" y="3781208"/>
                  <a:pt x="5641097" y="3949737"/>
                </a:cubicBezTo>
                <a:cubicBezTo>
                  <a:pt x="5670730" y="4118266"/>
                  <a:pt x="5617323" y="4310852"/>
                  <a:pt x="5641097" y="4502957"/>
                </a:cubicBezTo>
                <a:cubicBezTo>
                  <a:pt x="5434249" y="4514992"/>
                  <a:pt x="5336815" y="4483159"/>
                  <a:pt x="5183541" y="4502957"/>
                </a:cubicBezTo>
                <a:cubicBezTo>
                  <a:pt x="5030267" y="4522755"/>
                  <a:pt x="4637755" y="4509024"/>
                  <a:pt x="4443931" y="4502957"/>
                </a:cubicBezTo>
                <a:cubicBezTo>
                  <a:pt x="4250107" y="4496891"/>
                  <a:pt x="4203186" y="4518916"/>
                  <a:pt x="3986375" y="4502957"/>
                </a:cubicBezTo>
                <a:cubicBezTo>
                  <a:pt x="3769564" y="4486998"/>
                  <a:pt x="3646555" y="4515447"/>
                  <a:pt x="3415998" y="4502957"/>
                </a:cubicBezTo>
                <a:cubicBezTo>
                  <a:pt x="3185441" y="4490467"/>
                  <a:pt x="2941368" y="4506119"/>
                  <a:pt x="2732798" y="4502957"/>
                </a:cubicBezTo>
                <a:cubicBezTo>
                  <a:pt x="2524228" y="4499795"/>
                  <a:pt x="2343454" y="4484356"/>
                  <a:pt x="2049599" y="4502957"/>
                </a:cubicBezTo>
                <a:cubicBezTo>
                  <a:pt x="1755744" y="4521558"/>
                  <a:pt x="1608598" y="4478975"/>
                  <a:pt x="1366399" y="4502957"/>
                </a:cubicBezTo>
                <a:cubicBezTo>
                  <a:pt x="1124200" y="4526939"/>
                  <a:pt x="1068987" y="4508988"/>
                  <a:pt x="908843" y="4502957"/>
                </a:cubicBezTo>
                <a:cubicBezTo>
                  <a:pt x="748699" y="4496926"/>
                  <a:pt x="302542" y="4457619"/>
                  <a:pt x="0" y="4502957"/>
                </a:cubicBezTo>
                <a:cubicBezTo>
                  <a:pt x="-1445" y="4264548"/>
                  <a:pt x="-27648" y="4166546"/>
                  <a:pt x="0" y="3949737"/>
                </a:cubicBezTo>
                <a:cubicBezTo>
                  <a:pt x="27648" y="3732928"/>
                  <a:pt x="22756" y="3580408"/>
                  <a:pt x="0" y="3351487"/>
                </a:cubicBezTo>
                <a:cubicBezTo>
                  <a:pt x="-22756" y="3122566"/>
                  <a:pt x="-1902" y="3057325"/>
                  <a:pt x="0" y="2843296"/>
                </a:cubicBezTo>
                <a:cubicBezTo>
                  <a:pt x="1902" y="2629267"/>
                  <a:pt x="25840" y="2481507"/>
                  <a:pt x="0" y="2290075"/>
                </a:cubicBezTo>
                <a:cubicBezTo>
                  <a:pt x="-25840" y="2098643"/>
                  <a:pt x="-19628" y="1769517"/>
                  <a:pt x="0" y="1556737"/>
                </a:cubicBezTo>
                <a:cubicBezTo>
                  <a:pt x="19628" y="1343957"/>
                  <a:pt x="-4968" y="1004758"/>
                  <a:pt x="0" y="823398"/>
                </a:cubicBezTo>
                <a:cubicBezTo>
                  <a:pt x="4968" y="642038"/>
                  <a:pt x="-38225" y="381088"/>
                  <a:pt x="0" y="0"/>
                </a:cubicBezTo>
                <a:close/>
              </a:path>
              <a:path w="5641097" h="4502957" stroke="0" extrusionOk="0">
                <a:moveTo>
                  <a:pt x="0" y="0"/>
                </a:moveTo>
                <a:cubicBezTo>
                  <a:pt x="161634" y="3151"/>
                  <a:pt x="356070" y="835"/>
                  <a:pt x="683200" y="0"/>
                </a:cubicBezTo>
                <a:cubicBezTo>
                  <a:pt x="1010330" y="-835"/>
                  <a:pt x="1036278" y="14523"/>
                  <a:pt x="1253577" y="0"/>
                </a:cubicBezTo>
                <a:cubicBezTo>
                  <a:pt x="1470876" y="-14523"/>
                  <a:pt x="1742549" y="8817"/>
                  <a:pt x="1936777" y="0"/>
                </a:cubicBezTo>
                <a:cubicBezTo>
                  <a:pt x="2131005" y="-8817"/>
                  <a:pt x="2350547" y="-7990"/>
                  <a:pt x="2507154" y="0"/>
                </a:cubicBezTo>
                <a:cubicBezTo>
                  <a:pt x="2663761" y="7990"/>
                  <a:pt x="2754872" y="20725"/>
                  <a:pt x="2964710" y="0"/>
                </a:cubicBezTo>
                <a:cubicBezTo>
                  <a:pt x="3174548" y="-20725"/>
                  <a:pt x="3377235" y="-24502"/>
                  <a:pt x="3591498" y="0"/>
                </a:cubicBezTo>
                <a:cubicBezTo>
                  <a:pt x="3805761" y="24502"/>
                  <a:pt x="3999212" y="9741"/>
                  <a:pt x="4331109" y="0"/>
                </a:cubicBezTo>
                <a:cubicBezTo>
                  <a:pt x="4663006" y="-9741"/>
                  <a:pt x="4679469" y="-9070"/>
                  <a:pt x="4845076" y="0"/>
                </a:cubicBezTo>
                <a:cubicBezTo>
                  <a:pt x="5010683" y="9070"/>
                  <a:pt x="5336545" y="34526"/>
                  <a:pt x="5641097" y="0"/>
                </a:cubicBezTo>
                <a:cubicBezTo>
                  <a:pt x="5655478" y="210477"/>
                  <a:pt x="5635971" y="393718"/>
                  <a:pt x="5641097" y="508191"/>
                </a:cubicBezTo>
                <a:cubicBezTo>
                  <a:pt x="5646223" y="622664"/>
                  <a:pt x="5616887" y="981746"/>
                  <a:pt x="5641097" y="1106441"/>
                </a:cubicBezTo>
                <a:cubicBezTo>
                  <a:pt x="5665308" y="1231136"/>
                  <a:pt x="5641982" y="1457546"/>
                  <a:pt x="5641097" y="1614632"/>
                </a:cubicBezTo>
                <a:cubicBezTo>
                  <a:pt x="5640212" y="1771718"/>
                  <a:pt x="5653150" y="2197467"/>
                  <a:pt x="5641097" y="2347970"/>
                </a:cubicBezTo>
                <a:cubicBezTo>
                  <a:pt x="5629044" y="2498473"/>
                  <a:pt x="5640337" y="2677502"/>
                  <a:pt x="5641097" y="2856161"/>
                </a:cubicBezTo>
                <a:cubicBezTo>
                  <a:pt x="5641857" y="3034820"/>
                  <a:pt x="5609021" y="3214066"/>
                  <a:pt x="5641097" y="3499441"/>
                </a:cubicBezTo>
                <a:cubicBezTo>
                  <a:pt x="5673173" y="3784816"/>
                  <a:pt x="5632282" y="4203795"/>
                  <a:pt x="5641097" y="4502957"/>
                </a:cubicBezTo>
                <a:cubicBezTo>
                  <a:pt x="5488937" y="4509387"/>
                  <a:pt x="5266927" y="4519172"/>
                  <a:pt x="5014308" y="4502957"/>
                </a:cubicBezTo>
                <a:cubicBezTo>
                  <a:pt x="4761689" y="4486742"/>
                  <a:pt x="4688751" y="4483163"/>
                  <a:pt x="4556753" y="4502957"/>
                </a:cubicBezTo>
                <a:cubicBezTo>
                  <a:pt x="4424756" y="4522751"/>
                  <a:pt x="4003324" y="4533718"/>
                  <a:pt x="3817142" y="4502957"/>
                </a:cubicBezTo>
                <a:cubicBezTo>
                  <a:pt x="3630960" y="4472196"/>
                  <a:pt x="3582731" y="4513198"/>
                  <a:pt x="3359587" y="4502957"/>
                </a:cubicBezTo>
                <a:cubicBezTo>
                  <a:pt x="3136443" y="4492716"/>
                  <a:pt x="2941326" y="4521856"/>
                  <a:pt x="2732798" y="4502957"/>
                </a:cubicBezTo>
                <a:cubicBezTo>
                  <a:pt x="2524270" y="4484058"/>
                  <a:pt x="2350973" y="4513884"/>
                  <a:pt x="2162421" y="4502957"/>
                </a:cubicBezTo>
                <a:cubicBezTo>
                  <a:pt x="1973869" y="4492030"/>
                  <a:pt x="1796525" y="4510646"/>
                  <a:pt x="1479221" y="4502957"/>
                </a:cubicBezTo>
                <a:cubicBezTo>
                  <a:pt x="1161917" y="4495268"/>
                  <a:pt x="1197154" y="4483838"/>
                  <a:pt x="1021665" y="4502957"/>
                </a:cubicBezTo>
                <a:cubicBezTo>
                  <a:pt x="846176" y="4522076"/>
                  <a:pt x="451916" y="4513905"/>
                  <a:pt x="0" y="4502957"/>
                </a:cubicBezTo>
                <a:cubicBezTo>
                  <a:pt x="-3134" y="4174521"/>
                  <a:pt x="-30429" y="4090800"/>
                  <a:pt x="0" y="3769618"/>
                </a:cubicBezTo>
                <a:cubicBezTo>
                  <a:pt x="30429" y="3448436"/>
                  <a:pt x="-1625" y="3471799"/>
                  <a:pt x="0" y="3216398"/>
                </a:cubicBezTo>
                <a:cubicBezTo>
                  <a:pt x="1625" y="2960997"/>
                  <a:pt x="15093" y="2939299"/>
                  <a:pt x="0" y="2663177"/>
                </a:cubicBezTo>
                <a:cubicBezTo>
                  <a:pt x="-15093" y="2387055"/>
                  <a:pt x="16621" y="2236571"/>
                  <a:pt x="0" y="2019898"/>
                </a:cubicBezTo>
                <a:cubicBezTo>
                  <a:pt x="-16621" y="1803225"/>
                  <a:pt x="24955" y="1649411"/>
                  <a:pt x="0" y="1331589"/>
                </a:cubicBezTo>
                <a:cubicBezTo>
                  <a:pt x="-24955" y="1013767"/>
                  <a:pt x="-26872" y="1006465"/>
                  <a:pt x="0" y="778368"/>
                </a:cubicBezTo>
                <a:cubicBezTo>
                  <a:pt x="26872" y="550271"/>
                  <a:pt x="30688" y="352121"/>
                  <a:pt x="0" y="0"/>
                </a:cubicBezTo>
                <a:close/>
              </a:path>
            </a:pathLst>
          </a:custGeom>
          <a:solidFill>
            <a:schemeClr val="bg1">
              <a:lumMod val="95%"/>
            </a:schemeClr>
          </a:solidFill>
          <a:ln w="19050">
            <a:solidFill>
              <a:schemeClr val="bg1">
                <a:lumMod val="75%"/>
              </a:schemeClr>
            </a:solidFill>
            <a:miter lim="800%"/>
            <a:headEnd/>
            <a:tailEnd/>
            <a:extLst>
              <a:ext uri="{C807C97D-BFC1-408E-A445-0C87EB9F89A2}">
                <ask:lineSketchStyleProps xmlns:ask="http://schemas.microsoft.com/office/drawing/2018/sketchyshapes" sd="2270354606">
                  <a:prstGeom prst="rect">
                    <a:avLst/>
                  </a:prstGeom>
                  <ask:type>
                    <ask:lineSketchFreehand/>
                  </ask:type>
                </ask:lineSketchStyleProps>
              </a:ext>
            </a:extLst>
          </a:ln>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algn="just">
              <a:buClr>
                <a:srgbClr val="C00000"/>
              </a:buClr>
            </a:pPr>
            <a:endParaRPr lang="fr-FR" altLang="fr-FR" sz="1400" dirty="0">
              <a:solidFill>
                <a:srgbClr val="404040"/>
              </a:solidFill>
            </a:endParaRPr>
          </a:p>
          <a:p>
            <a:pPr marL="171450" indent="-171450" algn="just">
              <a:buClr>
                <a:srgbClr val="00B050"/>
              </a:buClr>
              <a:buFont typeface="Wingdings" panose="05000000000000000000" pitchFamily="2" charset="2"/>
              <a:buChar char="§"/>
            </a:pPr>
            <a:r>
              <a:rPr lang="fr-FR" altLang="fr-FR" sz="1400" dirty="0">
                <a:solidFill>
                  <a:srgbClr val="404040"/>
                </a:solidFill>
              </a:rPr>
              <a:t>Le prêt véhicule propre permet l’acq</a:t>
            </a:r>
            <a:r>
              <a:rPr lang="fr-FR" altLang="fr-FR" sz="1400" b="1" dirty="0">
                <a:solidFill>
                  <a:srgbClr val="404040"/>
                </a:solidFill>
              </a:rPr>
              <a:t>uisition d’un moyen de déplacement pas ou peu polluant</a:t>
            </a:r>
            <a:r>
              <a:rPr lang="fr-FR" altLang="fr-FR" sz="1400" dirty="0">
                <a:solidFill>
                  <a:srgbClr val="404040"/>
                </a:solidFill>
              </a:rPr>
              <a:t>. </a:t>
            </a:r>
          </a:p>
          <a:p>
            <a:pPr marL="171450" indent="-171450" algn="just">
              <a:buClr>
                <a:srgbClr val="00B050"/>
              </a:buClr>
              <a:buFont typeface="Wingdings" panose="05000000000000000000" pitchFamily="2" charset="2"/>
              <a:buChar char="§"/>
            </a:pPr>
            <a:r>
              <a:rPr lang="fr-FR" altLang="fr-FR" sz="1400" dirty="0">
                <a:solidFill>
                  <a:srgbClr val="404040"/>
                </a:solidFill>
              </a:rPr>
              <a:t>Il peut servir pour acheter :</a:t>
            </a:r>
          </a:p>
          <a:p>
            <a:pPr marL="446088" lvl="1" indent="-174625" algn="just">
              <a:buClr>
                <a:srgbClr val="00B050"/>
              </a:buClr>
              <a:buFont typeface="Courier New" panose="02070309020205020404" pitchFamily="49" charset="0"/>
              <a:buChar char="o"/>
            </a:pPr>
            <a:r>
              <a:rPr lang="fr-FR" altLang="fr-FR" sz="1400" dirty="0">
                <a:solidFill>
                  <a:srgbClr val="404040"/>
                </a:solidFill>
              </a:rPr>
              <a:t>Un </a:t>
            </a:r>
            <a:r>
              <a:rPr lang="fr-FR" altLang="fr-FR" sz="1400" b="1" dirty="0">
                <a:solidFill>
                  <a:srgbClr val="404040"/>
                </a:solidFill>
              </a:rPr>
              <a:t>véhicule pour particulier </a:t>
            </a:r>
            <a:r>
              <a:rPr lang="fr-FR" altLang="fr-FR" sz="1400" dirty="0">
                <a:solidFill>
                  <a:srgbClr val="404040"/>
                </a:solidFill>
              </a:rPr>
              <a:t>(auto ou 2 roues), neuf ou d’occasion, électrique ou hybride rechargeable, qui émet moins de 50 grammes de CO2 par kilomètre.</a:t>
            </a:r>
          </a:p>
          <a:p>
            <a:pPr marL="446088" lvl="1" indent="-174625" algn="just">
              <a:buClr>
                <a:srgbClr val="00B050"/>
              </a:buClr>
              <a:buFont typeface="Courier New" panose="02070309020205020404" pitchFamily="49" charset="0"/>
              <a:buChar char="o"/>
            </a:pPr>
            <a:r>
              <a:rPr lang="fr-FR" altLang="fr-FR" sz="1400" dirty="0">
                <a:solidFill>
                  <a:srgbClr val="404040"/>
                </a:solidFill>
              </a:rPr>
              <a:t>Un </a:t>
            </a:r>
            <a:r>
              <a:rPr lang="fr-FR" altLang="fr-FR" sz="1400" b="1" dirty="0">
                <a:solidFill>
                  <a:srgbClr val="404040"/>
                </a:solidFill>
              </a:rPr>
              <a:t>nouveau moyen de déplacement</a:t>
            </a:r>
            <a:r>
              <a:rPr lang="fr-FR" altLang="fr-FR" sz="1400" dirty="0">
                <a:solidFill>
                  <a:srgbClr val="404040"/>
                </a:solidFill>
              </a:rPr>
              <a:t>, vélo ou trottinette électrique par exemple. </a:t>
            </a:r>
          </a:p>
          <a:p>
            <a:pPr marL="171450" indent="-171450" algn="just">
              <a:buClr>
                <a:srgbClr val="00B050"/>
              </a:buClr>
              <a:buFont typeface="Wingdings" panose="05000000000000000000" pitchFamily="2" charset="2"/>
              <a:buChar char="§"/>
            </a:pPr>
            <a:endParaRPr lang="fr-FR" altLang="fr-FR" sz="1400" dirty="0">
              <a:solidFill>
                <a:srgbClr val="404040"/>
              </a:solidFill>
            </a:endParaRPr>
          </a:p>
          <a:p>
            <a:pPr marL="171450" indent="-171450" algn="just">
              <a:buClr>
                <a:srgbClr val="00B050"/>
              </a:buClr>
              <a:buFont typeface="Wingdings" panose="05000000000000000000" pitchFamily="2" charset="2"/>
              <a:buChar char="§"/>
            </a:pPr>
            <a:r>
              <a:rPr lang="fr-FR" altLang="fr-FR" sz="1400" dirty="0">
                <a:solidFill>
                  <a:srgbClr val="404040"/>
                </a:solidFill>
              </a:rPr>
              <a:t>Le Prêt véhicule propre bénéficie d’un </a:t>
            </a:r>
            <a:r>
              <a:rPr lang="fr-FR" altLang="fr-FR" sz="1400" b="1" dirty="0">
                <a:solidFill>
                  <a:srgbClr val="00B050"/>
                </a:solidFill>
              </a:rPr>
              <a:t>taux préférentiel </a:t>
            </a:r>
            <a:r>
              <a:rPr lang="fr-FR" altLang="fr-FR" sz="1400" dirty="0">
                <a:solidFill>
                  <a:srgbClr val="404040"/>
                </a:solidFill>
              </a:rPr>
              <a:t>(voir </a:t>
            </a:r>
            <a:r>
              <a:rPr lang="fr-FR" altLang="fr-FR" sz="1400" dirty="0">
                <a:solidFill>
                  <a:srgbClr val="404040"/>
                </a:solidFill>
                <a:hlinkClick r:id="rId3"/>
              </a:rPr>
              <a:t>book des offres</a:t>
            </a:r>
            <a:r>
              <a:rPr lang="fr-FR" altLang="fr-FR" sz="1400" dirty="0">
                <a:solidFill>
                  <a:srgbClr val="404040"/>
                </a:solidFill>
              </a:rPr>
              <a:t>)</a:t>
            </a:r>
          </a:p>
          <a:p>
            <a:pPr marL="171450" indent="-171450" algn="just">
              <a:buClr>
                <a:srgbClr val="00B050"/>
              </a:buClr>
              <a:buFont typeface="Wingdings" panose="05000000000000000000" pitchFamily="2" charset="2"/>
              <a:buChar char="§"/>
            </a:pPr>
            <a:endParaRPr lang="fr-FR" altLang="fr-FR" sz="1400" dirty="0">
              <a:solidFill>
                <a:srgbClr val="404040"/>
              </a:solidFill>
            </a:endParaRPr>
          </a:p>
          <a:p>
            <a:pPr marL="171450" indent="-171450" algn="just">
              <a:buClr>
                <a:schemeClr val="tx1">
                  <a:lumMod val="75%"/>
                  <a:lumOff val="25%"/>
                </a:schemeClr>
              </a:buClr>
              <a:buFont typeface="Wingdings" panose="05000000000000000000" pitchFamily="2" charset="2"/>
              <a:buChar char="§"/>
            </a:pPr>
            <a:endParaRPr lang="fr-FR" altLang="fr-FR" sz="1400" dirty="0">
              <a:solidFill>
                <a:srgbClr val="404040"/>
              </a:solidFill>
            </a:endParaRPr>
          </a:p>
          <a:p>
            <a:pPr marL="171450" indent="-171450" algn="just">
              <a:buClr>
                <a:schemeClr val="tx1">
                  <a:lumMod val="75%"/>
                  <a:lumOff val="25%"/>
                </a:schemeClr>
              </a:buClr>
              <a:buFont typeface="Wingdings" panose="05000000000000000000" pitchFamily="2" charset="2"/>
              <a:buChar char="§"/>
            </a:pPr>
            <a:r>
              <a:rPr lang="fr-FR" altLang="fr-FR" sz="1400" b="1" dirty="0">
                <a:solidFill>
                  <a:srgbClr val="00B050"/>
                </a:solidFill>
              </a:rPr>
              <a:t>Caractéristiques</a:t>
            </a:r>
            <a:r>
              <a:rPr lang="fr-FR" altLang="fr-FR" sz="1400" dirty="0">
                <a:solidFill>
                  <a:srgbClr val="404040"/>
                </a:solidFill>
              </a:rPr>
              <a:t> : </a:t>
            </a:r>
          </a:p>
          <a:p>
            <a:pPr marL="171450" indent="-171450">
              <a:buClr>
                <a:srgbClr val="00B050"/>
              </a:buClr>
              <a:buFont typeface="Wingdings" panose="05000000000000000000" pitchFamily="2" charset="2"/>
              <a:buChar char="§"/>
            </a:pPr>
            <a:r>
              <a:rPr lang="fr-FR" sz="1400" dirty="0">
                <a:solidFill>
                  <a:schemeClr val="tx1">
                    <a:lumMod val="75%"/>
                    <a:lumOff val="25%"/>
                  </a:schemeClr>
                </a:solidFill>
              </a:rPr>
              <a:t>Montant : De 1.000 à 75.000 € </a:t>
            </a:r>
          </a:p>
          <a:p>
            <a:pPr marL="171450" indent="-171450">
              <a:buClr>
                <a:srgbClr val="00B050"/>
              </a:buClr>
              <a:buFont typeface="Wingdings" panose="05000000000000000000" pitchFamily="2" charset="2"/>
              <a:buChar char="§"/>
            </a:pPr>
            <a:r>
              <a:rPr lang="fr-FR" sz="1400" dirty="0">
                <a:solidFill>
                  <a:schemeClr val="tx1">
                    <a:lumMod val="75%"/>
                    <a:lumOff val="25%"/>
                  </a:schemeClr>
                </a:solidFill>
              </a:rPr>
              <a:t>Amortissement : entre 4 et 120 mois</a:t>
            </a:r>
          </a:p>
          <a:p>
            <a:pPr algn="just">
              <a:buClr>
                <a:schemeClr val="tx1">
                  <a:lumMod val="75%"/>
                  <a:lumOff val="25%"/>
                </a:schemeClr>
              </a:buClr>
            </a:pPr>
            <a:endParaRPr lang="fr-FR" altLang="fr-FR" sz="1400" dirty="0">
              <a:solidFill>
                <a:srgbClr val="404040"/>
              </a:solidFill>
            </a:endParaRPr>
          </a:p>
          <a:p>
            <a:pPr marL="171450" indent="-171450" algn="just">
              <a:buClr>
                <a:schemeClr val="tx1">
                  <a:lumMod val="75%"/>
                  <a:lumOff val="25%"/>
                </a:schemeClr>
              </a:buClr>
              <a:buFont typeface="Wingdings" panose="05000000000000000000" pitchFamily="2" charset="2"/>
              <a:buChar char="§"/>
            </a:pPr>
            <a:r>
              <a:rPr lang="fr-FR" altLang="fr-FR" sz="1400" b="1" dirty="0">
                <a:solidFill>
                  <a:srgbClr val="00B050"/>
                </a:solidFill>
              </a:rPr>
              <a:t>Conditions tarifaires</a:t>
            </a:r>
            <a:r>
              <a:rPr lang="fr-FR" altLang="fr-FR" sz="1400" dirty="0">
                <a:solidFill>
                  <a:srgbClr val="404040"/>
                </a:solidFill>
              </a:rPr>
              <a:t> : </a:t>
            </a:r>
          </a:p>
          <a:p>
            <a:pPr marL="177800" indent="-177800">
              <a:buClr>
                <a:srgbClr val="00B050"/>
              </a:buClr>
              <a:buFont typeface="Wingdings" panose="05000000000000000000" pitchFamily="2" charset="2"/>
              <a:buChar char="§"/>
            </a:pPr>
            <a:r>
              <a:rPr lang="fr-FR" sz="1400" dirty="0">
                <a:solidFill>
                  <a:schemeClr val="tx1">
                    <a:lumMod val="75%"/>
                    <a:lumOff val="25%"/>
                  </a:schemeClr>
                </a:solidFill>
              </a:rPr>
              <a:t>Taux : Voir </a:t>
            </a:r>
            <a:r>
              <a:rPr lang="fr-FR" sz="1400" dirty="0">
                <a:solidFill>
                  <a:srgbClr val="0070C0"/>
                </a:solidFill>
                <a:hlinkClick r:id="rId3">
                  <a:extLst>
                    <a:ext uri="{A12FA001-AC4F-418D-AE19-62706E023703}">
                      <ahyp:hlinkClr xmlns:ahyp="http://schemas.microsoft.com/office/drawing/2018/hyperlinkcolor" val="tx"/>
                    </a:ext>
                  </a:extLst>
                </a:hlinkClick>
              </a:rPr>
              <a:t>Book des offres </a:t>
            </a:r>
            <a:endParaRPr lang="fr-FR" sz="1400" dirty="0">
              <a:solidFill>
                <a:srgbClr val="0070C0"/>
              </a:solidFill>
            </a:endParaRPr>
          </a:p>
          <a:p>
            <a:pPr marL="177800" indent="-177800">
              <a:buClr>
                <a:srgbClr val="00B050"/>
              </a:buClr>
              <a:buFont typeface="Wingdings" panose="05000000000000000000" pitchFamily="2" charset="2"/>
              <a:buChar char="§"/>
            </a:pPr>
            <a:r>
              <a:rPr lang="fr-FR" sz="1400" dirty="0">
                <a:solidFill>
                  <a:schemeClr val="tx1">
                    <a:lumMod val="75%"/>
                    <a:lumOff val="25%"/>
                  </a:schemeClr>
                </a:solidFill>
              </a:rPr>
              <a:t>Frais de dossier 1% minimum 80€</a:t>
            </a:r>
            <a:endParaRPr lang="fr-FR" sz="1400" dirty="0">
              <a:solidFill>
                <a:srgbClr val="404040"/>
              </a:solidFill>
            </a:endParaRPr>
          </a:p>
        </p:txBody>
      </p:sp>
      <p:sp>
        <p:nvSpPr>
          <p:cNvPr id="92" name="Espace réservé du contenu 8">
            <a:extLst>
              <a:ext uri="{FF2B5EF4-FFF2-40B4-BE49-F238E27FC236}">
                <a16:creationId xmlns:a16="http://schemas.microsoft.com/office/drawing/2014/main" id="{96D6C512-5ED2-AE2D-6BC5-453255625C78}"/>
              </a:ext>
            </a:extLst>
          </p:cNvPr>
          <p:cNvSpPr txBox="1">
            <a:spLocks/>
          </p:cNvSpPr>
          <p:nvPr/>
        </p:nvSpPr>
        <p:spPr bwMode="auto">
          <a:xfrm>
            <a:off x="703543" y="4235980"/>
            <a:ext cx="5366994" cy="1764723"/>
          </a:xfrm>
          <a:custGeom>
            <a:avLst/>
            <a:gdLst>
              <a:gd name="connsiteX0" fmla="*/ 0 w 5366994"/>
              <a:gd name="connsiteY0" fmla="*/ 0 h 1764723"/>
              <a:gd name="connsiteX1" fmla="*/ 778214 w 5366994"/>
              <a:gd name="connsiteY1" fmla="*/ 0 h 1764723"/>
              <a:gd name="connsiteX2" fmla="*/ 1395418 w 5366994"/>
              <a:gd name="connsiteY2" fmla="*/ 0 h 1764723"/>
              <a:gd name="connsiteX3" fmla="*/ 2173633 w 5366994"/>
              <a:gd name="connsiteY3" fmla="*/ 0 h 1764723"/>
              <a:gd name="connsiteX4" fmla="*/ 2790837 w 5366994"/>
              <a:gd name="connsiteY4" fmla="*/ 0 h 1764723"/>
              <a:gd name="connsiteX5" fmla="*/ 3354371 w 5366994"/>
              <a:gd name="connsiteY5" fmla="*/ 0 h 1764723"/>
              <a:gd name="connsiteX6" fmla="*/ 4132585 w 5366994"/>
              <a:gd name="connsiteY6" fmla="*/ 0 h 1764723"/>
              <a:gd name="connsiteX7" fmla="*/ 4696120 w 5366994"/>
              <a:gd name="connsiteY7" fmla="*/ 0 h 1764723"/>
              <a:gd name="connsiteX8" fmla="*/ 5366994 w 5366994"/>
              <a:gd name="connsiteY8" fmla="*/ 0 h 1764723"/>
              <a:gd name="connsiteX9" fmla="*/ 5366994 w 5366994"/>
              <a:gd name="connsiteY9" fmla="*/ 605888 h 1764723"/>
              <a:gd name="connsiteX10" fmla="*/ 5366994 w 5366994"/>
              <a:gd name="connsiteY10" fmla="*/ 1176482 h 1764723"/>
              <a:gd name="connsiteX11" fmla="*/ 5366994 w 5366994"/>
              <a:gd name="connsiteY11" fmla="*/ 1764723 h 1764723"/>
              <a:gd name="connsiteX12" fmla="*/ 4588780 w 5366994"/>
              <a:gd name="connsiteY12" fmla="*/ 1764723 h 1764723"/>
              <a:gd name="connsiteX13" fmla="*/ 4025246 w 5366994"/>
              <a:gd name="connsiteY13" fmla="*/ 1764723 h 1764723"/>
              <a:gd name="connsiteX14" fmla="*/ 3247031 w 5366994"/>
              <a:gd name="connsiteY14" fmla="*/ 1764723 h 1764723"/>
              <a:gd name="connsiteX15" fmla="*/ 2629827 w 5366994"/>
              <a:gd name="connsiteY15" fmla="*/ 1764723 h 1764723"/>
              <a:gd name="connsiteX16" fmla="*/ 1851613 w 5366994"/>
              <a:gd name="connsiteY16" fmla="*/ 1764723 h 1764723"/>
              <a:gd name="connsiteX17" fmla="*/ 1180739 w 5366994"/>
              <a:gd name="connsiteY17" fmla="*/ 1764723 h 1764723"/>
              <a:gd name="connsiteX18" fmla="*/ 0 w 5366994"/>
              <a:gd name="connsiteY18" fmla="*/ 1764723 h 1764723"/>
              <a:gd name="connsiteX19" fmla="*/ 0 w 5366994"/>
              <a:gd name="connsiteY19" fmla="*/ 1158835 h 1764723"/>
              <a:gd name="connsiteX20" fmla="*/ 0 w 5366994"/>
              <a:gd name="connsiteY20" fmla="*/ 535299 h 1764723"/>
              <a:gd name="connsiteX21" fmla="*/ 0 w 5366994"/>
              <a:gd name="connsiteY21" fmla="*/ 0 h 1764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366994" h="1764723" extrusionOk="0">
                <a:moveTo>
                  <a:pt x="0" y="0"/>
                </a:moveTo>
                <a:cubicBezTo>
                  <a:pt x="369274" y="1057"/>
                  <a:pt x="598030" y="-32340"/>
                  <a:pt x="778214" y="0"/>
                </a:cubicBezTo>
                <a:cubicBezTo>
                  <a:pt x="958398" y="32340"/>
                  <a:pt x="1137698" y="15475"/>
                  <a:pt x="1395418" y="0"/>
                </a:cubicBezTo>
                <a:cubicBezTo>
                  <a:pt x="1653138" y="-15475"/>
                  <a:pt x="1899904" y="4401"/>
                  <a:pt x="2173633" y="0"/>
                </a:cubicBezTo>
                <a:cubicBezTo>
                  <a:pt x="2447362" y="-4401"/>
                  <a:pt x="2648345" y="14881"/>
                  <a:pt x="2790837" y="0"/>
                </a:cubicBezTo>
                <a:cubicBezTo>
                  <a:pt x="2933329" y="-14881"/>
                  <a:pt x="3138694" y="6233"/>
                  <a:pt x="3354371" y="0"/>
                </a:cubicBezTo>
                <a:cubicBezTo>
                  <a:pt x="3570048" y="-6233"/>
                  <a:pt x="3876211" y="24188"/>
                  <a:pt x="4132585" y="0"/>
                </a:cubicBezTo>
                <a:cubicBezTo>
                  <a:pt x="4388959" y="-24188"/>
                  <a:pt x="4415348" y="5849"/>
                  <a:pt x="4696120" y="0"/>
                </a:cubicBezTo>
                <a:cubicBezTo>
                  <a:pt x="4976893" y="-5849"/>
                  <a:pt x="5083061" y="-9761"/>
                  <a:pt x="5366994" y="0"/>
                </a:cubicBezTo>
                <a:cubicBezTo>
                  <a:pt x="5341155" y="297100"/>
                  <a:pt x="5384943" y="421013"/>
                  <a:pt x="5366994" y="605888"/>
                </a:cubicBezTo>
                <a:cubicBezTo>
                  <a:pt x="5349045" y="790763"/>
                  <a:pt x="5369475" y="1011431"/>
                  <a:pt x="5366994" y="1176482"/>
                </a:cubicBezTo>
                <a:cubicBezTo>
                  <a:pt x="5364513" y="1341533"/>
                  <a:pt x="5351754" y="1571751"/>
                  <a:pt x="5366994" y="1764723"/>
                </a:cubicBezTo>
                <a:cubicBezTo>
                  <a:pt x="5024238" y="1765288"/>
                  <a:pt x="4862221" y="1735573"/>
                  <a:pt x="4588780" y="1764723"/>
                </a:cubicBezTo>
                <a:cubicBezTo>
                  <a:pt x="4315339" y="1793873"/>
                  <a:pt x="4272205" y="1759769"/>
                  <a:pt x="4025246" y="1764723"/>
                </a:cubicBezTo>
                <a:cubicBezTo>
                  <a:pt x="3778287" y="1769677"/>
                  <a:pt x="3500457" y="1793350"/>
                  <a:pt x="3247031" y="1764723"/>
                </a:cubicBezTo>
                <a:cubicBezTo>
                  <a:pt x="2993606" y="1736096"/>
                  <a:pt x="2753299" y="1759605"/>
                  <a:pt x="2629827" y="1764723"/>
                </a:cubicBezTo>
                <a:cubicBezTo>
                  <a:pt x="2506355" y="1769841"/>
                  <a:pt x="2011551" y="1795551"/>
                  <a:pt x="1851613" y="1764723"/>
                </a:cubicBezTo>
                <a:cubicBezTo>
                  <a:pt x="1691675" y="1733895"/>
                  <a:pt x="1431544" y="1786778"/>
                  <a:pt x="1180739" y="1764723"/>
                </a:cubicBezTo>
                <a:cubicBezTo>
                  <a:pt x="929934" y="1742668"/>
                  <a:pt x="300127" y="1800344"/>
                  <a:pt x="0" y="1764723"/>
                </a:cubicBezTo>
                <a:cubicBezTo>
                  <a:pt x="29550" y="1621016"/>
                  <a:pt x="-29935" y="1442731"/>
                  <a:pt x="0" y="1158835"/>
                </a:cubicBezTo>
                <a:cubicBezTo>
                  <a:pt x="29935" y="874939"/>
                  <a:pt x="654" y="774014"/>
                  <a:pt x="0" y="535299"/>
                </a:cubicBezTo>
                <a:cubicBezTo>
                  <a:pt x="-654" y="296584"/>
                  <a:pt x="-22935" y="153460"/>
                  <a:pt x="0" y="0"/>
                </a:cubicBezTo>
                <a:close/>
              </a:path>
            </a:pathLst>
          </a:custGeom>
          <a:noFill/>
          <a:ln w="19050">
            <a:solidFill>
              <a:schemeClr val="bg1">
                <a:lumMod val="75%"/>
              </a:schemeClr>
            </a:solidFill>
            <a:miter lim="800%"/>
            <a:headEnd/>
            <a:tailEnd/>
            <a:extLst>
              <a:ext uri="{C807C97D-BFC1-408E-A445-0C87EB9F89A2}">
                <ask:lineSketchStyleProps xmlns:ask="http://schemas.microsoft.com/office/drawing/2018/sketchyshapes" sd="861072093">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36000" indent="0">
              <a:buNone/>
            </a:pPr>
            <a:endParaRPr lang="fr-FR" sz="1050" dirty="0">
              <a:solidFill>
                <a:schemeClr val="tx1">
                  <a:lumMod val="75%"/>
                  <a:lumOff val="25%"/>
                </a:schemeClr>
              </a:solidFill>
            </a:endParaRPr>
          </a:p>
        </p:txBody>
      </p:sp>
      <p:sp>
        <p:nvSpPr>
          <p:cNvPr id="12" name="Espace réservé du contenu 8">
            <a:extLst>
              <a:ext uri="{FF2B5EF4-FFF2-40B4-BE49-F238E27FC236}">
                <a16:creationId xmlns:a16="http://schemas.microsoft.com/office/drawing/2014/main" id="{3E4ED628-91BF-B3BC-D554-DCF1315C4464}"/>
              </a:ext>
            </a:extLst>
          </p:cNvPr>
          <p:cNvSpPr txBox="1">
            <a:spLocks noChangeArrowheads="1"/>
          </p:cNvSpPr>
          <p:nvPr/>
        </p:nvSpPr>
        <p:spPr bwMode="auto">
          <a:xfrm>
            <a:off x="6688653" y="1351518"/>
            <a:ext cx="2431637" cy="319066"/>
          </a:xfrm>
          <a:custGeom>
            <a:avLst/>
            <a:gdLst>
              <a:gd name="connsiteX0" fmla="*/ 0 w 2431637"/>
              <a:gd name="connsiteY0" fmla="*/ 0 h 319066"/>
              <a:gd name="connsiteX1" fmla="*/ 607909 w 2431637"/>
              <a:gd name="connsiteY1" fmla="*/ 0 h 319066"/>
              <a:gd name="connsiteX2" fmla="*/ 1167186 w 2431637"/>
              <a:gd name="connsiteY2" fmla="*/ 0 h 319066"/>
              <a:gd name="connsiteX3" fmla="*/ 1702146 w 2431637"/>
              <a:gd name="connsiteY3" fmla="*/ 0 h 319066"/>
              <a:gd name="connsiteX4" fmla="*/ 2431637 w 2431637"/>
              <a:gd name="connsiteY4" fmla="*/ 0 h 319066"/>
              <a:gd name="connsiteX5" fmla="*/ 2431637 w 2431637"/>
              <a:gd name="connsiteY5" fmla="*/ 319066 h 319066"/>
              <a:gd name="connsiteX6" fmla="*/ 1823728 w 2431637"/>
              <a:gd name="connsiteY6" fmla="*/ 319066 h 319066"/>
              <a:gd name="connsiteX7" fmla="*/ 1288768 w 2431637"/>
              <a:gd name="connsiteY7" fmla="*/ 319066 h 319066"/>
              <a:gd name="connsiteX8" fmla="*/ 632226 w 2431637"/>
              <a:gd name="connsiteY8" fmla="*/ 319066 h 319066"/>
              <a:gd name="connsiteX9" fmla="*/ 0 w 2431637"/>
              <a:gd name="connsiteY9" fmla="*/ 319066 h 319066"/>
              <a:gd name="connsiteX10" fmla="*/ 0 w 2431637"/>
              <a:gd name="connsiteY10" fmla="*/ 0 h 319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31637" h="319066" fill="none" extrusionOk="0">
                <a:moveTo>
                  <a:pt x="0" y="0"/>
                </a:moveTo>
                <a:cubicBezTo>
                  <a:pt x="265155" y="19061"/>
                  <a:pt x="451229" y="-5552"/>
                  <a:pt x="607909" y="0"/>
                </a:cubicBezTo>
                <a:cubicBezTo>
                  <a:pt x="764589" y="5552"/>
                  <a:pt x="911568" y="-16150"/>
                  <a:pt x="1167186" y="0"/>
                </a:cubicBezTo>
                <a:cubicBezTo>
                  <a:pt x="1422804" y="16150"/>
                  <a:pt x="1592663" y="14115"/>
                  <a:pt x="1702146" y="0"/>
                </a:cubicBezTo>
                <a:cubicBezTo>
                  <a:pt x="1811629" y="-14115"/>
                  <a:pt x="2193520" y="-13930"/>
                  <a:pt x="2431637" y="0"/>
                </a:cubicBezTo>
                <a:cubicBezTo>
                  <a:pt x="2435900" y="94409"/>
                  <a:pt x="2438654" y="251599"/>
                  <a:pt x="2431637" y="319066"/>
                </a:cubicBezTo>
                <a:cubicBezTo>
                  <a:pt x="2307800" y="317525"/>
                  <a:pt x="1956873" y="333252"/>
                  <a:pt x="1823728" y="319066"/>
                </a:cubicBezTo>
                <a:cubicBezTo>
                  <a:pt x="1690583" y="304880"/>
                  <a:pt x="1437157" y="293661"/>
                  <a:pt x="1288768" y="319066"/>
                </a:cubicBezTo>
                <a:cubicBezTo>
                  <a:pt x="1140379" y="344471"/>
                  <a:pt x="785751" y="301512"/>
                  <a:pt x="632226" y="319066"/>
                </a:cubicBezTo>
                <a:cubicBezTo>
                  <a:pt x="478701" y="336620"/>
                  <a:pt x="268273" y="297622"/>
                  <a:pt x="0" y="319066"/>
                </a:cubicBezTo>
                <a:cubicBezTo>
                  <a:pt x="-597" y="222759"/>
                  <a:pt x="3367" y="138808"/>
                  <a:pt x="0" y="0"/>
                </a:cubicBezTo>
                <a:close/>
              </a:path>
              <a:path w="2431637" h="319066" stroke="0" extrusionOk="0">
                <a:moveTo>
                  <a:pt x="0" y="0"/>
                </a:moveTo>
                <a:cubicBezTo>
                  <a:pt x="110424" y="-5013"/>
                  <a:pt x="421294" y="-13035"/>
                  <a:pt x="534960" y="0"/>
                </a:cubicBezTo>
                <a:cubicBezTo>
                  <a:pt x="648626" y="13035"/>
                  <a:pt x="987875" y="-31476"/>
                  <a:pt x="1167186" y="0"/>
                </a:cubicBezTo>
                <a:cubicBezTo>
                  <a:pt x="1346497" y="31476"/>
                  <a:pt x="1533672" y="956"/>
                  <a:pt x="1775095" y="0"/>
                </a:cubicBezTo>
                <a:cubicBezTo>
                  <a:pt x="2016518" y="-956"/>
                  <a:pt x="2233694" y="28211"/>
                  <a:pt x="2431637" y="0"/>
                </a:cubicBezTo>
                <a:cubicBezTo>
                  <a:pt x="2432689" y="82201"/>
                  <a:pt x="2416247" y="189575"/>
                  <a:pt x="2431637" y="319066"/>
                </a:cubicBezTo>
                <a:cubicBezTo>
                  <a:pt x="2144268" y="348897"/>
                  <a:pt x="2052621" y="339110"/>
                  <a:pt x="1799411" y="319066"/>
                </a:cubicBezTo>
                <a:cubicBezTo>
                  <a:pt x="1546201" y="299022"/>
                  <a:pt x="1350617" y="337603"/>
                  <a:pt x="1191502" y="319066"/>
                </a:cubicBezTo>
                <a:cubicBezTo>
                  <a:pt x="1032387" y="300529"/>
                  <a:pt x="866920" y="335721"/>
                  <a:pt x="656542" y="319066"/>
                </a:cubicBezTo>
                <a:cubicBezTo>
                  <a:pt x="446164" y="302411"/>
                  <a:pt x="272595" y="320171"/>
                  <a:pt x="0" y="319066"/>
                </a:cubicBezTo>
                <a:cubicBezTo>
                  <a:pt x="678" y="198030"/>
                  <a:pt x="-11502" y="97040"/>
                  <a:pt x="0" y="0"/>
                </a:cubicBezTo>
                <a:close/>
              </a:path>
            </a:pathLst>
          </a:custGeom>
          <a:solidFill>
            <a:srgbClr val="00B050"/>
          </a:solidFill>
          <a:ln>
            <a:solidFill>
              <a:srgbClr val="00B050"/>
            </a:solidFill>
            <a:extLst>
              <a:ext uri="{C807C97D-BFC1-408E-A445-0C87EB9F89A2}">
                <ask:lineSketchStyleProps xmlns:ask="http://schemas.microsoft.com/office/drawing/2018/sketchyshapes" sd="3106270007">
                  <a:prstGeom prst="rect">
                    <a:avLst/>
                  </a:prstGeom>
                  <ask:type>
                    <ask:lineSketchFreehand/>
                  </ask:type>
                </ask:lineSketchStyleProps>
              </a:ext>
            </a:extLst>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dirty="0">
                <a:solidFill>
                  <a:schemeClr val="bg1"/>
                </a:solidFill>
              </a:rPr>
              <a:t>     L’offre</a:t>
            </a:r>
          </a:p>
        </p:txBody>
      </p:sp>
      <p:sp>
        <p:nvSpPr>
          <p:cNvPr id="3" name="Espace réservé du texte 2">
            <a:extLst>
              <a:ext uri="{FF2B5EF4-FFF2-40B4-BE49-F238E27FC236}">
                <a16:creationId xmlns:a16="http://schemas.microsoft.com/office/drawing/2014/main" id="{7927C8EE-A4AA-4980-A402-BBC125DDC03C}"/>
              </a:ext>
            </a:extLst>
          </p:cNvPr>
          <p:cNvSpPr>
            <a:spLocks noGrp="1"/>
          </p:cNvSpPr>
          <p:nvPr>
            <p:ph type="body" sz="quarter" idx="12"/>
          </p:nvPr>
        </p:nvSpPr>
        <p:spPr>
          <a:xfrm>
            <a:off x="695325" y="464148"/>
            <a:ext cx="11221256" cy="720000"/>
          </a:xfrm>
        </p:spPr>
        <p:txBody>
          <a:bodyPr>
            <a:normAutofit/>
          </a:bodyPr>
          <a:lstStyle/>
          <a:p>
            <a:r>
              <a:rPr lang="fr-FR" sz="1800" dirty="0"/>
              <a:t>Avec le </a:t>
            </a:r>
            <a:r>
              <a:rPr lang="fr-FR" sz="1800" dirty="0">
                <a:solidFill>
                  <a:srgbClr val="00B050"/>
                </a:solidFill>
              </a:rPr>
              <a:t>prêt véhicule propre </a:t>
            </a:r>
            <a:r>
              <a:rPr lang="fr-FR" sz="1800" dirty="0"/>
              <a:t>nous sommes aux côtés des clients qui souhaitent </a:t>
            </a:r>
            <a:r>
              <a:rPr lang="fr-FR" dirty="0"/>
              <a:t>rendre leurs déplacements plus responsables</a:t>
            </a:r>
            <a:endParaRPr lang="fr-FR" sz="1800" dirty="0"/>
          </a:p>
        </p:txBody>
      </p:sp>
      <p:sp>
        <p:nvSpPr>
          <p:cNvPr id="2" name="ZoneTexte 1">
            <a:extLst>
              <a:ext uri="{FF2B5EF4-FFF2-40B4-BE49-F238E27FC236}">
                <a16:creationId xmlns:a16="http://schemas.microsoft.com/office/drawing/2014/main" id="{B9044ECC-2734-4570-1623-7B3FEFF6AE45}"/>
              </a:ext>
            </a:extLst>
          </p:cNvPr>
          <p:cNvSpPr txBox="1"/>
          <p:nvPr/>
        </p:nvSpPr>
        <p:spPr>
          <a:xfrm>
            <a:off x="6177478" y="95261"/>
            <a:ext cx="4939422" cy="276999"/>
          </a:xfrm>
          <a:prstGeom prst="rect">
            <a:avLst/>
          </a:prstGeom>
          <a:noFill/>
        </p:spPr>
        <p:txBody>
          <a:bodyPr wrap="square" rtlCol="0">
            <a:spAutoFit/>
          </a:bodyPr>
          <a:lstStyle/>
          <a:p>
            <a:pPr algn="r"/>
            <a:r>
              <a:rPr lang="fr-FR" sz="1200" dirty="0">
                <a:solidFill>
                  <a:schemeClr val="tx1">
                    <a:lumMod val="75%"/>
                    <a:lumOff val="25%"/>
                  </a:schemeClr>
                </a:solidFill>
              </a:rPr>
              <a:t>2. </a:t>
            </a:r>
            <a:r>
              <a:rPr lang="fr-FR" sz="1200" b="1" dirty="0">
                <a:solidFill>
                  <a:srgbClr val="C00000"/>
                </a:solidFill>
              </a:rPr>
              <a:t>Financer</a:t>
            </a:r>
            <a:r>
              <a:rPr lang="fr-FR" sz="1200" dirty="0"/>
              <a:t>, Assurer et Accompagner</a:t>
            </a:r>
            <a:endParaRPr lang="fr-FR" sz="1200" dirty="0">
              <a:solidFill>
                <a:schemeClr val="tx1">
                  <a:lumMod val="75%"/>
                  <a:lumOff val="25%"/>
                </a:schemeClr>
              </a:solidFill>
            </a:endParaRPr>
          </a:p>
        </p:txBody>
      </p:sp>
      <p:grpSp>
        <p:nvGrpSpPr>
          <p:cNvPr id="14" name="Graphique 1830">
            <a:extLst>
              <a:ext uri="{FF2B5EF4-FFF2-40B4-BE49-F238E27FC236}">
                <a16:creationId xmlns:a16="http://schemas.microsoft.com/office/drawing/2014/main" id="{F3609706-88B3-FF49-E462-BD84B99013D4}"/>
              </a:ext>
            </a:extLst>
          </p:cNvPr>
          <p:cNvGrpSpPr/>
          <p:nvPr/>
        </p:nvGrpSpPr>
        <p:grpSpPr>
          <a:xfrm>
            <a:off x="6707125" y="1375808"/>
            <a:ext cx="248961" cy="225774"/>
            <a:chOff x="10483925" y="2904391"/>
            <a:chExt cx="396900" cy="359934"/>
          </a:xfrm>
          <a:noFill/>
        </p:grpSpPr>
        <p:grpSp>
          <p:nvGrpSpPr>
            <p:cNvPr id="15" name="Graphique 1830">
              <a:extLst>
                <a:ext uri="{FF2B5EF4-FFF2-40B4-BE49-F238E27FC236}">
                  <a16:creationId xmlns:a16="http://schemas.microsoft.com/office/drawing/2014/main" id="{49C6660F-C9CD-FB1B-0BAF-50FCFCD8B4C0}"/>
                </a:ext>
              </a:extLst>
            </p:cNvPr>
            <p:cNvGrpSpPr/>
            <p:nvPr/>
          </p:nvGrpSpPr>
          <p:grpSpPr>
            <a:xfrm>
              <a:off x="10483925" y="2904391"/>
              <a:ext cx="396900" cy="359934"/>
              <a:chOff x="10483925" y="2904391"/>
              <a:chExt cx="396900" cy="359934"/>
            </a:xfrm>
            <a:grpFill/>
          </p:grpSpPr>
          <p:sp>
            <p:nvSpPr>
              <p:cNvPr id="19" name="Forme libre : forme 18">
                <a:extLst>
                  <a:ext uri="{FF2B5EF4-FFF2-40B4-BE49-F238E27FC236}">
                    <a16:creationId xmlns:a16="http://schemas.microsoft.com/office/drawing/2014/main" id="{BF4BBA1B-B6D5-D6C0-BA21-399623C31714}"/>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0" name="Forme libre : forme 19">
                <a:extLst>
                  <a:ext uri="{FF2B5EF4-FFF2-40B4-BE49-F238E27FC236}">
                    <a16:creationId xmlns:a16="http://schemas.microsoft.com/office/drawing/2014/main" id="{1D402BB8-CD2E-B69E-C2C9-E07D7DF7F92D}"/>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1" name="Forme libre : forme 20">
                <a:extLst>
                  <a:ext uri="{FF2B5EF4-FFF2-40B4-BE49-F238E27FC236}">
                    <a16:creationId xmlns:a16="http://schemas.microsoft.com/office/drawing/2014/main" id="{30645B3B-7730-5A0E-9795-9E95C72568D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22" name="Forme libre : forme 21">
                <a:extLst>
                  <a:ext uri="{FF2B5EF4-FFF2-40B4-BE49-F238E27FC236}">
                    <a16:creationId xmlns:a16="http://schemas.microsoft.com/office/drawing/2014/main" id="{7B45BCA7-75B8-AD58-F9A8-27205A240C9F}"/>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23" name="Forme libre : forme 22">
                <a:extLst>
                  <a:ext uri="{FF2B5EF4-FFF2-40B4-BE49-F238E27FC236}">
                    <a16:creationId xmlns:a16="http://schemas.microsoft.com/office/drawing/2014/main" id="{CBEA166C-2CE2-36E4-4BA7-23B598998FB7}"/>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24" name="Forme libre : forme 23">
                <a:extLst>
                  <a:ext uri="{FF2B5EF4-FFF2-40B4-BE49-F238E27FC236}">
                    <a16:creationId xmlns:a16="http://schemas.microsoft.com/office/drawing/2014/main" id="{2B55E799-F0E8-EE1C-F3C6-00B76332E75E}"/>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25" name="Forme libre : forme 24">
                <a:extLst>
                  <a:ext uri="{FF2B5EF4-FFF2-40B4-BE49-F238E27FC236}">
                    <a16:creationId xmlns:a16="http://schemas.microsoft.com/office/drawing/2014/main" id="{7C4F8106-9B65-B0A3-1199-1B6218C26D94}"/>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26" name="Forme libre : forme 25">
                <a:extLst>
                  <a:ext uri="{FF2B5EF4-FFF2-40B4-BE49-F238E27FC236}">
                    <a16:creationId xmlns:a16="http://schemas.microsoft.com/office/drawing/2014/main" id="{2C6A42CE-9A71-82D0-AF78-5E7C1DD1DC4B}"/>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27" name="Forme libre : forme 26">
                <a:extLst>
                  <a:ext uri="{FF2B5EF4-FFF2-40B4-BE49-F238E27FC236}">
                    <a16:creationId xmlns:a16="http://schemas.microsoft.com/office/drawing/2014/main" id="{2E163BCA-8CE9-1CE4-EFC1-7689397BEA22}"/>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28" name="Forme libre : forme 27">
                <a:extLst>
                  <a:ext uri="{FF2B5EF4-FFF2-40B4-BE49-F238E27FC236}">
                    <a16:creationId xmlns:a16="http://schemas.microsoft.com/office/drawing/2014/main" id="{EE56AB9E-04C6-920C-5AC4-CD022896DBCE}"/>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29" name="Forme libre : forme 28">
                <a:extLst>
                  <a:ext uri="{FF2B5EF4-FFF2-40B4-BE49-F238E27FC236}">
                    <a16:creationId xmlns:a16="http://schemas.microsoft.com/office/drawing/2014/main" id="{DD277EC8-6750-8412-0CD5-E137B351B0A5}"/>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30" name="Forme libre : forme 29">
                <a:extLst>
                  <a:ext uri="{FF2B5EF4-FFF2-40B4-BE49-F238E27FC236}">
                    <a16:creationId xmlns:a16="http://schemas.microsoft.com/office/drawing/2014/main" id="{EE27AE7D-8B95-2858-04B5-4BB6A25F21B1}"/>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31" name="Forme libre : forme 30">
                <a:extLst>
                  <a:ext uri="{FF2B5EF4-FFF2-40B4-BE49-F238E27FC236}">
                    <a16:creationId xmlns:a16="http://schemas.microsoft.com/office/drawing/2014/main" id="{93B00C9F-28BB-A1FC-20FB-3143DC6D8E3A}"/>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16" name="Forme libre : forme 15">
              <a:extLst>
                <a:ext uri="{FF2B5EF4-FFF2-40B4-BE49-F238E27FC236}">
                  <a16:creationId xmlns:a16="http://schemas.microsoft.com/office/drawing/2014/main" id="{5CA77A25-4ED7-8AB1-AB35-CEE7E1396911}"/>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7" name="Forme libre : forme 16">
              <a:extLst>
                <a:ext uri="{FF2B5EF4-FFF2-40B4-BE49-F238E27FC236}">
                  <a16:creationId xmlns:a16="http://schemas.microsoft.com/office/drawing/2014/main" id="{0F2448BC-8382-E0E8-1D1F-B1FB32F9CFFA}"/>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8" name="Forme libre : forme 17">
              <a:extLst>
                <a:ext uri="{FF2B5EF4-FFF2-40B4-BE49-F238E27FC236}">
                  <a16:creationId xmlns:a16="http://schemas.microsoft.com/office/drawing/2014/main" id="{816B0D24-2C64-5609-E84C-FBB29E4C9988}"/>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pic>
        <p:nvPicPr>
          <p:cNvPr id="80" name="Graphique 79" descr="Homme professeur contour">
            <a:extLst>
              <a:ext uri="{FF2B5EF4-FFF2-40B4-BE49-F238E27FC236}">
                <a16:creationId xmlns:a16="http://schemas.microsoft.com/office/drawing/2014/main" id="{10B16E49-05AF-EF3C-F290-5F740C0F0195}"/>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50497" y="1356853"/>
            <a:ext cx="234256" cy="234000"/>
          </a:xfrm>
          <a:prstGeom prst="rect">
            <a:avLst/>
          </a:prstGeom>
        </p:spPr>
      </p:pic>
      <p:sp>
        <p:nvSpPr>
          <p:cNvPr id="99" name="Rectangle 98">
            <a:extLst>
              <a:ext uri="{FF2B5EF4-FFF2-40B4-BE49-F238E27FC236}">
                <a16:creationId xmlns:a16="http://schemas.microsoft.com/office/drawing/2014/main" id="{F78CDDF6-4F8B-3A5E-A96B-5EF0882587DA}"/>
              </a:ext>
            </a:extLst>
          </p:cNvPr>
          <p:cNvSpPr/>
          <p:nvPr/>
        </p:nvSpPr>
        <p:spPr>
          <a:xfrm>
            <a:off x="0" y="0"/>
            <a:ext cx="394399" cy="6858000"/>
          </a:xfrm>
          <a:prstGeom prst="rect">
            <a:avLst/>
          </a:prstGeom>
          <a:solidFill>
            <a:schemeClr val="bg1">
              <a:lumMod val="95%"/>
            </a:schemeClr>
          </a:solidFill>
          <a:ln>
            <a:noFill/>
          </a:ln>
        </p:spPr>
        <p:style>
          <a:lnRef idx="2">
            <a:schemeClr val="accent1">
              <a:shade val="50%"/>
            </a:schemeClr>
          </a:lnRef>
          <a:fillRef idx="1">
            <a:schemeClr val="accent1"/>
          </a:fillRef>
          <a:effectRef idx="0">
            <a:schemeClr val="accent1"/>
          </a:effectRef>
          <a:fontRef idx="minor">
            <a:schemeClr val="lt1"/>
          </a:fontRef>
        </p:style>
        <p:txBody>
          <a:bodyPr vert="vert270" rtlCol="0" anchor="ctr"/>
          <a:lstStyle/>
          <a:p>
            <a:pPr algn="ctr"/>
            <a:r>
              <a:rPr lang="fr-FR" dirty="0">
                <a:solidFill>
                  <a:srgbClr val="00B050"/>
                </a:solidFill>
                <a:latin typeface="Montserrat Black" panose="00000A00000000000000" pitchFamily="2" charset="0"/>
              </a:rPr>
              <a:t>Prêt véhicule propre  </a:t>
            </a:r>
          </a:p>
        </p:txBody>
      </p:sp>
      <p:pic>
        <p:nvPicPr>
          <p:cNvPr id="83" name="Image 82">
            <a:extLst>
              <a:ext uri="{FF2B5EF4-FFF2-40B4-BE49-F238E27FC236}">
                <a16:creationId xmlns:a16="http://schemas.microsoft.com/office/drawing/2014/main" id="{EB94360A-71AF-ADD5-F807-A1268C51D5CE}"/>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24556" y="5228133"/>
            <a:ext cx="358661" cy="35757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
                <a:headEnd/>
                <a:tailEnd/>
              </a14:hiddenLine>
            </a:ext>
          </a:extLst>
        </p:spPr>
      </p:pic>
      <p:pic>
        <p:nvPicPr>
          <p:cNvPr id="95" name="Image 94">
            <a:extLst>
              <a:ext uri="{FF2B5EF4-FFF2-40B4-BE49-F238E27FC236}">
                <a16:creationId xmlns:a16="http://schemas.microsoft.com/office/drawing/2014/main" id="{DAE10543-78D7-3490-C5D8-1B4255D116AE}"/>
              </a:ext>
            </a:extLst>
          </p:cNvPr>
          <p:cNvPicPr>
            <a:picLocks noChangeAspect="1"/>
          </p:cNvPicPr>
          <p:nvPr/>
        </p:nvPicPr>
        <p:blipFill>
          <a:blip r:embed="rId7"/>
          <a:stretch>
            <a:fillRect/>
          </a:stretch>
        </p:blipFill>
        <p:spPr>
          <a:xfrm>
            <a:off x="11251238" y="49018"/>
            <a:ext cx="849650" cy="372260"/>
          </a:xfrm>
          <a:prstGeom prst="rect">
            <a:avLst/>
          </a:prstGeom>
        </p:spPr>
      </p:pic>
      <p:sp>
        <p:nvSpPr>
          <p:cNvPr id="86" name="Espace réservé du contenu 7">
            <a:extLst>
              <a:ext uri="{FF2B5EF4-FFF2-40B4-BE49-F238E27FC236}">
                <a16:creationId xmlns:a16="http://schemas.microsoft.com/office/drawing/2014/main" id="{B8F04785-AB3D-C2D7-AAB8-9879875221B0}"/>
              </a:ext>
            </a:extLst>
          </p:cNvPr>
          <p:cNvSpPr>
            <a:spLocks noGrp="1"/>
          </p:cNvSpPr>
          <p:nvPr>
            <p:ph idx="1"/>
          </p:nvPr>
        </p:nvSpPr>
        <p:spPr>
          <a:xfrm>
            <a:off x="703542" y="1497808"/>
            <a:ext cx="5392458" cy="2339087"/>
          </a:xfrm>
        </p:spPr>
        <p:txBody>
          <a:bodyPr/>
          <a:lstStyle/>
          <a:p>
            <a:pPr algn="just">
              <a:spcBef>
                <a:spcPts val="600"/>
              </a:spcBef>
              <a:buClr>
                <a:srgbClr val="00B050"/>
              </a:buClr>
            </a:pPr>
            <a:r>
              <a:rPr lang="fr-FR" altLang="fr-FR" sz="1600" b="1" dirty="0">
                <a:solidFill>
                  <a:srgbClr val="00B050"/>
                </a:solidFill>
              </a:rPr>
              <a:t>En 2023, plus de 25% des voitures mises en circulation étaient à motorisation électrique ou hybride. </a:t>
            </a:r>
          </a:p>
          <a:p>
            <a:pPr algn="just">
              <a:spcBef>
                <a:spcPts val="600"/>
              </a:spcBef>
              <a:buClr>
                <a:srgbClr val="00B050"/>
              </a:buClr>
            </a:pPr>
            <a:endParaRPr lang="fr-FR" altLang="fr-FR" sz="1600" b="1" dirty="0">
              <a:solidFill>
                <a:srgbClr val="00B050"/>
              </a:solidFill>
            </a:endParaRPr>
          </a:p>
          <a:p>
            <a:pPr algn="just">
              <a:spcBef>
                <a:spcPts val="600"/>
              </a:spcBef>
              <a:buClr>
                <a:srgbClr val="00B050"/>
              </a:buClr>
            </a:pPr>
            <a:r>
              <a:rPr lang="fr-FR" altLang="fr-FR" sz="1600" dirty="0">
                <a:solidFill>
                  <a:schemeClr val="tx1">
                    <a:lumMod val="75%"/>
                    <a:lumOff val="25%"/>
                  </a:schemeClr>
                </a:solidFill>
              </a:rPr>
              <a:t>Cet engouement pour les véhicules pas ou peu polluants, est boosté en parallèle par la mise en place d’une réglementation de plus en plus contraignante à l’encontre des véhicules thermiques.  </a:t>
            </a:r>
          </a:p>
        </p:txBody>
      </p:sp>
      <p:sp>
        <p:nvSpPr>
          <p:cNvPr id="4096" name="Espace réservé du contenu 8">
            <a:extLst>
              <a:ext uri="{FF2B5EF4-FFF2-40B4-BE49-F238E27FC236}">
                <a16:creationId xmlns:a16="http://schemas.microsoft.com/office/drawing/2014/main" id="{C7B17EEE-9FF1-AA9D-DC88-7283D9DE8434}"/>
              </a:ext>
            </a:extLst>
          </p:cNvPr>
          <p:cNvSpPr txBox="1">
            <a:spLocks noChangeArrowheads="1"/>
          </p:cNvSpPr>
          <p:nvPr/>
        </p:nvSpPr>
        <p:spPr bwMode="auto">
          <a:xfrm>
            <a:off x="1050698" y="4055541"/>
            <a:ext cx="2869452" cy="319066"/>
          </a:xfrm>
          <a:custGeom>
            <a:avLst/>
            <a:gdLst>
              <a:gd name="connsiteX0" fmla="*/ 0 w 2869452"/>
              <a:gd name="connsiteY0" fmla="*/ 0 h 319066"/>
              <a:gd name="connsiteX1" fmla="*/ 631279 w 2869452"/>
              <a:gd name="connsiteY1" fmla="*/ 0 h 319066"/>
              <a:gd name="connsiteX2" fmla="*/ 1262559 w 2869452"/>
              <a:gd name="connsiteY2" fmla="*/ 0 h 319066"/>
              <a:gd name="connsiteX3" fmla="*/ 1865144 w 2869452"/>
              <a:gd name="connsiteY3" fmla="*/ 0 h 319066"/>
              <a:gd name="connsiteX4" fmla="*/ 2869452 w 2869452"/>
              <a:gd name="connsiteY4" fmla="*/ 0 h 319066"/>
              <a:gd name="connsiteX5" fmla="*/ 2869452 w 2869452"/>
              <a:gd name="connsiteY5" fmla="*/ 319066 h 319066"/>
              <a:gd name="connsiteX6" fmla="*/ 2238173 w 2869452"/>
              <a:gd name="connsiteY6" fmla="*/ 319066 h 319066"/>
              <a:gd name="connsiteX7" fmla="*/ 1606893 w 2869452"/>
              <a:gd name="connsiteY7" fmla="*/ 319066 h 319066"/>
              <a:gd name="connsiteX8" fmla="*/ 975614 w 2869452"/>
              <a:gd name="connsiteY8" fmla="*/ 319066 h 319066"/>
              <a:gd name="connsiteX9" fmla="*/ 0 w 2869452"/>
              <a:gd name="connsiteY9" fmla="*/ 319066 h 319066"/>
              <a:gd name="connsiteX10" fmla="*/ 0 w 2869452"/>
              <a:gd name="connsiteY10" fmla="*/ 0 h 319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69452" h="319066" fill="none" extrusionOk="0">
                <a:moveTo>
                  <a:pt x="0" y="0"/>
                </a:moveTo>
                <a:cubicBezTo>
                  <a:pt x="271940" y="-10737"/>
                  <a:pt x="502423" y="-10984"/>
                  <a:pt x="631279" y="0"/>
                </a:cubicBezTo>
                <a:cubicBezTo>
                  <a:pt x="760135" y="10984"/>
                  <a:pt x="1082840" y="26963"/>
                  <a:pt x="1262559" y="0"/>
                </a:cubicBezTo>
                <a:cubicBezTo>
                  <a:pt x="1442278" y="-26963"/>
                  <a:pt x="1609037" y="-24626"/>
                  <a:pt x="1865144" y="0"/>
                </a:cubicBezTo>
                <a:cubicBezTo>
                  <a:pt x="2121251" y="24626"/>
                  <a:pt x="2385557" y="45392"/>
                  <a:pt x="2869452" y="0"/>
                </a:cubicBezTo>
                <a:cubicBezTo>
                  <a:pt x="2871498" y="111585"/>
                  <a:pt x="2860140" y="177062"/>
                  <a:pt x="2869452" y="319066"/>
                </a:cubicBezTo>
                <a:cubicBezTo>
                  <a:pt x="2619162" y="338822"/>
                  <a:pt x="2448473" y="316106"/>
                  <a:pt x="2238173" y="319066"/>
                </a:cubicBezTo>
                <a:cubicBezTo>
                  <a:pt x="2027873" y="322026"/>
                  <a:pt x="1878213" y="332810"/>
                  <a:pt x="1606893" y="319066"/>
                </a:cubicBezTo>
                <a:cubicBezTo>
                  <a:pt x="1335573" y="305322"/>
                  <a:pt x="1177752" y="350470"/>
                  <a:pt x="975614" y="319066"/>
                </a:cubicBezTo>
                <a:cubicBezTo>
                  <a:pt x="773476" y="287662"/>
                  <a:pt x="312282" y="294593"/>
                  <a:pt x="0" y="319066"/>
                </a:cubicBezTo>
                <a:cubicBezTo>
                  <a:pt x="747" y="214714"/>
                  <a:pt x="-5075" y="140680"/>
                  <a:pt x="0" y="0"/>
                </a:cubicBezTo>
                <a:close/>
              </a:path>
              <a:path w="2869452" h="319066" stroke="0" extrusionOk="0">
                <a:moveTo>
                  <a:pt x="0" y="0"/>
                </a:moveTo>
                <a:cubicBezTo>
                  <a:pt x="193956" y="20275"/>
                  <a:pt x="300314" y="-16173"/>
                  <a:pt x="487807" y="0"/>
                </a:cubicBezTo>
                <a:cubicBezTo>
                  <a:pt x="675300" y="16173"/>
                  <a:pt x="914470" y="-11287"/>
                  <a:pt x="1090392" y="0"/>
                </a:cubicBezTo>
                <a:cubicBezTo>
                  <a:pt x="1266314" y="11287"/>
                  <a:pt x="1432464" y="18489"/>
                  <a:pt x="1664282" y="0"/>
                </a:cubicBezTo>
                <a:cubicBezTo>
                  <a:pt x="1896100" y="-18489"/>
                  <a:pt x="2129746" y="-30165"/>
                  <a:pt x="2295562" y="0"/>
                </a:cubicBezTo>
                <a:cubicBezTo>
                  <a:pt x="2461378" y="30165"/>
                  <a:pt x="2720145" y="27049"/>
                  <a:pt x="2869452" y="0"/>
                </a:cubicBezTo>
                <a:cubicBezTo>
                  <a:pt x="2878392" y="95307"/>
                  <a:pt x="2870209" y="188857"/>
                  <a:pt x="2869452" y="319066"/>
                </a:cubicBezTo>
                <a:cubicBezTo>
                  <a:pt x="2639567" y="306491"/>
                  <a:pt x="2483686" y="296664"/>
                  <a:pt x="2381645" y="319066"/>
                </a:cubicBezTo>
                <a:cubicBezTo>
                  <a:pt x="2279604" y="341468"/>
                  <a:pt x="1917211" y="343202"/>
                  <a:pt x="1750366" y="319066"/>
                </a:cubicBezTo>
                <a:cubicBezTo>
                  <a:pt x="1583521" y="294930"/>
                  <a:pt x="1315160" y="300963"/>
                  <a:pt x="1205170" y="319066"/>
                </a:cubicBezTo>
                <a:cubicBezTo>
                  <a:pt x="1095180" y="337169"/>
                  <a:pt x="811270" y="298297"/>
                  <a:pt x="573890" y="319066"/>
                </a:cubicBezTo>
                <a:cubicBezTo>
                  <a:pt x="336510" y="339835"/>
                  <a:pt x="212314" y="326288"/>
                  <a:pt x="0" y="319066"/>
                </a:cubicBezTo>
                <a:cubicBezTo>
                  <a:pt x="-5097" y="214335"/>
                  <a:pt x="-9481" y="86614"/>
                  <a:pt x="0" y="0"/>
                </a:cubicBezTo>
                <a:close/>
              </a:path>
            </a:pathLst>
          </a:custGeom>
          <a:solidFill>
            <a:srgbClr val="00B050"/>
          </a:solidFill>
          <a:ln>
            <a:solidFill>
              <a:srgbClr val="00B050"/>
            </a:solidFill>
            <a:extLst>
              <a:ext uri="{C807C97D-BFC1-408E-A445-0C87EB9F89A2}">
                <ask:lineSketchStyleProps xmlns:ask="http://schemas.microsoft.com/office/drawing/2018/sketchyshapes" sd="2308155104">
                  <a:prstGeom prst="rect">
                    <a:avLst/>
                  </a:prstGeom>
                  <ask:type>
                    <ask:lineSketchFreehand/>
                  </ask:type>
                </ask:lineSketchStyleProps>
              </a:ext>
            </a:extLst>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dirty="0">
                <a:solidFill>
                  <a:schemeClr val="bg1"/>
                </a:solidFill>
              </a:rPr>
              <a:t>     Les impacts sur votre PV</a:t>
            </a:r>
          </a:p>
        </p:txBody>
      </p:sp>
      <p:grpSp>
        <p:nvGrpSpPr>
          <p:cNvPr id="4097" name="Graphique 1772">
            <a:extLst>
              <a:ext uri="{FF2B5EF4-FFF2-40B4-BE49-F238E27FC236}">
                <a16:creationId xmlns:a16="http://schemas.microsoft.com/office/drawing/2014/main" id="{2CF7B38B-BD3F-CAA0-054D-4CA543F8D0DD}"/>
              </a:ext>
            </a:extLst>
          </p:cNvPr>
          <p:cNvGrpSpPr/>
          <p:nvPr/>
        </p:nvGrpSpPr>
        <p:grpSpPr>
          <a:xfrm>
            <a:off x="1108375" y="4096746"/>
            <a:ext cx="200303" cy="233903"/>
            <a:chOff x="2317430" y="1288782"/>
            <a:chExt cx="363699" cy="401630"/>
          </a:xfrm>
          <a:noFill/>
        </p:grpSpPr>
        <p:sp>
          <p:nvSpPr>
            <p:cNvPr id="4099" name="Forme libre : forme 4098">
              <a:extLst>
                <a:ext uri="{FF2B5EF4-FFF2-40B4-BE49-F238E27FC236}">
                  <a16:creationId xmlns:a16="http://schemas.microsoft.com/office/drawing/2014/main" id="{C8AE0707-DA56-19B9-8CA7-8A30218AD134}"/>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4100" name="Graphique 1772">
              <a:extLst>
                <a:ext uri="{FF2B5EF4-FFF2-40B4-BE49-F238E27FC236}">
                  <a16:creationId xmlns:a16="http://schemas.microsoft.com/office/drawing/2014/main" id="{DF128E3C-1165-81F7-443E-D8DFE41BF968}"/>
                </a:ext>
              </a:extLst>
            </p:cNvPr>
            <p:cNvGrpSpPr/>
            <p:nvPr/>
          </p:nvGrpSpPr>
          <p:grpSpPr>
            <a:xfrm>
              <a:off x="2452209" y="1371600"/>
              <a:ext cx="42576" cy="102012"/>
              <a:chOff x="2452209" y="1371600"/>
              <a:chExt cx="42576" cy="102012"/>
            </a:xfrm>
            <a:grpFill/>
          </p:grpSpPr>
          <p:sp>
            <p:nvSpPr>
              <p:cNvPr id="4120" name="Forme libre : forme 4119">
                <a:extLst>
                  <a:ext uri="{FF2B5EF4-FFF2-40B4-BE49-F238E27FC236}">
                    <a16:creationId xmlns:a16="http://schemas.microsoft.com/office/drawing/2014/main" id="{FD81D665-9A87-AFFD-1E38-618DA86EB67D}"/>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4121" name="Forme libre : forme 4120">
                <a:extLst>
                  <a:ext uri="{FF2B5EF4-FFF2-40B4-BE49-F238E27FC236}">
                    <a16:creationId xmlns:a16="http://schemas.microsoft.com/office/drawing/2014/main" id="{92F25201-5D11-55FE-9A3C-285D41E07148}"/>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4101" name="Forme libre : forme 4100">
              <a:extLst>
                <a:ext uri="{FF2B5EF4-FFF2-40B4-BE49-F238E27FC236}">
                  <a16:creationId xmlns:a16="http://schemas.microsoft.com/office/drawing/2014/main" id="{94E2647E-233A-308C-28C2-F73F2C4C4D21}"/>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4102" name="Forme libre : forme 4101">
              <a:extLst>
                <a:ext uri="{FF2B5EF4-FFF2-40B4-BE49-F238E27FC236}">
                  <a16:creationId xmlns:a16="http://schemas.microsoft.com/office/drawing/2014/main" id="{926D1980-107E-DB78-30E1-18DC0978B0F2}"/>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4103" name="Forme libre : forme 4102">
              <a:extLst>
                <a:ext uri="{FF2B5EF4-FFF2-40B4-BE49-F238E27FC236}">
                  <a16:creationId xmlns:a16="http://schemas.microsoft.com/office/drawing/2014/main" id="{F1EFF005-D321-900D-69E3-7DF928269016}"/>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4104" name="Forme libre : forme 4103">
              <a:extLst>
                <a:ext uri="{FF2B5EF4-FFF2-40B4-BE49-F238E27FC236}">
                  <a16:creationId xmlns:a16="http://schemas.microsoft.com/office/drawing/2014/main" id="{8A9208AC-F608-C09F-1B06-71E5BF3CDCBE}"/>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4105" name="Forme libre : forme 4104">
              <a:extLst>
                <a:ext uri="{FF2B5EF4-FFF2-40B4-BE49-F238E27FC236}">
                  <a16:creationId xmlns:a16="http://schemas.microsoft.com/office/drawing/2014/main" id="{FF8317C9-92F8-CC15-43B1-6CB54AED27DC}"/>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4106" name="Graphique 1772">
              <a:extLst>
                <a:ext uri="{FF2B5EF4-FFF2-40B4-BE49-F238E27FC236}">
                  <a16:creationId xmlns:a16="http://schemas.microsoft.com/office/drawing/2014/main" id="{6DF97E97-C38F-3003-7B0C-0BD256CD0A26}"/>
                </a:ext>
              </a:extLst>
            </p:cNvPr>
            <p:cNvGrpSpPr/>
            <p:nvPr/>
          </p:nvGrpSpPr>
          <p:grpSpPr>
            <a:xfrm>
              <a:off x="2489833" y="1432178"/>
              <a:ext cx="79724" cy="98488"/>
              <a:chOff x="2489833" y="1432178"/>
              <a:chExt cx="79724" cy="98488"/>
            </a:xfrm>
            <a:grpFill/>
          </p:grpSpPr>
          <p:sp>
            <p:nvSpPr>
              <p:cNvPr id="4117" name="Forme libre : forme 4116">
                <a:extLst>
                  <a:ext uri="{FF2B5EF4-FFF2-40B4-BE49-F238E27FC236}">
                    <a16:creationId xmlns:a16="http://schemas.microsoft.com/office/drawing/2014/main" id="{98D1CE3F-2D19-DAAF-8036-4C3C4D721285}"/>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4118" name="Forme libre : forme 4117">
                <a:extLst>
                  <a:ext uri="{FF2B5EF4-FFF2-40B4-BE49-F238E27FC236}">
                    <a16:creationId xmlns:a16="http://schemas.microsoft.com/office/drawing/2014/main" id="{60F3CC45-5AEF-81C4-5ADF-41BCB17434E4}"/>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4119" name="Forme libre : forme 4118">
                <a:extLst>
                  <a:ext uri="{FF2B5EF4-FFF2-40B4-BE49-F238E27FC236}">
                    <a16:creationId xmlns:a16="http://schemas.microsoft.com/office/drawing/2014/main" id="{8D70A4AC-3BB8-ECB1-2C80-A10EDD7A8E98}"/>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4107" name="Forme libre : forme 4106">
              <a:extLst>
                <a:ext uri="{FF2B5EF4-FFF2-40B4-BE49-F238E27FC236}">
                  <a16:creationId xmlns:a16="http://schemas.microsoft.com/office/drawing/2014/main" id="{27877815-F93F-831B-114A-34B67B831E7F}"/>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4108" name="Forme libre : forme 4107">
              <a:extLst>
                <a:ext uri="{FF2B5EF4-FFF2-40B4-BE49-F238E27FC236}">
                  <a16:creationId xmlns:a16="http://schemas.microsoft.com/office/drawing/2014/main" id="{4CBD47F1-93AE-7013-F316-393B85D12856}"/>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4109" name="Forme libre : forme 4108">
              <a:extLst>
                <a:ext uri="{FF2B5EF4-FFF2-40B4-BE49-F238E27FC236}">
                  <a16:creationId xmlns:a16="http://schemas.microsoft.com/office/drawing/2014/main" id="{9721675A-2E3D-EE17-1C40-58E9B92A27BE}"/>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4110" name="Forme libre : forme 4109">
              <a:extLst>
                <a:ext uri="{FF2B5EF4-FFF2-40B4-BE49-F238E27FC236}">
                  <a16:creationId xmlns:a16="http://schemas.microsoft.com/office/drawing/2014/main" id="{C0A3DDD5-2A49-6F2B-ACF6-27560CE5B19A}"/>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4111" name="Forme libre : forme 4110">
              <a:extLst>
                <a:ext uri="{FF2B5EF4-FFF2-40B4-BE49-F238E27FC236}">
                  <a16:creationId xmlns:a16="http://schemas.microsoft.com/office/drawing/2014/main" id="{9B68A07F-E937-1379-9D00-79012BE90B5A}"/>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4112" name="Forme libre : forme 4111">
              <a:extLst>
                <a:ext uri="{FF2B5EF4-FFF2-40B4-BE49-F238E27FC236}">
                  <a16:creationId xmlns:a16="http://schemas.microsoft.com/office/drawing/2014/main" id="{4947E74F-34F9-1216-06E9-3FACAA0742B4}"/>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4113" name="Forme libre : forme 4112">
              <a:extLst>
                <a:ext uri="{FF2B5EF4-FFF2-40B4-BE49-F238E27FC236}">
                  <a16:creationId xmlns:a16="http://schemas.microsoft.com/office/drawing/2014/main" id="{2C5F4548-8F2E-D2C2-9430-E73003E198A7}"/>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4114" name="Forme libre : forme 4113">
              <a:extLst>
                <a:ext uri="{FF2B5EF4-FFF2-40B4-BE49-F238E27FC236}">
                  <a16:creationId xmlns:a16="http://schemas.microsoft.com/office/drawing/2014/main" id="{9099C2A2-3C3E-2478-1E47-3A5C0517DF75}"/>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4115" name="Forme libre : forme 4114">
              <a:extLst>
                <a:ext uri="{FF2B5EF4-FFF2-40B4-BE49-F238E27FC236}">
                  <a16:creationId xmlns:a16="http://schemas.microsoft.com/office/drawing/2014/main" id="{3F786DE5-4502-8440-0456-1EDBAE239528}"/>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4116" name="Forme libre : forme 4115">
              <a:extLst>
                <a:ext uri="{FF2B5EF4-FFF2-40B4-BE49-F238E27FC236}">
                  <a16:creationId xmlns:a16="http://schemas.microsoft.com/office/drawing/2014/main" id="{2255D7F8-B35C-D668-D394-1337938B8DC7}"/>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sp>
        <p:nvSpPr>
          <p:cNvPr id="9" name="Espace réservé du contenu 7">
            <a:extLst>
              <a:ext uri="{FF2B5EF4-FFF2-40B4-BE49-F238E27FC236}">
                <a16:creationId xmlns:a16="http://schemas.microsoft.com/office/drawing/2014/main" id="{F775D54B-63FF-0692-0A1E-EAFEF072FCCC}"/>
              </a:ext>
            </a:extLst>
          </p:cNvPr>
          <p:cNvSpPr txBox="1">
            <a:spLocks/>
          </p:cNvSpPr>
          <p:nvPr/>
        </p:nvSpPr>
        <p:spPr>
          <a:xfrm>
            <a:off x="729007" y="4432397"/>
            <a:ext cx="5392458" cy="2098549"/>
          </a:xfrm>
          <a:prstGeom prst="rect">
            <a:avLst/>
          </a:prstGeom>
        </p:spPr>
        <p:txBody>
          <a:bodyPr/>
          <a:lstStyle>
            <a:lvl1pPr marL="216000" marR="0" indent="-216000" algn="l" defTabSz="914400" rtl="0" eaLnBrk="1" fontAlgn="auto" latinLnBrk="0" hangingPunct="1">
              <a:lnSpc>
                <a:spcPct val="100%"/>
              </a:lnSpc>
              <a:spcBef>
                <a:spcPts val="600"/>
              </a:spcBef>
              <a:spcAft>
                <a:spcPts val="0"/>
              </a:spcAft>
              <a:buClr>
                <a:schemeClr val="accent4">
                  <a:lumMod val="75%"/>
                </a:schemeClr>
              </a:buClr>
              <a:buSzTx/>
              <a:buFont typeface="Arial" panose="020B0604020202020204" pitchFamily="34" charset="0"/>
              <a:buChar char="■"/>
              <a:tabLst/>
              <a:defRPr sz="1600" kern="1200" baseline="0%">
                <a:solidFill>
                  <a:schemeClr val="tx1">
                    <a:lumMod val="75%"/>
                    <a:lumOff val="25%"/>
                  </a:schemeClr>
                </a:solidFill>
                <a:latin typeface="+mn-lt"/>
                <a:ea typeface="+mn-ea"/>
                <a:cs typeface="+mn-cs"/>
              </a:defRPr>
            </a:lvl1pPr>
            <a:lvl2pPr marL="68400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400" kern="1200">
                <a:solidFill>
                  <a:schemeClr val="tx1">
                    <a:lumMod val="75%"/>
                    <a:lumOff val="25%"/>
                  </a:schemeClr>
                </a:solidFill>
                <a:latin typeface="+mn-lt"/>
                <a:ea typeface="+mn-ea"/>
                <a:cs typeface="+mn-cs"/>
              </a:defRPr>
            </a:lvl2pPr>
            <a:lvl3pPr marL="927000" marR="0" indent="0" algn="l" defTabSz="914400" rtl="0" eaLnBrk="1" fontAlgn="auto" latinLnBrk="0" hangingPunct="1">
              <a:lnSpc>
                <a:spcPct val="100%"/>
              </a:lnSpc>
              <a:spcBef>
                <a:spcPts val="600"/>
              </a:spcBef>
              <a:spcAft>
                <a:spcPts val="1200"/>
              </a:spcAft>
              <a:buClr>
                <a:schemeClr val="accent4">
                  <a:lumMod val="75%"/>
                </a:schemeClr>
              </a:buClr>
              <a:buSzTx/>
              <a:buFont typeface="Wingdings" panose="05000000000000000000" pitchFamily="2" charset="2"/>
              <a:buNone/>
              <a:tabLst/>
              <a:defRPr sz="1200" kern="1200">
                <a:solidFill>
                  <a:schemeClr val="tx1">
                    <a:lumMod val="75%"/>
                    <a:lumOff val="25%"/>
                  </a:schemeClr>
                </a:solidFill>
                <a:latin typeface="+mn-lt"/>
                <a:ea typeface="+mn-ea"/>
                <a:cs typeface="+mn-cs"/>
              </a:defRPr>
            </a:lvl3pPr>
            <a:lvl4pPr marL="165735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100" kern="1200" baseline="0%">
                <a:solidFill>
                  <a:schemeClr val="tx1">
                    <a:lumMod val="75%"/>
                    <a:lumOff val="25%"/>
                  </a:schemeClr>
                </a:solidFill>
                <a:latin typeface="+mn-lt"/>
                <a:ea typeface="+mn-ea"/>
                <a:cs typeface="+mn-cs"/>
              </a:defRPr>
            </a:lvl4pPr>
            <a:lvl5pPr marL="205740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050" kern="1200">
                <a:solidFill>
                  <a:schemeClr val="tx1">
                    <a:lumMod val="75%"/>
                    <a:lumOff val="25%"/>
                  </a:schemeClr>
                </a:solidFill>
                <a:latin typeface="+mn-lt"/>
                <a:ea typeface="+mn-ea"/>
                <a:cs typeface="+mn-cs"/>
              </a:defRPr>
            </a:lvl5pPr>
            <a:lvl6pPr marL="25146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Clr>
                <a:srgbClr val="D11921"/>
              </a:buClr>
            </a:pPr>
            <a:r>
              <a:rPr lang="fr-FR" altLang="fr-FR" sz="1200" b="1" dirty="0"/>
              <a:t>Part variable sur objectifs : </a:t>
            </a:r>
          </a:p>
          <a:p>
            <a:pPr lvl="1" algn="just">
              <a:buClr>
                <a:srgbClr val="D11921"/>
              </a:buClr>
            </a:pPr>
            <a:r>
              <a:rPr lang="fr-FR" altLang="fr-FR" sz="1200" dirty="0"/>
              <a:t>Taux de </a:t>
            </a:r>
            <a:r>
              <a:rPr lang="fr-FR" sz="1200" dirty="0">
                <a:solidFill>
                  <a:schemeClr val="tx1">
                    <a:lumMod val="75%"/>
                    <a:lumOff val="25%"/>
                  </a:schemeClr>
                </a:solidFill>
              </a:rPr>
              <a:t>visite du PTF avec une vente et engagements conso</a:t>
            </a:r>
          </a:p>
          <a:p>
            <a:pPr algn="just">
              <a:buClr>
                <a:srgbClr val="D11921"/>
              </a:buClr>
            </a:pPr>
            <a:r>
              <a:rPr lang="fr-FR" altLang="fr-FR" sz="1200" b="1" dirty="0"/>
              <a:t>Part variable relative (baromètre) : </a:t>
            </a:r>
          </a:p>
          <a:p>
            <a:pPr lvl="1" algn="just">
              <a:buClr>
                <a:srgbClr val="D11921"/>
              </a:buClr>
            </a:pPr>
            <a:r>
              <a:rPr lang="fr-FR" sz="1200" dirty="0">
                <a:solidFill>
                  <a:schemeClr val="tx1">
                    <a:lumMod val="75%"/>
                    <a:lumOff val="25%"/>
                  </a:schemeClr>
                </a:solidFill>
              </a:rPr>
              <a:t>Indicateur digital si SED engagements et ventes accessoires pondérés conso et volume conso si client premium</a:t>
            </a:r>
          </a:p>
          <a:p>
            <a:pPr lvl="1" algn="just">
              <a:buClr>
                <a:srgbClr val="D11921"/>
              </a:buClr>
            </a:pPr>
            <a:endParaRPr lang="fr-FR" altLang="fr-FR" sz="1200" dirty="0"/>
          </a:p>
        </p:txBody>
      </p:sp>
      <p:pic>
        <p:nvPicPr>
          <p:cNvPr id="4" name="Image 3">
            <a:extLst>
              <a:ext uri="{FF2B5EF4-FFF2-40B4-BE49-F238E27FC236}">
                <a16:creationId xmlns:a16="http://schemas.microsoft.com/office/drawing/2014/main" id="{53D8BDF2-D941-7AC6-E666-6BABA5F4193D}"/>
              </a:ext>
            </a:extLst>
          </p:cNvPr>
          <p:cNvPicPr>
            <a:picLocks noChangeAspect="1"/>
          </p:cNvPicPr>
          <p:nvPr/>
        </p:nvPicPr>
        <p:blipFill rotWithShape="1">
          <a:blip r:embed="rId8"/>
          <a:srcRect t="74.854%" b="8.716%"/>
          <a:stretch/>
        </p:blipFill>
        <p:spPr>
          <a:xfrm>
            <a:off x="0" y="6480708"/>
            <a:ext cx="12192000" cy="377292"/>
          </a:xfrm>
          <a:prstGeom prst="rect">
            <a:avLst/>
          </a:prstGeom>
        </p:spPr>
      </p:pic>
      <p:pic>
        <p:nvPicPr>
          <p:cNvPr id="5" name="Picture 2" descr="Panneau de ville française Illustration Stock | Adobe Stock">
            <a:extLst>
              <a:ext uri="{FF2B5EF4-FFF2-40B4-BE49-F238E27FC236}">
                <a16:creationId xmlns:a16="http://schemas.microsoft.com/office/drawing/2014/main" id="{C121E69A-F6A4-E936-3D50-D31AB0863AB5}"/>
              </a:ext>
            </a:extLst>
          </p:cNvPr>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1724502" y="6209252"/>
            <a:ext cx="749944" cy="610394"/>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A42A701F-F69E-7D01-B564-4F8DF6F49695}"/>
              </a:ext>
            </a:extLst>
          </p:cNvPr>
          <p:cNvSpPr txBox="1"/>
          <p:nvPr/>
        </p:nvSpPr>
        <p:spPr>
          <a:xfrm>
            <a:off x="1716163" y="6234214"/>
            <a:ext cx="981306" cy="230832"/>
          </a:xfrm>
          <a:prstGeom prst="rect">
            <a:avLst/>
          </a:prstGeom>
          <a:noFill/>
        </p:spPr>
        <p:txBody>
          <a:bodyPr wrap="square" rtlCol="0">
            <a:spAutoFit/>
          </a:bodyPr>
          <a:lstStyle/>
          <a:p>
            <a:r>
              <a:rPr lang="fr-FR" sz="900" b="1" dirty="0">
                <a:solidFill>
                  <a:schemeClr val="tx1">
                    <a:lumMod val="75%"/>
                    <a:lumOff val="25%"/>
                  </a:schemeClr>
                </a:solidFill>
              </a:rPr>
              <a:t>FINANCER</a:t>
            </a:r>
          </a:p>
        </p:txBody>
      </p:sp>
      <p:pic>
        <p:nvPicPr>
          <p:cNvPr id="8" name="Picture 2" descr="Panneau de ville française Illustration Stock | Adobe Stock">
            <a:extLst>
              <a:ext uri="{FF2B5EF4-FFF2-40B4-BE49-F238E27FC236}">
                <a16:creationId xmlns:a16="http://schemas.microsoft.com/office/drawing/2014/main" id="{0FC35B4A-DA52-5EDB-379E-C10703BC04DA}"/>
              </a:ext>
            </a:extLst>
          </p:cNvPr>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5693212" y="6209252"/>
            <a:ext cx="749944" cy="610394"/>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D03429EE-535C-BF67-6330-368CFB44B259}"/>
              </a:ext>
            </a:extLst>
          </p:cNvPr>
          <p:cNvSpPr txBox="1"/>
          <p:nvPr/>
        </p:nvSpPr>
        <p:spPr>
          <a:xfrm>
            <a:off x="5696024" y="6234214"/>
            <a:ext cx="981306" cy="230832"/>
          </a:xfrm>
          <a:prstGeom prst="rect">
            <a:avLst/>
          </a:prstGeom>
          <a:noFill/>
        </p:spPr>
        <p:txBody>
          <a:bodyPr wrap="square" rtlCol="0">
            <a:spAutoFit/>
          </a:bodyPr>
          <a:lstStyle/>
          <a:p>
            <a:r>
              <a:rPr lang="fr-FR" sz="900" b="1" dirty="0">
                <a:solidFill>
                  <a:schemeClr val="tx1">
                    <a:lumMod val="75%"/>
                    <a:lumOff val="25%"/>
                  </a:schemeClr>
                </a:solidFill>
              </a:rPr>
              <a:t>ASSURER</a:t>
            </a:r>
          </a:p>
        </p:txBody>
      </p:sp>
      <p:pic>
        <p:nvPicPr>
          <p:cNvPr id="13" name="Picture 2" descr="Panneau de ville française Illustration Stock | Adobe Stock">
            <a:extLst>
              <a:ext uri="{FF2B5EF4-FFF2-40B4-BE49-F238E27FC236}">
                <a16:creationId xmlns:a16="http://schemas.microsoft.com/office/drawing/2014/main" id="{68A0CD8E-CDAE-C371-5B27-525CC03FACDC}"/>
              </a:ext>
            </a:extLst>
          </p:cNvPr>
          <p:cNvPicPr>
            <a:picLocks noChangeAspect="1" noChangeArrowheads="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10467497" y="6207150"/>
            <a:ext cx="1096317" cy="610394"/>
          </a:xfrm>
          <a:prstGeom prst="rect">
            <a:avLst/>
          </a:prstGeom>
          <a:noFill/>
          <a:extLst>
            <a:ext uri="{909E8E84-426E-40DD-AFC4-6F175D3DCCD1}">
              <a14:hiddenFill xmlns:a14="http://schemas.microsoft.com/office/drawing/2010/main">
                <a:solidFill>
                  <a:srgbClr val="FFFFFF"/>
                </a:solidFill>
              </a14:hiddenFill>
            </a:ext>
          </a:extLst>
        </p:spPr>
      </p:pic>
      <p:sp>
        <p:nvSpPr>
          <p:cNvPr id="64" name="ZoneTexte 63">
            <a:extLst>
              <a:ext uri="{FF2B5EF4-FFF2-40B4-BE49-F238E27FC236}">
                <a16:creationId xmlns:a16="http://schemas.microsoft.com/office/drawing/2014/main" id="{79DFE3EB-70B6-6794-5302-2429BB10F650}"/>
              </a:ext>
            </a:extLst>
          </p:cNvPr>
          <p:cNvSpPr txBox="1"/>
          <p:nvPr/>
        </p:nvSpPr>
        <p:spPr>
          <a:xfrm>
            <a:off x="10459158" y="6232112"/>
            <a:ext cx="1104655" cy="230832"/>
          </a:xfrm>
          <a:prstGeom prst="rect">
            <a:avLst/>
          </a:prstGeom>
          <a:noFill/>
        </p:spPr>
        <p:txBody>
          <a:bodyPr wrap="square" rtlCol="0">
            <a:spAutoFit/>
          </a:bodyPr>
          <a:lstStyle/>
          <a:p>
            <a:r>
              <a:rPr lang="fr-FR" sz="900" b="1" dirty="0">
                <a:solidFill>
                  <a:schemeClr val="tx1">
                    <a:lumMod val="75%"/>
                    <a:lumOff val="25%"/>
                  </a:schemeClr>
                </a:solidFill>
              </a:rPr>
              <a:t>ACCOMPAGNER</a:t>
            </a:r>
          </a:p>
        </p:txBody>
      </p:sp>
      <p:pic>
        <p:nvPicPr>
          <p:cNvPr id="65" name="Image 64">
            <a:extLst>
              <a:ext uri="{FF2B5EF4-FFF2-40B4-BE49-F238E27FC236}">
                <a16:creationId xmlns:a16="http://schemas.microsoft.com/office/drawing/2014/main" id="{60D484FF-AFA8-3715-6C68-8DE450065318}"/>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9.524%" b="89.683%" l="4.965%" r="98.227%">
                        <a14:foregroundMark x1="5.319%" y1="51.586%" x2="4.965%" y2="70.634%"/>
                        <a14:foregroundMark x1="4.965%" y1="70.634%" x2="14.681%" y2="84.527%"/>
                        <a14:foregroundMark x1="26.214%" y1="81.013%" x2="29.433%" y2="73.81%"/>
                        <a14:foregroundMark x1="57.446%" y1="13.492%" x2="44.326%" y2="9.524%"/>
                        <a14:foregroundMark x1="44.326%" y1="9.524%" x2="38.46%" y2="9.524%"/>
                        <a14:foregroundMark x1="33.22%" y1="12.979%" x2="32.624%" y2="13.492%"/>
                        <a14:foregroundMark x1="36.794%" y1="9.903%" x2="34.36%" y2="11.998%"/>
                        <a14:foregroundMark x1="91.731%" y1="62.809%" x2="93.262%" y2="67.46%"/>
                        <a14:foregroundMark x1="93.262%" y1="67.46%" x2="89.007%" y2="77.777%"/>
                        <a14:foregroundMark x1="89.007%" y1="77.777%" x2="85.816%" y2="79.365%"/>
                        <a14:foregroundMark x1="95.745%" y1="66.667%" x2="94.681%" y2="80.157%"/>
                        <a14:foregroundMark x1="94.681%" y1="80.157%" x2="93.972%" y2="80.952%"/>
                        <a14:foregroundMark x1="97.871%" y1="73.016%" x2="98.227%" y2="78.571%"/>
                        <a14:foregroundMark x1="15.245%" y1="86.508%" x2="23.05%" y2="88.095%"/>
                        <a14:foregroundMark x1="23.05%" y1="88.095%" x2="24.467%" y2="83.333%"/>
                        <a14:foregroundMark x1="73.759%" y1="88.889%" x2="80.851%" y2="87.301%"/>
                        <a14:foregroundMark x1="77.66%" y1="42.063%" x2="79.433%" y2="43.65%"/>
                        <a14:backgroundMark x1="98.227%" y1="81.746%" x2="97.871%" y2="64.286%"/>
                        <a14:backgroundMark x1="97.518%" y1="75.397%" x2="97.518%" y2="73.016%"/>
                        <a14:backgroundMark x1="13.12%" y1="88.889%" x2="14.27%" y2="89.747%"/>
                        <a14:backgroundMark x1="22.744%" y1="93.169%" x2="30.142%" y2="88.889%"/>
                        <a14:backgroundMark x1="21.253%" y1="94.046%" x2="22.093%" y2="93.558%"/>
                        <a14:backgroundMark x1="52.482%" y1="87.301%" x2="32.979%" y2="87.301%"/>
                        <a14:backgroundMark x1="66.312%" y1="88.095%" x2="51.418%" y2="88.095%"/>
                        <a14:backgroundMark x1="75.532%" y1="30.159%" x2="76.95%" y2="32.54%"/>
                        <a14:backgroundMark x1="79.077%" y1="35.714%" x2="79.669%" y2="36.708%"/>
                        <a14:backgroundMark x1="86.169%" y1="39.683%" x2="89.007%" y2="42.063%"/>
                        <a14:backgroundMark x1="36.879%" y1="3.968%" x2="35.106%" y2="3.968%"/>
                        <a14:backgroundMark x1="32.979%" y1="7.143%" x2="31.56%" y2="7.143%"/>
                        <a14:backgroundMark x1="20.567%" y1="19.048%" x2="20.567%" y2="16.667%"/>
                        <a14:backgroundMark x1="19.504%" y1="23.016%" x2="18.439%" y2="23.016%"/>
                        <a14:backgroundMark x1="21.984%" y1="17.459%" x2="19.504%" y2="15.873%"/>
                        <a14:backgroundMark x1="23.05%" y1="15.873%" x2="23.05%" y2="15.873%"/>
                        <a14:backgroundMark x1="3.901%" y1="43.65%" x2="14.894%" y2="32.54%"/>
                        <a14:backgroundMark x1="14.894%" y1="32.54%" x2="16.312%" y2="28.571%"/>
                        <a14:backgroundMark x1="84.043%" y1="42.063%" x2="90.426%" y2="45.238%"/>
                        <a14:backgroundMark x1="90.426%" y1="45.238%" x2="95.745%" y2="54.762%"/>
                        <a14:backgroundMark x1="95.745%" y1="54.762%" x2="96.099%" y2="56.349%"/>
                        <a14:backgroundMark x1="85.816%" y1="43.65%" x2="80.851%" y2="40.476%"/>
                      </a14:backgroundRemoval>
                    </a14:imgEffect>
                  </a14:imgLayer>
                </a14:imgProps>
              </a:ext>
            </a:extLst>
          </a:blip>
          <a:stretch>
            <a:fillRect/>
          </a:stretch>
        </p:blipFill>
        <p:spPr>
          <a:xfrm>
            <a:off x="365842" y="6112805"/>
            <a:ext cx="1469250" cy="656473"/>
          </a:xfrm>
          <a:prstGeom prst="rect">
            <a:avLst/>
          </a:prstGeom>
        </p:spPr>
      </p:pic>
      <p:pic>
        <p:nvPicPr>
          <p:cNvPr id="66" name="Image 65">
            <a:extLst>
              <a:ext uri="{FF2B5EF4-FFF2-40B4-BE49-F238E27FC236}">
                <a16:creationId xmlns:a16="http://schemas.microsoft.com/office/drawing/2014/main" id="{FBB44C31-BE89-8111-DF63-E893F5DEE96D}"/>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27539" y="4363288"/>
            <a:ext cx="358661" cy="35757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
                <a:headEnd/>
                <a:tailEnd/>
              </a14:hiddenLine>
            </a:ext>
          </a:extLst>
        </p:spPr>
      </p:pic>
    </p:spTree>
    <p:extLst>
      <p:ext uri="{BB962C8B-B14F-4D97-AF65-F5344CB8AC3E}">
        <p14:creationId xmlns:p14="http://schemas.microsoft.com/office/powerpoint/2010/main" val="3676782242"/>
      </p:ext>
    </p:extLst>
  </p:cSld>
  <p:clrMapOvr>
    <a:masterClrMapping/>
  </p:clrMapOvr>
</p:sld>
</file>

<file path=ppt/slides/slide11.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6" name="Espace réservé du contenu 8">
            <a:extLst>
              <a:ext uri="{FF2B5EF4-FFF2-40B4-BE49-F238E27FC236}">
                <a16:creationId xmlns:a16="http://schemas.microsoft.com/office/drawing/2014/main" id="{340EDA53-265A-23A3-0316-3F2E46D75801}"/>
              </a:ext>
            </a:extLst>
          </p:cNvPr>
          <p:cNvSpPr txBox="1">
            <a:spLocks/>
          </p:cNvSpPr>
          <p:nvPr/>
        </p:nvSpPr>
        <p:spPr bwMode="auto">
          <a:xfrm>
            <a:off x="6275484" y="1510785"/>
            <a:ext cx="5641097" cy="4502957"/>
          </a:xfrm>
          <a:custGeom>
            <a:avLst/>
            <a:gdLst>
              <a:gd name="connsiteX0" fmla="*/ 0 w 5641097"/>
              <a:gd name="connsiteY0" fmla="*/ 0 h 4502957"/>
              <a:gd name="connsiteX1" fmla="*/ 513967 w 5641097"/>
              <a:gd name="connsiteY1" fmla="*/ 0 h 4502957"/>
              <a:gd name="connsiteX2" fmla="*/ 1197166 w 5641097"/>
              <a:gd name="connsiteY2" fmla="*/ 0 h 4502957"/>
              <a:gd name="connsiteX3" fmla="*/ 1767544 w 5641097"/>
              <a:gd name="connsiteY3" fmla="*/ 0 h 4502957"/>
              <a:gd name="connsiteX4" fmla="*/ 2225099 w 5641097"/>
              <a:gd name="connsiteY4" fmla="*/ 0 h 4502957"/>
              <a:gd name="connsiteX5" fmla="*/ 2682655 w 5641097"/>
              <a:gd name="connsiteY5" fmla="*/ 0 h 4502957"/>
              <a:gd name="connsiteX6" fmla="*/ 3309444 w 5641097"/>
              <a:gd name="connsiteY6" fmla="*/ 0 h 4502957"/>
              <a:gd name="connsiteX7" fmla="*/ 3823410 w 5641097"/>
              <a:gd name="connsiteY7" fmla="*/ 0 h 4502957"/>
              <a:gd name="connsiteX8" fmla="*/ 4506610 w 5641097"/>
              <a:gd name="connsiteY8" fmla="*/ 0 h 4502957"/>
              <a:gd name="connsiteX9" fmla="*/ 4964165 w 5641097"/>
              <a:gd name="connsiteY9" fmla="*/ 0 h 4502957"/>
              <a:gd name="connsiteX10" fmla="*/ 5641097 w 5641097"/>
              <a:gd name="connsiteY10" fmla="*/ 0 h 4502957"/>
              <a:gd name="connsiteX11" fmla="*/ 5641097 w 5641097"/>
              <a:gd name="connsiteY11" fmla="*/ 553220 h 4502957"/>
              <a:gd name="connsiteX12" fmla="*/ 5641097 w 5641097"/>
              <a:gd name="connsiteY12" fmla="*/ 1241530 h 4502957"/>
              <a:gd name="connsiteX13" fmla="*/ 5641097 w 5641097"/>
              <a:gd name="connsiteY13" fmla="*/ 1974868 h 4502957"/>
              <a:gd name="connsiteX14" fmla="*/ 5641097 w 5641097"/>
              <a:gd name="connsiteY14" fmla="*/ 2663177 h 4502957"/>
              <a:gd name="connsiteX15" fmla="*/ 5641097 w 5641097"/>
              <a:gd name="connsiteY15" fmla="*/ 3261427 h 4502957"/>
              <a:gd name="connsiteX16" fmla="*/ 5641097 w 5641097"/>
              <a:gd name="connsiteY16" fmla="*/ 3949737 h 4502957"/>
              <a:gd name="connsiteX17" fmla="*/ 5641097 w 5641097"/>
              <a:gd name="connsiteY17" fmla="*/ 4502957 h 4502957"/>
              <a:gd name="connsiteX18" fmla="*/ 5183541 w 5641097"/>
              <a:gd name="connsiteY18" fmla="*/ 4502957 h 4502957"/>
              <a:gd name="connsiteX19" fmla="*/ 4443931 w 5641097"/>
              <a:gd name="connsiteY19" fmla="*/ 4502957 h 4502957"/>
              <a:gd name="connsiteX20" fmla="*/ 3986375 w 5641097"/>
              <a:gd name="connsiteY20" fmla="*/ 4502957 h 4502957"/>
              <a:gd name="connsiteX21" fmla="*/ 3415998 w 5641097"/>
              <a:gd name="connsiteY21" fmla="*/ 4502957 h 4502957"/>
              <a:gd name="connsiteX22" fmla="*/ 2732798 w 5641097"/>
              <a:gd name="connsiteY22" fmla="*/ 4502957 h 4502957"/>
              <a:gd name="connsiteX23" fmla="*/ 2049599 w 5641097"/>
              <a:gd name="connsiteY23" fmla="*/ 4502957 h 4502957"/>
              <a:gd name="connsiteX24" fmla="*/ 1366399 w 5641097"/>
              <a:gd name="connsiteY24" fmla="*/ 4502957 h 4502957"/>
              <a:gd name="connsiteX25" fmla="*/ 908843 w 5641097"/>
              <a:gd name="connsiteY25" fmla="*/ 4502957 h 4502957"/>
              <a:gd name="connsiteX26" fmla="*/ 0 w 5641097"/>
              <a:gd name="connsiteY26" fmla="*/ 4502957 h 4502957"/>
              <a:gd name="connsiteX27" fmla="*/ 0 w 5641097"/>
              <a:gd name="connsiteY27" fmla="*/ 3949737 h 4502957"/>
              <a:gd name="connsiteX28" fmla="*/ 0 w 5641097"/>
              <a:gd name="connsiteY28" fmla="*/ 3351487 h 4502957"/>
              <a:gd name="connsiteX29" fmla="*/ 0 w 5641097"/>
              <a:gd name="connsiteY29" fmla="*/ 2843296 h 4502957"/>
              <a:gd name="connsiteX30" fmla="*/ 0 w 5641097"/>
              <a:gd name="connsiteY30" fmla="*/ 2290075 h 4502957"/>
              <a:gd name="connsiteX31" fmla="*/ 0 w 5641097"/>
              <a:gd name="connsiteY31" fmla="*/ 1556737 h 4502957"/>
              <a:gd name="connsiteX32" fmla="*/ 0 w 5641097"/>
              <a:gd name="connsiteY32" fmla="*/ 823398 h 4502957"/>
              <a:gd name="connsiteX33" fmla="*/ 0 w 5641097"/>
              <a:gd name="connsiteY33" fmla="*/ 0 h 4502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641097" h="4502957" fill="none" extrusionOk="0">
                <a:moveTo>
                  <a:pt x="0" y="0"/>
                </a:moveTo>
                <a:cubicBezTo>
                  <a:pt x="187406" y="-3055"/>
                  <a:pt x="351051" y="-14406"/>
                  <a:pt x="513967" y="0"/>
                </a:cubicBezTo>
                <a:cubicBezTo>
                  <a:pt x="676883" y="14406"/>
                  <a:pt x="991497" y="15031"/>
                  <a:pt x="1197166" y="0"/>
                </a:cubicBezTo>
                <a:cubicBezTo>
                  <a:pt x="1402835" y="-15031"/>
                  <a:pt x="1536674" y="10075"/>
                  <a:pt x="1767544" y="0"/>
                </a:cubicBezTo>
                <a:cubicBezTo>
                  <a:pt x="1998414" y="-10075"/>
                  <a:pt x="2102158" y="-6698"/>
                  <a:pt x="2225099" y="0"/>
                </a:cubicBezTo>
                <a:cubicBezTo>
                  <a:pt x="2348040" y="6698"/>
                  <a:pt x="2571738" y="-21413"/>
                  <a:pt x="2682655" y="0"/>
                </a:cubicBezTo>
                <a:cubicBezTo>
                  <a:pt x="2793572" y="21413"/>
                  <a:pt x="3114797" y="22294"/>
                  <a:pt x="3309444" y="0"/>
                </a:cubicBezTo>
                <a:cubicBezTo>
                  <a:pt x="3504091" y="-22294"/>
                  <a:pt x="3670544" y="2235"/>
                  <a:pt x="3823410" y="0"/>
                </a:cubicBezTo>
                <a:cubicBezTo>
                  <a:pt x="3976276" y="-2235"/>
                  <a:pt x="4335164" y="-6206"/>
                  <a:pt x="4506610" y="0"/>
                </a:cubicBezTo>
                <a:cubicBezTo>
                  <a:pt x="4678056" y="6206"/>
                  <a:pt x="4851716" y="7136"/>
                  <a:pt x="4964165" y="0"/>
                </a:cubicBezTo>
                <a:cubicBezTo>
                  <a:pt x="5076615" y="-7136"/>
                  <a:pt x="5365263" y="-12779"/>
                  <a:pt x="5641097" y="0"/>
                </a:cubicBezTo>
                <a:cubicBezTo>
                  <a:pt x="5644111" y="187884"/>
                  <a:pt x="5654900" y="398209"/>
                  <a:pt x="5641097" y="553220"/>
                </a:cubicBezTo>
                <a:cubicBezTo>
                  <a:pt x="5627294" y="708231"/>
                  <a:pt x="5635358" y="1103076"/>
                  <a:pt x="5641097" y="1241530"/>
                </a:cubicBezTo>
                <a:cubicBezTo>
                  <a:pt x="5646837" y="1379984"/>
                  <a:pt x="5656144" y="1631642"/>
                  <a:pt x="5641097" y="1974868"/>
                </a:cubicBezTo>
                <a:cubicBezTo>
                  <a:pt x="5626050" y="2318094"/>
                  <a:pt x="5670319" y="2505636"/>
                  <a:pt x="5641097" y="2663177"/>
                </a:cubicBezTo>
                <a:cubicBezTo>
                  <a:pt x="5611875" y="2820718"/>
                  <a:pt x="5643454" y="3012281"/>
                  <a:pt x="5641097" y="3261427"/>
                </a:cubicBezTo>
                <a:cubicBezTo>
                  <a:pt x="5638741" y="3510573"/>
                  <a:pt x="5611465" y="3781208"/>
                  <a:pt x="5641097" y="3949737"/>
                </a:cubicBezTo>
                <a:cubicBezTo>
                  <a:pt x="5670730" y="4118266"/>
                  <a:pt x="5617323" y="4310852"/>
                  <a:pt x="5641097" y="4502957"/>
                </a:cubicBezTo>
                <a:cubicBezTo>
                  <a:pt x="5434249" y="4514992"/>
                  <a:pt x="5336815" y="4483159"/>
                  <a:pt x="5183541" y="4502957"/>
                </a:cubicBezTo>
                <a:cubicBezTo>
                  <a:pt x="5030267" y="4522755"/>
                  <a:pt x="4637755" y="4509024"/>
                  <a:pt x="4443931" y="4502957"/>
                </a:cubicBezTo>
                <a:cubicBezTo>
                  <a:pt x="4250107" y="4496891"/>
                  <a:pt x="4203186" y="4518916"/>
                  <a:pt x="3986375" y="4502957"/>
                </a:cubicBezTo>
                <a:cubicBezTo>
                  <a:pt x="3769564" y="4486998"/>
                  <a:pt x="3646555" y="4515447"/>
                  <a:pt x="3415998" y="4502957"/>
                </a:cubicBezTo>
                <a:cubicBezTo>
                  <a:pt x="3185441" y="4490467"/>
                  <a:pt x="2941368" y="4506119"/>
                  <a:pt x="2732798" y="4502957"/>
                </a:cubicBezTo>
                <a:cubicBezTo>
                  <a:pt x="2524228" y="4499795"/>
                  <a:pt x="2343454" y="4484356"/>
                  <a:pt x="2049599" y="4502957"/>
                </a:cubicBezTo>
                <a:cubicBezTo>
                  <a:pt x="1755744" y="4521558"/>
                  <a:pt x="1608598" y="4478975"/>
                  <a:pt x="1366399" y="4502957"/>
                </a:cubicBezTo>
                <a:cubicBezTo>
                  <a:pt x="1124200" y="4526939"/>
                  <a:pt x="1068987" y="4508988"/>
                  <a:pt x="908843" y="4502957"/>
                </a:cubicBezTo>
                <a:cubicBezTo>
                  <a:pt x="748699" y="4496926"/>
                  <a:pt x="302542" y="4457619"/>
                  <a:pt x="0" y="4502957"/>
                </a:cubicBezTo>
                <a:cubicBezTo>
                  <a:pt x="-1445" y="4264548"/>
                  <a:pt x="-27648" y="4166546"/>
                  <a:pt x="0" y="3949737"/>
                </a:cubicBezTo>
                <a:cubicBezTo>
                  <a:pt x="27648" y="3732928"/>
                  <a:pt x="22756" y="3580408"/>
                  <a:pt x="0" y="3351487"/>
                </a:cubicBezTo>
                <a:cubicBezTo>
                  <a:pt x="-22756" y="3122566"/>
                  <a:pt x="-1902" y="3057325"/>
                  <a:pt x="0" y="2843296"/>
                </a:cubicBezTo>
                <a:cubicBezTo>
                  <a:pt x="1902" y="2629267"/>
                  <a:pt x="25840" y="2481507"/>
                  <a:pt x="0" y="2290075"/>
                </a:cubicBezTo>
                <a:cubicBezTo>
                  <a:pt x="-25840" y="2098643"/>
                  <a:pt x="-19628" y="1769517"/>
                  <a:pt x="0" y="1556737"/>
                </a:cubicBezTo>
                <a:cubicBezTo>
                  <a:pt x="19628" y="1343957"/>
                  <a:pt x="-4968" y="1004758"/>
                  <a:pt x="0" y="823398"/>
                </a:cubicBezTo>
                <a:cubicBezTo>
                  <a:pt x="4968" y="642038"/>
                  <a:pt x="-38225" y="381088"/>
                  <a:pt x="0" y="0"/>
                </a:cubicBezTo>
                <a:close/>
              </a:path>
              <a:path w="5641097" h="4502957" stroke="0" extrusionOk="0">
                <a:moveTo>
                  <a:pt x="0" y="0"/>
                </a:moveTo>
                <a:cubicBezTo>
                  <a:pt x="161634" y="3151"/>
                  <a:pt x="356070" y="835"/>
                  <a:pt x="683200" y="0"/>
                </a:cubicBezTo>
                <a:cubicBezTo>
                  <a:pt x="1010330" y="-835"/>
                  <a:pt x="1036278" y="14523"/>
                  <a:pt x="1253577" y="0"/>
                </a:cubicBezTo>
                <a:cubicBezTo>
                  <a:pt x="1470876" y="-14523"/>
                  <a:pt x="1742549" y="8817"/>
                  <a:pt x="1936777" y="0"/>
                </a:cubicBezTo>
                <a:cubicBezTo>
                  <a:pt x="2131005" y="-8817"/>
                  <a:pt x="2350547" y="-7990"/>
                  <a:pt x="2507154" y="0"/>
                </a:cubicBezTo>
                <a:cubicBezTo>
                  <a:pt x="2663761" y="7990"/>
                  <a:pt x="2754872" y="20725"/>
                  <a:pt x="2964710" y="0"/>
                </a:cubicBezTo>
                <a:cubicBezTo>
                  <a:pt x="3174548" y="-20725"/>
                  <a:pt x="3377235" y="-24502"/>
                  <a:pt x="3591498" y="0"/>
                </a:cubicBezTo>
                <a:cubicBezTo>
                  <a:pt x="3805761" y="24502"/>
                  <a:pt x="3999212" y="9741"/>
                  <a:pt x="4331109" y="0"/>
                </a:cubicBezTo>
                <a:cubicBezTo>
                  <a:pt x="4663006" y="-9741"/>
                  <a:pt x="4679469" y="-9070"/>
                  <a:pt x="4845076" y="0"/>
                </a:cubicBezTo>
                <a:cubicBezTo>
                  <a:pt x="5010683" y="9070"/>
                  <a:pt x="5336545" y="34526"/>
                  <a:pt x="5641097" y="0"/>
                </a:cubicBezTo>
                <a:cubicBezTo>
                  <a:pt x="5655478" y="210477"/>
                  <a:pt x="5635971" y="393718"/>
                  <a:pt x="5641097" y="508191"/>
                </a:cubicBezTo>
                <a:cubicBezTo>
                  <a:pt x="5646223" y="622664"/>
                  <a:pt x="5616887" y="981746"/>
                  <a:pt x="5641097" y="1106441"/>
                </a:cubicBezTo>
                <a:cubicBezTo>
                  <a:pt x="5665308" y="1231136"/>
                  <a:pt x="5641982" y="1457546"/>
                  <a:pt x="5641097" y="1614632"/>
                </a:cubicBezTo>
                <a:cubicBezTo>
                  <a:pt x="5640212" y="1771718"/>
                  <a:pt x="5653150" y="2197467"/>
                  <a:pt x="5641097" y="2347970"/>
                </a:cubicBezTo>
                <a:cubicBezTo>
                  <a:pt x="5629044" y="2498473"/>
                  <a:pt x="5640337" y="2677502"/>
                  <a:pt x="5641097" y="2856161"/>
                </a:cubicBezTo>
                <a:cubicBezTo>
                  <a:pt x="5641857" y="3034820"/>
                  <a:pt x="5609021" y="3214066"/>
                  <a:pt x="5641097" y="3499441"/>
                </a:cubicBezTo>
                <a:cubicBezTo>
                  <a:pt x="5673173" y="3784816"/>
                  <a:pt x="5632282" y="4203795"/>
                  <a:pt x="5641097" y="4502957"/>
                </a:cubicBezTo>
                <a:cubicBezTo>
                  <a:pt x="5488937" y="4509387"/>
                  <a:pt x="5266927" y="4519172"/>
                  <a:pt x="5014308" y="4502957"/>
                </a:cubicBezTo>
                <a:cubicBezTo>
                  <a:pt x="4761689" y="4486742"/>
                  <a:pt x="4688751" y="4483163"/>
                  <a:pt x="4556753" y="4502957"/>
                </a:cubicBezTo>
                <a:cubicBezTo>
                  <a:pt x="4424756" y="4522751"/>
                  <a:pt x="4003324" y="4533718"/>
                  <a:pt x="3817142" y="4502957"/>
                </a:cubicBezTo>
                <a:cubicBezTo>
                  <a:pt x="3630960" y="4472196"/>
                  <a:pt x="3582731" y="4513198"/>
                  <a:pt x="3359587" y="4502957"/>
                </a:cubicBezTo>
                <a:cubicBezTo>
                  <a:pt x="3136443" y="4492716"/>
                  <a:pt x="2941326" y="4521856"/>
                  <a:pt x="2732798" y="4502957"/>
                </a:cubicBezTo>
                <a:cubicBezTo>
                  <a:pt x="2524270" y="4484058"/>
                  <a:pt x="2350973" y="4513884"/>
                  <a:pt x="2162421" y="4502957"/>
                </a:cubicBezTo>
                <a:cubicBezTo>
                  <a:pt x="1973869" y="4492030"/>
                  <a:pt x="1796525" y="4510646"/>
                  <a:pt x="1479221" y="4502957"/>
                </a:cubicBezTo>
                <a:cubicBezTo>
                  <a:pt x="1161917" y="4495268"/>
                  <a:pt x="1197154" y="4483838"/>
                  <a:pt x="1021665" y="4502957"/>
                </a:cubicBezTo>
                <a:cubicBezTo>
                  <a:pt x="846176" y="4522076"/>
                  <a:pt x="451916" y="4513905"/>
                  <a:pt x="0" y="4502957"/>
                </a:cubicBezTo>
                <a:cubicBezTo>
                  <a:pt x="-3134" y="4174521"/>
                  <a:pt x="-30429" y="4090800"/>
                  <a:pt x="0" y="3769618"/>
                </a:cubicBezTo>
                <a:cubicBezTo>
                  <a:pt x="30429" y="3448436"/>
                  <a:pt x="-1625" y="3471799"/>
                  <a:pt x="0" y="3216398"/>
                </a:cubicBezTo>
                <a:cubicBezTo>
                  <a:pt x="1625" y="2960997"/>
                  <a:pt x="15093" y="2939299"/>
                  <a:pt x="0" y="2663177"/>
                </a:cubicBezTo>
                <a:cubicBezTo>
                  <a:pt x="-15093" y="2387055"/>
                  <a:pt x="16621" y="2236571"/>
                  <a:pt x="0" y="2019898"/>
                </a:cubicBezTo>
                <a:cubicBezTo>
                  <a:pt x="-16621" y="1803225"/>
                  <a:pt x="24955" y="1649411"/>
                  <a:pt x="0" y="1331589"/>
                </a:cubicBezTo>
                <a:cubicBezTo>
                  <a:pt x="-24955" y="1013767"/>
                  <a:pt x="-26872" y="1006465"/>
                  <a:pt x="0" y="778368"/>
                </a:cubicBezTo>
                <a:cubicBezTo>
                  <a:pt x="26872" y="550271"/>
                  <a:pt x="30688" y="352121"/>
                  <a:pt x="0" y="0"/>
                </a:cubicBezTo>
                <a:close/>
              </a:path>
            </a:pathLst>
          </a:custGeom>
          <a:solidFill>
            <a:schemeClr val="bg1">
              <a:lumMod val="95%"/>
            </a:schemeClr>
          </a:solidFill>
          <a:ln w="19050">
            <a:solidFill>
              <a:schemeClr val="bg1">
                <a:lumMod val="75%"/>
              </a:schemeClr>
            </a:solidFill>
            <a:miter lim="800%"/>
            <a:headEnd/>
            <a:tailEnd/>
            <a:extLst>
              <a:ext uri="{C807C97D-BFC1-408E-A445-0C87EB9F89A2}">
                <ask:lineSketchStyleProps xmlns:ask="http://schemas.microsoft.com/office/drawing/2018/sketchyshapes" sd="2270354606">
                  <a:prstGeom prst="rect">
                    <a:avLst/>
                  </a:prstGeom>
                  <ask:type>
                    <ask:lineSketchFreehand/>
                  </ask:type>
                </ask:lineSketchStyleProps>
              </a:ext>
            </a:extLst>
          </a:ln>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171450" indent="-171450" algn="just">
              <a:buClr>
                <a:srgbClr val="C00000"/>
              </a:buClr>
              <a:buFont typeface="Wingdings" panose="05000000000000000000" pitchFamily="2" charset="2"/>
              <a:buChar char="§"/>
            </a:pPr>
            <a:endParaRPr lang="fr-FR" altLang="fr-FR" sz="1400" dirty="0">
              <a:solidFill>
                <a:schemeClr val="tx1">
                  <a:lumMod val="75%"/>
                  <a:lumOff val="25%"/>
                </a:schemeClr>
              </a:solidFill>
            </a:endParaRPr>
          </a:p>
          <a:p>
            <a:pPr marL="171450" indent="-171450" algn="just">
              <a:buClr>
                <a:srgbClr val="C00000"/>
              </a:buClr>
              <a:buFont typeface="Wingdings" panose="05000000000000000000" pitchFamily="2" charset="2"/>
              <a:buChar char="§"/>
            </a:pPr>
            <a:r>
              <a:rPr lang="fr-FR" altLang="fr-FR" sz="1400" dirty="0">
                <a:solidFill>
                  <a:schemeClr val="tx1">
                    <a:lumMod val="75%"/>
                    <a:lumOff val="25%"/>
                  </a:schemeClr>
                </a:solidFill>
              </a:rPr>
              <a:t>Le "</a:t>
            </a:r>
            <a:r>
              <a:rPr lang="fr-FR" altLang="fr-FR" sz="1400" b="1" dirty="0">
                <a:solidFill>
                  <a:schemeClr val="tx1">
                    <a:lumMod val="75%"/>
                    <a:lumOff val="25%"/>
                  </a:schemeClr>
                </a:solidFill>
              </a:rPr>
              <a:t>permis à un euro par jour</a:t>
            </a:r>
            <a:r>
              <a:rPr lang="fr-FR" altLang="fr-FR" sz="1400" dirty="0">
                <a:solidFill>
                  <a:schemeClr val="tx1">
                    <a:lumMod val="75%"/>
                    <a:lumOff val="25%"/>
                  </a:schemeClr>
                </a:solidFill>
              </a:rPr>
              <a:t>" : c'est la possibilité, pour les </a:t>
            </a:r>
            <a:r>
              <a:rPr lang="fr-FR" altLang="fr-FR" sz="1400" b="1" dirty="0">
                <a:solidFill>
                  <a:schemeClr val="tx1">
                    <a:lumMod val="75%"/>
                    <a:lumOff val="25%"/>
                  </a:schemeClr>
                </a:solidFill>
              </a:rPr>
              <a:t>jeunes de 15 à 25 ans, </a:t>
            </a:r>
            <a:r>
              <a:rPr lang="fr-FR" altLang="fr-FR" sz="1400" dirty="0">
                <a:solidFill>
                  <a:schemeClr val="tx1">
                    <a:lumMod val="75%"/>
                    <a:lumOff val="25%"/>
                  </a:schemeClr>
                </a:solidFill>
              </a:rPr>
              <a:t> d'étaler, sans aucun frais supplémentaire, le paiement de la formation au permis de conduire à raison d'un euro par jour. </a:t>
            </a:r>
          </a:p>
          <a:p>
            <a:pPr marL="171450" indent="-171450" algn="just">
              <a:buClr>
                <a:schemeClr val="tx1">
                  <a:lumMod val="75%"/>
                  <a:lumOff val="25%"/>
                </a:schemeClr>
              </a:buClr>
              <a:buFont typeface="Wingdings" panose="05000000000000000000" pitchFamily="2" charset="2"/>
              <a:buChar char="§"/>
            </a:pPr>
            <a:endParaRPr lang="fr-FR" altLang="fr-FR" sz="1400" dirty="0">
              <a:solidFill>
                <a:schemeClr val="tx1">
                  <a:lumMod val="75%"/>
                  <a:lumOff val="25%"/>
                </a:schemeClr>
              </a:solidFill>
            </a:endParaRPr>
          </a:p>
          <a:p>
            <a:pPr marL="171450" indent="-171450" algn="just">
              <a:buClr>
                <a:srgbClr val="C00000"/>
              </a:buClr>
              <a:buFont typeface="Wingdings" panose="05000000000000000000" pitchFamily="2" charset="2"/>
              <a:buChar char="§"/>
            </a:pPr>
            <a:r>
              <a:rPr lang="fr-FR" altLang="fr-FR" sz="1400" dirty="0">
                <a:solidFill>
                  <a:schemeClr val="tx1">
                    <a:lumMod val="75%"/>
                    <a:lumOff val="25%"/>
                  </a:schemeClr>
                </a:solidFill>
              </a:rPr>
              <a:t>Il s'agit, concrètement, d'un </a:t>
            </a:r>
            <a:r>
              <a:rPr lang="fr-FR" altLang="fr-FR" sz="1400" b="1" dirty="0">
                <a:solidFill>
                  <a:schemeClr val="tx1">
                    <a:lumMod val="75%"/>
                    <a:lumOff val="25%"/>
                  </a:schemeClr>
                </a:solidFill>
              </a:rPr>
              <a:t>prêt à taux zéro </a:t>
            </a:r>
            <a:r>
              <a:rPr lang="fr-FR" altLang="fr-FR" sz="1400" dirty="0">
                <a:solidFill>
                  <a:schemeClr val="tx1">
                    <a:lumMod val="75%"/>
                    <a:lumOff val="25%"/>
                  </a:schemeClr>
                </a:solidFill>
              </a:rPr>
              <a:t>dont les intérêts sont pris en charge par l’État.</a:t>
            </a:r>
          </a:p>
          <a:p>
            <a:pPr marL="171450" indent="-171450" algn="just">
              <a:buClr>
                <a:schemeClr val="tx1">
                  <a:lumMod val="75%"/>
                  <a:lumOff val="25%"/>
                </a:schemeClr>
              </a:buClr>
              <a:buFont typeface="Wingdings" panose="05000000000000000000" pitchFamily="2" charset="2"/>
              <a:buChar char="§"/>
            </a:pPr>
            <a:endParaRPr lang="fr-FR" altLang="fr-FR" sz="1400" dirty="0">
              <a:solidFill>
                <a:schemeClr val="tx1">
                  <a:lumMod val="75%"/>
                  <a:lumOff val="25%"/>
                </a:schemeClr>
              </a:solidFill>
            </a:endParaRPr>
          </a:p>
          <a:p>
            <a:pPr marL="171450" indent="-171450" algn="just">
              <a:buClr>
                <a:schemeClr val="tx1">
                  <a:lumMod val="75%"/>
                  <a:lumOff val="25%"/>
                </a:schemeClr>
              </a:buClr>
              <a:buFont typeface="Wingdings" panose="05000000000000000000" pitchFamily="2" charset="2"/>
              <a:buChar char="§"/>
            </a:pPr>
            <a:endParaRPr lang="fr-FR" altLang="fr-FR" sz="1400" dirty="0">
              <a:solidFill>
                <a:schemeClr val="tx1">
                  <a:lumMod val="75%"/>
                  <a:lumOff val="25%"/>
                </a:schemeClr>
              </a:solidFill>
            </a:endParaRPr>
          </a:p>
          <a:p>
            <a:pPr marL="171450" indent="-171450" algn="just">
              <a:buClr>
                <a:schemeClr val="tx1">
                  <a:lumMod val="75%"/>
                  <a:lumOff val="25%"/>
                </a:schemeClr>
              </a:buClr>
              <a:buFont typeface="Wingdings" panose="05000000000000000000" pitchFamily="2" charset="2"/>
              <a:buChar char="§"/>
            </a:pPr>
            <a:r>
              <a:rPr lang="fr-FR" altLang="fr-FR" sz="1400" b="1" dirty="0">
                <a:solidFill>
                  <a:schemeClr val="tx1">
                    <a:lumMod val="75%"/>
                    <a:lumOff val="25%"/>
                  </a:schemeClr>
                </a:solidFill>
              </a:rPr>
              <a:t>Caractéristiques</a:t>
            </a:r>
            <a:r>
              <a:rPr lang="fr-FR" altLang="fr-FR" sz="1400" dirty="0">
                <a:solidFill>
                  <a:schemeClr val="tx1">
                    <a:lumMod val="75%"/>
                    <a:lumOff val="25%"/>
                  </a:schemeClr>
                </a:solidFill>
              </a:rPr>
              <a:t> : </a:t>
            </a:r>
          </a:p>
          <a:p>
            <a:pPr marL="171450" indent="-171450">
              <a:buClr>
                <a:srgbClr val="C00000"/>
              </a:buClr>
              <a:buFont typeface="Wingdings" panose="05000000000000000000" pitchFamily="2" charset="2"/>
              <a:buChar char="§"/>
            </a:pPr>
            <a:r>
              <a:rPr lang="fr-FR" sz="1400" dirty="0">
                <a:solidFill>
                  <a:schemeClr val="tx1">
                    <a:lumMod val="75%"/>
                    <a:lumOff val="25%"/>
                  </a:schemeClr>
                </a:solidFill>
              </a:rPr>
              <a:t>Montant : De 600 à 1.200€ pour une formation initiale </a:t>
            </a:r>
          </a:p>
          <a:p>
            <a:r>
              <a:rPr lang="fr-FR" sz="1400" dirty="0">
                <a:solidFill>
                  <a:schemeClr val="tx1">
                    <a:lumMod val="75%"/>
                    <a:lumOff val="25%"/>
                  </a:schemeClr>
                </a:solidFill>
              </a:rPr>
              <a:t>(possibilité d’ajouter 300€ pour une formation complémentaire), </a:t>
            </a:r>
          </a:p>
          <a:p>
            <a:pPr marL="171450" indent="-171450">
              <a:buClr>
                <a:srgbClr val="C00000"/>
              </a:buClr>
              <a:buFont typeface="Wingdings" panose="05000000000000000000" pitchFamily="2" charset="2"/>
              <a:buChar char="§"/>
            </a:pPr>
            <a:r>
              <a:rPr lang="fr-FR" sz="1400" dirty="0">
                <a:solidFill>
                  <a:schemeClr val="tx1">
                    <a:lumMod val="75%"/>
                    <a:lumOff val="25%"/>
                  </a:schemeClr>
                </a:solidFill>
              </a:rPr>
              <a:t>Amortissement : entre 12 et 60 mois,</a:t>
            </a:r>
          </a:p>
          <a:p>
            <a:r>
              <a:rPr lang="fr-FR" sz="1400" dirty="0">
                <a:solidFill>
                  <a:schemeClr val="tx1">
                    <a:lumMod val="75%"/>
                    <a:lumOff val="25%"/>
                  </a:schemeClr>
                </a:solidFill>
              </a:rPr>
              <a:t>Réservé aux 15 - 25 ans (inclus).</a:t>
            </a:r>
          </a:p>
          <a:p>
            <a:endParaRPr lang="fr-FR" sz="1400" dirty="0">
              <a:solidFill>
                <a:schemeClr val="tx1">
                  <a:lumMod val="75%"/>
                  <a:lumOff val="25%"/>
                </a:schemeClr>
              </a:solidFill>
            </a:endParaRPr>
          </a:p>
          <a:p>
            <a:pPr marL="171450" indent="-171450">
              <a:buFont typeface="Wingdings" panose="05000000000000000000" pitchFamily="2" charset="2"/>
              <a:buChar char="§"/>
            </a:pPr>
            <a:r>
              <a:rPr lang="fr-FR" sz="1400" b="1" dirty="0">
                <a:solidFill>
                  <a:schemeClr val="tx1">
                    <a:lumMod val="75%"/>
                    <a:lumOff val="25%"/>
                  </a:schemeClr>
                </a:solidFill>
              </a:rPr>
              <a:t>Conditions tarifaires :</a:t>
            </a:r>
          </a:p>
          <a:p>
            <a:pPr marL="171450" indent="-171450">
              <a:buClr>
                <a:srgbClr val="C00000"/>
              </a:buClr>
              <a:buFont typeface="Wingdings" panose="05000000000000000000" pitchFamily="2" charset="2"/>
              <a:buChar char="§"/>
            </a:pPr>
            <a:r>
              <a:rPr lang="fr-FR" sz="1400" dirty="0">
                <a:solidFill>
                  <a:schemeClr val="tx1">
                    <a:lumMod val="75%"/>
                    <a:lumOff val="25%"/>
                  </a:schemeClr>
                </a:solidFill>
              </a:rPr>
              <a:t>Taux : 0%,</a:t>
            </a:r>
            <a:endParaRPr lang="fr-FR" sz="1400" dirty="0">
              <a:solidFill>
                <a:srgbClr val="0070C0"/>
              </a:solidFill>
            </a:endParaRPr>
          </a:p>
          <a:p>
            <a:pPr marL="171450" indent="-171450">
              <a:buClr>
                <a:srgbClr val="C00000"/>
              </a:buClr>
              <a:buFont typeface="Wingdings" panose="05000000000000000000" pitchFamily="2" charset="2"/>
              <a:buChar char="§"/>
            </a:pPr>
            <a:r>
              <a:rPr lang="fr-FR" sz="1400" dirty="0">
                <a:solidFill>
                  <a:schemeClr val="tx1">
                    <a:lumMod val="75%"/>
                    <a:lumOff val="25%"/>
                  </a:schemeClr>
                </a:solidFill>
              </a:rPr>
              <a:t>Frais de dossier : Offerts</a:t>
            </a:r>
            <a:endParaRPr lang="fr-FR" altLang="fr-FR" sz="1400" dirty="0">
              <a:solidFill>
                <a:schemeClr val="tx1">
                  <a:lumMod val="75%"/>
                  <a:lumOff val="25%"/>
                </a:schemeClr>
              </a:solidFill>
            </a:endParaRPr>
          </a:p>
        </p:txBody>
      </p:sp>
      <p:sp>
        <p:nvSpPr>
          <p:cNvPr id="92" name="Espace réservé du contenu 8">
            <a:extLst>
              <a:ext uri="{FF2B5EF4-FFF2-40B4-BE49-F238E27FC236}">
                <a16:creationId xmlns:a16="http://schemas.microsoft.com/office/drawing/2014/main" id="{96D6C512-5ED2-AE2D-6BC5-453255625C78}"/>
              </a:ext>
            </a:extLst>
          </p:cNvPr>
          <p:cNvSpPr txBox="1">
            <a:spLocks/>
          </p:cNvSpPr>
          <p:nvPr/>
        </p:nvSpPr>
        <p:spPr bwMode="auto">
          <a:xfrm>
            <a:off x="703543" y="4235980"/>
            <a:ext cx="5366994" cy="1764723"/>
          </a:xfrm>
          <a:custGeom>
            <a:avLst/>
            <a:gdLst>
              <a:gd name="connsiteX0" fmla="*/ 0 w 5366994"/>
              <a:gd name="connsiteY0" fmla="*/ 0 h 1764723"/>
              <a:gd name="connsiteX1" fmla="*/ 778214 w 5366994"/>
              <a:gd name="connsiteY1" fmla="*/ 0 h 1764723"/>
              <a:gd name="connsiteX2" fmla="*/ 1395418 w 5366994"/>
              <a:gd name="connsiteY2" fmla="*/ 0 h 1764723"/>
              <a:gd name="connsiteX3" fmla="*/ 2173633 w 5366994"/>
              <a:gd name="connsiteY3" fmla="*/ 0 h 1764723"/>
              <a:gd name="connsiteX4" fmla="*/ 2790837 w 5366994"/>
              <a:gd name="connsiteY4" fmla="*/ 0 h 1764723"/>
              <a:gd name="connsiteX5" fmla="*/ 3354371 w 5366994"/>
              <a:gd name="connsiteY5" fmla="*/ 0 h 1764723"/>
              <a:gd name="connsiteX6" fmla="*/ 4132585 w 5366994"/>
              <a:gd name="connsiteY6" fmla="*/ 0 h 1764723"/>
              <a:gd name="connsiteX7" fmla="*/ 4696120 w 5366994"/>
              <a:gd name="connsiteY7" fmla="*/ 0 h 1764723"/>
              <a:gd name="connsiteX8" fmla="*/ 5366994 w 5366994"/>
              <a:gd name="connsiteY8" fmla="*/ 0 h 1764723"/>
              <a:gd name="connsiteX9" fmla="*/ 5366994 w 5366994"/>
              <a:gd name="connsiteY9" fmla="*/ 605888 h 1764723"/>
              <a:gd name="connsiteX10" fmla="*/ 5366994 w 5366994"/>
              <a:gd name="connsiteY10" fmla="*/ 1176482 h 1764723"/>
              <a:gd name="connsiteX11" fmla="*/ 5366994 w 5366994"/>
              <a:gd name="connsiteY11" fmla="*/ 1764723 h 1764723"/>
              <a:gd name="connsiteX12" fmla="*/ 4588780 w 5366994"/>
              <a:gd name="connsiteY12" fmla="*/ 1764723 h 1764723"/>
              <a:gd name="connsiteX13" fmla="*/ 4025246 w 5366994"/>
              <a:gd name="connsiteY13" fmla="*/ 1764723 h 1764723"/>
              <a:gd name="connsiteX14" fmla="*/ 3247031 w 5366994"/>
              <a:gd name="connsiteY14" fmla="*/ 1764723 h 1764723"/>
              <a:gd name="connsiteX15" fmla="*/ 2629827 w 5366994"/>
              <a:gd name="connsiteY15" fmla="*/ 1764723 h 1764723"/>
              <a:gd name="connsiteX16" fmla="*/ 1851613 w 5366994"/>
              <a:gd name="connsiteY16" fmla="*/ 1764723 h 1764723"/>
              <a:gd name="connsiteX17" fmla="*/ 1180739 w 5366994"/>
              <a:gd name="connsiteY17" fmla="*/ 1764723 h 1764723"/>
              <a:gd name="connsiteX18" fmla="*/ 0 w 5366994"/>
              <a:gd name="connsiteY18" fmla="*/ 1764723 h 1764723"/>
              <a:gd name="connsiteX19" fmla="*/ 0 w 5366994"/>
              <a:gd name="connsiteY19" fmla="*/ 1158835 h 1764723"/>
              <a:gd name="connsiteX20" fmla="*/ 0 w 5366994"/>
              <a:gd name="connsiteY20" fmla="*/ 535299 h 1764723"/>
              <a:gd name="connsiteX21" fmla="*/ 0 w 5366994"/>
              <a:gd name="connsiteY21" fmla="*/ 0 h 1764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366994" h="1764723" extrusionOk="0">
                <a:moveTo>
                  <a:pt x="0" y="0"/>
                </a:moveTo>
                <a:cubicBezTo>
                  <a:pt x="369274" y="1057"/>
                  <a:pt x="598030" y="-32340"/>
                  <a:pt x="778214" y="0"/>
                </a:cubicBezTo>
                <a:cubicBezTo>
                  <a:pt x="958398" y="32340"/>
                  <a:pt x="1137698" y="15475"/>
                  <a:pt x="1395418" y="0"/>
                </a:cubicBezTo>
                <a:cubicBezTo>
                  <a:pt x="1653138" y="-15475"/>
                  <a:pt x="1899904" y="4401"/>
                  <a:pt x="2173633" y="0"/>
                </a:cubicBezTo>
                <a:cubicBezTo>
                  <a:pt x="2447362" y="-4401"/>
                  <a:pt x="2648345" y="14881"/>
                  <a:pt x="2790837" y="0"/>
                </a:cubicBezTo>
                <a:cubicBezTo>
                  <a:pt x="2933329" y="-14881"/>
                  <a:pt x="3138694" y="6233"/>
                  <a:pt x="3354371" y="0"/>
                </a:cubicBezTo>
                <a:cubicBezTo>
                  <a:pt x="3570048" y="-6233"/>
                  <a:pt x="3876211" y="24188"/>
                  <a:pt x="4132585" y="0"/>
                </a:cubicBezTo>
                <a:cubicBezTo>
                  <a:pt x="4388959" y="-24188"/>
                  <a:pt x="4415348" y="5849"/>
                  <a:pt x="4696120" y="0"/>
                </a:cubicBezTo>
                <a:cubicBezTo>
                  <a:pt x="4976893" y="-5849"/>
                  <a:pt x="5083061" y="-9761"/>
                  <a:pt x="5366994" y="0"/>
                </a:cubicBezTo>
                <a:cubicBezTo>
                  <a:pt x="5341155" y="297100"/>
                  <a:pt x="5384943" y="421013"/>
                  <a:pt x="5366994" y="605888"/>
                </a:cubicBezTo>
                <a:cubicBezTo>
                  <a:pt x="5349045" y="790763"/>
                  <a:pt x="5369475" y="1011431"/>
                  <a:pt x="5366994" y="1176482"/>
                </a:cubicBezTo>
                <a:cubicBezTo>
                  <a:pt x="5364513" y="1341533"/>
                  <a:pt x="5351754" y="1571751"/>
                  <a:pt x="5366994" y="1764723"/>
                </a:cubicBezTo>
                <a:cubicBezTo>
                  <a:pt x="5024238" y="1765288"/>
                  <a:pt x="4862221" y="1735573"/>
                  <a:pt x="4588780" y="1764723"/>
                </a:cubicBezTo>
                <a:cubicBezTo>
                  <a:pt x="4315339" y="1793873"/>
                  <a:pt x="4272205" y="1759769"/>
                  <a:pt x="4025246" y="1764723"/>
                </a:cubicBezTo>
                <a:cubicBezTo>
                  <a:pt x="3778287" y="1769677"/>
                  <a:pt x="3500457" y="1793350"/>
                  <a:pt x="3247031" y="1764723"/>
                </a:cubicBezTo>
                <a:cubicBezTo>
                  <a:pt x="2993606" y="1736096"/>
                  <a:pt x="2753299" y="1759605"/>
                  <a:pt x="2629827" y="1764723"/>
                </a:cubicBezTo>
                <a:cubicBezTo>
                  <a:pt x="2506355" y="1769841"/>
                  <a:pt x="2011551" y="1795551"/>
                  <a:pt x="1851613" y="1764723"/>
                </a:cubicBezTo>
                <a:cubicBezTo>
                  <a:pt x="1691675" y="1733895"/>
                  <a:pt x="1431544" y="1786778"/>
                  <a:pt x="1180739" y="1764723"/>
                </a:cubicBezTo>
                <a:cubicBezTo>
                  <a:pt x="929934" y="1742668"/>
                  <a:pt x="300127" y="1800344"/>
                  <a:pt x="0" y="1764723"/>
                </a:cubicBezTo>
                <a:cubicBezTo>
                  <a:pt x="29550" y="1621016"/>
                  <a:pt x="-29935" y="1442731"/>
                  <a:pt x="0" y="1158835"/>
                </a:cubicBezTo>
                <a:cubicBezTo>
                  <a:pt x="29935" y="874939"/>
                  <a:pt x="654" y="774014"/>
                  <a:pt x="0" y="535299"/>
                </a:cubicBezTo>
                <a:cubicBezTo>
                  <a:pt x="-654" y="296584"/>
                  <a:pt x="-22935" y="153460"/>
                  <a:pt x="0" y="0"/>
                </a:cubicBezTo>
                <a:close/>
              </a:path>
            </a:pathLst>
          </a:custGeom>
          <a:noFill/>
          <a:ln w="19050">
            <a:solidFill>
              <a:schemeClr val="bg1">
                <a:lumMod val="75%"/>
              </a:schemeClr>
            </a:solidFill>
            <a:miter lim="800%"/>
            <a:headEnd/>
            <a:tailEnd/>
            <a:extLst>
              <a:ext uri="{C807C97D-BFC1-408E-A445-0C87EB9F89A2}">
                <ask:lineSketchStyleProps xmlns:ask="http://schemas.microsoft.com/office/drawing/2018/sketchyshapes" sd="861072093">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36000" indent="0">
              <a:buNone/>
            </a:pPr>
            <a:endParaRPr lang="fr-FR" sz="1050" dirty="0">
              <a:solidFill>
                <a:schemeClr val="tx1">
                  <a:lumMod val="75%"/>
                  <a:lumOff val="25%"/>
                </a:schemeClr>
              </a:solidFill>
            </a:endParaRPr>
          </a:p>
        </p:txBody>
      </p:sp>
      <p:sp>
        <p:nvSpPr>
          <p:cNvPr id="12" name="Espace réservé du contenu 8">
            <a:extLst>
              <a:ext uri="{FF2B5EF4-FFF2-40B4-BE49-F238E27FC236}">
                <a16:creationId xmlns:a16="http://schemas.microsoft.com/office/drawing/2014/main" id="{3E4ED628-91BF-B3BC-D554-DCF1315C4464}"/>
              </a:ext>
            </a:extLst>
          </p:cNvPr>
          <p:cNvSpPr txBox="1">
            <a:spLocks noChangeArrowheads="1"/>
          </p:cNvSpPr>
          <p:nvPr/>
        </p:nvSpPr>
        <p:spPr bwMode="auto">
          <a:xfrm>
            <a:off x="6688653" y="1351518"/>
            <a:ext cx="2431637" cy="319066"/>
          </a:xfrm>
          <a:custGeom>
            <a:avLst/>
            <a:gdLst>
              <a:gd name="connsiteX0" fmla="*/ 0 w 2431637"/>
              <a:gd name="connsiteY0" fmla="*/ 0 h 319066"/>
              <a:gd name="connsiteX1" fmla="*/ 607909 w 2431637"/>
              <a:gd name="connsiteY1" fmla="*/ 0 h 319066"/>
              <a:gd name="connsiteX2" fmla="*/ 1167186 w 2431637"/>
              <a:gd name="connsiteY2" fmla="*/ 0 h 319066"/>
              <a:gd name="connsiteX3" fmla="*/ 1702146 w 2431637"/>
              <a:gd name="connsiteY3" fmla="*/ 0 h 319066"/>
              <a:gd name="connsiteX4" fmla="*/ 2431637 w 2431637"/>
              <a:gd name="connsiteY4" fmla="*/ 0 h 319066"/>
              <a:gd name="connsiteX5" fmla="*/ 2431637 w 2431637"/>
              <a:gd name="connsiteY5" fmla="*/ 319066 h 319066"/>
              <a:gd name="connsiteX6" fmla="*/ 1823728 w 2431637"/>
              <a:gd name="connsiteY6" fmla="*/ 319066 h 319066"/>
              <a:gd name="connsiteX7" fmla="*/ 1288768 w 2431637"/>
              <a:gd name="connsiteY7" fmla="*/ 319066 h 319066"/>
              <a:gd name="connsiteX8" fmla="*/ 632226 w 2431637"/>
              <a:gd name="connsiteY8" fmla="*/ 319066 h 319066"/>
              <a:gd name="connsiteX9" fmla="*/ 0 w 2431637"/>
              <a:gd name="connsiteY9" fmla="*/ 319066 h 319066"/>
              <a:gd name="connsiteX10" fmla="*/ 0 w 2431637"/>
              <a:gd name="connsiteY10" fmla="*/ 0 h 319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31637" h="319066" fill="none" extrusionOk="0">
                <a:moveTo>
                  <a:pt x="0" y="0"/>
                </a:moveTo>
                <a:cubicBezTo>
                  <a:pt x="265155" y="19061"/>
                  <a:pt x="451229" y="-5552"/>
                  <a:pt x="607909" y="0"/>
                </a:cubicBezTo>
                <a:cubicBezTo>
                  <a:pt x="764589" y="5552"/>
                  <a:pt x="911568" y="-16150"/>
                  <a:pt x="1167186" y="0"/>
                </a:cubicBezTo>
                <a:cubicBezTo>
                  <a:pt x="1422804" y="16150"/>
                  <a:pt x="1592663" y="14115"/>
                  <a:pt x="1702146" y="0"/>
                </a:cubicBezTo>
                <a:cubicBezTo>
                  <a:pt x="1811629" y="-14115"/>
                  <a:pt x="2193520" y="-13930"/>
                  <a:pt x="2431637" y="0"/>
                </a:cubicBezTo>
                <a:cubicBezTo>
                  <a:pt x="2435900" y="94409"/>
                  <a:pt x="2438654" y="251599"/>
                  <a:pt x="2431637" y="319066"/>
                </a:cubicBezTo>
                <a:cubicBezTo>
                  <a:pt x="2307800" y="317525"/>
                  <a:pt x="1956873" y="333252"/>
                  <a:pt x="1823728" y="319066"/>
                </a:cubicBezTo>
                <a:cubicBezTo>
                  <a:pt x="1690583" y="304880"/>
                  <a:pt x="1437157" y="293661"/>
                  <a:pt x="1288768" y="319066"/>
                </a:cubicBezTo>
                <a:cubicBezTo>
                  <a:pt x="1140379" y="344471"/>
                  <a:pt x="785751" y="301512"/>
                  <a:pt x="632226" y="319066"/>
                </a:cubicBezTo>
                <a:cubicBezTo>
                  <a:pt x="478701" y="336620"/>
                  <a:pt x="268273" y="297622"/>
                  <a:pt x="0" y="319066"/>
                </a:cubicBezTo>
                <a:cubicBezTo>
                  <a:pt x="-597" y="222759"/>
                  <a:pt x="3367" y="138808"/>
                  <a:pt x="0" y="0"/>
                </a:cubicBezTo>
                <a:close/>
              </a:path>
              <a:path w="2431637" h="319066" stroke="0" extrusionOk="0">
                <a:moveTo>
                  <a:pt x="0" y="0"/>
                </a:moveTo>
                <a:cubicBezTo>
                  <a:pt x="110424" y="-5013"/>
                  <a:pt x="421294" y="-13035"/>
                  <a:pt x="534960" y="0"/>
                </a:cubicBezTo>
                <a:cubicBezTo>
                  <a:pt x="648626" y="13035"/>
                  <a:pt x="987875" y="-31476"/>
                  <a:pt x="1167186" y="0"/>
                </a:cubicBezTo>
                <a:cubicBezTo>
                  <a:pt x="1346497" y="31476"/>
                  <a:pt x="1533672" y="956"/>
                  <a:pt x="1775095" y="0"/>
                </a:cubicBezTo>
                <a:cubicBezTo>
                  <a:pt x="2016518" y="-956"/>
                  <a:pt x="2233694" y="28211"/>
                  <a:pt x="2431637" y="0"/>
                </a:cubicBezTo>
                <a:cubicBezTo>
                  <a:pt x="2432689" y="82201"/>
                  <a:pt x="2416247" y="189575"/>
                  <a:pt x="2431637" y="319066"/>
                </a:cubicBezTo>
                <a:cubicBezTo>
                  <a:pt x="2144268" y="348897"/>
                  <a:pt x="2052621" y="339110"/>
                  <a:pt x="1799411" y="319066"/>
                </a:cubicBezTo>
                <a:cubicBezTo>
                  <a:pt x="1546201" y="299022"/>
                  <a:pt x="1350617" y="337603"/>
                  <a:pt x="1191502" y="319066"/>
                </a:cubicBezTo>
                <a:cubicBezTo>
                  <a:pt x="1032387" y="300529"/>
                  <a:pt x="866920" y="335721"/>
                  <a:pt x="656542" y="319066"/>
                </a:cubicBezTo>
                <a:cubicBezTo>
                  <a:pt x="446164" y="302411"/>
                  <a:pt x="272595" y="320171"/>
                  <a:pt x="0" y="319066"/>
                </a:cubicBezTo>
                <a:cubicBezTo>
                  <a:pt x="678" y="198030"/>
                  <a:pt x="-11502" y="97040"/>
                  <a:pt x="0" y="0"/>
                </a:cubicBezTo>
                <a:close/>
              </a:path>
            </a:pathLst>
          </a:custGeom>
          <a:solidFill>
            <a:srgbClr val="C00000"/>
          </a:solidFill>
          <a:ln>
            <a:solidFill>
              <a:srgbClr val="C00000"/>
            </a:solidFill>
            <a:extLst>
              <a:ext uri="{C807C97D-BFC1-408E-A445-0C87EB9F89A2}">
                <ask:lineSketchStyleProps xmlns:ask="http://schemas.microsoft.com/office/drawing/2018/sketchyshapes" sd="3106270007">
                  <a:prstGeom prst="rect">
                    <a:avLst/>
                  </a:prstGeom>
                  <ask:type>
                    <ask:lineSketchFreehand/>
                  </ask:type>
                </ask:lineSketchStyleProps>
              </a:ext>
            </a:extLst>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dirty="0">
                <a:solidFill>
                  <a:schemeClr val="bg1"/>
                </a:solidFill>
              </a:rPr>
              <a:t>     L’offre</a:t>
            </a:r>
          </a:p>
        </p:txBody>
      </p:sp>
      <p:sp>
        <p:nvSpPr>
          <p:cNvPr id="3" name="Espace réservé du texte 2">
            <a:extLst>
              <a:ext uri="{FF2B5EF4-FFF2-40B4-BE49-F238E27FC236}">
                <a16:creationId xmlns:a16="http://schemas.microsoft.com/office/drawing/2014/main" id="{7927C8EE-A4AA-4980-A402-BBC125DDC03C}"/>
              </a:ext>
            </a:extLst>
          </p:cNvPr>
          <p:cNvSpPr>
            <a:spLocks noGrp="1"/>
          </p:cNvSpPr>
          <p:nvPr>
            <p:ph type="body" sz="quarter" idx="12"/>
          </p:nvPr>
        </p:nvSpPr>
        <p:spPr>
          <a:xfrm>
            <a:off x="695325" y="464148"/>
            <a:ext cx="11221256" cy="720000"/>
          </a:xfrm>
        </p:spPr>
        <p:txBody>
          <a:bodyPr/>
          <a:lstStyle/>
          <a:p>
            <a:r>
              <a:rPr lang="fr-FR" sz="1800" dirty="0">
                <a:solidFill>
                  <a:srgbClr val="C00000"/>
                </a:solidFill>
              </a:rPr>
              <a:t>Le prêt permis à 1€ par jour </a:t>
            </a:r>
            <a:r>
              <a:rPr lang="fr-FR" sz="1800" dirty="0"/>
              <a:t>est la solution pour tous les jeunes qui passent le </a:t>
            </a:r>
            <a:r>
              <a:rPr lang="fr-FR" sz="1800" dirty="0">
                <a:solidFill>
                  <a:srgbClr val="C00000"/>
                </a:solidFill>
              </a:rPr>
              <a:t>permis</a:t>
            </a:r>
            <a:r>
              <a:rPr lang="fr-FR" sz="1800" dirty="0"/>
              <a:t> </a:t>
            </a:r>
            <a:r>
              <a:rPr lang="fr-FR" sz="1800" dirty="0">
                <a:solidFill>
                  <a:srgbClr val="C00000"/>
                </a:solidFill>
              </a:rPr>
              <a:t>de conduire</a:t>
            </a:r>
            <a:endParaRPr lang="fr-FR" sz="1800" dirty="0"/>
          </a:p>
        </p:txBody>
      </p:sp>
      <p:sp>
        <p:nvSpPr>
          <p:cNvPr id="2" name="ZoneTexte 1">
            <a:extLst>
              <a:ext uri="{FF2B5EF4-FFF2-40B4-BE49-F238E27FC236}">
                <a16:creationId xmlns:a16="http://schemas.microsoft.com/office/drawing/2014/main" id="{B9044ECC-2734-4570-1623-7B3FEFF6AE45}"/>
              </a:ext>
            </a:extLst>
          </p:cNvPr>
          <p:cNvSpPr txBox="1"/>
          <p:nvPr/>
        </p:nvSpPr>
        <p:spPr>
          <a:xfrm>
            <a:off x="6177478" y="95261"/>
            <a:ext cx="4939422" cy="276999"/>
          </a:xfrm>
          <a:prstGeom prst="rect">
            <a:avLst/>
          </a:prstGeom>
          <a:noFill/>
        </p:spPr>
        <p:txBody>
          <a:bodyPr wrap="square" rtlCol="0">
            <a:spAutoFit/>
          </a:bodyPr>
          <a:lstStyle/>
          <a:p>
            <a:pPr algn="r"/>
            <a:r>
              <a:rPr lang="fr-FR" sz="1200" dirty="0">
                <a:solidFill>
                  <a:schemeClr val="tx1">
                    <a:lumMod val="75%"/>
                    <a:lumOff val="25%"/>
                  </a:schemeClr>
                </a:solidFill>
              </a:rPr>
              <a:t>2. </a:t>
            </a:r>
            <a:r>
              <a:rPr lang="fr-FR" sz="1200" b="1" dirty="0">
                <a:solidFill>
                  <a:srgbClr val="C00000"/>
                </a:solidFill>
              </a:rPr>
              <a:t>Financer</a:t>
            </a:r>
            <a:r>
              <a:rPr lang="fr-FR" sz="1200" dirty="0"/>
              <a:t>, Assurer et Accompagner</a:t>
            </a:r>
            <a:endParaRPr lang="fr-FR" sz="1200" dirty="0">
              <a:solidFill>
                <a:schemeClr val="tx1">
                  <a:lumMod val="75%"/>
                  <a:lumOff val="25%"/>
                </a:schemeClr>
              </a:solidFill>
            </a:endParaRPr>
          </a:p>
        </p:txBody>
      </p:sp>
      <p:grpSp>
        <p:nvGrpSpPr>
          <p:cNvPr id="14" name="Graphique 1830">
            <a:extLst>
              <a:ext uri="{FF2B5EF4-FFF2-40B4-BE49-F238E27FC236}">
                <a16:creationId xmlns:a16="http://schemas.microsoft.com/office/drawing/2014/main" id="{F3609706-88B3-FF49-E462-BD84B99013D4}"/>
              </a:ext>
            </a:extLst>
          </p:cNvPr>
          <p:cNvGrpSpPr/>
          <p:nvPr/>
        </p:nvGrpSpPr>
        <p:grpSpPr>
          <a:xfrm>
            <a:off x="6707125" y="1375808"/>
            <a:ext cx="248961" cy="225774"/>
            <a:chOff x="10483925" y="2904391"/>
            <a:chExt cx="396900" cy="359934"/>
          </a:xfrm>
          <a:noFill/>
        </p:grpSpPr>
        <p:grpSp>
          <p:nvGrpSpPr>
            <p:cNvPr id="15" name="Graphique 1830">
              <a:extLst>
                <a:ext uri="{FF2B5EF4-FFF2-40B4-BE49-F238E27FC236}">
                  <a16:creationId xmlns:a16="http://schemas.microsoft.com/office/drawing/2014/main" id="{49C6660F-C9CD-FB1B-0BAF-50FCFCD8B4C0}"/>
                </a:ext>
              </a:extLst>
            </p:cNvPr>
            <p:cNvGrpSpPr/>
            <p:nvPr/>
          </p:nvGrpSpPr>
          <p:grpSpPr>
            <a:xfrm>
              <a:off x="10483925" y="2904391"/>
              <a:ext cx="396900" cy="359934"/>
              <a:chOff x="10483925" y="2904391"/>
              <a:chExt cx="396900" cy="359934"/>
            </a:xfrm>
            <a:grpFill/>
          </p:grpSpPr>
          <p:sp>
            <p:nvSpPr>
              <p:cNvPr id="19" name="Forme libre : forme 18">
                <a:extLst>
                  <a:ext uri="{FF2B5EF4-FFF2-40B4-BE49-F238E27FC236}">
                    <a16:creationId xmlns:a16="http://schemas.microsoft.com/office/drawing/2014/main" id="{BF4BBA1B-B6D5-D6C0-BA21-399623C31714}"/>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0" name="Forme libre : forme 19">
                <a:extLst>
                  <a:ext uri="{FF2B5EF4-FFF2-40B4-BE49-F238E27FC236}">
                    <a16:creationId xmlns:a16="http://schemas.microsoft.com/office/drawing/2014/main" id="{1D402BB8-CD2E-B69E-C2C9-E07D7DF7F92D}"/>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1" name="Forme libre : forme 20">
                <a:extLst>
                  <a:ext uri="{FF2B5EF4-FFF2-40B4-BE49-F238E27FC236}">
                    <a16:creationId xmlns:a16="http://schemas.microsoft.com/office/drawing/2014/main" id="{30645B3B-7730-5A0E-9795-9E95C72568D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22" name="Forme libre : forme 21">
                <a:extLst>
                  <a:ext uri="{FF2B5EF4-FFF2-40B4-BE49-F238E27FC236}">
                    <a16:creationId xmlns:a16="http://schemas.microsoft.com/office/drawing/2014/main" id="{7B45BCA7-75B8-AD58-F9A8-27205A240C9F}"/>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23" name="Forme libre : forme 22">
                <a:extLst>
                  <a:ext uri="{FF2B5EF4-FFF2-40B4-BE49-F238E27FC236}">
                    <a16:creationId xmlns:a16="http://schemas.microsoft.com/office/drawing/2014/main" id="{CBEA166C-2CE2-36E4-4BA7-23B598998FB7}"/>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24" name="Forme libre : forme 23">
                <a:extLst>
                  <a:ext uri="{FF2B5EF4-FFF2-40B4-BE49-F238E27FC236}">
                    <a16:creationId xmlns:a16="http://schemas.microsoft.com/office/drawing/2014/main" id="{2B55E799-F0E8-EE1C-F3C6-00B76332E75E}"/>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25" name="Forme libre : forme 24">
                <a:extLst>
                  <a:ext uri="{FF2B5EF4-FFF2-40B4-BE49-F238E27FC236}">
                    <a16:creationId xmlns:a16="http://schemas.microsoft.com/office/drawing/2014/main" id="{7C4F8106-9B65-B0A3-1199-1B6218C26D94}"/>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26" name="Forme libre : forme 25">
                <a:extLst>
                  <a:ext uri="{FF2B5EF4-FFF2-40B4-BE49-F238E27FC236}">
                    <a16:creationId xmlns:a16="http://schemas.microsoft.com/office/drawing/2014/main" id="{2C6A42CE-9A71-82D0-AF78-5E7C1DD1DC4B}"/>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27" name="Forme libre : forme 26">
                <a:extLst>
                  <a:ext uri="{FF2B5EF4-FFF2-40B4-BE49-F238E27FC236}">
                    <a16:creationId xmlns:a16="http://schemas.microsoft.com/office/drawing/2014/main" id="{2E163BCA-8CE9-1CE4-EFC1-7689397BEA22}"/>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28" name="Forme libre : forme 27">
                <a:extLst>
                  <a:ext uri="{FF2B5EF4-FFF2-40B4-BE49-F238E27FC236}">
                    <a16:creationId xmlns:a16="http://schemas.microsoft.com/office/drawing/2014/main" id="{EE56AB9E-04C6-920C-5AC4-CD022896DBCE}"/>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29" name="Forme libre : forme 28">
                <a:extLst>
                  <a:ext uri="{FF2B5EF4-FFF2-40B4-BE49-F238E27FC236}">
                    <a16:creationId xmlns:a16="http://schemas.microsoft.com/office/drawing/2014/main" id="{DD277EC8-6750-8412-0CD5-E137B351B0A5}"/>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30" name="Forme libre : forme 29">
                <a:extLst>
                  <a:ext uri="{FF2B5EF4-FFF2-40B4-BE49-F238E27FC236}">
                    <a16:creationId xmlns:a16="http://schemas.microsoft.com/office/drawing/2014/main" id="{EE27AE7D-8B95-2858-04B5-4BB6A25F21B1}"/>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31" name="Forme libre : forme 30">
                <a:extLst>
                  <a:ext uri="{FF2B5EF4-FFF2-40B4-BE49-F238E27FC236}">
                    <a16:creationId xmlns:a16="http://schemas.microsoft.com/office/drawing/2014/main" id="{93B00C9F-28BB-A1FC-20FB-3143DC6D8E3A}"/>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16" name="Forme libre : forme 15">
              <a:extLst>
                <a:ext uri="{FF2B5EF4-FFF2-40B4-BE49-F238E27FC236}">
                  <a16:creationId xmlns:a16="http://schemas.microsoft.com/office/drawing/2014/main" id="{5CA77A25-4ED7-8AB1-AB35-CEE7E1396911}"/>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7" name="Forme libre : forme 16">
              <a:extLst>
                <a:ext uri="{FF2B5EF4-FFF2-40B4-BE49-F238E27FC236}">
                  <a16:creationId xmlns:a16="http://schemas.microsoft.com/office/drawing/2014/main" id="{0F2448BC-8382-E0E8-1D1F-B1FB32F9CFFA}"/>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8" name="Forme libre : forme 17">
              <a:extLst>
                <a:ext uri="{FF2B5EF4-FFF2-40B4-BE49-F238E27FC236}">
                  <a16:creationId xmlns:a16="http://schemas.microsoft.com/office/drawing/2014/main" id="{816B0D24-2C64-5609-E84C-FBB29E4C9988}"/>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pic>
        <p:nvPicPr>
          <p:cNvPr id="80" name="Graphique 79" descr="Homme professeur contour">
            <a:extLst>
              <a:ext uri="{FF2B5EF4-FFF2-40B4-BE49-F238E27FC236}">
                <a16:creationId xmlns:a16="http://schemas.microsoft.com/office/drawing/2014/main" id="{10B16E49-05AF-EF3C-F290-5F740C0F019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0497" y="1356853"/>
            <a:ext cx="234256" cy="234000"/>
          </a:xfrm>
          <a:prstGeom prst="rect">
            <a:avLst/>
          </a:prstGeom>
        </p:spPr>
      </p:pic>
      <p:sp>
        <p:nvSpPr>
          <p:cNvPr id="99" name="Rectangle 98">
            <a:extLst>
              <a:ext uri="{FF2B5EF4-FFF2-40B4-BE49-F238E27FC236}">
                <a16:creationId xmlns:a16="http://schemas.microsoft.com/office/drawing/2014/main" id="{F78CDDF6-4F8B-3A5E-A96B-5EF0882587DA}"/>
              </a:ext>
            </a:extLst>
          </p:cNvPr>
          <p:cNvSpPr/>
          <p:nvPr/>
        </p:nvSpPr>
        <p:spPr>
          <a:xfrm>
            <a:off x="0" y="0"/>
            <a:ext cx="394399" cy="6858000"/>
          </a:xfrm>
          <a:prstGeom prst="rect">
            <a:avLst/>
          </a:prstGeom>
          <a:solidFill>
            <a:schemeClr val="bg1">
              <a:lumMod val="95%"/>
            </a:schemeClr>
          </a:solidFill>
          <a:ln>
            <a:noFill/>
          </a:ln>
        </p:spPr>
        <p:style>
          <a:lnRef idx="2">
            <a:schemeClr val="accent1">
              <a:shade val="50%"/>
            </a:schemeClr>
          </a:lnRef>
          <a:fillRef idx="1">
            <a:schemeClr val="accent1"/>
          </a:fillRef>
          <a:effectRef idx="0">
            <a:schemeClr val="accent1"/>
          </a:effectRef>
          <a:fontRef idx="minor">
            <a:schemeClr val="lt1"/>
          </a:fontRef>
        </p:style>
        <p:txBody>
          <a:bodyPr vert="vert270" rtlCol="0" anchor="ctr"/>
          <a:lstStyle/>
          <a:p>
            <a:pPr algn="ctr"/>
            <a:r>
              <a:rPr lang="fr-FR" dirty="0">
                <a:solidFill>
                  <a:srgbClr val="C00000"/>
                </a:solidFill>
                <a:latin typeface="Montserrat Black" panose="00000A00000000000000" pitchFamily="2" charset="0"/>
              </a:rPr>
              <a:t>Prêt Permis à 1€ par jour</a:t>
            </a:r>
          </a:p>
        </p:txBody>
      </p:sp>
      <p:pic>
        <p:nvPicPr>
          <p:cNvPr id="83" name="Image 82">
            <a:extLst>
              <a:ext uri="{FF2B5EF4-FFF2-40B4-BE49-F238E27FC236}">
                <a16:creationId xmlns:a16="http://schemas.microsoft.com/office/drawing/2014/main" id="{EB94360A-71AF-ADD5-F807-A1268C51D5CE}"/>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37256" y="4770933"/>
            <a:ext cx="358661" cy="35757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
                <a:headEnd/>
                <a:tailEnd/>
              </a14:hiddenLine>
            </a:ext>
          </a:extLst>
        </p:spPr>
      </p:pic>
      <p:pic>
        <p:nvPicPr>
          <p:cNvPr id="95" name="Image 94">
            <a:extLst>
              <a:ext uri="{FF2B5EF4-FFF2-40B4-BE49-F238E27FC236}">
                <a16:creationId xmlns:a16="http://schemas.microsoft.com/office/drawing/2014/main" id="{DAE10543-78D7-3490-C5D8-1B4255D116AE}"/>
              </a:ext>
            </a:extLst>
          </p:cNvPr>
          <p:cNvPicPr>
            <a:picLocks noChangeAspect="1"/>
          </p:cNvPicPr>
          <p:nvPr/>
        </p:nvPicPr>
        <p:blipFill>
          <a:blip r:embed="rId6"/>
          <a:stretch>
            <a:fillRect/>
          </a:stretch>
        </p:blipFill>
        <p:spPr>
          <a:xfrm>
            <a:off x="11251238" y="49018"/>
            <a:ext cx="849650" cy="372260"/>
          </a:xfrm>
          <a:prstGeom prst="rect">
            <a:avLst/>
          </a:prstGeom>
        </p:spPr>
      </p:pic>
      <p:sp>
        <p:nvSpPr>
          <p:cNvPr id="86" name="Espace réservé du contenu 7">
            <a:extLst>
              <a:ext uri="{FF2B5EF4-FFF2-40B4-BE49-F238E27FC236}">
                <a16:creationId xmlns:a16="http://schemas.microsoft.com/office/drawing/2014/main" id="{B8F04785-AB3D-C2D7-AAB8-9879875221B0}"/>
              </a:ext>
            </a:extLst>
          </p:cNvPr>
          <p:cNvSpPr>
            <a:spLocks noGrp="1"/>
          </p:cNvSpPr>
          <p:nvPr>
            <p:ph idx="1"/>
          </p:nvPr>
        </p:nvSpPr>
        <p:spPr>
          <a:xfrm>
            <a:off x="703542" y="1497808"/>
            <a:ext cx="5392458" cy="2339087"/>
          </a:xfrm>
        </p:spPr>
        <p:txBody>
          <a:bodyPr/>
          <a:lstStyle/>
          <a:p>
            <a:pPr algn="just">
              <a:spcBef>
                <a:spcPts val="600"/>
              </a:spcBef>
              <a:buClr>
                <a:srgbClr val="D11921"/>
              </a:buClr>
            </a:pPr>
            <a:r>
              <a:rPr lang="fr-FR" altLang="fr-FR" dirty="0">
                <a:solidFill>
                  <a:schemeClr val="tx1">
                    <a:lumMod val="75%"/>
                    <a:lumOff val="25%"/>
                  </a:schemeClr>
                </a:solidFill>
              </a:rPr>
              <a:t>Selon une étude de l’UFC Que Choisir, </a:t>
            </a:r>
            <a:r>
              <a:rPr lang="fr-FR" altLang="fr-FR" b="1" dirty="0">
                <a:solidFill>
                  <a:srgbClr val="C00000"/>
                </a:solidFill>
              </a:rPr>
              <a:t>le coût du permis de conduire en France serait en moyenne de 1804€</a:t>
            </a:r>
            <a:r>
              <a:rPr lang="fr-FR" altLang="fr-FR" dirty="0">
                <a:solidFill>
                  <a:schemeClr val="tx1">
                    <a:lumMod val="75%"/>
                    <a:lumOff val="25%"/>
                  </a:schemeClr>
                </a:solidFill>
              </a:rPr>
              <a:t>. </a:t>
            </a:r>
          </a:p>
          <a:p>
            <a:pPr algn="just">
              <a:spcBef>
                <a:spcPts val="600"/>
              </a:spcBef>
              <a:buClr>
                <a:srgbClr val="D11921"/>
              </a:buClr>
            </a:pPr>
            <a:endParaRPr lang="fr-FR" altLang="fr-FR" dirty="0">
              <a:solidFill>
                <a:schemeClr val="tx1">
                  <a:lumMod val="75%"/>
                  <a:lumOff val="25%"/>
                </a:schemeClr>
              </a:solidFill>
            </a:endParaRPr>
          </a:p>
          <a:p>
            <a:pPr algn="just">
              <a:spcBef>
                <a:spcPts val="600"/>
              </a:spcBef>
              <a:buClr>
                <a:srgbClr val="D11921"/>
              </a:buClr>
            </a:pPr>
            <a:r>
              <a:rPr lang="fr-FR" altLang="fr-FR" dirty="0"/>
              <a:t>P</a:t>
            </a:r>
            <a:r>
              <a:rPr lang="fr-FR" altLang="fr-FR" dirty="0">
                <a:solidFill>
                  <a:schemeClr val="tx1">
                    <a:lumMod val="75%"/>
                    <a:lumOff val="25%"/>
                  </a:schemeClr>
                </a:solidFill>
              </a:rPr>
              <a:t>lusieurs mesures ont été prises par l’exécutif ces derniers mois pour faciliter le passage et l’obtention de l’examen du permis de conduire (abaissement de l’âge pour le passage du permis, utilisation des droits CPF). </a:t>
            </a:r>
            <a:endParaRPr lang="fr-FR" altLang="fr-FR" sz="1600" b="1" dirty="0">
              <a:solidFill>
                <a:schemeClr val="tx1">
                  <a:lumMod val="75%"/>
                  <a:lumOff val="25%"/>
                </a:schemeClr>
              </a:solidFill>
            </a:endParaRPr>
          </a:p>
        </p:txBody>
      </p:sp>
      <p:sp>
        <p:nvSpPr>
          <p:cNvPr id="4096" name="Espace réservé du contenu 8">
            <a:extLst>
              <a:ext uri="{FF2B5EF4-FFF2-40B4-BE49-F238E27FC236}">
                <a16:creationId xmlns:a16="http://schemas.microsoft.com/office/drawing/2014/main" id="{C7B17EEE-9FF1-AA9D-DC88-7283D9DE8434}"/>
              </a:ext>
            </a:extLst>
          </p:cNvPr>
          <p:cNvSpPr txBox="1">
            <a:spLocks noChangeArrowheads="1"/>
          </p:cNvSpPr>
          <p:nvPr/>
        </p:nvSpPr>
        <p:spPr bwMode="auto">
          <a:xfrm>
            <a:off x="1050698" y="4055541"/>
            <a:ext cx="2869452" cy="319066"/>
          </a:xfrm>
          <a:custGeom>
            <a:avLst/>
            <a:gdLst>
              <a:gd name="connsiteX0" fmla="*/ 0 w 2869452"/>
              <a:gd name="connsiteY0" fmla="*/ 0 h 319066"/>
              <a:gd name="connsiteX1" fmla="*/ 631279 w 2869452"/>
              <a:gd name="connsiteY1" fmla="*/ 0 h 319066"/>
              <a:gd name="connsiteX2" fmla="*/ 1262559 w 2869452"/>
              <a:gd name="connsiteY2" fmla="*/ 0 h 319066"/>
              <a:gd name="connsiteX3" fmla="*/ 1865144 w 2869452"/>
              <a:gd name="connsiteY3" fmla="*/ 0 h 319066"/>
              <a:gd name="connsiteX4" fmla="*/ 2869452 w 2869452"/>
              <a:gd name="connsiteY4" fmla="*/ 0 h 319066"/>
              <a:gd name="connsiteX5" fmla="*/ 2869452 w 2869452"/>
              <a:gd name="connsiteY5" fmla="*/ 319066 h 319066"/>
              <a:gd name="connsiteX6" fmla="*/ 2238173 w 2869452"/>
              <a:gd name="connsiteY6" fmla="*/ 319066 h 319066"/>
              <a:gd name="connsiteX7" fmla="*/ 1606893 w 2869452"/>
              <a:gd name="connsiteY7" fmla="*/ 319066 h 319066"/>
              <a:gd name="connsiteX8" fmla="*/ 975614 w 2869452"/>
              <a:gd name="connsiteY8" fmla="*/ 319066 h 319066"/>
              <a:gd name="connsiteX9" fmla="*/ 0 w 2869452"/>
              <a:gd name="connsiteY9" fmla="*/ 319066 h 319066"/>
              <a:gd name="connsiteX10" fmla="*/ 0 w 2869452"/>
              <a:gd name="connsiteY10" fmla="*/ 0 h 319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69452" h="319066" fill="none" extrusionOk="0">
                <a:moveTo>
                  <a:pt x="0" y="0"/>
                </a:moveTo>
                <a:cubicBezTo>
                  <a:pt x="271940" y="-10737"/>
                  <a:pt x="502423" y="-10984"/>
                  <a:pt x="631279" y="0"/>
                </a:cubicBezTo>
                <a:cubicBezTo>
                  <a:pt x="760135" y="10984"/>
                  <a:pt x="1082840" y="26963"/>
                  <a:pt x="1262559" y="0"/>
                </a:cubicBezTo>
                <a:cubicBezTo>
                  <a:pt x="1442278" y="-26963"/>
                  <a:pt x="1609037" y="-24626"/>
                  <a:pt x="1865144" y="0"/>
                </a:cubicBezTo>
                <a:cubicBezTo>
                  <a:pt x="2121251" y="24626"/>
                  <a:pt x="2385557" y="45392"/>
                  <a:pt x="2869452" y="0"/>
                </a:cubicBezTo>
                <a:cubicBezTo>
                  <a:pt x="2871498" y="111585"/>
                  <a:pt x="2860140" y="177062"/>
                  <a:pt x="2869452" y="319066"/>
                </a:cubicBezTo>
                <a:cubicBezTo>
                  <a:pt x="2619162" y="338822"/>
                  <a:pt x="2448473" y="316106"/>
                  <a:pt x="2238173" y="319066"/>
                </a:cubicBezTo>
                <a:cubicBezTo>
                  <a:pt x="2027873" y="322026"/>
                  <a:pt x="1878213" y="332810"/>
                  <a:pt x="1606893" y="319066"/>
                </a:cubicBezTo>
                <a:cubicBezTo>
                  <a:pt x="1335573" y="305322"/>
                  <a:pt x="1177752" y="350470"/>
                  <a:pt x="975614" y="319066"/>
                </a:cubicBezTo>
                <a:cubicBezTo>
                  <a:pt x="773476" y="287662"/>
                  <a:pt x="312282" y="294593"/>
                  <a:pt x="0" y="319066"/>
                </a:cubicBezTo>
                <a:cubicBezTo>
                  <a:pt x="747" y="214714"/>
                  <a:pt x="-5075" y="140680"/>
                  <a:pt x="0" y="0"/>
                </a:cubicBezTo>
                <a:close/>
              </a:path>
              <a:path w="2869452" h="319066" stroke="0" extrusionOk="0">
                <a:moveTo>
                  <a:pt x="0" y="0"/>
                </a:moveTo>
                <a:cubicBezTo>
                  <a:pt x="193956" y="20275"/>
                  <a:pt x="300314" y="-16173"/>
                  <a:pt x="487807" y="0"/>
                </a:cubicBezTo>
                <a:cubicBezTo>
                  <a:pt x="675300" y="16173"/>
                  <a:pt x="914470" y="-11287"/>
                  <a:pt x="1090392" y="0"/>
                </a:cubicBezTo>
                <a:cubicBezTo>
                  <a:pt x="1266314" y="11287"/>
                  <a:pt x="1432464" y="18489"/>
                  <a:pt x="1664282" y="0"/>
                </a:cubicBezTo>
                <a:cubicBezTo>
                  <a:pt x="1896100" y="-18489"/>
                  <a:pt x="2129746" y="-30165"/>
                  <a:pt x="2295562" y="0"/>
                </a:cubicBezTo>
                <a:cubicBezTo>
                  <a:pt x="2461378" y="30165"/>
                  <a:pt x="2720145" y="27049"/>
                  <a:pt x="2869452" y="0"/>
                </a:cubicBezTo>
                <a:cubicBezTo>
                  <a:pt x="2878392" y="95307"/>
                  <a:pt x="2870209" y="188857"/>
                  <a:pt x="2869452" y="319066"/>
                </a:cubicBezTo>
                <a:cubicBezTo>
                  <a:pt x="2639567" y="306491"/>
                  <a:pt x="2483686" y="296664"/>
                  <a:pt x="2381645" y="319066"/>
                </a:cubicBezTo>
                <a:cubicBezTo>
                  <a:pt x="2279604" y="341468"/>
                  <a:pt x="1917211" y="343202"/>
                  <a:pt x="1750366" y="319066"/>
                </a:cubicBezTo>
                <a:cubicBezTo>
                  <a:pt x="1583521" y="294930"/>
                  <a:pt x="1315160" y="300963"/>
                  <a:pt x="1205170" y="319066"/>
                </a:cubicBezTo>
                <a:cubicBezTo>
                  <a:pt x="1095180" y="337169"/>
                  <a:pt x="811270" y="298297"/>
                  <a:pt x="573890" y="319066"/>
                </a:cubicBezTo>
                <a:cubicBezTo>
                  <a:pt x="336510" y="339835"/>
                  <a:pt x="212314" y="326288"/>
                  <a:pt x="0" y="319066"/>
                </a:cubicBezTo>
                <a:cubicBezTo>
                  <a:pt x="-5097" y="214335"/>
                  <a:pt x="-9481" y="86614"/>
                  <a:pt x="0" y="0"/>
                </a:cubicBezTo>
                <a:close/>
              </a:path>
            </a:pathLst>
          </a:custGeom>
          <a:solidFill>
            <a:srgbClr val="C00000"/>
          </a:solidFill>
          <a:ln>
            <a:solidFill>
              <a:srgbClr val="C00000"/>
            </a:solidFill>
            <a:extLst>
              <a:ext uri="{C807C97D-BFC1-408E-A445-0C87EB9F89A2}">
                <ask:lineSketchStyleProps xmlns:ask="http://schemas.microsoft.com/office/drawing/2018/sketchyshapes" sd="2308155104">
                  <a:prstGeom prst="rect">
                    <a:avLst/>
                  </a:prstGeom>
                  <ask:type>
                    <ask:lineSketchFreehand/>
                  </ask:type>
                </ask:lineSketchStyleProps>
              </a:ext>
            </a:extLst>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dirty="0">
                <a:solidFill>
                  <a:schemeClr val="bg1"/>
                </a:solidFill>
              </a:rPr>
              <a:t>     Les impacts sur votre PV</a:t>
            </a:r>
          </a:p>
        </p:txBody>
      </p:sp>
      <p:grpSp>
        <p:nvGrpSpPr>
          <p:cNvPr id="4097" name="Graphique 1772">
            <a:extLst>
              <a:ext uri="{FF2B5EF4-FFF2-40B4-BE49-F238E27FC236}">
                <a16:creationId xmlns:a16="http://schemas.microsoft.com/office/drawing/2014/main" id="{2CF7B38B-BD3F-CAA0-054D-4CA543F8D0DD}"/>
              </a:ext>
            </a:extLst>
          </p:cNvPr>
          <p:cNvGrpSpPr/>
          <p:nvPr/>
        </p:nvGrpSpPr>
        <p:grpSpPr>
          <a:xfrm>
            <a:off x="1108375" y="4096746"/>
            <a:ext cx="200303" cy="233903"/>
            <a:chOff x="2317430" y="1288782"/>
            <a:chExt cx="363699" cy="401630"/>
          </a:xfrm>
          <a:noFill/>
        </p:grpSpPr>
        <p:sp>
          <p:nvSpPr>
            <p:cNvPr id="4099" name="Forme libre : forme 4098">
              <a:extLst>
                <a:ext uri="{FF2B5EF4-FFF2-40B4-BE49-F238E27FC236}">
                  <a16:creationId xmlns:a16="http://schemas.microsoft.com/office/drawing/2014/main" id="{C8AE0707-DA56-19B9-8CA7-8A30218AD134}"/>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4100" name="Graphique 1772">
              <a:extLst>
                <a:ext uri="{FF2B5EF4-FFF2-40B4-BE49-F238E27FC236}">
                  <a16:creationId xmlns:a16="http://schemas.microsoft.com/office/drawing/2014/main" id="{DF128E3C-1165-81F7-443E-D8DFE41BF968}"/>
                </a:ext>
              </a:extLst>
            </p:cNvPr>
            <p:cNvGrpSpPr/>
            <p:nvPr/>
          </p:nvGrpSpPr>
          <p:grpSpPr>
            <a:xfrm>
              <a:off x="2452209" y="1371600"/>
              <a:ext cx="42576" cy="102012"/>
              <a:chOff x="2452209" y="1371600"/>
              <a:chExt cx="42576" cy="102012"/>
            </a:xfrm>
            <a:grpFill/>
          </p:grpSpPr>
          <p:sp>
            <p:nvSpPr>
              <p:cNvPr id="4120" name="Forme libre : forme 4119">
                <a:extLst>
                  <a:ext uri="{FF2B5EF4-FFF2-40B4-BE49-F238E27FC236}">
                    <a16:creationId xmlns:a16="http://schemas.microsoft.com/office/drawing/2014/main" id="{FD81D665-9A87-AFFD-1E38-618DA86EB67D}"/>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4121" name="Forme libre : forme 4120">
                <a:extLst>
                  <a:ext uri="{FF2B5EF4-FFF2-40B4-BE49-F238E27FC236}">
                    <a16:creationId xmlns:a16="http://schemas.microsoft.com/office/drawing/2014/main" id="{92F25201-5D11-55FE-9A3C-285D41E07148}"/>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4101" name="Forme libre : forme 4100">
              <a:extLst>
                <a:ext uri="{FF2B5EF4-FFF2-40B4-BE49-F238E27FC236}">
                  <a16:creationId xmlns:a16="http://schemas.microsoft.com/office/drawing/2014/main" id="{94E2647E-233A-308C-28C2-F73F2C4C4D21}"/>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4102" name="Forme libre : forme 4101">
              <a:extLst>
                <a:ext uri="{FF2B5EF4-FFF2-40B4-BE49-F238E27FC236}">
                  <a16:creationId xmlns:a16="http://schemas.microsoft.com/office/drawing/2014/main" id="{926D1980-107E-DB78-30E1-18DC0978B0F2}"/>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4103" name="Forme libre : forme 4102">
              <a:extLst>
                <a:ext uri="{FF2B5EF4-FFF2-40B4-BE49-F238E27FC236}">
                  <a16:creationId xmlns:a16="http://schemas.microsoft.com/office/drawing/2014/main" id="{F1EFF005-D321-900D-69E3-7DF928269016}"/>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4104" name="Forme libre : forme 4103">
              <a:extLst>
                <a:ext uri="{FF2B5EF4-FFF2-40B4-BE49-F238E27FC236}">
                  <a16:creationId xmlns:a16="http://schemas.microsoft.com/office/drawing/2014/main" id="{8A9208AC-F608-C09F-1B06-71E5BF3CDCBE}"/>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4105" name="Forme libre : forme 4104">
              <a:extLst>
                <a:ext uri="{FF2B5EF4-FFF2-40B4-BE49-F238E27FC236}">
                  <a16:creationId xmlns:a16="http://schemas.microsoft.com/office/drawing/2014/main" id="{FF8317C9-92F8-CC15-43B1-6CB54AED27DC}"/>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4106" name="Graphique 1772">
              <a:extLst>
                <a:ext uri="{FF2B5EF4-FFF2-40B4-BE49-F238E27FC236}">
                  <a16:creationId xmlns:a16="http://schemas.microsoft.com/office/drawing/2014/main" id="{6DF97E97-C38F-3003-7B0C-0BD256CD0A26}"/>
                </a:ext>
              </a:extLst>
            </p:cNvPr>
            <p:cNvGrpSpPr/>
            <p:nvPr/>
          </p:nvGrpSpPr>
          <p:grpSpPr>
            <a:xfrm>
              <a:off x="2489833" y="1432178"/>
              <a:ext cx="79724" cy="98488"/>
              <a:chOff x="2489833" y="1432178"/>
              <a:chExt cx="79724" cy="98488"/>
            </a:xfrm>
            <a:grpFill/>
          </p:grpSpPr>
          <p:sp>
            <p:nvSpPr>
              <p:cNvPr id="4117" name="Forme libre : forme 4116">
                <a:extLst>
                  <a:ext uri="{FF2B5EF4-FFF2-40B4-BE49-F238E27FC236}">
                    <a16:creationId xmlns:a16="http://schemas.microsoft.com/office/drawing/2014/main" id="{98D1CE3F-2D19-DAAF-8036-4C3C4D721285}"/>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4118" name="Forme libre : forme 4117">
                <a:extLst>
                  <a:ext uri="{FF2B5EF4-FFF2-40B4-BE49-F238E27FC236}">
                    <a16:creationId xmlns:a16="http://schemas.microsoft.com/office/drawing/2014/main" id="{60F3CC45-5AEF-81C4-5ADF-41BCB17434E4}"/>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4119" name="Forme libre : forme 4118">
                <a:extLst>
                  <a:ext uri="{FF2B5EF4-FFF2-40B4-BE49-F238E27FC236}">
                    <a16:creationId xmlns:a16="http://schemas.microsoft.com/office/drawing/2014/main" id="{8D70A4AC-3BB8-ECB1-2C80-A10EDD7A8E98}"/>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4107" name="Forme libre : forme 4106">
              <a:extLst>
                <a:ext uri="{FF2B5EF4-FFF2-40B4-BE49-F238E27FC236}">
                  <a16:creationId xmlns:a16="http://schemas.microsoft.com/office/drawing/2014/main" id="{27877815-F93F-831B-114A-34B67B831E7F}"/>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4108" name="Forme libre : forme 4107">
              <a:extLst>
                <a:ext uri="{FF2B5EF4-FFF2-40B4-BE49-F238E27FC236}">
                  <a16:creationId xmlns:a16="http://schemas.microsoft.com/office/drawing/2014/main" id="{4CBD47F1-93AE-7013-F316-393B85D12856}"/>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4109" name="Forme libre : forme 4108">
              <a:extLst>
                <a:ext uri="{FF2B5EF4-FFF2-40B4-BE49-F238E27FC236}">
                  <a16:creationId xmlns:a16="http://schemas.microsoft.com/office/drawing/2014/main" id="{9721675A-2E3D-EE17-1C40-58E9B92A27BE}"/>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4110" name="Forme libre : forme 4109">
              <a:extLst>
                <a:ext uri="{FF2B5EF4-FFF2-40B4-BE49-F238E27FC236}">
                  <a16:creationId xmlns:a16="http://schemas.microsoft.com/office/drawing/2014/main" id="{C0A3DDD5-2A49-6F2B-ACF6-27560CE5B19A}"/>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4111" name="Forme libre : forme 4110">
              <a:extLst>
                <a:ext uri="{FF2B5EF4-FFF2-40B4-BE49-F238E27FC236}">
                  <a16:creationId xmlns:a16="http://schemas.microsoft.com/office/drawing/2014/main" id="{9B68A07F-E937-1379-9D00-79012BE90B5A}"/>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4112" name="Forme libre : forme 4111">
              <a:extLst>
                <a:ext uri="{FF2B5EF4-FFF2-40B4-BE49-F238E27FC236}">
                  <a16:creationId xmlns:a16="http://schemas.microsoft.com/office/drawing/2014/main" id="{4947E74F-34F9-1216-06E9-3FACAA0742B4}"/>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4113" name="Forme libre : forme 4112">
              <a:extLst>
                <a:ext uri="{FF2B5EF4-FFF2-40B4-BE49-F238E27FC236}">
                  <a16:creationId xmlns:a16="http://schemas.microsoft.com/office/drawing/2014/main" id="{2C5F4548-8F2E-D2C2-9430-E73003E198A7}"/>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4114" name="Forme libre : forme 4113">
              <a:extLst>
                <a:ext uri="{FF2B5EF4-FFF2-40B4-BE49-F238E27FC236}">
                  <a16:creationId xmlns:a16="http://schemas.microsoft.com/office/drawing/2014/main" id="{9099C2A2-3C3E-2478-1E47-3A5C0517DF75}"/>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4115" name="Forme libre : forme 4114">
              <a:extLst>
                <a:ext uri="{FF2B5EF4-FFF2-40B4-BE49-F238E27FC236}">
                  <a16:creationId xmlns:a16="http://schemas.microsoft.com/office/drawing/2014/main" id="{3F786DE5-4502-8440-0456-1EDBAE239528}"/>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4116" name="Forme libre : forme 4115">
              <a:extLst>
                <a:ext uri="{FF2B5EF4-FFF2-40B4-BE49-F238E27FC236}">
                  <a16:creationId xmlns:a16="http://schemas.microsoft.com/office/drawing/2014/main" id="{2255D7F8-B35C-D668-D394-1337938B8DC7}"/>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sp>
        <p:nvSpPr>
          <p:cNvPr id="9" name="Espace réservé du contenu 7">
            <a:extLst>
              <a:ext uri="{FF2B5EF4-FFF2-40B4-BE49-F238E27FC236}">
                <a16:creationId xmlns:a16="http://schemas.microsoft.com/office/drawing/2014/main" id="{F775D54B-63FF-0692-0A1E-EAFEF072FCCC}"/>
              </a:ext>
            </a:extLst>
          </p:cNvPr>
          <p:cNvSpPr txBox="1">
            <a:spLocks/>
          </p:cNvSpPr>
          <p:nvPr/>
        </p:nvSpPr>
        <p:spPr>
          <a:xfrm>
            <a:off x="729007" y="4432397"/>
            <a:ext cx="5392458" cy="2098549"/>
          </a:xfrm>
          <a:prstGeom prst="rect">
            <a:avLst/>
          </a:prstGeom>
        </p:spPr>
        <p:txBody>
          <a:bodyPr/>
          <a:lstStyle>
            <a:lvl1pPr marL="216000" marR="0" indent="-216000" algn="l" defTabSz="914400" rtl="0" eaLnBrk="1" fontAlgn="auto" latinLnBrk="0" hangingPunct="1">
              <a:lnSpc>
                <a:spcPct val="100%"/>
              </a:lnSpc>
              <a:spcBef>
                <a:spcPts val="600"/>
              </a:spcBef>
              <a:spcAft>
                <a:spcPts val="0"/>
              </a:spcAft>
              <a:buClr>
                <a:schemeClr val="accent4">
                  <a:lumMod val="75%"/>
                </a:schemeClr>
              </a:buClr>
              <a:buSzTx/>
              <a:buFont typeface="Arial" panose="020B0604020202020204" pitchFamily="34" charset="0"/>
              <a:buChar char="■"/>
              <a:tabLst/>
              <a:defRPr sz="1600" kern="1200" baseline="0%">
                <a:solidFill>
                  <a:schemeClr val="tx1">
                    <a:lumMod val="75%"/>
                    <a:lumOff val="25%"/>
                  </a:schemeClr>
                </a:solidFill>
                <a:latin typeface="+mn-lt"/>
                <a:ea typeface="+mn-ea"/>
                <a:cs typeface="+mn-cs"/>
              </a:defRPr>
            </a:lvl1pPr>
            <a:lvl2pPr marL="68400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400" kern="1200">
                <a:solidFill>
                  <a:schemeClr val="tx1">
                    <a:lumMod val="75%"/>
                    <a:lumOff val="25%"/>
                  </a:schemeClr>
                </a:solidFill>
                <a:latin typeface="+mn-lt"/>
                <a:ea typeface="+mn-ea"/>
                <a:cs typeface="+mn-cs"/>
              </a:defRPr>
            </a:lvl2pPr>
            <a:lvl3pPr marL="927000" marR="0" indent="0" algn="l" defTabSz="914400" rtl="0" eaLnBrk="1" fontAlgn="auto" latinLnBrk="0" hangingPunct="1">
              <a:lnSpc>
                <a:spcPct val="100%"/>
              </a:lnSpc>
              <a:spcBef>
                <a:spcPts val="600"/>
              </a:spcBef>
              <a:spcAft>
                <a:spcPts val="1200"/>
              </a:spcAft>
              <a:buClr>
                <a:schemeClr val="accent4">
                  <a:lumMod val="75%"/>
                </a:schemeClr>
              </a:buClr>
              <a:buSzTx/>
              <a:buFont typeface="Wingdings" panose="05000000000000000000" pitchFamily="2" charset="2"/>
              <a:buNone/>
              <a:tabLst/>
              <a:defRPr sz="1200" kern="1200">
                <a:solidFill>
                  <a:schemeClr val="tx1">
                    <a:lumMod val="75%"/>
                    <a:lumOff val="25%"/>
                  </a:schemeClr>
                </a:solidFill>
                <a:latin typeface="+mn-lt"/>
                <a:ea typeface="+mn-ea"/>
                <a:cs typeface="+mn-cs"/>
              </a:defRPr>
            </a:lvl3pPr>
            <a:lvl4pPr marL="165735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100" kern="1200" baseline="0%">
                <a:solidFill>
                  <a:schemeClr val="tx1">
                    <a:lumMod val="75%"/>
                    <a:lumOff val="25%"/>
                  </a:schemeClr>
                </a:solidFill>
                <a:latin typeface="+mn-lt"/>
                <a:ea typeface="+mn-ea"/>
                <a:cs typeface="+mn-cs"/>
              </a:defRPr>
            </a:lvl4pPr>
            <a:lvl5pPr marL="205740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050" kern="1200">
                <a:solidFill>
                  <a:schemeClr val="tx1">
                    <a:lumMod val="75%"/>
                    <a:lumOff val="25%"/>
                  </a:schemeClr>
                </a:solidFill>
                <a:latin typeface="+mn-lt"/>
                <a:ea typeface="+mn-ea"/>
                <a:cs typeface="+mn-cs"/>
              </a:defRPr>
            </a:lvl5pPr>
            <a:lvl6pPr marL="25146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Clr>
                <a:srgbClr val="D11921"/>
              </a:buClr>
            </a:pPr>
            <a:r>
              <a:rPr lang="fr-FR" altLang="fr-FR" sz="1200" b="1" dirty="0"/>
              <a:t>Part variable sur objectifs : </a:t>
            </a:r>
          </a:p>
          <a:p>
            <a:pPr lvl="1" algn="just">
              <a:buClr>
                <a:srgbClr val="D11921"/>
              </a:buClr>
            </a:pPr>
            <a:r>
              <a:rPr lang="fr-FR" altLang="fr-FR" sz="1200" dirty="0"/>
              <a:t>Taux de </a:t>
            </a:r>
            <a:r>
              <a:rPr lang="fr-FR" sz="1200" dirty="0">
                <a:solidFill>
                  <a:schemeClr val="tx1">
                    <a:lumMod val="75%"/>
                    <a:lumOff val="25%"/>
                  </a:schemeClr>
                </a:solidFill>
              </a:rPr>
              <a:t>visite du PTF avec une vente et engagements conso</a:t>
            </a:r>
          </a:p>
          <a:p>
            <a:pPr algn="just">
              <a:buClr>
                <a:srgbClr val="D11921"/>
              </a:buClr>
            </a:pPr>
            <a:r>
              <a:rPr lang="fr-FR" altLang="fr-FR" sz="1200" b="1" dirty="0"/>
              <a:t>Part variable relative (baromètre) : </a:t>
            </a:r>
          </a:p>
          <a:p>
            <a:pPr lvl="1" algn="just">
              <a:buClr>
                <a:srgbClr val="D11921"/>
              </a:buClr>
            </a:pPr>
            <a:r>
              <a:rPr lang="fr-FR" sz="1200" dirty="0">
                <a:solidFill>
                  <a:schemeClr val="tx1">
                    <a:lumMod val="75%"/>
                    <a:lumOff val="25%"/>
                  </a:schemeClr>
                </a:solidFill>
              </a:rPr>
              <a:t>Indicateur digital si SED engagements et ventes accessoires pondérés conso et volume conso si client premium</a:t>
            </a:r>
          </a:p>
          <a:p>
            <a:pPr lvl="1" algn="just">
              <a:buClr>
                <a:srgbClr val="D11921"/>
              </a:buClr>
            </a:pPr>
            <a:endParaRPr lang="fr-FR" altLang="fr-FR" sz="1200" dirty="0"/>
          </a:p>
        </p:txBody>
      </p:sp>
      <p:pic>
        <p:nvPicPr>
          <p:cNvPr id="4" name="Image 3">
            <a:extLst>
              <a:ext uri="{FF2B5EF4-FFF2-40B4-BE49-F238E27FC236}">
                <a16:creationId xmlns:a16="http://schemas.microsoft.com/office/drawing/2014/main" id="{53D8BDF2-D941-7AC6-E666-6BABA5F4193D}"/>
              </a:ext>
            </a:extLst>
          </p:cNvPr>
          <p:cNvPicPr>
            <a:picLocks noChangeAspect="1"/>
          </p:cNvPicPr>
          <p:nvPr/>
        </p:nvPicPr>
        <p:blipFill rotWithShape="1">
          <a:blip r:embed="rId7"/>
          <a:srcRect t="74.854%" b="8.716%"/>
          <a:stretch/>
        </p:blipFill>
        <p:spPr>
          <a:xfrm>
            <a:off x="0" y="6480708"/>
            <a:ext cx="12192000" cy="377292"/>
          </a:xfrm>
          <a:prstGeom prst="rect">
            <a:avLst/>
          </a:prstGeom>
        </p:spPr>
      </p:pic>
      <p:pic>
        <p:nvPicPr>
          <p:cNvPr id="5" name="Picture 2" descr="Panneau de ville française Illustration Stock | Adobe Stock">
            <a:extLst>
              <a:ext uri="{FF2B5EF4-FFF2-40B4-BE49-F238E27FC236}">
                <a16:creationId xmlns:a16="http://schemas.microsoft.com/office/drawing/2014/main" id="{C121E69A-F6A4-E936-3D50-D31AB0863AB5}"/>
              </a:ext>
            </a:extLst>
          </p:cNvPr>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1724502" y="6209252"/>
            <a:ext cx="749944" cy="610394"/>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A42A701F-F69E-7D01-B564-4F8DF6F49695}"/>
              </a:ext>
            </a:extLst>
          </p:cNvPr>
          <p:cNvSpPr txBox="1"/>
          <p:nvPr/>
        </p:nvSpPr>
        <p:spPr>
          <a:xfrm>
            <a:off x="1716163" y="6234214"/>
            <a:ext cx="981306" cy="230832"/>
          </a:xfrm>
          <a:prstGeom prst="rect">
            <a:avLst/>
          </a:prstGeom>
          <a:noFill/>
        </p:spPr>
        <p:txBody>
          <a:bodyPr wrap="square" rtlCol="0">
            <a:spAutoFit/>
          </a:bodyPr>
          <a:lstStyle/>
          <a:p>
            <a:r>
              <a:rPr lang="fr-FR" sz="900" b="1" dirty="0">
                <a:solidFill>
                  <a:schemeClr val="tx1">
                    <a:lumMod val="75%"/>
                    <a:lumOff val="25%"/>
                  </a:schemeClr>
                </a:solidFill>
              </a:rPr>
              <a:t>FINANCER</a:t>
            </a:r>
          </a:p>
        </p:txBody>
      </p:sp>
      <p:pic>
        <p:nvPicPr>
          <p:cNvPr id="8" name="Picture 2" descr="Panneau de ville française Illustration Stock | Adobe Stock">
            <a:extLst>
              <a:ext uri="{FF2B5EF4-FFF2-40B4-BE49-F238E27FC236}">
                <a16:creationId xmlns:a16="http://schemas.microsoft.com/office/drawing/2014/main" id="{0FC35B4A-DA52-5EDB-379E-C10703BC04DA}"/>
              </a:ext>
            </a:extLst>
          </p:cNvPr>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5693212" y="6209252"/>
            <a:ext cx="749944" cy="610394"/>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D03429EE-535C-BF67-6330-368CFB44B259}"/>
              </a:ext>
            </a:extLst>
          </p:cNvPr>
          <p:cNvSpPr txBox="1"/>
          <p:nvPr/>
        </p:nvSpPr>
        <p:spPr>
          <a:xfrm>
            <a:off x="5696024" y="6234214"/>
            <a:ext cx="981306" cy="230832"/>
          </a:xfrm>
          <a:prstGeom prst="rect">
            <a:avLst/>
          </a:prstGeom>
          <a:noFill/>
        </p:spPr>
        <p:txBody>
          <a:bodyPr wrap="square" rtlCol="0">
            <a:spAutoFit/>
          </a:bodyPr>
          <a:lstStyle/>
          <a:p>
            <a:r>
              <a:rPr lang="fr-FR" sz="900" b="1" dirty="0">
                <a:solidFill>
                  <a:schemeClr val="tx1">
                    <a:lumMod val="75%"/>
                    <a:lumOff val="25%"/>
                  </a:schemeClr>
                </a:solidFill>
              </a:rPr>
              <a:t>ASSURER</a:t>
            </a:r>
          </a:p>
        </p:txBody>
      </p:sp>
      <p:pic>
        <p:nvPicPr>
          <p:cNvPr id="13" name="Picture 2" descr="Panneau de ville française Illustration Stock | Adobe Stock">
            <a:extLst>
              <a:ext uri="{FF2B5EF4-FFF2-40B4-BE49-F238E27FC236}">
                <a16:creationId xmlns:a16="http://schemas.microsoft.com/office/drawing/2014/main" id="{68A0CD8E-CDAE-C371-5B27-525CC03FACDC}"/>
              </a:ext>
            </a:extLst>
          </p:cNvPr>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10467497" y="6207150"/>
            <a:ext cx="1096317" cy="610394"/>
          </a:xfrm>
          <a:prstGeom prst="rect">
            <a:avLst/>
          </a:prstGeom>
          <a:noFill/>
          <a:extLst>
            <a:ext uri="{909E8E84-426E-40DD-AFC4-6F175D3DCCD1}">
              <a14:hiddenFill xmlns:a14="http://schemas.microsoft.com/office/drawing/2010/main">
                <a:solidFill>
                  <a:srgbClr val="FFFFFF"/>
                </a:solidFill>
              </a14:hiddenFill>
            </a:ext>
          </a:extLst>
        </p:spPr>
      </p:pic>
      <p:sp>
        <p:nvSpPr>
          <p:cNvPr id="64" name="ZoneTexte 63">
            <a:extLst>
              <a:ext uri="{FF2B5EF4-FFF2-40B4-BE49-F238E27FC236}">
                <a16:creationId xmlns:a16="http://schemas.microsoft.com/office/drawing/2014/main" id="{79DFE3EB-70B6-6794-5302-2429BB10F650}"/>
              </a:ext>
            </a:extLst>
          </p:cNvPr>
          <p:cNvSpPr txBox="1"/>
          <p:nvPr/>
        </p:nvSpPr>
        <p:spPr>
          <a:xfrm>
            <a:off x="10459158" y="6232112"/>
            <a:ext cx="1104655" cy="230832"/>
          </a:xfrm>
          <a:prstGeom prst="rect">
            <a:avLst/>
          </a:prstGeom>
          <a:noFill/>
        </p:spPr>
        <p:txBody>
          <a:bodyPr wrap="square" rtlCol="0">
            <a:spAutoFit/>
          </a:bodyPr>
          <a:lstStyle/>
          <a:p>
            <a:r>
              <a:rPr lang="fr-FR" sz="900" b="1" dirty="0">
                <a:solidFill>
                  <a:schemeClr val="tx1">
                    <a:lumMod val="75%"/>
                    <a:lumOff val="25%"/>
                  </a:schemeClr>
                </a:solidFill>
              </a:rPr>
              <a:t>ACCOMPAGNER</a:t>
            </a:r>
          </a:p>
        </p:txBody>
      </p:sp>
      <p:pic>
        <p:nvPicPr>
          <p:cNvPr id="65" name="Image 64">
            <a:extLst>
              <a:ext uri="{FF2B5EF4-FFF2-40B4-BE49-F238E27FC236}">
                <a16:creationId xmlns:a16="http://schemas.microsoft.com/office/drawing/2014/main" id="{60D484FF-AFA8-3715-6C68-8DE450065318}"/>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9.524%" b="89.683%" l="4.965%" r="98.227%">
                        <a14:foregroundMark x1="5.319%" y1="51.586%" x2="4.965%" y2="70.634%"/>
                        <a14:foregroundMark x1="4.965%" y1="70.634%" x2="14.681%" y2="84.527%"/>
                        <a14:foregroundMark x1="26.214%" y1="81.013%" x2="29.433%" y2="73.81%"/>
                        <a14:foregroundMark x1="57.446%" y1="13.492%" x2="44.326%" y2="9.524%"/>
                        <a14:foregroundMark x1="44.326%" y1="9.524%" x2="38.46%" y2="9.524%"/>
                        <a14:foregroundMark x1="33.22%" y1="12.979%" x2="32.624%" y2="13.492%"/>
                        <a14:foregroundMark x1="36.794%" y1="9.903%" x2="34.36%" y2="11.998%"/>
                        <a14:foregroundMark x1="91.731%" y1="62.809%" x2="93.262%" y2="67.46%"/>
                        <a14:foregroundMark x1="93.262%" y1="67.46%" x2="89.007%" y2="77.777%"/>
                        <a14:foregroundMark x1="89.007%" y1="77.777%" x2="85.816%" y2="79.365%"/>
                        <a14:foregroundMark x1="95.745%" y1="66.667%" x2="94.681%" y2="80.157%"/>
                        <a14:foregroundMark x1="94.681%" y1="80.157%" x2="93.972%" y2="80.952%"/>
                        <a14:foregroundMark x1="97.871%" y1="73.016%" x2="98.227%" y2="78.571%"/>
                        <a14:foregroundMark x1="15.245%" y1="86.508%" x2="23.05%" y2="88.095%"/>
                        <a14:foregroundMark x1="23.05%" y1="88.095%" x2="24.467%" y2="83.333%"/>
                        <a14:foregroundMark x1="73.759%" y1="88.889%" x2="80.851%" y2="87.301%"/>
                        <a14:foregroundMark x1="77.66%" y1="42.063%" x2="79.433%" y2="43.65%"/>
                        <a14:backgroundMark x1="98.227%" y1="81.746%" x2="97.871%" y2="64.286%"/>
                        <a14:backgroundMark x1="97.518%" y1="75.397%" x2="97.518%" y2="73.016%"/>
                        <a14:backgroundMark x1="13.12%" y1="88.889%" x2="14.27%" y2="89.747%"/>
                        <a14:backgroundMark x1="22.744%" y1="93.169%" x2="30.142%" y2="88.889%"/>
                        <a14:backgroundMark x1="21.253%" y1="94.046%" x2="22.093%" y2="93.558%"/>
                        <a14:backgroundMark x1="52.482%" y1="87.301%" x2="32.979%" y2="87.301%"/>
                        <a14:backgroundMark x1="66.312%" y1="88.095%" x2="51.418%" y2="88.095%"/>
                        <a14:backgroundMark x1="75.532%" y1="30.159%" x2="76.95%" y2="32.54%"/>
                        <a14:backgroundMark x1="79.077%" y1="35.714%" x2="79.669%" y2="36.708%"/>
                        <a14:backgroundMark x1="86.169%" y1="39.683%" x2="89.007%" y2="42.063%"/>
                        <a14:backgroundMark x1="36.879%" y1="3.968%" x2="35.106%" y2="3.968%"/>
                        <a14:backgroundMark x1="32.979%" y1="7.143%" x2="31.56%" y2="7.143%"/>
                        <a14:backgroundMark x1="20.567%" y1="19.048%" x2="20.567%" y2="16.667%"/>
                        <a14:backgroundMark x1="19.504%" y1="23.016%" x2="18.439%" y2="23.016%"/>
                        <a14:backgroundMark x1="21.984%" y1="17.459%" x2="19.504%" y2="15.873%"/>
                        <a14:backgroundMark x1="23.05%" y1="15.873%" x2="23.05%" y2="15.873%"/>
                        <a14:backgroundMark x1="3.901%" y1="43.65%" x2="14.894%" y2="32.54%"/>
                        <a14:backgroundMark x1="14.894%" y1="32.54%" x2="16.312%" y2="28.571%"/>
                        <a14:backgroundMark x1="84.043%" y1="42.063%" x2="90.426%" y2="45.238%"/>
                        <a14:backgroundMark x1="90.426%" y1="45.238%" x2="95.745%" y2="54.762%"/>
                        <a14:backgroundMark x1="95.745%" y1="54.762%" x2="96.099%" y2="56.349%"/>
                        <a14:backgroundMark x1="85.816%" y1="43.65%" x2="80.851%" y2="40.476%"/>
                      </a14:backgroundRemoval>
                    </a14:imgEffect>
                  </a14:imgLayer>
                </a14:imgProps>
              </a:ext>
            </a:extLst>
          </a:blip>
          <a:stretch>
            <a:fillRect/>
          </a:stretch>
        </p:blipFill>
        <p:spPr>
          <a:xfrm>
            <a:off x="365842" y="6112805"/>
            <a:ext cx="1469250" cy="656473"/>
          </a:xfrm>
          <a:prstGeom prst="rect">
            <a:avLst/>
          </a:prstGeom>
        </p:spPr>
      </p:pic>
      <p:pic>
        <p:nvPicPr>
          <p:cNvPr id="66" name="Image 65">
            <a:extLst>
              <a:ext uri="{FF2B5EF4-FFF2-40B4-BE49-F238E27FC236}">
                <a16:creationId xmlns:a16="http://schemas.microsoft.com/office/drawing/2014/main" id="{FBB44C31-BE89-8111-DF63-E893F5DEE96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27539" y="3537788"/>
            <a:ext cx="358661" cy="35757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
                <a:headEnd/>
                <a:tailEnd/>
              </a14:hiddenLine>
            </a:ext>
          </a:extLst>
        </p:spPr>
      </p:pic>
    </p:spTree>
    <p:extLst>
      <p:ext uri="{BB962C8B-B14F-4D97-AF65-F5344CB8AC3E}">
        <p14:creationId xmlns:p14="http://schemas.microsoft.com/office/powerpoint/2010/main" val="1345926125"/>
      </p:ext>
    </p:extLst>
  </p:cSld>
  <p:clrMapOvr>
    <a:masterClrMapping/>
  </p:clrMapOvr>
</p:sld>
</file>

<file path=ppt/slides/slide12.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26" name="Image 25">
            <a:extLst>
              <a:ext uri="{FF2B5EF4-FFF2-40B4-BE49-F238E27FC236}">
                <a16:creationId xmlns:a16="http://schemas.microsoft.com/office/drawing/2014/main" id="{C42C4F49-E86F-0C11-E221-ACDA27FDE1AD}"/>
              </a:ext>
            </a:extLst>
          </p:cNvPr>
          <p:cNvPicPr>
            <a:picLocks noChangeAspect="1"/>
          </p:cNvPicPr>
          <p:nvPr/>
        </p:nvPicPr>
        <p:blipFill>
          <a:blip r:embed="rId2">
            <a:alphaModFix amt="85%"/>
          </a:blip>
          <a:stretch>
            <a:fillRect/>
          </a:stretch>
        </p:blipFill>
        <p:spPr>
          <a:xfrm>
            <a:off x="4506002" y="1372689"/>
            <a:ext cx="3236035" cy="4466107"/>
          </a:xfrm>
          <a:prstGeom prst="rect">
            <a:avLst/>
          </a:prstGeom>
        </p:spPr>
      </p:pic>
      <p:pic>
        <p:nvPicPr>
          <p:cNvPr id="28" name="Image 27">
            <a:extLst>
              <a:ext uri="{FF2B5EF4-FFF2-40B4-BE49-F238E27FC236}">
                <a16:creationId xmlns:a16="http://schemas.microsoft.com/office/drawing/2014/main" id="{4588F487-CFC7-5CDC-1B3A-57748B78B5E6}"/>
              </a:ext>
            </a:extLst>
          </p:cNvPr>
          <p:cNvPicPr>
            <a:picLocks noChangeAspect="1"/>
          </p:cNvPicPr>
          <p:nvPr/>
        </p:nvPicPr>
        <p:blipFill>
          <a:blip r:embed="rId3">
            <a:alphaModFix amt="35%"/>
          </a:blip>
          <a:stretch>
            <a:fillRect/>
          </a:stretch>
        </p:blipFill>
        <p:spPr>
          <a:xfrm>
            <a:off x="1053889" y="1391667"/>
            <a:ext cx="3216332" cy="4461179"/>
          </a:xfrm>
          <a:prstGeom prst="rect">
            <a:avLst/>
          </a:prstGeom>
        </p:spPr>
      </p:pic>
      <p:pic>
        <p:nvPicPr>
          <p:cNvPr id="30" name="Image 29">
            <a:extLst>
              <a:ext uri="{FF2B5EF4-FFF2-40B4-BE49-F238E27FC236}">
                <a16:creationId xmlns:a16="http://schemas.microsoft.com/office/drawing/2014/main" id="{63BB53DA-DFFD-61B5-62E5-6133D3782797}"/>
              </a:ext>
            </a:extLst>
          </p:cNvPr>
          <p:cNvPicPr>
            <a:picLocks noChangeAspect="1"/>
          </p:cNvPicPr>
          <p:nvPr/>
        </p:nvPicPr>
        <p:blipFill>
          <a:blip r:embed="rId4">
            <a:alphaModFix amt="35%"/>
          </a:blip>
          <a:stretch>
            <a:fillRect/>
          </a:stretch>
        </p:blipFill>
        <p:spPr>
          <a:xfrm>
            <a:off x="7992767" y="1346692"/>
            <a:ext cx="3258472" cy="4492104"/>
          </a:xfrm>
          <a:prstGeom prst="rect">
            <a:avLst/>
          </a:prstGeom>
        </p:spPr>
      </p:pic>
      <p:sp>
        <p:nvSpPr>
          <p:cNvPr id="3" name="Espace réservé du texte 2">
            <a:extLst>
              <a:ext uri="{FF2B5EF4-FFF2-40B4-BE49-F238E27FC236}">
                <a16:creationId xmlns:a16="http://schemas.microsoft.com/office/drawing/2014/main" id="{7927C8EE-A4AA-4980-A402-BBC125DDC03C}"/>
              </a:ext>
            </a:extLst>
          </p:cNvPr>
          <p:cNvSpPr>
            <a:spLocks noGrp="1"/>
          </p:cNvSpPr>
          <p:nvPr>
            <p:ph type="body" sz="quarter" idx="12"/>
          </p:nvPr>
        </p:nvSpPr>
        <p:spPr/>
        <p:txBody>
          <a:bodyPr/>
          <a:lstStyle/>
          <a:p>
            <a:r>
              <a:rPr lang="fr-FR" dirty="0">
                <a:solidFill>
                  <a:srgbClr val="C00000"/>
                </a:solidFill>
              </a:rPr>
              <a:t>Financer </a:t>
            </a:r>
            <a:r>
              <a:rPr lang="fr-FR" dirty="0"/>
              <a:t>sa mobilité et bien l’</a:t>
            </a:r>
            <a:r>
              <a:rPr lang="fr-FR" dirty="0">
                <a:solidFill>
                  <a:srgbClr val="C00000"/>
                </a:solidFill>
              </a:rPr>
              <a:t>assurer. </a:t>
            </a:r>
          </a:p>
        </p:txBody>
      </p:sp>
      <p:sp>
        <p:nvSpPr>
          <p:cNvPr id="2" name="ZoneTexte 1">
            <a:extLst>
              <a:ext uri="{FF2B5EF4-FFF2-40B4-BE49-F238E27FC236}">
                <a16:creationId xmlns:a16="http://schemas.microsoft.com/office/drawing/2014/main" id="{B9044ECC-2734-4570-1623-7B3FEFF6AE45}"/>
              </a:ext>
            </a:extLst>
          </p:cNvPr>
          <p:cNvSpPr txBox="1"/>
          <p:nvPr/>
        </p:nvSpPr>
        <p:spPr>
          <a:xfrm>
            <a:off x="6177478" y="95261"/>
            <a:ext cx="4939422" cy="276999"/>
          </a:xfrm>
          <a:prstGeom prst="rect">
            <a:avLst/>
          </a:prstGeom>
          <a:noFill/>
        </p:spPr>
        <p:txBody>
          <a:bodyPr wrap="square" rtlCol="0">
            <a:spAutoFit/>
          </a:bodyPr>
          <a:lstStyle/>
          <a:p>
            <a:pPr algn="r"/>
            <a:r>
              <a:rPr lang="fr-FR" sz="1200" dirty="0">
                <a:solidFill>
                  <a:schemeClr val="tx1">
                    <a:lumMod val="75%"/>
                    <a:lumOff val="25%"/>
                  </a:schemeClr>
                </a:solidFill>
              </a:rPr>
              <a:t>2. Financer, </a:t>
            </a:r>
            <a:r>
              <a:rPr lang="fr-FR" sz="1200" b="1" dirty="0">
                <a:solidFill>
                  <a:srgbClr val="C00000"/>
                </a:solidFill>
              </a:rPr>
              <a:t>Assurer</a:t>
            </a:r>
            <a:r>
              <a:rPr lang="fr-FR" sz="1200" dirty="0">
                <a:solidFill>
                  <a:schemeClr val="tx1">
                    <a:lumMod val="75%"/>
                    <a:lumOff val="25%"/>
                  </a:schemeClr>
                </a:solidFill>
              </a:rPr>
              <a:t> </a:t>
            </a:r>
            <a:r>
              <a:rPr lang="fr-FR" sz="1200" dirty="0"/>
              <a:t>et Accompagner</a:t>
            </a:r>
            <a:endParaRPr lang="fr-FR" sz="1200" dirty="0">
              <a:solidFill>
                <a:schemeClr val="tx1">
                  <a:lumMod val="75%"/>
                  <a:lumOff val="25%"/>
                </a:schemeClr>
              </a:solidFill>
            </a:endParaRPr>
          </a:p>
        </p:txBody>
      </p:sp>
      <p:pic>
        <p:nvPicPr>
          <p:cNvPr id="95" name="Image 94">
            <a:extLst>
              <a:ext uri="{FF2B5EF4-FFF2-40B4-BE49-F238E27FC236}">
                <a16:creationId xmlns:a16="http://schemas.microsoft.com/office/drawing/2014/main" id="{DAE10543-78D7-3490-C5D8-1B4255D116AE}"/>
              </a:ext>
            </a:extLst>
          </p:cNvPr>
          <p:cNvPicPr>
            <a:picLocks noChangeAspect="1"/>
          </p:cNvPicPr>
          <p:nvPr/>
        </p:nvPicPr>
        <p:blipFill>
          <a:blip r:embed="rId5"/>
          <a:stretch>
            <a:fillRect/>
          </a:stretch>
        </p:blipFill>
        <p:spPr>
          <a:xfrm>
            <a:off x="11251238" y="49018"/>
            <a:ext cx="849650" cy="372260"/>
          </a:xfrm>
          <a:prstGeom prst="rect">
            <a:avLst/>
          </a:prstGeom>
        </p:spPr>
      </p:pic>
      <p:pic>
        <p:nvPicPr>
          <p:cNvPr id="4" name="Image 3">
            <a:extLst>
              <a:ext uri="{FF2B5EF4-FFF2-40B4-BE49-F238E27FC236}">
                <a16:creationId xmlns:a16="http://schemas.microsoft.com/office/drawing/2014/main" id="{53D8BDF2-D941-7AC6-E666-6BABA5F4193D}"/>
              </a:ext>
            </a:extLst>
          </p:cNvPr>
          <p:cNvPicPr>
            <a:picLocks noChangeAspect="1"/>
          </p:cNvPicPr>
          <p:nvPr/>
        </p:nvPicPr>
        <p:blipFill rotWithShape="1">
          <a:blip r:embed="rId6"/>
          <a:srcRect t="74.854%" b="8.716%"/>
          <a:stretch/>
        </p:blipFill>
        <p:spPr>
          <a:xfrm>
            <a:off x="0" y="6480708"/>
            <a:ext cx="12192000" cy="377292"/>
          </a:xfrm>
          <a:prstGeom prst="rect">
            <a:avLst/>
          </a:prstGeom>
        </p:spPr>
      </p:pic>
      <p:pic>
        <p:nvPicPr>
          <p:cNvPr id="5" name="Picture 2" descr="Panneau de ville française Illustration Stock | Adobe Stock">
            <a:extLst>
              <a:ext uri="{FF2B5EF4-FFF2-40B4-BE49-F238E27FC236}">
                <a16:creationId xmlns:a16="http://schemas.microsoft.com/office/drawing/2014/main" id="{C121E69A-F6A4-E936-3D50-D31AB0863AB5}"/>
              </a:ext>
            </a:extLst>
          </p:cNvPr>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2181877" y="6038890"/>
            <a:ext cx="749944" cy="610394"/>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A42A701F-F69E-7D01-B564-4F8DF6F49695}"/>
              </a:ext>
            </a:extLst>
          </p:cNvPr>
          <p:cNvSpPr txBox="1"/>
          <p:nvPr/>
        </p:nvSpPr>
        <p:spPr>
          <a:xfrm>
            <a:off x="2173538" y="6063852"/>
            <a:ext cx="981306" cy="230832"/>
          </a:xfrm>
          <a:prstGeom prst="rect">
            <a:avLst/>
          </a:prstGeom>
          <a:noFill/>
        </p:spPr>
        <p:txBody>
          <a:bodyPr wrap="square" rtlCol="0">
            <a:spAutoFit/>
          </a:bodyPr>
          <a:lstStyle/>
          <a:p>
            <a:r>
              <a:rPr lang="fr-FR" sz="900" b="1" dirty="0">
                <a:solidFill>
                  <a:schemeClr val="tx1">
                    <a:lumMod val="75%"/>
                    <a:lumOff val="25%"/>
                  </a:schemeClr>
                </a:solidFill>
              </a:rPr>
              <a:t>FINANCER</a:t>
            </a:r>
          </a:p>
        </p:txBody>
      </p:sp>
      <p:pic>
        <p:nvPicPr>
          <p:cNvPr id="8" name="Picture 2" descr="Panneau de ville française Illustration Stock | Adobe Stock">
            <a:extLst>
              <a:ext uri="{FF2B5EF4-FFF2-40B4-BE49-F238E27FC236}">
                <a16:creationId xmlns:a16="http://schemas.microsoft.com/office/drawing/2014/main" id="{0FC35B4A-DA52-5EDB-379E-C10703BC04DA}"/>
              </a:ext>
            </a:extLst>
          </p:cNvPr>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5802506" y="5991560"/>
            <a:ext cx="749944" cy="610394"/>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D03429EE-535C-BF67-6330-368CFB44B259}"/>
              </a:ext>
            </a:extLst>
          </p:cNvPr>
          <p:cNvSpPr txBox="1"/>
          <p:nvPr/>
        </p:nvSpPr>
        <p:spPr>
          <a:xfrm>
            <a:off x="5794503" y="6029188"/>
            <a:ext cx="981306" cy="230832"/>
          </a:xfrm>
          <a:prstGeom prst="rect">
            <a:avLst/>
          </a:prstGeom>
          <a:noFill/>
        </p:spPr>
        <p:txBody>
          <a:bodyPr wrap="square" rtlCol="0">
            <a:spAutoFit/>
          </a:bodyPr>
          <a:lstStyle/>
          <a:p>
            <a:r>
              <a:rPr lang="fr-FR" sz="900" b="1" dirty="0">
                <a:solidFill>
                  <a:schemeClr val="tx1">
                    <a:lumMod val="75%"/>
                    <a:lumOff val="25%"/>
                  </a:schemeClr>
                </a:solidFill>
              </a:rPr>
              <a:t>ASSURER</a:t>
            </a:r>
          </a:p>
        </p:txBody>
      </p:sp>
      <p:pic>
        <p:nvPicPr>
          <p:cNvPr id="13" name="Picture 2" descr="Panneau de ville française Illustration Stock | Adobe Stock">
            <a:extLst>
              <a:ext uri="{FF2B5EF4-FFF2-40B4-BE49-F238E27FC236}">
                <a16:creationId xmlns:a16="http://schemas.microsoft.com/office/drawing/2014/main" id="{68A0CD8E-CDAE-C371-5B27-525CC03FACDC}"/>
              </a:ext>
            </a:extLst>
          </p:cNvPr>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9208968" y="5971063"/>
            <a:ext cx="1096317" cy="610394"/>
          </a:xfrm>
          <a:prstGeom prst="rect">
            <a:avLst/>
          </a:prstGeom>
          <a:noFill/>
          <a:extLst>
            <a:ext uri="{909E8E84-426E-40DD-AFC4-6F175D3DCCD1}">
              <a14:hiddenFill xmlns:a14="http://schemas.microsoft.com/office/drawing/2010/main">
                <a:solidFill>
                  <a:srgbClr val="FFFFFF"/>
                </a:solidFill>
              </a14:hiddenFill>
            </a:ext>
          </a:extLst>
        </p:spPr>
      </p:pic>
      <p:sp>
        <p:nvSpPr>
          <p:cNvPr id="64" name="ZoneTexte 63">
            <a:extLst>
              <a:ext uri="{FF2B5EF4-FFF2-40B4-BE49-F238E27FC236}">
                <a16:creationId xmlns:a16="http://schemas.microsoft.com/office/drawing/2014/main" id="{79DFE3EB-70B6-6794-5302-2429BB10F650}"/>
              </a:ext>
            </a:extLst>
          </p:cNvPr>
          <p:cNvSpPr txBox="1"/>
          <p:nvPr/>
        </p:nvSpPr>
        <p:spPr>
          <a:xfrm>
            <a:off x="9200629" y="5996025"/>
            <a:ext cx="1104655" cy="230832"/>
          </a:xfrm>
          <a:prstGeom prst="rect">
            <a:avLst/>
          </a:prstGeom>
          <a:noFill/>
        </p:spPr>
        <p:txBody>
          <a:bodyPr wrap="square" rtlCol="0">
            <a:spAutoFit/>
          </a:bodyPr>
          <a:lstStyle/>
          <a:p>
            <a:r>
              <a:rPr lang="fr-FR" sz="900" b="1" dirty="0">
                <a:solidFill>
                  <a:schemeClr val="tx1">
                    <a:lumMod val="75%"/>
                    <a:lumOff val="25%"/>
                  </a:schemeClr>
                </a:solidFill>
              </a:rPr>
              <a:t>ACCOMPAGNER</a:t>
            </a:r>
          </a:p>
        </p:txBody>
      </p:sp>
      <p:pic>
        <p:nvPicPr>
          <p:cNvPr id="65" name="Image 64">
            <a:extLst>
              <a:ext uri="{FF2B5EF4-FFF2-40B4-BE49-F238E27FC236}">
                <a16:creationId xmlns:a16="http://schemas.microsoft.com/office/drawing/2014/main" id="{60D484FF-AFA8-3715-6C68-8DE450065318}"/>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9.524%" b="89.683%" l="4.965%" r="98.227%">
                        <a14:foregroundMark x1="5.319%" y1="51.586%" x2="4.965%" y2="70.634%"/>
                        <a14:foregroundMark x1="4.965%" y1="70.634%" x2="14.681%" y2="84.527%"/>
                        <a14:foregroundMark x1="26.214%" y1="81.013%" x2="29.433%" y2="73.81%"/>
                        <a14:foregroundMark x1="57.446%" y1="13.492%" x2="44.326%" y2="9.524%"/>
                        <a14:foregroundMark x1="44.326%" y1="9.524%" x2="38.46%" y2="9.524%"/>
                        <a14:foregroundMark x1="33.22%" y1="12.979%" x2="32.624%" y2="13.492%"/>
                        <a14:foregroundMark x1="36.794%" y1="9.903%" x2="34.36%" y2="11.998%"/>
                        <a14:foregroundMark x1="91.731%" y1="62.809%" x2="93.262%" y2="67.46%"/>
                        <a14:foregroundMark x1="93.262%" y1="67.46%" x2="89.007%" y2="77.777%"/>
                        <a14:foregroundMark x1="89.007%" y1="77.777%" x2="85.816%" y2="79.365%"/>
                        <a14:foregroundMark x1="95.745%" y1="66.667%" x2="94.681%" y2="80.157%"/>
                        <a14:foregroundMark x1="94.681%" y1="80.157%" x2="93.972%" y2="80.952%"/>
                        <a14:foregroundMark x1="97.871%" y1="73.016%" x2="98.227%" y2="78.571%"/>
                        <a14:foregroundMark x1="15.245%" y1="86.508%" x2="23.05%" y2="88.095%"/>
                        <a14:foregroundMark x1="23.05%" y1="88.095%" x2="24.467%" y2="83.333%"/>
                        <a14:foregroundMark x1="73.759%" y1="88.889%" x2="80.851%" y2="87.301%"/>
                        <a14:foregroundMark x1="77.66%" y1="42.063%" x2="79.433%" y2="43.65%"/>
                        <a14:backgroundMark x1="98.227%" y1="81.746%" x2="97.871%" y2="64.286%"/>
                        <a14:backgroundMark x1="97.518%" y1="75.397%" x2="97.518%" y2="73.016%"/>
                        <a14:backgroundMark x1="13.12%" y1="88.889%" x2="14.27%" y2="89.747%"/>
                        <a14:backgroundMark x1="22.744%" y1="93.169%" x2="30.142%" y2="88.889%"/>
                        <a14:backgroundMark x1="21.253%" y1="94.046%" x2="22.093%" y2="93.558%"/>
                        <a14:backgroundMark x1="52.482%" y1="87.301%" x2="32.979%" y2="87.301%"/>
                        <a14:backgroundMark x1="66.312%" y1="88.095%" x2="51.418%" y2="88.095%"/>
                        <a14:backgroundMark x1="75.532%" y1="30.159%" x2="76.95%" y2="32.54%"/>
                        <a14:backgroundMark x1="79.077%" y1="35.714%" x2="79.669%" y2="36.708%"/>
                        <a14:backgroundMark x1="86.169%" y1="39.683%" x2="89.007%" y2="42.063%"/>
                        <a14:backgroundMark x1="36.879%" y1="3.968%" x2="35.106%" y2="3.968%"/>
                        <a14:backgroundMark x1="32.979%" y1="7.143%" x2="31.56%" y2="7.143%"/>
                        <a14:backgroundMark x1="20.567%" y1="19.048%" x2="20.567%" y2="16.667%"/>
                        <a14:backgroundMark x1="19.504%" y1="23.016%" x2="18.439%" y2="23.016%"/>
                        <a14:backgroundMark x1="21.984%" y1="17.459%" x2="19.504%" y2="15.873%"/>
                        <a14:backgroundMark x1="23.05%" y1="15.873%" x2="23.05%" y2="15.873%"/>
                        <a14:backgroundMark x1="3.901%" y1="43.65%" x2="14.894%" y2="32.54%"/>
                        <a14:backgroundMark x1="14.894%" y1="32.54%" x2="16.312%" y2="28.571%"/>
                        <a14:backgroundMark x1="84.043%" y1="42.063%" x2="90.426%" y2="45.238%"/>
                        <a14:backgroundMark x1="90.426%" y1="45.238%" x2="95.745%" y2="54.762%"/>
                        <a14:backgroundMark x1="95.745%" y1="54.762%" x2="96.099%" y2="56.349%"/>
                        <a14:backgroundMark x1="85.816%" y1="43.65%" x2="80.851%" y2="40.476%"/>
                      </a14:backgroundRemoval>
                    </a14:imgEffect>
                  </a14:imgLayer>
                </a14:imgProps>
              </a:ext>
            </a:extLst>
          </a:blip>
          <a:stretch>
            <a:fillRect/>
          </a:stretch>
        </p:blipFill>
        <p:spPr>
          <a:xfrm>
            <a:off x="1927429" y="6163553"/>
            <a:ext cx="1469250" cy="656473"/>
          </a:xfrm>
          <a:prstGeom prst="rect">
            <a:avLst/>
          </a:prstGeom>
        </p:spPr>
      </p:pic>
      <p:sp>
        <p:nvSpPr>
          <p:cNvPr id="6" name="Rectangle 5">
            <a:extLst>
              <a:ext uri="{FF2B5EF4-FFF2-40B4-BE49-F238E27FC236}">
                <a16:creationId xmlns:a16="http://schemas.microsoft.com/office/drawing/2014/main" id="{7E90C784-7502-DA04-96B0-E58F5D7A94AA}"/>
              </a:ext>
            </a:extLst>
          </p:cNvPr>
          <p:cNvSpPr/>
          <p:nvPr/>
        </p:nvSpPr>
        <p:spPr>
          <a:xfrm>
            <a:off x="1033365" y="1347659"/>
            <a:ext cx="3258472" cy="4505188"/>
          </a:xfrm>
          <a:custGeom>
            <a:avLst/>
            <a:gdLst>
              <a:gd name="connsiteX0" fmla="*/ 0 w 3258472"/>
              <a:gd name="connsiteY0" fmla="*/ 0 h 4505188"/>
              <a:gd name="connsiteX1" fmla="*/ 553940 w 3258472"/>
              <a:gd name="connsiteY1" fmla="*/ 0 h 4505188"/>
              <a:gd name="connsiteX2" fmla="*/ 1205635 w 3258472"/>
              <a:gd name="connsiteY2" fmla="*/ 0 h 4505188"/>
              <a:gd name="connsiteX3" fmla="*/ 1759575 w 3258472"/>
              <a:gd name="connsiteY3" fmla="*/ 0 h 4505188"/>
              <a:gd name="connsiteX4" fmla="*/ 2313515 w 3258472"/>
              <a:gd name="connsiteY4" fmla="*/ 0 h 4505188"/>
              <a:gd name="connsiteX5" fmla="*/ 3258472 w 3258472"/>
              <a:gd name="connsiteY5" fmla="*/ 0 h 4505188"/>
              <a:gd name="connsiteX6" fmla="*/ 3258472 w 3258472"/>
              <a:gd name="connsiteY6" fmla="*/ 553495 h 4505188"/>
              <a:gd name="connsiteX7" fmla="*/ 3258472 w 3258472"/>
              <a:gd name="connsiteY7" fmla="*/ 1106989 h 4505188"/>
              <a:gd name="connsiteX8" fmla="*/ 3258472 w 3258472"/>
              <a:gd name="connsiteY8" fmla="*/ 1615432 h 4505188"/>
              <a:gd name="connsiteX9" fmla="*/ 3258472 w 3258472"/>
              <a:gd name="connsiteY9" fmla="*/ 2259030 h 4505188"/>
              <a:gd name="connsiteX10" fmla="*/ 3258472 w 3258472"/>
              <a:gd name="connsiteY10" fmla="*/ 2767473 h 4505188"/>
              <a:gd name="connsiteX11" fmla="*/ 3258472 w 3258472"/>
              <a:gd name="connsiteY11" fmla="*/ 3366019 h 4505188"/>
              <a:gd name="connsiteX12" fmla="*/ 3258472 w 3258472"/>
              <a:gd name="connsiteY12" fmla="*/ 3919514 h 4505188"/>
              <a:gd name="connsiteX13" fmla="*/ 3258472 w 3258472"/>
              <a:gd name="connsiteY13" fmla="*/ 4505188 h 4505188"/>
              <a:gd name="connsiteX14" fmla="*/ 2541608 w 3258472"/>
              <a:gd name="connsiteY14" fmla="*/ 4505188 h 4505188"/>
              <a:gd name="connsiteX15" fmla="*/ 1824744 w 3258472"/>
              <a:gd name="connsiteY15" fmla="*/ 4505188 h 4505188"/>
              <a:gd name="connsiteX16" fmla="*/ 1107880 w 3258472"/>
              <a:gd name="connsiteY16" fmla="*/ 4505188 h 4505188"/>
              <a:gd name="connsiteX17" fmla="*/ 0 w 3258472"/>
              <a:gd name="connsiteY17" fmla="*/ 4505188 h 4505188"/>
              <a:gd name="connsiteX18" fmla="*/ 0 w 3258472"/>
              <a:gd name="connsiteY18" fmla="*/ 3906642 h 4505188"/>
              <a:gd name="connsiteX19" fmla="*/ 0 w 3258472"/>
              <a:gd name="connsiteY19" fmla="*/ 3217991 h 4505188"/>
              <a:gd name="connsiteX20" fmla="*/ 0 w 3258472"/>
              <a:gd name="connsiteY20" fmla="*/ 2664497 h 4505188"/>
              <a:gd name="connsiteX21" fmla="*/ 0 w 3258472"/>
              <a:gd name="connsiteY21" fmla="*/ 2111002 h 4505188"/>
              <a:gd name="connsiteX22" fmla="*/ 0 w 3258472"/>
              <a:gd name="connsiteY22" fmla="*/ 1377300 h 4505188"/>
              <a:gd name="connsiteX23" fmla="*/ 0 w 3258472"/>
              <a:gd name="connsiteY23" fmla="*/ 643598 h 4505188"/>
              <a:gd name="connsiteX24" fmla="*/ 0 w 3258472"/>
              <a:gd name="connsiteY24" fmla="*/ 0 h 4505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58472" h="4505188" extrusionOk="0">
                <a:moveTo>
                  <a:pt x="0" y="0"/>
                </a:moveTo>
                <a:cubicBezTo>
                  <a:pt x="229375" y="-6563"/>
                  <a:pt x="329532" y="-12453"/>
                  <a:pt x="553940" y="0"/>
                </a:cubicBezTo>
                <a:cubicBezTo>
                  <a:pt x="778348" y="12453"/>
                  <a:pt x="949879" y="30426"/>
                  <a:pt x="1205635" y="0"/>
                </a:cubicBezTo>
                <a:cubicBezTo>
                  <a:pt x="1461392" y="-30426"/>
                  <a:pt x="1501544" y="-26061"/>
                  <a:pt x="1759575" y="0"/>
                </a:cubicBezTo>
                <a:cubicBezTo>
                  <a:pt x="2017606" y="26061"/>
                  <a:pt x="2131046" y="-10743"/>
                  <a:pt x="2313515" y="0"/>
                </a:cubicBezTo>
                <a:cubicBezTo>
                  <a:pt x="2495984" y="10743"/>
                  <a:pt x="3008563" y="9321"/>
                  <a:pt x="3258472" y="0"/>
                </a:cubicBezTo>
                <a:cubicBezTo>
                  <a:pt x="3277656" y="241192"/>
                  <a:pt x="3251081" y="415498"/>
                  <a:pt x="3258472" y="553495"/>
                </a:cubicBezTo>
                <a:cubicBezTo>
                  <a:pt x="3265863" y="691493"/>
                  <a:pt x="3261427" y="850315"/>
                  <a:pt x="3258472" y="1106989"/>
                </a:cubicBezTo>
                <a:cubicBezTo>
                  <a:pt x="3255517" y="1363663"/>
                  <a:pt x="3277116" y="1405018"/>
                  <a:pt x="3258472" y="1615432"/>
                </a:cubicBezTo>
                <a:cubicBezTo>
                  <a:pt x="3239828" y="1825846"/>
                  <a:pt x="3275945" y="1970873"/>
                  <a:pt x="3258472" y="2259030"/>
                </a:cubicBezTo>
                <a:cubicBezTo>
                  <a:pt x="3240999" y="2547187"/>
                  <a:pt x="3265588" y="2580196"/>
                  <a:pt x="3258472" y="2767473"/>
                </a:cubicBezTo>
                <a:cubicBezTo>
                  <a:pt x="3251356" y="2954750"/>
                  <a:pt x="3275498" y="3208379"/>
                  <a:pt x="3258472" y="3366019"/>
                </a:cubicBezTo>
                <a:cubicBezTo>
                  <a:pt x="3241446" y="3523659"/>
                  <a:pt x="3275399" y="3804065"/>
                  <a:pt x="3258472" y="3919514"/>
                </a:cubicBezTo>
                <a:cubicBezTo>
                  <a:pt x="3241545" y="4034963"/>
                  <a:pt x="3270926" y="4360933"/>
                  <a:pt x="3258472" y="4505188"/>
                </a:cubicBezTo>
                <a:cubicBezTo>
                  <a:pt x="2942693" y="4526702"/>
                  <a:pt x="2725175" y="4535998"/>
                  <a:pt x="2541608" y="4505188"/>
                </a:cubicBezTo>
                <a:cubicBezTo>
                  <a:pt x="2358041" y="4474378"/>
                  <a:pt x="2114786" y="4503774"/>
                  <a:pt x="1824744" y="4505188"/>
                </a:cubicBezTo>
                <a:cubicBezTo>
                  <a:pt x="1534702" y="4506602"/>
                  <a:pt x="1376381" y="4481212"/>
                  <a:pt x="1107880" y="4505188"/>
                </a:cubicBezTo>
                <a:cubicBezTo>
                  <a:pt x="839379" y="4529164"/>
                  <a:pt x="520247" y="4505121"/>
                  <a:pt x="0" y="4505188"/>
                </a:cubicBezTo>
                <a:cubicBezTo>
                  <a:pt x="-7541" y="4326570"/>
                  <a:pt x="-9783" y="4127863"/>
                  <a:pt x="0" y="3906642"/>
                </a:cubicBezTo>
                <a:cubicBezTo>
                  <a:pt x="9783" y="3685421"/>
                  <a:pt x="-6042" y="3374238"/>
                  <a:pt x="0" y="3217991"/>
                </a:cubicBezTo>
                <a:cubicBezTo>
                  <a:pt x="6042" y="3061744"/>
                  <a:pt x="-788" y="2847201"/>
                  <a:pt x="0" y="2664497"/>
                </a:cubicBezTo>
                <a:cubicBezTo>
                  <a:pt x="788" y="2481793"/>
                  <a:pt x="23720" y="2297146"/>
                  <a:pt x="0" y="2111002"/>
                </a:cubicBezTo>
                <a:cubicBezTo>
                  <a:pt x="-23720" y="1924859"/>
                  <a:pt x="21581" y="1592544"/>
                  <a:pt x="0" y="1377300"/>
                </a:cubicBezTo>
                <a:cubicBezTo>
                  <a:pt x="-21581" y="1162056"/>
                  <a:pt x="-13206" y="802185"/>
                  <a:pt x="0" y="643598"/>
                </a:cubicBezTo>
                <a:cubicBezTo>
                  <a:pt x="13206" y="485011"/>
                  <a:pt x="-29893" y="280863"/>
                  <a:pt x="0" y="0"/>
                </a:cubicBezTo>
                <a:close/>
              </a:path>
            </a:pathLst>
          </a:custGeom>
          <a:noFill/>
          <a:ln>
            <a:solidFill>
              <a:schemeClr val="bg1">
                <a:lumMod val="50%"/>
              </a:schemeClr>
            </a:solidFill>
            <a:extLst>
              <a:ext uri="{C807C97D-BFC1-408E-A445-0C87EB9F89A2}">
                <ask:lineSketchStyleProps xmlns:ask="http://schemas.microsoft.com/office/drawing/2018/sketchyshapes" sd="3598101623">
                  <a:prstGeom prst="rect">
                    <a:avLst/>
                  </a:prstGeom>
                  <ask:type>
                    <ask:lineSketchFreehand/>
                  </ask:type>
                </ask:lineSketchStyleProps>
              </a:ext>
            </a:extLst>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54CBE468-CE78-5DDC-443C-0714B00BBFC2}"/>
              </a:ext>
            </a:extLst>
          </p:cNvPr>
          <p:cNvSpPr/>
          <p:nvPr/>
        </p:nvSpPr>
        <p:spPr>
          <a:xfrm>
            <a:off x="4483565" y="1347659"/>
            <a:ext cx="3258472" cy="4505188"/>
          </a:xfrm>
          <a:custGeom>
            <a:avLst/>
            <a:gdLst>
              <a:gd name="connsiteX0" fmla="*/ 0 w 3258472"/>
              <a:gd name="connsiteY0" fmla="*/ 0 h 4505188"/>
              <a:gd name="connsiteX1" fmla="*/ 684279 w 3258472"/>
              <a:gd name="connsiteY1" fmla="*/ 0 h 4505188"/>
              <a:gd name="connsiteX2" fmla="*/ 1401143 w 3258472"/>
              <a:gd name="connsiteY2" fmla="*/ 0 h 4505188"/>
              <a:gd name="connsiteX3" fmla="*/ 1987668 w 3258472"/>
              <a:gd name="connsiteY3" fmla="*/ 0 h 4505188"/>
              <a:gd name="connsiteX4" fmla="*/ 2574193 w 3258472"/>
              <a:gd name="connsiteY4" fmla="*/ 0 h 4505188"/>
              <a:gd name="connsiteX5" fmla="*/ 3258472 w 3258472"/>
              <a:gd name="connsiteY5" fmla="*/ 0 h 4505188"/>
              <a:gd name="connsiteX6" fmla="*/ 3258472 w 3258472"/>
              <a:gd name="connsiteY6" fmla="*/ 553495 h 4505188"/>
              <a:gd name="connsiteX7" fmla="*/ 3258472 w 3258472"/>
              <a:gd name="connsiteY7" fmla="*/ 1197093 h 4505188"/>
              <a:gd name="connsiteX8" fmla="*/ 3258472 w 3258472"/>
              <a:gd name="connsiteY8" fmla="*/ 1930795 h 4505188"/>
              <a:gd name="connsiteX9" fmla="*/ 3258472 w 3258472"/>
              <a:gd name="connsiteY9" fmla="*/ 2619445 h 4505188"/>
              <a:gd name="connsiteX10" fmla="*/ 3258472 w 3258472"/>
              <a:gd name="connsiteY10" fmla="*/ 3308095 h 4505188"/>
              <a:gd name="connsiteX11" fmla="*/ 3258472 w 3258472"/>
              <a:gd name="connsiteY11" fmla="*/ 3861590 h 4505188"/>
              <a:gd name="connsiteX12" fmla="*/ 3258472 w 3258472"/>
              <a:gd name="connsiteY12" fmla="*/ 4505188 h 4505188"/>
              <a:gd name="connsiteX13" fmla="*/ 2541608 w 3258472"/>
              <a:gd name="connsiteY13" fmla="*/ 4505188 h 4505188"/>
              <a:gd name="connsiteX14" fmla="*/ 1889914 w 3258472"/>
              <a:gd name="connsiteY14" fmla="*/ 4505188 h 4505188"/>
              <a:gd name="connsiteX15" fmla="*/ 1270804 w 3258472"/>
              <a:gd name="connsiteY15" fmla="*/ 4505188 h 4505188"/>
              <a:gd name="connsiteX16" fmla="*/ 684279 w 3258472"/>
              <a:gd name="connsiteY16" fmla="*/ 4505188 h 4505188"/>
              <a:gd name="connsiteX17" fmla="*/ 0 w 3258472"/>
              <a:gd name="connsiteY17" fmla="*/ 4505188 h 4505188"/>
              <a:gd name="connsiteX18" fmla="*/ 0 w 3258472"/>
              <a:gd name="connsiteY18" fmla="*/ 3906642 h 4505188"/>
              <a:gd name="connsiteX19" fmla="*/ 0 w 3258472"/>
              <a:gd name="connsiteY19" fmla="*/ 3308095 h 4505188"/>
              <a:gd name="connsiteX20" fmla="*/ 0 w 3258472"/>
              <a:gd name="connsiteY20" fmla="*/ 2664497 h 4505188"/>
              <a:gd name="connsiteX21" fmla="*/ 0 w 3258472"/>
              <a:gd name="connsiteY21" fmla="*/ 2020899 h 4505188"/>
              <a:gd name="connsiteX22" fmla="*/ 0 w 3258472"/>
              <a:gd name="connsiteY22" fmla="*/ 1332248 h 4505188"/>
              <a:gd name="connsiteX23" fmla="*/ 0 w 3258472"/>
              <a:gd name="connsiteY23" fmla="*/ 778754 h 4505188"/>
              <a:gd name="connsiteX24" fmla="*/ 0 w 3258472"/>
              <a:gd name="connsiteY24" fmla="*/ 0 h 4505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58472" h="4505188" extrusionOk="0">
                <a:moveTo>
                  <a:pt x="0" y="0"/>
                </a:moveTo>
                <a:cubicBezTo>
                  <a:pt x="253940" y="10844"/>
                  <a:pt x="393258" y="-32532"/>
                  <a:pt x="684279" y="0"/>
                </a:cubicBezTo>
                <a:cubicBezTo>
                  <a:pt x="975300" y="32532"/>
                  <a:pt x="1156234" y="-19622"/>
                  <a:pt x="1401143" y="0"/>
                </a:cubicBezTo>
                <a:cubicBezTo>
                  <a:pt x="1646052" y="19622"/>
                  <a:pt x="1805579" y="3593"/>
                  <a:pt x="1987668" y="0"/>
                </a:cubicBezTo>
                <a:cubicBezTo>
                  <a:pt x="2169758" y="-3593"/>
                  <a:pt x="2315218" y="-25711"/>
                  <a:pt x="2574193" y="0"/>
                </a:cubicBezTo>
                <a:cubicBezTo>
                  <a:pt x="2833169" y="25711"/>
                  <a:pt x="3112056" y="-6037"/>
                  <a:pt x="3258472" y="0"/>
                </a:cubicBezTo>
                <a:cubicBezTo>
                  <a:pt x="3277569" y="273145"/>
                  <a:pt x="3266265" y="390487"/>
                  <a:pt x="3258472" y="553495"/>
                </a:cubicBezTo>
                <a:cubicBezTo>
                  <a:pt x="3250679" y="716504"/>
                  <a:pt x="3262741" y="1063865"/>
                  <a:pt x="3258472" y="1197093"/>
                </a:cubicBezTo>
                <a:cubicBezTo>
                  <a:pt x="3254203" y="1330321"/>
                  <a:pt x="3223289" y="1716965"/>
                  <a:pt x="3258472" y="1930795"/>
                </a:cubicBezTo>
                <a:cubicBezTo>
                  <a:pt x="3293655" y="2144625"/>
                  <a:pt x="3291451" y="2445850"/>
                  <a:pt x="3258472" y="2619445"/>
                </a:cubicBezTo>
                <a:cubicBezTo>
                  <a:pt x="3225494" y="2793040"/>
                  <a:pt x="3288491" y="3012218"/>
                  <a:pt x="3258472" y="3308095"/>
                </a:cubicBezTo>
                <a:cubicBezTo>
                  <a:pt x="3228454" y="3603972"/>
                  <a:pt x="3268063" y="3727571"/>
                  <a:pt x="3258472" y="3861590"/>
                </a:cubicBezTo>
                <a:cubicBezTo>
                  <a:pt x="3248881" y="3995609"/>
                  <a:pt x="3228419" y="4219722"/>
                  <a:pt x="3258472" y="4505188"/>
                </a:cubicBezTo>
                <a:cubicBezTo>
                  <a:pt x="3010015" y="4487836"/>
                  <a:pt x="2860394" y="4540013"/>
                  <a:pt x="2541608" y="4505188"/>
                </a:cubicBezTo>
                <a:cubicBezTo>
                  <a:pt x="2222822" y="4470363"/>
                  <a:pt x="2203939" y="4506417"/>
                  <a:pt x="1889914" y="4505188"/>
                </a:cubicBezTo>
                <a:cubicBezTo>
                  <a:pt x="1575889" y="4503959"/>
                  <a:pt x="1566278" y="4479543"/>
                  <a:pt x="1270804" y="4505188"/>
                </a:cubicBezTo>
                <a:cubicBezTo>
                  <a:pt x="975330" y="4530834"/>
                  <a:pt x="930130" y="4483039"/>
                  <a:pt x="684279" y="4505188"/>
                </a:cubicBezTo>
                <a:cubicBezTo>
                  <a:pt x="438429" y="4527337"/>
                  <a:pt x="158783" y="4501536"/>
                  <a:pt x="0" y="4505188"/>
                </a:cubicBezTo>
                <a:cubicBezTo>
                  <a:pt x="6941" y="4381444"/>
                  <a:pt x="20168" y="4146431"/>
                  <a:pt x="0" y="3906642"/>
                </a:cubicBezTo>
                <a:cubicBezTo>
                  <a:pt x="-20168" y="3666853"/>
                  <a:pt x="3" y="3597051"/>
                  <a:pt x="0" y="3308095"/>
                </a:cubicBezTo>
                <a:cubicBezTo>
                  <a:pt x="-3" y="3019139"/>
                  <a:pt x="29612" y="2794350"/>
                  <a:pt x="0" y="2664497"/>
                </a:cubicBezTo>
                <a:cubicBezTo>
                  <a:pt x="-29612" y="2534644"/>
                  <a:pt x="25940" y="2245351"/>
                  <a:pt x="0" y="2020899"/>
                </a:cubicBezTo>
                <a:cubicBezTo>
                  <a:pt x="-25940" y="1796447"/>
                  <a:pt x="-31645" y="1586156"/>
                  <a:pt x="0" y="1332248"/>
                </a:cubicBezTo>
                <a:cubicBezTo>
                  <a:pt x="31645" y="1078340"/>
                  <a:pt x="-26377" y="997264"/>
                  <a:pt x="0" y="778754"/>
                </a:cubicBezTo>
                <a:cubicBezTo>
                  <a:pt x="26377" y="560244"/>
                  <a:pt x="-36627" y="267089"/>
                  <a:pt x="0" y="0"/>
                </a:cubicBezTo>
                <a:close/>
              </a:path>
            </a:pathLst>
          </a:custGeom>
          <a:noFill/>
          <a:ln>
            <a:solidFill>
              <a:schemeClr val="bg1">
                <a:lumMod val="50%"/>
              </a:schemeClr>
            </a:solidFill>
            <a:extLst>
              <a:ext uri="{C807C97D-BFC1-408E-A445-0C87EB9F89A2}">
                <ask:lineSketchStyleProps xmlns:ask="http://schemas.microsoft.com/office/drawing/2018/sketchyshapes" sd="1919428450">
                  <a:prstGeom prst="rect">
                    <a:avLst/>
                  </a:prstGeom>
                  <ask:type>
                    <ask:lineSketchFreehand/>
                  </ask:type>
                </ask:lineSketchStyleProps>
              </a:ext>
            </a:extLst>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B4B1B170-3E96-CA60-8E9D-9C463380B0C7}"/>
              </a:ext>
            </a:extLst>
          </p:cNvPr>
          <p:cNvSpPr/>
          <p:nvPr/>
        </p:nvSpPr>
        <p:spPr>
          <a:xfrm>
            <a:off x="7992766" y="1347659"/>
            <a:ext cx="3258472" cy="4505188"/>
          </a:xfrm>
          <a:custGeom>
            <a:avLst/>
            <a:gdLst>
              <a:gd name="connsiteX0" fmla="*/ 0 w 3258472"/>
              <a:gd name="connsiteY0" fmla="*/ 0 h 4505188"/>
              <a:gd name="connsiteX1" fmla="*/ 716864 w 3258472"/>
              <a:gd name="connsiteY1" fmla="*/ 0 h 4505188"/>
              <a:gd name="connsiteX2" fmla="*/ 1303389 w 3258472"/>
              <a:gd name="connsiteY2" fmla="*/ 0 h 4505188"/>
              <a:gd name="connsiteX3" fmla="*/ 2020253 w 3258472"/>
              <a:gd name="connsiteY3" fmla="*/ 0 h 4505188"/>
              <a:gd name="connsiteX4" fmla="*/ 2639362 w 3258472"/>
              <a:gd name="connsiteY4" fmla="*/ 0 h 4505188"/>
              <a:gd name="connsiteX5" fmla="*/ 3258472 w 3258472"/>
              <a:gd name="connsiteY5" fmla="*/ 0 h 4505188"/>
              <a:gd name="connsiteX6" fmla="*/ 3258472 w 3258472"/>
              <a:gd name="connsiteY6" fmla="*/ 733702 h 4505188"/>
              <a:gd name="connsiteX7" fmla="*/ 3258472 w 3258472"/>
              <a:gd name="connsiteY7" fmla="*/ 1377300 h 4505188"/>
              <a:gd name="connsiteX8" fmla="*/ 3258472 w 3258472"/>
              <a:gd name="connsiteY8" fmla="*/ 1885743 h 4505188"/>
              <a:gd name="connsiteX9" fmla="*/ 3258472 w 3258472"/>
              <a:gd name="connsiteY9" fmla="*/ 2439238 h 4505188"/>
              <a:gd name="connsiteX10" fmla="*/ 3258472 w 3258472"/>
              <a:gd name="connsiteY10" fmla="*/ 3172940 h 4505188"/>
              <a:gd name="connsiteX11" fmla="*/ 3258472 w 3258472"/>
              <a:gd name="connsiteY11" fmla="*/ 3906642 h 4505188"/>
              <a:gd name="connsiteX12" fmla="*/ 3258472 w 3258472"/>
              <a:gd name="connsiteY12" fmla="*/ 4505188 h 4505188"/>
              <a:gd name="connsiteX13" fmla="*/ 2704532 w 3258472"/>
              <a:gd name="connsiteY13" fmla="*/ 4505188 h 4505188"/>
              <a:gd name="connsiteX14" fmla="*/ 2052837 w 3258472"/>
              <a:gd name="connsiteY14" fmla="*/ 4505188 h 4505188"/>
              <a:gd name="connsiteX15" fmla="*/ 1401143 w 3258472"/>
              <a:gd name="connsiteY15" fmla="*/ 4505188 h 4505188"/>
              <a:gd name="connsiteX16" fmla="*/ 716864 w 3258472"/>
              <a:gd name="connsiteY16" fmla="*/ 4505188 h 4505188"/>
              <a:gd name="connsiteX17" fmla="*/ 0 w 3258472"/>
              <a:gd name="connsiteY17" fmla="*/ 4505188 h 4505188"/>
              <a:gd name="connsiteX18" fmla="*/ 0 w 3258472"/>
              <a:gd name="connsiteY18" fmla="*/ 3951693 h 4505188"/>
              <a:gd name="connsiteX19" fmla="*/ 0 w 3258472"/>
              <a:gd name="connsiteY19" fmla="*/ 3398199 h 4505188"/>
              <a:gd name="connsiteX20" fmla="*/ 0 w 3258472"/>
              <a:gd name="connsiteY20" fmla="*/ 2664497 h 4505188"/>
              <a:gd name="connsiteX21" fmla="*/ 0 w 3258472"/>
              <a:gd name="connsiteY21" fmla="*/ 1975847 h 4505188"/>
              <a:gd name="connsiteX22" fmla="*/ 0 w 3258472"/>
              <a:gd name="connsiteY22" fmla="*/ 1332248 h 4505188"/>
              <a:gd name="connsiteX23" fmla="*/ 0 w 3258472"/>
              <a:gd name="connsiteY23" fmla="*/ 823806 h 4505188"/>
              <a:gd name="connsiteX24" fmla="*/ 0 w 3258472"/>
              <a:gd name="connsiteY24" fmla="*/ 0 h 4505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58472" h="4505188" extrusionOk="0">
                <a:moveTo>
                  <a:pt x="0" y="0"/>
                </a:moveTo>
                <a:cubicBezTo>
                  <a:pt x="149311" y="-27310"/>
                  <a:pt x="379373" y="5680"/>
                  <a:pt x="716864" y="0"/>
                </a:cubicBezTo>
                <a:cubicBezTo>
                  <a:pt x="1054355" y="-5680"/>
                  <a:pt x="1024713" y="15513"/>
                  <a:pt x="1303389" y="0"/>
                </a:cubicBezTo>
                <a:cubicBezTo>
                  <a:pt x="1582065" y="-15513"/>
                  <a:pt x="1823584" y="935"/>
                  <a:pt x="2020253" y="0"/>
                </a:cubicBezTo>
                <a:cubicBezTo>
                  <a:pt x="2216922" y="-935"/>
                  <a:pt x="2463880" y="30152"/>
                  <a:pt x="2639362" y="0"/>
                </a:cubicBezTo>
                <a:cubicBezTo>
                  <a:pt x="2814844" y="-30152"/>
                  <a:pt x="3096801" y="14184"/>
                  <a:pt x="3258472" y="0"/>
                </a:cubicBezTo>
                <a:cubicBezTo>
                  <a:pt x="3232342" y="181011"/>
                  <a:pt x="3241942" y="368406"/>
                  <a:pt x="3258472" y="733702"/>
                </a:cubicBezTo>
                <a:cubicBezTo>
                  <a:pt x="3275002" y="1098998"/>
                  <a:pt x="3230073" y="1178194"/>
                  <a:pt x="3258472" y="1377300"/>
                </a:cubicBezTo>
                <a:cubicBezTo>
                  <a:pt x="3286871" y="1576406"/>
                  <a:pt x="3246631" y="1670110"/>
                  <a:pt x="3258472" y="1885743"/>
                </a:cubicBezTo>
                <a:cubicBezTo>
                  <a:pt x="3270313" y="2101376"/>
                  <a:pt x="3263618" y="2173039"/>
                  <a:pt x="3258472" y="2439238"/>
                </a:cubicBezTo>
                <a:cubicBezTo>
                  <a:pt x="3253326" y="2705438"/>
                  <a:pt x="3273972" y="2942849"/>
                  <a:pt x="3258472" y="3172940"/>
                </a:cubicBezTo>
                <a:cubicBezTo>
                  <a:pt x="3242972" y="3403031"/>
                  <a:pt x="3261603" y="3724131"/>
                  <a:pt x="3258472" y="3906642"/>
                </a:cubicBezTo>
                <a:cubicBezTo>
                  <a:pt x="3255341" y="4089153"/>
                  <a:pt x="3275838" y="4211717"/>
                  <a:pt x="3258472" y="4505188"/>
                </a:cubicBezTo>
                <a:cubicBezTo>
                  <a:pt x="3054108" y="4493856"/>
                  <a:pt x="2869269" y="4506197"/>
                  <a:pt x="2704532" y="4505188"/>
                </a:cubicBezTo>
                <a:cubicBezTo>
                  <a:pt x="2539795" y="4504179"/>
                  <a:pt x="2210355" y="4511216"/>
                  <a:pt x="2052837" y="4505188"/>
                </a:cubicBezTo>
                <a:cubicBezTo>
                  <a:pt x="1895319" y="4499160"/>
                  <a:pt x="1726183" y="4475239"/>
                  <a:pt x="1401143" y="4505188"/>
                </a:cubicBezTo>
                <a:cubicBezTo>
                  <a:pt x="1076103" y="4535137"/>
                  <a:pt x="961941" y="4483895"/>
                  <a:pt x="716864" y="4505188"/>
                </a:cubicBezTo>
                <a:cubicBezTo>
                  <a:pt x="471787" y="4526481"/>
                  <a:pt x="223158" y="4536436"/>
                  <a:pt x="0" y="4505188"/>
                </a:cubicBezTo>
                <a:cubicBezTo>
                  <a:pt x="22459" y="4366777"/>
                  <a:pt x="1252" y="4083553"/>
                  <a:pt x="0" y="3951693"/>
                </a:cubicBezTo>
                <a:cubicBezTo>
                  <a:pt x="-1252" y="3819834"/>
                  <a:pt x="15649" y="3644309"/>
                  <a:pt x="0" y="3398199"/>
                </a:cubicBezTo>
                <a:cubicBezTo>
                  <a:pt x="-15649" y="3152089"/>
                  <a:pt x="-26006" y="2960756"/>
                  <a:pt x="0" y="2664497"/>
                </a:cubicBezTo>
                <a:cubicBezTo>
                  <a:pt x="26006" y="2368238"/>
                  <a:pt x="9656" y="2270585"/>
                  <a:pt x="0" y="1975847"/>
                </a:cubicBezTo>
                <a:cubicBezTo>
                  <a:pt x="-9656" y="1681109"/>
                  <a:pt x="19893" y="1560783"/>
                  <a:pt x="0" y="1332248"/>
                </a:cubicBezTo>
                <a:cubicBezTo>
                  <a:pt x="-19893" y="1103713"/>
                  <a:pt x="25050" y="1034179"/>
                  <a:pt x="0" y="823806"/>
                </a:cubicBezTo>
                <a:cubicBezTo>
                  <a:pt x="-25050" y="613433"/>
                  <a:pt x="35577" y="171717"/>
                  <a:pt x="0" y="0"/>
                </a:cubicBezTo>
                <a:close/>
              </a:path>
            </a:pathLst>
          </a:custGeom>
          <a:noFill/>
          <a:ln>
            <a:solidFill>
              <a:schemeClr val="bg1">
                <a:lumMod val="50%"/>
              </a:schemeClr>
            </a:solidFill>
            <a:extLst>
              <a:ext uri="{C807C97D-BFC1-408E-A445-0C87EB9F89A2}">
                <ask:lineSketchStyleProps xmlns:ask="http://schemas.microsoft.com/office/drawing/2018/sketchyshapes" sd="71014765">
                  <a:prstGeom prst="rect">
                    <a:avLst/>
                  </a:prstGeom>
                  <ask:type>
                    <ask:lineSketchFreehand/>
                  </ask:type>
                </ask:lineSketchStyleProps>
              </a:ext>
            </a:extLst>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761D9337-E7D0-4604-5856-EAFB7ECD5767}"/>
              </a:ext>
            </a:extLst>
          </p:cNvPr>
          <p:cNvSpPr txBox="1"/>
          <p:nvPr/>
        </p:nvSpPr>
        <p:spPr>
          <a:xfrm>
            <a:off x="1287628" y="3234486"/>
            <a:ext cx="2748853" cy="646331"/>
          </a:xfrm>
          <a:prstGeom prst="rect">
            <a:avLst/>
          </a:prstGeom>
          <a:solidFill>
            <a:schemeClr val="bg1"/>
          </a:solidFill>
        </p:spPr>
        <p:txBody>
          <a:bodyPr wrap="square" rtlCol="0">
            <a:spAutoFit/>
          </a:bodyPr>
          <a:lstStyle/>
          <a:p>
            <a:pPr algn="ctr"/>
            <a:r>
              <a:rPr lang="fr-FR" b="1" dirty="0">
                <a:solidFill>
                  <a:schemeClr val="tx1">
                    <a:lumMod val="75%"/>
                    <a:lumOff val="25%"/>
                  </a:schemeClr>
                </a:solidFill>
                <a:cs typeface="Cavolini" panose="03000502040302020204" pitchFamily="66" charset="0"/>
              </a:rPr>
              <a:t>Financer </a:t>
            </a:r>
          </a:p>
          <a:p>
            <a:pPr algn="ctr"/>
            <a:r>
              <a:rPr lang="fr-FR" b="1" dirty="0">
                <a:solidFill>
                  <a:schemeClr val="tx1">
                    <a:lumMod val="75%"/>
                    <a:lumOff val="25%"/>
                  </a:schemeClr>
                </a:solidFill>
                <a:cs typeface="Cavolini" panose="03000502040302020204" pitchFamily="66" charset="0"/>
              </a:rPr>
              <a:t>votre véhicule</a:t>
            </a:r>
          </a:p>
        </p:txBody>
      </p:sp>
      <p:sp>
        <p:nvSpPr>
          <p:cNvPr id="15" name="ZoneTexte 14">
            <a:extLst>
              <a:ext uri="{FF2B5EF4-FFF2-40B4-BE49-F238E27FC236}">
                <a16:creationId xmlns:a16="http://schemas.microsoft.com/office/drawing/2014/main" id="{7A02C2C5-1FF2-7EBD-6D42-33F68D0A9F2C}"/>
              </a:ext>
            </a:extLst>
          </p:cNvPr>
          <p:cNvSpPr txBox="1"/>
          <p:nvPr/>
        </p:nvSpPr>
        <p:spPr>
          <a:xfrm>
            <a:off x="1287628" y="5027256"/>
            <a:ext cx="2748853" cy="646331"/>
          </a:xfrm>
          <a:prstGeom prst="rect">
            <a:avLst/>
          </a:prstGeom>
          <a:solidFill>
            <a:schemeClr val="bg1">
              <a:lumMod val="85%"/>
            </a:schemeClr>
          </a:solidFill>
        </p:spPr>
        <p:txBody>
          <a:bodyPr wrap="square" rtlCol="0">
            <a:spAutoFit/>
          </a:bodyPr>
          <a:lstStyle/>
          <a:p>
            <a:pPr algn="ctr"/>
            <a:r>
              <a:rPr lang="fr-FR" sz="1200" b="1" dirty="0">
                <a:solidFill>
                  <a:schemeClr val="tx1">
                    <a:lumMod val="65%"/>
                    <a:lumOff val="35%"/>
                  </a:schemeClr>
                </a:solidFill>
                <a:cs typeface="Cavolini" panose="03000502040302020204" pitchFamily="66" charset="0"/>
              </a:rPr>
              <a:t>Le prêt véhicule</a:t>
            </a:r>
          </a:p>
          <a:p>
            <a:pPr algn="ctr"/>
            <a:r>
              <a:rPr lang="fr-FR" sz="1200" b="1" dirty="0">
                <a:solidFill>
                  <a:schemeClr val="tx1">
                    <a:lumMod val="65%"/>
                    <a:lumOff val="35%"/>
                  </a:schemeClr>
                </a:solidFill>
                <a:cs typeface="Cavolini" panose="03000502040302020204" pitchFamily="66" charset="0"/>
              </a:rPr>
              <a:t>Le prêt véhicule propre</a:t>
            </a:r>
          </a:p>
          <a:p>
            <a:pPr algn="ctr"/>
            <a:r>
              <a:rPr lang="fr-FR" sz="1200" b="1" dirty="0">
                <a:solidFill>
                  <a:schemeClr val="tx1">
                    <a:lumMod val="65%"/>
                    <a:lumOff val="35%"/>
                  </a:schemeClr>
                </a:solidFill>
                <a:cs typeface="Cavolini" panose="03000502040302020204" pitchFamily="66" charset="0"/>
              </a:rPr>
              <a:t>Le permis à 1€/jour</a:t>
            </a:r>
          </a:p>
        </p:txBody>
      </p:sp>
      <p:sp>
        <p:nvSpPr>
          <p:cNvPr id="16" name="ZoneTexte 15">
            <a:extLst>
              <a:ext uri="{FF2B5EF4-FFF2-40B4-BE49-F238E27FC236}">
                <a16:creationId xmlns:a16="http://schemas.microsoft.com/office/drawing/2014/main" id="{1AAE2387-1CF9-D54E-447A-11D375DC9C26}"/>
              </a:ext>
            </a:extLst>
          </p:cNvPr>
          <p:cNvSpPr txBox="1"/>
          <p:nvPr/>
        </p:nvSpPr>
        <p:spPr>
          <a:xfrm>
            <a:off x="1195289" y="1346319"/>
            <a:ext cx="2748853" cy="830997"/>
          </a:xfrm>
          <a:prstGeom prst="rect">
            <a:avLst/>
          </a:prstGeom>
          <a:noFill/>
        </p:spPr>
        <p:txBody>
          <a:bodyPr wrap="square" rtlCol="0">
            <a:spAutoFit/>
          </a:bodyPr>
          <a:lstStyle/>
          <a:p>
            <a:pPr algn="ctr"/>
            <a:r>
              <a:rPr lang="fr-FR" sz="4800" dirty="0">
                <a:solidFill>
                  <a:schemeClr val="tx1">
                    <a:lumMod val="75%"/>
                    <a:lumOff val="25%"/>
                  </a:schemeClr>
                </a:solidFill>
                <a:latin typeface="Bernard MT Condensed" panose="02050806060905020404" pitchFamily="18" charset="0"/>
                <a:cs typeface="Cavolini" panose="03000502040302020204" pitchFamily="66" charset="0"/>
              </a:rPr>
              <a:t>01</a:t>
            </a:r>
            <a:endParaRPr lang="fr-FR" sz="3600" dirty="0">
              <a:solidFill>
                <a:schemeClr val="tx1">
                  <a:lumMod val="75%"/>
                  <a:lumOff val="25%"/>
                </a:schemeClr>
              </a:solidFill>
              <a:latin typeface="Bernard MT Condensed" panose="02050806060905020404" pitchFamily="18" charset="0"/>
              <a:cs typeface="Cavolini" panose="03000502040302020204" pitchFamily="66" charset="0"/>
            </a:endParaRPr>
          </a:p>
        </p:txBody>
      </p:sp>
      <p:sp>
        <p:nvSpPr>
          <p:cNvPr id="17" name="ZoneTexte 16">
            <a:extLst>
              <a:ext uri="{FF2B5EF4-FFF2-40B4-BE49-F238E27FC236}">
                <a16:creationId xmlns:a16="http://schemas.microsoft.com/office/drawing/2014/main" id="{DE8F02A7-A848-C16E-7980-2B6358E65703}"/>
              </a:ext>
            </a:extLst>
          </p:cNvPr>
          <p:cNvSpPr txBox="1"/>
          <p:nvPr/>
        </p:nvSpPr>
        <p:spPr>
          <a:xfrm>
            <a:off x="4640726" y="1346319"/>
            <a:ext cx="2748853" cy="830997"/>
          </a:xfrm>
          <a:prstGeom prst="rect">
            <a:avLst/>
          </a:prstGeom>
          <a:noFill/>
        </p:spPr>
        <p:txBody>
          <a:bodyPr wrap="square" rtlCol="0">
            <a:spAutoFit/>
          </a:bodyPr>
          <a:lstStyle/>
          <a:p>
            <a:pPr algn="ctr"/>
            <a:r>
              <a:rPr lang="fr-FR" sz="4800" dirty="0">
                <a:solidFill>
                  <a:schemeClr val="tx1">
                    <a:lumMod val="75%"/>
                    <a:lumOff val="25%"/>
                  </a:schemeClr>
                </a:solidFill>
                <a:latin typeface="Bernard MT Condensed" panose="02050806060905020404" pitchFamily="18" charset="0"/>
                <a:cs typeface="Cavolini" panose="03000502040302020204" pitchFamily="66" charset="0"/>
              </a:rPr>
              <a:t>02</a:t>
            </a:r>
            <a:endParaRPr lang="fr-FR" sz="3600" dirty="0">
              <a:solidFill>
                <a:schemeClr val="tx1">
                  <a:lumMod val="75%"/>
                  <a:lumOff val="25%"/>
                </a:schemeClr>
              </a:solidFill>
              <a:latin typeface="Bernard MT Condensed" panose="02050806060905020404" pitchFamily="18" charset="0"/>
              <a:cs typeface="Cavolini" panose="03000502040302020204" pitchFamily="66" charset="0"/>
            </a:endParaRPr>
          </a:p>
        </p:txBody>
      </p:sp>
      <p:sp>
        <p:nvSpPr>
          <p:cNvPr id="18" name="ZoneTexte 17">
            <a:extLst>
              <a:ext uri="{FF2B5EF4-FFF2-40B4-BE49-F238E27FC236}">
                <a16:creationId xmlns:a16="http://schemas.microsoft.com/office/drawing/2014/main" id="{DA6C1AD1-FE68-1FE4-C2F4-32AB6BC49B42}"/>
              </a:ext>
            </a:extLst>
          </p:cNvPr>
          <p:cNvSpPr txBox="1"/>
          <p:nvPr/>
        </p:nvSpPr>
        <p:spPr>
          <a:xfrm>
            <a:off x="8149927" y="1346318"/>
            <a:ext cx="2748853" cy="830997"/>
          </a:xfrm>
          <a:prstGeom prst="rect">
            <a:avLst/>
          </a:prstGeom>
          <a:noFill/>
        </p:spPr>
        <p:txBody>
          <a:bodyPr wrap="square" rtlCol="0">
            <a:spAutoFit/>
          </a:bodyPr>
          <a:lstStyle/>
          <a:p>
            <a:pPr algn="ctr"/>
            <a:r>
              <a:rPr lang="fr-FR" sz="4800" dirty="0">
                <a:solidFill>
                  <a:schemeClr val="tx1">
                    <a:lumMod val="75%"/>
                    <a:lumOff val="25%"/>
                  </a:schemeClr>
                </a:solidFill>
                <a:latin typeface="Bernard MT Condensed" panose="02050806060905020404" pitchFamily="18" charset="0"/>
                <a:cs typeface="Cavolini" panose="03000502040302020204" pitchFamily="66" charset="0"/>
              </a:rPr>
              <a:t>03</a:t>
            </a:r>
            <a:endParaRPr lang="fr-FR" sz="3600" dirty="0">
              <a:solidFill>
                <a:schemeClr val="tx1">
                  <a:lumMod val="75%"/>
                  <a:lumOff val="25%"/>
                </a:schemeClr>
              </a:solidFill>
              <a:latin typeface="Bernard MT Condensed" panose="02050806060905020404" pitchFamily="18" charset="0"/>
              <a:cs typeface="Cavolini" panose="03000502040302020204" pitchFamily="66" charset="0"/>
            </a:endParaRPr>
          </a:p>
        </p:txBody>
      </p:sp>
      <p:sp>
        <p:nvSpPr>
          <p:cNvPr id="19" name="ZoneTexte 18">
            <a:extLst>
              <a:ext uri="{FF2B5EF4-FFF2-40B4-BE49-F238E27FC236}">
                <a16:creationId xmlns:a16="http://schemas.microsoft.com/office/drawing/2014/main" id="{533D4E90-8CEC-F2A9-182C-41368157CFC0}"/>
              </a:ext>
            </a:extLst>
          </p:cNvPr>
          <p:cNvSpPr txBox="1"/>
          <p:nvPr/>
        </p:nvSpPr>
        <p:spPr>
          <a:xfrm>
            <a:off x="4760720" y="3095987"/>
            <a:ext cx="2748853" cy="923330"/>
          </a:xfrm>
          <a:prstGeom prst="rect">
            <a:avLst/>
          </a:prstGeom>
          <a:solidFill>
            <a:schemeClr val="bg1"/>
          </a:solidFill>
        </p:spPr>
        <p:txBody>
          <a:bodyPr wrap="square" rtlCol="0">
            <a:spAutoFit/>
          </a:bodyPr>
          <a:lstStyle/>
          <a:p>
            <a:pPr algn="ctr"/>
            <a:r>
              <a:rPr lang="fr-FR" b="1" dirty="0">
                <a:solidFill>
                  <a:srgbClr val="C00000"/>
                </a:solidFill>
                <a:cs typeface="Cavolini" panose="03000502040302020204" pitchFamily="66" charset="0"/>
              </a:rPr>
              <a:t>Assurer </a:t>
            </a:r>
          </a:p>
          <a:p>
            <a:pPr algn="ctr"/>
            <a:r>
              <a:rPr lang="fr-FR" b="1" dirty="0">
                <a:solidFill>
                  <a:srgbClr val="C00000"/>
                </a:solidFill>
                <a:cs typeface="Cavolini" panose="03000502040302020204" pitchFamily="66" charset="0"/>
              </a:rPr>
              <a:t>vos modes de déplacement</a:t>
            </a:r>
          </a:p>
        </p:txBody>
      </p:sp>
      <p:sp>
        <p:nvSpPr>
          <p:cNvPr id="20" name="ZoneTexte 19">
            <a:extLst>
              <a:ext uri="{FF2B5EF4-FFF2-40B4-BE49-F238E27FC236}">
                <a16:creationId xmlns:a16="http://schemas.microsoft.com/office/drawing/2014/main" id="{0CCFB214-2E0B-19D4-A1C5-6E264212C8F6}"/>
              </a:ext>
            </a:extLst>
          </p:cNvPr>
          <p:cNvSpPr txBox="1"/>
          <p:nvPr/>
        </p:nvSpPr>
        <p:spPr>
          <a:xfrm>
            <a:off x="8269921" y="3095987"/>
            <a:ext cx="2748853" cy="923330"/>
          </a:xfrm>
          <a:prstGeom prst="rect">
            <a:avLst/>
          </a:prstGeom>
          <a:solidFill>
            <a:schemeClr val="bg1"/>
          </a:solidFill>
        </p:spPr>
        <p:txBody>
          <a:bodyPr wrap="square" rtlCol="0">
            <a:spAutoFit/>
          </a:bodyPr>
          <a:lstStyle/>
          <a:p>
            <a:pPr algn="ctr"/>
            <a:r>
              <a:rPr lang="fr-FR" b="1" dirty="0">
                <a:solidFill>
                  <a:schemeClr val="tx1">
                    <a:lumMod val="75%"/>
                    <a:lumOff val="25%"/>
                  </a:schemeClr>
                </a:solidFill>
                <a:cs typeface="Cavolini" panose="03000502040302020204" pitchFamily="66" charset="0"/>
              </a:rPr>
              <a:t>Accompagner en adoptant le réflexe </a:t>
            </a:r>
            <a:r>
              <a:rPr lang="fr-FR" b="1" dirty="0" err="1">
                <a:solidFill>
                  <a:schemeClr val="tx1">
                    <a:lumMod val="75%"/>
                    <a:lumOff val="25%"/>
                  </a:schemeClr>
                </a:solidFill>
                <a:cs typeface="Cavolini" panose="03000502040302020204" pitchFamily="66" charset="0"/>
              </a:rPr>
              <a:t>Selfcare</a:t>
            </a:r>
            <a:r>
              <a:rPr lang="fr-FR" b="1" dirty="0">
                <a:solidFill>
                  <a:schemeClr val="tx1">
                    <a:lumMod val="75%"/>
                    <a:lumOff val="25%"/>
                  </a:schemeClr>
                </a:solidFill>
                <a:cs typeface="Cavolini" panose="03000502040302020204" pitchFamily="66" charset="0"/>
              </a:rPr>
              <a:t> ! </a:t>
            </a:r>
          </a:p>
        </p:txBody>
      </p:sp>
      <p:sp>
        <p:nvSpPr>
          <p:cNvPr id="21" name="ZoneTexte 20">
            <a:extLst>
              <a:ext uri="{FF2B5EF4-FFF2-40B4-BE49-F238E27FC236}">
                <a16:creationId xmlns:a16="http://schemas.microsoft.com/office/drawing/2014/main" id="{8D894176-3BA8-58C5-C117-ADA4FAA170F3}"/>
              </a:ext>
            </a:extLst>
          </p:cNvPr>
          <p:cNvSpPr txBox="1"/>
          <p:nvPr/>
        </p:nvSpPr>
        <p:spPr>
          <a:xfrm>
            <a:off x="4760720" y="4934922"/>
            <a:ext cx="2748853" cy="646331"/>
          </a:xfrm>
          <a:prstGeom prst="rect">
            <a:avLst/>
          </a:prstGeom>
          <a:solidFill>
            <a:schemeClr val="bg1">
              <a:lumMod val="85%"/>
            </a:schemeClr>
          </a:solidFill>
        </p:spPr>
        <p:txBody>
          <a:bodyPr wrap="square" rtlCol="0">
            <a:spAutoFit/>
          </a:bodyPr>
          <a:lstStyle/>
          <a:p>
            <a:pPr algn="ctr"/>
            <a:r>
              <a:rPr lang="fr-FR" sz="1200" b="1" dirty="0">
                <a:solidFill>
                  <a:schemeClr val="tx1">
                    <a:lumMod val="65%"/>
                    <a:lumOff val="35%"/>
                  </a:schemeClr>
                </a:solidFill>
                <a:cs typeface="Cavolini" panose="03000502040302020204" pitchFamily="66" charset="0"/>
              </a:rPr>
              <a:t>L’assurance Auto</a:t>
            </a:r>
          </a:p>
          <a:p>
            <a:pPr algn="ctr"/>
            <a:r>
              <a:rPr lang="fr-FR" sz="1200" b="1" dirty="0">
                <a:solidFill>
                  <a:schemeClr val="tx1">
                    <a:lumMod val="65%"/>
                    <a:lumOff val="35%"/>
                  </a:schemeClr>
                </a:solidFill>
                <a:cs typeface="Cavolini" panose="03000502040302020204" pitchFamily="66" charset="0"/>
              </a:rPr>
              <a:t>L’assurance 2 Roues</a:t>
            </a:r>
          </a:p>
          <a:p>
            <a:pPr algn="ctr"/>
            <a:r>
              <a:rPr lang="fr-FR" sz="1200" b="1" dirty="0">
                <a:solidFill>
                  <a:schemeClr val="tx1">
                    <a:lumMod val="65%"/>
                    <a:lumOff val="35%"/>
                  </a:schemeClr>
                </a:solidFill>
                <a:cs typeface="Cavolini" panose="03000502040302020204" pitchFamily="66" charset="0"/>
              </a:rPr>
              <a:t>L’option NMD</a:t>
            </a:r>
          </a:p>
        </p:txBody>
      </p:sp>
      <p:sp>
        <p:nvSpPr>
          <p:cNvPr id="22" name="ZoneTexte 21">
            <a:extLst>
              <a:ext uri="{FF2B5EF4-FFF2-40B4-BE49-F238E27FC236}">
                <a16:creationId xmlns:a16="http://schemas.microsoft.com/office/drawing/2014/main" id="{3BC2B3B5-DF7B-158C-891C-D3F8799B7C95}"/>
              </a:ext>
            </a:extLst>
          </p:cNvPr>
          <p:cNvSpPr txBox="1"/>
          <p:nvPr/>
        </p:nvSpPr>
        <p:spPr>
          <a:xfrm>
            <a:off x="8269921" y="5048676"/>
            <a:ext cx="2748853" cy="461665"/>
          </a:xfrm>
          <a:prstGeom prst="rect">
            <a:avLst/>
          </a:prstGeom>
          <a:solidFill>
            <a:schemeClr val="bg1">
              <a:lumMod val="85%"/>
            </a:schemeClr>
          </a:solidFill>
        </p:spPr>
        <p:txBody>
          <a:bodyPr wrap="square" rtlCol="0">
            <a:spAutoFit/>
          </a:bodyPr>
          <a:lstStyle/>
          <a:p>
            <a:pPr algn="ctr"/>
            <a:r>
              <a:rPr lang="fr-FR" sz="1200" b="1" dirty="0">
                <a:solidFill>
                  <a:schemeClr val="tx1">
                    <a:lumMod val="65%"/>
                    <a:lumOff val="35%"/>
                  </a:schemeClr>
                </a:solidFill>
                <a:cs typeface="Cavolini" panose="03000502040302020204" pitchFamily="66" charset="0"/>
              </a:rPr>
              <a:t>Accompagner les financements</a:t>
            </a:r>
          </a:p>
          <a:p>
            <a:pPr algn="ctr"/>
            <a:r>
              <a:rPr lang="fr-FR" sz="1200" b="1" dirty="0">
                <a:solidFill>
                  <a:schemeClr val="tx1">
                    <a:lumMod val="65%"/>
                    <a:lumOff val="35%"/>
                  </a:schemeClr>
                </a:solidFill>
                <a:cs typeface="Cavolini" panose="03000502040302020204" pitchFamily="66" charset="0"/>
              </a:rPr>
              <a:t>Accompagner les assurances</a:t>
            </a:r>
          </a:p>
        </p:txBody>
      </p:sp>
    </p:spTree>
    <p:extLst>
      <p:ext uri="{BB962C8B-B14F-4D97-AF65-F5344CB8AC3E}">
        <p14:creationId xmlns:p14="http://schemas.microsoft.com/office/powerpoint/2010/main" val="3089696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 decel="50%" fill="hold" nodeType="withEffect">
                                  <p:stCondLst>
                                    <p:cond delay="0"/>
                                  </p:stCondLst>
                                  <p:childTnLst>
                                    <p:animMotion origin="layout" path="M 6.25E-7 2.22222E-6 L 0.28555 -0.00394 " pathEditMode="relative" rAng="0" ptsTypes="AA">
                                      <p:cBhvr>
                                        <p:cTn id="6" dur="2000" fill="hold"/>
                                        <p:tgtEl>
                                          <p:spTgt spid="65"/>
                                        </p:tgtEl>
                                        <p:attrNameLst>
                                          <p:attrName>ppt_x</p:attrName>
                                          <p:attrName>ppt_y</p:attrName>
                                        </p:attrNameLst>
                                      </p:cBhvr>
                                      <p:rCtr x="14.27%" y="-0.20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67" name="Rectangle 66">
            <a:extLst>
              <a:ext uri="{FF2B5EF4-FFF2-40B4-BE49-F238E27FC236}">
                <a16:creationId xmlns:a16="http://schemas.microsoft.com/office/drawing/2014/main" id="{DDD4DA6A-11EA-3D3C-13F9-7CFC7AD240AC}"/>
              </a:ext>
            </a:extLst>
          </p:cNvPr>
          <p:cNvSpPr/>
          <p:nvPr/>
        </p:nvSpPr>
        <p:spPr>
          <a:xfrm>
            <a:off x="0" y="0"/>
            <a:ext cx="394399" cy="6858000"/>
          </a:xfrm>
          <a:prstGeom prst="rect">
            <a:avLst/>
          </a:prstGeom>
          <a:solidFill>
            <a:schemeClr val="bg1">
              <a:lumMod val="95%"/>
            </a:schemeClr>
          </a:solidFill>
          <a:ln>
            <a:noFill/>
          </a:ln>
        </p:spPr>
        <p:style>
          <a:lnRef idx="2">
            <a:schemeClr val="accent1">
              <a:shade val="50%"/>
            </a:schemeClr>
          </a:lnRef>
          <a:fillRef idx="1">
            <a:schemeClr val="accent1"/>
          </a:fillRef>
          <a:effectRef idx="0">
            <a:schemeClr val="accent1"/>
          </a:effectRef>
          <a:fontRef idx="minor">
            <a:schemeClr val="lt1"/>
          </a:fontRef>
        </p:style>
        <p:txBody>
          <a:bodyPr vert="vert270" rtlCol="0" anchor="ctr"/>
          <a:lstStyle/>
          <a:p>
            <a:pPr algn="ctr"/>
            <a:r>
              <a:rPr lang="fr-FR" dirty="0">
                <a:solidFill>
                  <a:srgbClr val="C00000"/>
                </a:solidFill>
                <a:latin typeface="Montserrat Black" panose="00000A00000000000000" pitchFamily="2" charset="0"/>
              </a:rPr>
              <a:t>Assurance Auto</a:t>
            </a:r>
          </a:p>
        </p:txBody>
      </p:sp>
      <p:sp>
        <p:nvSpPr>
          <p:cNvPr id="6" name="Espace réservé du contenu 8">
            <a:extLst>
              <a:ext uri="{FF2B5EF4-FFF2-40B4-BE49-F238E27FC236}">
                <a16:creationId xmlns:a16="http://schemas.microsoft.com/office/drawing/2014/main" id="{340EDA53-265A-23A3-0316-3F2E46D75801}"/>
              </a:ext>
            </a:extLst>
          </p:cNvPr>
          <p:cNvSpPr txBox="1">
            <a:spLocks/>
          </p:cNvSpPr>
          <p:nvPr/>
        </p:nvSpPr>
        <p:spPr bwMode="auto">
          <a:xfrm>
            <a:off x="6275484" y="1510785"/>
            <a:ext cx="5641097" cy="4502957"/>
          </a:xfrm>
          <a:custGeom>
            <a:avLst/>
            <a:gdLst>
              <a:gd name="connsiteX0" fmla="*/ 0 w 5641097"/>
              <a:gd name="connsiteY0" fmla="*/ 0 h 4502957"/>
              <a:gd name="connsiteX1" fmla="*/ 513967 w 5641097"/>
              <a:gd name="connsiteY1" fmla="*/ 0 h 4502957"/>
              <a:gd name="connsiteX2" fmla="*/ 1197166 w 5641097"/>
              <a:gd name="connsiteY2" fmla="*/ 0 h 4502957"/>
              <a:gd name="connsiteX3" fmla="*/ 1767544 w 5641097"/>
              <a:gd name="connsiteY3" fmla="*/ 0 h 4502957"/>
              <a:gd name="connsiteX4" fmla="*/ 2225099 w 5641097"/>
              <a:gd name="connsiteY4" fmla="*/ 0 h 4502957"/>
              <a:gd name="connsiteX5" fmla="*/ 2682655 w 5641097"/>
              <a:gd name="connsiteY5" fmla="*/ 0 h 4502957"/>
              <a:gd name="connsiteX6" fmla="*/ 3309444 w 5641097"/>
              <a:gd name="connsiteY6" fmla="*/ 0 h 4502957"/>
              <a:gd name="connsiteX7" fmla="*/ 3823410 w 5641097"/>
              <a:gd name="connsiteY7" fmla="*/ 0 h 4502957"/>
              <a:gd name="connsiteX8" fmla="*/ 4506610 w 5641097"/>
              <a:gd name="connsiteY8" fmla="*/ 0 h 4502957"/>
              <a:gd name="connsiteX9" fmla="*/ 4964165 w 5641097"/>
              <a:gd name="connsiteY9" fmla="*/ 0 h 4502957"/>
              <a:gd name="connsiteX10" fmla="*/ 5641097 w 5641097"/>
              <a:gd name="connsiteY10" fmla="*/ 0 h 4502957"/>
              <a:gd name="connsiteX11" fmla="*/ 5641097 w 5641097"/>
              <a:gd name="connsiteY11" fmla="*/ 553220 h 4502957"/>
              <a:gd name="connsiteX12" fmla="*/ 5641097 w 5641097"/>
              <a:gd name="connsiteY12" fmla="*/ 1241530 h 4502957"/>
              <a:gd name="connsiteX13" fmla="*/ 5641097 w 5641097"/>
              <a:gd name="connsiteY13" fmla="*/ 1974868 h 4502957"/>
              <a:gd name="connsiteX14" fmla="*/ 5641097 w 5641097"/>
              <a:gd name="connsiteY14" fmla="*/ 2663177 h 4502957"/>
              <a:gd name="connsiteX15" fmla="*/ 5641097 w 5641097"/>
              <a:gd name="connsiteY15" fmla="*/ 3261427 h 4502957"/>
              <a:gd name="connsiteX16" fmla="*/ 5641097 w 5641097"/>
              <a:gd name="connsiteY16" fmla="*/ 3949737 h 4502957"/>
              <a:gd name="connsiteX17" fmla="*/ 5641097 w 5641097"/>
              <a:gd name="connsiteY17" fmla="*/ 4502957 h 4502957"/>
              <a:gd name="connsiteX18" fmla="*/ 5183541 w 5641097"/>
              <a:gd name="connsiteY18" fmla="*/ 4502957 h 4502957"/>
              <a:gd name="connsiteX19" fmla="*/ 4443931 w 5641097"/>
              <a:gd name="connsiteY19" fmla="*/ 4502957 h 4502957"/>
              <a:gd name="connsiteX20" fmla="*/ 3986375 w 5641097"/>
              <a:gd name="connsiteY20" fmla="*/ 4502957 h 4502957"/>
              <a:gd name="connsiteX21" fmla="*/ 3415998 w 5641097"/>
              <a:gd name="connsiteY21" fmla="*/ 4502957 h 4502957"/>
              <a:gd name="connsiteX22" fmla="*/ 2732798 w 5641097"/>
              <a:gd name="connsiteY22" fmla="*/ 4502957 h 4502957"/>
              <a:gd name="connsiteX23" fmla="*/ 2049599 w 5641097"/>
              <a:gd name="connsiteY23" fmla="*/ 4502957 h 4502957"/>
              <a:gd name="connsiteX24" fmla="*/ 1366399 w 5641097"/>
              <a:gd name="connsiteY24" fmla="*/ 4502957 h 4502957"/>
              <a:gd name="connsiteX25" fmla="*/ 908843 w 5641097"/>
              <a:gd name="connsiteY25" fmla="*/ 4502957 h 4502957"/>
              <a:gd name="connsiteX26" fmla="*/ 0 w 5641097"/>
              <a:gd name="connsiteY26" fmla="*/ 4502957 h 4502957"/>
              <a:gd name="connsiteX27" fmla="*/ 0 w 5641097"/>
              <a:gd name="connsiteY27" fmla="*/ 3949737 h 4502957"/>
              <a:gd name="connsiteX28" fmla="*/ 0 w 5641097"/>
              <a:gd name="connsiteY28" fmla="*/ 3351487 h 4502957"/>
              <a:gd name="connsiteX29" fmla="*/ 0 w 5641097"/>
              <a:gd name="connsiteY29" fmla="*/ 2843296 h 4502957"/>
              <a:gd name="connsiteX30" fmla="*/ 0 w 5641097"/>
              <a:gd name="connsiteY30" fmla="*/ 2290075 h 4502957"/>
              <a:gd name="connsiteX31" fmla="*/ 0 w 5641097"/>
              <a:gd name="connsiteY31" fmla="*/ 1556737 h 4502957"/>
              <a:gd name="connsiteX32" fmla="*/ 0 w 5641097"/>
              <a:gd name="connsiteY32" fmla="*/ 823398 h 4502957"/>
              <a:gd name="connsiteX33" fmla="*/ 0 w 5641097"/>
              <a:gd name="connsiteY33" fmla="*/ 0 h 4502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641097" h="4502957" fill="none" extrusionOk="0">
                <a:moveTo>
                  <a:pt x="0" y="0"/>
                </a:moveTo>
                <a:cubicBezTo>
                  <a:pt x="187406" y="-3055"/>
                  <a:pt x="351051" y="-14406"/>
                  <a:pt x="513967" y="0"/>
                </a:cubicBezTo>
                <a:cubicBezTo>
                  <a:pt x="676883" y="14406"/>
                  <a:pt x="991497" y="15031"/>
                  <a:pt x="1197166" y="0"/>
                </a:cubicBezTo>
                <a:cubicBezTo>
                  <a:pt x="1402835" y="-15031"/>
                  <a:pt x="1536674" y="10075"/>
                  <a:pt x="1767544" y="0"/>
                </a:cubicBezTo>
                <a:cubicBezTo>
                  <a:pt x="1998414" y="-10075"/>
                  <a:pt x="2102158" y="-6698"/>
                  <a:pt x="2225099" y="0"/>
                </a:cubicBezTo>
                <a:cubicBezTo>
                  <a:pt x="2348040" y="6698"/>
                  <a:pt x="2571738" y="-21413"/>
                  <a:pt x="2682655" y="0"/>
                </a:cubicBezTo>
                <a:cubicBezTo>
                  <a:pt x="2793572" y="21413"/>
                  <a:pt x="3114797" y="22294"/>
                  <a:pt x="3309444" y="0"/>
                </a:cubicBezTo>
                <a:cubicBezTo>
                  <a:pt x="3504091" y="-22294"/>
                  <a:pt x="3670544" y="2235"/>
                  <a:pt x="3823410" y="0"/>
                </a:cubicBezTo>
                <a:cubicBezTo>
                  <a:pt x="3976276" y="-2235"/>
                  <a:pt x="4335164" y="-6206"/>
                  <a:pt x="4506610" y="0"/>
                </a:cubicBezTo>
                <a:cubicBezTo>
                  <a:pt x="4678056" y="6206"/>
                  <a:pt x="4851716" y="7136"/>
                  <a:pt x="4964165" y="0"/>
                </a:cubicBezTo>
                <a:cubicBezTo>
                  <a:pt x="5076615" y="-7136"/>
                  <a:pt x="5365263" y="-12779"/>
                  <a:pt x="5641097" y="0"/>
                </a:cubicBezTo>
                <a:cubicBezTo>
                  <a:pt x="5644111" y="187884"/>
                  <a:pt x="5654900" y="398209"/>
                  <a:pt x="5641097" y="553220"/>
                </a:cubicBezTo>
                <a:cubicBezTo>
                  <a:pt x="5627294" y="708231"/>
                  <a:pt x="5635358" y="1103076"/>
                  <a:pt x="5641097" y="1241530"/>
                </a:cubicBezTo>
                <a:cubicBezTo>
                  <a:pt x="5646837" y="1379984"/>
                  <a:pt x="5656144" y="1631642"/>
                  <a:pt x="5641097" y="1974868"/>
                </a:cubicBezTo>
                <a:cubicBezTo>
                  <a:pt x="5626050" y="2318094"/>
                  <a:pt x="5670319" y="2505636"/>
                  <a:pt x="5641097" y="2663177"/>
                </a:cubicBezTo>
                <a:cubicBezTo>
                  <a:pt x="5611875" y="2820718"/>
                  <a:pt x="5643454" y="3012281"/>
                  <a:pt x="5641097" y="3261427"/>
                </a:cubicBezTo>
                <a:cubicBezTo>
                  <a:pt x="5638741" y="3510573"/>
                  <a:pt x="5611465" y="3781208"/>
                  <a:pt x="5641097" y="3949737"/>
                </a:cubicBezTo>
                <a:cubicBezTo>
                  <a:pt x="5670730" y="4118266"/>
                  <a:pt x="5617323" y="4310852"/>
                  <a:pt x="5641097" y="4502957"/>
                </a:cubicBezTo>
                <a:cubicBezTo>
                  <a:pt x="5434249" y="4514992"/>
                  <a:pt x="5336815" y="4483159"/>
                  <a:pt x="5183541" y="4502957"/>
                </a:cubicBezTo>
                <a:cubicBezTo>
                  <a:pt x="5030267" y="4522755"/>
                  <a:pt x="4637755" y="4509024"/>
                  <a:pt x="4443931" y="4502957"/>
                </a:cubicBezTo>
                <a:cubicBezTo>
                  <a:pt x="4250107" y="4496891"/>
                  <a:pt x="4203186" y="4518916"/>
                  <a:pt x="3986375" y="4502957"/>
                </a:cubicBezTo>
                <a:cubicBezTo>
                  <a:pt x="3769564" y="4486998"/>
                  <a:pt x="3646555" y="4515447"/>
                  <a:pt x="3415998" y="4502957"/>
                </a:cubicBezTo>
                <a:cubicBezTo>
                  <a:pt x="3185441" y="4490467"/>
                  <a:pt x="2941368" y="4506119"/>
                  <a:pt x="2732798" y="4502957"/>
                </a:cubicBezTo>
                <a:cubicBezTo>
                  <a:pt x="2524228" y="4499795"/>
                  <a:pt x="2343454" y="4484356"/>
                  <a:pt x="2049599" y="4502957"/>
                </a:cubicBezTo>
                <a:cubicBezTo>
                  <a:pt x="1755744" y="4521558"/>
                  <a:pt x="1608598" y="4478975"/>
                  <a:pt x="1366399" y="4502957"/>
                </a:cubicBezTo>
                <a:cubicBezTo>
                  <a:pt x="1124200" y="4526939"/>
                  <a:pt x="1068987" y="4508988"/>
                  <a:pt x="908843" y="4502957"/>
                </a:cubicBezTo>
                <a:cubicBezTo>
                  <a:pt x="748699" y="4496926"/>
                  <a:pt x="302542" y="4457619"/>
                  <a:pt x="0" y="4502957"/>
                </a:cubicBezTo>
                <a:cubicBezTo>
                  <a:pt x="-1445" y="4264548"/>
                  <a:pt x="-27648" y="4166546"/>
                  <a:pt x="0" y="3949737"/>
                </a:cubicBezTo>
                <a:cubicBezTo>
                  <a:pt x="27648" y="3732928"/>
                  <a:pt x="22756" y="3580408"/>
                  <a:pt x="0" y="3351487"/>
                </a:cubicBezTo>
                <a:cubicBezTo>
                  <a:pt x="-22756" y="3122566"/>
                  <a:pt x="-1902" y="3057325"/>
                  <a:pt x="0" y="2843296"/>
                </a:cubicBezTo>
                <a:cubicBezTo>
                  <a:pt x="1902" y="2629267"/>
                  <a:pt x="25840" y="2481507"/>
                  <a:pt x="0" y="2290075"/>
                </a:cubicBezTo>
                <a:cubicBezTo>
                  <a:pt x="-25840" y="2098643"/>
                  <a:pt x="-19628" y="1769517"/>
                  <a:pt x="0" y="1556737"/>
                </a:cubicBezTo>
                <a:cubicBezTo>
                  <a:pt x="19628" y="1343957"/>
                  <a:pt x="-4968" y="1004758"/>
                  <a:pt x="0" y="823398"/>
                </a:cubicBezTo>
                <a:cubicBezTo>
                  <a:pt x="4968" y="642038"/>
                  <a:pt x="-38225" y="381088"/>
                  <a:pt x="0" y="0"/>
                </a:cubicBezTo>
                <a:close/>
              </a:path>
              <a:path w="5641097" h="4502957" stroke="0" extrusionOk="0">
                <a:moveTo>
                  <a:pt x="0" y="0"/>
                </a:moveTo>
                <a:cubicBezTo>
                  <a:pt x="161634" y="3151"/>
                  <a:pt x="356070" y="835"/>
                  <a:pt x="683200" y="0"/>
                </a:cubicBezTo>
                <a:cubicBezTo>
                  <a:pt x="1010330" y="-835"/>
                  <a:pt x="1036278" y="14523"/>
                  <a:pt x="1253577" y="0"/>
                </a:cubicBezTo>
                <a:cubicBezTo>
                  <a:pt x="1470876" y="-14523"/>
                  <a:pt x="1742549" y="8817"/>
                  <a:pt x="1936777" y="0"/>
                </a:cubicBezTo>
                <a:cubicBezTo>
                  <a:pt x="2131005" y="-8817"/>
                  <a:pt x="2350547" y="-7990"/>
                  <a:pt x="2507154" y="0"/>
                </a:cubicBezTo>
                <a:cubicBezTo>
                  <a:pt x="2663761" y="7990"/>
                  <a:pt x="2754872" y="20725"/>
                  <a:pt x="2964710" y="0"/>
                </a:cubicBezTo>
                <a:cubicBezTo>
                  <a:pt x="3174548" y="-20725"/>
                  <a:pt x="3377235" y="-24502"/>
                  <a:pt x="3591498" y="0"/>
                </a:cubicBezTo>
                <a:cubicBezTo>
                  <a:pt x="3805761" y="24502"/>
                  <a:pt x="3999212" y="9741"/>
                  <a:pt x="4331109" y="0"/>
                </a:cubicBezTo>
                <a:cubicBezTo>
                  <a:pt x="4663006" y="-9741"/>
                  <a:pt x="4679469" y="-9070"/>
                  <a:pt x="4845076" y="0"/>
                </a:cubicBezTo>
                <a:cubicBezTo>
                  <a:pt x="5010683" y="9070"/>
                  <a:pt x="5336545" y="34526"/>
                  <a:pt x="5641097" y="0"/>
                </a:cubicBezTo>
                <a:cubicBezTo>
                  <a:pt x="5655478" y="210477"/>
                  <a:pt x="5635971" y="393718"/>
                  <a:pt x="5641097" y="508191"/>
                </a:cubicBezTo>
                <a:cubicBezTo>
                  <a:pt x="5646223" y="622664"/>
                  <a:pt x="5616887" y="981746"/>
                  <a:pt x="5641097" y="1106441"/>
                </a:cubicBezTo>
                <a:cubicBezTo>
                  <a:pt x="5665308" y="1231136"/>
                  <a:pt x="5641982" y="1457546"/>
                  <a:pt x="5641097" y="1614632"/>
                </a:cubicBezTo>
                <a:cubicBezTo>
                  <a:pt x="5640212" y="1771718"/>
                  <a:pt x="5653150" y="2197467"/>
                  <a:pt x="5641097" y="2347970"/>
                </a:cubicBezTo>
                <a:cubicBezTo>
                  <a:pt x="5629044" y="2498473"/>
                  <a:pt x="5640337" y="2677502"/>
                  <a:pt x="5641097" y="2856161"/>
                </a:cubicBezTo>
                <a:cubicBezTo>
                  <a:pt x="5641857" y="3034820"/>
                  <a:pt x="5609021" y="3214066"/>
                  <a:pt x="5641097" y="3499441"/>
                </a:cubicBezTo>
                <a:cubicBezTo>
                  <a:pt x="5673173" y="3784816"/>
                  <a:pt x="5632282" y="4203795"/>
                  <a:pt x="5641097" y="4502957"/>
                </a:cubicBezTo>
                <a:cubicBezTo>
                  <a:pt x="5488937" y="4509387"/>
                  <a:pt x="5266927" y="4519172"/>
                  <a:pt x="5014308" y="4502957"/>
                </a:cubicBezTo>
                <a:cubicBezTo>
                  <a:pt x="4761689" y="4486742"/>
                  <a:pt x="4688751" y="4483163"/>
                  <a:pt x="4556753" y="4502957"/>
                </a:cubicBezTo>
                <a:cubicBezTo>
                  <a:pt x="4424756" y="4522751"/>
                  <a:pt x="4003324" y="4533718"/>
                  <a:pt x="3817142" y="4502957"/>
                </a:cubicBezTo>
                <a:cubicBezTo>
                  <a:pt x="3630960" y="4472196"/>
                  <a:pt x="3582731" y="4513198"/>
                  <a:pt x="3359587" y="4502957"/>
                </a:cubicBezTo>
                <a:cubicBezTo>
                  <a:pt x="3136443" y="4492716"/>
                  <a:pt x="2941326" y="4521856"/>
                  <a:pt x="2732798" y="4502957"/>
                </a:cubicBezTo>
                <a:cubicBezTo>
                  <a:pt x="2524270" y="4484058"/>
                  <a:pt x="2350973" y="4513884"/>
                  <a:pt x="2162421" y="4502957"/>
                </a:cubicBezTo>
                <a:cubicBezTo>
                  <a:pt x="1973869" y="4492030"/>
                  <a:pt x="1796525" y="4510646"/>
                  <a:pt x="1479221" y="4502957"/>
                </a:cubicBezTo>
                <a:cubicBezTo>
                  <a:pt x="1161917" y="4495268"/>
                  <a:pt x="1197154" y="4483838"/>
                  <a:pt x="1021665" y="4502957"/>
                </a:cubicBezTo>
                <a:cubicBezTo>
                  <a:pt x="846176" y="4522076"/>
                  <a:pt x="451916" y="4513905"/>
                  <a:pt x="0" y="4502957"/>
                </a:cubicBezTo>
                <a:cubicBezTo>
                  <a:pt x="-3134" y="4174521"/>
                  <a:pt x="-30429" y="4090800"/>
                  <a:pt x="0" y="3769618"/>
                </a:cubicBezTo>
                <a:cubicBezTo>
                  <a:pt x="30429" y="3448436"/>
                  <a:pt x="-1625" y="3471799"/>
                  <a:pt x="0" y="3216398"/>
                </a:cubicBezTo>
                <a:cubicBezTo>
                  <a:pt x="1625" y="2960997"/>
                  <a:pt x="15093" y="2939299"/>
                  <a:pt x="0" y="2663177"/>
                </a:cubicBezTo>
                <a:cubicBezTo>
                  <a:pt x="-15093" y="2387055"/>
                  <a:pt x="16621" y="2236571"/>
                  <a:pt x="0" y="2019898"/>
                </a:cubicBezTo>
                <a:cubicBezTo>
                  <a:pt x="-16621" y="1803225"/>
                  <a:pt x="24955" y="1649411"/>
                  <a:pt x="0" y="1331589"/>
                </a:cubicBezTo>
                <a:cubicBezTo>
                  <a:pt x="-24955" y="1013767"/>
                  <a:pt x="-26872" y="1006465"/>
                  <a:pt x="0" y="778368"/>
                </a:cubicBezTo>
                <a:cubicBezTo>
                  <a:pt x="26872" y="550271"/>
                  <a:pt x="30688" y="352121"/>
                  <a:pt x="0" y="0"/>
                </a:cubicBezTo>
                <a:close/>
              </a:path>
            </a:pathLst>
          </a:custGeom>
          <a:solidFill>
            <a:schemeClr val="bg1">
              <a:lumMod val="95%"/>
            </a:schemeClr>
          </a:solidFill>
          <a:ln w="19050">
            <a:solidFill>
              <a:schemeClr val="bg1">
                <a:lumMod val="75%"/>
              </a:schemeClr>
            </a:solidFill>
            <a:miter lim="800%"/>
            <a:headEnd/>
            <a:tailEnd/>
            <a:extLst>
              <a:ext uri="{C807C97D-BFC1-408E-A445-0C87EB9F89A2}">
                <ask:lineSketchStyleProps xmlns:ask="http://schemas.microsoft.com/office/drawing/2018/sketchyshapes" sd="2270354606">
                  <a:prstGeom prst="rect">
                    <a:avLst/>
                  </a:prstGeom>
                  <ask:type>
                    <ask:lineSketchFreehand/>
                  </ask:type>
                </ask:lineSketchStyleProps>
              </a:ext>
            </a:extLst>
          </a:ln>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285750" indent="-285750" eaLnBrk="1" hangingPunct="1">
              <a:spcBef>
                <a:spcPts val="600"/>
              </a:spcBef>
              <a:buClr>
                <a:srgbClr val="D11921"/>
              </a:buClr>
              <a:buFont typeface="Wingdings" panose="05000000000000000000" pitchFamily="2" charset="2"/>
              <a:buChar char="§"/>
            </a:pPr>
            <a:endParaRPr lang="fr-FR" altLang="fr-FR" sz="1400" dirty="0">
              <a:solidFill>
                <a:srgbClr val="404040"/>
              </a:solidFill>
            </a:endParaRPr>
          </a:p>
          <a:p>
            <a:pPr marL="171450" indent="-171450" algn="just">
              <a:buClr>
                <a:srgbClr val="C00000"/>
              </a:buClr>
              <a:buFont typeface="Wingdings" panose="05000000000000000000" pitchFamily="2" charset="2"/>
              <a:buChar char="§"/>
            </a:pPr>
            <a:r>
              <a:rPr lang="fr-FR" sz="1400" dirty="0">
                <a:solidFill>
                  <a:schemeClr val="tx1">
                    <a:lumMod val="75%"/>
                    <a:lumOff val="25%"/>
                  </a:schemeClr>
                </a:solidFill>
              </a:rPr>
              <a:t> </a:t>
            </a:r>
            <a:r>
              <a:rPr lang="fr-FR" sz="1400" b="1" dirty="0">
                <a:solidFill>
                  <a:srgbClr val="C00000"/>
                </a:solidFill>
              </a:rPr>
              <a:t>Une offre promotionnelle de 1 mois de cotisation </a:t>
            </a:r>
            <a:r>
              <a:rPr lang="fr-FR" sz="1400" dirty="0">
                <a:solidFill>
                  <a:schemeClr val="tx1">
                    <a:lumMod val="75%"/>
                    <a:lumOff val="25%"/>
                  </a:schemeClr>
                </a:solidFill>
              </a:rPr>
              <a:t>pour toute souscription d’un </a:t>
            </a:r>
            <a:r>
              <a:rPr lang="fr-FR" sz="1400" b="1" dirty="0">
                <a:solidFill>
                  <a:schemeClr val="tx1">
                    <a:lumMod val="75%"/>
                    <a:lumOff val="25%"/>
                  </a:schemeClr>
                </a:solidFill>
              </a:rPr>
              <a:t>nouveau contrat Assurance Auto </a:t>
            </a:r>
            <a:r>
              <a:rPr lang="fr-FR" sz="1400" dirty="0">
                <a:solidFill>
                  <a:schemeClr val="tx1">
                    <a:lumMod val="75%"/>
                    <a:lumOff val="25%"/>
                  </a:schemeClr>
                </a:solidFill>
              </a:rPr>
              <a:t>(et/ou 2 Roues) </a:t>
            </a:r>
            <a:r>
              <a:rPr lang="fr-FR" sz="1400" b="1" dirty="0">
                <a:solidFill>
                  <a:schemeClr val="tx1">
                    <a:lumMod val="75%"/>
                    <a:lumOff val="25%"/>
                  </a:schemeClr>
                </a:solidFill>
              </a:rPr>
              <a:t>du 04 mars au 01 avril 2024 inclus. </a:t>
            </a:r>
          </a:p>
          <a:p>
            <a:pPr marL="171450" indent="-171450" algn="just">
              <a:buClr>
                <a:srgbClr val="C00000"/>
              </a:buClr>
              <a:buFont typeface="Wingdings" panose="05000000000000000000" pitchFamily="2" charset="2"/>
              <a:buChar char="§"/>
            </a:pPr>
            <a:endParaRPr lang="fr-FR" sz="1400" b="1" dirty="0">
              <a:solidFill>
                <a:schemeClr val="tx1">
                  <a:lumMod val="75%"/>
                  <a:lumOff val="25%"/>
                </a:schemeClr>
              </a:solidFill>
            </a:endParaRPr>
          </a:p>
          <a:p>
            <a:pPr marL="171450" indent="-171450" algn="just">
              <a:buClr>
                <a:srgbClr val="C00000"/>
              </a:buClr>
              <a:buFont typeface="Wingdings" panose="05000000000000000000" pitchFamily="2" charset="2"/>
              <a:buChar char="§"/>
            </a:pPr>
            <a:r>
              <a:rPr lang="fr-FR" sz="1400" b="1" dirty="0">
                <a:solidFill>
                  <a:srgbClr val="00B050"/>
                </a:solidFill>
              </a:rPr>
              <a:t>GREEN : </a:t>
            </a:r>
            <a:r>
              <a:rPr lang="fr-FR" sz="1400" dirty="0">
                <a:solidFill>
                  <a:schemeClr val="tx1">
                    <a:lumMod val="75%"/>
                    <a:lumOff val="25%"/>
                  </a:schemeClr>
                </a:solidFill>
              </a:rPr>
              <a:t>10% de remise sur les véhicules propres (électriques et hybrides).</a:t>
            </a:r>
          </a:p>
          <a:p>
            <a:pPr marL="171450" indent="-171450" algn="just">
              <a:buClr>
                <a:srgbClr val="C00000"/>
              </a:buClr>
              <a:buFont typeface="Wingdings" panose="05000000000000000000" pitchFamily="2" charset="2"/>
              <a:buChar char="§"/>
            </a:pPr>
            <a:endParaRPr lang="fr-FR" sz="1400" b="1" dirty="0">
              <a:solidFill>
                <a:schemeClr val="tx1">
                  <a:lumMod val="75%"/>
                  <a:lumOff val="25%"/>
                </a:schemeClr>
              </a:solidFill>
            </a:endParaRPr>
          </a:p>
          <a:p>
            <a:pPr marL="171450" indent="-171450" algn="just">
              <a:buClr>
                <a:srgbClr val="C00000"/>
              </a:buClr>
              <a:buFont typeface="Wingdings" panose="05000000000000000000" pitchFamily="2" charset="2"/>
              <a:buChar char="§"/>
            </a:pPr>
            <a:r>
              <a:rPr lang="fr-FR" sz="1400" b="1" dirty="0">
                <a:solidFill>
                  <a:schemeClr val="tx1">
                    <a:lumMod val="75%"/>
                    <a:lumOff val="25%"/>
                  </a:schemeClr>
                </a:solidFill>
              </a:rPr>
              <a:t>Remise Fidélité : </a:t>
            </a:r>
            <a:r>
              <a:rPr lang="fr-FR" sz="1400" dirty="0">
                <a:solidFill>
                  <a:schemeClr val="tx1">
                    <a:lumMod val="75%"/>
                    <a:lumOff val="25%"/>
                  </a:schemeClr>
                </a:solidFill>
              </a:rPr>
              <a:t>5 % de remise à vie pour les clients qui souscrivent 2 contrats Habitation / Auto / GAV ou plus. (</a:t>
            </a:r>
            <a:r>
              <a:rPr lang="fr-FR" sz="1400" i="1" dirty="0">
                <a:solidFill>
                  <a:schemeClr val="tx1">
                    <a:lumMod val="75%"/>
                    <a:lumOff val="25%"/>
                  </a:schemeClr>
                </a:solidFill>
              </a:rPr>
              <a:t>En période de promo, la remise multi vente de 5% n’est pas cumulable mais elle s’appliquera automatiquement l’année suivante, lors du renouvellement du contrat du client.)</a:t>
            </a:r>
          </a:p>
          <a:p>
            <a:pPr marL="171450" indent="-171450" algn="just">
              <a:buClr>
                <a:srgbClr val="C00000"/>
              </a:buClr>
              <a:buFont typeface="Wingdings" panose="05000000000000000000" pitchFamily="2" charset="2"/>
              <a:buChar char="§"/>
            </a:pPr>
            <a:endParaRPr lang="fr-FR" sz="1400" i="1" dirty="0">
              <a:solidFill>
                <a:schemeClr val="tx1">
                  <a:lumMod val="75%"/>
                  <a:lumOff val="25%"/>
                </a:schemeClr>
              </a:solidFill>
            </a:endParaRPr>
          </a:p>
          <a:p>
            <a:pPr marL="171450" indent="-171450" algn="just">
              <a:buClr>
                <a:srgbClr val="C00000"/>
              </a:buClr>
              <a:buFont typeface="Wingdings" panose="05000000000000000000" pitchFamily="2" charset="2"/>
              <a:buChar char="§"/>
            </a:pPr>
            <a:r>
              <a:rPr lang="fr-FR" sz="1400" b="1" dirty="0">
                <a:solidFill>
                  <a:schemeClr val="tx1">
                    <a:lumMod val="75%"/>
                    <a:lumOff val="25%"/>
                  </a:schemeClr>
                </a:solidFill>
              </a:rPr>
              <a:t>Remise à la main du réseau sur MRH : </a:t>
            </a:r>
            <a:r>
              <a:rPr lang="fr-FR" sz="1400" dirty="0">
                <a:solidFill>
                  <a:schemeClr val="tx1">
                    <a:lumMod val="75%"/>
                    <a:lumOff val="25%"/>
                  </a:schemeClr>
                </a:solidFill>
              </a:rPr>
              <a:t>Remise par paliers de 5 à 80€ ou remise libre jusqu’à 25% si le client souscrit une MRH en plus de l’AUTO.</a:t>
            </a:r>
          </a:p>
          <a:p>
            <a:pPr marL="171450" indent="-171450" algn="just">
              <a:buClr>
                <a:srgbClr val="C00000"/>
              </a:buClr>
              <a:buFont typeface="Wingdings" panose="05000000000000000000" pitchFamily="2" charset="2"/>
              <a:buChar char="§"/>
            </a:pPr>
            <a:endParaRPr lang="fr-FR" sz="1400" dirty="0">
              <a:solidFill>
                <a:schemeClr val="tx1">
                  <a:lumMod val="75%"/>
                  <a:lumOff val="25%"/>
                </a:schemeClr>
              </a:solidFill>
            </a:endParaRPr>
          </a:p>
          <a:p>
            <a:pPr marL="171450" indent="-171450" algn="just">
              <a:buClr>
                <a:srgbClr val="C00000"/>
              </a:buClr>
              <a:buFont typeface="Wingdings" panose="05000000000000000000" pitchFamily="2" charset="2"/>
              <a:buChar char="§"/>
            </a:pPr>
            <a:r>
              <a:rPr lang="fr-FR" sz="1400" dirty="0">
                <a:solidFill>
                  <a:schemeClr val="tx1">
                    <a:lumMod val="75%"/>
                    <a:lumOff val="25%"/>
                  </a:schemeClr>
                </a:solidFill>
              </a:rPr>
              <a:t>Pour tout savoir sur les offres en cours : </a:t>
            </a:r>
            <a:r>
              <a:rPr lang="fr-FR" sz="1400" dirty="0">
                <a:solidFill>
                  <a:schemeClr val="tx1">
                    <a:lumMod val="75%"/>
                    <a:lumOff val="25%"/>
                  </a:schemeClr>
                </a:solidFill>
                <a:hlinkClick r:id="rId3"/>
              </a:rPr>
              <a:t>clic ici</a:t>
            </a:r>
            <a:endParaRPr lang="fr-FR" sz="1400" dirty="0">
              <a:solidFill>
                <a:schemeClr val="tx1">
                  <a:lumMod val="75%"/>
                  <a:lumOff val="25%"/>
                </a:schemeClr>
              </a:solidFill>
            </a:endParaRPr>
          </a:p>
          <a:p>
            <a:pPr algn="just">
              <a:buClr>
                <a:schemeClr val="accent3"/>
              </a:buClr>
            </a:pPr>
            <a:endParaRPr lang="fr-FR" sz="1400" dirty="0">
              <a:solidFill>
                <a:schemeClr val="tx1">
                  <a:lumMod val="75%"/>
                  <a:lumOff val="25%"/>
                </a:schemeClr>
              </a:solidFill>
            </a:endParaRPr>
          </a:p>
          <a:p>
            <a:pPr algn="just">
              <a:buClr>
                <a:schemeClr val="accent3"/>
              </a:buClr>
            </a:pPr>
            <a:endParaRPr lang="fr-FR" sz="1400" dirty="0">
              <a:solidFill>
                <a:schemeClr val="tx1">
                  <a:lumMod val="75%"/>
                  <a:lumOff val="25%"/>
                </a:schemeClr>
              </a:solidFill>
            </a:endParaRPr>
          </a:p>
        </p:txBody>
      </p:sp>
      <p:sp>
        <p:nvSpPr>
          <p:cNvPr id="92" name="Espace réservé du contenu 8">
            <a:extLst>
              <a:ext uri="{FF2B5EF4-FFF2-40B4-BE49-F238E27FC236}">
                <a16:creationId xmlns:a16="http://schemas.microsoft.com/office/drawing/2014/main" id="{96D6C512-5ED2-AE2D-6BC5-453255625C78}"/>
              </a:ext>
            </a:extLst>
          </p:cNvPr>
          <p:cNvSpPr txBox="1">
            <a:spLocks/>
          </p:cNvSpPr>
          <p:nvPr/>
        </p:nvSpPr>
        <p:spPr bwMode="auto">
          <a:xfrm>
            <a:off x="703543" y="4235980"/>
            <a:ext cx="5366994" cy="1764723"/>
          </a:xfrm>
          <a:custGeom>
            <a:avLst/>
            <a:gdLst>
              <a:gd name="connsiteX0" fmla="*/ 0 w 5366994"/>
              <a:gd name="connsiteY0" fmla="*/ 0 h 1764723"/>
              <a:gd name="connsiteX1" fmla="*/ 778214 w 5366994"/>
              <a:gd name="connsiteY1" fmla="*/ 0 h 1764723"/>
              <a:gd name="connsiteX2" fmla="*/ 1395418 w 5366994"/>
              <a:gd name="connsiteY2" fmla="*/ 0 h 1764723"/>
              <a:gd name="connsiteX3" fmla="*/ 2173633 w 5366994"/>
              <a:gd name="connsiteY3" fmla="*/ 0 h 1764723"/>
              <a:gd name="connsiteX4" fmla="*/ 2790837 w 5366994"/>
              <a:gd name="connsiteY4" fmla="*/ 0 h 1764723"/>
              <a:gd name="connsiteX5" fmla="*/ 3354371 w 5366994"/>
              <a:gd name="connsiteY5" fmla="*/ 0 h 1764723"/>
              <a:gd name="connsiteX6" fmla="*/ 4132585 w 5366994"/>
              <a:gd name="connsiteY6" fmla="*/ 0 h 1764723"/>
              <a:gd name="connsiteX7" fmla="*/ 4696120 w 5366994"/>
              <a:gd name="connsiteY7" fmla="*/ 0 h 1764723"/>
              <a:gd name="connsiteX8" fmla="*/ 5366994 w 5366994"/>
              <a:gd name="connsiteY8" fmla="*/ 0 h 1764723"/>
              <a:gd name="connsiteX9" fmla="*/ 5366994 w 5366994"/>
              <a:gd name="connsiteY9" fmla="*/ 605888 h 1764723"/>
              <a:gd name="connsiteX10" fmla="*/ 5366994 w 5366994"/>
              <a:gd name="connsiteY10" fmla="*/ 1176482 h 1764723"/>
              <a:gd name="connsiteX11" fmla="*/ 5366994 w 5366994"/>
              <a:gd name="connsiteY11" fmla="*/ 1764723 h 1764723"/>
              <a:gd name="connsiteX12" fmla="*/ 4588780 w 5366994"/>
              <a:gd name="connsiteY12" fmla="*/ 1764723 h 1764723"/>
              <a:gd name="connsiteX13" fmla="*/ 4025246 w 5366994"/>
              <a:gd name="connsiteY13" fmla="*/ 1764723 h 1764723"/>
              <a:gd name="connsiteX14" fmla="*/ 3247031 w 5366994"/>
              <a:gd name="connsiteY14" fmla="*/ 1764723 h 1764723"/>
              <a:gd name="connsiteX15" fmla="*/ 2629827 w 5366994"/>
              <a:gd name="connsiteY15" fmla="*/ 1764723 h 1764723"/>
              <a:gd name="connsiteX16" fmla="*/ 1851613 w 5366994"/>
              <a:gd name="connsiteY16" fmla="*/ 1764723 h 1764723"/>
              <a:gd name="connsiteX17" fmla="*/ 1180739 w 5366994"/>
              <a:gd name="connsiteY17" fmla="*/ 1764723 h 1764723"/>
              <a:gd name="connsiteX18" fmla="*/ 0 w 5366994"/>
              <a:gd name="connsiteY18" fmla="*/ 1764723 h 1764723"/>
              <a:gd name="connsiteX19" fmla="*/ 0 w 5366994"/>
              <a:gd name="connsiteY19" fmla="*/ 1158835 h 1764723"/>
              <a:gd name="connsiteX20" fmla="*/ 0 w 5366994"/>
              <a:gd name="connsiteY20" fmla="*/ 535299 h 1764723"/>
              <a:gd name="connsiteX21" fmla="*/ 0 w 5366994"/>
              <a:gd name="connsiteY21" fmla="*/ 0 h 1764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366994" h="1764723" extrusionOk="0">
                <a:moveTo>
                  <a:pt x="0" y="0"/>
                </a:moveTo>
                <a:cubicBezTo>
                  <a:pt x="369274" y="1057"/>
                  <a:pt x="598030" y="-32340"/>
                  <a:pt x="778214" y="0"/>
                </a:cubicBezTo>
                <a:cubicBezTo>
                  <a:pt x="958398" y="32340"/>
                  <a:pt x="1137698" y="15475"/>
                  <a:pt x="1395418" y="0"/>
                </a:cubicBezTo>
                <a:cubicBezTo>
                  <a:pt x="1653138" y="-15475"/>
                  <a:pt x="1899904" y="4401"/>
                  <a:pt x="2173633" y="0"/>
                </a:cubicBezTo>
                <a:cubicBezTo>
                  <a:pt x="2447362" y="-4401"/>
                  <a:pt x="2648345" y="14881"/>
                  <a:pt x="2790837" y="0"/>
                </a:cubicBezTo>
                <a:cubicBezTo>
                  <a:pt x="2933329" y="-14881"/>
                  <a:pt x="3138694" y="6233"/>
                  <a:pt x="3354371" y="0"/>
                </a:cubicBezTo>
                <a:cubicBezTo>
                  <a:pt x="3570048" y="-6233"/>
                  <a:pt x="3876211" y="24188"/>
                  <a:pt x="4132585" y="0"/>
                </a:cubicBezTo>
                <a:cubicBezTo>
                  <a:pt x="4388959" y="-24188"/>
                  <a:pt x="4415348" y="5849"/>
                  <a:pt x="4696120" y="0"/>
                </a:cubicBezTo>
                <a:cubicBezTo>
                  <a:pt x="4976893" y="-5849"/>
                  <a:pt x="5083061" y="-9761"/>
                  <a:pt x="5366994" y="0"/>
                </a:cubicBezTo>
                <a:cubicBezTo>
                  <a:pt x="5341155" y="297100"/>
                  <a:pt x="5384943" y="421013"/>
                  <a:pt x="5366994" y="605888"/>
                </a:cubicBezTo>
                <a:cubicBezTo>
                  <a:pt x="5349045" y="790763"/>
                  <a:pt x="5369475" y="1011431"/>
                  <a:pt x="5366994" y="1176482"/>
                </a:cubicBezTo>
                <a:cubicBezTo>
                  <a:pt x="5364513" y="1341533"/>
                  <a:pt x="5351754" y="1571751"/>
                  <a:pt x="5366994" y="1764723"/>
                </a:cubicBezTo>
                <a:cubicBezTo>
                  <a:pt x="5024238" y="1765288"/>
                  <a:pt x="4862221" y="1735573"/>
                  <a:pt x="4588780" y="1764723"/>
                </a:cubicBezTo>
                <a:cubicBezTo>
                  <a:pt x="4315339" y="1793873"/>
                  <a:pt x="4272205" y="1759769"/>
                  <a:pt x="4025246" y="1764723"/>
                </a:cubicBezTo>
                <a:cubicBezTo>
                  <a:pt x="3778287" y="1769677"/>
                  <a:pt x="3500457" y="1793350"/>
                  <a:pt x="3247031" y="1764723"/>
                </a:cubicBezTo>
                <a:cubicBezTo>
                  <a:pt x="2993606" y="1736096"/>
                  <a:pt x="2753299" y="1759605"/>
                  <a:pt x="2629827" y="1764723"/>
                </a:cubicBezTo>
                <a:cubicBezTo>
                  <a:pt x="2506355" y="1769841"/>
                  <a:pt x="2011551" y="1795551"/>
                  <a:pt x="1851613" y="1764723"/>
                </a:cubicBezTo>
                <a:cubicBezTo>
                  <a:pt x="1691675" y="1733895"/>
                  <a:pt x="1431544" y="1786778"/>
                  <a:pt x="1180739" y="1764723"/>
                </a:cubicBezTo>
                <a:cubicBezTo>
                  <a:pt x="929934" y="1742668"/>
                  <a:pt x="300127" y="1800344"/>
                  <a:pt x="0" y="1764723"/>
                </a:cubicBezTo>
                <a:cubicBezTo>
                  <a:pt x="29550" y="1621016"/>
                  <a:pt x="-29935" y="1442731"/>
                  <a:pt x="0" y="1158835"/>
                </a:cubicBezTo>
                <a:cubicBezTo>
                  <a:pt x="29935" y="874939"/>
                  <a:pt x="654" y="774014"/>
                  <a:pt x="0" y="535299"/>
                </a:cubicBezTo>
                <a:cubicBezTo>
                  <a:pt x="-654" y="296584"/>
                  <a:pt x="-22935" y="153460"/>
                  <a:pt x="0" y="0"/>
                </a:cubicBezTo>
                <a:close/>
              </a:path>
            </a:pathLst>
          </a:custGeom>
          <a:noFill/>
          <a:ln w="19050">
            <a:solidFill>
              <a:schemeClr val="bg1">
                <a:lumMod val="75%"/>
              </a:schemeClr>
            </a:solidFill>
            <a:miter lim="800%"/>
            <a:headEnd/>
            <a:tailEnd/>
            <a:extLst>
              <a:ext uri="{C807C97D-BFC1-408E-A445-0C87EB9F89A2}">
                <ask:lineSketchStyleProps xmlns:ask="http://schemas.microsoft.com/office/drawing/2018/sketchyshapes" sd="861072093">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36000" indent="0">
              <a:buNone/>
            </a:pPr>
            <a:endParaRPr lang="fr-FR" sz="1050" dirty="0">
              <a:solidFill>
                <a:schemeClr val="tx1">
                  <a:lumMod val="75%"/>
                  <a:lumOff val="25%"/>
                </a:schemeClr>
              </a:solidFill>
            </a:endParaRPr>
          </a:p>
        </p:txBody>
      </p:sp>
      <p:sp>
        <p:nvSpPr>
          <p:cNvPr id="12" name="Espace réservé du contenu 8">
            <a:extLst>
              <a:ext uri="{FF2B5EF4-FFF2-40B4-BE49-F238E27FC236}">
                <a16:creationId xmlns:a16="http://schemas.microsoft.com/office/drawing/2014/main" id="{3E4ED628-91BF-B3BC-D554-DCF1315C4464}"/>
              </a:ext>
            </a:extLst>
          </p:cNvPr>
          <p:cNvSpPr txBox="1">
            <a:spLocks noChangeArrowheads="1"/>
          </p:cNvSpPr>
          <p:nvPr/>
        </p:nvSpPr>
        <p:spPr bwMode="auto">
          <a:xfrm>
            <a:off x="6688653" y="1351518"/>
            <a:ext cx="2431637" cy="319066"/>
          </a:xfrm>
          <a:custGeom>
            <a:avLst/>
            <a:gdLst>
              <a:gd name="connsiteX0" fmla="*/ 0 w 2431637"/>
              <a:gd name="connsiteY0" fmla="*/ 0 h 319066"/>
              <a:gd name="connsiteX1" fmla="*/ 607909 w 2431637"/>
              <a:gd name="connsiteY1" fmla="*/ 0 h 319066"/>
              <a:gd name="connsiteX2" fmla="*/ 1167186 w 2431637"/>
              <a:gd name="connsiteY2" fmla="*/ 0 h 319066"/>
              <a:gd name="connsiteX3" fmla="*/ 1702146 w 2431637"/>
              <a:gd name="connsiteY3" fmla="*/ 0 h 319066"/>
              <a:gd name="connsiteX4" fmla="*/ 2431637 w 2431637"/>
              <a:gd name="connsiteY4" fmla="*/ 0 h 319066"/>
              <a:gd name="connsiteX5" fmla="*/ 2431637 w 2431637"/>
              <a:gd name="connsiteY5" fmla="*/ 319066 h 319066"/>
              <a:gd name="connsiteX6" fmla="*/ 1823728 w 2431637"/>
              <a:gd name="connsiteY6" fmla="*/ 319066 h 319066"/>
              <a:gd name="connsiteX7" fmla="*/ 1288768 w 2431637"/>
              <a:gd name="connsiteY7" fmla="*/ 319066 h 319066"/>
              <a:gd name="connsiteX8" fmla="*/ 632226 w 2431637"/>
              <a:gd name="connsiteY8" fmla="*/ 319066 h 319066"/>
              <a:gd name="connsiteX9" fmla="*/ 0 w 2431637"/>
              <a:gd name="connsiteY9" fmla="*/ 319066 h 319066"/>
              <a:gd name="connsiteX10" fmla="*/ 0 w 2431637"/>
              <a:gd name="connsiteY10" fmla="*/ 0 h 319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31637" h="319066" fill="none" extrusionOk="0">
                <a:moveTo>
                  <a:pt x="0" y="0"/>
                </a:moveTo>
                <a:cubicBezTo>
                  <a:pt x="265155" y="19061"/>
                  <a:pt x="451229" y="-5552"/>
                  <a:pt x="607909" y="0"/>
                </a:cubicBezTo>
                <a:cubicBezTo>
                  <a:pt x="764589" y="5552"/>
                  <a:pt x="911568" y="-16150"/>
                  <a:pt x="1167186" y="0"/>
                </a:cubicBezTo>
                <a:cubicBezTo>
                  <a:pt x="1422804" y="16150"/>
                  <a:pt x="1592663" y="14115"/>
                  <a:pt x="1702146" y="0"/>
                </a:cubicBezTo>
                <a:cubicBezTo>
                  <a:pt x="1811629" y="-14115"/>
                  <a:pt x="2193520" y="-13930"/>
                  <a:pt x="2431637" y="0"/>
                </a:cubicBezTo>
                <a:cubicBezTo>
                  <a:pt x="2435900" y="94409"/>
                  <a:pt x="2438654" y="251599"/>
                  <a:pt x="2431637" y="319066"/>
                </a:cubicBezTo>
                <a:cubicBezTo>
                  <a:pt x="2307800" y="317525"/>
                  <a:pt x="1956873" y="333252"/>
                  <a:pt x="1823728" y="319066"/>
                </a:cubicBezTo>
                <a:cubicBezTo>
                  <a:pt x="1690583" y="304880"/>
                  <a:pt x="1437157" y="293661"/>
                  <a:pt x="1288768" y="319066"/>
                </a:cubicBezTo>
                <a:cubicBezTo>
                  <a:pt x="1140379" y="344471"/>
                  <a:pt x="785751" y="301512"/>
                  <a:pt x="632226" y="319066"/>
                </a:cubicBezTo>
                <a:cubicBezTo>
                  <a:pt x="478701" y="336620"/>
                  <a:pt x="268273" y="297622"/>
                  <a:pt x="0" y="319066"/>
                </a:cubicBezTo>
                <a:cubicBezTo>
                  <a:pt x="-597" y="222759"/>
                  <a:pt x="3367" y="138808"/>
                  <a:pt x="0" y="0"/>
                </a:cubicBezTo>
                <a:close/>
              </a:path>
              <a:path w="2431637" h="319066" stroke="0" extrusionOk="0">
                <a:moveTo>
                  <a:pt x="0" y="0"/>
                </a:moveTo>
                <a:cubicBezTo>
                  <a:pt x="110424" y="-5013"/>
                  <a:pt x="421294" y="-13035"/>
                  <a:pt x="534960" y="0"/>
                </a:cubicBezTo>
                <a:cubicBezTo>
                  <a:pt x="648626" y="13035"/>
                  <a:pt x="987875" y="-31476"/>
                  <a:pt x="1167186" y="0"/>
                </a:cubicBezTo>
                <a:cubicBezTo>
                  <a:pt x="1346497" y="31476"/>
                  <a:pt x="1533672" y="956"/>
                  <a:pt x="1775095" y="0"/>
                </a:cubicBezTo>
                <a:cubicBezTo>
                  <a:pt x="2016518" y="-956"/>
                  <a:pt x="2233694" y="28211"/>
                  <a:pt x="2431637" y="0"/>
                </a:cubicBezTo>
                <a:cubicBezTo>
                  <a:pt x="2432689" y="82201"/>
                  <a:pt x="2416247" y="189575"/>
                  <a:pt x="2431637" y="319066"/>
                </a:cubicBezTo>
                <a:cubicBezTo>
                  <a:pt x="2144268" y="348897"/>
                  <a:pt x="2052621" y="339110"/>
                  <a:pt x="1799411" y="319066"/>
                </a:cubicBezTo>
                <a:cubicBezTo>
                  <a:pt x="1546201" y="299022"/>
                  <a:pt x="1350617" y="337603"/>
                  <a:pt x="1191502" y="319066"/>
                </a:cubicBezTo>
                <a:cubicBezTo>
                  <a:pt x="1032387" y="300529"/>
                  <a:pt x="866920" y="335721"/>
                  <a:pt x="656542" y="319066"/>
                </a:cubicBezTo>
                <a:cubicBezTo>
                  <a:pt x="446164" y="302411"/>
                  <a:pt x="272595" y="320171"/>
                  <a:pt x="0" y="319066"/>
                </a:cubicBezTo>
                <a:cubicBezTo>
                  <a:pt x="678" y="198030"/>
                  <a:pt x="-11502" y="97040"/>
                  <a:pt x="0" y="0"/>
                </a:cubicBezTo>
                <a:close/>
              </a:path>
            </a:pathLst>
          </a:custGeom>
          <a:solidFill>
            <a:srgbClr val="C00000"/>
          </a:solidFill>
          <a:ln>
            <a:solidFill>
              <a:srgbClr val="C00000"/>
            </a:solidFill>
            <a:extLst>
              <a:ext uri="{C807C97D-BFC1-408E-A445-0C87EB9F89A2}">
                <ask:lineSketchStyleProps xmlns:ask="http://schemas.microsoft.com/office/drawing/2018/sketchyshapes" sd="3106270007">
                  <a:prstGeom prst="rect">
                    <a:avLst/>
                  </a:prstGeom>
                  <ask:type>
                    <ask:lineSketchFreehand/>
                  </ask:type>
                </ask:lineSketchStyleProps>
              </a:ext>
            </a:extLst>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dirty="0">
                <a:solidFill>
                  <a:schemeClr val="bg1"/>
                </a:solidFill>
              </a:rPr>
              <a:t>     L’offre</a:t>
            </a:r>
          </a:p>
        </p:txBody>
      </p:sp>
      <p:sp>
        <p:nvSpPr>
          <p:cNvPr id="3" name="Espace réservé du texte 2">
            <a:extLst>
              <a:ext uri="{FF2B5EF4-FFF2-40B4-BE49-F238E27FC236}">
                <a16:creationId xmlns:a16="http://schemas.microsoft.com/office/drawing/2014/main" id="{7927C8EE-A4AA-4980-A402-BBC125DDC03C}"/>
              </a:ext>
            </a:extLst>
          </p:cNvPr>
          <p:cNvSpPr>
            <a:spLocks noGrp="1"/>
          </p:cNvSpPr>
          <p:nvPr>
            <p:ph type="body" sz="quarter" idx="12"/>
          </p:nvPr>
        </p:nvSpPr>
        <p:spPr>
          <a:xfrm>
            <a:off x="695324" y="464148"/>
            <a:ext cx="11221257" cy="720000"/>
          </a:xfrm>
        </p:spPr>
        <p:txBody>
          <a:bodyPr/>
          <a:lstStyle/>
          <a:p>
            <a:r>
              <a:rPr lang="fr-FR" sz="1800" dirty="0"/>
              <a:t>Après le financement de la voiture, </a:t>
            </a:r>
            <a:r>
              <a:rPr lang="fr-FR" sz="1800" dirty="0">
                <a:solidFill>
                  <a:srgbClr val="C00000"/>
                </a:solidFill>
              </a:rPr>
              <a:t>faites le plein de garanties avec l’assurance Auto !</a:t>
            </a:r>
          </a:p>
        </p:txBody>
      </p:sp>
      <p:sp>
        <p:nvSpPr>
          <p:cNvPr id="2" name="ZoneTexte 1">
            <a:extLst>
              <a:ext uri="{FF2B5EF4-FFF2-40B4-BE49-F238E27FC236}">
                <a16:creationId xmlns:a16="http://schemas.microsoft.com/office/drawing/2014/main" id="{B9044ECC-2734-4570-1623-7B3FEFF6AE45}"/>
              </a:ext>
            </a:extLst>
          </p:cNvPr>
          <p:cNvSpPr txBox="1"/>
          <p:nvPr/>
        </p:nvSpPr>
        <p:spPr>
          <a:xfrm>
            <a:off x="6177478" y="95261"/>
            <a:ext cx="4939422" cy="276999"/>
          </a:xfrm>
          <a:prstGeom prst="rect">
            <a:avLst/>
          </a:prstGeom>
          <a:noFill/>
        </p:spPr>
        <p:txBody>
          <a:bodyPr wrap="square" rtlCol="0">
            <a:spAutoFit/>
          </a:bodyPr>
          <a:lstStyle/>
          <a:p>
            <a:pPr algn="r"/>
            <a:r>
              <a:rPr lang="fr-FR" sz="1200" dirty="0">
                <a:solidFill>
                  <a:schemeClr val="tx1">
                    <a:lumMod val="75%"/>
                    <a:lumOff val="25%"/>
                  </a:schemeClr>
                </a:solidFill>
              </a:rPr>
              <a:t>2. Financer, </a:t>
            </a:r>
            <a:r>
              <a:rPr lang="fr-FR" sz="1200" b="1" dirty="0">
                <a:solidFill>
                  <a:srgbClr val="C00000"/>
                </a:solidFill>
              </a:rPr>
              <a:t>Assurer</a:t>
            </a:r>
            <a:r>
              <a:rPr lang="fr-FR" sz="1200" dirty="0">
                <a:solidFill>
                  <a:schemeClr val="tx1">
                    <a:lumMod val="75%"/>
                    <a:lumOff val="25%"/>
                  </a:schemeClr>
                </a:solidFill>
              </a:rPr>
              <a:t> </a:t>
            </a:r>
            <a:r>
              <a:rPr lang="fr-FR" sz="1200" dirty="0"/>
              <a:t>et Accompagner</a:t>
            </a:r>
            <a:endParaRPr lang="fr-FR" sz="1200" dirty="0">
              <a:solidFill>
                <a:schemeClr val="tx1">
                  <a:lumMod val="75%"/>
                  <a:lumOff val="25%"/>
                </a:schemeClr>
              </a:solidFill>
            </a:endParaRPr>
          </a:p>
        </p:txBody>
      </p:sp>
      <p:grpSp>
        <p:nvGrpSpPr>
          <p:cNvPr id="14" name="Graphique 1830">
            <a:extLst>
              <a:ext uri="{FF2B5EF4-FFF2-40B4-BE49-F238E27FC236}">
                <a16:creationId xmlns:a16="http://schemas.microsoft.com/office/drawing/2014/main" id="{F3609706-88B3-FF49-E462-BD84B99013D4}"/>
              </a:ext>
            </a:extLst>
          </p:cNvPr>
          <p:cNvGrpSpPr/>
          <p:nvPr/>
        </p:nvGrpSpPr>
        <p:grpSpPr>
          <a:xfrm>
            <a:off x="6707125" y="1375808"/>
            <a:ext cx="248961" cy="225774"/>
            <a:chOff x="10483925" y="2904391"/>
            <a:chExt cx="396900" cy="359934"/>
          </a:xfrm>
          <a:noFill/>
        </p:grpSpPr>
        <p:grpSp>
          <p:nvGrpSpPr>
            <p:cNvPr id="15" name="Graphique 1830">
              <a:extLst>
                <a:ext uri="{FF2B5EF4-FFF2-40B4-BE49-F238E27FC236}">
                  <a16:creationId xmlns:a16="http://schemas.microsoft.com/office/drawing/2014/main" id="{49C6660F-C9CD-FB1B-0BAF-50FCFCD8B4C0}"/>
                </a:ext>
              </a:extLst>
            </p:cNvPr>
            <p:cNvGrpSpPr/>
            <p:nvPr/>
          </p:nvGrpSpPr>
          <p:grpSpPr>
            <a:xfrm>
              <a:off x="10483925" y="2904391"/>
              <a:ext cx="396900" cy="359934"/>
              <a:chOff x="10483925" y="2904391"/>
              <a:chExt cx="396900" cy="359934"/>
            </a:xfrm>
            <a:grpFill/>
          </p:grpSpPr>
          <p:sp>
            <p:nvSpPr>
              <p:cNvPr id="19" name="Forme libre : forme 18">
                <a:extLst>
                  <a:ext uri="{FF2B5EF4-FFF2-40B4-BE49-F238E27FC236}">
                    <a16:creationId xmlns:a16="http://schemas.microsoft.com/office/drawing/2014/main" id="{BF4BBA1B-B6D5-D6C0-BA21-399623C31714}"/>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0" name="Forme libre : forme 19">
                <a:extLst>
                  <a:ext uri="{FF2B5EF4-FFF2-40B4-BE49-F238E27FC236}">
                    <a16:creationId xmlns:a16="http://schemas.microsoft.com/office/drawing/2014/main" id="{1D402BB8-CD2E-B69E-C2C9-E07D7DF7F92D}"/>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1" name="Forme libre : forme 20">
                <a:extLst>
                  <a:ext uri="{FF2B5EF4-FFF2-40B4-BE49-F238E27FC236}">
                    <a16:creationId xmlns:a16="http://schemas.microsoft.com/office/drawing/2014/main" id="{30645B3B-7730-5A0E-9795-9E95C72568D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22" name="Forme libre : forme 21">
                <a:extLst>
                  <a:ext uri="{FF2B5EF4-FFF2-40B4-BE49-F238E27FC236}">
                    <a16:creationId xmlns:a16="http://schemas.microsoft.com/office/drawing/2014/main" id="{7B45BCA7-75B8-AD58-F9A8-27205A240C9F}"/>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23" name="Forme libre : forme 22">
                <a:extLst>
                  <a:ext uri="{FF2B5EF4-FFF2-40B4-BE49-F238E27FC236}">
                    <a16:creationId xmlns:a16="http://schemas.microsoft.com/office/drawing/2014/main" id="{CBEA166C-2CE2-36E4-4BA7-23B598998FB7}"/>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24" name="Forme libre : forme 23">
                <a:extLst>
                  <a:ext uri="{FF2B5EF4-FFF2-40B4-BE49-F238E27FC236}">
                    <a16:creationId xmlns:a16="http://schemas.microsoft.com/office/drawing/2014/main" id="{2B55E799-F0E8-EE1C-F3C6-00B76332E75E}"/>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25" name="Forme libre : forme 24">
                <a:extLst>
                  <a:ext uri="{FF2B5EF4-FFF2-40B4-BE49-F238E27FC236}">
                    <a16:creationId xmlns:a16="http://schemas.microsoft.com/office/drawing/2014/main" id="{7C4F8106-9B65-B0A3-1199-1B6218C26D94}"/>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26" name="Forme libre : forme 25">
                <a:extLst>
                  <a:ext uri="{FF2B5EF4-FFF2-40B4-BE49-F238E27FC236}">
                    <a16:creationId xmlns:a16="http://schemas.microsoft.com/office/drawing/2014/main" id="{2C6A42CE-9A71-82D0-AF78-5E7C1DD1DC4B}"/>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27" name="Forme libre : forme 26">
                <a:extLst>
                  <a:ext uri="{FF2B5EF4-FFF2-40B4-BE49-F238E27FC236}">
                    <a16:creationId xmlns:a16="http://schemas.microsoft.com/office/drawing/2014/main" id="{2E163BCA-8CE9-1CE4-EFC1-7689397BEA22}"/>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28" name="Forme libre : forme 27">
                <a:extLst>
                  <a:ext uri="{FF2B5EF4-FFF2-40B4-BE49-F238E27FC236}">
                    <a16:creationId xmlns:a16="http://schemas.microsoft.com/office/drawing/2014/main" id="{EE56AB9E-04C6-920C-5AC4-CD022896DBCE}"/>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29" name="Forme libre : forme 28">
                <a:extLst>
                  <a:ext uri="{FF2B5EF4-FFF2-40B4-BE49-F238E27FC236}">
                    <a16:creationId xmlns:a16="http://schemas.microsoft.com/office/drawing/2014/main" id="{DD277EC8-6750-8412-0CD5-E137B351B0A5}"/>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30" name="Forme libre : forme 29">
                <a:extLst>
                  <a:ext uri="{FF2B5EF4-FFF2-40B4-BE49-F238E27FC236}">
                    <a16:creationId xmlns:a16="http://schemas.microsoft.com/office/drawing/2014/main" id="{EE27AE7D-8B95-2858-04B5-4BB6A25F21B1}"/>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31" name="Forme libre : forme 30">
                <a:extLst>
                  <a:ext uri="{FF2B5EF4-FFF2-40B4-BE49-F238E27FC236}">
                    <a16:creationId xmlns:a16="http://schemas.microsoft.com/office/drawing/2014/main" id="{93B00C9F-28BB-A1FC-20FB-3143DC6D8E3A}"/>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16" name="Forme libre : forme 15">
              <a:extLst>
                <a:ext uri="{FF2B5EF4-FFF2-40B4-BE49-F238E27FC236}">
                  <a16:creationId xmlns:a16="http://schemas.microsoft.com/office/drawing/2014/main" id="{5CA77A25-4ED7-8AB1-AB35-CEE7E1396911}"/>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7" name="Forme libre : forme 16">
              <a:extLst>
                <a:ext uri="{FF2B5EF4-FFF2-40B4-BE49-F238E27FC236}">
                  <a16:creationId xmlns:a16="http://schemas.microsoft.com/office/drawing/2014/main" id="{0F2448BC-8382-E0E8-1D1F-B1FB32F9CFFA}"/>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8" name="Forme libre : forme 17">
              <a:extLst>
                <a:ext uri="{FF2B5EF4-FFF2-40B4-BE49-F238E27FC236}">
                  <a16:creationId xmlns:a16="http://schemas.microsoft.com/office/drawing/2014/main" id="{816B0D24-2C64-5609-E84C-FBB29E4C9988}"/>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pic>
        <p:nvPicPr>
          <p:cNvPr id="80" name="Graphique 79" descr="Homme professeur contour">
            <a:extLst>
              <a:ext uri="{FF2B5EF4-FFF2-40B4-BE49-F238E27FC236}">
                <a16:creationId xmlns:a16="http://schemas.microsoft.com/office/drawing/2014/main" id="{10B16E49-05AF-EF3C-F290-5F740C0F0195}"/>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50497" y="1356853"/>
            <a:ext cx="234256" cy="234000"/>
          </a:xfrm>
          <a:prstGeom prst="rect">
            <a:avLst/>
          </a:prstGeom>
        </p:spPr>
      </p:pic>
      <p:pic>
        <p:nvPicPr>
          <p:cNvPr id="83" name="Image 82">
            <a:extLst>
              <a:ext uri="{FF2B5EF4-FFF2-40B4-BE49-F238E27FC236}">
                <a16:creationId xmlns:a16="http://schemas.microsoft.com/office/drawing/2014/main" id="{EB94360A-71AF-ADD5-F807-A1268C51D5CE}"/>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35227" y="4537489"/>
            <a:ext cx="358661" cy="35757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
                <a:headEnd/>
                <a:tailEnd/>
              </a14:hiddenLine>
            </a:ext>
          </a:extLst>
        </p:spPr>
      </p:pic>
      <p:pic>
        <p:nvPicPr>
          <p:cNvPr id="95" name="Image 94">
            <a:extLst>
              <a:ext uri="{FF2B5EF4-FFF2-40B4-BE49-F238E27FC236}">
                <a16:creationId xmlns:a16="http://schemas.microsoft.com/office/drawing/2014/main" id="{DAE10543-78D7-3490-C5D8-1B4255D116AE}"/>
              </a:ext>
            </a:extLst>
          </p:cNvPr>
          <p:cNvPicPr>
            <a:picLocks noChangeAspect="1"/>
          </p:cNvPicPr>
          <p:nvPr/>
        </p:nvPicPr>
        <p:blipFill>
          <a:blip r:embed="rId7"/>
          <a:stretch>
            <a:fillRect/>
          </a:stretch>
        </p:blipFill>
        <p:spPr>
          <a:xfrm>
            <a:off x="11251238" y="49018"/>
            <a:ext cx="849650" cy="372260"/>
          </a:xfrm>
          <a:prstGeom prst="rect">
            <a:avLst/>
          </a:prstGeom>
        </p:spPr>
      </p:pic>
      <p:sp>
        <p:nvSpPr>
          <p:cNvPr id="86" name="Espace réservé du contenu 7">
            <a:extLst>
              <a:ext uri="{FF2B5EF4-FFF2-40B4-BE49-F238E27FC236}">
                <a16:creationId xmlns:a16="http://schemas.microsoft.com/office/drawing/2014/main" id="{B8F04785-AB3D-C2D7-AAB8-9879875221B0}"/>
              </a:ext>
            </a:extLst>
          </p:cNvPr>
          <p:cNvSpPr>
            <a:spLocks noGrp="1"/>
          </p:cNvSpPr>
          <p:nvPr>
            <p:ph idx="1"/>
          </p:nvPr>
        </p:nvSpPr>
        <p:spPr>
          <a:xfrm>
            <a:off x="703542" y="1597511"/>
            <a:ext cx="5392458" cy="2360275"/>
          </a:xfrm>
        </p:spPr>
        <p:txBody>
          <a:bodyPr/>
          <a:lstStyle/>
          <a:p>
            <a:pPr algn="just"/>
            <a:r>
              <a:rPr lang="fr-FR" b="1" dirty="0">
                <a:solidFill>
                  <a:srgbClr val="C00000"/>
                </a:solidFill>
                <a:ea typeface="Times New Roman" panose="02020603050405020304" pitchFamily="18" charset="0"/>
              </a:rPr>
              <a:t>Rouler sans assurance peut entrainer </a:t>
            </a:r>
            <a:r>
              <a:rPr lang="fr-FR" b="1" dirty="0">
                <a:ea typeface="Times New Roman" panose="02020603050405020304" pitchFamily="18" charset="0"/>
              </a:rPr>
              <a:t>des risques importants et de graves conséquences :</a:t>
            </a:r>
          </a:p>
          <a:p>
            <a:pPr lvl="1" algn="just">
              <a:buClr>
                <a:srgbClr val="D11921"/>
              </a:buClr>
            </a:pPr>
            <a:r>
              <a:rPr lang="fr-FR" dirty="0">
                <a:solidFill>
                  <a:srgbClr val="C00000"/>
                </a:solidFill>
                <a:ea typeface="Times New Roman" panose="02020603050405020304" pitchFamily="18" charset="0"/>
              </a:rPr>
              <a:t>Le conducteur responsable de l’accident devra rembourser </a:t>
            </a:r>
            <a:r>
              <a:rPr lang="fr-FR" dirty="0">
                <a:ea typeface="Times New Roman" panose="02020603050405020304" pitchFamily="18" charset="0"/>
              </a:rPr>
              <a:t>les sommes engagées pour l’indemnisation des victimes de l’accident qu'il a provoqué.</a:t>
            </a:r>
          </a:p>
          <a:p>
            <a:pPr lvl="1" algn="just">
              <a:buClr>
                <a:srgbClr val="D11921"/>
              </a:buClr>
            </a:pPr>
            <a:r>
              <a:rPr lang="fr-FR" dirty="0">
                <a:ea typeface="Times New Roman" panose="02020603050405020304" pitchFamily="18" charset="0"/>
              </a:rPr>
              <a:t>De plus, </a:t>
            </a:r>
            <a:r>
              <a:rPr lang="fr-FR" dirty="0">
                <a:solidFill>
                  <a:srgbClr val="C00000"/>
                </a:solidFill>
                <a:ea typeface="Times New Roman" panose="02020603050405020304" pitchFamily="18" charset="0"/>
              </a:rPr>
              <a:t>il ne sera pas indemnisé </a:t>
            </a:r>
            <a:r>
              <a:rPr lang="fr-FR" dirty="0">
                <a:ea typeface="Times New Roman" panose="02020603050405020304" pitchFamily="18" charset="0"/>
              </a:rPr>
              <a:t>pour ses propres blessures ou dégâts matériels.</a:t>
            </a:r>
          </a:p>
          <a:p>
            <a:pPr algn="just">
              <a:buClr>
                <a:srgbClr val="D11921"/>
              </a:buClr>
            </a:pPr>
            <a:endParaRPr lang="fr-FR" altLang="fr-FR" dirty="0"/>
          </a:p>
        </p:txBody>
      </p:sp>
      <p:sp>
        <p:nvSpPr>
          <p:cNvPr id="4096" name="Espace réservé du contenu 8">
            <a:extLst>
              <a:ext uri="{FF2B5EF4-FFF2-40B4-BE49-F238E27FC236}">
                <a16:creationId xmlns:a16="http://schemas.microsoft.com/office/drawing/2014/main" id="{C7B17EEE-9FF1-AA9D-DC88-7283D9DE8434}"/>
              </a:ext>
            </a:extLst>
          </p:cNvPr>
          <p:cNvSpPr txBox="1">
            <a:spLocks noChangeArrowheads="1"/>
          </p:cNvSpPr>
          <p:nvPr/>
        </p:nvSpPr>
        <p:spPr bwMode="auto">
          <a:xfrm>
            <a:off x="1050698" y="4055541"/>
            <a:ext cx="2869452" cy="319066"/>
          </a:xfrm>
          <a:custGeom>
            <a:avLst/>
            <a:gdLst>
              <a:gd name="connsiteX0" fmla="*/ 0 w 2869452"/>
              <a:gd name="connsiteY0" fmla="*/ 0 h 319066"/>
              <a:gd name="connsiteX1" fmla="*/ 631279 w 2869452"/>
              <a:gd name="connsiteY1" fmla="*/ 0 h 319066"/>
              <a:gd name="connsiteX2" fmla="*/ 1262559 w 2869452"/>
              <a:gd name="connsiteY2" fmla="*/ 0 h 319066"/>
              <a:gd name="connsiteX3" fmla="*/ 1865144 w 2869452"/>
              <a:gd name="connsiteY3" fmla="*/ 0 h 319066"/>
              <a:gd name="connsiteX4" fmla="*/ 2869452 w 2869452"/>
              <a:gd name="connsiteY4" fmla="*/ 0 h 319066"/>
              <a:gd name="connsiteX5" fmla="*/ 2869452 w 2869452"/>
              <a:gd name="connsiteY5" fmla="*/ 319066 h 319066"/>
              <a:gd name="connsiteX6" fmla="*/ 2238173 w 2869452"/>
              <a:gd name="connsiteY6" fmla="*/ 319066 h 319066"/>
              <a:gd name="connsiteX7" fmla="*/ 1606893 w 2869452"/>
              <a:gd name="connsiteY7" fmla="*/ 319066 h 319066"/>
              <a:gd name="connsiteX8" fmla="*/ 975614 w 2869452"/>
              <a:gd name="connsiteY8" fmla="*/ 319066 h 319066"/>
              <a:gd name="connsiteX9" fmla="*/ 0 w 2869452"/>
              <a:gd name="connsiteY9" fmla="*/ 319066 h 319066"/>
              <a:gd name="connsiteX10" fmla="*/ 0 w 2869452"/>
              <a:gd name="connsiteY10" fmla="*/ 0 h 319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69452" h="319066" fill="none" extrusionOk="0">
                <a:moveTo>
                  <a:pt x="0" y="0"/>
                </a:moveTo>
                <a:cubicBezTo>
                  <a:pt x="271940" y="-10737"/>
                  <a:pt x="502423" y="-10984"/>
                  <a:pt x="631279" y="0"/>
                </a:cubicBezTo>
                <a:cubicBezTo>
                  <a:pt x="760135" y="10984"/>
                  <a:pt x="1082840" y="26963"/>
                  <a:pt x="1262559" y="0"/>
                </a:cubicBezTo>
                <a:cubicBezTo>
                  <a:pt x="1442278" y="-26963"/>
                  <a:pt x="1609037" y="-24626"/>
                  <a:pt x="1865144" y="0"/>
                </a:cubicBezTo>
                <a:cubicBezTo>
                  <a:pt x="2121251" y="24626"/>
                  <a:pt x="2385557" y="45392"/>
                  <a:pt x="2869452" y="0"/>
                </a:cubicBezTo>
                <a:cubicBezTo>
                  <a:pt x="2871498" y="111585"/>
                  <a:pt x="2860140" y="177062"/>
                  <a:pt x="2869452" y="319066"/>
                </a:cubicBezTo>
                <a:cubicBezTo>
                  <a:pt x="2619162" y="338822"/>
                  <a:pt x="2448473" y="316106"/>
                  <a:pt x="2238173" y="319066"/>
                </a:cubicBezTo>
                <a:cubicBezTo>
                  <a:pt x="2027873" y="322026"/>
                  <a:pt x="1878213" y="332810"/>
                  <a:pt x="1606893" y="319066"/>
                </a:cubicBezTo>
                <a:cubicBezTo>
                  <a:pt x="1335573" y="305322"/>
                  <a:pt x="1177752" y="350470"/>
                  <a:pt x="975614" y="319066"/>
                </a:cubicBezTo>
                <a:cubicBezTo>
                  <a:pt x="773476" y="287662"/>
                  <a:pt x="312282" y="294593"/>
                  <a:pt x="0" y="319066"/>
                </a:cubicBezTo>
                <a:cubicBezTo>
                  <a:pt x="747" y="214714"/>
                  <a:pt x="-5075" y="140680"/>
                  <a:pt x="0" y="0"/>
                </a:cubicBezTo>
                <a:close/>
              </a:path>
              <a:path w="2869452" h="319066" stroke="0" extrusionOk="0">
                <a:moveTo>
                  <a:pt x="0" y="0"/>
                </a:moveTo>
                <a:cubicBezTo>
                  <a:pt x="193956" y="20275"/>
                  <a:pt x="300314" y="-16173"/>
                  <a:pt x="487807" y="0"/>
                </a:cubicBezTo>
                <a:cubicBezTo>
                  <a:pt x="675300" y="16173"/>
                  <a:pt x="914470" y="-11287"/>
                  <a:pt x="1090392" y="0"/>
                </a:cubicBezTo>
                <a:cubicBezTo>
                  <a:pt x="1266314" y="11287"/>
                  <a:pt x="1432464" y="18489"/>
                  <a:pt x="1664282" y="0"/>
                </a:cubicBezTo>
                <a:cubicBezTo>
                  <a:pt x="1896100" y="-18489"/>
                  <a:pt x="2129746" y="-30165"/>
                  <a:pt x="2295562" y="0"/>
                </a:cubicBezTo>
                <a:cubicBezTo>
                  <a:pt x="2461378" y="30165"/>
                  <a:pt x="2720145" y="27049"/>
                  <a:pt x="2869452" y="0"/>
                </a:cubicBezTo>
                <a:cubicBezTo>
                  <a:pt x="2878392" y="95307"/>
                  <a:pt x="2870209" y="188857"/>
                  <a:pt x="2869452" y="319066"/>
                </a:cubicBezTo>
                <a:cubicBezTo>
                  <a:pt x="2639567" y="306491"/>
                  <a:pt x="2483686" y="296664"/>
                  <a:pt x="2381645" y="319066"/>
                </a:cubicBezTo>
                <a:cubicBezTo>
                  <a:pt x="2279604" y="341468"/>
                  <a:pt x="1917211" y="343202"/>
                  <a:pt x="1750366" y="319066"/>
                </a:cubicBezTo>
                <a:cubicBezTo>
                  <a:pt x="1583521" y="294930"/>
                  <a:pt x="1315160" y="300963"/>
                  <a:pt x="1205170" y="319066"/>
                </a:cubicBezTo>
                <a:cubicBezTo>
                  <a:pt x="1095180" y="337169"/>
                  <a:pt x="811270" y="298297"/>
                  <a:pt x="573890" y="319066"/>
                </a:cubicBezTo>
                <a:cubicBezTo>
                  <a:pt x="336510" y="339835"/>
                  <a:pt x="212314" y="326288"/>
                  <a:pt x="0" y="319066"/>
                </a:cubicBezTo>
                <a:cubicBezTo>
                  <a:pt x="-5097" y="214335"/>
                  <a:pt x="-9481" y="86614"/>
                  <a:pt x="0" y="0"/>
                </a:cubicBezTo>
                <a:close/>
              </a:path>
            </a:pathLst>
          </a:custGeom>
          <a:solidFill>
            <a:srgbClr val="C00000"/>
          </a:solidFill>
          <a:ln>
            <a:solidFill>
              <a:srgbClr val="C00000"/>
            </a:solidFill>
            <a:extLst>
              <a:ext uri="{C807C97D-BFC1-408E-A445-0C87EB9F89A2}">
                <ask:lineSketchStyleProps xmlns:ask="http://schemas.microsoft.com/office/drawing/2018/sketchyshapes" sd="2308155104">
                  <a:prstGeom prst="rect">
                    <a:avLst/>
                  </a:prstGeom>
                  <ask:type>
                    <ask:lineSketchFreehand/>
                  </ask:type>
                </ask:lineSketchStyleProps>
              </a:ext>
            </a:extLst>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dirty="0">
                <a:solidFill>
                  <a:schemeClr val="bg1"/>
                </a:solidFill>
              </a:rPr>
              <a:t>     Les impacts sur votre PV</a:t>
            </a:r>
          </a:p>
        </p:txBody>
      </p:sp>
      <p:grpSp>
        <p:nvGrpSpPr>
          <p:cNvPr id="4097" name="Graphique 1772">
            <a:extLst>
              <a:ext uri="{FF2B5EF4-FFF2-40B4-BE49-F238E27FC236}">
                <a16:creationId xmlns:a16="http://schemas.microsoft.com/office/drawing/2014/main" id="{2CF7B38B-BD3F-CAA0-054D-4CA543F8D0DD}"/>
              </a:ext>
            </a:extLst>
          </p:cNvPr>
          <p:cNvGrpSpPr/>
          <p:nvPr/>
        </p:nvGrpSpPr>
        <p:grpSpPr>
          <a:xfrm>
            <a:off x="1108375" y="4096746"/>
            <a:ext cx="200303" cy="233903"/>
            <a:chOff x="2317430" y="1288782"/>
            <a:chExt cx="363699" cy="401630"/>
          </a:xfrm>
          <a:noFill/>
        </p:grpSpPr>
        <p:sp>
          <p:nvSpPr>
            <p:cNvPr id="4099" name="Forme libre : forme 4098">
              <a:extLst>
                <a:ext uri="{FF2B5EF4-FFF2-40B4-BE49-F238E27FC236}">
                  <a16:creationId xmlns:a16="http://schemas.microsoft.com/office/drawing/2014/main" id="{C8AE0707-DA56-19B9-8CA7-8A30218AD134}"/>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4100" name="Graphique 1772">
              <a:extLst>
                <a:ext uri="{FF2B5EF4-FFF2-40B4-BE49-F238E27FC236}">
                  <a16:creationId xmlns:a16="http://schemas.microsoft.com/office/drawing/2014/main" id="{DF128E3C-1165-81F7-443E-D8DFE41BF968}"/>
                </a:ext>
              </a:extLst>
            </p:cNvPr>
            <p:cNvGrpSpPr/>
            <p:nvPr/>
          </p:nvGrpSpPr>
          <p:grpSpPr>
            <a:xfrm>
              <a:off x="2452209" y="1371600"/>
              <a:ext cx="42576" cy="102012"/>
              <a:chOff x="2452209" y="1371600"/>
              <a:chExt cx="42576" cy="102012"/>
            </a:xfrm>
            <a:grpFill/>
          </p:grpSpPr>
          <p:sp>
            <p:nvSpPr>
              <p:cNvPr id="4120" name="Forme libre : forme 4119">
                <a:extLst>
                  <a:ext uri="{FF2B5EF4-FFF2-40B4-BE49-F238E27FC236}">
                    <a16:creationId xmlns:a16="http://schemas.microsoft.com/office/drawing/2014/main" id="{FD81D665-9A87-AFFD-1E38-618DA86EB67D}"/>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4121" name="Forme libre : forme 4120">
                <a:extLst>
                  <a:ext uri="{FF2B5EF4-FFF2-40B4-BE49-F238E27FC236}">
                    <a16:creationId xmlns:a16="http://schemas.microsoft.com/office/drawing/2014/main" id="{92F25201-5D11-55FE-9A3C-285D41E07148}"/>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4101" name="Forme libre : forme 4100">
              <a:extLst>
                <a:ext uri="{FF2B5EF4-FFF2-40B4-BE49-F238E27FC236}">
                  <a16:creationId xmlns:a16="http://schemas.microsoft.com/office/drawing/2014/main" id="{94E2647E-233A-308C-28C2-F73F2C4C4D21}"/>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4102" name="Forme libre : forme 4101">
              <a:extLst>
                <a:ext uri="{FF2B5EF4-FFF2-40B4-BE49-F238E27FC236}">
                  <a16:creationId xmlns:a16="http://schemas.microsoft.com/office/drawing/2014/main" id="{926D1980-107E-DB78-30E1-18DC0978B0F2}"/>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4103" name="Forme libre : forme 4102">
              <a:extLst>
                <a:ext uri="{FF2B5EF4-FFF2-40B4-BE49-F238E27FC236}">
                  <a16:creationId xmlns:a16="http://schemas.microsoft.com/office/drawing/2014/main" id="{F1EFF005-D321-900D-69E3-7DF928269016}"/>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4104" name="Forme libre : forme 4103">
              <a:extLst>
                <a:ext uri="{FF2B5EF4-FFF2-40B4-BE49-F238E27FC236}">
                  <a16:creationId xmlns:a16="http://schemas.microsoft.com/office/drawing/2014/main" id="{8A9208AC-F608-C09F-1B06-71E5BF3CDCBE}"/>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4105" name="Forme libre : forme 4104">
              <a:extLst>
                <a:ext uri="{FF2B5EF4-FFF2-40B4-BE49-F238E27FC236}">
                  <a16:creationId xmlns:a16="http://schemas.microsoft.com/office/drawing/2014/main" id="{FF8317C9-92F8-CC15-43B1-6CB54AED27DC}"/>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4106" name="Graphique 1772">
              <a:extLst>
                <a:ext uri="{FF2B5EF4-FFF2-40B4-BE49-F238E27FC236}">
                  <a16:creationId xmlns:a16="http://schemas.microsoft.com/office/drawing/2014/main" id="{6DF97E97-C38F-3003-7B0C-0BD256CD0A26}"/>
                </a:ext>
              </a:extLst>
            </p:cNvPr>
            <p:cNvGrpSpPr/>
            <p:nvPr/>
          </p:nvGrpSpPr>
          <p:grpSpPr>
            <a:xfrm>
              <a:off x="2489833" y="1432178"/>
              <a:ext cx="79724" cy="98488"/>
              <a:chOff x="2489833" y="1432178"/>
              <a:chExt cx="79724" cy="98488"/>
            </a:xfrm>
            <a:grpFill/>
          </p:grpSpPr>
          <p:sp>
            <p:nvSpPr>
              <p:cNvPr id="4117" name="Forme libre : forme 4116">
                <a:extLst>
                  <a:ext uri="{FF2B5EF4-FFF2-40B4-BE49-F238E27FC236}">
                    <a16:creationId xmlns:a16="http://schemas.microsoft.com/office/drawing/2014/main" id="{98D1CE3F-2D19-DAAF-8036-4C3C4D721285}"/>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4118" name="Forme libre : forme 4117">
                <a:extLst>
                  <a:ext uri="{FF2B5EF4-FFF2-40B4-BE49-F238E27FC236}">
                    <a16:creationId xmlns:a16="http://schemas.microsoft.com/office/drawing/2014/main" id="{60F3CC45-5AEF-81C4-5ADF-41BCB17434E4}"/>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4119" name="Forme libre : forme 4118">
                <a:extLst>
                  <a:ext uri="{FF2B5EF4-FFF2-40B4-BE49-F238E27FC236}">
                    <a16:creationId xmlns:a16="http://schemas.microsoft.com/office/drawing/2014/main" id="{8D70A4AC-3BB8-ECB1-2C80-A10EDD7A8E98}"/>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4107" name="Forme libre : forme 4106">
              <a:extLst>
                <a:ext uri="{FF2B5EF4-FFF2-40B4-BE49-F238E27FC236}">
                  <a16:creationId xmlns:a16="http://schemas.microsoft.com/office/drawing/2014/main" id="{27877815-F93F-831B-114A-34B67B831E7F}"/>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4108" name="Forme libre : forme 4107">
              <a:extLst>
                <a:ext uri="{FF2B5EF4-FFF2-40B4-BE49-F238E27FC236}">
                  <a16:creationId xmlns:a16="http://schemas.microsoft.com/office/drawing/2014/main" id="{4CBD47F1-93AE-7013-F316-393B85D12856}"/>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4109" name="Forme libre : forme 4108">
              <a:extLst>
                <a:ext uri="{FF2B5EF4-FFF2-40B4-BE49-F238E27FC236}">
                  <a16:creationId xmlns:a16="http://schemas.microsoft.com/office/drawing/2014/main" id="{9721675A-2E3D-EE17-1C40-58E9B92A27BE}"/>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4110" name="Forme libre : forme 4109">
              <a:extLst>
                <a:ext uri="{FF2B5EF4-FFF2-40B4-BE49-F238E27FC236}">
                  <a16:creationId xmlns:a16="http://schemas.microsoft.com/office/drawing/2014/main" id="{C0A3DDD5-2A49-6F2B-ACF6-27560CE5B19A}"/>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4111" name="Forme libre : forme 4110">
              <a:extLst>
                <a:ext uri="{FF2B5EF4-FFF2-40B4-BE49-F238E27FC236}">
                  <a16:creationId xmlns:a16="http://schemas.microsoft.com/office/drawing/2014/main" id="{9B68A07F-E937-1379-9D00-79012BE90B5A}"/>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4112" name="Forme libre : forme 4111">
              <a:extLst>
                <a:ext uri="{FF2B5EF4-FFF2-40B4-BE49-F238E27FC236}">
                  <a16:creationId xmlns:a16="http://schemas.microsoft.com/office/drawing/2014/main" id="{4947E74F-34F9-1216-06E9-3FACAA0742B4}"/>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4113" name="Forme libre : forme 4112">
              <a:extLst>
                <a:ext uri="{FF2B5EF4-FFF2-40B4-BE49-F238E27FC236}">
                  <a16:creationId xmlns:a16="http://schemas.microsoft.com/office/drawing/2014/main" id="{2C5F4548-8F2E-D2C2-9430-E73003E198A7}"/>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4114" name="Forme libre : forme 4113">
              <a:extLst>
                <a:ext uri="{FF2B5EF4-FFF2-40B4-BE49-F238E27FC236}">
                  <a16:creationId xmlns:a16="http://schemas.microsoft.com/office/drawing/2014/main" id="{9099C2A2-3C3E-2478-1E47-3A5C0517DF75}"/>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4115" name="Forme libre : forme 4114">
              <a:extLst>
                <a:ext uri="{FF2B5EF4-FFF2-40B4-BE49-F238E27FC236}">
                  <a16:creationId xmlns:a16="http://schemas.microsoft.com/office/drawing/2014/main" id="{3F786DE5-4502-8440-0456-1EDBAE239528}"/>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4116" name="Forme libre : forme 4115">
              <a:extLst>
                <a:ext uri="{FF2B5EF4-FFF2-40B4-BE49-F238E27FC236}">
                  <a16:creationId xmlns:a16="http://schemas.microsoft.com/office/drawing/2014/main" id="{2255D7F8-B35C-D668-D394-1337938B8DC7}"/>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sp>
        <p:nvSpPr>
          <p:cNvPr id="9" name="Espace réservé du contenu 7">
            <a:extLst>
              <a:ext uri="{FF2B5EF4-FFF2-40B4-BE49-F238E27FC236}">
                <a16:creationId xmlns:a16="http://schemas.microsoft.com/office/drawing/2014/main" id="{F775D54B-63FF-0692-0A1E-EAFEF072FCCC}"/>
              </a:ext>
            </a:extLst>
          </p:cNvPr>
          <p:cNvSpPr txBox="1">
            <a:spLocks/>
          </p:cNvSpPr>
          <p:nvPr/>
        </p:nvSpPr>
        <p:spPr>
          <a:xfrm>
            <a:off x="780553" y="4614228"/>
            <a:ext cx="5392458" cy="1068750"/>
          </a:xfrm>
          <a:prstGeom prst="rect">
            <a:avLst/>
          </a:prstGeom>
        </p:spPr>
        <p:txBody>
          <a:bodyPr/>
          <a:lstStyle>
            <a:lvl1pPr marL="216000" marR="0" indent="-216000" algn="l" defTabSz="914400" rtl="0" eaLnBrk="1" fontAlgn="auto" latinLnBrk="0" hangingPunct="1">
              <a:lnSpc>
                <a:spcPct val="100%"/>
              </a:lnSpc>
              <a:spcBef>
                <a:spcPts val="600"/>
              </a:spcBef>
              <a:spcAft>
                <a:spcPts val="0"/>
              </a:spcAft>
              <a:buClr>
                <a:schemeClr val="accent4">
                  <a:lumMod val="75%"/>
                </a:schemeClr>
              </a:buClr>
              <a:buSzTx/>
              <a:buFont typeface="Arial" panose="020B0604020202020204" pitchFamily="34" charset="0"/>
              <a:buChar char="■"/>
              <a:tabLst/>
              <a:defRPr sz="1600" kern="1200" baseline="0%">
                <a:solidFill>
                  <a:schemeClr val="tx1">
                    <a:lumMod val="75%"/>
                    <a:lumOff val="25%"/>
                  </a:schemeClr>
                </a:solidFill>
                <a:latin typeface="+mn-lt"/>
                <a:ea typeface="+mn-ea"/>
                <a:cs typeface="+mn-cs"/>
              </a:defRPr>
            </a:lvl1pPr>
            <a:lvl2pPr marL="68400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400" kern="1200">
                <a:solidFill>
                  <a:schemeClr val="tx1">
                    <a:lumMod val="75%"/>
                    <a:lumOff val="25%"/>
                  </a:schemeClr>
                </a:solidFill>
                <a:latin typeface="+mn-lt"/>
                <a:ea typeface="+mn-ea"/>
                <a:cs typeface="+mn-cs"/>
              </a:defRPr>
            </a:lvl2pPr>
            <a:lvl3pPr marL="927000" marR="0" indent="0" algn="l" defTabSz="914400" rtl="0" eaLnBrk="1" fontAlgn="auto" latinLnBrk="0" hangingPunct="1">
              <a:lnSpc>
                <a:spcPct val="100%"/>
              </a:lnSpc>
              <a:spcBef>
                <a:spcPts val="600"/>
              </a:spcBef>
              <a:spcAft>
                <a:spcPts val="1200"/>
              </a:spcAft>
              <a:buClr>
                <a:schemeClr val="accent4">
                  <a:lumMod val="75%"/>
                </a:schemeClr>
              </a:buClr>
              <a:buSzTx/>
              <a:buFont typeface="Wingdings" panose="05000000000000000000" pitchFamily="2" charset="2"/>
              <a:buNone/>
              <a:tabLst/>
              <a:defRPr sz="1200" kern="1200">
                <a:solidFill>
                  <a:schemeClr val="tx1">
                    <a:lumMod val="75%"/>
                    <a:lumOff val="25%"/>
                  </a:schemeClr>
                </a:solidFill>
                <a:latin typeface="+mn-lt"/>
                <a:ea typeface="+mn-ea"/>
                <a:cs typeface="+mn-cs"/>
              </a:defRPr>
            </a:lvl3pPr>
            <a:lvl4pPr marL="165735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100" kern="1200" baseline="0%">
                <a:solidFill>
                  <a:schemeClr val="tx1">
                    <a:lumMod val="75%"/>
                    <a:lumOff val="25%"/>
                  </a:schemeClr>
                </a:solidFill>
                <a:latin typeface="+mn-lt"/>
                <a:ea typeface="+mn-ea"/>
                <a:cs typeface="+mn-cs"/>
              </a:defRPr>
            </a:lvl4pPr>
            <a:lvl5pPr marL="205740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050" kern="1200">
                <a:solidFill>
                  <a:schemeClr val="tx1">
                    <a:lumMod val="75%"/>
                    <a:lumOff val="25%"/>
                  </a:schemeClr>
                </a:solidFill>
                <a:latin typeface="+mn-lt"/>
                <a:ea typeface="+mn-ea"/>
                <a:cs typeface="+mn-cs"/>
              </a:defRPr>
            </a:lvl5pPr>
            <a:lvl6pPr marL="25146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fr-FR" sz="1200" b="1" dirty="0">
                <a:ea typeface="Times New Roman" panose="02020603050405020304" pitchFamily="18" charset="0"/>
              </a:rPr>
              <a:t>Part variable sur objectifs : </a:t>
            </a:r>
          </a:p>
          <a:p>
            <a:pPr lvl="1">
              <a:spcBef>
                <a:spcPts val="0"/>
              </a:spcBef>
              <a:spcAft>
                <a:spcPts val="0"/>
              </a:spcAft>
            </a:pPr>
            <a:r>
              <a:rPr lang="fr-FR" sz="1200" dirty="0">
                <a:ea typeface="Calibri" panose="020F0502020204030204" pitchFamily="34" charset="0"/>
              </a:rPr>
              <a:t>Ventes Brutes IARD &amp; prévoyance.</a:t>
            </a:r>
          </a:p>
          <a:p>
            <a:pPr lvl="1">
              <a:spcBef>
                <a:spcPts val="0"/>
              </a:spcBef>
              <a:spcAft>
                <a:spcPts val="0"/>
              </a:spcAft>
            </a:pPr>
            <a:r>
              <a:rPr lang="fr-FR" sz="1200" dirty="0">
                <a:ea typeface="Calibri" panose="020F0502020204030204" pitchFamily="34" charset="0"/>
              </a:rPr>
              <a:t>Taux de visite du portefeuille avec 1 vente.</a:t>
            </a:r>
          </a:p>
          <a:p>
            <a:pPr lvl="1">
              <a:spcBef>
                <a:spcPts val="0"/>
              </a:spcBef>
              <a:spcAft>
                <a:spcPts val="0"/>
              </a:spcAft>
            </a:pPr>
            <a:endParaRPr lang="fr-FR" sz="1200" dirty="0">
              <a:ea typeface="Calibri" panose="020F0502020204030204" pitchFamily="34" charset="0"/>
            </a:endParaRPr>
          </a:p>
          <a:p>
            <a:pPr>
              <a:spcBef>
                <a:spcPts val="0"/>
              </a:spcBef>
            </a:pPr>
            <a:r>
              <a:rPr lang="fr-FR" sz="1200" dirty="0">
                <a:ea typeface="Calibri" panose="020F0502020204030204" pitchFamily="34" charset="0"/>
              </a:rPr>
              <a:t> </a:t>
            </a:r>
            <a:r>
              <a:rPr lang="fr-FR" sz="1200" b="1" dirty="0">
                <a:ea typeface="Calibri" panose="020F0502020204030204" pitchFamily="34" charset="0"/>
              </a:rPr>
              <a:t>Part variable relative (baromètre) : </a:t>
            </a:r>
          </a:p>
          <a:p>
            <a:pPr lvl="1">
              <a:spcBef>
                <a:spcPts val="0"/>
              </a:spcBef>
            </a:pPr>
            <a:r>
              <a:rPr lang="fr-FR" sz="1200" dirty="0">
                <a:ea typeface="Calibri" panose="020F0502020204030204" pitchFamily="34" charset="0"/>
              </a:rPr>
              <a:t>VN IARD &amp; prévoyance (produits pondérés).</a:t>
            </a:r>
          </a:p>
          <a:p>
            <a:pPr lvl="1" algn="just">
              <a:buClr>
                <a:srgbClr val="D11921"/>
              </a:buClr>
            </a:pPr>
            <a:endParaRPr lang="fr-FR" altLang="fr-FR" sz="1200" dirty="0"/>
          </a:p>
        </p:txBody>
      </p:sp>
      <p:pic>
        <p:nvPicPr>
          <p:cNvPr id="4" name="Image 3">
            <a:extLst>
              <a:ext uri="{FF2B5EF4-FFF2-40B4-BE49-F238E27FC236}">
                <a16:creationId xmlns:a16="http://schemas.microsoft.com/office/drawing/2014/main" id="{53D8BDF2-D941-7AC6-E666-6BABA5F4193D}"/>
              </a:ext>
            </a:extLst>
          </p:cNvPr>
          <p:cNvPicPr>
            <a:picLocks noChangeAspect="1"/>
          </p:cNvPicPr>
          <p:nvPr/>
        </p:nvPicPr>
        <p:blipFill rotWithShape="1">
          <a:blip r:embed="rId8"/>
          <a:srcRect t="74.854%" b="8.716%"/>
          <a:stretch/>
        </p:blipFill>
        <p:spPr>
          <a:xfrm>
            <a:off x="0" y="6480708"/>
            <a:ext cx="12192000" cy="377292"/>
          </a:xfrm>
          <a:prstGeom prst="rect">
            <a:avLst/>
          </a:prstGeom>
        </p:spPr>
      </p:pic>
      <p:pic>
        <p:nvPicPr>
          <p:cNvPr id="5" name="Picture 2" descr="Panneau de ville française Illustration Stock | Adobe Stock">
            <a:extLst>
              <a:ext uri="{FF2B5EF4-FFF2-40B4-BE49-F238E27FC236}">
                <a16:creationId xmlns:a16="http://schemas.microsoft.com/office/drawing/2014/main" id="{C121E69A-F6A4-E936-3D50-D31AB0863AB5}"/>
              </a:ext>
            </a:extLst>
          </p:cNvPr>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1724502" y="6209252"/>
            <a:ext cx="749944" cy="610394"/>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A42A701F-F69E-7D01-B564-4F8DF6F49695}"/>
              </a:ext>
            </a:extLst>
          </p:cNvPr>
          <p:cNvSpPr txBox="1"/>
          <p:nvPr/>
        </p:nvSpPr>
        <p:spPr>
          <a:xfrm>
            <a:off x="1716163" y="6234214"/>
            <a:ext cx="981306" cy="230832"/>
          </a:xfrm>
          <a:prstGeom prst="rect">
            <a:avLst/>
          </a:prstGeom>
          <a:noFill/>
        </p:spPr>
        <p:txBody>
          <a:bodyPr wrap="square" rtlCol="0">
            <a:spAutoFit/>
          </a:bodyPr>
          <a:lstStyle/>
          <a:p>
            <a:r>
              <a:rPr lang="fr-FR" sz="900" b="1" dirty="0">
                <a:solidFill>
                  <a:schemeClr val="tx1">
                    <a:lumMod val="75%"/>
                    <a:lumOff val="25%"/>
                  </a:schemeClr>
                </a:solidFill>
              </a:rPr>
              <a:t>FINANCER</a:t>
            </a:r>
          </a:p>
        </p:txBody>
      </p:sp>
      <p:pic>
        <p:nvPicPr>
          <p:cNvPr id="8" name="Picture 2" descr="Panneau de ville française Illustration Stock | Adobe Stock">
            <a:extLst>
              <a:ext uri="{FF2B5EF4-FFF2-40B4-BE49-F238E27FC236}">
                <a16:creationId xmlns:a16="http://schemas.microsoft.com/office/drawing/2014/main" id="{0FC35B4A-DA52-5EDB-379E-C10703BC04DA}"/>
              </a:ext>
            </a:extLst>
          </p:cNvPr>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5693212" y="6209252"/>
            <a:ext cx="749944" cy="610394"/>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D03429EE-535C-BF67-6330-368CFB44B259}"/>
              </a:ext>
            </a:extLst>
          </p:cNvPr>
          <p:cNvSpPr txBox="1"/>
          <p:nvPr/>
        </p:nvSpPr>
        <p:spPr>
          <a:xfrm>
            <a:off x="5696024" y="6234214"/>
            <a:ext cx="981306" cy="230832"/>
          </a:xfrm>
          <a:prstGeom prst="rect">
            <a:avLst/>
          </a:prstGeom>
          <a:noFill/>
        </p:spPr>
        <p:txBody>
          <a:bodyPr wrap="square" rtlCol="0">
            <a:spAutoFit/>
          </a:bodyPr>
          <a:lstStyle/>
          <a:p>
            <a:r>
              <a:rPr lang="fr-FR" sz="900" b="1" dirty="0">
                <a:solidFill>
                  <a:schemeClr val="tx1">
                    <a:lumMod val="75%"/>
                    <a:lumOff val="25%"/>
                  </a:schemeClr>
                </a:solidFill>
              </a:rPr>
              <a:t>ASSURER</a:t>
            </a:r>
          </a:p>
        </p:txBody>
      </p:sp>
      <p:pic>
        <p:nvPicPr>
          <p:cNvPr id="13" name="Picture 2" descr="Panneau de ville française Illustration Stock | Adobe Stock">
            <a:extLst>
              <a:ext uri="{FF2B5EF4-FFF2-40B4-BE49-F238E27FC236}">
                <a16:creationId xmlns:a16="http://schemas.microsoft.com/office/drawing/2014/main" id="{68A0CD8E-CDAE-C371-5B27-525CC03FACDC}"/>
              </a:ext>
            </a:extLst>
          </p:cNvPr>
          <p:cNvPicPr>
            <a:picLocks noChangeAspect="1" noChangeArrowheads="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10467497" y="6207150"/>
            <a:ext cx="1096317" cy="610394"/>
          </a:xfrm>
          <a:prstGeom prst="rect">
            <a:avLst/>
          </a:prstGeom>
          <a:noFill/>
          <a:extLst>
            <a:ext uri="{909E8E84-426E-40DD-AFC4-6F175D3DCCD1}">
              <a14:hiddenFill xmlns:a14="http://schemas.microsoft.com/office/drawing/2010/main">
                <a:solidFill>
                  <a:srgbClr val="FFFFFF"/>
                </a:solidFill>
              </a14:hiddenFill>
            </a:ext>
          </a:extLst>
        </p:spPr>
      </p:pic>
      <p:sp>
        <p:nvSpPr>
          <p:cNvPr id="64" name="ZoneTexte 63">
            <a:extLst>
              <a:ext uri="{FF2B5EF4-FFF2-40B4-BE49-F238E27FC236}">
                <a16:creationId xmlns:a16="http://schemas.microsoft.com/office/drawing/2014/main" id="{79DFE3EB-70B6-6794-5302-2429BB10F650}"/>
              </a:ext>
            </a:extLst>
          </p:cNvPr>
          <p:cNvSpPr txBox="1"/>
          <p:nvPr/>
        </p:nvSpPr>
        <p:spPr>
          <a:xfrm>
            <a:off x="10459158" y="6232112"/>
            <a:ext cx="1104655" cy="230832"/>
          </a:xfrm>
          <a:prstGeom prst="rect">
            <a:avLst/>
          </a:prstGeom>
          <a:noFill/>
        </p:spPr>
        <p:txBody>
          <a:bodyPr wrap="square" rtlCol="0">
            <a:spAutoFit/>
          </a:bodyPr>
          <a:lstStyle/>
          <a:p>
            <a:r>
              <a:rPr lang="fr-FR" sz="900" b="1" dirty="0">
                <a:solidFill>
                  <a:schemeClr val="tx1">
                    <a:lumMod val="75%"/>
                    <a:lumOff val="25%"/>
                  </a:schemeClr>
                </a:solidFill>
              </a:rPr>
              <a:t>ACCOMPAGNER</a:t>
            </a:r>
          </a:p>
        </p:txBody>
      </p:sp>
      <p:pic>
        <p:nvPicPr>
          <p:cNvPr id="68" name="Image 67">
            <a:extLst>
              <a:ext uri="{FF2B5EF4-FFF2-40B4-BE49-F238E27FC236}">
                <a16:creationId xmlns:a16="http://schemas.microsoft.com/office/drawing/2014/main" id="{77E6FEF1-2EEE-C23B-12A0-CCFB5F075C7E}"/>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9.524%" b="89.683%" l="4.965%" r="98.227%">
                        <a14:foregroundMark x1="5.319%" y1="51.586%" x2="4.965%" y2="70.634%"/>
                        <a14:foregroundMark x1="4.965%" y1="70.634%" x2="14.681%" y2="84.527%"/>
                        <a14:foregroundMark x1="26.214%" y1="81.013%" x2="29.433%" y2="73.81%"/>
                        <a14:foregroundMark x1="57.446%" y1="13.492%" x2="44.326%" y2="9.524%"/>
                        <a14:foregroundMark x1="44.326%" y1="9.524%" x2="38.46%" y2="9.524%"/>
                        <a14:foregroundMark x1="33.22%" y1="12.979%" x2="32.624%" y2="13.492%"/>
                        <a14:foregroundMark x1="36.794%" y1="9.903%" x2="34.36%" y2="11.998%"/>
                        <a14:foregroundMark x1="91.731%" y1="62.809%" x2="93.262%" y2="67.46%"/>
                        <a14:foregroundMark x1="93.262%" y1="67.46%" x2="89.007%" y2="77.777%"/>
                        <a14:foregroundMark x1="89.007%" y1="77.777%" x2="85.816%" y2="79.365%"/>
                        <a14:foregroundMark x1="95.745%" y1="66.667%" x2="94.681%" y2="80.157%"/>
                        <a14:foregroundMark x1="94.681%" y1="80.157%" x2="93.972%" y2="80.952%"/>
                        <a14:foregroundMark x1="97.871%" y1="73.016%" x2="98.227%" y2="78.571%"/>
                        <a14:foregroundMark x1="15.245%" y1="86.508%" x2="23.05%" y2="88.095%"/>
                        <a14:foregroundMark x1="23.05%" y1="88.095%" x2="24.467%" y2="83.333%"/>
                        <a14:foregroundMark x1="73.759%" y1="88.889%" x2="80.851%" y2="87.301%"/>
                        <a14:foregroundMark x1="77.66%" y1="42.063%" x2="79.433%" y2="43.65%"/>
                        <a14:backgroundMark x1="98.227%" y1="81.746%" x2="97.871%" y2="64.286%"/>
                        <a14:backgroundMark x1="97.518%" y1="75.397%" x2="97.518%" y2="73.016%"/>
                        <a14:backgroundMark x1="13.12%" y1="88.889%" x2="14.27%" y2="89.747%"/>
                        <a14:backgroundMark x1="22.744%" y1="93.169%" x2="30.142%" y2="88.889%"/>
                        <a14:backgroundMark x1="21.253%" y1="94.046%" x2="22.093%" y2="93.558%"/>
                        <a14:backgroundMark x1="52.482%" y1="87.301%" x2="32.979%" y2="87.301%"/>
                        <a14:backgroundMark x1="66.312%" y1="88.095%" x2="51.418%" y2="88.095%"/>
                        <a14:backgroundMark x1="75.532%" y1="30.159%" x2="76.95%" y2="32.54%"/>
                        <a14:backgroundMark x1="79.077%" y1="35.714%" x2="79.669%" y2="36.708%"/>
                        <a14:backgroundMark x1="86.169%" y1="39.683%" x2="89.007%" y2="42.063%"/>
                        <a14:backgroundMark x1="36.879%" y1="3.968%" x2="35.106%" y2="3.968%"/>
                        <a14:backgroundMark x1="32.979%" y1="7.143%" x2="31.56%" y2="7.143%"/>
                        <a14:backgroundMark x1="20.567%" y1="19.048%" x2="20.567%" y2="16.667%"/>
                        <a14:backgroundMark x1="19.504%" y1="23.016%" x2="18.439%" y2="23.016%"/>
                        <a14:backgroundMark x1="21.984%" y1="17.459%" x2="19.504%" y2="15.873%"/>
                        <a14:backgroundMark x1="23.05%" y1="15.873%" x2="23.05%" y2="15.873%"/>
                        <a14:backgroundMark x1="3.901%" y1="43.65%" x2="14.894%" y2="32.54%"/>
                        <a14:backgroundMark x1="14.894%" y1="32.54%" x2="16.312%" y2="28.571%"/>
                        <a14:backgroundMark x1="84.043%" y1="42.063%" x2="90.426%" y2="45.238%"/>
                        <a14:backgroundMark x1="90.426%" y1="45.238%" x2="95.745%" y2="54.762%"/>
                        <a14:backgroundMark x1="95.745%" y1="54.762%" x2="96.099%" y2="56.349%"/>
                        <a14:backgroundMark x1="85.816%" y1="43.65%" x2="80.851%" y2="40.476%"/>
                      </a14:backgroundRemoval>
                    </a14:imgEffect>
                  </a14:imgLayer>
                </a14:imgProps>
              </a:ext>
            </a:extLst>
          </a:blip>
          <a:stretch>
            <a:fillRect/>
          </a:stretch>
        </p:blipFill>
        <p:spPr>
          <a:xfrm>
            <a:off x="365842" y="6112805"/>
            <a:ext cx="1469250" cy="656473"/>
          </a:xfrm>
          <a:prstGeom prst="rect">
            <a:avLst/>
          </a:prstGeom>
        </p:spPr>
      </p:pic>
      <p:pic>
        <p:nvPicPr>
          <p:cNvPr id="69" name="Image 68">
            <a:extLst>
              <a:ext uri="{FF2B5EF4-FFF2-40B4-BE49-F238E27FC236}">
                <a16:creationId xmlns:a16="http://schemas.microsoft.com/office/drawing/2014/main" id="{247599E1-1D23-366F-EE3B-3C5FFA9402C6}"/>
              </a:ext>
            </a:extLst>
          </p:cNvPr>
          <p:cNvPicPr>
            <a:picLocks noChangeAspect="1"/>
          </p:cNvPicPr>
          <p:nvPr/>
        </p:nvPicPr>
        <p:blipFill>
          <a:blip r:embed="rId13"/>
          <a:stretch>
            <a:fillRect/>
          </a:stretch>
        </p:blipFill>
        <p:spPr>
          <a:xfrm>
            <a:off x="4887927" y="4466861"/>
            <a:ext cx="1055673" cy="1353562"/>
          </a:xfrm>
          <a:prstGeom prst="rect">
            <a:avLst/>
          </a:prstGeom>
          <a:ln>
            <a:noFill/>
          </a:ln>
        </p:spPr>
      </p:pic>
      <p:pic>
        <p:nvPicPr>
          <p:cNvPr id="70" name="Image 69">
            <a:extLst>
              <a:ext uri="{FF2B5EF4-FFF2-40B4-BE49-F238E27FC236}">
                <a16:creationId xmlns:a16="http://schemas.microsoft.com/office/drawing/2014/main" id="{C58A0827-5950-7757-6036-87737DA32F2F}"/>
              </a:ext>
            </a:extLst>
          </p:cNvPr>
          <p:cNvPicPr>
            <a:picLocks noChangeAspect="1"/>
          </p:cNvPicPr>
          <p:nvPr/>
        </p:nvPicPr>
        <p:blipFill>
          <a:blip r:embed="rId14"/>
          <a:stretch>
            <a:fillRect/>
          </a:stretch>
        </p:blipFill>
        <p:spPr>
          <a:xfrm>
            <a:off x="6264077" y="1585650"/>
            <a:ext cx="366324" cy="364704"/>
          </a:xfrm>
          <a:prstGeom prst="rect">
            <a:avLst/>
          </a:prstGeom>
        </p:spPr>
      </p:pic>
      <p:pic>
        <p:nvPicPr>
          <p:cNvPr id="71" name="Picture 2" descr="Sticker arbre été vert pas cher Etiquette &amp;amp;amp; Autocollant">
            <a:extLst>
              <a:ext uri="{FF2B5EF4-FFF2-40B4-BE49-F238E27FC236}">
                <a16:creationId xmlns:a16="http://schemas.microsoft.com/office/drawing/2014/main" id="{86259714-13E4-12E7-97FC-858CCD074ABD}"/>
              </a:ext>
            </a:extLst>
          </p:cNvPr>
          <p:cNvPicPr>
            <a:picLocks noChangeAspect="1" noChangeArrowheads="1"/>
          </p:cNvPicPr>
          <p:nvPr/>
        </p:nvPicPr>
        <p:blipFill>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15342" y="2565578"/>
            <a:ext cx="333609" cy="333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
                <a:headEnd/>
                <a:tailEnd/>
              </a14:hiddenLine>
            </a:ext>
          </a:extLst>
        </p:spPr>
      </p:pic>
      <p:pic>
        <p:nvPicPr>
          <p:cNvPr id="72" name="Image 71">
            <a:extLst>
              <a:ext uri="{FF2B5EF4-FFF2-40B4-BE49-F238E27FC236}">
                <a16:creationId xmlns:a16="http://schemas.microsoft.com/office/drawing/2014/main" id="{EAD5F738-0CDE-AD9F-E39D-4052CC601FBA}"/>
              </a:ext>
            </a:extLst>
          </p:cNvPr>
          <p:cNvPicPr>
            <a:picLocks noChangeAspect="1"/>
          </p:cNvPicPr>
          <p:nvPr/>
        </p:nvPicPr>
        <p:blipFill>
          <a:blip r:embed="rId16">
            <a:duotone>
              <a:prstClr val="black"/>
              <a:schemeClr val="accent1">
                <a:tint val="45%"/>
                <a:satMod val="400%"/>
              </a:schemeClr>
            </a:duotone>
          </a:blip>
          <a:stretch>
            <a:fillRect/>
          </a:stretch>
        </p:blipFill>
        <p:spPr>
          <a:xfrm rot="5400000" flipH="1" flipV="1">
            <a:off x="10170034" y="5485777"/>
            <a:ext cx="410155" cy="394400"/>
          </a:xfrm>
          <a:prstGeom prst="rect">
            <a:avLst/>
          </a:prstGeom>
          <a:noFill/>
        </p:spPr>
      </p:pic>
    </p:spTree>
    <p:extLst>
      <p:ext uri="{BB962C8B-B14F-4D97-AF65-F5344CB8AC3E}">
        <p14:creationId xmlns:p14="http://schemas.microsoft.com/office/powerpoint/2010/main" val="3711021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 decel="50%" fill="hold" nodeType="withEffect">
                                  <p:stCondLst>
                                    <p:cond delay="0"/>
                                  </p:stCondLst>
                                  <p:childTnLst>
                                    <p:animMotion origin="layout" path="M 0.06732 -0.00532 L 0.39506 -0.00671 " pathEditMode="relative" rAng="0" ptsTypes="AA">
                                      <p:cBhvr>
                                        <p:cTn id="6" dur="2000" fill="hold"/>
                                        <p:tgtEl>
                                          <p:spTgt spid="68"/>
                                        </p:tgtEl>
                                        <p:attrNameLst>
                                          <p:attrName>ppt_x</p:attrName>
                                          <p:attrName>ppt_y</p:attrName>
                                        </p:attrNameLst>
                                      </p:cBhvr>
                                      <p:rCtr x="16.379%" y="-0.06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11AFB6E-1AEB-23FD-4255-6D248E58D349}"/>
              </a:ext>
            </a:extLst>
          </p:cNvPr>
          <p:cNvSpPr/>
          <p:nvPr/>
        </p:nvSpPr>
        <p:spPr>
          <a:xfrm>
            <a:off x="0" y="0"/>
            <a:ext cx="394399" cy="6858000"/>
          </a:xfrm>
          <a:prstGeom prst="rect">
            <a:avLst/>
          </a:prstGeom>
          <a:solidFill>
            <a:schemeClr val="bg1">
              <a:lumMod val="95%"/>
            </a:schemeClr>
          </a:solidFill>
          <a:ln>
            <a:noFill/>
          </a:ln>
        </p:spPr>
        <p:style>
          <a:lnRef idx="2">
            <a:schemeClr val="accent1">
              <a:shade val="50%"/>
            </a:schemeClr>
          </a:lnRef>
          <a:fillRef idx="1">
            <a:schemeClr val="accent1"/>
          </a:fillRef>
          <a:effectRef idx="0">
            <a:schemeClr val="accent1"/>
          </a:effectRef>
          <a:fontRef idx="minor">
            <a:schemeClr val="lt1"/>
          </a:fontRef>
        </p:style>
        <p:txBody>
          <a:bodyPr vert="vert270" rtlCol="0" anchor="ctr"/>
          <a:lstStyle/>
          <a:p>
            <a:pPr algn="ctr"/>
            <a:r>
              <a:rPr lang="fr-FR" dirty="0">
                <a:solidFill>
                  <a:srgbClr val="C00000"/>
                </a:solidFill>
                <a:latin typeface="Montserrat Black" panose="00000A00000000000000" pitchFamily="2" charset="0"/>
              </a:rPr>
              <a:t>Assurance 2 Roues</a:t>
            </a:r>
          </a:p>
        </p:txBody>
      </p:sp>
      <p:sp>
        <p:nvSpPr>
          <p:cNvPr id="6" name="Espace réservé du contenu 8">
            <a:extLst>
              <a:ext uri="{FF2B5EF4-FFF2-40B4-BE49-F238E27FC236}">
                <a16:creationId xmlns:a16="http://schemas.microsoft.com/office/drawing/2014/main" id="{340EDA53-265A-23A3-0316-3F2E46D75801}"/>
              </a:ext>
            </a:extLst>
          </p:cNvPr>
          <p:cNvSpPr txBox="1">
            <a:spLocks/>
          </p:cNvSpPr>
          <p:nvPr/>
        </p:nvSpPr>
        <p:spPr bwMode="auto">
          <a:xfrm>
            <a:off x="6275484" y="1510785"/>
            <a:ext cx="5641097" cy="4502957"/>
          </a:xfrm>
          <a:custGeom>
            <a:avLst/>
            <a:gdLst>
              <a:gd name="connsiteX0" fmla="*/ 0 w 5641097"/>
              <a:gd name="connsiteY0" fmla="*/ 0 h 4502957"/>
              <a:gd name="connsiteX1" fmla="*/ 513967 w 5641097"/>
              <a:gd name="connsiteY1" fmla="*/ 0 h 4502957"/>
              <a:gd name="connsiteX2" fmla="*/ 1197166 w 5641097"/>
              <a:gd name="connsiteY2" fmla="*/ 0 h 4502957"/>
              <a:gd name="connsiteX3" fmla="*/ 1767544 w 5641097"/>
              <a:gd name="connsiteY3" fmla="*/ 0 h 4502957"/>
              <a:gd name="connsiteX4" fmla="*/ 2225099 w 5641097"/>
              <a:gd name="connsiteY4" fmla="*/ 0 h 4502957"/>
              <a:gd name="connsiteX5" fmla="*/ 2682655 w 5641097"/>
              <a:gd name="connsiteY5" fmla="*/ 0 h 4502957"/>
              <a:gd name="connsiteX6" fmla="*/ 3309444 w 5641097"/>
              <a:gd name="connsiteY6" fmla="*/ 0 h 4502957"/>
              <a:gd name="connsiteX7" fmla="*/ 3823410 w 5641097"/>
              <a:gd name="connsiteY7" fmla="*/ 0 h 4502957"/>
              <a:gd name="connsiteX8" fmla="*/ 4506610 w 5641097"/>
              <a:gd name="connsiteY8" fmla="*/ 0 h 4502957"/>
              <a:gd name="connsiteX9" fmla="*/ 4964165 w 5641097"/>
              <a:gd name="connsiteY9" fmla="*/ 0 h 4502957"/>
              <a:gd name="connsiteX10" fmla="*/ 5641097 w 5641097"/>
              <a:gd name="connsiteY10" fmla="*/ 0 h 4502957"/>
              <a:gd name="connsiteX11" fmla="*/ 5641097 w 5641097"/>
              <a:gd name="connsiteY11" fmla="*/ 553220 h 4502957"/>
              <a:gd name="connsiteX12" fmla="*/ 5641097 w 5641097"/>
              <a:gd name="connsiteY12" fmla="*/ 1241530 h 4502957"/>
              <a:gd name="connsiteX13" fmla="*/ 5641097 w 5641097"/>
              <a:gd name="connsiteY13" fmla="*/ 1974868 h 4502957"/>
              <a:gd name="connsiteX14" fmla="*/ 5641097 w 5641097"/>
              <a:gd name="connsiteY14" fmla="*/ 2663177 h 4502957"/>
              <a:gd name="connsiteX15" fmla="*/ 5641097 w 5641097"/>
              <a:gd name="connsiteY15" fmla="*/ 3261427 h 4502957"/>
              <a:gd name="connsiteX16" fmla="*/ 5641097 w 5641097"/>
              <a:gd name="connsiteY16" fmla="*/ 3949737 h 4502957"/>
              <a:gd name="connsiteX17" fmla="*/ 5641097 w 5641097"/>
              <a:gd name="connsiteY17" fmla="*/ 4502957 h 4502957"/>
              <a:gd name="connsiteX18" fmla="*/ 5183541 w 5641097"/>
              <a:gd name="connsiteY18" fmla="*/ 4502957 h 4502957"/>
              <a:gd name="connsiteX19" fmla="*/ 4443931 w 5641097"/>
              <a:gd name="connsiteY19" fmla="*/ 4502957 h 4502957"/>
              <a:gd name="connsiteX20" fmla="*/ 3986375 w 5641097"/>
              <a:gd name="connsiteY20" fmla="*/ 4502957 h 4502957"/>
              <a:gd name="connsiteX21" fmla="*/ 3415998 w 5641097"/>
              <a:gd name="connsiteY21" fmla="*/ 4502957 h 4502957"/>
              <a:gd name="connsiteX22" fmla="*/ 2732798 w 5641097"/>
              <a:gd name="connsiteY22" fmla="*/ 4502957 h 4502957"/>
              <a:gd name="connsiteX23" fmla="*/ 2049599 w 5641097"/>
              <a:gd name="connsiteY23" fmla="*/ 4502957 h 4502957"/>
              <a:gd name="connsiteX24" fmla="*/ 1366399 w 5641097"/>
              <a:gd name="connsiteY24" fmla="*/ 4502957 h 4502957"/>
              <a:gd name="connsiteX25" fmla="*/ 908843 w 5641097"/>
              <a:gd name="connsiteY25" fmla="*/ 4502957 h 4502957"/>
              <a:gd name="connsiteX26" fmla="*/ 0 w 5641097"/>
              <a:gd name="connsiteY26" fmla="*/ 4502957 h 4502957"/>
              <a:gd name="connsiteX27" fmla="*/ 0 w 5641097"/>
              <a:gd name="connsiteY27" fmla="*/ 3949737 h 4502957"/>
              <a:gd name="connsiteX28" fmla="*/ 0 w 5641097"/>
              <a:gd name="connsiteY28" fmla="*/ 3351487 h 4502957"/>
              <a:gd name="connsiteX29" fmla="*/ 0 w 5641097"/>
              <a:gd name="connsiteY29" fmla="*/ 2843296 h 4502957"/>
              <a:gd name="connsiteX30" fmla="*/ 0 w 5641097"/>
              <a:gd name="connsiteY30" fmla="*/ 2290075 h 4502957"/>
              <a:gd name="connsiteX31" fmla="*/ 0 w 5641097"/>
              <a:gd name="connsiteY31" fmla="*/ 1556737 h 4502957"/>
              <a:gd name="connsiteX32" fmla="*/ 0 w 5641097"/>
              <a:gd name="connsiteY32" fmla="*/ 823398 h 4502957"/>
              <a:gd name="connsiteX33" fmla="*/ 0 w 5641097"/>
              <a:gd name="connsiteY33" fmla="*/ 0 h 4502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641097" h="4502957" fill="none" extrusionOk="0">
                <a:moveTo>
                  <a:pt x="0" y="0"/>
                </a:moveTo>
                <a:cubicBezTo>
                  <a:pt x="187406" y="-3055"/>
                  <a:pt x="351051" y="-14406"/>
                  <a:pt x="513967" y="0"/>
                </a:cubicBezTo>
                <a:cubicBezTo>
                  <a:pt x="676883" y="14406"/>
                  <a:pt x="991497" y="15031"/>
                  <a:pt x="1197166" y="0"/>
                </a:cubicBezTo>
                <a:cubicBezTo>
                  <a:pt x="1402835" y="-15031"/>
                  <a:pt x="1536674" y="10075"/>
                  <a:pt x="1767544" y="0"/>
                </a:cubicBezTo>
                <a:cubicBezTo>
                  <a:pt x="1998414" y="-10075"/>
                  <a:pt x="2102158" y="-6698"/>
                  <a:pt x="2225099" y="0"/>
                </a:cubicBezTo>
                <a:cubicBezTo>
                  <a:pt x="2348040" y="6698"/>
                  <a:pt x="2571738" y="-21413"/>
                  <a:pt x="2682655" y="0"/>
                </a:cubicBezTo>
                <a:cubicBezTo>
                  <a:pt x="2793572" y="21413"/>
                  <a:pt x="3114797" y="22294"/>
                  <a:pt x="3309444" y="0"/>
                </a:cubicBezTo>
                <a:cubicBezTo>
                  <a:pt x="3504091" y="-22294"/>
                  <a:pt x="3670544" y="2235"/>
                  <a:pt x="3823410" y="0"/>
                </a:cubicBezTo>
                <a:cubicBezTo>
                  <a:pt x="3976276" y="-2235"/>
                  <a:pt x="4335164" y="-6206"/>
                  <a:pt x="4506610" y="0"/>
                </a:cubicBezTo>
                <a:cubicBezTo>
                  <a:pt x="4678056" y="6206"/>
                  <a:pt x="4851716" y="7136"/>
                  <a:pt x="4964165" y="0"/>
                </a:cubicBezTo>
                <a:cubicBezTo>
                  <a:pt x="5076615" y="-7136"/>
                  <a:pt x="5365263" y="-12779"/>
                  <a:pt x="5641097" y="0"/>
                </a:cubicBezTo>
                <a:cubicBezTo>
                  <a:pt x="5644111" y="187884"/>
                  <a:pt x="5654900" y="398209"/>
                  <a:pt x="5641097" y="553220"/>
                </a:cubicBezTo>
                <a:cubicBezTo>
                  <a:pt x="5627294" y="708231"/>
                  <a:pt x="5635358" y="1103076"/>
                  <a:pt x="5641097" y="1241530"/>
                </a:cubicBezTo>
                <a:cubicBezTo>
                  <a:pt x="5646837" y="1379984"/>
                  <a:pt x="5656144" y="1631642"/>
                  <a:pt x="5641097" y="1974868"/>
                </a:cubicBezTo>
                <a:cubicBezTo>
                  <a:pt x="5626050" y="2318094"/>
                  <a:pt x="5670319" y="2505636"/>
                  <a:pt x="5641097" y="2663177"/>
                </a:cubicBezTo>
                <a:cubicBezTo>
                  <a:pt x="5611875" y="2820718"/>
                  <a:pt x="5643454" y="3012281"/>
                  <a:pt x="5641097" y="3261427"/>
                </a:cubicBezTo>
                <a:cubicBezTo>
                  <a:pt x="5638741" y="3510573"/>
                  <a:pt x="5611465" y="3781208"/>
                  <a:pt x="5641097" y="3949737"/>
                </a:cubicBezTo>
                <a:cubicBezTo>
                  <a:pt x="5670730" y="4118266"/>
                  <a:pt x="5617323" y="4310852"/>
                  <a:pt x="5641097" y="4502957"/>
                </a:cubicBezTo>
                <a:cubicBezTo>
                  <a:pt x="5434249" y="4514992"/>
                  <a:pt x="5336815" y="4483159"/>
                  <a:pt x="5183541" y="4502957"/>
                </a:cubicBezTo>
                <a:cubicBezTo>
                  <a:pt x="5030267" y="4522755"/>
                  <a:pt x="4637755" y="4509024"/>
                  <a:pt x="4443931" y="4502957"/>
                </a:cubicBezTo>
                <a:cubicBezTo>
                  <a:pt x="4250107" y="4496891"/>
                  <a:pt x="4203186" y="4518916"/>
                  <a:pt x="3986375" y="4502957"/>
                </a:cubicBezTo>
                <a:cubicBezTo>
                  <a:pt x="3769564" y="4486998"/>
                  <a:pt x="3646555" y="4515447"/>
                  <a:pt x="3415998" y="4502957"/>
                </a:cubicBezTo>
                <a:cubicBezTo>
                  <a:pt x="3185441" y="4490467"/>
                  <a:pt x="2941368" y="4506119"/>
                  <a:pt x="2732798" y="4502957"/>
                </a:cubicBezTo>
                <a:cubicBezTo>
                  <a:pt x="2524228" y="4499795"/>
                  <a:pt x="2343454" y="4484356"/>
                  <a:pt x="2049599" y="4502957"/>
                </a:cubicBezTo>
                <a:cubicBezTo>
                  <a:pt x="1755744" y="4521558"/>
                  <a:pt x="1608598" y="4478975"/>
                  <a:pt x="1366399" y="4502957"/>
                </a:cubicBezTo>
                <a:cubicBezTo>
                  <a:pt x="1124200" y="4526939"/>
                  <a:pt x="1068987" y="4508988"/>
                  <a:pt x="908843" y="4502957"/>
                </a:cubicBezTo>
                <a:cubicBezTo>
                  <a:pt x="748699" y="4496926"/>
                  <a:pt x="302542" y="4457619"/>
                  <a:pt x="0" y="4502957"/>
                </a:cubicBezTo>
                <a:cubicBezTo>
                  <a:pt x="-1445" y="4264548"/>
                  <a:pt x="-27648" y="4166546"/>
                  <a:pt x="0" y="3949737"/>
                </a:cubicBezTo>
                <a:cubicBezTo>
                  <a:pt x="27648" y="3732928"/>
                  <a:pt x="22756" y="3580408"/>
                  <a:pt x="0" y="3351487"/>
                </a:cubicBezTo>
                <a:cubicBezTo>
                  <a:pt x="-22756" y="3122566"/>
                  <a:pt x="-1902" y="3057325"/>
                  <a:pt x="0" y="2843296"/>
                </a:cubicBezTo>
                <a:cubicBezTo>
                  <a:pt x="1902" y="2629267"/>
                  <a:pt x="25840" y="2481507"/>
                  <a:pt x="0" y="2290075"/>
                </a:cubicBezTo>
                <a:cubicBezTo>
                  <a:pt x="-25840" y="2098643"/>
                  <a:pt x="-19628" y="1769517"/>
                  <a:pt x="0" y="1556737"/>
                </a:cubicBezTo>
                <a:cubicBezTo>
                  <a:pt x="19628" y="1343957"/>
                  <a:pt x="-4968" y="1004758"/>
                  <a:pt x="0" y="823398"/>
                </a:cubicBezTo>
                <a:cubicBezTo>
                  <a:pt x="4968" y="642038"/>
                  <a:pt x="-38225" y="381088"/>
                  <a:pt x="0" y="0"/>
                </a:cubicBezTo>
                <a:close/>
              </a:path>
              <a:path w="5641097" h="4502957" stroke="0" extrusionOk="0">
                <a:moveTo>
                  <a:pt x="0" y="0"/>
                </a:moveTo>
                <a:cubicBezTo>
                  <a:pt x="161634" y="3151"/>
                  <a:pt x="356070" y="835"/>
                  <a:pt x="683200" y="0"/>
                </a:cubicBezTo>
                <a:cubicBezTo>
                  <a:pt x="1010330" y="-835"/>
                  <a:pt x="1036278" y="14523"/>
                  <a:pt x="1253577" y="0"/>
                </a:cubicBezTo>
                <a:cubicBezTo>
                  <a:pt x="1470876" y="-14523"/>
                  <a:pt x="1742549" y="8817"/>
                  <a:pt x="1936777" y="0"/>
                </a:cubicBezTo>
                <a:cubicBezTo>
                  <a:pt x="2131005" y="-8817"/>
                  <a:pt x="2350547" y="-7990"/>
                  <a:pt x="2507154" y="0"/>
                </a:cubicBezTo>
                <a:cubicBezTo>
                  <a:pt x="2663761" y="7990"/>
                  <a:pt x="2754872" y="20725"/>
                  <a:pt x="2964710" y="0"/>
                </a:cubicBezTo>
                <a:cubicBezTo>
                  <a:pt x="3174548" y="-20725"/>
                  <a:pt x="3377235" y="-24502"/>
                  <a:pt x="3591498" y="0"/>
                </a:cubicBezTo>
                <a:cubicBezTo>
                  <a:pt x="3805761" y="24502"/>
                  <a:pt x="3999212" y="9741"/>
                  <a:pt x="4331109" y="0"/>
                </a:cubicBezTo>
                <a:cubicBezTo>
                  <a:pt x="4663006" y="-9741"/>
                  <a:pt x="4679469" y="-9070"/>
                  <a:pt x="4845076" y="0"/>
                </a:cubicBezTo>
                <a:cubicBezTo>
                  <a:pt x="5010683" y="9070"/>
                  <a:pt x="5336545" y="34526"/>
                  <a:pt x="5641097" y="0"/>
                </a:cubicBezTo>
                <a:cubicBezTo>
                  <a:pt x="5655478" y="210477"/>
                  <a:pt x="5635971" y="393718"/>
                  <a:pt x="5641097" y="508191"/>
                </a:cubicBezTo>
                <a:cubicBezTo>
                  <a:pt x="5646223" y="622664"/>
                  <a:pt x="5616887" y="981746"/>
                  <a:pt x="5641097" y="1106441"/>
                </a:cubicBezTo>
                <a:cubicBezTo>
                  <a:pt x="5665308" y="1231136"/>
                  <a:pt x="5641982" y="1457546"/>
                  <a:pt x="5641097" y="1614632"/>
                </a:cubicBezTo>
                <a:cubicBezTo>
                  <a:pt x="5640212" y="1771718"/>
                  <a:pt x="5653150" y="2197467"/>
                  <a:pt x="5641097" y="2347970"/>
                </a:cubicBezTo>
                <a:cubicBezTo>
                  <a:pt x="5629044" y="2498473"/>
                  <a:pt x="5640337" y="2677502"/>
                  <a:pt x="5641097" y="2856161"/>
                </a:cubicBezTo>
                <a:cubicBezTo>
                  <a:pt x="5641857" y="3034820"/>
                  <a:pt x="5609021" y="3214066"/>
                  <a:pt x="5641097" y="3499441"/>
                </a:cubicBezTo>
                <a:cubicBezTo>
                  <a:pt x="5673173" y="3784816"/>
                  <a:pt x="5632282" y="4203795"/>
                  <a:pt x="5641097" y="4502957"/>
                </a:cubicBezTo>
                <a:cubicBezTo>
                  <a:pt x="5488937" y="4509387"/>
                  <a:pt x="5266927" y="4519172"/>
                  <a:pt x="5014308" y="4502957"/>
                </a:cubicBezTo>
                <a:cubicBezTo>
                  <a:pt x="4761689" y="4486742"/>
                  <a:pt x="4688751" y="4483163"/>
                  <a:pt x="4556753" y="4502957"/>
                </a:cubicBezTo>
                <a:cubicBezTo>
                  <a:pt x="4424756" y="4522751"/>
                  <a:pt x="4003324" y="4533718"/>
                  <a:pt x="3817142" y="4502957"/>
                </a:cubicBezTo>
                <a:cubicBezTo>
                  <a:pt x="3630960" y="4472196"/>
                  <a:pt x="3582731" y="4513198"/>
                  <a:pt x="3359587" y="4502957"/>
                </a:cubicBezTo>
                <a:cubicBezTo>
                  <a:pt x="3136443" y="4492716"/>
                  <a:pt x="2941326" y="4521856"/>
                  <a:pt x="2732798" y="4502957"/>
                </a:cubicBezTo>
                <a:cubicBezTo>
                  <a:pt x="2524270" y="4484058"/>
                  <a:pt x="2350973" y="4513884"/>
                  <a:pt x="2162421" y="4502957"/>
                </a:cubicBezTo>
                <a:cubicBezTo>
                  <a:pt x="1973869" y="4492030"/>
                  <a:pt x="1796525" y="4510646"/>
                  <a:pt x="1479221" y="4502957"/>
                </a:cubicBezTo>
                <a:cubicBezTo>
                  <a:pt x="1161917" y="4495268"/>
                  <a:pt x="1197154" y="4483838"/>
                  <a:pt x="1021665" y="4502957"/>
                </a:cubicBezTo>
                <a:cubicBezTo>
                  <a:pt x="846176" y="4522076"/>
                  <a:pt x="451916" y="4513905"/>
                  <a:pt x="0" y="4502957"/>
                </a:cubicBezTo>
                <a:cubicBezTo>
                  <a:pt x="-3134" y="4174521"/>
                  <a:pt x="-30429" y="4090800"/>
                  <a:pt x="0" y="3769618"/>
                </a:cubicBezTo>
                <a:cubicBezTo>
                  <a:pt x="30429" y="3448436"/>
                  <a:pt x="-1625" y="3471799"/>
                  <a:pt x="0" y="3216398"/>
                </a:cubicBezTo>
                <a:cubicBezTo>
                  <a:pt x="1625" y="2960997"/>
                  <a:pt x="15093" y="2939299"/>
                  <a:pt x="0" y="2663177"/>
                </a:cubicBezTo>
                <a:cubicBezTo>
                  <a:pt x="-15093" y="2387055"/>
                  <a:pt x="16621" y="2236571"/>
                  <a:pt x="0" y="2019898"/>
                </a:cubicBezTo>
                <a:cubicBezTo>
                  <a:pt x="-16621" y="1803225"/>
                  <a:pt x="24955" y="1649411"/>
                  <a:pt x="0" y="1331589"/>
                </a:cubicBezTo>
                <a:cubicBezTo>
                  <a:pt x="-24955" y="1013767"/>
                  <a:pt x="-26872" y="1006465"/>
                  <a:pt x="0" y="778368"/>
                </a:cubicBezTo>
                <a:cubicBezTo>
                  <a:pt x="26872" y="550271"/>
                  <a:pt x="30688" y="352121"/>
                  <a:pt x="0" y="0"/>
                </a:cubicBezTo>
                <a:close/>
              </a:path>
            </a:pathLst>
          </a:custGeom>
          <a:solidFill>
            <a:schemeClr val="bg1">
              <a:lumMod val="95%"/>
            </a:schemeClr>
          </a:solidFill>
          <a:ln w="19050">
            <a:solidFill>
              <a:schemeClr val="bg1">
                <a:lumMod val="75%"/>
              </a:schemeClr>
            </a:solidFill>
            <a:miter lim="800%"/>
            <a:headEnd/>
            <a:tailEnd/>
            <a:extLst>
              <a:ext uri="{C807C97D-BFC1-408E-A445-0C87EB9F89A2}">
                <ask:lineSketchStyleProps xmlns:ask="http://schemas.microsoft.com/office/drawing/2018/sketchyshapes" sd="2270354606">
                  <a:prstGeom prst="rect">
                    <a:avLst/>
                  </a:prstGeom>
                  <ask:type>
                    <ask:lineSketchFreehand/>
                  </ask:type>
                </ask:lineSketchStyleProps>
              </a:ext>
            </a:extLst>
          </a:ln>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285750" indent="-285750" eaLnBrk="1" hangingPunct="1">
              <a:spcBef>
                <a:spcPts val="600"/>
              </a:spcBef>
              <a:buClr>
                <a:srgbClr val="D11921"/>
              </a:buClr>
              <a:buFont typeface="Wingdings" panose="05000000000000000000" pitchFamily="2" charset="2"/>
              <a:buChar char="§"/>
            </a:pPr>
            <a:endParaRPr lang="fr-FR" altLang="fr-FR" sz="1400" dirty="0">
              <a:solidFill>
                <a:srgbClr val="404040"/>
              </a:solidFill>
            </a:endParaRPr>
          </a:p>
          <a:p>
            <a:pPr marL="285750" indent="-285750" eaLnBrk="1" hangingPunct="1">
              <a:spcBef>
                <a:spcPts val="600"/>
              </a:spcBef>
              <a:buClr>
                <a:srgbClr val="D11921"/>
              </a:buClr>
              <a:buFont typeface="Wingdings" panose="05000000000000000000" pitchFamily="2" charset="2"/>
              <a:buChar char="§"/>
            </a:pPr>
            <a:endParaRPr lang="fr-FR" altLang="fr-FR" sz="1400" dirty="0">
              <a:solidFill>
                <a:srgbClr val="404040"/>
              </a:solidFill>
            </a:endParaRPr>
          </a:p>
          <a:p>
            <a:pPr marL="171450" indent="-171450">
              <a:buClr>
                <a:srgbClr val="C00000"/>
              </a:buClr>
              <a:buFont typeface="Wingdings" panose="05000000000000000000" pitchFamily="2" charset="2"/>
              <a:buChar char="§"/>
            </a:pPr>
            <a:r>
              <a:rPr lang="fr-FR" sz="1400" dirty="0">
                <a:solidFill>
                  <a:schemeClr val="tx1">
                    <a:lumMod val="75%"/>
                    <a:lumOff val="25%"/>
                  </a:schemeClr>
                </a:solidFill>
              </a:rPr>
              <a:t> </a:t>
            </a:r>
            <a:r>
              <a:rPr lang="fr-FR" sz="1400" b="1" dirty="0">
                <a:solidFill>
                  <a:srgbClr val="C00000"/>
                </a:solidFill>
              </a:rPr>
              <a:t>Une offre promotionnelle de 1 mois de cotisation </a:t>
            </a:r>
            <a:r>
              <a:rPr lang="fr-FR" sz="1400" dirty="0">
                <a:solidFill>
                  <a:schemeClr val="tx1">
                    <a:lumMod val="75%"/>
                    <a:lumOff val="25%"/>
                  </a:schemeClr>
                </a:solidFill>
              </a:rPr>
              <a:t>pour toute souscription d’un </a:t>
            </a:r>
            <a:r>
              <a:rPr lang="fr-FR" sz="1400" b="1" dirty="0">
                <a:solidFill>
                  <a:schemeClr val="tx1">
                    <a:lumMod val="75%"/>
                    <a:lumOff val="25%"/>
                  </a:schemeClr>
                </a:solidFill>
              </a:rPr>
              <a:t>nouveau contrat 2 ROUES </a:t>
            </a:r>
            <a:r>
              <a:rPr lang="fr-FR" sz="1400" dirty="0">
                <a:solidFill>
                  <a:schemeClr val="tx1">
                    <a:lumMod val="75%"/>
                    <a:lumOff val="25%"/>
                  </a:schemeClr>
                </a:solidFill>
              </a:rPr>
              <a:t>(et/ou AUTO) </a:t>
            </a:r>
            <a:r>
              <a:rPr lang="fr-FR" sz="1400" b="1" dirty="0">
                <a:solidFill>
                  <a:schemeClr val="tx1">
                    <a:lumMod val="75%"/>
                    <a:lumOff val="25%"/>
                  </a:schemeClr>
                </a:solidFill>
              </a:rPr>
              <a:t>du 04 mars au 01 avril 2024 inclus</a:t>
            </a:r>
          </a:p>
          <a:p>
            <a:pPr>
              <a:buClr>
                <a:srgbClr val="C00000"/>
              </a:buClr>
            </a:pPr>
            <a:endParaRPr lang="fr-FR" sz="1400" b="1" dirty="0">
              <a:solidFill>
                <a:schemeClr val="tx1">
                  <a:lumMod val="75%"/>
                  <a:lumOff val="25%"/>
                </a:schemeClr>
              </a:solidFill>
            </a:endParaRPr>
          </a:p>
          <a:p>
            <a:pPr marL="171450" indent="-171450">
              <a:buClr>
                <a:srgbClr val="C00000"/>
              </a:buClr>
              <a:buFont typeface="Wingdings" panose="05000000000000000000" pitchFamily="2" charset="2"/>
              <a:buChar char="§"/>
            </a:pPr>
            <a:endParaRPr lang="fr-FR" sz="1400" b="1" dirty="0">
              <a:solidFill>
                <a:schemeClr val="tx1">
                  <a:lumMod val="75%"/>
                  <a:lumOff val="25%"/>
                </a:schemeClr>
              </a:solidFill>
            </a:endParaRPr>
          </a:p>
          <a:p>
            <a:pPr marL="171450" indent="-171450">
              <a:buClr>
                <a:srgbClr val="C00000"/>
              </a:buClr>
              <a:buFont typeface="Wingdings" panose="05000000000000000000" pitchFamily="2" charset="2"/>
              <a:buChar char="§"/>
            </a:pPr>
            <a:r>
              <a:rPr lang="fr-FR" sz="1400" b="1" dirty="0">
                <a:solidFill>
                  <a:srgbClr val="C00000"/>
                </a:solidFill>
              </a:rPr>
              <a:t>Remise de 15% </a:t>
            </a:r>
            <a:r>
              <a:rPr lang="fr-FR" sz="1400" dirty="0">
                <a:solidFill>
                  <a:schemeClr val="tx1">
                    <a:lumMod val="75%"/>
                    <a:lumOff val="25%"/>
                  </a:schemeClr>
                </a:solidFill>
              </a:rPr>
              <a:t>sur les contrats 2 roues souscrits tant que le client est détenteur d’un contrat Auto.</a:t>
            </a:r>
          </a:p>
          <a:p>
            <a:pPr marL="171450" indent="-171450">
              <a:buClr>
                <a:srgbClr val="C00000"/>
              </a:buClr>
              <a:buFont typeface="Wingdings" panose="05000000000000000000" pitchFamily="2" charset="2"/>
              <a:buChar char="§"/>
            </a:pPr>
            <a:endParaRPr lang="fr-FR" sz="1400" dirty="0">
              <a:solidFill>
                <a:schemeClr val="tx1">
                  <a:lumMod val="75%"/>
                  <a:lumOff val="25%"/>
                </a:schemeClr>
              </a:solidFill>
            </a:endParaRPr>
          </a:p>
          <a:p>
            <a:pPr marL="171450" indent="-171450">
              <a:buClr>
                <a:srgbClr val="C00000"/>
              </a:buClr>
              <a:buFont typeface="Wingdings" panose="05000000000000000000" pitchFamily="2" charset="2"/>
              <a:buChar char="§"/>
            </a:pPr>
            <a:endParaRPr lang="fr-FR" sz="1400" dirty="0">
              <a:solidFill>
                <a:schemeClr val="tx1">
                  <a:lumMod val="75%"/>
                  <a:lumOff val="25%"/>
                </a:schemeClr>
              </a:solidFill>
            </a:endParaRPr>
          </a:p>
          <a:p>
            <a:pPr marL="171450" indent="-171450">
              <a:buClr>
                <a:srgbClr val="C00000"/>
              </a:buClr>
              <a:buFont typeface="Wingdings" panose="05000000000000000000" pitchFamily="2" charset="2"/>
              <a:buChar char="§"/>
            </a:pPr>
            <a:r>
              <a:rPr lang="fr-FR" sz="1400" b="1" dirty="0">
                <a:solidFill>
                  <a:schemeClr val="tx1">
                    <a:lumMod val="75%"/>
                    <a:lumOff val="25%"/>
                  </a:schemeClr>
                </a:solidFill>
              </a:rPr>
              <a:t>Pour tout détenteur d’un contrat d’assurance 2 Roues</a:t>
            </a:r>
            <a:r>
              <a:rPr lang="fr-FR" sz="1400" dirty="0">
                <a:solidFill>
                  <a:schemeClr val="tx1">
                    <a:lumMod val="75%"/>
                    <a:lumOff val="25%"/>
                  </a:schemeClr>
                </a:solidFill>
              </a:rPr>
              <a:t>, nous offrons pour une durée d’un an l’abonnement pour accéder à l’application </a:t>
            </a:r>
            <a:r>
              <a:rPr lang="fr-FR" sz="1400" b="1" dirty="0">
                <a:solidFill>
                  <a:srgbClr val="C00000"/>
                </a:solidFill>
              </a:rPr>
              <a:t>Liberty Rider </a:t>
            </a:r>
            <a:r>
              <a:rPr lang="fr-FR" sz="1400" dirty="0">
                <a:solidFill>
                  <a:schemeClr val="tx1">
                    <a:lumMod val="75%"/>
                    <a:lumOff val="25%"/>
                  </a:schemeClr>
                </a:solidFill>
              </a:rPr>
              <a:t>version Premium.</a:t>
            </a:r>
          </a:p>
          <a:p>
            <a:pPr marL="171450" indent="-171450">
              <a:buClr>
                <a:srgbClr val="C00000"/>
              </a:buClr>
              <a:buFont typeface="Wingdings" panose="05000000000000000000" pitchFamily="2" charset="2"/>
              <a:buChar char="§"/>
            </a:pPr>
            <a:endParaRPr lang="fr-FR" sz="1400" dirty="0">
              <a:solidFill>
                <a:schemeClr val="tx1">
                  <a:lumMod val="75%"/>
                  <a:lumOff val="25%"/>
                </a:schemeClr>
              </a:solidFill>
            </a:endParaRPr>
          </a:p>
          <a:p>
            <a:pPr marL="171450" indent="-171450">
              <a:buClr>
                <a:srgbClr val="C00000"/>
              </a:buClr>
              <a:buFont typeface="Wingdings" panose="05000000000000000000" pitchFamily="2" charset="2"/>
              <a:buChar char="§"/>
            </a:pPr>
            <a:endParaRPr lang="fr-FR" sz="1400" dirty="0">
              <a:solidFill>
                <a:schemeClr val="tx1">
                  <a:lumMod val="75%"/>
                  <a:lumOff val="25%"/>
                </a:schemeClr>
              </a:solidFill>
            </a:endParaRPr>
          </a:p>
          <a:p>
            <a:pPr marL="171450" indent="-171450">
              <a:buClr>
                <a:srgbClr val="C00000"/>
              </a:buClr>
              <a:buFont typeface="Wingdings" panose="05000000000000000000" pitchFamily="2" charset="2"/>
              <a:buChar char="§"/>
            </a:pPr>
            <a:r>
              <a:rPr lang="fr-FR" sz="1400" dirty="0">
                <a:solidFill>
                  <a:schemeClr val="tx1">
                    <a:lumMod val="75%"/>
                    <a:lumOff val="25%"/>
                  </a:schemeClr>
                </a:solidFill>
              </a:rPr>
              <a:t>Pour tout savoir sur les offres en cours : </a:t>
            </a:r>
            <a:r>
              <a:rPr lang="fr-FR" sz="1400" dirty="0">
                <a:solidFill>
                  <a:schemeClr val="tx1">
                    <a:lumMod val="75%"/>
                    <a:lumOff val="25%"/>
                  </a:schemeClr>
                </a:solidFill>
                <a:hlinkClick r:id="rId3"/>
              </a:rPr>
              <a:t>clic ici</a:t>
            </a:r>
            <a:endParaRPr lang="fr-FR" sz="1400" dirty="0">
              <a:solidFill>
                <a:schemeClr val="tx1">
                  <a:lumMod val="75%"/>
                  <a:lumOff val="25%"/>
                </a:schemeClr>
              </a:solidFill>
            </a:endParaRPr>
          </a:p>
          <a:p>
            <a:pPr marL="171450" indent="-171450" algn="just">
              <a:buClr>
                <a:srgbClr val="C00000"/>
              </a:buClr>
              <a:buFont typeface="Wingdings" panose="05000000000000000000" pitchFamily="2" charset="2"/>
              <a:buChar char="§"/>
            </a:pPr>
            <a:endParaRPr lang="fr-FR" sz="1400" dirty="0">
              <a:solidFill>
                <a:schemeClr val="tx1">
                  <a:lumMod val="75%"/>
                  <a:lumOff val="25%"/>
                </a:schemeClr>
              </a:solidFill>
            </a:endParaRPr>
          </a:p>
          <a:p>
            <a:pPr algn="just">
              <a:buClr>
                <a:schemeClr val="accent3"/>
              </a:buClr>
            </a:pPr>
            <a:endParaRPr lang="fr-FR" sz="1400" dirty="0">
              <a:solidFill>
                <a:schemeClr val="tx1">
                  <a:lumMod val="75%"/>
                  <a:lumOff val="25%"/>
                </a:schemeClr>
              </a:solidFill>
            </a:endParaRPr>
          </a:p>
          <a:p>
            <a:pPr algn="just">
              <a:buClr>
                <a:schemeClr val="accent3"/>
              </a:buClr>
            </a:pPr>
            <a:endParaRPr lang="fr-FR" sz="1400" dirty="0">
              <a:solidFill>
                <a:schemeClr val="tx1">
                  <a:lumMod val="75%"/>
                  <a:lumOff val="25%"/>
                </a:schemeClr>
              </a:solidFill>
            </a:endParaRPr>
          </a:p>
        </p:txBody>
      </p:sp>
      <p:sp>
        <p:nvSpPr>
          <p:cNvPr id="92" name="Espace réservé du contenu 8">
            <a:extLst>
              <a:ext uri="{FF2B5EF4-FFF2-40B4-BE49-F238E27FC236}">
                <a16:creationId xmlns:a16="http://schemas.microsoft.com/office/drawing/2014/main" id="{96D6C512-5ED2-AE2D-6BC5-453255625C78}"/>
              </a:ext>
            </a:extLst>
          </p:cNvPr>
          <p:cNvSpPr txBox="1">
            <a:spLocks/>
          </p:cNvSpPr>
          <p:nvPr/>
        </p:nvSpPr>
        <p:spPr bwMode="auto">
          <a:xfrm>
            <a:off x="703543" y="4235980"/>
            <a:ext cx="5366994" cy="1764723"/>
          </a:xfrm>
          <a:custGeom>
            <a:avLst/>
            <a:gdLst>
              <a:gd name="connsiteX0" fmla="*/ 0 w 5366994"/>
              <a:gd name="connsiteY0" fmla="*/ 0 h 1764723"/>
              <a:gd name="connsiteX1" fmla="*/ 778214 w 5366994"/>
              <a:gd name="connsiteY1" fmla="*/ 0 h 1764723"/>
              <a:gd name="connsiteX2" fmla="*/ 1395418 w 5366994"/>
              <a:gd name="connsiteY2" fmla="*/ 0 h 1764723"/>
              <a:gd name="connsiteX3" fmla="*/ 2173633 w 5366994"/>
              <a:gd name="connsiteY3" fmla="*/ 0 h 1764723"/>
              <a:gd name="connsiteX4" fmla="*/ 2790837 w 5366994"/>
              <a:gd name="connsiteY4" fmla="*/ 0 h 1764723"/>
              <a:gd name="connsiteX5" fmla="*/ 3354371 w 5366994"/>
              <a:gd name="connsiteY5" fmla="*/ 0 h 1764723"/>
              <a:gd name="connsiteX6" fmla="*/ 4132585 w 5366994"/>
              <a:gd name="connsiteY6" fmla="*/ 0 h 1764723"/>
              <a:gd name="connsiteX7" fmla="*/ 4696120 w 5366994"/>
              <a:gd name="connsiteY7" fmla="*/ 0 h 1764723"/>
              <a:gd name="connsiteX8" fmla="*/ 5366994 w 5366994"/>
              <a:gd name="connsiteY8" fmla="*/ 0 h 1764723"/>
              <a:gd name="connsiteX9" fmla="*/ 5366994 w 5366994"/>
              <a:gd name="connsiteY9" fmla="*/ 605888 h 1764723"/>
              <a:gd name="connsiteX10" fmla="*/ 5366994 w 5366994"/>
              <a:gd name="connsiteY10" fmla="*/ 1176482 h 1764723"/>
              <a:gd name="connsiteX11" fmla="*/ 5366994 w 5366994"/>
              <a:gd name="connsiteY11" fmla="*/ 1764723 h 1764723"/>
              <a:gd name="connsiteX12" fmla="*/ 4588780 w 5366994"/>
              <a:gd name="connsiteY12" fmla="*/ 1764723 h 1764723"/>
              <a:gd name="connsiteX13" fmla="*/ 4025246 w 5366994"/>
              <a:gd name="connsiteY13" fmla="*/ 1764723 h 1764723"/>
              <a:gd name="connsiteX14" fmla="*/ 3247031 w 5366994"/>
              <a:gd name="connsiteY14" fmla="*/ 1764723 h 1764723"/>
              <a:gd name="connsiteX15" fmla="*/ 2629827 w 5366994"/>
              <a:gd name="connsiteY15" fmla="*/ 1764723 h 1764723"/>
              <a:gd name="connsiteX16" fmla="*/ 1851613 w 5366994"/>
              <a:gd name="connsiteY16" fmla="*/ 1764723 h 1764723"/>
              <a:gd name="connsiteX17" fmla="*/ 1180739 w 5366994"/>
              <a:gd name="connsiteY17" fmla="*/ 1764723 h 1764723"/>
              <a:gd name="connsiteX18" fmla="*/ 0 w 5366994"/>
              <a:gd name="connsiteY18" fmla="*/ 1764723 h 1764723"/>
              <a:gd name="connsiteX19" fmla="*/ 0 w 5366994"/>
              <a:gd name="connsiteY19" fmla="*/ 1158835 h 1764723"/>
              <a:gd name="connsiteX20" fmla="*/ 0 w 5366994"/>
              <a:gd name="connsiteY20" fmla="*/ 535299 h 1764723"/>
              <a:gd name="connsiteX21" fmla="*/ 0 w 5366994"/>
              <a:gd name="connsiteY21" fmla="*/ 0 h 1764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366994" h="1764723" extrusionOk="0">
                <a:moveTo>
                  <a:pt x="0" y="0"/>
                </a:moveTo>
                <a:cubicBezTo>
                  <a:pt x="369274" y="1057"/>
                  <a:pt x="598030" y="-32340"/>
                  <a:pt x="778214" y="0"/>
                </a:cubicBezTo>
                <a:cubicBezTo>
                  <a:pt x="958398" y="32340"/>
                  <a:pt x="1137698" y="15475"/>
                  <a:pt x="1395418" y="0"/>
                </a:cubicBezTo>
                <a:cubicBezTo>
                  <a:pt x="1653138" y="-15475"/>
                  <a:pt x="1899904" y="4401"/>
                  <a:pt x="2173633" y="0"/>
                </a:cubicBezTo>
                <a:cubicBezTo>
                  <a:pt x="2447362" y="-4401"/>
                  <a:pt x="2648345" y="14881"/>
                  <a:pt x="2790837" y="0"/>
                </a:cubicBezTo>
                <a:cubicBezTo>
                  <a:pt x="2933329" y="-14881"/>
                  <a:pt x="3138694" y="6233"/>
                  <a:pt x="3354371" y="0"/>
                </a:cubicBezTo>
                <a:cubicBezTo>
                  <a:pt x="3570048" y="-6233"/>
                  <a:pt x="3876211" y="24188"/>
                  <a:pt x="4132585" y="0"/>
                </a:cubicBezTo>
                <a:cubicBezTo>
                  <a:pt x="4388959" y="-24188"/>
                  <a:pt x="4415348" y="5849"/>
                  <a:pt x="4696120" y="0"/>
                </a:cubicBezTo>
                <a:cubicBezTo>
                  <a:pt x="4976893" y="-5849"/>
                  <a:pt x="5083061" y="-9761"/>
                  <a:pt x="5366994" y="0"/>
                </a:cubicBezTo>
                <a:cubicBezTo>
                  <a:pt x="5341155" y="297100"/>
                  <a:pt x="5384943" y="421013"/>
                  <a:pt x="5366994" y="605888"/>
                </a:cubicBezTo>
                <a:cubicBezTo>
                  <a:pt x="5349045" y="790763"/>
                  <a:pt x="5369475" y="1011431"/>
                  <a:pt x="5366994" y="1176482"/>
                </a:cubicBezTo>
                <a:cubicBezTo>
                  <a:pt x="5364513" y="1341533"/>
                  <a:pt x="5351754" y="1571751"/>
                  <a:pt x="5366994" y="1764723"/>
                </a:cubicBezTo>
                <a:cubicBezTo>
                  <a:pt x="5024238" y="1765288"/>
                  <a:pt x="4862221" y="1735573"/>
                  <a:pt x="4588780" y="1764723"/>
                </a:cubicBezTo>
                <a:cubicBezTo>
                  <a:pt x="4315339" y="1793873"/>
                  <a:pt x="4272205" y="1759769"/>
                  <a:pt x="4025246" y="1764723"/>
                </a:cubicBezTo>
                <a:cubicBezTo>
                  <a:pt x="3778287" y="1769677"/>
                  <a:pt x="3500457" y="1793350"/>
                  <a:pt x="3247031" y="1764723"/>
                </a:cubicBezTo>
                <a:cubicBezTo>
                  <a:pt x="2993606" y="1736096"/>
                  <a:pt x="2753299" y="1759605"/>
                  <a:pt x="2629827" y="1764723"/>
                </a:cubicBezTo>
                <a:cubicBezTo>
                  <a:pt x="2506355" y="1769841"/>
                  <a:pt x="2011551" y="1795551"/>
                  <a:pt x="1851613" y="1764723"/>
                </a:cubicBezTo>
                <a:cubicBezTo>
                  <a:pt x="1691675" y="1733895"/>
                  <a:pt x="1431544" y="1786778"/>
                  <a:pt x="1180739" y="1764723"/>
                </a:cubicBezTo>
                <a:cubicBezTo>
                  <a:pt x="929934" y="1742668"/>
                  <a:pt x="300127" y="1800344"/>
                  <a:pt x="0" y="1764723"/>
                </a:cubicBezTo>
                <a:cubicBezTo>
                  <a:pt x="29550" y="1621016"/>
                  <a:pt x="-29935" y="1442731"/>
                  <a:pt x="0" y="1158835"/>
                </a:cubicBezTo>
                <a:cubicBezTo>
                  <a:pt x="29935" y="874939"/>
                  <a:pt x="654" y="774014"/>
                  <a:pt x="0" y="535299"/>
                </a:cubicBezTo>
                <a:cubicBezTo>
                  <a:pt x="-654" y="296584"/>
                  <a:pt x="-22935" y="153460"/>
                  <a:pt x="0" y="0"/>
                </a:cubicBezTo>
                <a:close/>
              </a:path>
            </a:pathLst>
          </a:custGeom>
          <a:noFill/>
          <a:ln w="19050">
            <a:solidFill>
              <a:schemeClr val="bg1">
                <a:lumMod val="75%"/>
              </a:schemeClr>
            </a:solidFill>
            <a:miter lim="800%"/>
            <a:headEnd/>
            <a:tailEnd/>
            <a:extLst>
              <a:ext uri="{C807C97D-BFC1-408E-A445-0C87EB9F89A2}">
                <ask:lineSketchStyleProps xmlns:ask="http://schemas.microsoft.com/office/drawing/2018/sketchyshapes" sd="861072093">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36000" indent="0">
              <a:buNone/>
            </a:pPr>
            <a:endParaRPr lang="fr-FR" sz="1050" dirty="0">
              <a:solidFill>
                <a:schemeClr val="tx1">
                  <a:lumMod val="75%"/>
                  <a:lumOff val="25%"/>
                </a:schemeClr>
              </a:solidFill>
            </a:endParaRPr>
          </a:p>
        </p:txBody>
      </p:sp>
      <p:sp>
        <p:nvSpPr>
          <p:cNvPr id="12" name="Espace réservé du contenu 8">
            <a:extLst>
              <a:ext uri="{FF2B5EF4-FFF2-40B4-BE49-F238E27FC236}">
                <a16:creationId xmlns:a16="http://schemas.microsoft.com/office/drawing/2014/main" id="{3E4ED628-91BF-B3BC-D554-DCF1315C4464}"/>
              </a:ext>
            </a:extLst>
          </p:cNvPr>
          <p:cNvSpPr txBox="1">
            <a:spLocks noChangeArrowheads="1"/>
          </p:cNvSpPr>
          <p:nvPr/>
        </p:nvSpPr>
        <p:spPr bwMode="auto">
          <a:xfrm>
            <a:off x="6688653" y="1351518"/>
            <a:ext cx="2431637" cy="319066"/>
          </a:xfrm>
          <a:custGeom>
            <a:avLst/>
            <a:gdLst>
              <a:gd name="connsiteX0" fmla="*/ 0 w 2431637"/>
              <a:gd name="connsiteY0" fmla="*/ 0 h 319066"/>
              <a:gd name="connsiteX1" fmla="*/ 607909 w 2431637"/>
              <a:gd name="connsiteY1" fmla="*/ 0 h 319066"/>
              <a:gd name="connsiteX2" fmla="*/ 1167186 w 2431637"/>
              <a:gd name="connsiteY2" fmla="*/ 0 h 319066"/>
              <a:gd name="connsiteX3" fmla="*/ 1702146 w 2431637"/>
              <a:gd name="connsiteY3" fmla="*/ 0 h 319066"/>
              <a:gd name="connsiteX4" fmla="*/ 2431637 w 2431637"/>
              <a:gd name="connsiteY4" fmla="*/ 0 h 319066"/>
              <a:gd name="connsiteX5" fmla="*/ 2431637 w 2431637"/>
              <a:gd name="connsiteY5" fmla="*/ 319066 h 319066"/>
              <a:gd name="connsiteX6" fmla="*/ 1823728 w 2431637"/>
              <a:gd name="connsiteY6" fmla="*/ 319066 h 319066"/>
              <a:gd name="connsiteX7" fmla="*/ 1288768 w 2431637"/>
              <a:gd name="connsiteY7" fmla="*/ 319066 h 319066"/>
              <a:gd name="connsiteX8" fmla="*/ 632226 w 2431637"/>
              <a:gd name="connsiteY8" fmla="*/ 319066 h 319066"/>
              <a:gd name="connsiteX9" fmla="*/ 0 w 2431637"/>
              <a:gd name="connsiteY9" fmla="*/ 319066 h 319066"/>
              <a:gd name="connsiteX10" fmla="*/ 0 w 2431637"/>
              <a:gd name="connsiteY10" fmla="*/ 0 h 319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31637" h="319066" fill="none" extrusionOk="0">
                <a:moveTo>
                  <a:pt x="0" y="0"/>
                </a:moveTo>
                <a:cubicBezTo>
                  <a:pt x="265155" y="19061"/>
                  <a:pt x="451229" y="-5552"/>
                  <a:pt x="607909" y="0"/>
                </a:cubicBezTo>
                <a:cubicBezTo>
                  <a:pt x="764589" y="5552"/>
                  <a:pt x="911568" y="-16150"/>
                  <a:pt x="1167186" y="0"/>
                </a:cubicBezTo>
                <a:cubicBezTo>
                  <a:pt x="1422804" y="16150"/>
                  <a:pt x="1592663" y="14115"/>
                  <a:pt x="1702146" y="0"/>
                </a:cubicBezTo>
                <a:cubicBezTo>
                  <a:pt x="1811629" y="-14115"/>
                  <a:pt x="2193520" y="-13930"/>
                  <a:pt x="2431637" y="0"/>
                </a:cubicBezTo>
                <a:cubicBezTo>
                  <a:pt x="2435900" y="94409"/>
                  <a:pt x="2438654" y="251599"/>
                  <a:pt x="2431637" y="319066"/>
                </a:cubicBezTo>
                <a:cubicBezTo>
                  <a:pt x="2307800" y="317525"/>
                  <a:pt x="1956873" y="333252"/>
                  <a:pt x="1823728" y="319066"/>
                </a:cubicBezTo>
                <a:cubicBezTo>
                  <a:pt x="1690583" y="304880"/>
                  <a:pt x="1437157" y="293661"/>
                  <a:pt x="1288768" y="319066"/>
                </a:cubicBezTo>
                <a:cubicBezTo>
                  <a:pt x="1140379" y="344471"/>
                  <a:pt x="785751" y="301512"/>
                  <a:pt x="632226" y="319066"/>
                </a:cubicBezTo>
                <a:cubicBezTo>
                  <a:pt x="478701" y="336620"/>
                  <a:pt x="268273" y="297622"/>
                  <a:pt x="0" y="319066"/>
                </a:cubicBezTo>
                <a:cubicBezTo>
                  <a:pt x="-597" y="222759"/>
                  <a:pt x="3367" y="138808"/>
                  <a:pt x="0" y="0"/>
                </a:cubicBezTo>
                <a:close/>
              </a:path>
              <a:path w="2431637" h="319066" stroke="0" extrusionOk="0">
                <a:moveTo>
                  <a:pt x="0" y="0"/>
                </a:moveTo>
                <a:cubicBezTo>
                  <a:pt x="110424" y="-5013"/>
                  <a:pt x="421294" y="-13035"/>
                  <a:pt x="534960" y="0"/>
                </a:cubicBezTo>
                <a:cubicBezTo>
                  <a:pt x="648626" y="13035"/>
                  <a:pt x="987875" y="-31476"/>
                  <a:pt x="1167186" y="0"/>
                </a:cubicBezTo>
                <a:cubicBezTo>
                  <a:pt x="1346497" y="31476"/>
                  <a:pt x="1533672" y="956"/>
                  <a:pt x="1775095" y="0"/>
                </a:cubicBezTo>
                <a:cubicBezTo>
                  <a:pt x="2016518" y="-956"/>
                  <a:pt x="2233694" y="28211"/>
                  <a:pt x="2431637" y="0"/>
                </a:cubicBezTo>
                <a:cubicBezTo>
                  <a:pt x="2432689" y="82201"/>
                  <a:pt x="2416247" y="189575"/>
                  <a:pt x="2431637" y="319066"/>
                </a:cubicBezTo>
                <a:cubicBezTo>
                  <a:pt x="2144268" y="348897"/>
                  <a:pt x="2052621" y="339110"/>
                  <a:pt x="1799411" y="319066"/>
                </a:cubicBezTo>
                <a:cubicBezTo>
                  <a:pt x="1546201" y="299022"/>
                  <a:pt x="1350617" y="337603"/>
                  <a:pt x="1191502" y="319066"/>
                </a:cubicBezTo>
                <a:cubicBezTo>
                  <a:pt x="1032387" y="300529"/>
                  <a:pt x="866920" y="335721"/>
                  <a:pt x="656542" y="319066"/>
                </a:cubicBezTo>
                <a:cubicBezTo>
                  <a:pt x="446164" y="302411"/>
                  <a:pt x="272595" y="320171"/>
                  <a:pt x="0" y="319066"/>
                </a:cubicBezTo>
                <a:cubicBezTo>
                  <a:pt x="678" y="198030"/>
                  <a:pt x="-11502" y="97040"/>
                  <a:pt x="0" y="0"/>
                </a:cubicBezTo>
                <a:close/>
              </a:path>
            </a:pathLst>
          </a:custGeom>
          <a:solidFill>
            <a:srgbClr val="C00000"/>
          </a:solidFill>
          <a:ln>
            <a:solidFill>
              <a:srgbClr val="C00000"/>
            </a:solidFill>
            <a:extLst>
              <a:ext uri="{C807C97D-BFC1-408E-A445-0C87EB9F89A2}">
                <ask:lineSketchStyleProps xmlns:ask="http://schemas.microsoft.com/office/drawing/2018/sketchyshapes" sd="3106270007">
                  <a:prstGeom prst="rect">
                    <a:avLst/>
                  </a:prstGeom>
                  <ask:type>
                    <ask:lineSketchFreehand/>
                  </ask:type>
                </ask:lineSketchStyleProps>
              </a:ext>
            </a:extLst>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dirty="0">
                <a:solidFill>
                  <a:schemeClr val="bg1"/>
                </a:solidFill>
              </a:rPr>
              <a:t>     L’offre</a:t>
            </a:r>
          </a:p>
        </p:txBody>
      </p:sp>
      <p:sp>
        <p:nvSpPr>
          <p:cNvPr id="3" name="Espace réservé du texte 2">
            <a:extLst>
              <a:ext uri="{FF2B5EF4-FFF2-40B4-BE49-F238E27FC236}">
                <a16:creationId xmlns:a16="http://schemas.microsoft.com/office/drawing/2014/main" id="{7927C8EE-A4AA-4980-A402-BBC125DDC03C}"/>
              </a:ext>
            </a:extLst>
          </p:cNvPr>
          <p:cNvSpPr>
            <a:spLocks noGrp="1"/>
          </p:cNvSpPr>
          <p:nvPr>
            <p:ph type="body" sz="quarter" idx="12"/>
          </p:nvPr>
        </p:nvSpPr>
        <p:spPr>
          <a:xfrm>
            <a:off x="695324" y="464148"/>
            <a:ext cx="11221257" cy="720000"/>
          </a:xfrm>
        </p:spPr>
        <p:txBody>
          <a:bodyPr/>
          <a:lstStyle/>
          <a:p>
            <a:r>
              <a:rPr lang="fr-FR" sz="1800" dirty="0"/>
              <a:t>Notre </a:t>
            </a:r>
            <a:r>
              <a:rPr lang="fr-FR" sz="1800" dirty="0">
                <a:solidFill>
                  <a:srgbClr val="C00000"/>
                </a:solidFill>
              </a:rPr>
              <a:t>assurance 2 Roues </a:t>
            </a:r>
            <a:r>
              <a:rPr lang="fr-FR" sz="1800" dirty="0"/>
              <a:t>est bien pensée pour chaque cylindrée !</a:t>
            </a:r>
            <a:endParaRPr lang="fr-FR" sz="1800" dirty="0">
              <a:solidFill>
                <a:srgbClr val="C00000"/>
              </a:solidFill>
            </a:endParaRPr>
          </a:p>
        </p:txBody>
      </p:sp>
      <p:sp>
        <p:nvSpPr>
          <p:cNvPr id="2" name="ZoneTexte 1">
            <a:extLst>
              <a:ext uri="{FF2B5EF4-FFF2-40B4-BE49-F238E27FC236}">
                <a16:creationId xmlns:a16="http://schemas.microsoft.com/office/drawing/2014/main" id="{B9044ECC-2734-4570-1623-7B3FEFF6AE45}"/>
              </a:ext>
            </a:extLst>
          </p:cNvPr>
          <p:cNvSpPr txBox="1"/>
          <p:nvPr/>
        </p:nvSpPr>
        <p:spPr>
          <a:xfrm>
            <a:off x="6177478" y="95261"/>
            <a:ext cx="4939422" cy="276999"/>
          </a:xfrm>
          <a:prstGeom prst="rect">
            <a:avLst/>
          </a:prstGeom>
          <a:noFill/>
        </p:spPr>
        <p:txBody>
          <a:bodyPr wrap="square" rtlCol="0">
            <a:spAutoFit/>
          </a:bodyPr>
          <a:lstStyle/>
          <a:p>
            <a:pPr algn="r"/>
            <a:r>
              <a:rPr lang="fr-FR" sz="1200" dirty="0">
                <a:solidFill>
                  <a:schemeClr val="tx1">
                    <a:lumMod val="75%"/>
                    <a:lumOff val="25%"/>
                  </a:schemeClr>
                </a:solidFill>
              </a:rPr>
              <a:t>2. Financer, </a:t>
            </a:r>
            <a:r>
              <a:rPr lang="fr-FR" sz="1200" b="1" dirty="0">
                <a:solidFill>
                  <a:srgbClr val="C00000"/>
                </a:solidFill>
              </a:rPr>
              <a:t>Assurer</a:t>
            </a:r>
            <a:r>
              <a:rPr lang="fr-FR" sz="1200" dirty="0">
                <a:solidFill>
                  <a:schemeClr val="tx1">
                    <a:lumMod val="75%"/>
                    <a:lumOff val="25%"/>
                  </a:schemeClr>
                </a:solidFill>
              </a:rPr>
              <a:t> </a:t>
            </a:r>
            <a:r>
              <a:rPr lang="fr-FR" sz="1200" dirty="0"/>
              <a:t>et Accompagner</a:t>
            </a:r>
            <a:endParaRPr lang="fr-FR" sz="1200" dirty="0">
              <a:solidFill>
                <a:schemeClr val="tx1">
                  <a:lumMod val="75%"/>
                  <a:lumOff val="25%"/>
                </a:schemeClr>
              </a:solidFill>
            </a:endParaRPr>
          </a:p>
        </p:txBody>
      </p:sp>
      <p:grpSp>
        <p:nvGrpSpPr>
          <p:cNvPr id="14" name="Graphique 1830">
            <a:extLst>
              <a:ext uri="{FF2B5EF4-FFF2-40B4-BE49-F238E27FC236}">
                <a16:creationId xmlns:a16="http://schemas.microsoft.com/office/drawing/2014/main" id="{F3609706-88B3-FF49-E462-BD84B99013D4}"/>
              </a:ext>
            </a:extLst>
          </p:cNvPr>
          <p:cNvGrpSpPr/>
          <p:nvPr/>
        </p:nvGrpSpPr>
        <p:grpSpPr>
          <a:xfrm>
            <a:off x="6707125" y="1375808"/>
            <a:ext cx="248961" cy="225774"/>
            <a:chOff x="10483925" y="2904391"/>
            <a:chExt cx="396900" cy="359934"/>
          </a:xfrm>
          <a:noFill/>
        </p:grpSpPr>
        <p:grpSp>
          <p:nvGrpSpPr>
            <p:cNvPr id="15" name="Graphique 1830">
              <a:extLst>
                <a:ext uri="{FF2B5EF4-FFF2-40B4-BE49-F238E27FC236}">
                  <a16:creationId xmlns:a16="http://schemas.microsoft.com/office/drawing/2014/main" id="{49C6660F-C9CD-FB1B-0BAF-50FCFCD8B4C0}"/>
                </a:ext>
              </a:extLst>
            </p:cNvPr>
            <p:cNvGrpSpPr/>
            <p:nvPr/>
          </p:nvGrpSpPr>
          <p:grpSpPr>
            <a:xfrm>
              <a:off x="10483925" y="2904391"/>
              <a:ext cx="396900" cy="359934"/>
              <a:chOff x="10483925" y="2904391"/>
              <a:chExt cx="396900" cy="359934"/>
            </a:xfrm>
            <a:grpFill/>
          </p:grpSpPr>
          <p:sp>
            <p:nvSpPr>
              <p:cNvPr id="19" name="Forme libre : forme 18">
                <a:extLst>
                  <a:ext uri="{FF2B5EF4-FFF2-40B4-BE49-F238E27FC236}">
                    <a16:creationId xmlns:a16="http://schemas.microsoft.com/office/drawing/2014/main" id="{BF4BBA1B-B6D5-D6C0-BA21-399623C31714}"/>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0" name="Forme libre : forme 19">
                <a:extLst>
                  <a:ext uri="{FF2B5EF4-FFF2-40B4-BE49-F238E27FC236}">
                    <a16:creationId xmlns:a16="http://schemas.microsoft.com/office/drawing/2014/main" id="{1D402BB8-CD2E-B69E-C2C9-E07D7DF7F92D}"/>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1" name="Forme libre : forme 20">
                <a:extLst>
                  <a:ext uri="{FF2B5EF4-FFF2-40B4-BE49-F238E27FC236}">
                    <a16:creationId xmlns:a16="http://schemas.microsoft.com/office/drawing/2014/main" id="{30645B3B-7730-5A0E-9795-9E95C72568D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22" name="Forme libre : forme 21">
                <a:extLst>
                  <a:ext uri="{FF2B5EF4-FFF2-40B4-BE49-F238E27FC236}">
                    <a16:creationId xmlns:a16="http://schemas.microsoft.com/office/drawing/2014/main" id="{7B45BCA7-75B8-AD58-F9A8-27205A240C9F}"/>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23" name="Forme libre : forme 22">
                <a:extLst>
                  <a:ext uri="{FF2B5EF4-FFF2-40B4-BE49-F238E27FC236}">
                    <a16:creationId xmlns:a16="http://schemas.microsoft.com/office/drawing/2014/main" id="{CBEA166C-2CE2-36E4-4BA7-23B598998FB7}"/>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24" name="Forme libre : forme 23">
                <a:extLst>
                  <a:ext uri="{FF2B5EF4-FFF2-40B4-BE49-F238E27FC236}">
                    <a16:creationId xmlns:a16="http://schemas.microsoft.com/office/drawing/2014/main" id="{2B55E799-F0E8-EE1C-F3C6-00B76332E75E}"/>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25" name="Forme libre : forme 24">
                <a:extLst>
                  <a:ext uri="{FF2B5EF4-FFF2-40B4-BE49-F238E27FC236}">
                    <a16:creationId xmlns:a16="http://schemas.microsoft.com/office/drawing/2014/main" id="{7C4F8106-9B65-B0A3-1199-1B6218C26D94}"/>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26" name="Forme libre : forme 25">
                <a:extLst>
                  <a:ext uri="{FF2B5EF4-FFF2-40B4-BE49-F238E27FC236}">
                    <a16:creationId xmlns:a16="http://schemas.microsoft.com/office/drawing/2014/main" id="{2C6A42CE-9A71-82D0-AF78-5E7C1DD1DC4B}"/>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27" name="Forme libre : forme 26">
                <a:extLst>
                  <a:ext uri="{FF2B5EF4-FFF2-40B4-BE49-F238E27FC236}">
                    <a16:creationId xmlns:a16="http://schemas.microsoft.com/office/drawing/2014/main" id="{2E163BCA-8CE9-1CE4-EFC1-7689397BEA22}"/>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28" name="Forme libre : forme 27">
                <a:extLst>
                  <a:ext uri="{FF2B5EF4-FFF2-40B4-BE49-F238E27FC236}">
                    <a16:creationId xmlns:a16="http://schemas.microsoft.com/office/drawing/2014/main" id="{EE56AB9E-04C6-920C-5AC4-CD022896DBCE}"/>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29" name="Forme libre : forme 28">
                <a:extLst>
                  <a:ext uri="{FF2B5EF4-FFF2-40B4-BE49-F238E27FC236}">
                    <a16:creationId xmlns:a16="http://schemas.microsoft.com/office/drawing/2014/main" id="{DD277EC8-6750-8412-0CD5-E137B351B0A5}"/>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30" name="Forme libre : forme 29">
                <a:extLst>
                  <a:ext uri="{FF2B5EF4-FFF2-40B4-BE49-F238E27FC236}">
                    <a16:creationId xmlns:a16="http://schemas.microsoft.com/office/drawing/2014/main" id="{EE27AE7D-8B95-2858-04B5-4BB6A25F21B1}"/>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31" name="Forme libre : forme 30">
                <a:extLst>
                  <a:ext uri="{FF2B5EF4-FFF2-40B4-BE49-F238E27FC236}">
                    <a16:creationId xmlns:a16="http://schemas.microsoft.com/office/drawing/2014/main" id="{93B00C9F-28BB-A1FC-20FB-3143DC6D8E3A}"/>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16" name="Forme libre : forme 15">
              <a:extLst>
                <a:ext uri="{FF2B5EF4-FFF2-40B4-BE49-F238E27FC236}">
                  <a16:creationId xmlns:a16="http://schemas.microsoft.com/office/drawing/2014/main" id="{5CA77A25-4ED7-8AB1-AB35-CEE7E1396911}"/>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7" name="Forme libre : forme 16">
              <a:extLst>
                <a:ext uri="{FF2B5EF4-FFF2-40B4-BE49-F238E27FC236}">
                  <a16:creationId xmlns:a16="http://schemas.microsoft.com/office/drawing/2014/main" id="{0F2448BC-8382-E0E8-1D1F-B1FB32F9CFFA}"/>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8" name="Forme libre : forme 17">
              <a:extLst>
                <a:ext uri="{FF2B5EF4-FFF2-40B4-BE49-F238E27FC236}">
                  <a16:creationId xmlns:a16="http://schemas.microsoft.com/office/drawing/2014/main" id="{816B0D24-2C64-5609-E84C-FBB29E4C9988}"/>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pic>
        <p:nvPicPr>
          <p:cNvPr id="80" name="Graphique 79" descr="Homme professeur contour">
            <a:extLst>
              <a:ext uri="{FF2B5EF4-FFF2-40B4-BE49-F238E27FC236}">
                <a16:creationId xmlns:a16="http://schemas.microsoft.com/office/drawing/2014/main" id="{10B16E49-05AF-EF3C-F290-5F740C0F0195}"/>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50497" y="1356853"/>
            <a:ext cx="234256" cy="234000"/>
          </a:xfrm>
          <a:prstGeom prst="rect">
            <a:avLst/>
          </a:prstGeom>
        </p:spPr>
      </p:pic>
      <p:pic>
        <p:nvPicPr>
          <p:cNvPr id="95" name="Image 94">
            <a:extLst>
              <a:ext uri="{FF2B5EF4-FFF2-40B4-BE49-F238E27FC236}">
                <a16:creationId xmlns:a16="http://schemas.microsoft.com/office/drawing/2014/main" id="{DAE10543-78D7-3490-C5D8-1B4255D116AE}"/>
              </a:ext>
            </a:extLst>
          </p:cNvPr>
          <p:cNvPicPr>
            <a:picLocks noChangeAspect="1"/>
          </p:cNvPicPr>
          <p:nvPr/>
        </p:nvPicPr>
        <p:blipFill>
          <a:blip r:embed="rId6"/>
          <a:stretch>
            <a:fillRect/>
          </a:stretch>
        </p:blipFill>
        <p:spPr>
          <a:xfrm>
            <a:off x="11251238" y="49018"/>
            <a:ext cx="849650" cy="372260"/>
          </a:xfrm>
          <a:prstGeom prst="rect">
            <a:avLst/>
          </a:prstGeom>
        </p:spPr>
      </p:pic>
      <p:sp>
        <p:nvSpPr>
          <p:cNvPr id="86" name="Espace réservé du contenu 7">
            <a:extLst>
              <a:ext uri="{FF2B5EF4-FFF2-40B4-BE49-F238E27FC236}">
                <a16:creationId xmlns:a16="http://schemas.microsoft.com/office/drawing/2014/main" id="{B8F04785-AB3D-C2D7-AAB8-9879875221B0}"/>
              </a:ext>
            </a:extLst>
          </p:cNvPr>
          <p:cNvSpPr>
            <a:spLocks noGrp="1"/>
          </p:cNvSpPr>
          <p:nvPr>
            <p:ph idx="1"/>
          </p:nvPr>
        </p:nvSpPr>
        <p:spPr>
          <a:xfrm>
            <a:off x="703542" y="1693047"/>
            <a:ext cx="5392458" cy="1831489"/>
          </a:xfrm>
        </p:spPr>
        <p:txBody>
          <a:bodyPr/>
          <a:lstStyle/>
          <a:p>
            <a:pPr algn="just"/>
            <a:r>
              <a:rPr lang="fr-FR" dirty="0">
                <a:ea typeface="Times New Roman" panose="02020603050405020304" pitchFamily="18" charset="0"/>
              </a:rPr>
              <a:t>Le </a:t>
            </a:r>
            <a:r>
              <a:rPr lang="fr-FR" b="1" dirty="0">
                <a:ea typeface="Times New Roman" panose="02020603050405020304" pitchFamily="18" charset="0"/>
              </a:rPr>
              <a:t>marché des scooters </a:t>
            </a:r>
            <a:r>
              <a:rPr lang="fr-FR" dirty="0">
                <a:ea typeface="Times New Roman" panose="02020603050405020304" pitchFamily="18" charset="0"/>
              </a:rPr>
              <a:t>est en recul depuis le début de l’année. </a:t>
            </a:r>
          </a:p>
          <a:p>
            <a:pPr algn="just"/>
            <a:r>
              <a:rPr lang="fr-FR" b="1" dirty="0">
                <a:solidFill>
                  <a:srgbClr val="C00000"/>
                </a:solidFill>
                <a:ea typeface="Times New Roman" panose="02020603050405020304" pitchFamily="18" charset="0"/>
              </a:rPr>
              <a:t>Les ventes de motos </a:t>
            </a:r>
            <a:r>
              <a:rPr lang="fr-FR" dirty="0">
                <a:ea typeface="Times New Roman" panose="02020603050405020304" pitchFamily="18" charset="0"/>
              </a:rPr>
              <a:t>(notre </a:t>
            </a:r>
            <a:r>
              <a:rPr lang="fr-FR" dirty="0">
                <a:solidFill>
                  <a:srgbClr val="C00000"/>
                </a:solidFill>
                <a:ea typeface="Times New Roman" panose="02020603050405020304" pitchFamily="18" charset="0"/>
              </a:rPr>
              <a:t>❤</a:t>
            </a:r>
            <a:r>
              <a:rPr lang="fr-FR" dirty="0">
                <a:ea typeface="Times New Roman" panose="02020603050405020304" pitchFamily="18" charset="0"/>
              </a:rPr>
              <a:t> de cible) se maintiennent.</a:t>
            </a:r>
          </a:p>
          <a:p>
            <a:pPr algn="just"/>
            <a:r>
              <a:rPr lang="fr-FR" dirty="0">
                <a:ea typeface="Times New Roman" panose="02020603050405020304" pitchFamily="18" charset="0"/>
              </a:rPr>
              <a:t>Il est possible d’utiliser son CPF (</a:t>
            </a:r>
            <a:r>
              <a:rPr lang="fr-FR" b="1" dirty="0">
                <a:solidFill>
                  <a:srgbClr val="C00000"/>
                </a:solidFill>
                <a:ea typeface="Times New Roman" panose="02020603050405020304" pitchFamily="18" charset="0"/>
              </a:rPr>
              <a:t>pour financer son permis moto.</a:t>
            </a:r>
          </a:p>
          <a:p>
            <a:pPr algn="just">
              <a:buClr>
                <a:srgbClr val="D11921"/>
              </a:buClr>
            </a:pPr>
            <a:endParaRPr lang="fr-FR" altLang="fr-FR" dirty="0"/>
          </a:p>
        </p:txBody>
      </p:sp>
      <p:sp>
        <p:nvSpPr>
          <p:cNvPr id="4096" name="Espace réservé du contenu 8">
            <a:extLst>
              <a:ext uri="{FF2B5EF4-FFF2-40B4-BE49-F238E27FC236}">
                <a16:creationId xmlns:a16="http://schemas.microsoft.com/office/drawing/2014/main" id="{C7B17EEE-9FF1-AA9D-DC88-7283D9DE8434}"/>
              </a:ext>
            </a:extLst>
          </p:cNvPr>
          <p:cNvSpPr txBox="1">
            <a:spLocks noChangeArrowheads="1"/>
          </p:cNvSpPr>
          <p:nvPr/>
        </p:nvSpPr>
        <p:spPr bwMode="auto">
          <a:xfrm>
            <a:off x="1050698" y="4055541"/>
            <a:ext cx="2869452" cy="319066"/>
          </a:xfrm>
          <a:custGeom>
            <a:avLst/>
            <a:gdLst>
              <a:gd name="connsiteX0" fmla="*/ 0 w 2869452"/>
              <a:gd name="connsiteY0" fmla="*/ 0 h 319066"/>
              <a:gd name="connsiteX1" fmla="*/ 631279 w 2869452"/>
              <a:gd name="connsiteY1" fmla="*/ 0 h 319066"/>
              <a:gd name="connsiteX2" fmla="*/ 1262559 w 2869452"/>
              <a:gd name="connsiteY2" fmla="*/ 0 h 319066"/>
              <a:gd name="connsiteX3" fmla="*/ 1865144 w 2869452"/>
              <a:gd name="connsiteY3" fmla="*/ 0 h 319066"/>
              <a:gd name="connsiteX4" fmla="*/ 2869452 w 2869452"/>
              <a:gd name="connsiteY4" fmla="*/ 0 h 319066"/>
              <a:gd name="connsiteX5" fmla="*/ 2869452 w 2869452"/>
              <a:gd name="connsiteY5" fmla="*/ 319066 h 319066"/>
              <a:gd name="connsiteX6" fmla="*/ 2238173 w 2869452"/>
              <a:gd name="connsiteY6" fmla="*/ 319066 h 319066"/>
              <a:gd name="connsiteX7" fmla="*/ 1606893 w 2869452"/>
              <a:gd name="connsiteY7" fmla="*/ 319066 h 319066"/>
              <a:gd name="connsiteX8" fmla="*/ 975614 w 2869452"/>
              <a:gd name="connsiteY8" fmla="*/ 319066 h 319066"/>
              <a:gd name="connsiteX9" fmla="*/ 0 w 2869452"/>
              <a:gd name="connsiteY9" fmla="*/ 319066 h 319066"/>
              <a:gd name="connsiteX10" fmla="*/ 0 w 2869452"/>
              <a:gd name="connsiteY10" fmla="*/ 0 h 319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69452" h="319066" fill="none" extrusionOk="0">
                <a:moveTo>
                  <a:pt x="0" y="0"/>
                </a:moveTo>
                <a:cubicBezTo>
                  <a:pt x="271940" y="-10737"/>
                  <a:pt x="502423" y="-10984"/>
                  <a:pt x="631279" y="0"/>
                </a:cubicBezTo>
                <a:cubicBezTo>
                  <a:pt x="760135" y="10984"/>
                  <a:pt x="1082840" y="26963"/>
                  <a:pt x="1262559" y="0"/>
                </a:cubicBezTo>
                <a:cubicBezTo>
                  <a:pt x="1442278" y="-26963"/>
                  <a:pt x="1609037" y="-24626"/>
                  <a:pt x="1865144" y="0"/>
                </a:cubicBezTo>
                <a:cubicBezTo>
                  <a:pt x="2121251" y="24626"/>
                  <a:pt x="2385557" y="45392"/>
                  <a:pt x="2869452" y="0"/>
                </a:cubicBezTo>
                <a:cubicBezTo>
                  <a:pt x="2871498" y="111585"/>
                  <a:pt x="2860140" y="177062"/>
                  <a:pt x="2869452" y="319066"/>
                </a:cubicBezTo>
                <a:cubicBezTo>
                  <a:pt x="2619162" y="338822"/>
                  <a:pt x="2448473" y="316106"/>
                  <a:pt x="2238173" y="319066"/>
                </a:cubicBezTo>
                <a:cubicBezTo>
                  <a:pt x="2027873" y="322026"/>
                  <a:pt x="1878213" y="332810"/>
                  <a:pt x="1606893" y="319066"/>
                </a:cubicBezTo>
                <a:cubicBezTo>
                  <a:pt x="1335573" y="305322"/>
                  <a:pt x="1177752" y="350470"/>
                  <a:pt x="975614" y="319066"/>
                </a:cubicBezTo>
                <a:cubicBezTo>
                  <a:pt x="773476" y="287662"/>
                  <a:pt x="312282" y="294593"/>
                  <a:pt x="0" y="319066"/>
                </a:cubicBezTo>
                <a:cubicBezTo>
                  <a:pt x="747" y="214714"/>
                  <a:pt x="-5075" y="140680"/>
                  <a:pt x="0" y="0"/>
                </a:cubicBezTo>
                <a:close/>
              </a:path>
              <a:path w="2869452" h="319066" stroke="0" extrusionOk="0">
                <a:moveTo>
                  <a:pt x="0" y="0"/>
                </a:moveTo>
                <a:cubicBezTo>
                  <a:pt x="193956" y="20275"/>
                  <a:pt x="300314" y="-16173"/>
                  <a:pt x="487807" y="0"/>
                </a:cubicBezTo>
                <a:cubicBezTo>
                  <a:pt x="675300" y="16173"/>
                  <a:pt x="914470" y="-11287"/>
                  <a:pt x="1090392" y="0"/>
                </a:cubicBezTo>
                <a:cubicBezTo>
                  <a:pt x="1266314" y="11287"/>
                  <a:pt x="1432464" y="18489"/>
                  <a:pt x="1664282" y="0"/>
                </a:cubicBezTo>
                <a:cubicBezTo>
                  <a:pt x="1896100" y="-18489"/>
                  <a:pt x="2129746" y="-30165"/>
                  <a:pt x="2295562" y="0"/>
                </a:cubicBezTo>
                <a:cubicBezTo>
                  <a:pt x="2461378" y="30165"/>
                  <a:pt x="2720145" y="27049"/>
                  <a:pt x="2869452" y="0"/>
                </a:cubicBezTo>
                <a:cubicBezTo>
                  <a:pt x="2878392" y="95307"/>
                  <a:pt x="2870209" y="188857"/>
                  <a:pt x="2869452" y="319066"/>
                </a:cubicBezTo>
                <a:cubicBezTo>
                  <a:pt x="2639567" y="306491"/>
                  <a:pt x="2483686" y="296664"/>
                  <a:pt x="2381645" y="319066"/>
                </a:cubicBezTo>
                <a:cubicBezTo>
                  <a:pt x="2279604" y="341468"/>
                  <a:pt x="1917211" y="343202"/>
                  <a:pt x="1750366" y="319066"/>
                </a:cubicBezTo>
                <a:cubicBezTo>
                  <a:pt x="1583521" y="294930"/>
                  <a:pt x="1315160" y="300963"/>
                  <a:pt x="1205170" y="319066"/>
                </a:cubicBezTo>
                <a:cubicBezTo>
                  <a:pt x="1095180" y="337169"/>
                  <a:pt x="811270" y="298297"/>
                  <a:pt x="573890" y="319066"/>
                </a:cubicBezTo>
                <a:cubicBezTo>
                  <a:pt x="336510" y="339835"/>
                  <a:pt x="212314" y="326288"/>
                  <a:pt x="0" y="319066"/>
                </a:cubicBezTo>
                <a:cubicBezTo>
                  <a:pt x="-5097" y="214335"/>
                  <a:pt x="-9481" y="86614"/>
                  <a:pt x="0" y="0"/>
                </a:cubicBezTo>
                <a:close/>
              </a:path>
            </a:pathLst>
          </a:custGeom>
          <a:solidFill>
            <a:srgbClr val="C00000"/>
          </a:solidFill>
          <a:ln>
            <a:solidFill>
              <a:srgbClr val="C00000"/>
            </a:solidFill>
            <a:extLst>
              <a:ext uri="{C807C97D-BFC1-408E-A445-0C87EB9F89A2}">
                <ask:lineSketchStyleProps xmlns:ask="http://schemas.microsoft.com/office/drawing/2018/sketchyshapes" sd="2308155104">
                  <a:prstGeom prst="rect">
                    <a:avLst/>
                  </a:prstGeom>
                  <ask:type>
                    <ask:lineSketchFreehand/>
                  </ask:type>
                </ask:lineSketchStyleProps>
              </a:ext>
            </a:extLst>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dirty="0">
                <a:solidFill>
                  <a:schemeClr val="bg1"/>
                </a:solidFill>
              </a:rPr>
              <a:t>     Les impacts sur votre PV</a:t>
            </a:r>
          </a:p>
        </p:txBody>
      </p:sp>
      <p:grpSp>
        <p:nvGrpSpPr>
          <p:cNvPr id="4097" name="Graphique 1772">
            <a:extLst>
              <a:ext uri="{FF2B5EF4-FFF2-40B4-BE49-F238E27FC236}">
                <a16:creationId xmlns:a16="http://schemas.microsoft.com/office/drawing/2014/main" id="{2CF7B38B-BD3F-CAA0-054D-4CA543F8D0DD}"/>
              </a:ext>
            </a:extLst>
          </p:cNvPr>
          <p:cNvGrpSpPr/>
          <p:nvPr/>
        </p:nvGrpSpPr>
        <p:grpSpPr>
          <a:xfrm>
            <a:off x="1108375" y="4096746"/>
            <a:ext cx="200303" cy="233903"/>
            <a:chOff x="2317430" y="1288782"/>
            <a:chExt cx="363699" cy="401630"/>
          </a:xfrm>
          <a:noFill/>
        </p:grpSpPr>
        <p:sp>
          <p:nvSpPr>
            <p:cNvPr id="4099" name="Forme libre : forme 4098">
              <a:extLst>
                <a:ext uri="{FF2B5EF4-FFF2-40B4-BE49-F238E27FC236}">
                  <a16:creationId xmlns:a16="http://schemas.microsoft.com/office/drawing/2014/main" id="{C8AE0707-DA56-19B9-8CA7-8A30218AD134}"/>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4100" name="Graphique 1772">
              <a:extLst>
                <a:ext uri="{FF2B5EF4-FFF2-40B4-BE49-F238E27FC236}">
                  <a16:creationId xmlns:a16="http://schemas.microsoft.com/office/drawing/2014/main" id="{DF128E3C-1165-81F7-443E-D8DFE41BF968}"/>
                </a:ext>
              </a:extLst>
            </p:cNvPr>
            <p:cNvGrpSpPr/>
            <p:nvPr/>
          </p:nvGrpSpPr>
          <p:grpSpPr>
            <a:xfrm>
              <a:off x="2452209" y="1371600"/>
              <a:ext cx="42576" cy="102012"/>
              <a:chOff x="2452209" y="1371600"/>
              <a:chExt cx="42576" cy="102012"/>
            </a:xfrm>
            <a:grpFill/>
          </p:grpSpPr>
          <p:sp>
            <p:nvSpPr>
              <p:cNvPr id="4120" name="Forme libre : forme 4119">
                <a:extLst>
                  <a:ext uri="{FF2B5EF4-FFF2-40B4-BE49-F238E27FC236}">
                    <a16:creationId xmlns:a16="http://schemas.microsoft.com/office/drawing/2014/main" id="{FD81D665-9A87-AFFD-1E38-618DA86EB67D}"/>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4121" name="Forme libre : forme 4120">
                <a:extLst>
                  <a:ext uri="{FF2B5EF4-FFF2-40B4-BE49-F238E27FC236}">
                    <a16:creationId xmlns:a16="http://schemas.microsoft.com/office/drawing/2014/main" id="{92F25201-5D11-55FE-9A3C-285D41E07148}"/>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4101" name="Forme libre : forme 4100">
              <a:extLst>
                <a:ext uri="{FF2B5EF4-FFF2-40B4-BE49-F238E27FC236}">
                  <a16:creationId xmlns:a16="http://schemas.microsoft.com/office/drawing/2014/main" id="{94E2647E-233A-308C-28C2-F73F2C4C4D21}"/>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4102" name="Forme libre : forme 4101">
              <a:extLst>
                <a:ext uri="{FF2B5EF4-FFF2-40B4-BE49-F238E27FC236}">
                  <a16:creationId xmlns:a16="http://schemas.microsoft.com/office/drawing/2014/main" id="{926D1980-107E-DB78-30E1-18DC0978B0F2}"/>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4103" name="Forme libre : forme 4102">
              <a:extLst>
                <a:ext uri="{FF2B5EF4-FFF2-40B4-BE49-F238E27FC236}">
                  <a16:creationId xmlns:a16="http://schemas.microsoft.com/office/drawing/2014/main" id="{F1EFF005-D321-900D-69E3-7DF928269016}"/>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4104" name="Forme libre : forme 4103">
              <a:extLst>
                <a:ext uri="{FF2B5EF4-FFF2-40B4-BE49-F238E27FC236}">
                  <a16:creationId xmlns:a16="http://schemas.microsoft.com/office/drawing/2014/main" id="{8A9208AC-F608-C09F-1B06-71E5BF3CDCBE}"/>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4105" name="Forme libre : forme 4104">
              <a:extLst>
                <a:ext uri="{FF2B5EF4-FFF2-40B4-BE49-F238E27FC236}">
                  <a16:creationId xmlns:a16="http://schemas.microsoft.com/office/drawing/2014/main" id="{FF8317C9-92F8-CC15-43B1-6CB54AED27DC}"/>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4106" name="Graphique 1772">
              <a:extLst>
                <a:ext uri="{FF2B5EF4-FFF2-40B4-BE49-F238E27FC236}">
                  <a16:creationId xmlns:a16="http://schemas.microsoft.com/office/drawing/2014/main" id="{6DF97E97-C38F-3003-7B0C-0BD256CD0A26}"/>
                </a:ext>
              </a:extLst>
            </p:cNvPr>
            <p:cNvGrpSpPr/>
            <p:nvPr/>
          </p:nvGrpSpPr>
          <p:grpSpPr>
            <a:xfrm>
              <a:off x="2489833" y="1432178"/>
              <a:ext cx="79724" cy="98488"/>
              <a:chOff x="2489833" y="1432178"/>
              <a:chExt cx="79724" cy="98488"/>
            </a:xfrm>
            <a:grpFill/>
          </p:grpSpPr>
          <p:sp>
            <p:nvSpPr>
              <p:cNvPr id="4117" name="Forme libre : forme 4116">
                <a:extLst>
                  <a:ext uri="{FF2B5EF4-FFF2-40B4-BE49-F238E27FC236}">
                    <a16:creationId xmlns:a16="http://schemas.microsoft.com/office/drawing/2014/main" id="{98D1CE3F-2D19-DAAF-8036-4C3C4D721285}"/>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4118" name="Forme libre : forme 4117">
                <a:extLst>
                  <a:ext uri="{FF2B5EF4-FFF2-40B4-BE49-F238E27FC236}">
                    <a16:creationId xmlns:a16="http://schemas.microsoft.com/office/drawing/2014/main" id="{60F3CC45-5AEF-81C4-5ADF-41BCB17434E4}"/>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4119" name="Forme libre : forme 4118">
                <a:extLst>
                  <a:ext uri="{FF2B5EF4-FFF2-40B4-BE49-F238E27FC236}">
                    <a16:creationId xmlns:a16="http://schemas.microsoft.com/office/drawing/2014/main" id="{8D70A4AC-3BB8-ECB1-2C80-A10EDD7A8E98}"/>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4107" name="Forme libre : forme 4106">
              <a:extLst>
                <a:ext uri="{FF2B5EF4-FFF2-40B4-BE49-F238E27FC236}">
                  <a16:creationId xmlns:a16="http://schemas.microsoft.com/office/drawing/2014/main" id="{27877815-F93F-831B-114A-34B67B831E7F}"/>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4108" name="Forme libre : forme 4107">
              <a:extLst>
                <a:ext uri="{FF2B5EF4-FFF2-40B4-BE49-F238E27FC236}">
                  <a16:creationId xmlns:a16="http://schemas.microsoft.com/office/drawing/2014/main" id="{4CBD47F1-93AE-7013-F316-393B85D12856}"/>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4109" name="Forme libre : forme 4108">
              <a:extLst>
                <a:ext uri="{FF2B5EF4-FFF2-40B4-BE49-F238E27FC236}">
                  <a16:creationId xmlns:a16="http://schemas.microsoft.com/office/drawing/2014/main" id="{9721675A-2E3D-EE17-1C40-58E9B92A27BE}"/>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4110" name="Forme libre : forme 4109">
              <a:extLst>
                <a:ext uri="{FF2B5EF4-FFF2-40B4-BE49-F238E27FC236}">
                  <a16:creationId xmlns:a16="http://schemas.microsoft.com/office/drawing/2014/main" id="{C0A3DDD5-2A49-6F2B-ACF6-27560CE5B19A}"/>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4111" name="Forme libre : forme 4110">
              <a:extLst>
                <a:ext uri="{FF2B5EF4-FFF2-40B4-BE49-F238E27FC236}">
                  <a16:creationId xmlns:a16="http://schemas.microsoft.com/office/drawing/2014/main" id="{9B68A07F-E937-1379-9D00-79012BE90B5A}"/>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4112" name="Forme libre : forme 4111">
              <a:extLst>
                <a:ext uri="{FF2B5EF4-FFF2-40B4-BE49-F238E27FC236}">
                  <a16:creationId xmlns:a16="http://schemas.microsoft.com/office/drawing/2014/main" id="{4947E74F-34F9-1216-06E9-3FACAA0742B4}"/>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4113" name="Forme libre : forme 4112">
              <a:extLst>
                <a:ext uri="{FF2B5EF4-FFF2-40B4-BE49-F238E27FC236}">
                  <a16:creationId xmlns:a16="http://schemas.microsoft.com/office/drawing/2014/main" id="{2C5F4548-8F2E-D2C2-9430-E73003E198A7}"/>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4114" name="Forme libre : forme 4113">
              <a:extLst>
                <a:ext uri="{FF2B5EF4-FFF2-40B4-BE49-F238E27FC236}">
                  <a16:creationId xmlns:a16="http://schemas.microsoft.com/office/drawing/2014/main" id="{9099C2A2-3C3E-2478-1E47-3A5C0517DF75}"/>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4115" name="Forme libre : forme 4114">
              <a:extLst>
                <a:ext uri="{FF2B5EF4-FFF2-40B4-BE49-F238E27FC236}">
                  <a16:creationId xmlns:a16="http://schemas.microsoft.com/office/drawing/2014/main" id="{3F786DE5-4502-8440-0456-1EDBAE239528}"/>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4116" name="Forme libre : forme 4115">
              <a:extLst>
                <a:ext uri="{FF2B5EF4-FFF2-40B4-BE49-F238E27FC236}">
                  <a16:creationId xmlns:a16="http://schemas.microsoft.com/office/drawing/2014/main" id="{2255D7F8-B35C-D668-D394-1337938B8DC7}"/>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sp>
        <p:nvSpPr>
          <p:cNvPr id="9" name="Espace réservé du contenu 7">
            <a:extLst>
              <a:ext uri="{FF2B5EF4-FFF2-40B4-BE49-F238E27FC236}">
                <a16:creationId xmlns:a16="http://schemas.microsoft.com/office/drawing/2014/main" id="{F775D54B-63FF-0692-0A1E-EAFEF072FCCC}"/>
              </a:ext>
            </a:extLst>
          </p:cNvPr>
          <p:cNvSpPr txBox="1">
            <a:spLocks/>
          </p:cNvSpPr>
          <p:nvPr/>
        </p:nvSpPr>
        <p:spPr>
          <a:xfrm>
            <a:off x="780553" y="4614228"/>
            <a:ext cx="5392458" cy="1068750"/>
          </a:xfrm>
          <a:prstGeom prst="rect">
            <a:avLst/>
          </a:prstGeom>
        </p:spPr>
        <p:txBody>
          <a:bodyPr/>
          <a:lstStyle>
            <a:lvl1pPr marL="216000" marR="0" indent="-216000" algn="l" defTabSz="914400" rtl="0" eaLnBrk="1" fontAlgn="auto" latinLnBrk="0" hangingPunct="1">
              <a:lnSpc>
                <a:spcPct val="100%"/>
              </a:lnSpc>
              <a:spcBef>
                <a:spcPts val="600"/>
              </a:spcBef>
              <a:spcAft>
                <a:spcPts val="0"/>
              </a:spcAft>
              <a:buClr>
                <a:schemeClr val="accent4">
                  <a:lumMod val="75%"/>
                </a:schemeClr>
              </a:buClr>
              <a:buSzTx/>
              <a:buFont typeface="Arial" panose="020B0604020202020204" pitchFamily="34" charset="0"/>
              <a:buChar char="■"/>
              <a:tabLst/>
              <a:defRPr sz="1600" kern="1200" baseline="0%">
                <a:solidFill>
                  <a:schemeClr val="tx1">
                    <a:lumMod val="75%"/>
                    <a:lumOff val="25%"/>
                  </a:schemeClr>
                </a:solidFill>
                <a:latin typeface="+mn-lt"/>
                <a:ea typeface="+mn-ea"/>
                <a:cs typeface="+mn-cs"/>
              </a:defRPr>
            </a:lvl1pPr>
            <a:lvl2pPr marL="68400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400" kern="1200">
                <a:solidFill>
                  <a:schemeClr val="tx1">
                    <a:lumMod val="75%"/>
                    <a:lumOff val="25%"/>
                  </a:schemeClr>
                </a:solidFill>
                <a:latin typeface="+mn-lt"/>
                <a:ea typeface="+mn-ea"/>
                <a:cs typeface="+mn-cs"/>
              </a:defRPr>
            </a:lvl2pPr>
            <a:lvl3pPr marL="927000" marR="0" indent="0" algn="l" defTabSz="914400" rtl="0" eaLnBrk="1" fontAlgn="auto" latinLnBrk="0" hangingPunct="1">
              <a:lnSpc>
                <a:spcPct val="100%"/>
              </a:lnSpc>
              <a:spcBef>
                <a:spcPts val="600"/>
              </a:spcBef>
              <a:spcAft>
                <a:spcPts val="1200"/>
              </a:spcAft>
              <a:buClr>
                <a:schemeClr val="accent4">
                  <a:lumMod val="75%"/>
                </a:schemeClr>
              </a:buClr>
              <a:buSzTx/>
              <a:buFont typeface="Wingdings" panose="05000000000000000000" pitchFamily="2" charset="2"/>
              <a:buNone/>
              <a:tabLst/>
              <a:defRPr sz="1200" kern="1200">
                <a:solidFill>
                  <a:schemeClr val="tx1">
                    <a:lumMod val="75%"/>
                    <a:lumOff val="25%"/>
                  </a:schemeClr>
                </a:solidFill>
                <a:latin typeface="+mn-lt"/>
                <a:ea typeface="+mn-ea"/>
                <a:cs typeface="+mn-cs"/>
              </a:defRPr>
            </a:lvl3pPr>
            <a:lvl4pPr marL="165735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100" kern="1200" baseline="0%">
                <a:solidFill>
                  <a:schemeClr val="tx1">
                    <a:lumMod val="75%"/>
                    <a:lumOff val="25%"/>
                  </a:schemeClr>
                </a:solidFill>
                <a:latin typeface="+mn-lt"/>
                <a:ea typeface="+mn-ea"/>
                <a:cs typeface="+mn-cs"/>
              </a:defRPr>
            </a:lvl4pPr>
            <a:lvl5pPr marL="205740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050" kern="1200">
                <a:solidFill>
                  <a:schemeClr val="tx1">
                    <a:lumMod val="75%"/>
                    <a:lumOff val="25%"/>
                  </a:schemeClr>
                </a:solidFill>
                <a:latin typeface="+mn-lt"/>
                <a:ea typeface="+mn-ea"/>
                <a:cs typeface="+mn-cs"/>
              </a:defRPr>
            </a:lvl5pPr>
            <a:lvl6pPr marL="25146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fr-FR" sz="1200" b="1" dirty="0">
                <a:ea typeface="Times New Roman" panose="02020603050405020304" pitchFamily="18" charset="0"/>
              </a:rPr>
              <a:t>Part variable sur objectifs : </a:t>
            </a:r>
          </a:p>
          <a:p>
            <a:pPr lvl="1">
              <a:spcBef>
                <a:spcPts val="0"/>
              </a:spcBef>
              <a:spcAft>
                <a:spcPts val="0"/>
              </a:spcAft>
            </a:pPr>
            <a:r>
              <a:rPr lang="fr-FR" sz="1200" dirty="0">
                <a:ea typeface="Calibri" panose="020F0502020204030204" pitchFamily="34" charset="0"/>
              </a:rPr>
              <a:t>Ventes Brutes IARD &amp; prévoyance.</a:t>
            </a:r>
          </a:p>
          <a:p>
            <a:pPr lvl="1">
              <a:spcBef>
                <a:spcPts val="0"/>
              </a:spcBef>
              <a:spcAft>
                <a:spcPts val="0"/>
              </a:spcAft>
            </a:pPr>
            <a:r>
              <a:rPr lang="fr-FR" sz="1200" dirty="0">
                <a:ea typeface="Calibri" panose="020F0502020204030204" pitchFamily="34" charset="0"/>
              </a:rPr>
              <a:t>Taux de visite du portefeuille avec 1 vente.</a:t>
            </a:r>
          </a:p>
          <a:p>
            <a:pPr lvl="1">
              <a:spcBef>
                <a:spcPts val="0"/>
              </a:spcBef>
              <a:spcAft>
                <a:spcPts val="0"/>
              </a:spcAft>
            </a:pPr>
            <a:endParaRPr lang="fr-FR" sz="1200" dirty="0">
              <a:ea typeface="Calibri" panose="020F0502020204030204" pitchFamily="34" charset="0"/>
            </a:endParaRPr>
          </a:p>
          <a:p>
            <a:pPr>
              <a:spcBef>
                <a:spcPts val="0"/>
              </a:spcBef>
            </a:pPr>
            <a:r>
              <a:rPr lang="fr-FR" sz="1200" dirty="0">
                <a:ea typeface="Calibri" panose="020F0502020204030204" pitchFamily="34" charset="0"/>
              </a:rPr>
              <a:t> </a:t>
            </a:r>
            <a:r>
              <a:rPr lang="fr-FR" sz="1200" b="1" dirty="0">
                <a:ea typeface="Calibri" panose="020F0502020204030204" pitchFamily="34" charset="0"/>
              </a:rPr>
              <a:t>Part variable relative (baromètre) : </a:t>
            </a:r>
          </a:p>
          <a:p>
            <a:pPr lvl="1">
              <a:spcBef>
                <a:spcPts val="0"/>
              </a:spcBef>
            </a:pPr>
            <a:r>
              <a:rPr lang="fr-FR" sz="1200" dirty="0">
                <a:ea typeface="Calibri" panose="020F0502020204030204" pitchFamily="34" charset="0"/>
              </a:rPr>
              <a:t>VN IARD &amp; prévoyance (produits pondérés).</a:t>
            </a:r>
          </a:p>
          <a:p>
            <a:pPr lvl="1" algn="just">
              <a:buClr>
                <a:srgbClr val="D11921"/>
              </a:buClr>
            </a:pPr>
            <a:endParaRPr lang="fr-FR" altLang="fr-FR" sz="1200" dirty="0"/>
          </a:p>
        </p:txBody>
      </p:sp>
      <p:pic>
        <p:nvPicPr>
          <p:cNvPr id="4" name="Image 3">
            <a:extLst>
              <a:ext uri="{FF2B5EF4-FFF2-40B4-BE49-F238E27FC236}">
                <a16:creationId xmlns:a16="http://schemas.microsoft.com/office/drawing/2014/main" id="{53D8BDF2-D941-7AC6-E666-6BABA5F4193D}"/>
              </a:ext>
            </a:extLst>
          </p:cNvPr>
          <p:cNvPicPr>
            <a:picLocks noChangeAspect="1"/>
          </p:cNvPicPr>
          <p:nvPr/>
        </p:nvPicPr>
        <p:blipFill rotWithShape="1">
          <a:blip r:embed="rId7"/>
          <a:srcRect t="74.854%" b="8.716%"/>
          <a:stretch/>
        </p:blipFill>
        <p:spPr>
          <a:xfrm>
            <a:off x="0" y="6480708"/>
            <a:ext cx="12192000" cy="377292"/>
          </a:xfrm>
          <a:prstGeom prst="rect">
            <a:avLst/>
          </a:prstGeom>
        </p:spPr>
      </p:pic>
      <p:pic>
        <p:nvPicPr>
          <p:cNvPr id="5" name="Picture 2" descr="Panneau de ville française Illustration Stock | Adobe Stock">
            <a:extLst>
              <a:ext uri="{FF2B5EF4-FFF2-40B4-BE49-F238E27FC236}">
                <a16:creationId xmlns:a16="http://schemas.microsoft.com/office/drawing/2014/main" id="{C121E69A-F6A4-E936-3D50-D31AB0863AB5}"/>
              </a:ext>
            </a:extLst>
          </p:cNvPr>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1724502" y="6209252"/>
            <a:ext cx="749944" cy="610394"/>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A42A701F-F69E-7D01-B564-4F8DF6F49695}"/>
              </a:ext>
            </a:extLst>
          </p:cNvPr>
          <p:cNvSpPr txBox="1"/>
          <p:nvPr/>
        </p:nvSpPr>
        <p:spPr>
          <a:xfrm>
            <a:off x="1716163" y="6234214"/>
            <a:ext cx="981306" cy="230832"/>
          </a:xfrm>
          <a:prstGeom prst="rect">
            <a:avLst/>
          </a:prstGeom>
          <a:noFill/>
        </p:spPr>
        <p:txBody>
          <a:bodyPr wrap="square" rtlCol="0">
            <a:spAutoFit/>
          </a:bodyPr>
          <a:lstStyle/>
          <a:p>
            <a:r>
              <a:rPr lang="fr-FR" sz="900" b="1" dirty="0">
                <a:solidFill>
                  <a:schemeClr val="tx1">
                    <a:lumMod val="75%"/>
                    <a:lumOff val="25%"/>
                  </a:schemeClr>
                </a:solidFill>
              </a:rPr>
              <a:t>FINANCER</a:t>
            </a:r>
          </a:p>
        </p:txBody>
      </p:sp>
      <p:pic>
        <p:nvPicPr>
          <p:cNvPr id="8" name="Picture 2" descr="Panneau de ville française Illustration Stock | Adobe Stock">
            <a:extLst>
              <a:ext uri="{FF2B5EF4-FFF2-40B4-BE49-F238E27FC236}">
                <a16:creationId xmlns:a16="http://schemas.microsoft.com/office/drawing/2014/main" id="{0FC35B4A-DA52-5EDB-379E-C10703BC04DA}"/>
              </a:ext>
            </a:extLst>
          </p:cNvPr>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5693212" y="6209252"/>
            <a:ext cx="749944" cy="610394"/>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D03429EE-535C-BF67-6330-368CFB44B259}"/>
              </a:ext>
            </a:extLst>
          </p:cNvPr>
          <p:cNvSpPr txBox="1"/>
          <p:nvPr/>
        </p:nvSpPr>
        <p:spPr>
          <a:xfrm>
            <a:off x="5696024" y="6234214"/>
            <a:ext cx="981306" cy="230832"/>
          </a:xfrm>
          <a:prstGeom prst="rect">
            <a:avLst/>
          </a:prstGeom>
          <a:noFill/>
        </p:spPr>
        <p:txBody>
          <a:bodyPr wrap="square" rtlCol="0">
            <a:spAutoFit/>
          </a:bodyPr>
          <a:lstStyle/>
          <a:p>
            <a:r>
              <a:rPr lang="fr-FR" sz="900" b="1" dirty="0">
                <a:solidFill>
                  <a:schemeClr val="tx1">
                    <a:lumMod val="75%"/>
                    <a:lumOff val="25%"/>
                  </a:schemeClr>
                </a:solidFill>
              </a:rPr>
              <a:t>ASSURER</a:t>
            </a:r>
          </a:p>
        </p:txBody>
      </p:sp>
      <p:pic>
        <p:nvPicPr>
          <p:cNvPr id="13" name="Picture 2" descr="Panneau de ville française Illustration Stock | Adobe Stock">
            <a:extLst>
              <a:ext uri="{FF2B5EF4-FFF2-40B4-BE49-F238E27FC236}">
                <a16:creationId xmlns:a16="http://schemas.microsoft.com/office/drawing/2014/main" id="{68A0CD8E-CDAE-C371-5B27-525CC03FACDC}"/>
              </a:ext>
            </a:extLst>
          </p:cNvPr>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10467497" y="6207150"/>
            <a:ext cx="1096317" cy="610394"/>
          </a:xfrm>
          <a:prstGeom prst="rect">
            <a:avLst/>
          </a:prstGeom>
          <a:noFill/>
          <a:extLst>
            <a:ext uri="{909E8E84-426E-40DD-AFC4-6F175D3DCCD1}">
              <a14:hiddenFill xmlns:a14="http://schemas.microsoft.com/office/drawing/2010/main">
                <a:solidFill>
                  <a:srgbClr val="FFFFFF"/>
                </a:solidFill>
              </a14:hiddenFill>
            </a:ext>
          </a:extLst>
        </p:spPr>
      </p:pic>
      <p:sp>
        <p:nvSpPr>
          <p:cNvPr id="64" name="ZoneTexte 63">
            <a:extLst>
              <a:ext uri="{FF2B5EF4-FFF2-40B4-BE49-F238E27FC236}">
                <a16:creationId xmlns:a16="http://schemas.microsoft.com/office/drawing/2014/main" id="{79DFE3EB-70B6-6794-5302-2429BB10F650}"/>
              </a:ext>
            </a:extLst>
          </p:cNvPr>
          <p:cNvSpPr txBox="1"/>
          <p:nvPr/>
        </p:nvSpPr>
        <p:spPr>
          <a:xfrm>
            <a:off x="10459158" y="6232112"/>
            <a:ext cx="1104655" cy="230832"/>
          </a:xfrm>
          <a:prstGeom prst="rect">
            <a:avLst/>
          </a:prstGeom>
          <a:noFill/>
        </p:spPr>
        <p:txBody>
          <a:bodyPr wrap="square" rtlCol="0">
            <a:spAutoFit/>
          </a:bodyPr>
          <a:lstStyle/>
          <a:p>
            <a:r>
              <a:rPr lang="fr-FR" sz="900" b="1" dirty="0">
                <a:solidFill>
                  <a:schemeClr val="tx1">
                    <a:lumMod val="75%"/>
                    <a:lumOff val="25%"/>
                  </a:schemeClr>
                </a:solidFill>
              </a:rPr>
              <a:t>ACCOMPAGNER</a:t>
            </a:r>
          </a:p>
        </p:txBody>
      </p:sp>
      <p:pic>
        <p:nvPicPr>
          <p:cNvPr id="70" name="Image 69">
            <a:extLst>
              <a:ext uri="{FF2B5EF4-FFF2-40B4-BE49-F238E27FC236}">
                <a16:creationId xmlns:a16="http://schemas.microsoft.com/office/drawing/2014/main" id="{C58A0827-5950-7757-6036-87737DA32F2F}"/>
              </a:ext>
            </a:extLst>
          </p:cNvPr>
          <p:cNvPicPr>
            <a:picLocks noChangeAspect="1"/>
          </p:cNvPicPr>
          <p:nvPr/>
        </p:nvPicPr>
        <p:blipFill>
          <a:blip r:embed="rId10"/>
          <a:stretch>
            <a:fillRect/>
          </a:stretch>
        </p:blipFill>
        <p:spPr>
          <a:xfrm>
            <a:off x="6259994" y="1884466"/>
            <a:ext cx="366324" cy="364704"/>
          </a:xfrm>
          <a:prstGeom prst="rect">
            <a:avLst/>
          </a:prstGeom>
        </p:spPr>
      </p:pic>
      <p:pic>
        <p:nvPicPr>
          <p:cNvPr id="72" name="Image 71">
            <a:extLst>
              <a:ext uri="{FF2B5EF4-FFF2-40B4-BE49-F238E27FC236}">
                <a16:creationId xmlns:a16="http://schemas.microsoft.com/office/drawing/2014/main" id="{EAD5F738-0CDE-AD9F-E39D-4052CC601FBA}"/>
              </a:ext>
            </a:extLst>
          </p:cNvPr>
          <p:cNvPicPr>
            <a:picLocks noChangeAspect="1"/>
          </p:cNvPicPr>
          <p:nvPr/>
        </p:nvPicPr>
        <p:blipFill>
          <a:blip r:embed="rId11">
            <a:duotone>
              <a:prstClr val="black"/>
              <a:schemeClr val="accent1">
                <a:tint val="45%"/>
                <a:satMod val="400%"/>
              </a:schemeClr>
            </a:duotone>
          </a:blip>
          <a:stretch>
            <a:fillRect/>
          </a:stretch>
        </p:blipFill>
        <p:spPr>
          <a:xfrm rot="5400000" flipH="1" flipV="1">
            <a:off x="9924188" y="5301195"/>
            <a:ext cx="410155" cy="394400"/>
          </a:xfrm>
          <a:prstGeom prst="rect">
            <a:avLst/>
          </a:prstGeom>
          <a:noFill/>
        </p:spPr>
      </p:pic>
      <p:pic>
        <p:nvPicPr>
          <p:cNvPr id="65" name="Picture 2" descr="28 100+ Motard Stock Illustrations, graphiques vectoriels libre de droits  et Clip Art - iStock | Moto, Casque moto, Motard casque">
            <a:extLst>
              <a:ext uri="{FF2B5EF4-FFF2-40B4-BE49-F238E27FC236}">
                <a16:creationId xmlns:a16="http://schemas.microsoft.com/office/drawing/2014/main" id="{E837476C-65FA-6EB4-5F09-4FB2FB0F4632}"/>
              </a:ext>
            </a:extLst>
          </p:cNvPr>
          <p:cNvPicPr>
            <a:picLocks noChangeAspect="1" noChangeArrowheads="1"/>
          </p:cNvPicPr>
          <p:nvPr/>
        </p:nvPicPr>
        <p:blipFill rotWithShape="1">
          <a:blip r:embed="rId12">
            <a:clrChange>
              <a:clrFrom>
                <a:srgbClr val="FFFFFF"/>
              </a:clrFrom>
              <a:clrTo>
                <a:srgbClr val="FFFFFF">
                  <a:alpha val="0%"/>
                </a:srgbClr>
              </a:clrTo>
            </a:clrChange>
            <a:extLst>
              <a:ext uri="{28A0092B-C50C-407E-A947-70E740481C1C}">
                <a14:useLocalDpi xmlns:a14="http://schemas.microsoft.com/office/drawing/2010/main" val="0"/>
              </a:ext>
            </a:extLst>
          </a:blip>
          <a:srcRect l="4.131%" t="58.808%" r="62.321%"/>
          <a:stretch/>
        </p:blipFill>
        <p:spPr bwMode="auto">
          <a:xfrm flipH="1">
            <a:off x="959973" y="6090843"/>
            <a:ext cx="875013" cy="694838"/>
          </a:xfrm>
          <a:prstGeom prst="rect">
            <a:avLst/>
          </a:prstGeom>
          <a:noFill/>
          <a:extLst>
            <a:ext uri="{909E8E84-426E-40DD-AFC4-6F175D3DCCD1}">
              <a14:hiddenFill xmlns:a14="http://schemas.microsoft.com/office/drawing/2010/main">
                <a:solidFill>
                  <a:srgbClr val="FFFFFF"/>
                </a:solidFill>
              </a14:hiddenFill>
            </a:ext>
          </a:extLst>
        </p:spPr>
      </p:pic>
      <p:pic>
        <p:nvPicPr>
          <p:cNvPr id="66" name="Image 65">
            <a:extLst>
              <a:ext uri="{FF2B5EF4-FFF2-40B4-BE49-F238E27FC236}">
                <a16:creationId xmlns:a16="http://schemas.microsoft.com/office/drawing/2014/main" id="{1A877826-D3B9-B5FC-E61C-F7C9D433D35E}"/>
              </a:ext>
            </a:extLst>
          </p:cNvPr>
          <p:cNvPicPr>
            <a:picLocks noChangeAspect="1"/>
          </p:cNvPicPr>
          <p:nvPr/>
        </p:nvPicPr>
        <p:blipFill>
          <a:blip r:embed="rId13"/>
          <a:stretch>
            <a:fillRect/>
          </a:stretch>
        </p:blipFill>
        <p:spPr>
          <a:xfrm>
            <a:off x="4728515" y="4596653"/>
            <a:ext cx="1216780" cy="1245187"/>
          </a:xfrm>
          <a:prstGeom prst="rect">
            <a:avLst/>
          </a:prstGeom>
        </p:spPr>
      </p:pic>
      <p:pic>
        <p:nvPicPr>
          <p:cNvPr id="73" name="Image 72">
            <a:hlinkClick r:id="rId14"/>
            <a:extLst>
              <a:ext uri="{FF2B5EF4-FFF2-40B4-BE49-F238E27FC236}">
                <a16:creationId xmlns:a16="http://schemas.microsoft.com/office/drawing/2014/main" id="{98AD15C5-1133-75D6-7910-5C86D3D4444A}"/>
              </a:ext>
            </a:extLst>
          </p:cNvPr>
          <p:cNvPicPr>
            <a:picLocks noChangeAspect="1"/>
          </p:cNvPicPr>
          <p:nvPr/>
        </p:nvPicPr>
        <p:blipFill>
          <a:blip r:embed="rId15"/>
          <a:stretch>
            <a:fillRect/>
          </a:stretch>
        </p:blipFill>
        <p:spPr>
          <a:xfrm>
            <a:off x="10578034" y="4486650"/>
            <a:ext cx="1077731" cy="415027"/>
          </a:xfrm>
          <a:prstGeom prst="rect">
            <a:avLst/>
          </a:prstGeom>
          <a:ln w="12700">
            <a:solidFill>
              <a:schemeClr val="accent1"/>
            </a:solidFill>
          </a:ln>
        </p:spPr>
      </p:pic>
      <p:pic>
        <p:nvPicPr>
          <p:cNvPr id="74" name="Image 73">
            <a:extLst>
              <a:ext uri="{FF2B5EF4-FFF2-40B4-BE49-F238E27FC236}">
                <a16:creationId xmlns:a16="http://schemas.microsoft.com/office/drawing/2014/main" id="{DDD4E3C1-CD0A-3653-2BE3-8BE75AAE1400}"/>
              </a:ext>
            </a:extLst>
          </p:cNvPr>
          <p:cNvPicPr>
            <a:picLocks noChangeAspect="1"/>
          </p:cNvPicPr>
          <p:nvPr/>
        </p:nvPicPr>
        <p:blipFill>
          <a:blip r:embed="rId11">
            <a:duotone>
              <a:prstClr val="black"/>
              <a:schemeClr val="accent1">
                <a:tint val="45%"/>
                <a:satMod val="400%"/>
              </a:schemeClr>
            </a:duotone>
          </a:blip>
          <a:stretch>
            <a:fillRect/>
          </a:stretch>
        </p:blipFill>
        <p:spPr>
          <a:xfrm rot="5400000" flipH="1" flipV="1">
            <a:off x="11456243" y="4574464"/>
            <a:ext cx="410155" cy="394400"/>
          </a:xfrm>
          <a:prstGeom prst="rect">
            <a:avLst/>
          </a:prstGeom>
          <a:noFill/>
        </p:spPr>
      </p:pic>
    </p:spTree>
    <p:extLst>
      <p:ext uri="{BB962C8B-B14F-4D97-AF65-F5344CB8AC3E}">
        <p14:creationId xmlns:p14="http://schemas.microsoft.com/office/powerpoint/2010/main" val="136557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 decel="50%" fill="hold" nodeType="withEffect">
                                  <p:stCondLst>
                                    <p:cond delay="0"/>
                                  </p:stCondLst>
                                  <p:childTnLst>
                                    <p:animMotion origin="layout" path="M 0.04037 0.00671 L 0.37357 0.0037 " pathEditMode="relative" rAng="0" ptsTypes="AA">
                                      <p:cBhvr>
                                        <p:cTn id="6" dur="2000" fill="hold"/>
                                        <p:tgtEl>
                                          <p:spTgt spid="65"/>
                                        </p:tgtEl>
                                        <p:attrNameLst>
                                          <p:attrName>ppt_x</p:attrName>
                                          <p:attrName>ppt_y</p:attrName>
                                        </p:attrNameLst>
                                      </p:cBhvr>
                                      <p:rCtr x="16.654%" y="-0.16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67" name="Rectangle 66">
            <a:extLst>
              <a:ext uri="{FF2B5EF4-FFF2-40B4-BE49-F238E27FC236}">
                <a16:creationId xmlns:a16="http://schemas.microsoft.com/office/drawing/2014/main" id="{64B0729A-2033-6025-6EB7-10EA92C711F1}"/>
              </a:ext>
            </a:extLst>
          </p:cNvPr>
          <p:cNvSpPr/>
          <p:nvPr/>
        </p:nvSpPr>
        <p:spPr>
          <a:xfrm>
            <a:off x="0" y="0"/>
            <a:ext cx="394399" cy="6858000"/>
          </a:xfrm>
          <a:prstGeom prst="rect">
            <a:avLst/>
          </a:prstGeom>
          <a:solidFill>
            <a:schemeClr val="bg1">
              <a:lumMod val="95%"/>
            </a:schemeClr>
          </a:solidFill>
          <a:ln>
            <a:noFill/>
          </a:ln>
        </p:spPr>
        <p:style>
          <a:lnRef idx="2">
            <a:schemeClr val="accent1">
              <a:shade val="50%"/>
            </a:schemeClr>
          </a:lnRef>
          <a:fillRef idx="1">
            <a:schemeClr val="accent1"/>
          </a:fillRef>
          <a:effectRef idx="0">
            <a:schemeClr val="accent1"/>
          </a:effectRef>
          <a:fontRef idx="minor">
            <a:schemeClr val="lt1"/>
          </a:fontRef>
        </p:style>
        <p:txBody>
          <a:bodyPr vert="vert270" rtlCol="0" anchor="ctr"/>
          <a:lstStyle/>
          <a:p>
            <a:pPr algn="ctr"/>
            <a:r>
              <a:rPr lang="fr-FR" dirty="0">
                <a:solidFill>
                  <a:srgbClr val="C00000"/>
                </a:solidFill>
                <a:latin typeface="Montserrat Black" panose="00000A00000000000000" pitchFamily="2" charset="0"/>
              </a:rPr>
              <a:t>Assurance NMD (option MRH)</a:t>
            </a:r>
          </a:p>
        </p:txBody>
      </p:sp>
      <p:sp>
        <p:nvSpPr>
          <p:cNvPr id="6" name="Espace réservé du contenu 8">
            <a:extLst>
              <a:ext uri="{FF2B5EF4-FFF2-40B4-BE49-F238E27FC236}">
                <a16:creationId xmlns:a16="http://schemas.microsoft.com/office/drawing/2014/main" id="{340EDA53-265A-23A3-0316-3F2E46D75801}"/>
              </a:ext>
            </a:extLst>
          </p:cNvPr>
          <p:cNvSpPr txBox="1">
            <a:spLocks/>
          </p:cNvSpPr>
          <p:nvPr/>
        </p:nvSpPr>
        <p:spPr bwMode="auto">
          <a:xfrm>
            <a:off x="6275484" y="1510785"/>
            <a:ext cx="5641097" cy="4502957"/>
          </a:xfrm>
          <a:custGeom>
            <a:avLst/>
            <a:gdLst>
              <a:gd name="connsiteX0" fmla="*/ 0 w 5641097"/>
              <a:gd name="connsiteY0" fmla="*/ 0 h 4502957"/>
              <a:gd name="connsiteX1" fmla="*/ 513967 w 5641097"/>
              <a:gd name="connsiteY1" fmla="*/ 0 h 4502957"/>
              <a:gd name="connsiteX2" fmla="*/ 1197166 w 5641097"/>
              <a:gd name="connsiteY2" fmla="*/ 0 h 4502957"/>
              <a:gd name="connsiteX3" fmla="*/ 1767544 w 5641097"/>
              <a:gd name="connsiteY3" fmla="*/ 0 h 4502957"/>
              <a:gd name="connsiteX4" fmla="*/ 2225099 w 5641097"/>
              <a:gd name="connsiteY4" fmla="*/ 0 h 4502957"/>
              <a:gd name="connsiteX5" fmla="*/ 2682655 w 5641097"/>
              <a:gd name="connsiteY5" fmla="*/ 0 h 4502957"/>
              <a:gd name="connsiteX6" fmla="*/ 3309444 w 5641097"/>
              <a:gd name="connsiteY6" fmla="*/ 0 h 4502957"/>
              <a:gd name="connsiteX7" fmla="*/ 3823410 w 5641097"/>
              <a:gd name="connsiteY7" fmla="*/ 0 h 4502957"/>
              <a:gd name="connsiteX8" fmla="*/ 4506610 w 5641097"/>
              <a:gd name="connsiteY8" fmla="*/ 0 h 4502957"/>
              <a:gd name="connsiteX9" fmla="*/ 4964165 w 5641097"/>
              <a:gd name="connsiteY9" fmla="*/ 0 h 4502957"/>
              <a:gd name="connsiteX10" fmla="*/ 5641097 w 5641097"/>
              <a:gd name="connsiteY10" fmla="*/ 0 h 4502957"/>
              <a:gd name="connsiteX11" fmla="*/ 5641097 w 5641097"/>
              <a:gd name="connsiteY11" fmla="*/ 553220 h 4502957"/>
              <a:gd name="connsiteX12" fmla="*/ 5641097 w 5641097"/>
              <a:gd name="connsiteY12" fmla="*/ 1241530 h 4502957"/>
              <a:gd name="connsiteX13" fmla="*/ 5641097 w 5641097"/>
              <a:gd name="connsiteY13" fmla="*/ 1974868 h 4502957"/>
              <a:gd name="connsiteX14" fmla="*/ 5641097 w 5641097"/>
              <a:gd name="connsiteY14" fmla="*/ 2663177 h 4502957"/>
              <a:gd name="connsiteX15" fmla="*/ 5641097 w 5641097"/>
              <a:gd name="connsiteY15" fmla="*/ 3261427 h 4502957"/>
              <a:gd name="connsiteX16" fmla="*/ 5641097 w 5641097"/>
              <a:gd name="connsiteY16" fmla="*/ 3949737 h 4502957"/>
              <a:gd name="connsiteX17" fmla="*/ 5641097 w 5641097"/>
              <a:gd name="connsiteY17" fmla="*/ 4502957 h 4502957"/>
              <a:gd name="connsiteX18" fmla="*/ 5183541 w 5641097"/>
              <a:gd name="connsiteY18" fmla="*/ 4502957 h 4502957"/>
              <a:gd name="connsiteX19" fmla="*/ 4443931 w 5641097"/>
              <a:gd name="connsiteY19" fmla="*/ 4502957 h 4502957"/>
              <a:gd name="connsiteX20" fmla="*/ 3986375 w 5641097"/>
              <a:gd name="connsiteY20" fmla="*/ 4502957 h 4502957"/>
              <a:gd name="connsiteX21" fmla="*/ 3415998 w 5641097"/>
              <a:gd name="connsiteY21" fmla="*/ 4502957 h 4502957"/>
              <a:gd name="connsiteX22" fmla="*/ 2732798 w 5641097"/>
              <a:gd name="connsiteY22" fmla="*/ 4502957 h 4502957"/>
              <a:gd name="connsiteX23" fmla="*/ 2049599 w 5641097"/>
              <a:gd name="connsiteY23" fmla="*/ 4502957 h 4502957"/>
              <a:gd name="connsiteX24" fmla="*/ 1366399 w 5641097"/>
              <a:gd name="connsiteY24" fmla="*/ 4502957 h 4502957"/>
              <a:gd name="connsiteX25" fmla="*/ 908843 w 5641097"/>
              <a:gd name="connsiteY25" fmla="*/ 4502957 h 4502957"/>
              <a:gd name="connsiteX26" fmla="*/ 0 w 5641097"/>
              <a:gd name="connsiteY26" fmla="*/ 4502957 h 4502957"/>
              <a:gd name="connsiteX27" fmla="*/ 0 w 5641097"/>
              <a:gd name="connsiteY27" fmla="*/ 3949737 h 4502957"/>
              <a:gd name="connsiteX28" fmla="*/ 0 w 5641097"/>
              <a:gd name="connsiteY28" fmla="*/ 3351487 h 4502957"/>
              <a:gd name="connsiteX29" fmla="*/ 0 w 5641097"/>
              <a:gd name="connsiteY29" fmla="*/ 2843296 h 4502957"/>
              <a:gd name="connsiteX30" fmla="*/ 0 w 5641097"/>
              <a:gd name="connsiteY30" fmla="*/ 2290075 h 4502957"/>
              <a:gd name="connsiteX31" fmla="*/ 0 w 5641097"/>
              <a:gd name="connsiteY31" fmla="*/ 1556737 h 4502957"/>
              <a:gd name="connsiteX32" fmla="*/ 0 w 5641097"/>
              <a:gd name="connsiteY32" fmla="*/ 823398 h 4502957"/>
              <a:gd name="connsiteX33" fmla="*/ 0 w 5641097"/>
              <a:gd name="connsiteY33" fmla="*/ 0 h 4502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641097" h="4502957" fill="none" extrusionOk="0">
                <a:moveTo>
                  <a:pt x="0" y="0"/>
                </a:moveTo>
                <a:cubicBezTo>
                  <a:pt x="187406" y="-3055"/>
                  <a:pt x="351051" y="-14406"/>
                  <a:pt x="513967" y="0"/>
                </a:cubicBezTo>
                <a:cubicBezTo>
                  <a:pt x="676883" y="14406"/>
                  <a:pt x="991497" y="15031"/>
                  <a:pt x="1197166" y="0"/>
                </a:cubicBezTo>
                <a:cubicBezTo>
                  <a:pt x="1402835" y="-15031"/>
                  <a:pt x="1536674" y="10075"/>
                  <a:pt x="1767544" y="0"/>
                </a:cubicBezTo>
                <a:cubicBezTo>
                  <a:pt x="1998414" y="-10075"/>
                  <a:pt x="2102158" y="-6698"/>
                  <a:pt x="2225099" y="0"/>
                </a:cubicBezTo>
                <a:cubicBezTo>
                  <a:pt x="2348040" y="6698"/>
                  <a:pt x="2571738" y="-21413"/>
                  <a:pt x="2682655" y="0"/>
                </a:cubicBezTo>
                <a:cubicBezTo>
                  <a:pt x="2793572" y="21413"/>
                  <a:pt x="3114797" y="22294"/>
                  <a:pt x="3309444" y="0"/>
                </a:cubicBezTo>
                <a:cubicBezTo>
                  <a:pt x="3504091" y="-22294"/>
                  <a:pt x="3670544" y="2235"/>
                  <a:pt x="3823410" y="0"/>
                </a:cubicBezTo>
                <a:cubicBezTo>
                  <a:pt x="3976276" y="-2235"/>
                  <a:pt x="4335164" y="-6206"/>
                  <a:pt x="4506610" y="0"/>
                </a:cubicBezTo>
                <a:cubicBezTo>
                  <a:pt x="4678056" y="6206"/>
                  <a:pt x="4851716" y="7136"/>
                  <a:pt x="4964165" y="0"/>
                </a:cubicBezTo>
                <a:cubicBezTo>
                  <a:pt x="5076615" y="-7136"/>
                  <a:pt x="5365263" y="-12779"/>
                  <a:pt x="5641097" y="0"/>
                </a:cubicBezTo>
                <a:cubicBezTo>
                  <a:pt x="5644111" y="187884"/>
                  <a:pt x="5654900" y="398209"/>
                  <a:pt x="5641097" y="553220"/>
                </a:cubicBezTo>
                <a:cubicBezTo>
                  <a:pt x="5627294" y="708231"/>
                  <a:pt x="5635358" y="1103076"/>
                  <a:pt x="5641097" y="1241530"/>
                </a:cubicBezTo>
                <a:cubicBezTo>
                  <a:pt x="5646837" y="1379984"/>
                  <a:pt x="5656144" y="1631642"/>
                  <a:pt x="5641097" y="1974868"/>
                </a:cubicBezTo>
                <a:cubicBezTo>
                  <a:pt x="5626050" y="2318094"/>
                  <a:pt x="5670319" y="2505636"/>
                  <a:pt x="5641097" y="2663177"/>
                </a:cubicBezTo>
                <a:cubicBezTo>
                  <a:pt x="5611875" y="2820718"/>
                  <a:pt x="5643454" y="3012281"/>
                  <a:pt x="5641097" y="3261427"/>
                </a:cubicBezTo>
                <a:cubicBezTo>
                  <a:pt x="5638741" y="3510573"/>
                  <a:pt x="5611465" y="3781208"/>
                  <a:pt x="5641097" y="3949737"/>
                </a:cubicBezTo>
                <a:cubicBezTo>
                  <a:pt x="5670730" y="4118266"/>
                  <a:pt x="5617323" y="4310852"/>
                  <a:pt x="5641097" y="4502957"/>
                </a:cubicBezTo>
                <a:cubicBezTo>
                  <a:pt x="5434249" y="4514992"/>
                  <a:pt x="5336815" y="4483159"/>
                  <a:pt x="5183541" y="4502957"/>
                </a:cubicBezTo>
                <a:cubicBezTo>
                  <a:pt x="5030267" y="4522755"/>
                  <a:pt x="4637755" y="4509024"/>
                  <a:pt x="4443931" y="4502957"/>
                </a:cubicBezTo>
                <a:cubicBezTo>
                  <a:pt x="4250107" y="4496891"/>
                  <a:pt x="4203186" y="4518916"/>
                  <a:pt x="3986375" y="4502957"/>
                </a:cubicBezTo>
                <a:cubicBezTo>
                  <a:pt x="3769564" y="4486998"/>
                  <a:pt x="3646555" y="4515447"/>
                  <a:pt x="3415998" y="4502957"/>
                </a:cubicBezTo>
                <a:cubicBezTo>
                  <a:pt x="3185441" y="4490467"/>
                  <a:pt x="2941368" y="4506119"/>
                  <a:pt x="2732798" y="4502957"/>
                </a:cubicBezTo>
                <a:cubicBezTo>
                  <a:pt x="2524228" y="4499795"/>
                  <a:pt x="2343454" y="4484356"/>
                  <a:pt x="2049599" y="4502957"/>
                </a:cubicBezTo>
                <a:cubicBezTo>
                  <a:pt x="1755744" y="4521558"/>
                  <a:pt x="1608598" y="4478975"/>
                  <a:pt x="1366399" y="4502957"/>
                </a:cubicBezTo>
                <a:cubicBezTo>
                  <a:pt x="1124200" y="4526939"/>
                  <a:pt x="1068987" y="4508988"/>
                  <a:pt x="908843" y="4502957"/>
                </a:cubicBezTo>
                <a:cubicBezTo>
                  <a:pt x="748699" y="4496926"/>
                  <a:pt x="302542" y="4457619"/>
                  <a:pt x="0" y="4502957"/>
                </a:cubicBezTo>
                <a:cubicBezTo>
                  <a:pt x="-1445" y="4264548"/>
                  <a:pt x="-27648" y="4166546"/>
                  <a:pt x="0" y="3949737"/>
                </a:cubicBezTo>
                <a:cubicBezTo>
                  <a:pt x="27648" y="3732928"/>
                  <a:pt x="22756" y="3580408"/>
                  <a:pt x="0" y="3351487"/>
                </a:cubicBezTo>
                <a:cubicBezTo>
                  <a:pt x="-22756" y="3122566"/>
                  <a:pt x="-1902" y="3057325"/>
                  <a:pt x="0" y="2843296"/>
                </a:cubicBezTo>
                <a:cubicBezTo>
                  <a:pt x="1902" y="2629267"/>
                  <a:pt x="25840" y="2481507"/>
                  <a:pt x="0" y="2290075"/>
                </a:cubicBezTo>
                <a:cubicBezTo>
                  <a:pt x="-25840" y="2098643"/>
                  <a:pt x="-19628" y="1769517"/>
                  <a:pt x="0" y="1556737"/>
                </a:cubicBezTo>
                <a:cubicBezTo>
                  <a:pt x="19628" y="1343957"/>
                  <a:pt x="-4968" y="1004758"/>
                  <a:pt x="0" y="823398"/>
                </a:cubicBezTo>
                <a:cubicBezTo>
                  <a:pt x="4968" y="642038"/>
                  <a:pt x="-38225" y="381088"/>
                  <a:pt x="0" y="0"/>
                </a:cubicBezTo>
                <a:close/>
              </a:path>
              <a:path w="5641097" h="4502957" stroke="0" extrusionOk="0">
                <a:moveTo>
                  <a:pt x="0" y="0"/>
                </a:moveTo>
                <a:cubicBezTo>
                  <a:pt x="161634" y="3151"/>
                  <a:pt x="356070" y="835"/>
                  <a:pt x="683200" y="0"/>
                </a:cubicBezTo>
                <a:cubicBezTo>
                  <a:pt x="1010330" y="-835"/>
                  <a:pt x="1036278" y="14523"/>
                  <a:pt x="1253577" y="0"/>
                </a:cubicBezTo>
                <a:cubicBezTo>
                  <a:pt x="1470876" y="-14523"/>
                  <a:pt x="1742549" y="8817"/>
                  <a:pt x="1936777" y="0"/>
                </a:cubicBezTo>
                <a:cubicBezTo>
                  <a:pt x="2131005" y="-8817"/>
                  <a:pt x="2350547" y="-7990"/>
                  <a:pt x="2507154" y="0"/>
                </a:cubicBezTo>
                <a:cubicBezTo>
                  <a:pt x="2663761" y="7990"/>
                  <a:pt x="2754872" y="20725"/>
                  <a:pt x="2964710" y="0"/>
                </a:cubicBezTo>
                <a:cubicBezTo>
                  <a:pt x="3174548" y="-20725"/>
                  <a:pt x="3377235" y="-24502"/>
                  <a:pt x="3591498" y="0"/>
                </a:cubicBezTo>
                <a:cubicBezTo>
                  <a:pt x="3805761" y="24502"/>
                  <a:pt x="3999212" y="9741"/>
                  <a:pt x="4331109" y="0"/>
                </a:cubicBezTo>
                <a:cubicBezTo>
                  <a:pt x="4663006" y="-9741"/>
                  <a:pt x="4679469" y="-9070"/>
                  <a:pt x="4845076" y="0"/>
                </a:cubicBezTo>
                <a:cubicBezTo>
                  <a:pt x="5010683" y="9070"/>
                  <a:pt x="5336545" y="34526"/>
                  <a:pt x="5641097" y="0"/>
                </a:cubicBezTo>
                <a:cubicBezTo>
                  <a:pt x="5655478" y="210477"/>
                  <a:pt x="5635971" y="393718"/>
                  <a:pt x="5641097" y="508191"/>
                </a:cubicBezTo>
                <a:cubicBezTo>
                  <a:pt x="5646223" y="622664"/>
                  <a:pt x="5616887" y="981746"/>
                  <a:pt x="5641097" y="1106441"/>
                </a:cubicBezTo>
                <a:cubicBezTo>
                  <a:pt x="5665308" y="1231136"/>
                  <a:pt x="5641982" y="1457546"/>
                  <a:pt x="5641097" y="1614632"/>
                </a:cubicBezTo>
                <a:cubicBezTo>
                  <a:pt x="5640212" y="1771718"/>
                  <a:pt x="5653150" y="2197467"/>
                  <a:pt x="5641097" y="2347970"/>
                </a:cubicBezTo>
                <a:cubicBezTo>
                  <a:pt x="5629044" y="2498473"/>
                  <a:pt x="5640337" y="2677502"/>
                  <a:pt x="5641097" y="2856161"/>
                </a:cubicBezTo>
                <a:cubicBezTo>
                  <a:pt x="5641857" y="3034820"/>
                  <a:pt x="5609021" y="3214066"/>
                  <a:pt x="5641097" y="3499441"/>
                </a:cubicBezTo>
                <a:cubicBezTo>
                  <a:pt x="5673173" y="3784816"/>
                  <a:pt x="5632282" y="4203795"/>
                  <a:pt x="5641097" y="4502957"/>
                </a:cubicBezTo>
                <a:cubicBezTo>
                  <a:pt x="5488937" y="4509387"/>
                  <a:pt x="5266927" y="4519172"/>
                  <a:pt x="5014308" y="4502957"/>
                </a:cubicBezTo>
                <a:cubicBezTo>
                  <a:pt x="4761689" y="4486742"/>
                  <a:pt x="4688751" y="4483163"/>
                  <a:pt x="4556753" y="4502957"/>
                </a:cubicBezTo>
                <a:cubicBezTo>
                  <a:pt x="4424756" y="4522751"/>
                  <a:pt x="4003324" y="4533718"/>
                  <a:pt x="3817142" y="4502957"/>
                </a:cubicBezTo>
                <a:cubicBezTo>
                  <a:pt x="3630960" y="4472196"/>
                  <a:pt x="3582731" y="4513198"/>
                  <a:pt x="3359587" y="4502957"/>
                </a:cubicBezTo>
                <a:cubicBezTo>
                  <a:pt x="3136443" y="4492716"/>
                  <a:pt x="2941326" y="4521856"/>
                  <a:pt x="2732798" y="4502957"/>
                </a:cubicBezTo>
                <a:cubicBezTo>
                  <a:pt x="2524270" y="4484058"/>
                  <a:pt x="2350973" y="4513884"/>
                  <a:pt x="2162421" y="4502957"/>
                </a:cubicBezTo>
                <a:cubicBezTo>
                  <a:pt x="1973869" y="4492030"/>
                  <a:pt x="1796525" y="4510646"/>
                  <a:pt x="1479221" y="4502957"/>
                </a:cubicBezTo>
                <a:cubicBezTo>
                  <a:pt x="1161917" y="4495268"/>
                  <a:pt x="1197154" y="4483838"/>
                  <a:pt x="1021665" y="4502957"/>
                </a:cubicBezTo>
                <a:cubicBezTo>
                  <a:pt x="846176" y="4522076"/>
                  <a:pt x="451916" y="4513905"/>
                  <a:pt x="0" y="4502957"/>
                </a:cubicBezTo>
                <a:cubicBezTo>
                  <a:pt x="-3134" y="4174521"/>
                  <a:pt x="-30429" y="4090800"/>
                  <a:pt x="0" y="3769618"/>
                </a:cubicBezTo>
                <a:cubicBezTo>
                  <a:pt x="30429" y="3448436"/>
                  <a:pt x="-1625" y="3471799"/>
                  <a:pt x="0" y="3216398"/>
                </a:cubicBezTo>
                <a:cubicBezTo>
                  <a:pt x="1625" y="2960997"/>
                  <a:pt x="15093" y="2939299"/>
                  <a:pt x="0" y="2663177"/>
                </a:cubicBezTo>
                <a:cubicBezTo>
                  <a:pt x="-15093" y="2387055"/>
                  <a:pt x="16621" y="2236571"/>
                  <a:pt x="0" y="2019898"/>
                </a:cubicBezTo>
                <a:cubicBezTo>
                  <a:pt x="-16621" y="1803225"/>
                  <a:pt x="24955" y="1649411"/>
                  <a:pt x="0" y="1331589"/>
                </a:cubicBezTo>
                <a:cubicBezTo>
                  <a:pt x="-24955" y="1013767"/>
                  <a:pt x="-26872" y="1006465"/>
                  <a:pt x="0" y="778368"/>
                </a:cubicBezTo>
                <a:cubicBezTo>
                  <a:pt x="26872" y="550271"/>
                  <a:pt x="30688" y="352121"/>
                  <a:pt x="0" y="0"/>
                </a:cubicBezTo>
                <a:close/>
              </a:path>
            </a:pathLst>
          </a:custGeom>
          <a:solidFill>
            <a:schemeClr val="bg1">
              <a:lumMod val="95%"/>
            </a:schemeClr>
          </a:solidFill>
          <a:ln w="19050">
            <a:solidFill>
              <a:schemeClr val="bg1">
                <a:lumMod val="75%"/>
              </a:schemeClr>
            </a:solidFill>
            <a:miter lim="800%"/>
            <a:headEnd/>
            <a:tailEnd/>
            <a:extLst>
              <a:ext uri="{C807C97D-BFC1-408E-A445-0C87EB9F89A2}">
                <ask:lineSketchStyleProps xmlns:ask="http://schemas.microsoft.com/office/drawing/2018/sketchyshapes" sd="2270354606">
                  <a:prstGeom prst="rect">
                    <a:avLst/>
                  </a:prstGeom>
                  <ask:type>
                    <ask:lineSketchFreehand/>
                  </ask:type>
                </ask:lineSketchStyleProps>
              </a:ext>
            </a:extLst>
          </a:ln>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285750" indent="-285750" eaLnBrk="1" hangingPunct="1">
              <a:spcBef>
                <a:spcPts val="600"/>
              </a:spcBef>
              <a:buClr>
                <a:srgbClr val="D11921"/>
              </a:buClr>
              <a:buFont typeface="Wingdings" panose="05000000000000000000" pitchFamily="2" charset="2"/>
              <a:buChar char="§"/>
            </a:pPr>
            <a:endParaRPr lang="fr-FR" altLang="fr-FR" sz="1400" dirty="0">
              <a:solidFill>
                <a:srgbClr val="404040"/>
              </a:solidFill>
            </a:endParaRPr>
          </a:p>
          <a:p>
            <a:pPr marL="285750" indent="-285750" eaLnBrk="1" hangingPunct="1">
              <a:spcBef>
                <a:spcPts val="600"/>
              </a:spcBef>
              <a:buClr>
                <a:srgbClr val="D11921"/>
              </a:buClr>
              <a:buFont typeface="Wingdings" panose="05000000000000000000" pitchFamily="2" charset="2"/>
              <a:buChar char="§"/>
            </a:pPr>
            <a:endParaRPr lang="fr-FR" altLang="fr-FR" sz="1400" dirty="0">
              <a:solidFill>
                <a:srgbClr val="404040"/>
              </a:solidFill>
            </a:endParaRPr>
          </a:p>
          <a:p>
            <a:pPr marL="285750" indent="-285750" eaLnBrk="1" hangingPunct="1">
              <a:spcBef>
                <a:spcPts val="600"/>
              </a:spcBef>
              <a:buClr>
                <a:srgbClr val="D11921"/>
              </a:buClr>
              <a:buFont typeface="Wingdings" panose="05000000000000000000" pitchFamily="2" charset="2"/>
              <a:buChar char="§"/>
            </a:pPr>
            <a:endParaRPr lang="fr-FR" altLang="fr-FR" sz="1400" dirty="0">
              <a:solidFill>
                <a:srgbClr val="404040"/>
              </a:solidFill>
            </a:endParaRPr>
          </a:p>
          <a:p>
            <a:pPr algn="just">
              <a:buClr>
                <a:srgbClr val="C00000"/>
              </a:buClr>
            </a:pPr>
            <a:endParaRPr lang="fr-FR" sz="1400" dirty="0">
              <a:solidFill>
                <a:schemeClr val="tx1">
                  <a:lumMod val="75%"/>
                  <a:lumOff val="25%"/>
                </a:schemeClr>
              </a:solidFill>
            </a:endParaRPr>
          </a:p>
          <a:p>
            <a:pPr marL="171450" indent="-171450" algn="just">
              <a:buClr>
                <a:srgbClr val="C00000"/>
              </a:buClr>
              <a:buFont typeface="Wingdings" panose="05000000000000000000" pitchFamily="2" charset="2"/>
              <a:buChar char="§"/>
            </a:pPr>
            <a:r>
              <a:rPr lang="fr-FR" sz="1400" b="1" dirty="0">
                <a:solidFill>
                  <a:schemeClr val="tx1">
                    <a:lumMod val="75%"/>
                    <a:lumOff val="25%"/>
                  </a:schemeClr>
                </a:solidFill>
              </a:rPr>
              <a:t>Remise Fidélité : </a:t>
            </a:r>
            <a:r>
              <a:rPr lang="fr-FR" sz="1400" dirty="0">
                <a:solidFill>
                  <a:schemeClr val="tx1">
                    <a:lumMod val="75%"/>
                    <a:lumOff val="25%"/>
                  </a:schemeClr>
                </a:solidFill>
              </a:rPr>
              <a:t>5 % de remise à vie pour les clients qui souscrivent 2 contrats Habitation / Auto / GAV ou plus. </a:t>
            </a:r>
          </a:p>
          <a:p>
            <a:pPr algn="just">
              <a:buClr>
                <a:srgbClr val="C00000"/>
              </a:buClr>
            </a:pPr>
            <a:endParaRPr lang="fr-FR" sz="1400" dirty="0">
              <a:solidFill>
                <a:schemeClr val="tx1">
                  <a:lumMod val="75%"/>
                  <a:lumOff val="25%"/>
                </a:schemeClr>
              </a:solidFill>
            </a:endParaRPr>
          </a:p>
          <a:p>
            <a:pPr marL="171450" indent="-171450" algn="just">
              <a:buClr>
                <a:srgbClr val="C00000"/>
              </a:buClr>
              <a:buFont typeface="Wingdings" panose="05000000000000000000" pitchFamily="2" charset="2"/>
              <a:buChar char="§"/>
            </a:pPr>
            <a:endParaRPr lang="fr-FR" sz="1400" i="1" dirty="0">
              <a:solidFill>
                <a:schemeClr val="tx1">
                  <a:lumMod val="75%"/>
                  <a:lumOff val="25%"/>
                </a:schemeClr>
              </a:solidFill>
            </a:endParaRPr>
          </a:p>
          <a:p>
            <a:pPr marL="171450" indent="-171450" algn="just">
              <a:buClr>
                <a:srgbClr val="C00000"/>
              </a:buClr>
              <a:buFont typeface="Wingdings" panose="05000000000000000000" pitchFamily="2" charset="2"/>
              <a:buChar char="§"/>
            </a:pPr>
            <a:r>
              <a:rPr lang="fr-FR" sz="1400" b="1" dirty="0">
                <a:solidFill>
                  <a:schemeClr val="tx1">
                    <a:lumMod val="75%"/>
                    <a:lumOff val="25%"/>
                  </a:schemeClr>
                </a:solidFill>
              </a:rPr>
              <a:t>Remise à la main du réseau : </a:t>
            </a:r>
            <a:r>
              <a:rPr lang="fr-FR" sz="1400" dirty="0">
                <a:solidFill>
                  <a:schemeClr val="tx1">
                    <a:lumMod val="75%"/>
                    <a:lumOff val="25%"/>
                  </a:schemeClr>
                </a:solidFill>
              </a:rPr>
              <a:t>Remise par paliers de 5 à 80€ ou remise libre jusqu’à 25% si le client souscrit un contrat MRH ou AUTO (hors promo).</a:t>
            </a:r>
          </a:p>
          <a:p>
            <a:pPr marL="171450" indent="-171450" algn="just">
              <a:buClr>
                <a:srgbClr val="C00000"/>
              </a:buClr>
              <a:buFont typeface="Wingdings" panose="05000000000000000000" pitchFamily="2" charset="2"/>
              <a:buChar char="§"/>
            </a:pPr>
            <a:endParaRPr lang="fr-FR" sz="1400" dirty="0">
              <a:solidFill>
                <a:schemeClr val="tx1">
                  <a:lumMod val="75%"/>
                  <a:lumOff val="25%"/>
                </a:schemeClr>
              </a:solidFill>
            </a:endParaRPr>
          </a:p>
          <a:p>
            <a:pPr marL="171450" indent="-171450" algn="just">
              <a:buClr>
                <a:srgbClr val="C00000"/>
              </a:buClr>
              <a:buFont typeface="Wingdings" panose="05000000000000000000" pitchFamily="2" charset="2"/>
              <a:buChar char="§"/>
            </a:pPr>
            <a:endParaRPr lang="fr-FR" sz="1400" dirty="0">
              <a:solidFill>
                <a:schemeClr val="tx1">
                  <a:lumMod val="75%"/>
                  <a:lumOff val="25%"/>
                </a:schemeClr>
              </a:solidFill>
            </a:endParaRPr>
          </a:p>
          <a:p>
            <a:pPr marL="171450" indent="-171450">
              <a:buClr>
                <a:srgbClr val="C00000"/>
              </a:buClr>
              <a:buFont typeface="Wingdings" panose="05000000000000000000" pitchFamily="2" charset="2"/>
              <a:buChar char="§"/>
            </a:pPr>
            <a:r>
              <a:rPr lang="fr-FR" sz="1400" dirty="0">
                <a:solidFill>
                  <a:schemeClr val="tx1">
                    <a:lumMod val="75%"/>
                    <a:lumOff val="25%"/>
                  </a:schemeClr>
                </a:solidFill>
              </a:rPr>
              <a:t>Pour tout savoir sur les offres en cours : </a:t>
            </a:r>
            <a:r>
              <a:rPr lang="fr-FR" sz="1400" dirty="0">
                <a:solidFill>
                  <a:schemeClr val="tx1">
                    <a:lumMod val="75%"/>
                    <a:lumOff val="25%"/>
                  </a:schemeClr>
                </a:solidFill>
                <a:hlinkClick r:id="rId3"/>
              </a:rPr>
              <a:t>clic ici</a:t>
            </a:r>
            <a:endParaRPr lang="fr-FR" sz="1400" dirty="0">
              <a:solidFill>
                <a:schemeClr val="tx1">
                  <a:lumMod val="75%"/>
                  <a:lumOff val="25%"/>
                </a:schemeClr>
              </a:solidFill>
            </a:endParaRPr>
          </a:p>
          <a:p>
            <a:pPr marL="171450" indent="-171450" algn="just">
              <a:buClr>
                <a:srgbClr val="C00000"/>
              </a:buClr>
              <a:buFont typeface="Wingdings" panose="05000000000000000000" pitchFamily="2" charset="2"/>
              <a:buChar char="§"/>
            </a:pPr>
            <a:endParaRPr lang="fr-FR" sz="1400" dirty="0">
              <a:solidFill>
                <a:schemeClr val="tx1">
                  <a:lumMod val="75%"/>
                  <a:lumOff val="25%"/>
                </a:schemeClr>
              </a:solidFill>
            </a:endParaRPr>
          </a:p>
          <a:p>
            <a:pPr algn="just">
              <a:buClr>
                <a:schemeClr val="accent3"/>
              </a:buClr>
            </a:pPr>
            <a:endParaRPr lang="fr-FR" sz="1400" dirty="0">
              <a:solidFill>
                <a:schemeClr val="tx1">
                  <a:lumMod val="75%"/>
                  <a:lumOff val="25%"/>
                </a:schemeClr>
              </a:solidFill>
            </a:endParaRPr>
          </a:p>
          <a:p>
            <a:pPr algn="just">
              <a:buClr>
                <a:schemeClr val="accent3"/>
              </a:buClr>
            </a:pPr>
            <a:endParaRPr lang="fr-FR" sz="1400" dirty="0">
              <a:solidFill>
                <a:schemeClr val="tx1">
                  <a:lumMod val="75%"/>
                  <a:lumOff val="25%"/>
                </a:schemeClr>
              </a:solidFill>
            </a:endParaRPr>
          </a:p>
        </p:txBody>
      </p:sp>
      <p:sp>
        <p:nvSpPr>
          <p:cNvPr id="92" name="Espace réservé du contenu 8">
            <a:extLst>
              <a:ext uri="{FF2B5EF4-FFF2-40B4-BE49-F238E27FC236}">
                <a16:creationId xmlns:a16="http://schemas.microsoft.com/office/drawing/2014/main" id="{96D6C512-5ED2-AE2D-6BC5-453255625C78}"/>
              </a:ext>
            </a:extLst>
          </p:cNvPr>
          <p:cNvSpPr txBox="1">
            <a:spLocks/>
          </p:cNvSpPr>
          <p:nvPr/>
        </p:nvSpPr>
        <p:spPr bwMode="auto">
          <a:xfrm>
            <a:off x="703543" y="4235980"/>
            <a:ext cx="5366994" cy="1764723"/>
          </a:xfrm>
          <a:custGeom>
            <a:avLst/>
            <a:gdLst>
              <a:gd name="connsiteX0" fmla="*/ 0 w 5366994"/>
              <a:gd name="connsiteY0" fmla="*/ 0 h 1764723"/>
              <a:gd name="connsiteX1" fmla="*/ 778214 w 5366994"/>
              <a:gd name="connsiteY1" fmla="*/ 0 h 1764723"/>
              <a:gd name="connsiteX2" fmla="*/ 1395418 w 5366994"/>
              <a:gd name="connsiteY2" fmla="*/ 0 h 1764723"/>
              <a:gd name="connsiteX3" fmla="*/ 2173633 w 5366994"/>
              <a:gd name="connsiteY3" fmla="*/ 0 h 1764723"/>
              <a:gd name="connsiteX4" fmla="*/ 2790837 w 5366994"/>
              <a:gd name="connsiteY4" fmla="*/ 0 h 1764723"/>
              <a:gd name="connsiteX5" fmla="*/ 3354371 w 5366994"/>
              <a:gd name="connsiteY5" fmla="*/ 0 h 1764723"/>
              <a:gd name="connsiteX6" fmla="*/ 4132585 w 5366994"/>
              <a:gd name="connsiteY6" fmla="*/ 0 h 1764723"/>
              <a:gd name="connsiteX7" fmla="*/ 4696120 w 5366994"/>
              <a:gd name="connsiteY7" fmla="*/ 0 h 1764723"/>
              <a:gd name="connsiteX8" fmla="*/ 5366994 w 5366994"/>
              <a:gd name="connsiteY8" fmla="*/ 0 h 1764723"/>
              <a:gd name="connsiteX9" fmla="*/ 5366994 w 5366994"/>
              <a:gd name="connsiteY9" fmla="*/ 605888 h 1764723"/>
              <a:gd name="connsiteX10" fmla="*/ 5366994 w 5366994"/>
              <a:gd name="connsiteY10" fmla="*/ 1176482 h 1764723"/>
              <a:gd name="connsiteX11" fmla="*/ 5366994 w 5366994"/>
              <a:gd name="connsiteY11" fmla="*/ 1764723 h 1764723"/>
              <a:gd name="connsiteX12" fmla="*/ 4588780 w 5366994"/>
              <a:gd name="connsiteY12" fmla="*/ 1764723 h 1764723"/>
              <a:gd name="connsiteX13" fmla="*/ 4025246 w 5366994"/>
              <a:gd name="connsiteY13" fmla="*/ 1764723 h 1764723"/>
              <a:gd name="connsiteX14" fmla="*/ 3247031 w 5366994"/>
              <a:gd name="connsiteY14" fmla="*/ 1764723 h 1764723"/>
              <a:gd name="connsiteX15" fmla="*/ 2629827 w 5366994"/>
              <a:gd name="connsiteY15" fmla="*/ 1764723 h 1764723"/>
              <a:gd name="connsiteX16" fmla="*/ 1851613 w 5366994"/>
              <a:gd name="connsiteY16" fmla="*/ 1764723 h 1764723"/>
              <a:gd name="connsiteX17" fmla="*/ 1180739 w 5366994"/>
              <a:gd name="connsiteY17" fmla="*/ 1764723 h 1764723"/>
              <a:gd name="connsiteX18" fmla="*/ 0 w 5366994"/>
              <a:gd name="connsiteY18" fmla="*/ 1764723 h 1764723"/>
              <a:gd name="connsiteX19" fmla="*/ 0 w 5366994"/>
              <a:gd name="connsiteY19" fmla="*/ 1158835 h 1764723"/>
              <a:gd name="connsiteX20" fmla="*/ 0 w 5366994"/>
              <a:gd name="connsiteY20" fmla="*/ 535299 h 1764723"/>
              <a:gd name="connsiteX21" fmla="*/ 0 w 5366994"/>
              <a:gd name="connsiteY21" fmla="*/ 0 h 1764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366994" h="1764723" extrusionOk="0">
                <a:moveTo>
                  <a:pt x="0" y="0"/>
                </a:moveTo>
                <a:cubicBezTo>
                  <a:pt x="369274" y="1057"/>
                  <a:pt x="598030" y="-32340"/>
                  <a:pt x="778214" y="0"/>
                </a:cubicBezTo>
                <a:cubicBezTo>
                  <a:pt x="958398" y="32340"/>
                  <a:pt x="1137698" y="15475"/>
                  <a:pt x="1395418" y="0"/>
                </a:cubicBezTo>
                <a:cubicBezTo>
                  <a:pt x="1653138" y="-15475"/>
                  <a:pt x="1899904" y="4401"/>
                  <a:pt x="2173633" y="0"/>
                </a:cubicBezTo>
                <a:cubicBezTo>
                  <a:pt x="2447362" y="-4401"/>
                  <a:pt x="2648345" y="14881"/>
                  <a:pt x="2790837" y="0"/>
                </a:cubicBezTo>
                <a:cubicBezTo>
                  <a:pt x="2933329" y="-14881"/>
                  <a:pt x="3138694" y="6233"/>
                  <a:pt x="3354371" y="0"/>
                </a:cubicBezTo>
                <a:cubicBezTo>
                  <a:pt x="3570048" y="-6233"/>
                  <a:pt x="3876211" y="24188"/>
                  <a:pt x="4132585" y="0"/>
                </a:cubicBezTo>
                <a:cubicBezTo>
                  <a:pt x="4388959" y="-24188"/>
                  <a:pt x="4415348" y="5849"/>
                  <a:pt x="4696120" y="0"/>
                </a:cubicBezTo>
                <a:cubicBezTo>
                  <a:pt x="4976893" y="-5849"/>
                  <a:pt x="5083061" y="-9761"/>
                  <a:pt x="5366994" y="0"/>
                </a:cubicBezTo>
                <a:cubicBezTo>
                  <a:pt x="5341155" y="297100"/>
                  <a:pt x="5384943" y="421013"/>
                  <a:pt x="5366994" y="605888"/>
                </a:cubicBezTo>
                <a:cubicBezTo>
                  <a:pt x="5349045" y="790763"/>
                  <a:pt x="5369475" y="1011431"/>
                  <a:pt x="5366994" y="1176482"/>
                </a:cubicBezTo>
                <a:cubicBezTo>
                  <a:pt x="5364513" y="1341533"/>
                  <a:pt x="5351754" y="1571751"/>
                  <a:pt x="5366994" y="1764723"/>
                </a:cubicBezTo>
                <a:cubicBezTo>
                  <a:pt x="5024238" y="1765288"/>
                  <a:pt x="4862221" y="1735573"/>
                  <a:pt x="4588780" y="1764723"/>
                </a:cubicBezTo>
                <a:cubicBezTo>
                  <a:pt x="4315339" y="1793873"/>
                  <a:pt x="4272205" y="1759769"/>
                  <a:pt x="4025246" y="1764723"/>
                </a:cubicBezTo>
                <a:cubicBezTo>
                  <a:pt x="3778287" y="1769677"/>
                  <a:pt x="3500457" y="1793350"/>
                  <a:pt x="3247031" y="1764723"/>
                </a:cubicBezTo>
                <a:cubicBezTo>
                  <a:pt x="2993606" y="1736096"/>
                  <a:pt x="2753299" y="1759605"/>
                  <a:pt x="2629827" y="1764723"/>
                </a:cubicBezTo>
                <a:cubicBezTo>
                  <a:pt x="2506355" y="1769841"/>
                  <a:pt x="2011551" y="1795551"/>
                  <a:pt x="1851613" y="1764723"/>
                </a:cubicBezTo>
                <a:cubicBezTo>
                  <a:pt x="1691675" y="1733895"/>
                  <a:pt x="1431544" y="1786778"/>
                  <a:pt x="1180739" y="1764723"/>
                </a:cubicBezTo>
                <a:cubicBezTo>
                  <a:pt x="929934" y="1742668"/>
                  <a:pt x="300127" y="1800344"/>
                  <a:pt x="0" y="1764723"/>
                </a:cubicBezTo>
                <a:cubicBezTo>
                  <a:pt x="29550" y="1621016"/>
                  <a:pt x="-29935" y="1442731"/>
                  <a:pt x="0" y="1158835"/>
                </a:cubicBezTo>
                <a:cubicBezTo>
                  <a:pt x="29935" y="874939"/>
                  <a:pt x="654" y="774014"/>
                  <a:pt x="0" y="535299"/>
                </a:cubicBezTo>
                <a:cubicBezTo>
                  <a:pt x="-654" y="296584"/>
                  <a:pt x="-22935" y="153460"/>
                  <a:pt x="0" y="0"/>
                </a:cubicBezTo>
                <a:close/>
              </a:path>
            </a:pathLst>
          </a:custGeom>
          <a:noFill/>
          <a:ln w="19050">
            <a:solidFill>
              <a:schemeClr val="bg1">
                <a:lumMod val="75%"/>
              </a:schemeClr>
            </a:solidFill>
            <a:miter lim="800%"/>
            <a:headEnd/>
            <a:tailEnd/>
            <a:extLst>
              <a:ext uri="{C807C97D-BFC1-408E-A445-0C87EB9F89A2}">
                <ask:lineSketchStyleProps xmlns:ask="http://schemas.microsoft.com/office/drawing/2018/sketchyshapes" sd="861072093">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36000" indent="0">
              <a:buNone/>
            </a:pPr>
            <a:endParaRPr lang="fr-FR" sz="1050" dirty="0">
              <a:solidFill>
                <a:schemeClr val="tx1">
                  <a:lumMod val="75%"/>
                  <a:lumOff val="25%"/>
                </a:schemeClr>
              </a:solidFill>
            </a:endParaRPr>
          </a:p>
        </p:txBody>
      </p:sp>
      <p:sp>
        <p:nvSpPr>
          <p:cNvPr id="12" name="Espace réservé du contenu 8">
            <a:extLst>
              <a:ext uri="{FF2B5EF4-FFF2-40B4-BE49-F238E27FC236}">
                <a16:creationId xmlns:a16="http://schemas.microsoft.com/office/drawing/2014/main" id="{3E4ED628-91BF-B3BC-D554-DCF1315C4464}"/>
              </a:ext>
            </a:extLst>
          </p:cNvPr>
          <p:cNvSpPr txBox="1">
            <a:spLocks noChangeArrowheads="1"/>
          </p:cNvSpPr>
          <p:nvPr/>
        </p:nvSpPr>
        <p:spPr bwMode="auto">
          <a:xfrm>
            <a:off x="6688653" y="1351518"/>
            <a:ext cx="2431637" cy="319066"/>
          </a:xfrm>
          <a:custGeom>
            <a:avLst/>
            <a:gdLst>
              <a:gd name="connsiteX0" fmla="*/ 0 w 2431637"/>
              <a:gd name="connsiteY0" fmla="*/ 0 h 319066"/>
              <a:gd name="connsiteX1" fmla="*/ 607909 w 2431637"/>
              <a:gd name="connsiteY1" fmla="*/ 0 h 319066"/>
              <a:gd name="connsiteX2" fmla="*/ 1167186 w 2431637"/>
              <a:gd name="connsiteY2" fmla="*/ 0 h 319066"/>
              <a:gd name="connsiteX3" fmla="*/ 1702146 w 2431637"/>
              <a:gd name="connsiteY3" fmla="*/ 0 h 319066"/>
              <a:gd name="connsiteX4" fmla="*/ 2431637 w 2431637"/>
              <a:gd name="connsiteY4" fmla="*/ 0 h 319066"/>
              <a:gd name="connsiteX5" fmla="*/ 2431637 w 2431637"/>
              <a:gd name="connsiteY5" fmla="*/ 319066 h 319066"/>
              <a:gd name="connsiteX6" fmla="*/ 1823728 w 2431637"/>
              <a:gd name="connsiteY6" fmla="*/ 319066 h 319066"/>
              <a:gd name="connsiteX7" fmla="*/ 1288768 w 2431637"/>
              <a:gd name="connsiteY7" fmla="*/ 319066 h 319066"/>
              <a:gd name="connsiteX8" fmla="*/ 632226 w 2431637"/>
              <a:gd name="connsiteY8" fmla="*/ 319066 h 319066"/>
              <a:gd name="connsiteX9" fmla="*/ 0 w 2431637"/>
              <a:gd name="connsiteY9" fmla="*/ 319066 h 319066"/>
              <a:gd name="connsiteX10" fmla="*/ 0 w 2431637"/>
              <a:gd name="connsiteY10" fmla="*/ 0 h 319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31637" h="319066" fill="none" extrusionOk="0">
                <a:moveTo>
                  <a:pt x="0" y="0"/>
                </a:moveTo>
                <a:cubicBezTo>
                  <a:pt x="265155" y="19061"/>
                  <a:pt x="451229" y="-5552"/>
                  <a:pt x="607909" y="0"/>
                </a:cubicBezTo>
                <a:cubicBezTo>
                  <a:pt x="764589" y="5552"/>
                  <a:pt x="911568" y="-16150"/>
                  <a:pt x="1167186" y="0"/>
                </a:cubicBezTo>
                <a:cubicBezTo>
                  <a:pt x="1422804" y="16150"/>
                  <a:pt x="1592663" y="14115"/>
                  <a:pt x="1702146" y="0"/>
                </a:cubicBezTo>
                <a:cubicBezTo>
                  <a:pt x="1811629" y="-14115"/>
                  <a:pt x="2193520" y="-13930"/>
                  <a:pt x="2431637" y="0"/>
                </a:cubicBezTo>
                <a:cubicBezTo>
                  <a:pt x="2435900" y="94409"/>
                  <a:pt x="2438654" y="251599"/>
                  <a:pt x="2431637" y="319066"/>
                </a:cubicBezTo>
                <a:cubicBezTo>
                  <a:pt x="2307800" y="317525"/>
                  <a:pt x="1956873" y="333252"/>
                  <a:pt x="1823728" y="319066"/>
                </a:cubicBezTo>
                <a:cubicBezTo>
                  <a:pt x="1690583" y="304880"/>
                  <a:pt x="1437157" y="293661"/>
                  <a:pt x="1288768" y="319066"/>
                </a:cubicBezTo>
                <a:cubicBezTo>
                  <a:pt x="1140379" y="344471"/>
                  <a:pt x="785751" y="301512"/>
                  <a:pt x="632226" y="319066"/>
                </a:cubicBezTo>
                <a:cubicBezTo>
                  <a:pt x="478701" y="336620"/>
                  <a:pt x="268273" y="297622"/>
                  <a:pt x="0" y="319066"/>
                </a:cubicBezTo>
                <a:cubicBezTo>
                  <a:pt x="-597" y="222759"/>
                  <a:pt x="3367" y="138808"/>
                  <a:pt x="0" y="0"/>
                </a:cubicBezTo>
                <a:close/>
              </a:path>
              <a:path w="2431637" h="319066" stroke="0" extrusionOk="0">
                <a:moveTo>
                  <a:pt x="0" y="0"/>
                </a:moveTo>
                <a:cubicBezTo>
                  <a:pt x="110424" y="-5013"/>
                  <a:pt x="421294" y="-13035"/>
                  <a:pt x="534960" y="0"/>
                </a:cubicBezTo>
                <a:cubicBezTo>
                  <a:pt x="648626" y="13035"/>
                  <a:pt x="987875" y="-31476"/>
                  <a:pt x="1167186" y="0"/>
                </a:cubicBezTo>
                <a:cubicBezTo>
                  <a:pt x="1346497" y="31476"/>
                  <a:pt x="1533672" y="956"/>
                  <a:pt x="1775095" y="0"/>
                </a:cubicBezTo>
                <a:cubicBezTo>
                  <a:pt x="2016518" y="-956"/>
                  <a:pt x="2233694" y="28211"/>
                  <a:pt x="2431637" y="0"/>
                </a:cubicBezTo>
                <a:cubicBezTo>
                  <a:pt x="2432689" y="82201"/>
                  <a:pt x="2416247" y="189575"/>
                  <a:pt x="2431637" y="319066"/>
                </a:cubicBezTo>
                <a:cubicBezTo>
                  <a:pt x="2144268" y="348897"/>
                  <a:pt x="2052621" y="339110"/>
                  <a:pt x="1799411" y="319066"/>
                </a:cubicBezTo>
                <a:cubicBezTo>
                  <a:pt x="1546201" y="299022"/>
                  <a:pt x="1350617" y="337603"/>
                  <a:pt x="1191502" y="319066"/>
                </a:cubicBezTo>
                <a:cubicBezTo>
                  <a:pt x="1032387" y="300529"/>
                  <a:pt x="866920" y="335721"/>
                  <a:pt x="656542" y="319066"/>
                </a:cubicBezTo>
                <a:cubicBezTo>
                  <a:pt x="446164" y="302411"/>
                  <a:pt x="272595" y="320171"/>
                  <a:pt x="0" y="319066"/>
                </a:cubicBezTo>
                <a:cubicBezTo>
                  <a:pt x="678" y="198030"/>
                  <a:pt x="-11502" y="97040"/>
                  <a:pt x="0" y="0"/>
                </a:cubicBezTo>
                <a:close/>
              </a:path>
            </a:pathLst>
          </a:custGeom>
          <a:solidFill>
            <a:srgbClr val="C00000"/>
          </a:solidFill>
          <a:ln>
            <a:solidFill>
              <a:srgbClr val="C00000"/>
            </a:solidFill>
            <a:extLst>
              <a:ext uri="{C807C97D-BFC1-408E-A445-0C87EB9F89A2}">
                <ask:lineSketchStyleProps xmlns:ask="http://schemas.microsoft.com/office/drawing/2018/sketchyshapes" sd="3106270007">
                  <a:prstGeom prst="rect">
                    <a:avLst/>
                  </a:prstGeom>
                  <ask:type>
                    <ask:lineSketchFreehand/>
                  </ask:type>
                </ask:lineSketchStyleProps>
              </a:ext>
            </a:extLst>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dirty="0">
                <a:solidFill>
                  <a:schemeClr val="bg1"/>
                </a:solidFill>
              </a:rPr>
              <a:t>     L’offre</a:t>
            </a:r>
          </a:p>
        </p:txBody>
      </p:sp>
      <p:sp>
        <p:nvSpPr>
          <p:cNvPr id="3" name="Espace réservé du texte 2">
            <a:extLst>
              <a:ext uri="{FF2B5EF4-FFF2-40B4-BE49-F238E27FC236}">
                <a16:creationId xmlns:a16="http://schemas.microsoft.com/office/drawing/2014/main" id="{7927C8EE-A4AA-4980-A402-BBC125DDC03C}"/>
              </a:ext>
            </a:extLst>
          </p:cNvPr>
          <p:cNvSpPr>
            <a:spLocks noGrp="1"/>
          </p:cNvSpPr>
          <p:nvPr>
            <p:ph type="body" sz="quarter" idx="12"/>
          </p:nvPr>
        </p:nvSpPr>
        <p:spPr>
          <a:xfrm>
            <a:off x="695324" y="464148"/>
            <a:ext cx="11221257" cy="720000"/>
          </a:xfrm>
        </p:spPr>
        <p:txBody>
          <a:bodyPr>
            <a:normAutofit/>
          </a:bodyPr>
          <a:lstStyle/>
          <a:p>
            <a:pPr algn="just">
              <a:spcBef>
                <a:spcPts val="600"/>
              </a:spcBef>
              <a:buClr>
                <a:srgbClr val="D11921"/>
              </a:buClr>
            </a:pPr>
            <a:r>
              <a:rPr lang="fr-FR" dirty="0">
                <a:solidFill>
                  <a:srgbClr val="C00000"/>
                </a:solidFill>
                <a:ea typeface="Calibri" panose="020F0502020204030204" pitchFamily="34" charset="0"/>
              </a:rPr>
              <a:t>Les nouveaux modes de transport </a:t>
            </a:r>
            <a:r>
              <a:rPr lang="fr-FR" dirty="0">
                <a:ea typeface="Calibri" panose="020F0502020204030204" pitchFamily="34" charset="0"/>
              </a:rPr>
              <a:t>électriques séduisent mais ils doivent être </a:t>
            </a:r>
            <a:r>
              <a:rPr lang="fr-FR" dirty="0">
                <a:solidFill>
                  <a:srgbClr val="C00000"/>
                </a:solidFill>
                <a:ea typeface="Calibri" panose="020F0502020204030204" pitchFamily="34" charset="0"/>
              </a:rPr>
              <a:t>assurés</a:t>
            </a:r>
            <a:r>
              <a:rPr lang="fr-FR" dirty="0">
                <a:ea typeface="Calibri" panose="020F0502020204030204" pitchFamily="34" charset="0"/>
              </a:rPr>
              <a:t> !</a:t>
            </a:r>
            <a:endParaRPr lang="fr-FR" dirty="0"/>
          </a:p>
        </p:txBody>
      </p:sp>
      <p:sp>
        <p:nvSpPr>
          <p:cNvPr id="2" name="ZoneTexte 1">
            <a:extLst>
              <a:ext uri="{FF2B5EF4-FFF2-40B4-BE49-F238E27FC236}">
                <a16:creationId xmlns:a16="http://schemas.microsoft.com/office/drawing/2014/main" id="{B9044ECC-2734-4570-1623-7B3FEFF6AE45}"/>
              </a:ext>
            </a:extLst>
          </p:cNvPr>
          <p:cNvSpPr txBox="1"/>
          <p:nvPr/>
        </p:nvSpPr>
        <p:spPr>
          <a:xfrm>
            <a:off x="6177478" y="95261"/>
            <a:ext cx="4939422" cy="276999"/>
          </a:xfrm>
          <a:prstGeom prst="rect">
            <a:avLst/>
          </a:prstGeom>
          <a:noFill/>
        </p:spPr>
        <p:txBody>
          <a:bodyPr wrap="square" rtlCol="0">
            <a:spAutoFit/>
          </a:bodyPr>
          <a:lstStyle/>
          <a:p>
            <a:pPr algn="r"/>
            <a:r>
              <a:rPr lang="fr-FR" sz="1200" dirty="0">
                <a:solidFill>
                  <a:schemeClr val="tx1">
                    <a:lumMod val="75%"/>
                    <a:lumOff val="25%"/>
                  </a:schemeClr>
                </a:solidFill>
              </a:rPr>
              <a:t>2. Financer, </a:t>
            </a:r>
            <a:r>
              <a:rPr lang="fr-FR" sz="1200" b="1" dirty="0">
                <a:solidFill>
                  <a:srgbClr val="C00000"/>
                </a:solidFill>
              </a:rPr>
              <a:t>Assurer</a:t>
            </a:r>
            <a:r>
              <a:rPr lang="fr-FR" sz="1200" dirty="0">
                <a:solidFill>
                  <a:schemeClr val="tx1">
                    <a:lumMod val="75%"/>
                    <a:lumOff val="25%"/>
                  </a:schemeClr>
                </a:solidFill>
              </a:rPr>
              <a:t> </a:t>
            </a:r>
            <a:r>
              <a:rPr lang="fr-FR" sz="1200" dirty="0"/>
              <a:t>et Accompagner</a:t>
            </a:r>
            <a:endParaRPr lang="fr-FR" sz="1200" dirty="0">
              <a:solidFill>
                <a:schemeClr val="tx1">
                  <a:lumMod val="75%"/>
                  <a:lumOff val="25%"/>
                </a:schemeClr>
              </a:solidFill>
            </a:endParaRPr>
          </a:p>
        </p:txBody>
      </p:sp>
      <p:grpSp>
        <p:nvGrpSpPr>
          <p:cNvPr id="14" name="Graphique 1830">
            <a:extLst>
              <a:ext uri="{FF2B5EF4-FFF2-40B4-BE49-F238E27FC236}">
                <a16:creationId xmlns:a16="http://schemas.microsoft.com/office/drawing/2014/main" id="{F3609706-88B3-FF49-E462-BD84B99013D4}"/>
              </a:ext>
            </a:extLst>
          </p:cNvPr>
          <p:cNvGrpSpPr/>
          <p:nvPr/>
        </p:nvGrpSpPr>
        <p:grpSpPr>
          <a:xfrm>
            <a:off x="6707125" y="1375808"/>
            <a:ext cx="248961" cy="225774"/>
            <a:chOff x="10483925" y="2904391"/>
            <a:chExt cx="396900" cy="359934"/>
          </a:xfrm>
          <a:noFill/>
        </p:grpSpPr>
        <p:grpSp>
          <p:nvGrpSpPr>
            <p:cNvPr id="15" name="Graphique 1830">
              <a:extLst>
                <a:ext uri="{FF2B5EF4-FFF2-40B4-BE49-F238E27FC236}">
                  <a16:creationId xmlns:a16="http://schemas.microsoft.com/office/drawing/2014/main" id="{49C6660F-C9CD-FB1B-0BAF-50FCFCD8B4C0}"/>
                </a:ext>
              </a:extLst>
            </p:cNvPr>
            <p:cNvGrpSpPr/>
            <p:nvPr/>
          </p:nvGrpSpPr>
          <p:grpSpPr>
            <a:xfrm>
              <a:off x="10483925" y="2904391"/>
              <a:ext cx="396900" cy="359934"/>
              <a:chOff x="10483925" y="2904391"/>
              <a:chExt cx="396900" cy="359934"/>
            </a:xfrm>
            <a:grpFill/>
          </p:grpSpPr>
          <p:sp>
            <p:nvSpPr>
              <p:cNvPr id="19" name="Forme libre : forme 18">
                <a:extLst>
                  <a:ext uri="{FF2B5EF4-FFF2-40B4-BE49-F238E27FC236}">
                    <a16:creationId xmlns:a16="http://schemas.microsoft.com/office/drawing/2014/main" id="{BF4BBA1B-B6D5-D6C0-BA21-399623C31714}"/>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0" name="Forme libre : forme 19">
                <a:extLst>
                  <a:ext uri="{FF2B5EF4-FFF2-40B4-BE49-F238E27FC236}">
                    <a16:creationId xmlns:a16="http://schemas.microsoft.com/office/drawing/2014/main" id="{1D402BB8-CD2E-B69E-C2C9-E07D7DF7F92D}"/>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1" name="Forme libre : forme 20">
                <a:extLst>
                  <a:ext uri="{FF2B5EF4-FFF2-40B4-BE49-F238E27FC236}">
                    <a16:creationId xmlns:a16="http://schemas.microsoft.com/office/drawing/2014/main" id="{30645B3B-7730-5A0E-9795-9E95C72568D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22" name="Forme libre : forme 21">
                <a:extLst>
                  <a:ext uri="{FF2B5EF4-FFF2-40B4-BE49-F238E27FC236}">
                    <a16:creationId xmlns:a16="http://schemas.microsoft.com/office/drawing/2014/main" id="{7B45BCA7-75B8-AD58-F9A8-27205A240C9F}"/>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23" name="Forme libre : forme 22">
                <a:extLst>
                  <a:ext uri="{FF2B5EF4-FFF2-40B4-BE49-F238E27FC236}">
                    <a16:creationId xmlns:a16="http://schemas.microsoft.com/office/drawing/2014/main" id="{CBEA166C-2CE2-36E4-4BA7-23B598998FB7}"/>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24" name="Forme libre : forme 23">
                <a:extLst>
                  <a:ext uri="{FF2B5EF4-FFF2-40B4-BE49-F238E27FC236}">
                    <a16:creationId xmlns:a16="http://schemas.microsoft.com/office/drawing/2014/main" id="{2B55E799-F0E8-EE1C-F3C6-00B76332E75E}"/>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25" name="Forme libre : forme 24">
                <a:extLst>
                  <a:ext uri="{FF2B5EF4-FFF2-40B4-BE49-F238E27FC236}">
                    <a16:creationId xmlns:a16="http://schemas.microsoft.com/office/drawing/2014/main" id="{7C4F8106-9B65-B0A3-1199-1B6218C26D94}"/>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26" name="Forme libre : forme 25">
                <a:extLst>
                  <a:ext uri="{FF2B5EF4-FFF2-40B4-BE49-F238E27FC236}">
                    <a16:creationId xmlns:a16="http://schemas.microsoft.com/office/drawing/2014/main" id="{2C6A42CE-9A71-82D0-AF78-5E7C1DD1DC4B}"/>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27" name="Forme libre : forme 26">
                <a:extLst>
                  <a:ext uri="{FF2B5EF4-FFF2-40B4-BE49-F238E27FC236}">
                    <a16:creationId xmlns:a16="http://schemas.microsoft.com/office/drawing/2014/main" id="{2E163BCA-8CE9-1CE4-EFC1-7689397BEA22}"/>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28" name="Forme libre : forme 27">
                <a:extLst>
                  <a:ext uri="{FF2B5EF4-FFF2-40B4-BE49-F238E27FC236}">
                    <a16:creationId xmlns:a16="http://schemas.microsoft.com/office/drawing/2014/main" id="{EE56AB9E-04C6-920C-5AC4-CD022896DBCE}"/>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29" name="Forme libre : forme 28">
                <a:extLst>
                  <a:ext uri="{FF2B5EF4-FFF2-40B4-BE49-F238E27FC236}">
                    <a16:creationId xmlns:a16="http://schemas.microsoft.com/office/drawing/2014/main" id="{DD277EC8-6750-8412-0CD5-E137B351B0A5}"/>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30" name="Forme libre : forme 29">
                <a:extLst>
                  <a:ext uri="{FF2B5EF4-FFF2-40B4-BE49-F238E27FC236}">
                    <a16:creationId xmlns:a16="http://schemas.microsoft.com/office/drawing/2014/main" id="{EE27AE7D-8B95-2858-04B5-4BB6A25F21B1}"/>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31" name="Forme libre : forme 30">
                <a:extLst>
                  <a:ext uri="{FF2B5EF4-FFF2-40B4-BE49-F238E27FC236}">
                    <a16:creationId xmlns:a16="http://schemas.microsoft.com/office/drawing/2014/main" id="{93B00C9F-28BB-A1FC-20FB-3143DC6D8E3A}"/>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16" name="Forme libre : forme 15">
              <a:extLst>
                <a:ext uri="{FF2B5EF4-FFF2-40B4-BE49-F238E27FC236}">
                  <a16:creationId xmlns:a16="http://schemas.microsoft.com/office/drawing/2014/main" id="{5CA77A25-4ED7-8AB1-AB35-CEE7E1396911}"/>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7" name="Forme libre : forme 16">
              <a:extLst>
                <a:ext uri="{FF2B5EF4-FFF2-40B4-BE49-F238E27FC236}">
                  <a16:creationId xmlns:a16="http://schemas.microsoft.com/office/drawing/2014/main" id="{0F2448BC-8382-E0E8-1D1F-B1FB32F9CFFA}"/>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8" name="Forme libre : forme 17">
              <a:extLst>
                <a:ext uri="{FF2B5EF4-FFF2-40B4-BE49-F238E27FC236}">
                  <a16:creationId xmlns:a16="http://schemas.microsoft.com/office/drawing/2014/main" id="{816B0D24-2C64-5609-E84C-FBB29E4C9988}"/>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pic>
        <p:nvPicPr>
          <p:cNvPr id="80" name="Graphique 79" descr="Homme professeur contour">
            <a:extLst>
              <a:ext uri="{FF2B5EF4-FFF2-40B4-BE49-F238E27FC236}">
                <a16:creationId xmlns:a16="http://schemas.microsoft.com/office/drawing/2014/main" id="{10B16E49-05AF-EF3C-F290-5F740C0F0195}"/>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50497" y="1356853"/>
            <a:ext cx="234256" cy="234000"/>
          </a:xfrm>
          <a:prstGeom prst="rect">
            <a:avLst/>
          </a:prstGeom>
        </p:spPr>
      </p:pic>
      <p:pic>
        <p:nvPicPr>
          <p:cNvPr id="95" name="Image 94">
            <a:extLst>
              <a:ext uri="{FF2B5EF4-FFF2-40B4-BE49-F238E27FC236}">
                <a16:creationId xmlns:a16="http://schemas.microsoft.com/office/drawing/2014/main" id="{DAE10543-78D7-3490-C5D8-1B4255D116AE}"/>
              </a:ext>
            </a:extLst>
          </p:cNvPr>
          <p:cNvPicPr>
            <a:picLocks noChangeAspect="1"/>
          </p:cNvPicPr>
          <p:nvPr/>
        </p:nvPicPr>
        <p:blipFill>
          <a:blip r:embed="rId6"/>
          <a:stretch>
            <a:fillRect/>
          </a:stretch>
        </p:blipFill>
        <p:spPr>
          <a:xfrm>
            <a:off x="11251238" y="49018"/>
            <a:ext cx="849650" cy="372260"/>
          </a:xfrm>
          <a:prstGeom prst="rect">
            <a:avLst/>
          </a:prstGeom>
        </p:spPr>
      </p:pic>
      <p:sp>
        <p:nvSpPr>
          <p:cNvPr id="86" name="Espace réservé du contenu 7">
            <a:extLst>
              <a:ext uri="{FF2B5EF4-FFF2-40B4-BE49-F238E27FC236}">
                <a16:creationId xmlns:a16="http://schemas.microsoft.com/office/drawing/2014/main" id="{B8F04785-AB3D-C2D7-AAB8-9879875221B0}"/>
              </a:ext>
            </a:extLst>
          </p:cNvPr>
          <p:cNvSpPr>
            <a:spLocks noGrp="1"/>
          </p:cNvSpPr>
          <p:nvPr>
            <p:ph idx="1"/>
          </p:nvPr>
        </p:nvSpPr>
        <p:spPr>
          <a:xfrm>
            <a:off x="703542" y="1693047"/>
            <a:ext cx="5392458" cy="1831489"/>
          </a:xfrm>
        </p:spPr>
        <p:txBody>
          <a:bodyPr/>
          <a:lstStyle/>
          <a:p>
            <a:r>
              <a:rPr lang="fr-FR" b="1" dirty="0"/>
              <a:t>L’Assurance des </a:t>
            </a:r>
            <a:r>
              <a:rPr lang="fr-FR" b="1" dirty="0">
                <a:solidFill>
                  <a:srgbClr val="C00000"/>
                </a:solidFill>
              </a:rPr>
              <a:t>N</a:t>
            </a:r>
            <a:r>
              <a:rPr lang="fr-FR" b="1" dirty="0"/>
              <a:t>ouveaux </a:t>
            </a:r>
            <a:r>
              <a:rPr lang="fr-FR" b="1" dirty="0">
                <a:solidFill>
                  <a:srgbClr val="C00000"/>
                </a:solidFill>
              </a:rPr>
              <a:t>M</a:t>
            </a:r>
            <a:r>
              <a:rPr lang="fr-FR" b="1" dirty="0"/>
              <a:t>odes de </a:t>
            </a:r>
            <a:r>
              <a:rPr lang="fr-FR" b="1" dirty="0">
                <a:solidFill>
                  <a:srgbClr val="C00000"/>
                </a:solidFill>
              </a:rPr>
              <a:t>D</a:t>
            </a:r>
            <a:r>
              <a:rPr lang="fr-FR" b="1" dirty="0"/>
              <a:t>éplacement (NMD) ?</a:t>
            </a:r>
          </a:p>
          <a:p>
            <a:endParaRPr lang="fr-FR" b="1" dirty="0">
              <a:solidFill>
                <a:srgbClr val="C00000"/>
              </a:solidFill>
            </a:endParaRPr>
          </a:p>
          <a:p>
            <a:pPr lvl="1" algn="just">
              <a:buClr>
                <a:srgbClr val="D11921"/>
              </a:buClr>
            </a:pPr>
            <a:r>
              <a:rPr lang="fr-FR" b="1" dirty="0"/>
              <a:t>Cette assurance optionnelle de notre contrat MRH4 </a:t>
            </a:r>
            <a:r>
              <a:rPr lang="fr-FR" dirty="0"/>
              <a:t>propose une couverture complète si l’assuré est détenteur et utilise un vélo (même mécanique) ou un EDP motorisé.</a:t>
            </a:r>
            <a:endParaRPr lang="fr-FR" altLang="fr-FR" dirty="0"/>
          </a:p>
        </p:txBody>
      </p:sp>
      <p:sp>
        <p:nvSpPr>
          <p:cNvPr id="4096" name="Espace réservé du contenu 8">
            <a:extLst>
              <a:ext uri="{FF2B5EF4-FFF2-40B4-BE49-F238E27FC236}">
                <a16:creationId xmlns:a16="http://schemas.microsoft.com/office/drawing/2014/main" id="{C7B17EEE-9FF1-AA9D-DC88-7283D9DE8434}"/>
              </a:ext>
            </a:extLst>
          </p:cNvPr>
          <p:cNvSpPr txBox="1">
            <a:spLocks noChangeArrowheads="1"/>
          </p:cNvSpPr>
          <p:nvPr/>
        </p:nvSpPr>
        <p:spPr bwMode="auto">
          <a:xfrm>
            <a:off x="1050698" y="4055541"/>
            <a:ext cx="2869452" cy="319066"/>
          </a:xfrm>
          <a:custGeom>
            <a:avLst/>
            <a:gdLst>
              <a:gd name="connsiteX0" fmla="*/ 0 w 2869452"/>
              <a:gd name="connsiteY0" fmla="*/ 0 h 319066"/>
              <a:gd name="connsiteX1" fmla="*/ 631279 w 2869452"/>
              <a:gd name="connsiteY1" fmla="*/ 0 h 319066"/>
              <a:gd name="connsiteX2" fmla="*/ 1262559 w 2869452"/>
              <a:gd name="connsiteY2" fmla="*/ 0 h 319066"/>
              <a:gd name="connsiteX3" fmla="*/ 1865144 w 2869452"/>
              <a:gd name="connsiteY3" fmla="*/ 0 h 319066"/>
              <a:gd name="connsiteX4" fmla="*/ 2869452 w 2869452"/>
              <a:gd name="connsiteY4" fmla="*/ 0 h 319066"/>
              <a:gd name="connsiteX5" fmla="*/ 2869452 w 2869452"/>
              <a:gd name="connsiteY5" fmla="*/ 319066 h 319066"/>
              <a:gd name="connsiteX6" fmla="*/ 2238173 w 2869452"/>
              <a:gd name="connsiteY6" fmla="*/ 319066 h 319066"/>
              <a:gd name="connsiteX7" fmla="*/ 1606893 w 2869452"/>
              <a:gd name="connsiteY7" fmla="*/ 319066 h 319066"/>
              <a:gd name="connsiteX8" fmla="*/ 975614 w 2869452"/>
              <a:gd name="connsiteY8" fmla="*/ 319066 h 319066"/>
              <a:gd name="connsiteX9" fmla="*/ 0 w 2869452"/>
              <a:gd name="connsiteY9" fmla="*/ 319066 h 319066"/>
              <a:gd name="connsiteX10" fmla="*/ 0 w 2869452"/>
              <a:gd name="connsiteY10" fmla="*/ 0 h 319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69452" h="319066" fill="none" extrusionOk="0">
                <a:moveTo>
                  <a:pt x="0" y="0"/>
                </a:moveTo>
                <a:cubicBezTo>
                  <a:pt x="271940" y="-10737"/>
                  <a:pt x="502423" y="-10984"/>
                  <a:pt x="631279" y="0"/>
                </a:cubicBezTo>
                <a:cubicBezTo>
                  <a:pt x="760135" y="10984"/>
                  <a:pt x="1082840" y="26963"/>
                  <a:pt x="1262559" y="0"/>
                </a:cubicBezTo>
                <a:cubicBezTo>
                  <a:pt x="1442278" y="-26963"/>
                  <a:pt x="1609037" y="-24626"/>
                  <a:pt x="1865144" y="0"/>
                </a:cubicBezTo>
                <a:cubicBezTo>
                  <a:pt x="2121251" y="24626"/>
                  <a:pt x="2385557" y="45392"/>
                  <a:pt x="2869452" y="0"/>
                </a:cubicBezTo>
                <a:cubicBezTo>
                  <a:pt x="2871498" y="111585"/>
                  <a:pt x="2860140" y="177062"/>
                  <a:pt x="2869452" y="319066"/>
                </a:cubicBezTo>
                <a:cubicBezTo>
                  <a:pt x="2619162" y="338822"/>
                  <a:pt x="2448473" y="316106"/>
                  <a:pt x="2238173" y="319066"/>
                </a:cubicBezTo>
                <a:cubicBezTo>
                  <a:pt x="2027873" y="322026"/>
                  <a:pt x="1878213" y="332810"/>
                  <a:pt x="1606893" y="319066"/>
                </a:cubicBezTo>
                <a:cubicBezTo>
                  <a:pt x="1335573" y="305322"/>
                  <a:pt x="1177752" y="350470"/>
                  <a:pt x="975614" y="319066"/>
                </a:cubicBezTo>
                <a:cubicBezTo>
                  <a:pt x="773476" y="287662"/>
                  <a:pt x="312282" y="294593"/>
                  <a:pt x="0" y="319066"/>
                </a:cubicBezTo>
                <a:cubicBezTo>
                  <a:pt x="747" y="214714"/>
                  <a:pt x="-5075" y="140680"/>
                  <a:pt x="0" y="0"/>
                </a:cubicBezTo>
                <a:close/>
              </a:path>
              <a:path w="2869452" h="319066" stroke="0" extrusionOk="0">
                <a:moveTo>
                  <a:pt x="0" y="0"/>
                </a:moveTo>
                <a:cubicBezTo>
                  <a:pt x="193956" y="20275"/>
                  <a:pt x="300314" y="-16173"/>
                  <a:pt x="487807" y="0"/>
                </a:cubicBezTo>
                <a:cubicBezTo>
                  <a:pt x="675300" y="16173"/>
                  <a:pt x="914470" y="-11287"/>
                  <a:pt x="1090392" y="0"/>
                </a:cubicBezTo>
                <a:cubicBezTo>
                  <a:pt x="1266314" y="11287"/>
                  <a:pt x="1432464" y="18489"/>
                  <a:pt x="1664282" y="0"/>
                </a:cubicBezTo>
                <a:cubicBezTo>
                  <a:pt x="1896100" y="-18489"/>
                  <a:pt x="2129746" y="-30165"/>
                  <a:pt x="2295562" y="0"/>
                </a:cubicBezTo>
                <a:cubicBezTo>
                  <a:pt x="2461378" y="30165"/>
                  <a:pt x="2720145" y="27049"/>
                  <a:pt x="2869452" y="0"/>
                </a:cubicBezTo>
                <a:cubicBezTo>
                  <a:pt x="2878392" y="95307"/>
                  <a:pt x="2870209" y="188857"/>
                  <a:pt x="2869452" y="319066"/>
                </a:cubicBezTo>
                <a:cubicBezTo>
                  <a:pt x="2639567" y="306491"/>
                  <a:pt x="2483686" y="296664"/>
                  <a:pt x="2381645" y="319066"/>
                </a:cubicBezTo>
                <a:cubicBezTo>
                  <a:pt x="2279604" y="341468"/>
                  <a:pt x="1917211" y="343202"/>
                  <a:pt x="1750366" y="319066"/>
                </a:cubicBezTo>
                <a:cubicBezTo>
                  <a:pt x="1583521" y="294930"/>
                  <a:pt x="1315160" y="300963"/>
                  <a:pt x="1205170" y="319066"/>
                </a:cubicBezTo>
                <a:cubicBezTo>
                  <a:pt x="1095180" y="337169"/>
                  <a:pt x="811270" y="298297"/>
                  <a:pt x="573890" y="319066"/>
                </a:cubicBezTo>
                <a:cubicBezTo>
                  <a:pt x="336510" y="339835"/>
                  <a:pt x="212314" y="326288"/>
                  <a:pt x="0" y="319066"/>
                </a:cubicBezTo>
                <a:cubicBezTo>
                  <a:pt x="-5097" y="214335"/>
                  <a:pt x="-9481" y="86614"/>
                  <a:pt x="0" y="0"/>
                </a:cubicBezTo>
                <a:close/>
              </a:path>
            </a:pathLst>
          </a:custGeom>
          <a:solidFill>
            <a:srgbClr val="C00000"/>
          </a:solidFill>
          <a:ln>
            <a:solidFill>
              <a:srgbClr val="C00000"/>
            </a:solidFill>
            <a:extLst>
              <a:ext uri="{C807C97D-BFC1-408E-A445-0C87EB9F89A2}">
                <ask:lineSketchStyleProps xmlns:ask="http://schemas.microsoft.com/office/drawing/2018/sketchyshapes" sd="2308155104">
                  <a:prstGeom prst="rect">
                    <a:avLst/>
                  </a:prstGeom>
                  <ask:type>
                    <ask:lineSketchFreehand/>
                  </ask:type>
                </ask:lineSketchStyleProps>
              </a:ext>
            </a:extLst>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dirty="0">
                <a:solidFill>
                  <a:schemeClr val="bg1"/>
                </a:solidFill>
              </a:rPr>
              <a:t>     Les impacts sur votre PV</a:t>
            </a:r>
          </a:p>
        </p:txBody>
      </p:sp>
      <p:grpSp>
        <p:nvGrpSpPr>
          <p:cNvPr id="4097" name="Graphique 1772">
            <a:extLst>
              <a:ext uri="{FF2B5EF4-FFF2-40B4-BE49-F238E27FC236}">
                <a16:creationId xmlns:a16="http://schemas.microsoft.com/office/drawing/2014/main" id="{2CF7B38B-BD3F-CAA0-054D-4CA543F8D0DD}"/>
              </a:ext>
            </a:extLst>
          </p:cNvPr>
          <p:cNvGrpSpPr/>
          <p:nvPr/>
        </p:nvGrpSpPr>
        <p:grpSpPr>
          <a:xfrm>
            <a:off x="1108375" y="4096746"/>
            <a:ext cx="200303" cy="233903"/>
            <a:chOff x="2317430" y="1288782"/>
            <a:chExt cx="363699" cy="401630"/>
          </a:xfrm>
          <a:noFill/>
        </p:grpSpPr>
        <p:sp>
          <p:nvSpPr>
            <p:cNvPr id="4099" name="Forme libre : forme 4098">
              <a:extLst>
                <a:ext uri="{FF2B5EF4-FFF2-40B4-BE49-F238E27FC236}">
                  <a16:creationId xmlns:a16="http://schemas.microsoft.com/office/drawing/2014/main" id="{C8AE0707-DA56-19B9-8CA7-8A30218AD134}"/>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4100" name="Graphique 1772">
              <a:extLst>
                <a:ext uri="{FF2B5EF4-FFF2-40B4-BE49-F238E27FC236}">
                  <a16:creationId xmlns:a16="http://schemas.microsoft.com/office/drawing/2014/main" id="{DF128E3C-1165-81F7-443E-D8DFE41BF968}"/>
                </a:ext>
              </a:extLst>
            </p:cNvPr>
            <p:cNvGrpSpPr/>
            <p:nvPr/>
          </p:nvGrpSpPr>
          <p:grpSpPr>
            <a:xfrm>
              <a:off x="2452209" y="1371600"/>
              <a:ext cx="42576" cy="102012"/>
              <a:chOff x="2452209" y="1371600"/>
              <a:chExt cx="42576" cy="102012"/>
            </a:xfrm>
            <a:grpFill/>
          </p:grpSpPr>
          <p:sp>
            <p:nvSpPr>
              <p:cNvPr id="4120" name="Forme libre : forme 4119">
                <a:extLst>
                  <a:ext uri="{FF2B5EF4-FFF2-40B4-BE49-F238E27FC236}">
                    <a16:creationId xmlns:a16="http://schemas.microsoft.com/office/drawing/2014/main" id="{FD81D665-9A87-AFFD-1E38-618DA86EB67D}"/>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4121" name="Forme libre : forme 4120">
                <a:extLst>
                  <a:ext uri="{FF2B5EF4-FFF2-40B4-BE49-F238E27FC236}">
                    <a16:creationId xmlns:a16="http://schemas.microsoft.com/office/drawing/2014/main" id="{92F25201-5D11-55FE-9A3C-285D41E07148}"/>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4101" name="Forme libre : forme 4100">
              <a:extLst>
                <a:ext uri="{FF2B5EF4-FFF2-40B4-BE49-F238E27FC236}">
                  <a16:creationId xmlns:a16="http://schemas.microsoft.com/office/drawing/2014/main" id="{94E2647E-233A-308C-28C2-F73F2C4C4D21}"/>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4102" name="Forme libre : forme 4101">
              <a:extLst>
                <a:ext uri="{FF2B5EF4-FFF2-40B4-BE49-F238E27FC236}">
                  <a16:creationId xmlns:a16="http://schemas.microsoft.com/office/drawing/2014/main" id="{926D1980-107E-DB78-30E1-18DC0978B0F2}"/>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4103" name="Forme libre : forme 4102">
              <a:extLst>
                <a:ext uri="{FF2B5EF4-FFF2-40B4-BE49-F238E27FC236}">
                  <a16:creationId xmlns:a16="http://schemas.microsoft.com/office/drawing/2014/main" id="{F1EFF005-D321-900D-69E3-7DF928269016}"/>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4104" name="Forme libre : forme 4103">
              <a:extLst>
                <a:ext uri="{FF2B5EF4-FFF2-40B4-BE49-F238E27FC236}">
                  <a16:creationId xmlns:a16="http://schemas.microsoft.com/office/drawing/2014/main" id="{8A9208AC-F608-C09F-1B06-71E5BF3CDCBE}"/>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4105" name="Forme libre : forme 4104">
              <a:extLst>
                <a:ext uri="{FF2B5EF4-FFF2-40B4-BE49-F238E27FC236}">
                  <a16:creationId xmlns:a16="http://schemas.microsoft.com/office/drawing/2014/main" id="{FF8317C9-92F8-CC15-43B1-6CB54AED27DC}"/>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4106" name="Graphique 1772">
              <a:extLst>
                <a:ext uri="{FF2B5EF4-FFF2-40B4-BE49-F238E27FC236}">
                  <a16:creationId xmlns:a16="http://schemas.microsoft.com/office/drawing/2014/main" id="{6DF97E97-C38F-3003-7B0C-0BD256CD0A26}"/>
                </a:ext>
              </a:extLst>
            </p:cNvPr>
            <p:cNvGrpSpPr/>
            <p:nvPr/>
          </p:nvGrpSpPr>
          <p:grpSpPr>
            <a:xfrm>
              <a:off x="2489833" y="1432178"/>
              <a:ext cx="79724" cy="98488"/>
              <a:chOff x="2489833" y="1432178"/>
              <a:chExt cx="79724" cy="98488"/>
            </a:xfrm>
            <a:grpFill/>
          </p:grpSpPr>
          <p:sp>
            <p:nvSpPr>
              <p:cNvPr id="4117" name="Forme libre : forme 4116">
                <a:extLst>
                  <a:ext uri="{FF2B5EF4-FFF2-40B4-BE49-F238E27FC236}">
                    <a16:creationId xmlns:a16="http://schemas.microsoft.com/office/drawing/2014/main" id="{98D1CE3F-2D19-DAAF-8036-4C3C4D721285}"/>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4118" name="Forme libre : forme 4117">
                <a:extLst>
                  <a:ext uri="{FF2B5EF4-FFF2-40B4-BE49-F238E27FC236}">
                    <a16:creationId xmlns:a16="http://schemas.microsoft.com/office/drawing/2014/main" id="{60F3CC45-5AEF-81C4-5ADF-41BCB17434E4}"/>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4119" name="Forme libre : forme 4118">
                <a:extLst>
                  <a:ext uri="{FF2B5EF4-FFF2-40B4-BE49-F238E27FC236}">
                    <a16:creationId xmlns:a16="http://schemas.microsoft.com/office/drawing/2014/main" id="{8D70A4AC-3BB8-ECB1-2C80-A10EDD7A8E98}"/>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4107" name="Forme libre : forme 4106">
              <a:extLst>
                <a:ext uri="{FF2B5EF4-FFF2-40B4-BE49-F238E27FC236}">
                  <a16:creationId xmlns:a16="http://schemas.microsoft.com/office/drawing/2014/main" id="{27877815-F93F-831B-114A-34B67B831E7F}"/>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4108" name="Forme libre : forme 4107">
              <a:extLst>
                <a:ext uri="{FF2B5EF4-FFF2-40B4-BE49-F238E27FC236}">
                  <a16:creationId xmlns:a16="http://schemas.microsoft.com/office/drawing/2014/main" id="{4CBD47F1-93AE-7013-F316-393B85D12856}"/>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4109" name="Forme libre : forme 4108">
              <a:extLst>
                <a:ext uri="{FF2B5EF4-FFF2-40B4-BE49-F238E27FC236}">
                  <a16:creationId xmlns:a16="http://schemas.microsoft.com/office/drawing/2014/main" id="{9721675A-2E3D-EE17-1C40-58E9B92A27BE}"/>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4110" name="Forme libre : forme 4109">
              <a:extLst>
                <a:ext uri="{FF2B5EF4-FFF2-40B4-BE49-F238E27FC236}">
                  <a16:creationId xmlns:a16="http://schemas.microsoft.com/office/drawing/2014/main" id="{C0A3DDD5-2A49-6F2B-ACF6-27560CE5B19A}"/>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4111" name="Forme libre : forme 4110">
              <a:extLst>
                <a:ext uri="{FF2B5EF4-FFF2-40B4-BE49-F238E27FC236}">
                  <a16:creationId xmlns:a16="http://schemas.microsoft.com/office/drawing/2014/main" id="{9B68A07F-E937-1379-9D00-79012BE90B5A}"/>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4112" name="Forme libre : forme 4111">
              <a:extLst>
                <a:ext uri="{FF2B5EF4-FFF2-40B4-BE49-F238E27FC236}">
                  <a16:creationId xmlns:a16="http://schemas.microsoft.com/office/drawing/2014/main" id="{4947E74F-34F9-1216-06E9-3FACAA0742B4}"/>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4113" name="Forme libre : forme 4112">
              <a:extLst>
                <a:ext uri="{FF2B5EF4-FFF2-40B4-BE49-F238E27FC236}">
                  <a16:creationId xmlns:a16="http://schemas.microsoft.com/office/drawing/2014/main" id="{2C5F4548-8F2E-D2C2-9430-E73003E198A7}"/>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4114" name="Forme libre : forme 4113">
              <a:extLst>
                <a:ext uri="{FF2B5EF4-FFF2-40B4-BE49-F238E27FC236}">
                  <a16:creationId xmlns:a16="http://schemas.microsoft.com/office/drawing/2014/main" id="{9099C2A2-3C3E-2478-1E47-3A5C0517DF75}"/>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4115" name="Forme libre : forme 4114">
              <a:extLst>
                <a:ext uri="{FF2B5EF4-FFF2-40B4-BE49-F238E27FC236}">
                  <a16:creationId xmlns:a16="http://schemas.microsoft.com/office/drawing/2014/main" id="{3F786DE5-4502-8440-0456-1EDBAE239528}"/>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4116" name="Forme libre : forme 4115">
              <a:extLst>
                <a:ext uri="{FF2B5EF4-FFF2-40B4-BE49-F238E27FC236}">
                  <a16:creationId xmlns:a16="http://schemas.microsoft.com/office/drawing/2014/main" id="{2255D7F8-B35C-D668-D394-1337938B8DC7}"/>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sp>
        <p:nvSpPr>
          <p:cNvPr id="9" name="Espace réservé du contenu 7">
            <a:extLst>
              <a:ext uri="{FF2B5EF4-FFF2-40B4-BE49-F238E27FC236}">
                <a16:creationId xmlns:a16="http://schemas.microsoft.com/office/drawing/2014/main" id="{F775D54B-63FF-0692-0A1E-EAFEF072FCCC}"/>
              </a:ext>
            </a:extLst>
          </p:cNvPr>
          <p:cNvSpPr txBox="1">
            <a:spLocks/>
          </p:cNvSpPr>
          <p:nvPr/>
        </p:nvSpPr>
        <p:spPr>
          <a:xfrm>
            <a:off x="780553" y="4614228"/>
            <a:ext cx="5392458" cy="1068750"/>
          </a:xfrm>
          <a:prstGeom prst="rect">
            <a:avLst/>
          </a:prstGeom>
        </p:spPr>
        <p:txBody>
          <a:bodyPr/>
          <a:lstStyle>
            <a:lvl1pPr marL="216000" marR="0" indent="-216000" algn="l" defTabSz="914400" rtl="0" eaLnBrk="1" fontAlgn="auto" latinLnBrk="0" hangingPunct="1">
              <a:lnSpc>
                <a:spcPct val="100%"/>
              </a:lnSpc>
              <a:spcBef>
                <a:spcPts val="600"/>
              </a:spcBef>
              <a:spcAft>
                <a:spcPts val="0"/>
              </a:spcAft>
              <a:buClr>
                <a:schemeClr val="accent4">
                  <a:lumMod val="75%"/>
                </a:schemeClr>
              </a:buClr>
              <a:buSzTx/>
              <a:buFont typeface="Arial" panose="020B0604020202020204" pitchFamily="34" charset="0"/>
              <a:buChar char="■"/>
              <a:tabLst/>
              <a:defRPr sz="1600" kern="1200" baseline="0%">
                <a:solidFill>
                  <a:schemeClr val="tx1">
                    <a:lumMod val="75%"/>
                    <a:lumOff val="25%"/>
                  </a:schemeClr>
                </a:solidFill>
                <a:latin typeface="+mn-lt"/>
                <a:ea typeface="+mn-ea"/>
                <a:cs typeface="+mn-cs"/>
              </a:defRPr>
            </a:lvl1pPr>
            <a:lvl2pPr marL="68400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400" kern="1200">
                <a:solidFill>
                  <a:schemeClr val="tx1">
                    <a:lumMod val="75%"/>
                    <a:lumOff val="25%"/>
                  </a:schemeClr>
                </a:solidFill>
                <a:latin typeface="+mn-lt"/>
                <a:ea typeface="+mn-ea"/>
                <a:cs typeface="+mn-cs"/>
              </a:defRPr>
            </a:lvl2pPr>
            <a:lvl3pPr marL="927000" marR="0" indent="0" algn="l" defTabSz="914400" rtl="0" eaLnBrk="1" fontAlgn="auto" latinLnBrk="0" hangingPunct="1">
              <a:lnSpc>
                <a:spcPct val="100%"/>
              </a:lnSpc>
              <a:spcBef>
                <a:spcPts val="600"/>
              </a:spcBef>
              <a:spcAft>
                <a:spcPts val="1200"/>
              </a:spcAft>
              <a:buClr>
                <a:schemeClr val="accent4">
                  <a:lumMod val="75%"/>
                </a:schemeClr>
              </a:buClr>
              <a:buSzTx/>
              <a:buFont typeface="Wingdings" panose="05000000000000000000" pitchFamily="2" charset="2"/>
              <a:buNone/>
              <a:tabLst/>
              <a:defRPr sz="1200" kern="1200">
                <a:solidFill>
                  <a:schemeClr val="tx1">
                    <a:lumMod val="75%"/>
                    <a:lumOff val="25%"/>
                  </a:schemeClr>
                </a:solidFill>
                <a:latin typeface="+mn-lt"/>
                <a:ea typeface="+mn-ea"/>
                <a:cs typeface="+mn-cs"/>
              </a:defRPr>
            </a:lvl3pPr>
            <a:lvl4pPr marL="165735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100" kern="1200" baseline="0%">
                <a:solidFill>
                  <a:schemeClr val="tx1">
                    <a:lumMod val="75%"/>
                    <a:lumOff val="25%"/>
                  </a:schemeClr>
                </a:solidFill>
                <a:latin typeface="+mn-lt"/>
                <a:ea typeface="+mn-ea"/>
                <a:cs typeface="+mn-cs"/>
              </a:defRPr>
            </a:lvl4pPr>
            <a:lvl5pPr marL="205740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050" kern="1200">
                <a:solidFill>
                  <a:schemeClr val="tx1">
                    <a:lumMod val="75%"/>
                    <a:lumOff val="25%"/>
                  </a:schemeClr>
                </a:solidFill>
                <a:latin typeface="+mn-lt"/>
                <a:ea typeface="+mn-ea"/>
                <a:cs typeface="+mn-cs"/>
              </a:defRPr>
            </a:lvl5pPr>
            <a:lvl6pPr marL="25146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fr-FR" sz="1200" b="1" dirty="0">
                <a:ea typeface="Times New Roman" panose="02020603050405020304" pitchFamily="18" charset="0"/>
              </a:rPr>
              <a:t>Part variable sur objectifs : </a:t>
            </a:r>
          </a:p>
          <a:p>
            <a:pPr lvl="1">
              <a:spcBef>
                <a:spcPts val="0"/>
              </a:spcBef>
              <a:spcAft>
                <a:spcPts val="0"/>
              </a:spcAft>
            </a:pPr>
            <a:r>
              <a:rPr lang="fr-FR" sz="1200" dirty="0">
                <a:ea typeface="Calibri" panose="020F0502020204030204" pitchFamily="34" charset="0"/>
              </a:rPr>
              <a:t>Ventes Brutes IARD &amp; prévoyance.</a:t>
            </a:r>
          </a:p>
          <a:p>
            <a:pPr lvl="1">
              <a:spcBef>
                <a:spcPts val="0"/>
              </a:spcBef>
              <a:spcAft>
                <a:spcPts val="0"/>
              </a:spcAft>
            </a:pPr>
            <a:r>
              <a:rPr lang="fr-FR" sz="1200" dirty="0">
                <a:ea typeface="Calibri" panose="020F0502020204030204" pitchFamily="34" charset="0"/>
              </a:rPr>
              <a:t>Taux de visite du portefeuille avec 1 vente.</a:t>
            </a:r>
          </a:p>
          <a:p>
            <a:pPr lvl="1">
              <a:spcBef>
                <a:spcPts val="0"/>
              </a:spcBef>
              <a:spcAft>
                <a:spcPts val="0"/>
              </a:spcAft>
            </a:pPr>
            <a:endParaRPr lang="fr-FR" sz="1200" dirty="0">
              <a:ea typeface="Calibri" panose="020F0502020204030204" pitchFamily="34" charset="0"/>
            </a:endParaRPr>
          </a:p>
          <a:p>
            <a:pPr>
              <a:spcBef>
                <a:spcPts val="0"/>
              </a:spcBef>
            </a:pPr>
            <a:r>
              <a:rPr lang="fr-FR" sz="1200" dirty="0">
                <a:ea typeface="Calibri" panose="020F0502020204030204" pitchFamily="34" charset="0"/>
              </a:rPr>
              <a:t> </a:t>
            </a:r>
            <a:r>
              <a:rPr lang="fr-FR" sz="1200" b="1" dirty="0">
                <a:ea typeface="Calibri" panose="020F0502020204030204" pitchFamily="34" charset="0"/>
              </a:rPr>
              <a:t>Part variable relative (baromètre) : </a:t>
            </a:r>
          </a:p>
          <a:p>
            <a:pPr lvl="1">
              <a:spcBef>
                <a:spcPts val="0"/>
              </a:spcBef>
            </a:pPr>
            <a:r>
              <a:rPr lang="fr-FR" sz="1200" dirty="0">
                <a:ea typeface="Calibri" panose="020F0502020204030204" pitchFamily="34" charset="0"/>
              </a:rPr>
              <a:t>VN IARD &amp; prévoyance (produits pondérés).</a:t>
            </a:r>
          </a:p>
          <a:p>
            <a:pPr lvl="1" algn="just">
              <a:buClr>
                <a:srgbClr val="D11921"/>
              </a:buClr>
            </a:pPr>
            <a:endParaRPr lang="fr-FR" altLang="fr-FR" sz="1200" dirty="0"/>
          </a:p>
        </p:txBody>
      </p:sp>
      <p:pic>
        <p:nvPicPr>
          <p:cNvPr id="4" name="Image 3">
            <a:extLst>
              <a:ext uri="{FF2B5EF4-FFF2-40B4-BE49-F238E27FC236}">
                <a16:creationId xmlns:a16="http://schemas.microsoft.com/office/drawing/2014/main" id="{53D8BDF2-D941-7AC6-E666-6BABA5F4193D}"/>
              </a:ext>
            </a:extLst>
          </p:cNvPr>
          <p:cNvPicPr>
            <a:picLocks noChangeAspect="1"/>
          </p:cNvPicPr>
          <p:nvPr/>
        </p:nvPicPr>
        <p:blipFill rotWithShape="1">
          <a:blip r:embed="rId7"/>
          <a:srcRect t="74.854%" b="8.716%"/>
          <a:stretch/>
        </p:blipFill>
        <p:spPr>
          <a:xfrm>
            <a:off x="0" y="6480708"/>
            <a:ext cx="12192000" cy="377292"/>
          </a:xfrm>
          <a:prstGeom prst="rect">
            <a:avLst/>
          </a:prstGeom>
        </p:spPr>
      </p:pic>
      <p:pic>
        <p:nvPicPr>
          <p:cNvPr id="5" name="Picture 2" descr="Panneau de ville française Illustration Stock | Adobe Stock">
            <a:extLst>
              <a:ext uri="{FF2B5EF4-FFF2-40B4-BE49-F238E27FC236}">
                <a16:creationId xmlns:a16="http://schemas.microsoft.com/office/drawing/2014/main" id="{C121E69A-F6A4-E936-3D50-D31AB0863AB5}"/>
              </a:ext>
            </a:extLst>
          </p:cNvPr>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1724502" y="6209252"/>
            <a:ext cx="749944" cy="610394"/>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A42A701F-F69E-7D01-B564-4F8DF6F49695}"/>
              </a:ext>
            </a:extLst>
          </p:cNvPr>
          <p:cNvSpPr txBox="1"/>
          <p:nvPr/>
        </p:nvSpPr>
        <p:spPr>
          <a:xfrm>
            <a:off x="1716163" y="6234214"/>
            <a:ext cx="981306" cy="230832"/>
          </a:xfrm>
          <a:prstGeom prst="rect">
            <a:avLst/>
          </a:prstGeom>
          <a:noFill/>
        </p:spPr>
        <p:txBody>
          <a:bodyPr wrap="square" rtlCol="0">
            <a:spAutoFit/>
          </a:bodyPr>
          <a:lstStyle/>
          <a:p>
            <a:r>
              <a:rPr lang="fr-FR" sz="900" b="1" dirty="0">
                <a:solidFill>
                  <a:schemeClr val="tx1">
                    <a:lumMod val="75%"/>
                    <a:lumOff val="25%"/>
                  </a:schemeClr>
                </a:solidFill>
              </a:rPr>
              <a:t>FINANCER</a:t>
            </a:r>
          </a:p>
        </p:txBody>
      </p:sp>
      <p:pic>
        <p:nvPicPr>
          <p:cNvPr id="8" name="Picture 2" descr="Panneau de ville française Illustration Stock | Adobe Stock">
            <a:extLst>
              <a:ext uri="{FF2B5EF4-FFF2-40B4-BE49-F238E27FC236}">
                <a16:creationId xmlns:a16="http://schemas.microsoft.com/office/drawing/2014/main" id="{0FC35B4A-DA52-5EDB-379E-C10703BC04DA}"/>
              </a:ext>
            </a:extLst>
          </p:cNvPr>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5693212" y="6209252"/>
            <a:ext cx="749944" cy="610394"/>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D03429EE-535C-BF67-6330-368CFB44B259}"/>
              </a:ext>
            </a:extLst>
          </p:cNvPr>
          <p:cNvSpPr txBox="1"/>
          <p:nvPr/>
        </p:nvSpPr>
        <p:spPr>
          <a:xfrm>
            <a:off x="5696024" y="6234214"/>
            <a:ext cx="981306" cy="230832"/>
          </a:xfrm>
          <a:prstGeom prst="rect">
            <a:avLst/>
          </a:prstGeom>
          <a:noFill/>
        </p:spPr>
        <p:txBody>
          <a:bodyPr wrap="square" rtlCol="0">
            <a:spAutoFit/>
          </a:bodyPr>
          <a:lstStyle/>
          <a:p>
            <a:r>
              <a:rPr lang="fr-FR" sz="900" b="1" dirty="0">
                <a:solidFill>
                  <a:schemeClr val="tx1">
                    <a:lumMod val="75%"/>
                    <a:lumOff val="25%"/>
                  </a:schemeClr>
                </a:solidFill>
              </a:rPr>
              <a:t>ASSURER</a:t>
            </a:r>
          </a:p>
        </p:txBody>
      </p:sp>
      <p:pic>
        <p:nvPicPr>
          <p:cNvPr id="13" name="Picture 2" descr="Panneau de ville française Illustration Stock | Adobe Stock">
            <a:extLst>
              <a:ext uri="{FF2B5EF4-FFF2-40B4-BE49-F238E27FC236}">
                <a16:creationId xmlns:a16="http://schemas.microsoft.com/office/drawing/2014/main" id="{68A0CD8E-CDAE-C371-5B27-525CC03FACDC}"/>
              </a:ext>
            </a:extLst>
          </p:cNvPr>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10467497" y="6207150"/>
            <a:ext cx="1096317" cy="610394"/>
          </a:xfrm>
          <a:prstGeom prst="rect">
            <a:avLst/>
          </a:prstGeom>
          <a:noFill/>
          <a:extLst>
            <a:ext uri="{909E8E84-426E-40DD-AFC4-6F175D3DCCD1}">
              <a14:hiddenFill xmlns:a14="http://schemas.microsoft.com/office/drawing/2010/main">
                <a:solidFill>
                  <a:srgbClr val="FFFFFF"/>
                </a:solidFill>
              </a14:hiddenFill>
            </a:ext>
          </a:extLst>
        </p:spPr>
      </p:pic>
      <p:sp>
        <p:nvSpPr>
          <p:cNvPr id="64" name="ZoneTexte 63">
            <a:extLst>
              <a:ext uri="{FF2B5EF4-FFF2-40B4-BE49-F238E27FC236}">
                <a16:creationId xmlns:a16="http://schemas.microsoft.com/office/drawing/2014/main" id="{79DFE3EB-70B6-6794-5302-2429BB10F650}"/>
              </a:ext>
            </a:extLst>
          </p:cNvPr>
          <p:cNvSpPr txBox="1"/>
          <p:nvPr/>
        </p:nvSpPr>
        <p:spPr>
          <a:xfrm>
            <a:off x="10459158" y="6232112"/>
            <a:ext cx="1104655" cy="230832"/>
          </a:xfrm>
          <a:prstGeom prst="rect">
            <a:avLst/>
          </a:prstGeom>
          <a:noFill/>
        </p:spPr>
        <p:txBody>
          <a:bodyPr wrap="square" rtlCol="0">
            <a:spAutoFit/>
          </a:bodyPr>
          <a:lstStyle/>
          <a:p>
            <a:r>
              <a:rPr lang="fr-FR" sz="900" b="1" dirty="0">
                <a:solidFill>
                  <a:schemeClr val="tx1">
                    <a:lumMod val="75%"/>
                    <a:lumOff val="25%"/>
                  </a:schemeClr>
                </a:solidFill>
              </a:rPr>
              <a:t>ACCOMPAGNER</a:t>
            </a:r>
          </a:p>
        </p:txBody>
      </p:sp>
      <p:pic>
        <p:nvPicPr>
          <p:cNvPr id="72" name="Image 71">
            <a:extLst>
              <a:ext uri="{FF2B5EF4-FFF2-40B4-BE49-F238E27FC236}">
                <a16:creationId xmlns:a16="http://schemas.microsoft.com/office/drawing/2014/main" id="{EAD5F738-0CDE-AD9F-E39D-4052CC601FBA}"/>
              </a:ext>
            </a:extLst>
          </p:cNvPr>
          <p:cNvPicPr>
            <a:picLocks noChangeAspect="1"/>
          </p:cNvPicPr>
          <p:nvPr/>
        </p:nvPicPr>
        <p:blipFill>
          <a:blip r:embed="rId10">
            <a:duotone>
              <a:prstClr val="black"/>
              <a:schemeClr val="accent1">
                <a:tint val="45%"/>
                <a:satMod val="400%"/>
              </a:schemeClr>
            </a:duotone>
          </a:blip>
          <a:stretch>
            <a:fillRect/>
          </a:stretch>
        </p:blipFill>
        <p:spPr>
          <a:xfrm rot="5400000" flipH="1" flipV="1">
            <a:off x="10254081" y="4622105"/>
            <a:ext cx="410155" cy="394400"/>
          </a:xfrm>
          <a:prstGeom prst="rect">
            <a:avLst/>
          </a:prstGeom>
          <a:noFill/>
        </p:spPr>
      </p:pic>
      <p:pic>
        <p:nvPicPr>
          <p:cNvPr id="68" name="Picture 4" descr="Trottinette adulte : plus de 2 844 illustrations et dessins de stock libres  de droits proposés sous licence | Shutterstock">
            <a:extLst>
              <a:ext uri="{FF2B5EF4-FFF2-40B4-BE49-F238E27FC236}">
                <a16:creationId xmlns:a16="http://schemas.microsoft.com/office/drawing/2014/main" id="{6C28B58E-5365-8793-1A52-4CD728946BA1}"/>
              </a:ext>
            </a:extLst>
          </p:cNvPr>
          <p:cNvPicPr>
            <a:picLocks noChangeAspect="1" noChangeArrowheads="1"/>
          </p:cNvPicPr>
          <p:nvPr/>
        </p:nvPicPr>
        <p:blipFill rotWithShape="1">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l="16.976%" t="8.331%" r="18.317%" b="17.327%"/>
          <a:stretch/>
        </p:blipFill>
        <p:spPr bwMode="auto">
          <a:xfrm>
            <a:off x="1179084" y="6075797"/>
            <a:ext cx="591258" cy="731557"/>
          </a:xfrm>
          <a:prstGeom prst="rect">
            <a:avLst/>
          </a:prstGeom>
          <a:noFill/>
          <a:extLst>
            <a:ext uri="{909E8E84-426E-40DD-AFC4-6F175D3DCCD1}">
              <a14:hiddenFill xmlns:a14="http://schemas.microsoft.com/office/drawing/2010/main">
                <a:solidFill>
                  <a:srgbClr val="FFFFFF"/>
                </a:solidFill>
              </a14:hiddenFill>
            </a:ext>
          </a:extLst>
        </p:spPr>
      </p:pic>
      <p:pic>
        <p:nvPicPr>
          <p:cNvPr id="69" name="Image 68">
            <a:extLst>
              <a:ext uri="{FF2B5EF4-FFF2-40B4-BE49-F238E27FC236}">
                <a16:creationId xmlns:a16="http://schemas.microsoft.com/office/drawing/2014/main" id="{B4CAE279-F22D-6E33-E654-980F806ABC9B}"/>
              </a:ext>
            </a:extLst>
          </p:cNvPr>
          <p:cNvPicPr>
            <a:picLocks noChangeAspect="1"/>
          </p:cNvPicPr>
          <p:nvPr/>
        </p:nvPicPr>
        <p:blipFill>
          <a:blip r:embed="rId12"/>
          <a:stretch>
            <a:fillRect/>
          </a:stretch>
        </p:blipFill>
        <p:spPr>
          <a:xfrm>
            <a:off x="4808068" y="4486650"/>
            <a:ext cx="1049807" cy="1281926"/>
          </a:xfrm>
          <a:prstGeom prst="rect">
            <a:avLst/>
          </a:prstGeom>
        </p:spPr>
      </p:pic>
    </p:spTree>
    <p:extLst>
      <p:ext uri="{BB962C8B-B14F-4D97-AF65-F5344CB8AC3E}">
        <p14:creationId xmlns:p14="http://schemas.microsoft.com/office/powerpoint/2010/main" val="1632038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 decel="50%" fill="hold" nodeType="withEffect">
                                  <p:stCondLst>
                                    <p:cond delay="0"/>
                                  </p:stCondLst>
                                  <p:childTnLst>
                                    <p:animMotion origin="layout" path="M 0.05222 0.00116 L 0.37904 -0.00046 " pathEditMode="relative" rAng="0" ptsTypes="AA">
                                      <p:cBhvr>
                                        <p:cTn id="6" dur="8000" fill="hold"/>
                                        <p:tgtEl>
                                          <p:spTgt spid="68"/>
                                        </p:tgtEl>
                                        <p:attrNameLst>
                                          <p:attrName>ppt_x</p:attrName>
                                          <p:attrName>ppt_y</p:attrName>
                                        </p:attrNameLst>
                                      </p:cBhvr>
                                      <p:rCtr x="16.341%" y="-0.09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100" name="Image 99">
            <a:extLst>
              <a:ext uri="{FF2B5EF4-FFF2-40B4-BE49-F238E27FC236}">
                <a16:creationId xmlns:a16="http://schemas.microsoft.com/office/drawing/2014/main" id="{440438C3-EC89-C6B5-A648-7EB3659F0301}"/>
              </a:ext>
            </a:extLst>
          </p:cNvPr>
          <p:cNvPicPr>
            <a:picLocks noChangeAspect="1"/>
          </p:cNvPicPr>
          <p:nvPr/>
        </p:nvPicPr>
        <p:blipFill rotWithShape="1">
          <a:blip r:embed="rId2"/>
          <a:srcRect t="74.854%" b="8.716%"/>
          <a:stretch/>
        </p:blipFill>
        <p:spPr>
          <a:xfrm>
            <a:off x="0" y="6480708"/>
            <a:ext cx="12192000" cy="377292"/>
          </a:xfrm>
          <a:prstGeom prst="rect">
            <a:avLst/>
          </a:prstGeom>
        </p:spPr>
      </p:pic>
      <p:pic>
        <p:nvPicPr>
          <p:cNvPr id="4128" name="Image 4127">
            <a:extLst>
              <a:ext uri="{FF2B5EF4-FFF2-40B4-BE49-F238E27FC236}">
                <a16:creationId xmlns:a16="http://schemas.microsoft.com/office/drawing/2014/main" id="{646CD06B-E380-0BF9-716B-B94EE732A6B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524%" b="89.683%" l="4.965%" r="98.227%">
                        <a14:foregroundMark x1="5.319%" y1="51.586%" x2="4.965%" y2="70.634%"/>
                        <a14:foregroundMark x1="4.965%" y1="70.634%" x2="14.681%" y2="84.527%"/>
                        <a14:foregroundMark x1="26.214%" y1="81.013%" x2="29.433%" y2="73.81%"/>
                        <a14:foregroundMark x1="57.446%" y1="13.492%" x2="44.326%" y2="9.524%"/>
                        <a14:foregroundMark x1="44.326%" y1="9.524%" x2="38.46%" y2="9.524%"/>
                        <a14:foregroundMark x1="33.22%" y1="12.979%" x2="32.624%" y2="13.492%"/>
                        <a14:foregroundMark x1="36.794%" y1="9.903%" x2="34.36%" y2="11.998%"/>
                        <a14:foregroundMark x1="91.731%" y1="62.809%" x2="93.262%" y2="67.46%"/>
                        <a14:foregroundMark x1="93.262%" y1="67.46%" x2="89.007%" y2="77.777%"/>
                        <a14:foregroundMark x1="89.007%" y1="77.777%" x2="85.816%" y2="79.365%"/>
                        <a14:foregroundMark x1="95.745%" y1="66.667%" x2="94.681%" y2="80.157%"/>
                        <a14:foregroundMark x1="94.681%" y1="80.157%" x2="93.972%" y2="80.952%"/>
                        <a14:foregroundMark x1="97.871%" y1="73.016%" x2="98.227%" y2="78.571%"/>
                        <a14:foregroundMark x1="15.245%" y1="86.508%" x2="23.05%" y2="88.095%"/>
                        <a14:foregroundMark x1="23.05%" y1="88.095%" x2="24.467%" y2="83.333%"/>
                        <a14:foregroundMark x1="73.759%" y1="88.889%" x2="80.851%" y2="87.301%"/>
                        <a14:foregroundMark x1="77.66%" y1="42.063%" x2="79.433%" y2="43.65%"/>
                        <a14:backgroundMark x1="98.227%" y1="81.746%" x2="97.871%" y2="64.286%"/>
                        <a14:backgroundMark x1="97.518%" y1="75.397%" x2="97.518%" y2="73.016%"/>
                        <a14:backgroundMark x1="13.12%" y1="88.889%" x2="14.27%" y2="89.747%"/>
                        <a14:backgroundMark x1="22.744%" y1="93.169%" x2="30.142%" y2="88.889%"/>
                        <a14:backgroundMark x1="21.253%" y1="94.046%" x2="22.093%" y2="93.558%"/>
                        <a14:backgroundMark x1="52.482%" y1="87.301%" x2="32.979%" y2="87.301%"/>
                        <a14:backgroundMark x1="66.312%" y1="88.095%" x2="51.418%" y2="88.095%"/>
                        <a14:backgroundMark x1="75.532%" y1="30.159%" x2="76.95%" y2="32.54%"/>
                        <a14:backgroundMark x1="79.077%" y1="35.714%" x2="79.669%" y2="36.708%"/>
                        <a14:backgroundMark x1="86.169%" y1="39.683%" x2="89.007%" y2="42.063%"/>
                        <a14:backgroundMark x1="36.879%" y1="3.968%" x2="35.106%" y2="3.968%"/>
                        <a14:backgroundMark x1="32.979%" y1="7.143%" x2="31.56%" y2="7.143%"/>
                        <a14:backgroundMark x1="20.567%" y1="19.048%" x2="20.567%" y2="16.667%"/>
                        <a14:backgroundMark x1="19.504%" y1="23.016%" x2="18.439%" y2="23.016%"/>
                        <a14:backgroundMark x1="21.984%" y1="17.459%" x2="19.504%" y2="15.873%"/>
                        <a14:backgroundMark x1="23.05%" y1="15.873%" x2="23.05%" y2="15.873%"/>
                        <a14:backgroundMark x1="3.901%" y1="43.65%" x2="14.894%" y2="32.54%"/>
                        <a14:backgroundMark x1="14.894%" y1="32.54%" x2="16.312%" y2="28.571%"/>
                        <a14:backgroundMark x1="84.043%" y1="42.063%" x2="90.426%" y2="45.238%"/>
                        <a14:backgroundMark x1="90.426%" y1="45.238%" x2="95.745%" y2="54.762%"/>
                        <a14:backgroundMark x1="95.745%" y1="54.762%" x2="96.099%" y2="56.349%"/>
                        <a14:backgroundMark x1="85.816%" y1="43.65%" x2="80.851%" y2="40.476%"/>
                      </a14:backgroundRemoval>
                    </a14:imgEffect>
                  </a14:imgLayer>
                </a14:imgProps>
              </a:ext>
            </a:extLst>
          </a:blip>
          <a:stretch>
            <a:fillRect/>
          </a:stretch>
        </p:blipFill>
        <p:spPr>
          <a:xfrm>
            <a:off x="521110" y="6197274"/>
            <a:ext cx="1366118" cy="610393"/>
          </a:xfrm>
          <a:prstGeom prst="rect">
            <a:avLst/>
          </a:prstGeom>
        </p:spPr>
      </p:pic>
      <p:sp>
        <p:nvSpPr>
          <p:cNvPr id="3" name="Espace réservé du texte 2">
            <a:extLst>
              <a:ext uri="{FF2B5EF4-FFF2-40B4-BE49-F238E27FC236}">
                <a16:creationId xmlns:a16="http://schemas.microsoft.com/office/drawing/2014/main" id="{7927C8EE-A4AA-4980-A402-BBC125DDC03C}"/>
              </a:ext>
            </a:extLst>
          </p:cNvPr>
          <p:cNvSpPr>
            <a:spLocks noGrp="1"/>
          </p:cNvSpPr>
          <p:nvPr>
            <p:ph type="body" sz="quarter" idx="12"/>
          </p:nvPr>
        </p:nvSpPr>
        <p:spPr/>
        <p:txBody>
          <a:bodyPr/>
          <a:lstStyle/>
          <a:p>
            <a:r>
              <a:rPr lang="fr-FR" sz="1800" dirty="0">
                <a:solidFill>
                  <a:srgbClr val="C00000"/>
                </a:solidFill>
              </a:rPr>
              <a:t>Pour accompagner cette opération</a:t>
            </a:r>
            <a:r>
              <a:rPr lang="fr-FR" sz="1800" dirty="0"/>
              <a:t>, des </a:t>
            </a:r>
            <a:r>
              <a:rPr lang="fr-FR" sz="1800" dirty="0">
                <a:solidFill>
                  <a:srgbClr val="C00000"/>
                </a:solidFill>
              </a:rPr>
              <a:t>cibles</a:t>
            </a:r>
            <a:r>
              <a:rPr lang="fr-FR" sz="1800" dirty="0"/>
              <a:t>, un dispositif de </a:t>
            </a:r>
            <a:r>
              <a:rPr lang="fr-FR" sz="1800" dirty="0">
                <a:solidFill>
                  <a:srgbClr val="C00000"/>
                </a:solidFill>
              </a:rPr>
              <a:t>communication </a:t>
            </a:r>
            <a:r>
              <a:rPr lang="fr-FR" sz="1800" dirty="0"/>
              <a:t>et des</a:t>
            </a:r>
            <a:r>
              <a:rPr lang="fr-FR" dirty="0"/>
              <a:t> </a:t>
            </a:r>
            <a:r>
              <a:rPr lang="fr-FR" dirty="0">
                <a:solidFill>
                  <a:srgbClr val="C00000"/>
                </a:solidFill>
              </a:rPr>
              <a:t>outils</a:t>
            </a:r>
            <a:r>
              <a:rPr lang="fr-FR" dirty="0"/>
              <a:t> sont à votre disposition pour financer et assurer  </a:t>
            </a:r>
            <a:endParaRPr lang="fr-FR" sz="1800" dirty="0"/>
          </a:p>
        </p:txBody>
      </p:sp>
      <p:sp>
        <p:nvSpPr>
          <p:cNvPr id="2" name="ZoneTexte 1">
            <a:extLst>
              <a:ext uri="{FF2B5EF4-FFF2-40B4-BE49-F238E27FC236}">
                <a16:creationId xmlns:a16="http://schemas.microsoft.com/office/drawing/2014/main" id="{B9044ECC-2734-4570-1623-7B3FEFF6AE45}"/>
              </a:ext>
            </a:extLst>
          </p:cNvPr>
          <p:cNvSpPr txBox="1"/>
          <p:nvPr/>
        </p:nvSpPr>
        <p:spPr>
          <a:xfrm>
            <a:off x="6188920" y="99951"/>
            <a:ext cx="4939422" cy="276999"/>
          </a:xfrm>
          <a:prstGeom prst="rect">
            <a:avLst/>
          </a:prstGeom>
          <a:noFill/>
        </p:spPr>
        <p:txBody>
          <a:bodyPr wrap="square" rtlCol="0">
            <a:spAutoFit/>
          </a:bodyPr>
          <a:lstStyle/>
          <a:p>
            <a:pPr algn="r"/>
            <a:r>
              <a:rPr lang="fr-FR" sz="1200" dirty="0">
                <a:solidFill>
                  <a:schemeClr val="tx1">
                    <a:lumMod val="75%"/>
                    <a:lumOff val="25%"/>
                  </a:schemeClr>
                </a:solidFill>
              </a:rPr>
              <a:t>2. </a:t>
            </a:r>
            <a:r>
              <a:rPr lang="fr-FR" sz="1200" b="1" dirty="0">
                <a:solidFill>
                  <a:srgbClr val="C00000"/>
                </a:solidFill>
              </a:rPr>
              <a:t>Financer, Assurer</a:t>
            </a:r>
            <a:r>
              <a:rPr lang="fr-FR" sz="1200" dirty="0"/>
              <a:t> et Accompagner</a:t>
            </a:r>
            <a:endParaRPr lang="fr-FR" sz="1200" dirty="0">
              <a:solidFill>
                <a:schemeClr val="tx1">
                  <a:lumMod val="75%"/>
                  <a:lumOff val="25%"/>
                </a:schemeClr>
              </a:solidFill>
            </a:endParaRPr>
          </a:p>
        </p:txBody>
      </p:sp>
      <p:pic>
        <p:nvPicPr>
          <p:cNvPr id="80" name="Graphique 79" descr="Homme professeur contour">
            <a:extLst>
              <a:ext uri="{FF2B5EF4-FFF2-40B4-BE49-F238E27FC236}">
                <a16:creationId xmlns:a16="http://schemas.microsoft.com/office/drawing/2014/main" id="{10B16E49-05AF-EF3C-F290-5F740C0F019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50497" y="1547765"/>
            <a:ext cx="234256" cy="234000"/>
          </a:xfrm>
          <a:prstGeom prst="rect">
            <a:avLst/>
          </a:prstGeom>
        </p:spPr>
      </p:pic>
      <p:pic>
        <p:nvPicPr>
          <p:cNvPr id="4098" name="Picture 2" descr="Panneau de ville française Illustration Stock | Adobe Stock">
            <a:extLst>
              <a:ext uri="{FF2B5EF4-FFF2-40B4-BE49-F238E27FC236}">
                <a16:creationId xmlns:a16="http://schemas.microsoft.com/office/drawing/2014/main" id="{8DBEB3E9-8B55-A18C-2C3E-13FB928DF6F3}"/>
              </a:ext>
            </a:extLst>
          </p:cNvPr>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1724502" y="6209252"/>
            <a:ext cx="749944" cy="610394"/>
          </a:xfrm>
          <a:prstGeom prst="rect">
            <a:avLst/>
          </a:prstGeom>
          <a:noFill/>
          <a:extLst>
            <a:ext uri="{909E8E84-426E-40DD-AFC4-6F175D3DCCD1}">
              <a14:hiddenFill xmlns:a14="http://schemas.microsoft.com/office/drawing/2010/main">
                <a:solidFill>
                  <a:srgbClr val="FFFFFF"/>
                </a:solidFill>
              </a14:hiddenFill>
            </a:ext>
          </a:extLst>
        </p:spPr>
      </p:pic>
      <p:sp>
        <p:nvSpPr>
          <p:cNvPr id="106" name="ZoneTexte 105">
            <a:extLst>
              <a:ext uri="{FF2B5EF4-FFF2-40B4-BE49-F238E27FC236}">
                <a16:creationId xmlns:a16="http://schemas.microsoft.com/office/drawing/2014/main" id="{DEBCE1E9-8EA1-55C7-2342-9EB26C34CAF2}"/>
              </a:ext>
            </a:extLst>
          </p:cNvPr>
          <p:cNvSpPr txBox="1"/>
          <p:nvPr/>
        </p:nvSpPr>
        <p:spPr>
          <a:xfrm>
            <a:off x="1716163" y="6234214"/>
            <a:ext cx="981306" cy="230832"/>
          </a:xfrm>
          <a:prstGeom prst="rect">
            <a:avLst/>
          </a:prstGeom>
          <a:noFill/>
        </p:spPr>
        <p:txBody>
          <a:bodyPr wrap="square" rtlCol="0">
            <a:spAutoFit/>
          </a:bodyPr>
          <a:lstStyle/>
          <a:p>
            <a:r>
              <a:rPr lang="fr-FR" sz="900" b="1" dirty="0">
                <a:solidFill>
                  <a:schemeClr val="tx1">
                    <a:lumMod val="75%"/>
                    <a:lumOff val="25%"/>
                  </a:schemeClr>
                </a:solidFill>
              </a:rPr>
              <a:t>FINANCER</a:t>
            </a:r>
          </a:p>
        </p:txBody>
      </p:sp>
      <p:pic>
        <p:nvPicPr>
          <p:cNvPr id="109" name="Picture 2" descr="Panneau de ville française Illustration Stock | Adobe Stock">
            <a:extLst>
              <a:ext uri="{FF2B5EF4-FFF2-40B4-BE49-F238E27FC236}">
                <a16:creationId xmlns:a16="http://schemas.microsoft.com/office/drawing/2014/main" id="{3FC623B2-5F70-909D-1FD0-597D36156F8F}"/>
              </a:ext>
            </a:extLst>
          </p:cNvPr>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5693212" y="6209252"/>
            <a:ext cx="749944" cy="610394"/>
          </a:xfrm>
          <a:prstGeom prst="rect">
            <a:avLst/>
          </a:prstGeom>
          <a:noFill/>
          <a:extLst>
            <a:ext uri="{909E8E84-426E-40DD-AFC4-6F175D3DCCD1}">
              <a14:hiddenFill xmlns:a14="http://schemas.microsoft.com/office/drawing/2010/main">
                <a:solidFill>
                  <a:srgbClr val="FFFFFF"/>
                </a:solidFill>
              </a14:hiddenFill>
            </a:ext>
          </a:extLst>
        </p:spPr>
      </p:pic>
      <p:sp>
        <p:nvSpPr>
          <p:cNvPr id="110" name="ZoneTexte 109">
            <a:extLst>
              <a:ext uri="{FF2B5EF4-FFF2-40B4-BE49-F238E27FC236}">
                <a16:creationId xmlns:a16="http://schemas.microsoft.com/office/drawing/2014/main" id="{359A1798-B4CA-81FF-D8E9-636E0E74478F}"/>
              </a:ext>
            </a:extLst>
          </p:cNvPr>
          <p:cNvSpPr txBox="1"/>
          <p:nvPr/>
        </p:nvSpPr>
        <p:spPr>
          <a:xfrm>
            <a:off x="5696024" y="6234214"/>
            <a:ext cx="981306" cy="230832"/>
          </a:xfrm>
          <a:prstGeom prst="rect">
            <a:avLst/>
          </a:prstGeom>
          <a:noFill/>
        </p:spPr>
        <p:txBody>
          <a:bodyPr wrap="square" rtlCol="0">
            <a:spAutoFit/>
          </a:bodyPr>
          <a:lstStyle/>
          <a:p>
            <a:r>
              <a:rPr lang="fr-FR" sz="900" b="1" dirty="0">
                <a:solidFill>
                  <a:schemeClr val="tx1">
                    <a:lumMod val="75%"/>
                    <a:lumOff val="25%"/>
                  </a:schemeClr>
                </a:solidFill>
              </a:rPr>
              <a:t>ASSURER</a:t>
            </a:r>
          </a:p>
        </p:txBody>
      </p:sp>
      <p:pic>
        <p:nvPicPr>
          <p:cNvPr id="111" name="Picture 2" descr="Panneau de ville française Illustration Stock | Adobe Stock">
            <a:extLst>
              <a:ext uri="{FF2B5EF4-FFF2-40B4-BE49-F238E27FC236}">
                <a16:creationId xmlns:a16="http://schemas.microsoft.com/office/drawing/2014/main" id="{1F03E3D1-38D4-BDEE-DA66-69F4C150E4E8}"/>
              </a:ext>
            </a:extLst>
          </p:cNvPr>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10467497" y="6207150"/>
            <a:ext cx="1096317" cy="610394"/>
          </a:xfrm>
          <a:prstGeom prst="rect">
            <a:avLst/>
          </a:prstGeom>
          <a:noFill/>
          <a:extLst>
            <a:ext uri="{909E8E84-426E-40DD-AFC4-6F175D3DCCD1}">
              <a14:hiddenFill xmlns:a14="http://schemas.microsoft.com/office/drawing/2010/main">
                <a:solidFill>
                  <a:srgbClr val="FFFFFF"/>
                </a:solidFill>
              </a14:hiddenFill>
            </a:ext>
          </a:extLst>
        </p:spPr>
      </p:pic>
      <p:sp>
        <p:nvSpPr>
          <p:cNvPr id="112" name="ZoneTexte 111">
            <a:extLst>
              <a:ext uri="{FF2B5EF4-FFF2-40B4-BE49-F238E27FC236}">
                <a16:creationId xmlns:a16="http://schemas.microsoft.com/office/drawing/2014/main" id="{36DB4CEC-0030-F905-83F2-551A5B963E52}"/>
              </a:ext>
            </a:extLst>
          </p:cNvPr>
          <p:cNvSpPr txBox="1"/>
          <p:nvPr/>
        </p:nvSpPr>
        <p:spPr>
          <a:xfrm>
            <a:off x="10459158" y="6240170"/>
            <a:ext cx="1104655" cy="230832"/>
          </a:xfrm>
          <a:prstGeom prst="rect">
            <a:avLst/>
          </a:prstGeom>
          <a:noFill/>
        </p:spPr>
        <p:txBody>
          <a:bodyPr wrap="square" rtlCol="0">
            <a:spAutoFit/>
          </a:bodyPr>
          <a:lstStyle/>
          <a:p>
            <a:r>
              <a:rPr lang="fr-FR" sz="900" b="1" dirty="0">
                <a:solidFill>
                  <a:schemeClr val="tx1">
                    <a:lumMod val="75%"/>
                    <a:lumOff val="25%"/>
                  </a:schemeClr>
                </a:solidFill>
              </a:rPr>
              <a:t>ACCOMPAGNER</a:t>
            </a:r>
          </a:p>
        </p:txBody>
      </p:sp>
      <p:pic>
        <p:nvPicPr>
          <p:cNvPr id="95" name="Image 94">
            <a:extLst>
              <a:ext uri="{FF2B5EF4-FFF2-40B4-BE49-F238E27FC236}">
                <a16:creationId xmlns:a16="http://schemas.microsoft.com/office/drawing/2014/main" id="{DAE10543-78D7-3490-C5D8-1B4255D116AE}"/>
              </a:ext>
            </a:extLst>
          </p:cNvPr>
          <p:cNvPicPr>
            <a:picLocks noChangeAspect="1"/>
          </p:cNvPicPr>
          <p:nvPr/>
        </p:nvPicPr>
        <p:blipFill>
          <a:blip r:embed="rId9"/>
          <a:stretch>
            <a:fillRect/>
          </a:stretch>
        </p:blipFill>
        <p:spPr>
          <a:xfrm>
            <a:off x="11251238" y="18873"/>
            <a:ext cx="849650" cy="372260"/>
          </a:xfrm>
          <a:prstGeom prst="rect">
            <a:avLst/>
          </a:prstGeom>
        </p:spPr>
      </p:pic>
      <p:grpSp>
        <p:nvGrpSpPr>
          <p:cNvPr id="4097" name="Graphique 1772">
            <a:extLst>
              <a:ext uri="{FF2B5EF4-FFF2-40B4-BE49-F238E27FC236}">
                <a16:creationId xmlns:a16="http://schemas.microsoft.com/office/drawing/2014/main" id="{2CF7B38B-BD3F-CAA0-054D-4CA543F8D0DD}"/>
              </a:ext>
            </a:extLst>
          </p:cNvPr>
          <p:cNvGrpSpPr/>
          <p:nvPr/>
        </p:nvGrpSpPr>
        <p:grpSpPr>
          <a:xfrm>
            <a:off x="969166" y="1329831"/>
            <a:ext cx="196417" cy="233903"/>
            <a:chOff x="2317430" y="1288782"/>
            <a:chExt cx="363699" cy="401630"/>
          </a:xfrm>
          <a:noFill/>
        </p:grpSpPr>
        <p:sp>
          <p:nvSpPr>
            <p:cNvPr id="4099" name="Forme libre : forme 4098">
              <a:extLst>
                <a:ext uri="{FF2B5EF4-FFF2-40B4-BE49-F238E27FC236}">
                  <a16:creationId xmlns:a16="http://schemas.microsoft.com/office/drawing/2014/main" id="{C8AE0707-DA56-19B9-8CA7-8A30218AD134}"/>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600"/>
            </a:p>
          </p:txBody>
        </p:sp>
        <p:grpSp>
          <p:nvGrpSpPr>
            <p:cNvPr id="4100" name="Graphique 1772">
              <a:extLst>
                <a:ext uri="{FF2B5EF4-FFF2-40B4-BE49-F238E27FC236}">
                  <a16:creationId xmlns:a16="http://schemas.microsoft.com/office/drawing/2014/main" id="{DF128E3C-1165-81F7-443E-D8DFE41BF968}"/>
                </a:ext>
              </a:extLst>
            </p:cNvPr>
            <p:cNvGrpSpPr/>
            <p:nvPr/>
          </p:nvGrpSpPr>
          <p:grpSpPr>
            <a:xfrm>
              <a:off x="2452209" y="1371600"/>
              <a:ext cx="42576" cy="102012"/>
              <a:chOff x="2452209" y="1371600"/>
              <a:chExt cx="42576" cy="102012"/>
            </a:xfrm>
            <a:grpFill/>
          </p:grpSpPr>
          <p:sp>
            <p:nvSpPr>
              <p:cNvPr id="4120" name="Forme libre : forme 4119">
                <a:extLst>
                  <a:ext uri="{FF2B5EF4-FFF2-40B4-BE49-F238E27FC236}">
                    <a16:creationId xmlns:a16="http://schemas.microsoft.com/office/drawing/2014/main" id="{FD81D665-9A87-AFFD-1E38-618DA86EB67D}"/>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600"/>
              </a:p>
            </p:txBody>
          </p:sp>
          <p:sp>
            <p:nvSpPr>
              <p:cNvPr id="4121" name="Forme libre : forme 4120">
                <a:extLst>
                  <a:ext uri="{FF2B5EF4-FFF2-40B4-BE49-F238E27FC236}">
                    <a16:creationId xmlns:a16="http://schemas.microsoft.com/office/drawing/2014/main" id="{92F25201-5D11-55FE-9A3C-285D41E07148}"/>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600"/>
              </a:p>
            </p:txBody>
          </p:sp>
        </p:grpSp>
        <p:sp>
          <p:nvSpPr>
            <p:cNvPr id="4101" name="Forme libre : forme 4100">
              <a:extLst>
                <a:ext uri="{FF2B5EF4-FFF2-40B4-BE49-F238E27FC236}">
                  <a16:creationId xmlns:a16="http://schemas.microsoft.com/office/drawing/2014/main" id="{94E2647E-233A-308C-28C2-F73F2C4C4D21}"/>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600"/>
            </a:p>
          </p:txBody>
        </p:sp>
        <p:sp>
          <p:nvSpPr>
            <p:cNvPr id="4102" name="Forme libre : forme 4101">
              <a:extLst>
                <a:ext uri="{FF2B5EF4-FFF2-40B4-BE49-F238E27FC236}">
                  <a16:creationId xmlns:a16="http://schemas.microsoft.com/office/drawing/2014/main" id="{926D1980-107E-DB78-30E1-18DC0978B0F2}"/>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600"/>
            </a:p>
          </p:txBody>
        </p:sp>
        <p:sp>
          <p:nvSpPr>
            <p:cNvPr id="4103" name="Forme libre : forme 4102">
              <a:extLst>
                <a:ext uri="{FF2B5EF4-FFF2-40B4-BE49-F238E27FC236}">
                  <a16:creationId xmlns:a16="http://schemas.microsoft.com/office/drawing/2014/main" id="{F1EFF005-D321-900D-69E3-7DF928269016}"/>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600"/>
            </a:p>
          </p:txBody>
        </p:sp>
        <p:sp>
          <p:nvSpPr>
            <p:cNvPr id="4104" name="Forme libre : forme 4103">
              <a:extLst>
                <a:ext uri="{FF2B5EF4-FFF2-40B4-BE49-F238E27FC236}">
                  <a16:creationId xmlns:a16="http://schemas.microsoft.com/office/drawing/2014/main" id="{8A9208AC-F608-C09F-1B06-71E5BF3CDCBE}"/>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600"/>
            </a:p>
          </p:txBody>
        </p:sp>
        <p:sp>
          <p:nvSpPr>
            <p:cNvPr id="4105" name="Forme libre : forme 4104">
              <a:extLst>
                <a:ext uri="{FF2B5EF4-FFF2-40B4-BE49-F238E27FC236}">
                  <a16:creationId xmlns:a16="http://schemas.microsoft.com/office/drawing/2014/main" id="{FF8317C9-92F8-CC15-43B1-6CB54AED27DC}"/>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600"/>
            </a:p>
          </p:txBody>
        </p:sp>
        <p:grpSp>
          <p:nvGrpSpPr>
            <p:cNvPr id="4106" name="Graphique 1772">
              <a:extLst>
                <a:ext uri="{FF2B5EF4-FFF2-40B4-BE49-F238E27FC236}">
                  <a16:creationId xmlns:a16="http://schemas.microsoft.com/office/drawing/2014/main" id="{6DF97E97-C38F-3003-7B0C-0BD256CD0A26}"/>
                </a:ext>
              </a:extLst>
            </p:cNvPr>
            <p:cNvGrpSpPr/>
            <p:nvPr/>
          </p:nvGrpSpPr>
          <p:grpSpPr>
            <a:xfrm>
              <a:off x="2489833" y="1432178"/>
              <a:ext cx="79724" cy="98488"/>
              <a:chOff x="2489833" y="1432178"/>
              <a:chExt cx="79724" cy="98488"/>
            </a:xfrm>
            <a:grpFill/>
          </p:grpSpPr>
          <p:sp>
            <p:nvSpPr>
              <p:cNvPr id="4117" name="Forme libre : forme 4116">
                <a:extLst>
                  <a:ext uri="{FF2B5EF4-FFF2-40B4-BE49-F238E27FC236}">
                    <a16:creationId xmlns:a16="http://schemas.microsoft.com/office/drawing/2014/main" id="{98D1CE3F-2D19-DAAF-8036-4C3C4D721285}"/>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600"/>
              </a:p>
            </p:txBody>
          </p:sp>
          <p:sp>
            <p:nvSpPr>
              <p:cNvPr id="4118" name="Forme libre : forme 4117">
                <a:extLst>
                  <a:ext uri="{FF2B5EF4-FFF2-40B4-BE49-F238E27FC236}">
                    <a16:creationId xmlns:a16="http://schemas.microsoft.com/office/drawing/2014/main" id="{60F3CC45-5AEF-81C4-5ADF-41BCB17434E4}"/>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600"/>
              </a:p>
            </p:txBody>
          </p:sp>
          <p:sp>
            <p:nvSpPr>
              <p:cNvPr id="4119" name="Forme libre : forme 4118">
                <a:extLst>
                  <a:ext uri="{FF2B5EF4-FFF2-40B4-BE49-F238E27FC236}">
                    <a16:creationId xmlns:a16="http://schemas.microsoft.com/office/drawing/2014/main" id="{8D70A4AC-3BB8-ECB1-2C80-A10EDD7A8E98}"/>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600"/>
              </a:p>
            </p:txBody>
          </p:sp>
        </p:grpSp>
        <p:sp>
          <p:nvSpPr>
            <p:cNvPr id="4107" name="Forme libre : forme 4106">
              <a:extLst>
                <a:ext uri="{FF2B5EF4-FFF2-40B4-BE49-F238E27FC236}">
                  <a16:creationId xmlns:a16="http://schemas.microsoft.com/office/drawing/2014/main" id="{27877815-F93F-831B-114A-34B67B831E7F}"/>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600"/>
            </a:p>
          </p:txBody>
        </p:sp>
        <p:sp>
          <p:nvSpPr>
            <p:cNvPr id="4108" name="Forme libre : forme 4107">
              <a:extLst>
                <a:ext uri="{FF2B5EF4-FFF2-40B4-BE49-F238E27FC236}">
                  <a16:creationId xmlns:a16="http://schemas.microsoft.com/office/drawing/2014/main" id="{4CBD47F1-93AE-7013-F316-393B85D12856}"/>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600"/>
            </a:p>
          </p:txBody>
        </p:sp>
        <p:sp>
          <p:nvSpPr>
            <p:cNvPr id="4109" name="Forme libre : forme 4108">
              <a:extLst>
                <a:ext uri="{FF2B5EF4-FFF2-40B4-BE49-F238E27FC236}">
                  <a16:creationId xmlns:a16="http://schemas.microsoft.com/office/drawing/2014/main" id="{9721675A-2E3D-EE17-1C40-58E9B92A27BE}"/>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600"/>
            </a:p>
          </p:txBody>
        </p:sp>
        <p:sp>
          <p:nvSpPr>
            <p:cNvPr id="4110" name="Forme libre : forme 4109">
              <a:extLst>
                <a:ext uri="{FF2B5EF4-FFF2-40B4-BE49-F238E27FC236}">
                  <a16:creationId xmlns:a16="http://schemas.microsoft.com/office/drawing/2014/main" id="{C0A3DDD5-2A49-6F2B-ACF6-27560CE5B19A}"/>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600"/>
            </a:p>
          </p:txBody>
        </p:sp>
        <p:sp>
          <p:nvSpPr>
            <p:cNvPr id="4111" name="Forme libre : forme 4110">
              <a:extLst>
                <a:ext uri="{FF2B5EF4-FFF2-40B4-BE49-F238E27FC236}">
                  <a16:creationId xmlns:a16="http://schemas.microsoft.com/office/drawing/2014/main" id="{9B68A07F-E937-1379-9D00-79012BE90B5A}"/>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600"/>
            </a:p>
          </p:txBody>
        </p:sp>
        <p:sp>
          <p:nvSpPr>
            <p:cNvPr id="4112" name="Forme libre : forme 4111">
              <a:extLst>
                <a:ext uri="{FF2B5EF4-FFF2-40B4-BE49-F238E27FC236}">
                  <a16:creationId xmlns:a16="http://schemas.microsoft.com/office/drawing/2014/main" id="{4947E74F-34F9-1216-06E9-3FACAA0742B4}"/>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600"/>
            </a:p>
          </p:txBody>
        </p:sp>
        <p:sp>
          <p:nvSpPr>
            <p:cNvPr id="4113" name="Forme libre : forme 4112">
              <a:extLst>
                <a:ext uri="{FF2B5EF4-FFF2-40B4-BE49-F238E27FC236}">
                  <a16:creationId xmlns:a16="http://schemas.microsoft.com/office/drawing/2014/main" id="{2C5F4548-8F2E-D2C2-9430-E73003E198A7}"/>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600"/>
            </a:p>
          </p:txBody>
        </p:sp>
        <p:sp>
          <p:nvSpPr>
            <p:cNvPr id="4114" name="Forme libre : forme 4113">
              <a:extLst>
                <a:ext uri="{FF2B5EF4-FFF2-40B4-BE49-F238E27FC236}">
                  <a16:creationId xmlns:a16="http://schemas.microsoft.com/office/drawing/2014/main" id="{9099C2A2-3C3E-2478-1E47-3A5C0517DF75}"/>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600"/>
            </a:p>
          </p:txBody>
        </p:sp>
        <p:sp>
          <p:nvSpPr>
            <p:cNvPr id="4115" name="Forme libre : forme 4114">
              <a:extLst>
                <a:ext uri="{FF2B5EF4-FFF2-40B4-BE49-F238E27FC236}">
                  <a16:creationId xmlns:a16="http://schemas.microsoft.com/office/drawing/2014/main" id="{3F786DE5-4502-8440-0456-1EDBAE239528}"/>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600"/>
            </a:p>
          </p:txBody>
        </p:sp>
        <p:sp>
          <p:nvSpPr>
            <p:cNvPr id="4116" name="Forme libre : forme 4115">
              <a:extLst>
                <a:ext uri="{FF2B5EF4-FFF2-40B4-BE49-F238E27FC236}">
                  <a16:creationId xmlns:a16="http://schemas.microsoft.com/office/drawing/2014/main" id="{2255D7F8-B35C-D668-D394-1337938B8DC7}"/>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600"/>
            </a:p>
          </p:txBody>
        </p:sp>
      </p:grpSp>
      <p:sp>
        <p:nvSpPr>
          <p:cNvPr id="13" name="Rectangle 12">
            <a:extLst>
              <a:ext uri="{FF2B5EF4-FFF2-40B4-BE49-F238E27FC236}">
                <a16:creationId xmlns:a16="http://schemas.microsoft.com/office/drawing/2014/main" id="{7C5A9525-EA5F-4D2B-64E2-47A9D92D7522}"/>
              </a:ext>
            </a:extLst>
          </p:cNvPr>
          <p:cNvSpPr/>
          <p:nvPr/>
        </p:nvSpPr>
        <p:spPr>
          <a:xfrm>
            <a:off x="0" y="0"/>
            <a:ext cx="394399" cy="6858000"/>
          </a:xfrm>
          <a:prstGeom prst="rect">
            <a:avLst/>
          </a:prstGeom>
          <a:solidFill>
            <a:schemeClr val="bg1">
              <a:lumMod val="95%"/>
            </a:schemeClr>
          </a:solidFill>
          <a:ln>
            <a:noFill/>
          </a:ln>
        </p:spPr>
        <p:style>
          <a:lnRef idx="2">
            <a:schemeClr val="accent1">
              <a:shade val="50%"/>
            </a:schemeClr>
          </a:lnRef>
          <a:fillRef idx="1">
            <a:schemeClr val="accent1"/>
          </a:fillRef>
          <a:effectRef idx="0">
            <a:schemeClr val="accent1"/>
          </a:effectRef>
          <a:fontRef idx="minor">
            <a:schemeClr val="lt1"/>
          </a:fontRef>
        </p:style>
        <p:txBody>
          <a:bodyPr vert="vert270" rtlCol="0" anchor="ctr"/>
          <a:lstStyle/>
          <a:p>
            <a:pPr algn="ctr"/>
            <a:r>
              <a:rPr lang="fr-FR" dirty="0">
                <a:solidFill>
                  <a:srgbClr val="C00000"/>
                </a:solidFill>
                <a:latin typeface="Montserrat Black" panose="00000A00000000000000" pitchFamily="2" charset="0"/>
              </a:rPr>
              <a:t>Financer et Assurer</a:t>
            </a:r>
          </a:p>
        </p:txBody>
      </p:sp>
      <p:sp>
        <p:nvSpPr>
          <p:cNvPr id="69" name="Espace réservé du contenu 7">
            <a:extLst>
              <a:ext uri="{FF2B5EF4-FFF2-40B4-BE49-F238E27FC236}">
                <a16:creationId xmlns:a16="http://schemas.microsoft.com/office/drawing/2014/main" id="{2B4C6A18-50C6-FCFE-FC44-89F189135133}"/>
              </a:ext>
            </a:extLst>
          </p:cNvPr>
          <p:cNvSpPr txBox="1">
            <a:spLocks/>
          </p:cNvSpPr>
          <p:nvPr/>
        </p:nvSpPr>
        <p:spPr>
          <a:xfrm>
            <a:off x="564334" y="1683874"/>
            <a:ext cx="6313737" cy="4315402"/>
          </a:xfrm>
          <a:custGeom>
            <a:avLst/>
            <a:gdLst>
              <a:gd name="connsiteX0" fmla="*/ 0 w 6313737"/>
              <a:gd name="connsiteY0" fmla="*/ 0 h 4315402"/>
              <a:gd name="connsiteX1" fmla="*/ 631374 w 6313737"/>
              <a:gd name="connsiteY1" fmla="*/ 0 h 4315402"/>
              <a:gd name="connsiteX2" fmla="*/ 1325885 w 6313737"/>
              <a:gd name="connsiteY2" fmla="*/ 0 h 4315402"/>
              <a:gd name="connsiteX3" fmla="*/ 1830984 w 6313737"/>
              <a:gd name="connsiteY3" fmla="*/ 0 h 4315402"/>
              <a:gd name="connsiteX4" fmla="*/ 2588632 w 6313737"/>
              <a:gd name="connsiteY4" fmla="*/ 0 h 4315402"/>
              <a:gd name="connsiteX5" fmla="*/ 3156869 w 6313737"/>
              <a:gd name="connsiteY5" fmla="*/ 0 h 4315402"/>
              <a:gd name="connsiteX6" fmla="*/ 3851380 w 6313737"/>
              <a:gd name="connsiteY6" fmla="*/ 0 h 4315402"/>
              <a:gd name="connsiteX7" fmla="*/ 4609028 w 6313737"/>
              <a:gd name="connsiteY7" fmla="*/ 0 h 4315402"/>
              <a:gd name="connsiteX8" fmla="*/ 5114127 w 6313737"/>
              <a:gd name="connsiteY8" fmla="*/ 0 h 4315402"/>
              <a:gd name="connsiteX9" fmla="*/ 5682363 w 6313737"/>
              <a:gd name="connsiteY9" fmla="*/ 0 h 4315402"/>
              <a:gd name="connsiteX10" fmla="*/ 6313737 w 6313737"/>
              <a:gd name="connsiteY10" fmla="*/ 0 h 4315402"/>
              <a:gd name="connsiteX11" fmla="*/ 6313737 w 6313737"/>
              <a:gd name="connsiteY11" fmla="*/ 659640 h 4315402"/>
              <a:gd name="connsiteX12" fmla="*/ 6313737 w 6313737"/>
              <a:gd name="connsiteY12" fmla="*/ 1319280 h 4315402"/>
              <a:gd name="connsiteX13" fmla="*/ 6313737 w 6313737"/>
              <a:gd name="connsiteY13" fmla="*/ 1978920 h 4315402"/>
              <a:gd name="connsiteX14" fmla="*/ 6313737 w 6313737"/>
              <a:gd name="connsiteY14" fmla="*/ 2595406 h 4315402"/>
              <a:gd name="connsiteX15" fmla="*/ 6313737 w 6313737"/>
              <a:gd name="connsiteY15" fmla="*/ 3125584 h 4315402"/>
              <a:gd name="connsiteX16" fmla="*/ 6313737 w 6313737"/>
              <a:gd name="connsiteY16" fmla="*/ 3655762 h 4315402"/>
              <a:gd name="connsiteX17" fmla="*/ 6313737 w 6313737"/>
              <a:gd name="connsiteY17" fmla="*/ 4315402 h 4315402"/>
              <a:gd name="connsiteX18" fmla="*/ 5619226 w 6313737"/>
              <a:gd name="connsiteY18" fmla="*/ 4315402 h 4315402"/>
              <a:gd name="connsiteX19" fmla="*/ 4924715 w 6313737"/>
              <a:gd name="connsiteY19" fmla="*/ 4315402 h 4315402"/>
              <a:gd name="connsiteX20" fmla="*/ 4167066 w 6313737"/>
              <a:gd name="connsiteY20" fmla="*/ 4315402 h 4315402"/>
              <a:gd name="connsiteX21" fmla="*/ 3725105 w 6313737"/>
              <a:gd name="connsiteY21" fmla="*/ 4315402 h 4315402"/>
              <a:gd name="connsiteX22" fmla="*/ 3093731 w 6313737"/>
              <a:gd name="connsiteY22" fmla="*/ 4315402 h 4315402"/>
              <a:gd name="connsiteX23" fmla="*/ 2399220 w 6313737"/>
              <a:gd name="connsiteY23" fmla="*/ 4315402 h 4315402"/>
              <a:gd name="connsiteX24" fmla="*/ 1704709 w 6313737"/>
              <a:gd name="connsiteY24" fmla="*/ 4315402 h 4315402"/>
              <a:gd name="connsiteX25" fmla="*/ 1010198 w 6313737"/>
              <a:gd name="connsiteY25" fmla="*/ 4315402 h 4315402"/>
              <a:gd name="connsiteX26" fmla="*/ 568236 w 6313737"/>
              <a:gd name="connsiteY26" fmla="*/ 4315402 h 4315402"/>
              <a:gd name="connsiteX27" fmla="*/ 0 w 6313737"/>
              <a:gd name="connsiteY27" fmla="*/ 4315402 h 4315402"/>
              <a:gd name="connsiteX28" fmla="*/ 0 w 6313737"/>
              <a:gd name="connsiteY28" fmla="*/ 3612608 h 4315402"/>
              <a:gd name="connsiteX29" fmla="*/ 0 w 6313737"/>
              <a:gd name="connsiteY29" fmla="*/ 2996122 h 4315402"/>
              <a:gd name="connsiteX30" fmla="*/ 0 w 6313737"/>
              <a:gd name="connsiteY30" fmla="*/ 2293328 h 4315402"/>
              <a:gd name="connsiteX31" fmla="*/ 0 w 6313737"/>
              <a:gd name="connsiteY31" fmla="*/ 1676842 h 4315402"/>
              <a:gd name="connsiteX32" fmla="*/ 0 w 6313737"/>
              <a:gd name="connsiteY32" fmla="*/ 1189818 h 4315402"/>
              <a:gd name="connsiteX33" fmla="*/ 0 w 6313737"/>
              <a:gd name="connsiteY33" fmla="*/ 702794 h 4315402"/>
              <a:gd name="connsiteX34" fmla="*/ 0 w 6313737"/>
              <a:gd name="connsiteY34" fmla="*/ 0 h 431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313737" h="4315402" fill="none" extrusionOk="0">
                <a:moveTo>
                  <a:pt x="0" y="0"/>
                </a:moveTo>
                <a:cubicBezTo>
                  <a:pt x="215884" y="-15481"/>
                  <a:pt x="439099" y="-28926"/>
                  <a:pt x="631374" y="0"/>
                </a:cubicBezTo>
                <a:cubicBezTo>
                  <a:pt x="823649" y="28926"/>
                  <a:pt x="1044770" y="30593"/>
                  <a:pt x="1325885" y="0"/>
                </a:cubicBezTo>
                <a:cubicBezTo>
                  <a:pt x="1607000" y="-30593"/>
                  <a:pt x="1631555" y="24831"/>
                  <a:pt x="1830984" y="0"/>
                </a:cubicBezTo>
                <a:cubicBezTo>
                  <a:pt x="2030413" y="-24831"/>
                  <a:pt x="2221044" y="-35070"/>
                  <a:pt x="2588632" y="0"/>
                </a:cubicBezTo>
                <a:cubicBezTo>
                  <a:pt x="2956220" y="35070"/>
                  <a:pt x="2959033" y="-19896"/>
                  <a:pt x="3156869" y="0"/>
                </a:cubicBezTo>
                <a:cubicBezTo>
                  <a:pt x="3354705" y="19896"/>
                  <a:pt x="3506475" y="21659"/>
                  <a:pt x="3851380" y="0"/>
                </a:cubicBezTo>
                <a:cubicBezTo>
                  <a:pt x="4196285" y="-21659"/>
                  <a:pt x="4242283" y="-7021"/>
                  <a:pt x="4609028" y="0"/>
                </a:cubicBezTo>
                <a:cubicBezTo>
                  <a:pt x="4975773" y="7021"/>
                  <a:pt x="4868650" y="5708"/>
                  <a:pt x="5114127" y="0"/>
                </a:cubicBezTo>
                <a:cubicBezTo>
                  <a:pt x="5359604" y="-5708"/>
                  <a:pt x="5407416" y="-10573"/>
                  <a:pt x="5682363" y="0"/>
                </a:cubicBezTo>
                <a:cubicBezTo>
                  <a:pt x="5957310" y="10573"/>
                  <a:pt x="6174795" y="12752"/>
                  <a:pt x="6313737" y="0"/>
                </a:cubicBezTo>
                <a:cubicBezTo>
                  <a:pt x="6306618" y="133193"/>
                  <a:pt x="6339153" y="472880"/>
                  <a:pt x="6313737" y="659640"/>
                </a:cubicBezTo>
                <a:cubicBezTo>
                  <a:pt x="6288321" y="846400"/>
                  <a:pt x="6287231" y="1127900"/>
                  <a:pt x="6313737" y="1319280"/>
                </a:cubicBezTo>
                <a:cubicBezTo>
                  <a:pt x="6340243" y="1510660"/>
                  <a:pt x="6296134" y="1830426"/>
                  <a:pt x="6313737" y="1978920"/>
                </a:cubicBezTo>
                <a:cubicBezTo>
                  <a:pt x="6331340" y="2127414"/>
                  <a:pt x="6291656" y="2328329"/>
                  <a:pt x="6313737" y="2595406"/>
                </a:cubicBezTo>
                <a:cubicBezTo>
                  <a:pt x="6335818" y="2862483"/>
                  <a:pt x="6326181" y="2925788"/>
                  <a:pt x="6313737" y="3125584"/>
                </a:cubicBezTo>
                <a:cubicBezTo>
                  <a:pt x="6301293" y="3325380"/>
                  <a:pt x="6335230" y="3402283"/>
                  <a:pt x="6313737" y="3655762"/>
                </a:cubicBezTo>
                <a:cubicBezTo>
                  <a:pt x="6292244" y="3909241"/>
                  <a:pt x="6343808" y="4006811"/>
                  <a:pt x="6313737" y="4315402"/>
                </a:cubicBezTo>
                <a:cubicBezTo>
                  <a:pt x="6027901" y="4341807"/>
                  <a:pt x="5934589" y="4339351"/>
                  <a:pt x="5619226" y="4315402"/>
                </a:cubicBezTo>
                <a:cubicBezTo>
                  <a:pt x="5303863" y="4291453"/>
                  <a:pt x="5124056" y="4307963"/>
                  <a:pt x="4924715" y="4315402"/>
                </a:cubicBezTo>
                <a:cubicBezTo>
                  <a:pt x="4725374" y="4322841"/>
                  <a:pt x="4490388" y="4334301"/>
                  <a:pt x="4167066" y="4315402"/>
                </a:cubicBezTo>
                <a:cubicBezTo>
                  <a:pt x="3843744" y="4296503"/>
                  <a:pt x="3926552" y="4317239"/>
                  <a:pt x="3725105" y="4315402"/>
                </a:cubicBezTo>
                <a:cubicBezTo>
                  <a:pt x="3523658" y="4313565"/>
                  <a:pt x="3239580" y="4302113"/>
                  <a:pt x="3093731" y="4315402"/>
                </a:cubicBezTo>
                <a:cubicBezTo>
                  <a:pt x="2947882" y="4328691"/>
                  <a:pt x="2638490" y="4283363"/>
                  <a:pt x="2399220" y="4315402"/>
                </a:cubicBezTo>
                <a:cubicBezTo>
                  <a:pt x="2159950" y="4347441"/>
                  <a:pt x="2024089" y="4300698"/>
                  <a:pt x="1704709" y="4315402"/>
                </a:cubicBezTo>
                <a:cubicBezTo>
                  <a:pt x="1385329" y="4330106"/>
                  <a:pt x="1277150" y="4324724"/>
                  <a:pt x="1010198" y="4315402"/>
                </a:cubicBezTo>
                <a:cubicBezTo>
                  <a:pt x="743246" y="4306080"/>
                  <a:pt x="783046" y="4333740"/>
                  <a:pt x="568236" y="4315402"/>
                </a:cubicBezTo>
                <a:cubicBezTo>
                  <a:pt x="353426" y="4297064"/>
                  <a:pt x="281925" y="4327526"/>
                  <a:pt x="0" y="4315402"/>
                </a:cubicBezTo>
                <a:cubicBezTo>
                  <a:pt x="18920" y="4108549"/>
                  <a:pt x="-14486" y="3759147"/>
                  <a:pt x="0" y="3612608"/>
                </a:cubicBezTo>
                <a:cubicBezTo>
                  <a:pt x="14486" y="3466069"/>
                  <a:pt x="27522" y="3221761"/>
                  <a:pt x="0" y="2996122"/>
                </a:cubicBezTo>
                <a:cubicBezTo>
                  <a:pt x="-27522" y="2770483"/>
                  <a:pt x="17997" y="2573138"/>
                  <a:pt x="0" y="2293328"/>
                </a:cubicBezTo>
                <a:cubicBezTo>
                  <a:pt x="-17997" y="2013518"/>
                  <a:pt x="29531" y="1946460"/>
                  <a:pt x="0" y="1676842"/>
                </a:cubicBezTo>
                <a:cubicBezTo>
                  <a:pt x="-29531" y="1407224"/>
                  <a:pt x="10438" y="1350430"/>
                  <a:pt x="0" y="1189818"/>
                </a:cubicBezTo>
                <a:cubicBezTo>
                  <a:pt x="-10438" y="1029206"/>
                  <a:pt x="8681" y="826687"/>
                  <a:pt x="0" y="702794"/>
                </a:cubicBezTo>
                <a:cubicBezTo>
                  <a:pt x="-8681" y="578901"/>
                  <a:pt x="-32247" y="156948"/>
                  <a:pt x="0" y="0"/>
                </a:cubicBezTo>
                <a:close/>
              </a:path>
              <a:path w="6313737" h="4315402" stroke="0" extrusionOk="0">
                <a:moveTo>
                  <a:pt x="0" y="0"/>
                </a:moveTo>
                <a:cubicBezTo>
                  <a:pt x="226072" y="27720"/>
                  <a:pt x="368912" y="-4400"/>
                  <a:pt x="568236" y="0"/>
                </a:cubicBezTo>
                <a:cubicBezTo>
                  <a:pt x="767560" y="4400"/>
                  <a:pt x="995374" y="18882"/>
                  <a:pt x="1136473" y="0"/>
                </a:cubicBezTo>
                <a:cubicBezTo>
                  <a:pt x="1277572" y="-18882"/>
                  <a:pt x="1545418" y="5204"/>
                  <a:pt x="1894121" y="0"/>
                </a:cubicBezTo>
                <a:cubicBezTo>
                  <a:pt x="2242824" y="-5204"/>
                  <a:pt x="2234465" y="6762"/>
                  <a:pt x="2525495" y="0"/>
                </a:cubicBezTo>
                <a:cubicBezTo>
                  <a:pt x="2816525" y="-6762"/>
                  <a:pt x="2941966" y="-4100"/>
                  <a:pt x="3283143" y="0"/>
                </a:cubicBezTo>
                <a:cubicBezTo>
                  <a:pt x="3624320" y="4100"/>
                  <a:pt x="3795839" y="-16467"/>
                  <a:pt x="3977654" y="0"/>
                </a:cubicBezTo>
                <a:cubicBezTo>
                  <a:pt x="4159469" y="16467"/>
                  <a:pt x="4299057" y="9668"/>
                  <a:pt x="4609028" y="0"/>
                </a:cubicBezTo>
                <a:cubicBezTo>
                  <a:pt x="4918999" y="-9668"/>
                  <a:pt x="5172658" y="4184"/>
                  <a:pt x="5366676" y="0"/>
                </a:cubicBezTo>
                <a:cubicBezTo>
                  <a:pt x="5560694" y="-4184"/>
                  <a:pt x="6032316" y="-29138"/>
                  <a:pt x="6313737" y="0"/>
                </a:cubicBezTo>
                <a:cubicBezTo>
                  <a:pt x="6320922" y="312415"/>
                  <a:pt x="6311315" y="531451"/>
                  <a:pt x="6313737" y="702794"/>
                </a:cubicBezTo>
                <a:cubicBezTo>
                  <a:pt x="6316159" y="874137"/>
                  <a:pt x="6318006" y="995890"/>
                  <a:pt x="6313737" y="1189818"/>
                </a:cubicBezTo>
                <a:cubicBezTo>
                  <a:pt x="6309468" y="1383746"/>
                  <a:pt x="6317552" y="1515819"/>
                  <a:pt x="6313737" y="1719996"/>
                </a:cubicBezTo>
                <a:cubicBezTo>
                  <a:pt x="6309922" y="1924173"/>
                  <a:pt x="6318949" y="2080894"/>
                  <a:pt x="6313737" y="2250174"/>
                </a:cubicBezTo>
                <a:cubicBezTo>
                  <a:pt x="6308525" y="2419454"/>
                  <a:pt x="6320673" y="2650531"/>
                  <a:pt x="6313737" y="2823506"/>
                </a:cubicBezTo>
                <a:cubicBezTo>
                  <a:pt x="6306801" y="2996481"/>
                  <a:pt x="6301253" y="3072990"/>
                  <a:pt x="6313737" y="3310530"/>
                </a:cubicBezTo>
                <a:cubicBezTo>
                  <a:pt x="6326221" y="3548070"/>
                  <a:pt x="6361299" y="4002509"/>
                  <a:pt x="6313737" y="4315402"/>
                </a:cubicBezTo>
                <a:cubicBezTo>
                  <a:pt x="6115334" y="4296882"/>
                  <a:pt x="6018285" y="4331612"/>
                  <a:pt x="5808638" y="4315402"/>
                </a:cubicBezTo>
                <a:cubicBezTo>
                  <a:pt x="5598991" y="4299192"/>
                  <a:pt x="5281710" y="4309612"/>
                  <a:pt x="5114127" y="4315402"/>
                </a:cubicBezTo>
                <a:cubicBezTo>
                  <a:pt x="4946544" y="4321192"/>
                  <a:pt x="4726701" y="4282760"/>
                  <a:pt x="4419616" y="4315402"/>
                </a:cubicBezTo>
                <a:cubicBezTo>
                  <a:pt x="4112531" y="4348044"/>
                  <a:pt x="3956623" y="4338759"/>
                  <a:pt x="3661967" y="4315402"/>
                </a:cubicBezTo>
                <a:cubicBezTo>
                  <a:pt x="3367311" y="4292045"/>
                  <a:pt x="3241866" y="4329079"/>
                  <a:pt x="3093731" y="4315402"/>
                </a:cubicBezTo>
                <a:cubicBezTo>
                  <a:pt x="2945596" y="4301725"/>
                  <a:pt x="2640189" y="4326350"/>
                  <a:pt x="2399220" y="4315402"/>
                </a:cubicBezTo>
                <a:cubicBezTo>
                  <a:pt x="2158251" y="4304454"/>
                  <a:pt x="2036536" y="4295816"/>
                  <a:pt x="1704709" y="4315402"/>
                </a:cubicBezTo>
                <a:cubicBezTo>
                  <a:pt x="1372882" y="4334988"/>
                  <a:pt x="1420317" y="4309738"/>
                  <a:pt x="1199610" y="4315402"/>
                </a:cubicBezTo>
                <a:cubicBezTo>
                  <a:pt x="978903" y="4321066"/>
                  <a:pt x="893093" y="4307626"/>
                  <a:pt x="757648" y="4315402"/>
                </a:cubicBezTo>
                <a:cubicBezTo>
                  <a:pt x="622203" y="4323178"/>
                  <a:pt x="204288" y="4317004"/>
                  <a:pt x="0" y="4315402"/>
                </a:cubicBezTo>
                <a:cubicBezTo>
                  <a:pt x="25884" y="4042040"/>
                  <a:pt x="-2867" y="3897445"/>
                  <a:pt x="0" y="3698916"/>
                </a:cubicBezTo>
                <a:cubicBezTo>
                  <a:pt x="2867" y="3500387"/>
                  <a:pt x="-16679" y="3329221"/>
                  <a:pt x="0" y="3125584"/>
                </a:cubicBezTo>
                <a:cubicBezTo>
                  <a:pt x="16679" y="2921947"/>
                  <a:pt x="-510" y="2803938"/>
                  <a:pt x="0" y="2638560"/>
                </a:cubicBezTo>
                <a:cubicBezTo>
                  <a:pt x="510" y="2473182"/>
                  <a:pt x="16831" y="2345940"/>
                  <a:pt x="0" y="2151536"/>
                </a:cubicBezTo>
                <a:cubicBezTo>
                  <a:pt x="-16831" y="1957132"/>
                  <a:pt x="-316" y="1668105"/>
                  <a:pt x="0" y="1448742"/>
                </a:cubicBezTo>
                <a:cubicBezTo>
                  <a:pt x="316" y="1229379"/>
                  <a:pt x="-7140" y="977473"/>
                  <a:pt x="0" y="832256"/>
                </a:cubicBezTo>
                <a:cubicBezTo>
                  <a:pt x="7140" y="687039"/>
                  <a:pt x="-31424" y="383954"/>
                  <a:pt x="0" y="0"/>
                </a:cubicBezTo>
                <a:close/>
              </a:path>
            </a:pathLst>
          </a:custGeom>
          <a:solidFill>
            <a:schemeClr val="bg1">
              <a:lumMod val="95%"/>
            </a:schemeClr>
          </a:solidFill>
          <a:ln w="19050">
            <a:solidFill>
              <a:srgbClr val="BFBFBF"/>
            </a:solidFill>
            <a:extLst>
              <a:ext uri="{C807C97D-BFC1-408E-A445-0C87EB9F89A2}">
                <ask:lineSketchStyleProps xmlns:ask="http://schemas.microsoft.com/office/drawing/2018/sketchyshapes" sd="205592539">
                  <a:prstGeom prst="rect">
                    <a:avLst/>
                  </a:prstGeom>
                  <ask:type>
                    <ask:lineSketchFreehand/>
                  </ask:type>
                </ask:lineSketchStyleProps>
              </a:ext>
            </a:extLst>
          </a:ln>
        </p:spPr>
        <p:txBody>
          <a:bodyPr/>
          <a:lstStyle>
            <a:lvl1pPr marL="216000" marR="0" indent="-216000" algn="l" defTabSz="914400" rtl="0" eaLnBrk="1" fontAlgn="auto" latinLnBrk="0" hangingPunct="1">
              <a:lnSpc>
                <a:spcPct val="100%"/>
              </a:lnSpc>
              <a:spcBef>
                <a:spcPts val="600"/>
              </a:spcBef>
              <a:spcAft>
                <a:spcPts val="0"/>
              </a:spcAft>
              <a:buClr>
                <a:schemeClr val="accent4">
                  <a:lumMod val="75%"/>
                </a:schemeClr>
              </a:buClr>
              <a:buSzTx/>
              <a:buFont typeface="Arial" panose="020B0604020202020204" pitchFamily="34" charset="0"/>
              <a:buChar char="■"/>
              <a:tabLst/>
              <a:defRPr sz="1600" kern="1200" baseline="0%">
                <a:solidFill>
                  <a:schemeClr val="tx1">
                    <a:lumMod val="75%"/>
                    <a:lumOff val="25%"/>
                  </a:schemeClr>
                </a:solidFill>
                <a:latin typeface="+mn-lt"/>
                <a:ea typeface="+mn-ea"/>
                <a:cs typeface="+mn-cs"/>
              </a:defRPr>
            </a:lvl1pPr>
            <a:lvl2pPr marL="68400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400" kern="1200">
                <a:solidFill>
                  <a:schemeClr val="tx1">
                    <a:lumMod val="75%"/>
                    <a:lumOff val="25%"/>
                  </a:schemeClr>
                </a:solidFill>
                <a:latin typeface="+mn-lt"/>
                <a:ea typeface="+mn-ea"/>
                <a:cs typeface="+mn-cs"/>
              </a:defRPr>
            </a:lvl2pPr>
            <a:lvl3pPr marL="927000" marR="0" indent="0" algn="l" defTabSz="914400" rtl="0" eaLnBrk="1" fontAlgn="auto" latinLnBrk="0" hangingPunct="1">
              <a:lnSpc>
                <a:spcPct val="100%"/>
              </a:lnSpc>
              <a:spcBef>
                <a:spcPts val="600"/>
              </a:spcBef>
              <a:spcAft>
                <a:spcPts val="1200"/>
              </a:spcAft>
              <a:buClr>
                <a:schemeClr val="accent4">
                  <a:lumMod val="75%"/>
                </a:schemeClr>
              </a:buClr>
              <a:buSzTx/>
              <a:buFont typeface="Wingdings" panose="05000000000000000000" pitchFamily="2" charset="2"/>
              <a:buNone/>
              <a:tabLst/>
              <a:defRPr sz="1200" kern="1200">
                <a:solidFill>
                  <a:schemeClr val="tx1">
                    <a:lumMod val="75%"/>
                    <a:lumOff val="25%"/>
                  </a:schemeClr>
                </a:solidFill>
                <a:latin typeface="+mn-lt"/>
                <a:ea typeface="+mn-ea"/>
                <a:cs typeface="+mn-cs"/>
              </a:defRPr>
            </a:lvl3pPr>
            <a:lvl4pPr marL="165735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100" kern="1200" baseline="0%">
                <a:solidFill>
                  <a:schemeClr val="tx1">
                    <a:lumMod val="75%"/>
                    <a:lumOff val="25%"/>
                  </a:schemeClr>
                </a:solidFill>
                <a:latin typeface="+mn-lt"/>
                <a:ea typeface="+mn-ea"/>
                <a:cs typeface="+mn-cs"/>
              </a:defRPr>
            </a:lvl4pPr>
            <a:lvl5pPr marL="205740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050" kern="1200">
                <a:solidFill>
                  <a:schemeClr val="tx1">
                    <a:lumMod val="75%"/>
                    <a:lumOff val="25%"/>
                  </a:schemeClr>
                </a:solidFill>
                <a:latin typeface="+mn-lt"/>
                <a:ea typeface="+mn-ea"/>
                <a:cs typeface="+mn-cs"/>
              </a:defRPr>
            </a:lvl5pPr>
            <a:lvl6pPr marL="25146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b="1" dirty="0">
              <a:ea typeface="Times New Roman" panose="02020603050405020304" pitchFamily="18" charset="0"/>
            </a:endParaRPr>
          </a:p>
          <a:p>
            <a:pPr>
              <a:spcBef>
                <a:spcPts val="0"/>
              </a:spcBef>
            </a:pPr>
            <a:r>
              <a:rPr lang="fr-FR" b="1" dirty="0">
                <a:ea typeface="Times New Roman" panose="02020603050405020304" pitchFamily="18" charset="0"/>
              </a:rPr>
              <a:t>Les cibles :</a:t>
            </a:r>
          </a:p>
          <a:p>
            <a:pPr lvl="1">
              <a:spcBef>
                <a:spcPts val="0"/>
              </a:spcBef>
              <a:spcAft>
                <a:spcPts val="0"/>
              </a:spcAft>
            </a:pPr>
            <a:r>
              <a:rPr lang="fr-FR" dirty="0">
                <a:ea typeface="Times New Roman" panose="02020603050405020304" pitchFamily="18" charset="0"/>
              </a:rPr>
              <a:t>Retrouvez toutes les cibles                  créées spécialement pour cette opération dans votre </a:t>
            </a:r>
            <a:r>
              <a:rPr lang="fr-FR" b="1" dirty="0">
                <a:solidFill>
                  <a:srgbClr val="C00000"/>
                </a:solidFill>
                <a:ea typeface="Times New Roman" panose="02020603050405020304" pitchFamily="18" charset="0"/>
              </a:rPr>
              <a:t>Book des </a:t>
            </a:r>
            <a:r>
              <a:rPr lang="fr-FR" b="1" dirty="0">
                <a:solidFill>
                  <a:srgbClr val="C00000"/>
                </a:solidFill>
                <a:ea typeface="Calibri" panose="020F0502020204030204" pitchFamily="34" charset="0"/>
              </a:rPr>
              <a:t>cibles : </a:t>
            </a:r>
            <a:r>
              <a:rPr lang="fr-FR" dirty="0">
                <a:ea typeface="Calibri" panose="020F0502020204030204" pitchFamily="34" charset="0"/>
                <a:hlinkClick r:id="rId10"/>
              </a:rPr>
              <a:t>clic ici</a:t>
            </a:r>
            <a:r>
              <a:rPr lang="fr-FR" dirty="0">
                <a:ea typeface="Calibri" panose="020F0502020204030204" pitchFamily="34" charset="0"/>
              </a:rPr>
              <a:t> </a:t>
            </a:r>
            <a:r>
              <a:rPr lang="fr-FR" i="1" dirty="0">
                <a:ea typeface="Calibri" panose="020F0502020204030204" pitchFamily="34" charset="0"/>
              </a:rPr>
              <a:t>(pages 12 &amp; 15)</a:t>
            </a:r>
          </a:p>
          <a:p>
            <a:pPr lvl="1">
              <a:spcBef>
                <a:spcPts val="0"/>
              </a:spcBef>
              <a:spcAft>
                <a:spcPts val="0"/>
              </a:spcAft>
            </a:pPr>
            <a:endParaRPr lang="fr-FR" sz="1600" dirty="0">
              <a:ea typeface="Calibri" panose="020F0502020204030204" pitchFamily="34" charset="0"/>
            </a:endParaRPr>
          </a:p>
          <a:p>
            <a:pPr>
              <a:spcBef>
                <a:spcPts val="0"/>
              </a:spcBef>
            </a:pPr>
            <a:r>
              <a:rPr lang="fr-FR" dirty="0">
                <a:ea typeface="Calibri" panose="020F0502020204030204" pitchFamily="34" charset="0"/>
              </a:rPr>
              <a:t> </a:t>
            </a:r>
            <a:r>
              <a:rPr lang="fr-FR" b="1" dirty="0">
                <a:ea typeface="Calibri" panose="020F0502020204030204" pitchFamily="34" charset="0"/>
              </a:rPr>
              <a:t>La campagne de communication : </a:t>
            </a:r>
          </a:p>
          <a:p>
            <a:pPr lvl="1">
              <a:spcBef>
                <a:spcPts val="0"/>
              </a:spcBef>
            </a:pPr>
            <a:r>
              <a:rPr lang="fr-FR" sz="1600" dirty="0">
                <a:ea typeface="Calibri" panose="020F0502020204030204" pitchFamily="34" charset="0"/>
              </a:rPr>
              <a:t>un </a:t>
            </a:r>
            <a:r>
              <a:rPr lang="fr-FR" sz="1600" b="1" dirty="0">
                <a:solidFill>
                  <a:srgbClr val="C00000"/>
                </a:solidFill>
                <a:ea typeface="Calibri" panose="020F0502020204030204" pitchFamily="34" charset="0"/>
              </a:rPr>
              <a:t>dispositif très dynamique</a:t>
            </a:r>
            <a:r>
              <a:rPr lang="fr-FR" sz="1600" dirty="0">
                <a:solidFill>
                  <a:srgbClr val="C00000"/>
                </a:solidFill>
                <a:ea typeface="Calibri" panose="020F0502020204030204" pitchFamily="34" charset="0"/>
              </a:rPr>
              <a:t> </a:t>
            </a:r>
            <a:r>
              <a:rPr lang="fr-FR" sz="1600" dirty="0">
                <a:ea typeface="Calibri" panose="020F0502020204030204" pitchFamily="34" charset="0"/>
              </a:rPr>
              <a:t>est déployé à l’attention de nos clients avec des emailing, des affiches et notre présence sur les réseaux sociaux.</a:t>
            </a:r>
          </a:p>
          <a:p>
            <a:pPr lvl="1"/>
            <a:endParaRPr lang="fr-FR" sz="1600" b="1" dirty="0">
              <a:ea typeface="Calibri" panose="020F0502020204030204" pitchFamily="34" charset="0"/>
            </a:endParaRPr>
          </a:p>
        </p:txBody>
      </p:sp>
      <p:grpSp>
        <p:nvGrpSpPr>
          <p:cNvPr id="70" name="Graphique 1772">
            <a:extLst>
              <a:ext uri="{FF2B5EF4-FFF2-40B4-BE49-F238E27FC236}">
                <a16:creationId xmlns:a16="http://schemas.microsoft.com/office/drawing/2014/main" id="{6182AB3F-BAB2-05DF-1ECF-C916484EB1A4}"/>
              </a:ext>
            </a:extLst>
          </p:cNvPr>
          <p:cNvGrpSpPr/>
          <p:nvPr/>
        </p:nvGrpSpPr>
        <p:grpSpPr>
          <a:xfrm>
            <a:off x="961046" y="1620400"/>
            <a:ext cx="196417" cy="233903"/>
            <a:chOff x="2317430" y="1288782"/>
            <a:chExt cx="363699" cy="401630"/>
          </a:xfrm>
          <a:noFill/>
        </p:grpSpPr>
        <p:sp>
          <p:nvSpPr>
            <p:cNvPr id="71" name="Forme libre : forme 70">
              <a:extLst>
                <a:ext uri="{FF2B5EF4-FFF2-40B4-BE49-F238E27FC236}">
                  <a16:creationId xmlns:a16="http://schemas.microsoft.com/office/drawing/2014/main" id="{D9FFDCE6-C599-562D-6C6C-B7B3C3922B37}"/>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600"/>
            </a:p>
          </p:txBody>
        </p:sp>
        <p:grpSp>
          <p:nvGrpSpPr>
            <p:cNvPr id="72" name="Graphique 1772">
              <a:extLst>
                <a:ext uri="{FF2B5EF4-FFF2-40B4-BE49-F238E27FC236}">
                  <a16:creationId xmlns:a16="http://schemas.microsoft.com/office/drawing/2014/main" id="{647C7B44-420F-D06B-DFF9-DAB727077C8A}"/>
                </a:ext>
              </a:extLst>
            </p:cNvPr>
            <p:cNvGrpSpPr/>
            <p:nvPr/>
          </p:nvGrpSpPr>
          <p:grpSpPr>
            <a:xfrm>
              <a:off x="2452209" y="1371600"/>
              <a:ext cx="42576" cy="102012"/>
              <a:chOff x="2452209" y="1371600"/>
              <a:chExt cx="42576" cy="102012"/>
            </a:xfrm>
            <a:grpFill/>
          </p:grpSpPr>
          <p:sp>
            <p:nvSpPr>
              <p:cNvPr id="4124" name="Forme libre : forme 4123">
                <a:extLst>
                  <a:ext uri="{FF2B5EF4-FFF2-40B4-BE49-F238E27FC236}">
                    <a16:creationId xmlns:a16="http://schemas.microsoft.com/office/drawing/2014/main" id="{2F56ABA9-D2BA-5D87-E933-E3721763BDAA}"/>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600"/>
              </a:p>
            </p:txBody>
          </p:sp>
          <p:sp>
            <p:nvSpPr>
              <p:cNvPr id="4125" name="Forme libre : forme 4124">
                <a:extLst>
                  <a:ext uri="{FF2B5EF4-FFF2-40B4-BE49-F238E27FC236}">
                    <a16:creationId xmlns:a16="http://schemas.microsoft.com/office/drawing/2014/main" id="{F2F47E99-4D04-AF97-2DE7-F736E8909CA1}"/>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600"/>
              </a:p>
            </p:txBody>
          </p:sp>
        </p:grpSp>
        <p:sp>
          <p:nvSpPr>
            <p:cNvPr id="73" name="Forme libre : forme 72">
              <a:extLst>
                <a:ext uri="{FF2B5EF4-FFF2-40B4-BE49-F238E27FC236}">
                  <a16:creationId xmlns:a16="http://schemas.microsoft.com/office/drawing/2014/main" id="{363B3A0F-159F-8F5A-24A8-824DA56C5D8D}"/>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600"/>
            </a:p>
          </p:txBody>
        </p:sp>
        <p:sp>
          <p:nvSpPr>
            <p:cNvPr id="74" name="Forme libre : forme 73">
              <a:extLst>
                <a:ext uri="{FF2B5EF4-FFF2-40B4-BE49-F238E27FC236}">
                  <a16:creationId xmlns:a16="http://schemas.microsoft.com/office/drawing/2014/main" id="{E75FFD69-C222-2675-9364-E4B9227CD4BE}"/>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600"/>
            </a:p>
          </p:txBody>
        </p:sp>
        <p:sp>
          <p:nvSpPr>
            <p:cNvPr id="75" name="Forme libre : forme 74">
              <a:extLst>
                <a:ext uri="{FF2B5EF4-FFF2-40B4-BE49-F238E27FC236}">
                  <a16:creationId xmlns:a16="http://schemas.microsoft.com/office/drawing/2014/main" id="{C95BFD7E-0ABD-DFBC-F3A4-493792F38EFC}"/>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600"/>
            </a:p>
          </p:txBody>
        </p:sp>
        <p:sp>
          <p:nvSpPr>
            <p:cNvPr id="76" name="Forme libre : forme 75">
              <a:extLst>
                <a:ext uri="{FF2B5EF4-FFF2-40B4-BE49-F238E27FC236}">
                  <a16:creationId xmlns:a16="http://schemas.microsoft.com/office/drawing/2014/main" id="{EEAFF045-7694-7951-FB6B-68D552BD6315}"/>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600"/>
            </a:p>
          </p:txBody>
        </p:sp>
        <p:sp>
          <p:nvSpPr>
            <p:cNvPr id="77" name="Forme libre : forme 76">
              <a:extLst>
                <a:ext uri="{FF2B5EF4-FFF2-40B4-BE49-F238E27FC236}">
                  <a16:creationId xmlns:a16="http://schemas.microsoft.com/office/drawing/2014/main" id="{A5F2960E-6EC3-05AA-463C-CC13C843DECE}"/>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600"/>
            </a:p>
          </p:txBody>
        </p:sp>
        <p:grpSp>
          <p:nvGrpSpPr>
            <p:cNvPr id="78" name="Graphique 1772">
              <a:extLst>
                <a:ext uri="{FF2B5EF4-FFF2-40B4-BE49-F238E27FC236}">
                  <a16:creationId xmlns:a16="http://schemas.microsoft.com/office/drawing/2014/main" id="{EB08A7FE-2DEB-294D-1672-5B2026F45EFB}"/>
                </a:ext>
              </a:extLst>
            </p:cNvPr>
            <p:cNvGrpSpPr/>
            <p:nvPr/>
          </p:nvGrpSpPr>
          <p:grpSpPr>
            <a:xfrm>
              <a:off x="2489833" y="1432178"/>
              <a:ext cx="79724" cy="98488"/>
              <a:chOff x="2489833" y="1432178"/>
              <a:chExt cx="79724" cy="98488"/>
            </a:xfrm>
            <a:grpFill/>
          </p:grpSpPr>
          <p:sp>
            <p:nvSpPr>
              <p:cNvPr id="93" name="Forme libre : forme 92">
                <a:extLst>
                  <a:ext uri="{FF2B5EF4-FFF2-40B4-BE49-F238E27FC236}">
                    <a16:creationId xmlns:a16="http://schemas.microsoft.com/office/drawing/2014/main" id="{5E0F8A5B-DE15-BE52-A291-3752AFC54317}"/>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600"/>
              </a:p>
            </p:txBody>
          </p:sp>
          <p:sp>
            <p:nvSpPr>
              <p:cNvPr id="4122" name="Forme libre : forme 4121">
                <a:extLst>
                  <a:ext uri="{FF2B5EF4-FFF2-40B4-BE49-F238E27FC236}">
                    <a16:creationId xmlns:a16="http://schemas.microsoft.com/office/drawing/2014/main" id="{69D459C9-ED77-FB4F-B26A-7922E2E6C563}"/>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600"/>
              </a:p>
            </p:txBody>
          </p:sp>
          <p:sp>
            <p:nvSpPr>
              <p:cNvPr id="4123" name="Forme libre : forme 4122">
                <a:extLst>
                  <a:ext uri="{FF2B5EF4-FFF2-40B4-BE49-F238E27FC236}">
                    <a16:creationId xmlns:a16="http://schemas.microsoft.com/office/drawing/2014/main" id="{728EA710-B7B0-6A7D-369A-4E55ADE14403}"/>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600"/>
              </a:p>
            </p:txBody>
          </p:sp>
        </p:grpSp>
        <p:sp>
          <p:nvSpPr>
            <p:cNvPr id="79" name="Forme libre : forme 78">
              <a:extLst>
                <a:ext uri="{FF2B5EF4-FFF2-40B4-BE49-F238E27FC236}">
                  <a16:creationId xmlns:a16="http://schemas.microsoft.com/office/drawing/2014/main" id="{6834D20D-ADA8-22E0-C9BA-2A1856BF331B}"/>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600"/>
            </a:p>
          </p:txBody>
        </p:sp>
        <p:sp>
          <p:nvSpPr>
            <p:cNvPr id="81" name="Forme libre : forme 80">
              <a:extLst>
                <a:ext uri="{FF2B5EF4-FFF2-40B4-BE49-F238E27FC236}">
                  <a16:creationId xmlns:a16="http://schemas.microsoft.com/office/drawing/2014/main" id="{F3A88561-DEA3-B0E7-6301-4AE7B6D888CD}"/>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600"/>
            </a:p>
          </p:txBody>
        </p:sp>
        <p:sp>
          <p:nvSpPr>
            <p:cNvPr id="82" name="Forme libre : forme 81">
              <a:extLst>
                <a:ext uri="{FF2B5EF4-FFF2-40B4-BE49-F238E27FC236}">
                  <a16:creationId xmlns:a16="http://schemas.microsoft.com/office/drawing/2014/main" id="{026AB11D-9BD1-BFDA-759C-5FDAC79B7A44}"/>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600"/>
            </a:p>
          </p:txBody>
        </p:sp>
        <p:sp>
          <p:nvSpPr>
            <p:cNvPr id="83" name="Forme libre : forme 82">
              <a:extLst>
                <a:ext uri="{FF2B5EF4-FFF2-40B4-BE49-F238E27FC236}">
                  <a16:creationId xmlns:a16="http://schemas.microsoft.com/office/drawing/2014/main" id="{85F016F6-2CDB-7DD6-4FF6-408D8644230A}"/>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600"/>
            </a:p>
          </p:txBody>
        </p:sp>
        <p:sp>
          <p:nvSpPr>
            <p:cNvPr id="85" name="Forme libre : forme 84">
              <a:extLst>
                <a:ext uri="{FF2B5EF4-FFF2-40B4-BE49-F238E27FC236}">
                  <a16:creationId xmlns:a16="http://schemas.microsoft.com/office/drawing/2014/main" id="{75C906A0-19CE-7908-8808-E65F94A48668}"/>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600"/>
            </a:p>
          </p:txBody>
        </p:sp>
        <p:sp>
          <p:nvSpPr>
            <p:cNvPr id="87" name="Forme libre : forme 86">
              <a:extLst>
                <a:ext uri="{FF2B5EF4-FFF2-40B4-BE49-F238E27FC236}">
                  <a16:creationId xmlns:a16="http://schemas.microsoft.com/office/drawing/2014/main" id="{DC4C8FDC-3ADC-CC8D-0972-3E9A5BE5BCED}"/>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600"/>
            </a:p>
          </p:txBody>
        </p:sp>
        <p:sp>
          <p:nvSpPr>
            <p:cNvPr id="88" name="Forme libre : forme 87">
              <a:extLst>
                <a:ext uri="{FF2B5EF4-FFF2-40B4-BE49-F238E27FC236}">
                  <a16:creationId xmlns:a16="http://schemas.microsoft.com/office/drawing/2014/main" id="{107D4415-66CC-3757-95D4-7D4150191EFF}"/>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600"/>
            </a:p>
          </p:txBody>
        </p:sp>
        <p:sp>
          <p:nvSpPr>
            <p:cNvPr id="89" name="Forme libre : forme 88">
              <a:extLst>
                <a:ext uri="{FF2B5EF4-FFF2-40B4-BE49-F238E27FC236}">
                  <a16:creationId xmlns:a16="http://schemas.microsoft.com/office/drawing/2014/main" id="{2A8E3EF9-6FC1-AF2B-C378-47EC662237C5}"/>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600"/>
            </a:p>
          </p:txBody>
        </p:sp>
        <p:sp>
          <p:nvSpPr>
            <p:cNvPr id="90" name="Forme libre : forme 89">
              <a:extLst>
                <a:ext uri="{FF2B5EF4-FFF2-40B4-BE49-F238E27FC236}">
                  <a16:creationId xmlns:a16="http://schemas.microsoft.com/office/drawing/2014/main" id="{E8876959-A50F-A70F-E5E5-B43E82EF511A}"/>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600"/>
            </a:p>
          </p:txBody>
        </p:sp>
        <p:sp>
          <p:nvSpPr>
            <p:cNvPr id="91" name="Forme libre : forme 90">
              <a:extLst>
                <a:ext uri="{FF2B5EF4-FFF2-40B4-BE49-F238E27FC236}">
                  <a16:creationId xmlns:a16="http://schemas.microsoft.com/office/drawing/2014/main" id="{089735E3-CC09-12FF-5631-C6501DEB20D2}"/>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600"/>
            </a:p>
          </p:txBody>
        </p:sp>
      </p:grpSp>
      <p:sp>
        <p:nvSpPr>
          <p:cNvPr id="4126" name="Espace réservé du contenu 8">
            <a:extLst>
              <a:ext uri="{FF2B5EF4-FFF2-40B4-BE49-F238E27FC236}">
                <a16:creationId xmlns:a16="http://schemas.microsoft.com/office/drawing/2014/main" id="{6D263F6D-481C-2949-36E8-D12466C5ECCE}"/>
              </a:ext>
            </a:extLst>
          </p:cNvPr>
          <p:cNvSpPr txBox="1">
            <a:spLocks noChangeArrowheads="1"/>
          </p:cNvSpPr>
          <p:nvPr/>
        </p:nvSpPr>
        <p:spPr bwMode="auto">
          <a:xfrm>
            <a:off x="754706" y="1553584"/>
            <a:ext cx="5587975" cy="272043"/>
          </a:xfrm>
          <a:custGeom>
            <a:avLst/>
            <a:gdLst>
              <a:gd name="connsiteX0" fmla="*/ 0 w 5587975"/>
              <a:gd name="connsiteY0" fmla="*/ 0 h 272043"/>
              <a:gd name="connsiteX1" fmla="*/ 642617 w 5587975"/>
              <a:gd name="connsiteY1" fmla="*/ 0 h 272043"/>
              <a:gd name="connsiteX2" fmla="*/ 1229355 w 5587975"/>
              <a:gd name="connsiteY2" fmla="*/ 0 h 272043"/>
              <a:gd name="connsiteX3" fmla="*/ 1871972 w 5587975"/>
              <a:gd name="connsiteY3" fmla="*/ 0 h 272043"/>
              <a:gd name="connsiteX4" fmla="*/ 2682228 w 5587975"/>
              <a:gd name="connsiteY4" fmla="*/ 0 h 272043"/>
              <a:gd name="connsiteX5" fmla="*/ 3213086 w 5587975"/>
              <a:gd name="connsiteY5" fmla="*/ 0 h 272043"/>
              <a:gd name="connsiteX6" fmla="*/ 4023342 w 5587975"/>
              <a:gd name="connsiteY6" fmla="*/ 0 h 272043"/>
              <a:gd name="connsiteX7" fmla="*/ 4721839 w 5587975"/>
              <a:gd name="connsiteY7" fmla="*/ 0 h 272043"/>
              <a:gd name="connsiteX8" fmla="*/ 5587975 w 5587975"/>
              <a:gd name="connsiteY8" fmla="*/ 0 h 272043"/>
              <a:gd name="connsiteX9" fmla="*/ 5587975 w 5587975"/>
              <a:gd name="connsiteY9" fmla="*/ 272043 h 272043"/>
              <a:gd name="connsiteX10" fmla="*/ 4889478 w 5587975"/>
              <a:gd name="connsiteY10" fmla="*/ 272043 h 272043"/>
              <a:gd name="connsiteX11" fmla="*/ 4135102 w 5587975"/>
              <a:gd name="connsiteY11" fmla="*/ 272043 h 272043"/>
              <a:gd name="connsiteX12" fmla="*/ 3436605 w 5587975"/>
              <a:gd name="connsiteY12" fmla="*/ 272043 h 272043"/>
              <a:gd name="connsiteX13" fmla="*/ 2905747 w 5587975"/>
              <a:gd name="connsiteY13" fmla="*/ 272043 h 272043"/>
              <a:gd name="connsiteX14" fmla="*/ 2319010 w 5587975"/>
              <a:gd name="connsiteY14" fmla="*/ 272043 h 272043"/>
              <a:gd name="connsiteX15" fmla="*/ 1788152 w 5587975"/>
              <a:gd name="connsiteY15" fmla="*/ 272043 h 272043"/>
              <a:gd name="connsiteX16" fmla="*/ 1145535 w 5587975"/>
              <a:gd name="connsiteY16" fmla="*/ 272043 h 272043"/>
              <a:gd name="connsiteX17" fmla="*/ 0 w 5587975"/>
              <a:gd name="connsiteY17" fmla="*/ 272043 h 272043"/>
              <a:gd name="connsiteX18" fmla="*/ 0 w 5587975"/>
              <a:gd name="connsiteY18" fmla="*/ 0 h 272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587975" h="272043" fill="none" extrusionOk="0">
                <a:moveTo>
                  <a:pt x="0" y="0"/>
                </a:moveTo>
                <a:cubicBezTo>
                  <a:pt x="246036" y="-580"/>
                  <a:pt x="470390" y="-16430"/>
                  <a:pt x="642617" y="0"/>
                </a:cubicBezTo>
                <a:cubicBezTo>
                  <a:pt x="814844" y="16430"/>
                  <a:pt x="1086154" y="19243"/>
                  <a:pt x="1229355" y="0"/>
                </a:cubicBezTo>
                <a:cubicBezTo>
                  <a:pt x="1372556" y="-19243"/>
                  <a:pt x="1686159" y="-7314"/>
                  <a:pt x="1871972" y="0"/>
                </a:cubicBezTo>
                <a:cubicBezTo>
                  <a:pt x="2057785" y="7314"/>
                  <a:pt x="2335359" y="24854"/>
                  <a:pt x="2682228" y="0"/>
                </a:cubicBezTo>
                <a:cubicBezTo>
                  <a:pt x="3029097" y="-24854"/>
                  <a:pt x="3049453" y="13529"/>
                  <a:pt x="3213086" y="0"/>
                </a:cubicBezTo>
                <a:cubicBezTo>
                  <a:pt x="3376719" y="-13529"/>
                  <a:pt x="3820806" y="19814"/>
                  <a:pt x="4023342" y="0"/>
                </a:cubicBezTo>
                <a:cubicBezTo>
                  <a:pt x="4225878" y="-19814"/>
                  <a:pt x="4540254" y="-13487"/>
                  <a:pt x="4721839" y="0"/>
                </a:cubicBezTo>
                <a:cubicBezTo>
                  <a:pt x="4903424" y="13487"/>
                  <a:pt x="5240840" y="-28867"/>
                  <a:pt x="5587975" y="0"/>
                </a:cubicBezTo>
                <a:cubicBezTo>
                  <a:pt x="5596242" y="91423"/>
                  <a:pt x="5579853" y="198892"/>
                  <a:pt x="5587975" y="272043"/>
                </a:cubicBezTo>
                <a:cubicBezTo>
                  <a:pt x="5253065" y="278785"/>
                  <a:pt x="5052394" y="283100"/>
                  <a:pt x="4889478" y="272043"/>
                </a:cubicBezTo>
                <a:cubicBezTo>
                  <a:pt x="4726562" y="260986"/>
                  <a:pt x="4500808" y="268008"/>
                  <a:pt x="4135102" y="272043"/>
                </a:cubicBezTo>
                <a:cubicBezTo>
                  <a:pt x="3769396" y="276078"/>
                  <a:pt x="3695957" y="245716"/>
                  <a:pt x="3436605" y="272043"/>
                </a:cubicBezTo>
                <a:cubicBezTo>
                  <a:pt x="3177253" y="298370"/>
                  <a:pt x="3019430" y="261145"/>
                  <a:pt x="2905747" y="272043"/>
                </a:cubicBezTo>
                <a:cubicBezTo>
                  <a:pt x="2792064" y="282941"/>
                  <a:pt x="2503553" y="294030"/>
                  <a:pt x="2319010" y="272043"/>
                </a:cubicBezTo>
                <a:cubicBezTo>
                  <a:pt x="2134467" y="250056"/>
                  <a:pt x="2005898" y="257388"/>
                  <a:pt x="1788152" y="272043"/>
                </a:cubicBezTo>
                <a:cubicBezTo>
                  <a:pt x="1570406" y="286698"/>
                  <a:pt x="1436688" y="285899"/>
                  <a:pt x="1145535" y="272043"/>
                </a:cubicBezTo>
                <a:cubicBezTo>
                  <a:pt x="854382" y="258187"/>
                  <a:pt x="358802" y="245422"/>
                  <a:pt x="0" y="272043"/>
                </a:cubicBezTo>
                <a:cubicBezTo>
                  <a:pt x="5621" y="158976"/>
                  <a:pt x="-8772" y="109976"/>
                  <a:pt x="0" y="0"/>
                </a:cubicBezTo>
                <a:close/>
              </a:path>
              <a:path w="5587975" h="272043" stroke="0" extrusionOk="0">
                <a:moveTo>
                  <a:pt x="0" y="0"/>
                </a:moveTo>
                <a:cubicBezTo>
                  <a:pt x="252775" y="-25720"/>
                  <a:pt x="417650" y="20045"/>
                  <a:pt x="530858" y="0"/>
                </a:cubicBezTo>
                <a:cubicBezTo>
                  <a:pt x="644066" y="-20045"/>
                  <a:pt x="1129913" y="5964"/>
                  <a:pt x="1285234" y="0"/>
                </a:cubicBezTo>
                <a:cubicBezTo>
                  <a:pt x="1440555" y="-5964"/>
                  <a:pt x="1724795" y="14163"/>
                  <a:pt x="1983731" y="0"/>
                </a:cubicBezTo>
                <a:cubicBezTo>
                  <a:pt x="2242667" y="-14163"/>
                  <a:pt x="2482163" y="-19884"/>
                  <a:pt x="2793988" y="0"/>
                </a:cubicBezTo>
                <a:cubicBezTo>
                  <a:pt x="3105813" y="19884"/>
                  <a:pt x="3103256" y="8775"/>
                  <a:pt x="3324845" y="0"/>
                </a:cubicBezTo>
                <a:cubicBezTo>
                  <a:pt x="3546434" y="-8775"/>
                  <a:pt x="3778680" y="31807"/>
                  <a:pt x="4079222" y="0"/>
                </a:cubicBezTo>
                <a:cubicBezTo>
                  <a:pt x="4379764" y="-31807"/>
                  <a:pt x="4379907" y="10029"/>
                  <a:pt x="4665959" y="0"/>
                </a:cubicBezTo>
                <a:cubicBezTo>
                  <a:pt x="4952011" y="-10029"/>
                  <a:pt x="5256956" y="-32794"/>
                  <a:pt x="5587975" y="0"/>
                </a:cubicBezTo>
                <a:cubicBezTo>
                  <a:pt x="5574931" y="126298"/>
                  <a:pt x="5582176" y="150659"/>
                  <a:pt x="5587975" y="272043"/>
                </a:cubicBezTo>
                <a:cubicBezTo>
                  <a:pt x="5453093" y="275622"/>
                  <a:pt x="5165698" y="272195"/>
                  <a:pt x="4945358" y="272043"/>
                </a:cubicBezTo>
                <a:cubicBezTo>
                  <a:pt x="4725018" y="271891"/>
                  <a:pt x="4523435" y="251333"/>
                  <a:pt x="4302741" y="272043"/>
                </a:cubicBezTo>
                <a:cubicBezTo>
                  <a:pt x="4082047" y="292753"/>
                  <a:pt x="4022703" y="272765"/>
                  <a:pt x="3771883" y="272043"/>
                </a:cubicBezTo>
                <a:cubicBezTo>
                  <a:pt x="3521063" y="271321"/>
                  <a:pt x="3391508" y="298148"/>
                  <a:pt x="3017507" y="272043"/>
                </a:cubicBezTo>
                <a:cubicBezTo>
                  <a:pt x="2643506" y="245938"/>
                  <a:pt x="2485506" y="251688"/>
                  <a:pt x="2263130" y="272043"/>
                </a:cubicBezTo>
                <a:cubicBezTo>
                  <a:pt x="2040754" y="292398"/>
                  <a:pt x="1667464" y="267468"/>
                  <a:pt x="1508753" y="272043"/>
                </a:cubicBezTo>
                <a:cubicBezTo>
                  <a:pt x="1350042" y="276618"/>
                  <a:pt x="1196384" y="265618"/>
                  <a:pt x="922016" y="272043"/>
                </a:cubicBezTo>
                <a:cubicBezTo>
                  <a:pt x="647648" y="278468"/>
                  <a:pt x="223809" y="312380"/>
                  <a:pt x="0" y="272043"/>
                </a:cubicBezTo>
                <a:cubicBezTo>
                  <a:pt x="-9716" y="205929"/>
                  <a:pt x="9148" y="100344"/>
                  <a:pt x="0" y="0"/>
                </a:cubicBezTo>
                <a:close/>
              </a:path>
            </a:pathLst>
          </a:custGeom>
          <a:solidFill>
            <a:srgbClr val="C00000"/>
          </a:solidFill>
          <a:ln>
            <a:solidFill>
              <a:srgbClr val="C00000"/>
            </a:solidFill>
            <a:extLst>
              <a:ext uri="{C807C97D-BFC1-408E-A445-0C87EB9F89A2}">
                <ask:lineSketchStyleProps xmlns:ask="http://schemas.microsoft.com/office/drawing/2018/sketchyshapes" sd="2308155104">
                  <a:prstGeom prst="rect">
                    <a:avLst/>
                  </a:prstGeom>
                  <ask:type>
                    <ask:lineSketchFreehand/>
                  </ask:type>
                </ask:lineSketchStyleProps>
              </a:ext>
            </a:extLst>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600" dirty="0">
                <a:solidFill>
                  <a:schemeClr val="bg1"/>
                </a:solidFill>
              </a:rPr>
              <a:t>     Les cibles prioritaires et la campagne de communication</a:t>
            </a:r>
          </a:p>
        </p:txBody>
      </p:sp>
      <p:sp>
        <p:nvSpPr>
          <p:cNvPr id="7" name="Espace réservé du contenu 7">
            <a:extLst>
              <a:ext uri="{FF2B5EF4-FFF2-40B4-BE49-F238E27FC236}">
                <a16:creationId xmlns:a16="http://schemas.microsoft.com/office/drawing/2014/main" id="{65B41D43-FE3F-E661-8E93-5A6DE373EA11}"/>
              </a:ext>
            </a:extLst>
          </p:cNvPr>
          <p:cNvSpPr txBox="1">
            <a:spLocks/>
          </p:cNvSpPr>
          <p:nvPr/>
        </p:nvSpPr>
        <p:spPr>
          <a:xfrm>
            <a:off x="7288727" y="1683874"/>
            <a:ext cx="4497869" cy="4315402"/>
          </a:xfrm>
          <a:custGeom>
            <a:avLst/>
            <a:gdLst>
              <a:gd name="connsiteX0" fmla="*/ 0 w 4497869"/>
              <a:gd name="connsiteY0" fmla="*/ 0 h 4315402"/>
              <a:gd name="connsiteX1" fmla="*/ 597574 w 4497869"/>
              <a:gd name="connsiteY1" fmla="*/ 0 h 4315402"/>
              <a:gd name="connsiteX2" fmla="*/ 1105191 w 4497869"/>
              <a:gd name="connsiteY2" fmla="*/ 0 h 4315402"/>
              <a:gd name="connsiteX3" fmla="*/ 1792722 w 4497869"/>
              <a:gd name="connsiteY3" fmla="*/ 0 h 4315402"/>
              <a:gd name="connsiteX4" fmla="*/ 2435275 w 4497869"/>
              <a:gd name="connsiteY4" fmla="*/ 0 h 4315402"/>
              <a:gd name="connsiteX5" fmla="*/ 2942891 w 4497869"/>
              <a:gd name="connsiteY5" fmla="*/ 0 h 4315402"/>
              <a:gd name="connsiteX6" fmla="*/ 3630423 w 4497869"/>
              <a:gd name="connsiteY6" fmla="*/ 0 h 4315402"/>
              <a:gd name="connsiteX7" fmla="*/ 4497869 w 4497869"/>
              <a:gd name="connsiteY7" fmla="*/ 0 h 4315402"/>
              <a:gd name="connsiteX8" fmla="*/ 4497869 w 4497869"/>
              <a:gd name="connsiteY8" fmla="*/ 659640 h 4315402"/>
              <a:gd name="connsiteX9" fmla="*/ 4497869 w 4497869"/>
              <a:gd name="connsiteY9" fmla="*/ 1319280 h 4315402"/>
              <a:gd name="connsiteX10" fmla="*/ 4497869 w 4497869"/>
              <a:gd name="connsiteY10" fmla="*/ 1849458 h 4315402"/>
              <a:gd name="connsiteX11" fmla="*/ 4497869 w 4497869"/>
              <a:gd name="connsiteY11" fmla="*/ 2509098 h 4315402"/>
              <a:gd name="connsiteX12" fmla="*/ 4497869 w 4497869"/>
              <a:gd name="connsiteY12" fmla="*/ 3039276 h 4315402"/>
              <a:gd name="connsiteX13" fmla="*/ 4497869 w 4497869"/>
              <a:gd name="connsiteY13" fmla="*/ 3742070 h 4315402"/>
              <a:gd name="connsiteX14" fmla="*/ 4497869 w 4497869"/>
              <a:gd name="connsiteY14" fmla="*/ 4315402 h 4315402"/>
              <a:gd name="connsiteX15" fmla="*/ 3810338 w 4497869"/>
              <a:gd name="connsiteY15" fmla="*/ 4315402 h 4315402"/>
              <a:gd name="connsiteX16" fmla="*/ 3167785 w 4497869"/>
              <a:gd name="connsiteY16" fmla="*/ 4315402 h 4315402"/>
              <a:gd name="connsiteX17" fmla="*/ 2660168 w 4497869"/>
              <a:gd name="connsiteY17" fmla="*/ 4315402 h 4315402"/>
              <a:gd name="connsiteX18" fmla="*/ 1972637 w 4497869"/>
              <a:gd name="connsiteY18" fmla="*/ 4315402 h 4315402"/>
              <a:gd name="connsiteX19" fmla="*/ 1240127 w 4497869"/>
              <a:gd name="connsiteY19" fmla="*/ 4315402 h 4315402"/>
              <a:gd name="connsiteX20" fmla="*/ 687531 w 4497869"/>
              <a:gd name="connsiteY20" fmla="*/ 4315402 h 4315402"/>
              <a:gd name="connsiteX21" fmla="*/ 0 w 4497869"/>
              <a:gd name="connsiteY21" fmla="*/ 4315402 h 4315402"/>
              <a:gd name="connsiteX22" fmla="*/ 0 w 4497869"/>
              <a:gd name="connsiteY22" fmla="*/ 3698916 h 4315402"/>
              <a:gd name="connsiteX23" fmla="*/ 0 w 4497869"/>
              <a:gd name="connsiteY23" fmla="*/ 3211892 h 4315402"/>
              <a:gd name="connsiteX24" fmla="*/ 0 w 4497869"/>
              <a:gd name="connsiteY24" fmla="*/ 2681714 h 4315402"/>
              <a:gd name="connsiteX25" fmla="*/ 0 w 4497869"/>
              <a:gd name="connsiteY25" fmla="*/ 2065228 h 4315402"/>
              <a:gd name="connsiteX26" fmla="*/ 0 w 4497869"/>
              <a:gd name="connsiteY26" fmla="*/ 1535050 h 4315402"/>
              <a:gd name="connsiteX27" fmla="*/ 0 w 4497869"/>
              <a:gd name="connsiteY27" fmla="*/ 1048026 h 4315402"/>
              <a:gd name="connsiteX28" fmla="*/ 0 w 4497869"/>
              <a:gd name="connsiteY28" fmla="*/ 0 h 431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497869" h="4315402" fill="none" extrusionOk="0">
                <a:moveTo>
                  <a:pt x="0" y="0"/>
                </a:moveTo>
                <a:cubicBezTo>
                  <a:pt x="200115" y="-19211"/>
                  <a:pt x="390275" y="9040"/>
                  <a:pt x="597574" y="0"/>
                </a:cubicBezTo>
                <a:cubicBezTo>
                  <a:pt x="804873" y="-9040"/>
                  <a:pt x="898961" y="-23563"/>
                  <a:pt x="1105191" y="0"/>
                </a:cubicBezTo>
                <a:cubicBezTo>
                  <a:pt x="1311421" y="23563"/>
                  <a:pt x="1601507" y="7029"/>
                  <a:pt x="1792722" y="0"/>
                </a:cubicBezTo>
                <a:cubicBezTo>
                  <a:pt x="1983937" y="-7029"/>
                  <a:pt x="2168389" y="27113"/>
                  <a:pt x="2435275" y="0"/>
                </a:cubicBezTo>
                <a:cubicBezTo>
                  <a:pt x="2702161" y="-27113"/>
                  <a:pt x="2830284" y="4397"/>
                  <a:pt x="2942891" y="0"/>
                </a:cubicBezTo>
                <a:cubicBezTo>
                  <a:pt x="3055498" y="-4397"/>
                  <a:pt x="3313418" y="4993"/>
                  <a:pt x="3630423" y="0"/>
                </a:cubicBezTo>
                <a:cubicBezTo>
                  <a:pt x="3947428" y="-4993"/>
                  <a:pt x="4275401" y="41705"/>
                  <a:pt x="4497869" y="0"/>
                </a:cubicBezTo>
                <a:cubicBezTo>
                  <a:pt x="4530428" y="198019"/>
                  <a:pt x="4484793" y="384211"/>
                  <a:pt x="4497869" y="659640"/>
                </a:cubicBezTo>
                <a:cubicBezTo>
                  <a:pt x="4510945" y="935069"/>
                  <a:pt x="4488406" y="1019340"/>
                  <a:pt x="4497869" y="1319280"/>
                </a:cubicBezTo>
                <a:cubicBezTo>
                  <a:pt x="4507332" y="1619220"/>
                  <a:pt x="4517458" y="1585651"/>
                  <a:pt x="4497869" y="1849458"/>
                </a:cubicBezTo>
                <a:cubicBezTo>
                  <a:pt x="4478280" y="2113265"/>
                  <a:pt x="4479020" y="2363831"/>
                  <a:pt x="4497869" y="2509098"/>
                </a:cubicBezTo>
                <a:cubicBezTo>
                  <a:pt x="4516718" y="2654365"/>
                  <a:pt x="4491429" y="2905203"/>
                  <a:pt x="4497869" y="3039276"/>
                </a:cubicBezTo>
                <a:cubicBezTo>
                  <a:pt x="4504309" y="3173349"/>
                  <a:pt x="4525510" y="3498845"/>
                  <a:pt x="4497869" y="3742070"/>
                </a:cubicBezTo>
                <a:cubicBezTo>
                  <a:pt x="4470228" y="3985295"/>
                  <a:pt x="4486908" y="4105549"/>
                  <a:pt x="4497869" y="4315402"/>
                </a:cubicBezTo>
                <a:cubicBezTo>
                  <a:pt x="4166694" y="4322382"/>
                  <a:pt x="4035985" y="4312193"/>
                  <a:pt x="3810338" y="4315402"/>
                </a:cubicBezTo>
                <a:cubicBezTo>
                  <a:pt x="3584691" y="4318611"/>
                  <a:pt x="3306624" y="4334222"/>
                  <a:pt x="3167785" y="4315402"/>
                </a:cubicBezTo>
                <a:cubicBezTo>
                  <a:pt x="3028946" y="4296582"/>
                  <a:pt x="2881549" y="4310570"/>
                  <a:pt x="2660168" y="4315402"/>
                </a:cubicBezTo>
                <a:cubicBezTo>
                  <a:pt x="2438787" y="4320234"/>
                  <a:pt x="2296307" y="4334669"/>
                  <a:pt x="1972637" y="4315402"/>
                </a:cubicBezTo>
                <a:cubicBezTo>
                  <a:pt x="1648967" y="4296135"/>
                  <a:pt x="1444847" y="4295302"/>
                  <a:pt x="1240127" y="4315402"/>
                </a:cubicBezTo>
                <a:cubicBezTo>
                  <a:pt x="1035407" y="4335503"/>
                  <a:pt x="856416" y="4300611"/>
                  <a:pt x="687531" y="4315402"/>
                </a:cubicBezTo>
                <a:cubicBezTo>
                  <a:pt x="518646" y="4330193"/>
                  <a:pt x="173007" y="4327333"/>
                  <a:pt x="0" y="4315402"/>
                </a:cubicBezTo>
                <a:cubicBezTo>
                  <a:pt x="15697" y="4068088"/>
                  <a:pt x="-3631" y="3844220"/>
                  <a:pt x="0" y="3698916"/>
                </a:cubicBezTo>
                <a:cubicBezTo>
                  <a:pt x="3631" y="3553612"/>
                  <a:pt x="-579" y="3311506"/>
                  <a:pt x="0" y="3211892"/>
                </a:cubicBezTo>
                <a:cubicBezTo>
                  <a:pt x="579" y="3112278"/>
                  <a:pt x="6475" y="2881755"/>
                  <a:pt x="0" y="2681714"/>
                </a:cubicBezTo>
                <a:cubicBezTo>
                  <a:pt x="-6475" y="2481673"/>
                  <a:pt x="16568" y="2243524"/>
                  <a:pt x="0" y="2065228"/>
                </a:cubicBezTo>
                <a:cubicBezTo>
                  <a:pt x="-16568" y="1886932"/>
                  <a:pt x="-16525" y="1786704"/>
                  <a:pt x="0" y="1535050"/>
                </a:cubicBezTo>
                <a:cubicBezTo>
                  <a:pt x="16525" y="1283396"/>
                  <a:pt x="-24099" y="1178955"/>
                  <a:pt x="0" y="1048026"/>
                </a:cubicBezTo>
                <a:cubicBezTo>
                  <a:pt x="24099" y="917097"/>
                  <a:pt x="-33099" y="268717"/>
                  <a:pt x="0" y="0"/>
                </a:cubicBezTo>
                <a:close/>
              </a:path>
              <a:path w="4497869" h="4315402" stroke="0" extrusionOk="0">
                <a:moveTo>
                  <a:pt x="0" y="0"/>
                </a:moveTo>
                <a:cubicBezTo>
                  <a:pt x="183107" y="-24554"/>
                  <a:pt x="413220" y="-9893"/>
                  <a:pt x="597574" y="0"/>
                </a:cubicBezTo>
                <a:cubicBezTo>
                  <a:pt x="781928" y="9893"/>
                  <a:pt x="989672" y="21470"/>
                  <a:pt x="1195148" y="0"/>
                </a:cubicBezTo>
                <a:cubicBezTo>
                  <a:pt x="1400624" y="-21470"/>
                  <a:pt x="1727341" y="21729"/>
                  <a:pt x="1927658" y="0"/>
                </a:cubicBezTo>
                <a:cubicBezTo>
                  <a:pt x="2127975" y="-21729"/>
                  <a:pt x="2367968" y="-8000"/>
                  <a:pt x="2570211" y="0"/>
                </a:cubicBezTo>
                <a:cubicBezTo>
                  <a:pt x="2772454" y="8000"/>
                  <a:pt x="3055537" y="-32846"/>
                  <a:pt x="3302721" y="0"/>
                </a:cubicBezTo>
                <a:cubicBezTo>
                  <a:pt x="3549905" y="32846"/>
                  <a:pt x="3990113" y="57102"/>
                  <a:pt x="4497869" y="0"/>
                </a:cubicBezTo>
                <a:cubicBezTo>
                  <a:pt x="4524573" y="157987"/>
                  <a:pt x="4469552" y="433550"/>
                  <a:pt x="4497869" y="616486"/>
                </a:cubicBezTo>
                <a:cubicBezTo>
                  <a:pt x="4526186" y="799422"/>
                  <a:pt x="4509817" y="1147447"/>
                  <a:pt x="4497869" y="1319280"/>
                </a:cubicBezTo>
                <a:cubicBezTo>
                  <a:pt x="4485921" y="1491113"/>
                  <a:pt x="4480052" y="1685957"/>
                  <a:pt x="4497869" y="1978920"/>
                </a:cubicBezTo>
                <a:cubicBezTo>
                  <a:pt x="4515686" y="2271883"/>
                  <a:pt x="4490849" y="2403670"/>
                  <a:pt x="4497869" y="2552252"/>
                </a:cubicBezTo>
                <a:cubicBezTo>
                  <a:pt x="4504889" y="2700834"/>
                  <a:pt x="4502138" y="2845348"/>
                  <a:pt x="4497869" y="3039276"/>
                </a:cubicBezTo>
                <a:cubicBezTo>
                  <a:pt x="4493600" y="3233204"/>
                  <a:pt x="4501684" y="3365277"/>
                  <a:pt x="4497869" y="3569454"/>
                </a:cubicBezTo>
                <a:cubicBezTo>
                  <a:pt x="4494054" y="3773631"/>
                  <a:pt x="4521188" y="4020611"/>
                  <a:pt x="4497869" y="4315402"/>
                </a:cubicBezTo>
                <a:cubicBezTo>
                  <a:pt x="4206514" y="4286608"/>
                  <a:pt x="4149184" y="4289210"/>
                  <a:pt x="3900295" y="4315402"/>
                </a:cubicBezTo>
                <a:cubicBezTo>
                  <a:pt x="3651406" y="4341594"/>
                  <a:pt x="3439495" y="4289585"/>
                  <a:pt x="3257742" y="4315402"/>
                </a:cubicBezTo>
                <a:cubicBezTo>
                  <a:pt x="3075989" y="4341219"/>
                  <a:pt x="2921995" y="4330647"/>
                  <a:pt x="2705147" y="4315402"/>
                </a:cubicBezTo>
                <a:cubicBezTo>
                  <a:pt x="2488300" y="4300157"/>
                  <a:pt x="2279754" y="4287582"/>
                  <a:pt x="2107573" y="4315402"/>
                </a:cubicBezTo>
                <a:cubicBezTo>
                  <a:pt x="1935392" y="4343222"/>
                  <a:pt x="1581524" y="4312904"/>
                  <a:pt x="1420041" y="4315402"/>
                </a:cubicBezTo>
                <a:cubicBezTo>
                  <a:pt x="1258558" y="4317900"/>
                  <a:pt x="879177" y="4291195"/>
                  <a:pt x="732510" y="4315402"/>
                </a:cubicBezTo>
                <a:cubicBezTo>
                  <a:pt x="585843" y="4339609"/>
                  <a:pt x="282216" y="4307812"/>
                  <a:pt x="0" y="4315402"/>
                </a:cubicBezTo>
                <a:cubicBezTo>
                  <a:pt x="-24989" y="4193077"/>
                  <a:pt x="-25511" y="3997646"/>
                  <a:pt x="0" y="3742070"/>
                </a:cubicBezTo>
                <a:cubicBezTo>
                  <a:pt x="25511" y="3486494"/>
                  <a:pt x="-17876" y="3384153"/>
                  <a:pt x="0" y="3211892"/>
                </a:cubicBezTo>
                <a:cubicBezTo>
                  <a:pt x="17876" y="3039631"/>
                  <a:pt x="7297" y="2796098"/>
                  <a:pt x="0" y="2595406"/>
                </a:cubicBezTo>
                <a:cubicBezTo>
                  <a:pt x="-7297" y="2394714"/>
                  <a:pt x="1300" y="2267178"/>
                  <a:pt x="0" y="2022074"/>
                </a:cubicBezTo>
                <a:cubicBezTo>
                  <a:pt x="-1300" y="1776970"/>
                  <a:pt x="13687" y="1697776"/>
                  <a:pt x="0" y="1535050"/>
                </a:cubicBezTo>
                <a:cubicBezTo>
                  <a:pt x="-13687" y="1372324"/>
                  <a:pt x="9261" y="1113137"/>
                  <a:pt x="0" y="875410"/>
                </a:cubicBezTo>
                <a:cubicBezTo>
                  <a:pt x="-9261" y="637683"/>
                  <a:pt x="-676" y="279889"/>
                  <a:pt x="0" y="0"/>
                </a:cubicBezTo>
                <a:close/>
              </a:path>
            </a:pathLst>
          </a:custGeom>
          <a:ln w="19050">
            <a:solidFill>
              <a:srgbClr val="BFBFBF"/>
            </a:solidFill>
            <a:extLst>
              <a:ext uri="{C807C97D-BFC1-408E-A445-0C87EB9F89A2}">
                <ask:lineSketchStyleProps xmlns:ask="http://schemas.microsoft.com/office/drawing/2018/sketchyshapes" sd="205592539">
                  <a:prstGeom prst="rect">
                    <a:avLst/>
                  </a:prstGeom>
                  <ask:type>
                    <ask:lineSketchFreehand/>
                  </ask:type>
                </ask:lineSketchStyleProps>
              </a:ext>
            </a:extLst>
          </a:ln>
        </p:spPr>
        <p:txBody>
          <a:bodyPr/>
          <a:lstStyle>
            <a:lvl1pPr marL="216000" marR="0" indent="-216000" algn="l" defTabSz="914400" rtl="0" eaLnBrk="1" fontAlgn="auto" latinLnBrk="0" hangingPunct="1">
              <a:lnSpc>
                <a:spcPct val="100%"/>
              </a:lnSpc>
              <a:spcBef>
                <a:spcPts val="600"/>
              </a:spcBef>
              <a:spcAft>
                <a:spcPts val="0"/>
              </a:spcAft>
              <a:buClr>
                <a:schemeClr val="accent4">
                  <a:lumMod val="75%"/>
                </a:schemeClr>
              </a:buClr>
              <a:buSzTx/>
              <a:buFont typeface="Arial" panose="020B0604020202020204" pitchFamily="34" charset="0"/>
              <a:buChar char="■"/>
              <a:tabLst/>
              <a:defRPr sz="1600" kern="1200" baseline="0%">
                <a:solidFill>
                  <a:schemeClr val="tx1">
                    <a:lumMod val="75%"/>
                    <a:lumOff val="25%"/>
                  </a:schemeClr>
                </a:solidFill>
                <a:latin typeface="+mn-lt"/>
                <a:ea typeface="+mn-ea"/>
                <a:cs typeface="+mn-cs"/>
              </a:defRPr>
            </a:lvl1pPr>
            <a:lvl2pPr marL="68400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400" kern="1200">
                <a:solidFill>
                  <a:schemeClr val="tx1">
                    <a:lumMod val="75%"/>
                    <a:lumOff val="25%"/>
                  </a:schemeClr>
                </a:solidFill>
                <a:latin typeface="+mn-lt"/>
                <a:ea typeface="+mn-ea"/>
                <a:cs typeface="+mn-cs"/>
              </a:defRPr>
            </a:lvl2pPr>
            <a:lvl3pPr marL="927000" marR="0" indent="0" algn="l" defTabSz="914400" rtl="0" eaLnBrk="1" fontAlgn="auto" latinLnBrk="0" hangingPunct="1">
              <a:lnSpc>
                <a:spcPct val="100%"/>
              </a:lnSpc>
              <a:spcBef>
                <a:spcPts val="600"/>
              </a:spcBef>
              <a:spcAft>
                <a:spcPts val="1200"/>
              </a:spcAft>
              <a:buClr>
                <a:schemeClr val="accent4">
                  <a:lumMod val="75%"/>
                </a:schemeClr>
              </a:buClr>
              <a:buSzTx/>
              <a:buFont typeface="Wingdings" panose="05000000000000000000" pitchFamily="2" charset="2"/>
              <a:buNone/>
              <a:tabLst/>
              <a:defRPr sz="1200" kern="1200">
                <a:solidFill>
                  <a:schemeClr val="tx1">
                    <a:lumMod val="75%"/>
                    <a:lumOff val="25%"/>
                  </a:schemeClr>
                </a:solidFill>
                <a:latin typeface="+mn-lt"/>
                <a:ea typeface="+mn-ea"/>
                <a:cs typeface="+mn-cs"/>
              </a:defRPr>
            </a:lvl3pPr>
            <a:lvl4pPr marL="165735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100" kern="1200" baseline="0%">
                <a:solidFill>
                  <a:schemeClr val="tx1">
                    <a:lumMod val="75%"/>
                    <a:lumOff val="25%"/>
                  </a:schemeClr>
                </a:solidFill>
                <a:latin typeface="+mn-lt"/>
                <a:ea typeface="+mn-ea"/>
                <a:cs typeface="+mn-cs"/>
              </a:defRPr>
            </a:lvl4pPr>
            <a:lvl5pPr marL="205740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050" kern="1200">
                <a:solidFill>
                  <a:schemeClr val="tx1">
                    <a:lumMod val="75%"/>
                    <a:lumOff val="25%"/>
                  </a:schemeClr>
                </a:solidFill>
                <a:latin typeface="+mn-lt"/>
                <a:ea typeface="+mn-ea"/>
                <a:cs typeface="+mn-cs"/>
              </a:defRPr>
            </a:lvl5pPr>
            <a:lvl6pPr marL="25146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ea typeface="Times New Roman" panose="02020603050405020304" pitchFamily="18" charset="0"/>
            </a:endParaRPr>
          </a:p>
          <a:p>
            <a:pPr>
              <a:spcBef>
                <a:spcPts val="0"/>
              </a:spcBef>
            </a:pPr>
            <a:endParaRPr lang="fr-FR" b="1" dirty="0">
              <a:ea typeface="Times New Roman" panose="02020603050405020304" pitchFamily="18" charset="0"/>
            </a:endParaRPr>
          </a:p>
          <a:p>
            <a:pPr>
              <a:spcBef>
                <a:spcPts val="0"/>
              </a:spcBef>
            </a:pPr>
            <a:endParaRPr lang="fr-FR" b="1" dirty="0">
              <a:ea typeface="Times New Roman" panose="02020603050405020304" pitchFamily="18" charset="0"/>
            </a:endParaRPr>
          </a:p>
          <a:p>
            <a:pPr>
              <a:spcBef>
                <a:spcPts val="0"/>
              </a:spcBef>
            </a:pPr>
            <a:r>
              <a:rPr lang="fr-FR" b="1" dirty="0">
                <a:ea typeface="Times New Roman" panose="02020603050405020304" pitchFamily="18" charset="0"/>
              </a:rPr>
              <a:t>Les outils pour financer : </a:t>
            </a:r>
          </a:p>
          <a:p>
            <a:pPr>
              <a:spcBef>
                <a:spcPts val="0"/>
              </a:spcBef>
            </a:pPr>
            <a:endParaRPr lang="fr-FR" b="1" dirty="0">
              <a:ea typeface="Times New Roman" panose="02020603050405020304" pitchFamily="18" charset="0"/>
            </a:endParaRPr>
          </a:p>
          <a:p>
            <a:pPr lvl="1">
              <a:spcBef>
                <a:spcPts val="0"/>
              </a:spcBef>
              <a:spcAft>
                <a:spcPts val="0"/>
              </a:spcAft>
            </a:pPr>
            <a:r>
              <a:rPr lang="fr-FR" dirty="0"/>
              <a:t>Le prêt véhicule </a:t>
            </a:r>
          </a:p>
          <a:p>
            <a:pPr lvl="1">
              <a:spcBef>
                <a:spcPts val="0"/>
              </a:spcBef>
              <a:spcAft>
                <a:spcPts val="0"/>
              </a:spcAft>
            </a:pPr>
            <a:r>
              <a:rPr lang="fr-FR" dirty="0"/>
              <a:t>Le prêt véhicule propre</a:t>
            </a:r>
          </a:p>
          <a:p>
            <a:pPr lvl="1">
              <a:spcBef>
                <a:spcPts val="0"/>
              </a:spcBef>
              <a:spcAft>
                <a:spcPts val="0"/>
              </a:spcAft>
            </a:pPr>
            <a:r>
              <a:rPr lang="fr-FR" dirty="0"/>
              <a:t>Le permis à 1€ par mois</a:t>
            </a:r>
          </a:p>
          <a:p>
            <a:pPr lvl="1">
              <a:spcBef>
                <a:spcPts val="0"/>
              </a:spcBef>
              <a:spcAft>
                <a:spcPts val="0"/>
              </a:spcAft>
            </a:pPr>
            <a:endParaRPr lang="fr-FR" dirty="0"/>
          </a:p>
          <a:p>
            <a:pPr lvl="1">
              <a:spcBef>
                <a:spcPts val="0"/>
              </a:spcBef>
              <a:spcAft>
                <a:spcPts val="0"/>
              </a:spcAft>
            </a:pPr>
            <a:endParaRPr lang="fr-FR" dirty="0"/>
          </a:p>
          <a:p>
            <a:pPr>
              <a:spcBef>
                <a:spcPts val="0"/>
              </a:spcBef>
            </a:pPr>
            <a:endParaRPr lang="fr-FR" b="1" dirty="0">
              <a:ea typeface="Times New Roman" panose="02020603050405020304" pitchFamily="18" charset="0"/>
            </a:endParaRPr>
          </a:p>
          <a:p>
            <a:pPr>
              <a:spcBef>
                <a:spcPts val="0"/>
              </a:spcBef>
            </a:pPr>
            <a:r>
              <a:rPr lang="fr-FR" b="1" dirty="0">
                <a:ea typeface="Times New Roman" panose="02020603050405020304" pitchFamily="18" charset="0"/>
              </a:rPr>
              <a:t>Les outils pour assurer :</a:t>
            </a:r>
          </a:p>
          <a:p>
            <a:pPr>
              <a:spcBef>
                <a:spcPts val="0"/>
              </a:spcBef>
            </a:pPr>
            <a:endParaRPr lang="fr-FR" b="1" dirty="0">
              <a:ea typeface="Times New Roman" panose="02020603050405020304" pitchFamily="18" charset="0"/>
            </a:endParaRPr>
          </a:p>
          <a:p>
            <a:pPr lvl="1">
              <a:spcBef>
                <a:spcPts val="0"/>
              </a:spcBef>
              <a:spcAft>
                <a:spcPts val="0"/>
              </a:spcAft>
            </a:pPr>
            <a:r>
              <a:rPr lang="fr-FR" dirty="0">
                <a:ea typeface="Times New Roman" panose="02020603050405020304" pitchFamily="18" charset="0"/>
              </a:rPr>
              <a:t>Assurance auto</a:t>
            </a:r>
          </a:p>
          <a:p>
            <a:pPr lvl="1">
              <a:spcBef>
                <a:spcPts val="0"/>
              </a:spcBef>
              <a:spcAft>
                <a:spcPts val="0"/>
              </a:spcAft>
            </a:pPr>
            <a:r>
              <a:rPr lang="fr-FR" dirty="0">
                <a:ea typeface="Times New Roman" panose="02020603050405020304" pitchFamily="18" charset="0"/>
              </a:rPr>
              <a:t>Assurance 2 roues</a:t>
            </a:r>
          </a:p>
          <a:p>
            <a:pPr lvl="1">
              <a:spcBef>
                <a:spcPts val="0"/>
              </a:spcBef>
              <a:spcAft>
                <a:spcPts val="0"/>
              </a:spcAft>
            </a:pPr>
            <a:r>
              <a:rPr lang="fr-FR" dirty="0">
                <a:ea typeface="Times New Roman" panose="02020603050405020304" pitchFamily="18" charset="0"/>
              </a:rPr>
              <a:t>Option NMD</a:t>
            </a:r>
          </a:p>
          <a:p>
            <a:pPr lvl="1">
              <a:spcBef>
                <a:spcPts val="0"/>
              </a:spcBef>
              <a:spcAft>
                <a:spcPts val="0"/>
              </a:spcAft>
            </a:pPr>
            <a:endParaRPr lang="fr-FR" sz="1600" dirty="0">
              <a:ea typeface="Times New Roman" panose="02020603050405020304" pitchFamily="18" charset="0"/>
            </a:endParaRPr>
          </a:p>
        </p:txBody>
      </p:sp>
      <p:sp>
        <p:nvSpPr>
          <p:cNvPr id="8" name="Espace réservé du contenu 8">
            <a:extLst>
              <a:ext uri="{FF2B5EF4-FFF2-40B4-BE49-F238E27FC236}">
                <a16:creationId xmlns:a16="http://schemas.microsoft.com/office/drawing/2014/main" id="{C3F480EE-18AD-1E55-61B2-AFE39D92151B}"/>
              </a:ext>
            </a:extLst>
          </p:cNvPr>
          <p:cNvSpPr txBox="1">
            <a:spLocks noChangeArrowheads="1"/>
          </p:cNvSpPr>
          <p:nvPr/>
        </p:nvSpPr>
        <p:spPr bwMode="auto">
          <a:xfrm>
            <a:off x="7441245" y="1553584"/>
            <a:ext cx="4050751" cy="272043"/>
          </a:xfrm>
          <a:custGeom>
            <a:avLst/>
            <a:gdLst>
              <a:gd name="connsiteX0" fmla="*/ 0 w 4050751"/>
              <a:gd name="connsiteY0" fmla="*/ 0 h 272043"/>
              <a:gd name="connsiteX1" fmla="*/ 594110 w 4050751"/>
              <a:gd name="connsiteY1" fmla="*/ 0 h 272043"/>
              <a:gd name="connsiteX2" fmla="*/ 1269235 w 4050751"/>
              <a:gd name="connsiteY2" fmla="*/ 0 h 272043"/>
              <a:gd name="connsiteX3" fmla="*/ 1984868 w 4050751"/>
              <a:gd name="connsiteY3" fmla="*/ 0 h 272043"/>
              <a:gd name="connsiteX4" fmla="*/ 2700501 w 4050751"/>
              <a:gd name="connsiteY4" fmla="*/ 0 h 272043"/>
              <a:gd name="connsiteX5" fmla="*/ 3375626 w 4050751"/>
              <a:gd name="connsiteY5" fmla="*/ 0 h 272043"/>
              <a:gd name="connsiteX6" fmla="*/ 4050751 w 4050751"/>
              <a:gd name="connsiteY6" fmla="*/ 0 h 272043"/>
              <a:gd name="connsiteX7" fmla="*/ 4050751 w 4050751"/>
              <a:gd name="connsiteY7" fmla="*/ 272043 h 272043"/>
              <a:gd name="connsiteX8" fmla="*/ 3497148 w 4050751"/>
              <a:gd name="connsiteY8" fmla="*/ 272043 h 272043"/>
              <a:gd name="connsiteX9" fmla="*/ 2862531 w 4050751"/>
              <a:gd name="connsiteY9" fmla="*/ 272043 h 272043"/>
              <a:gd name="connsiteX10" fmla="*/ 2227913 w 4050751"/>
              <a:gd name="connsiteY10" fmla="*/ 272043 h 272043"/>
              <a:gd name="connsiteX11" fmla="*/ 1512280 w 4050751"/>
              <a:gd name="connsiteY11" fmla="*/ 272043 h 272043"/>
              <a:gd name="connsiteX12" fmla="*/ 958678 w 4050751"/>
              <a:gd name="connsiteY12" fmla="*/ 272043 h 272043"/>
              <a:gd name="connsiteX13" fmla="*/ 0 w 4050751"/>
              <a:gd name="connsiteY13" fmla="*/ 272043 h 272043"/>
              <a:gd name="connsiteX14" fmla="*/ 0 w 4050751"/>
              <a:gd name="connsiteY14" fmla="*/ 0 h 272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050751" h="272043" fill="none" extrusionOk="0">
                <a:moveTo>
                  <a:pt x="0" y="0"/>
                </a:moveTo>
                <a:cubicBezTo>
                  <a:pt x="253635" y="-21562"/>
                  <a:pt x="423501" y="-12262"/>
                  <a:pt x="594110" y="0"/>
                </a:cubicBezTo>
                <a:cubicBezTo>
                  <a:pt x="764719" y="12262"/>
                  <a:pt x="1078191" y="-12478"/>
                  <a:pt x="1269235" y="0"/>
                </a:cubicBezTo>
                <a:cubicBezTo>
                  <a:pt x="1460279" y="12478"/>
                  <a:pt x="1826710" y="26457"/>
                  <a:pt x="1984868" y="0"/>
                </a:cubicBezTo>
                <a:cubicBezTo>
                  <a:pt x="2143026" y="-26457"/>
                  <a:pt x="2426212" y="-11355"/>
                  <a:pt x="2700501" y="0"/>
                </a:cubicBezTo>
                <a:cubicBezTo>
                  <a:pt x="2974790" y="11355"/>
                  <a:pt x="3224959" y="22219"/>
                  <a:pt x="3375626" y="0"/>
                </a:cubicBezTo>
                <a:cubicBezTo>
                  <a:pt x="3526293" y="-22219"/>
                  <a:pt x="3734384" y="8646"/>
                  <a:pt x="4050751" y="0"/>
                </a:cubicBezTo>
                <a:cubicBezTo>
                  <a:pt x="4059100" y="129711"/>
                  <a:pt x="4045755" y="191087"/>
                  <a:pt x="4050751" y="272043"/>
                </a:cubicBezTo>
                <a:cubicBezTo>
                  <a:pt x="3817074" y="245826"/>
                  <a:pt x="3688966" y="263925"/>
                  <a:pt x="3497148" y="272043"/>
                </a:cubicBezTo>
                <a:cubicBezTo>
                  <a:pt x="3305330" y="280161"/>
                  <a:pt x="2996231" y="242580"/>
                  <a:pt x="2862531" y="272043"/>
                </a:cubicBezTo>
                <a:cubicBezTo>
                  <a:pt x="2728831" y="301506"/>
                  <a:pt x="2396873" y="284717"/>
                  <a:pt x="2227913" y="272043"/>
                </a:cubicBezTo>
                <a:cubicBezTo>
                  <a:pt x="2058953" y="259369"/>
                  <a:pt x="1818960" y="239615"/>
                  <a:pt x="1512280" y="272043"/>
                </a:cubicBezTo>
                <a:cubicBezTo>
                  <a:pt x="1205600" y="304471"/>
                  <a:pt x="1180882" y="250222"/>
                  <a:pt x="958678" y="272043"/>
                </a:cubicBezTo>
                <a:cubicBezTo>
                  <a:pt x="736474" y="293864"/>
                  <a:pt x="255139" y="250554"/>
                  <a:pt x="0" y="272043"/>
                </a:cubicBezTo>
                <a:cubicBezTo>
                  <a:pt x="-8726" y="182528"/>
                  <a:pt x="4784" y="74416"/>
                  <a:pt x="0" y="0"/>
                </a:cubicBezTo>
                <a:close/>
              </a:path>
              <a:path w="4050751" h="272043" stroke="0" extrusionOk="0">
                <a:moveTo>
                  <a:pt x="0" y="0"/>
                </a:moveTo>
                <a:cubicBezTo>
                  <a:pt x="208830" y="12841"/>
                  <a:pt x="430396" y="-2853"/>
                  <a:pt x="553603" y="0"/>
                </a:cubicBezTo>
                <a:cubicBezTo>
                  <a:pt x="676810" y="2853"/>
                  <a:pt x="970851" y="-29907"/>
                  <a:pt x="1269235" y="0"/>
                </a:cubicBezTo>
                <a:cubicBezTo>
                  <a:pt x="1567619" y="29907"/>
                  <a:pt x="1691913" y="-2087"/>
                  <a:pt x="1944360" y="0"/>
                </a:cubicBezTo>
                <a:cubicBezTo>
                  <a:pt x="2196807" y="2087"/>
                  <a:pt x="2372605" y="20325"/>
                  <a:pt x="2700501" y="0"/>
                </a:cubicBezTo>
                <a:cubicBezTo>
                  <a:pt x="3028397" y="-20325"/>
                  <a:pt x="3127322" y="-5621"/>
                  <a:pt x="3254103" y="0"/>
                </a:cubicBezTo>
                <a:cubicBezTo>
                  <a:pt x="3380884" y="5621"/>
                  <a:pt x="3791073" y="27531"/>
                  <a:pt x="4050751" y="0"/>
                </a:cubicBezTo>
                <a:cubicBezTo>
                  <a:pt x="4052386" y="99367"/>
                  <a:pt x="4042735" y="212713"/>
                  <a:pt x="4050751" y="272043"/>
                </a:cubicBezTo>
                <a:cubicBezTo>
                  <a:pt x="3865128" y="251647"/>
                  <a:pt x="3674078" y="280346"/>
                  <a:pt x="3416133" y="272043"/>
                </a:cubicBezTo>
                <a:cubicBezTo>
                  <a:pt x="3158188" y="263740"/>
                  <a:pt x="2941948" y="271940"/>
                  <a:pt x="2781516" y="272043"/>
                </a:cubicBezTo>
                <a:cubicBezTo>
                  <a:pt x="2621084" y="272146"/>
                  <a:pt x="2265285" y="293717"/>
                  <a:pt x="2025376" y="272043"/>
                </a:cubicBezTo>
                <a:cubicBezTo>
                  <a:pt x="1785467" y="250369"/>
                  <a:pt x="1705736" y="302247"/>
                  <a:pt x="1390758" y="272043"/>
                </a:cubicBezTo>
                <a:cubicBezTo>
                  <a:pt x="1075780" y="241839"/>
                  <a:pt x="1103336" y="297220"/>
                  <a:pt x="837155" y="272043"/>
                </a:cubicBezTo>
                <a:cubicBezTo>
                  <a:pt x="570974" y="246866"/>
                  <a:pt x="344839" y="292013"/>
                  <a:pt x="0" y="272043"/>
                </a:cubicBezTo>
                <a:cubicBezTo>
                  <a:pt x="848" y="141271"/>
                  <a:pt x="-9158" y="119048"/>
                  <a:pt x="0" y="0"/>
                </a:cubicBezTo>
                <a:close/>
              </a:path>
            </a:pathLst>
          </a:custGeom>
          <a:solidFill>
            <a:srgbClr val="C00000"/>
          </a:solidFill>
          <a:ln>
            <a:solidFill>
              <a:srgbClr val="C00000"/>
            </a:solidFill>
            <a:extLst>
              <a:ext uri="{C807C97D-BFC1-408E-A445-0C87EB9F89A2}">
                <ask:lineSketchStyleProps xmlns:ask="http://schemas.microsoft.com/office/drawing/2018/sketchyshapes" sd="2308155104">
                  <a:prstGeom prst="rect">
                    <a:avLst/>
                  </a:prstGeom>
                  <ask:type>
                    <ask:lineSketchFreehand/>
                  </ask:type>
                </ask:lineSketchStyleProps>
              </a:ext>
            </a:extLst>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600" dirty="0">
                <a:solidFill>
                  <a:schemeClr val="bg1"/>
                </a:solidFill>
              </a:rPr>
              <a:t>     Tout sur … les crédits et l’assurance !</a:t>
            </a:r>
          </a:p>
        </p:txBody>
      </p:sp>
      <p:grpSp>
        <p:nvGrpSpPr>
          <p:cNvPr id="9" name="Graphique 1813">
            <a:extLst>
              <a:ext uri="{FF2B5EF4-FFF2-40B4-BE49-F238E27FC236}">
                <a16:creationId xmlns:a16="http://schemas.microsoft.com/office/drawing/2014/main" id="{8C74E981-9448-13AE-EC6D-E227E72CB3F8}"/>
              </a:ext>
            </a:extLst>
          </p:cNvPr>
          <p:cNvGrpSpPr/>
          <p:nvPr/>
        </p:nvGrpSpPr>
        <p:grpSpPr>
          <a:xfrm>
            <a:off x="7463629" y="1572048"/>
            <a:ext cx="243960" cy="227725"/>
            <a:chOff x="2279329" y="2853237"/>
            <a:chExt cx="426529" cy="398144"/>
          </a:xfrm>
          <a:noFill/>
        </p:grpSpPr>
        <p:grpSp>
          <p:nvGrpSpPr>
            <p:cNvPr id="10" name="Graphique 1813">
              <a:extLst>
                <a:ext uri="{FF2B5EF4-FFF2-40B4-BE49-F238E27FC236}">
                  <a16:creationId xmlns:a16="http://schemas.microsoft.com/office/drawing/2014/main" id="{612F4C07-0AF9-387D-0B5B-871421704631}"/>
                </a:ext>
              </a:extLst>
            </p:cNvPr>
            <p:cNvGrpSpPr/>
            <p:nvPr/>
          </p:nvGrpSpPr>
          <p:grpSpPr>
            <a:xfrm>
              <a:off x="2279329" y="2853237"/>
              <a:ext cx="426529" cy="398144"/>
              <a:chOff x="2279329" y="2853237"/>
              <a:chExt cx="426529" cy="398144"/>
            </a:xfrm>
            <a:grpFill/>
          </p:grpSpPr>
          <p:grpSp>
            <p:nvGrpSpPr>
              <p:cNvPr id="66" name="Graphique 1813">
                <a:extLst>
                  <a:ext uri="{FF2B5EF4-FFF2-40B4-BE49-F238E27FC236}">
                    <a16:creationId xmlns:a16="http://schemas.microsoft.com/office/drawing/2014/main" id="{872DA48B-291D-7231-B6D7-A1E7A47ED7A1}"/>
                  </a:ext>
                </a:extLst>
              </p:cNvPr>
              <p:cNvGrpSpPr/>
              <p:nvPr/>
            </p:nvGrpSpPr>
            <p:grpSpPr>
              <a:xfrm>
                <a:off x="2279329" y="2853237"/>
                <a:ext cx="426529" cy="383857"/>
                <a:chOff x="2279329" y="2853237"/>
                <a:chExt cx="426529" cy="383857"/>
              </a:xfrm>
              <a:grpFill/>
            </p:grpSpPr>
            <p:grpSp>
              <p:nvGrpSpPr>
                <p:cNvPr id="92" name="Graphique 1813">
                  <a:extLst>
                    <a:ext uri="{FF2B5EF4-FFF2-40B4-BE49-F238E27FC236}">
                      <a16:creationId xmlns:a16="http://schemas.microsoft.com/office/drawing/2014/main" id="{1FB49A94-2347-2F37-AB0B-FCDB84B40FCA}"/>
                    </a:ext>
                  </a:extLst>
                </p:cNvPr>
                <p:cNvGrpSpPr/>
                <p:nvPr/>
              </p:nvGrpSpPr>
              <p:grpSpPr>
                <a:xfrm>
                  <a:off x="2404487" y="2986968"/>
                  <a:ext cx="163258" cy="250126"/>
                  <a:chOff x="2404487" y="2986968"/>
                  <a:chExt cx="163258" cy="250126"/>
                </a:xfrm>
                <a:grpFill/>
              </p:grpSpPr>
              <p:sp>
                <p:nvSpPr>
                  <p:cNvPr id="113" name="Forme libre : forme 112">
                    <a:extLst>
                      <a:ext uri="{FF2B5EF4-FFF2-40B4-BE49-F238E27FC236}">
                        <a16:creationId xmlns:a16="http://schemas.microsoft.com/office/drawing/2014/main" id="{2E5BFCB0-E1A9-C474-B59F-FC18C0306A64}"/>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endParaRPr lang="fr-FR" sz="1600"/>
                  </a:p>
                </p:txBody>
              </p:sp>
              <p:sp>
                <p:nvSpPr>
                  <p:cNvPr id="114" name="Forme libre : forme 113">
                    <a:extLst>
                      <a:ext uri="{FF2B5EF4-FFF2-40B4-BE49-F238E27FC236}">
                        <a16:creationId xmlns:a16="http://schemas.microsoft.com/office/drawing/2014/main" id="{9491F607-9957-3E72-2429-BF927651A8A3}"/>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endParaRPr lang="fr-FR" sz="1600"/>
                  </a:p>
                </p:txBody>
              </p:sp>
            </p:grpSp>
            <p:sp>
              <p:nvSpPr>
                <p:cNvPr id="4096" name="Forme libre : forme 4095">
                  <a:extLst>
                    <a:ext uri="{FF2B5EF4-FFF2-40B4-BE49-F238E27FC236}">
                      <a16:creationId xmlns:a16="http://schemas.microsoft.com/office/drawing/2014/main" id="{6D09EC08-FF4C-9557-0DB8-B5AA4745153B}"/>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endParaRPr lang="fr-FR" sz="1600"/>
                </a:p>
              </p:txBody>
            </p:sp>
            <p:sp>
              <p:nvSpPr>
                <p:cNvPr id="4127" name="Forme libre : forme 4126">
                  <a:extLst>
                    <a:ext uri="{FF2B5EF4-FFF2-40B4-BE49-F238E27FC236}">
                      <a16:creationId xmlns:a16="http://schemas.microsoft.com/office/drawing/2014/main" id="{F5AD9B31-9C1B-6160-873C-9D158E8E9BF5}"/>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endParaRPr lang="fr-FR" sz="1600"/>
                </a:p>
              </p:txBody>
            </p:sp>
            <p:sp>
              <p:nvSpPr>
                <p:cNvPr id="96" name="Forme libre : forme 95">
                  <a:extLst>
                    <a:ext uri="{FF2B5EF4-FFF2-40B4-BE49-F238E27FC236}">
                      <a16:creationId xmlns:a16="http://schemas.microsoft.com/office/drawing/2014/main" id="{DD4B44F7-CEF0-143E-F712-16B4120A80B6}"/>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endParaRPr lang="fr-FR" sz="1600"/>
                </a:p>
              </p:txBody>
            </p:sp>
            <p:grpSp>
              <p:nvGrpSpPr>
                <p:cNvPr id="97" name="Graphique 1813">
                  <a:extLst>
                    <a:ext uri="{FF2B5EF4-FFF2-40B4-BE49-F238E27FC236}">
                      <a16:creationId xmlns:a16="http://schemas.microsoft.com/office/drawing/2014/main" id="{3625EB73-8BDD-BFC4-6FBD-E19E411BAD91}"/>
                    </a:ext>
                  </a:extLst>
                </p:cNvPr>
                <p:cNvGrpSpPr/>
                <p:nvPr/>
              </p:nvGrpSpPr>
              <p:grpSpPr>
                <a:xfrm>
                  <a:off x="2605465" y="2913530"/>
                  <a:ext cx="100393" cy="307943"/>
                  <a:chOff x="2605465" y="2913530"/>
                  <a:chExt cx="100393" cy="307943"/>
                </a:xfrm>
                <a:grpFill/>
              </p:grpSpPr>
              <p:sp>
                <p:nvSpPr>
                  <p:cNvPr id="105" name="Forme libre : forme 104">
                    <a:extLst>
                      <a:ext uri="{FF2B5EF4-FFF2-40B4-BE49-F238E27FC236}">
                        <a16:creationId xmlns:a16="http://schemas.microsoft.com/office/drawing/2014/main" id="{8FD26FEE-81ED-927D-A06C-89510676D1C8}"/>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endParaRPr lang="fr-FR" sz="1600"/>
                  </a:p>
                </p:txBody>
              </p:sp>
              <p:sp>
                <p:nvSpPr>
                  <p:cNvPr id="107" name="Forme libre : forme 106">
                    <a:extLst>
                      <a:ext uri="{FF2B5EF4-FFF2-40B4-BE49-F238E27FC236}">
                        <a16:creationId xmlns:a16="http://schemas.microsoft.com/office/drawing/2014/main" id="{C5D88A63-2304-7E08-D756-7888F37AB727}"/>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endParaRPr lang="fr-FR" sz="1600"/>
                  </a:p>
                </p:txBody>
              </p:sp>
              <p:sp>
                <p:nvSpPr>
                  <p:cNvPr id="108" name="Forme libre : forme 107">
                    <a:extLst>
                      <a:ext uri="{FF2B5EF4-FFF2-40B4-BE49-F238E27FC236}">
                        <a16:creationId xmlns:a16="http://schemas.microsoft.com/office/drawing/2014/main" id="{10F5E474-A57B-671E-4E70-DED053485537}"/>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endParaRPr lang="fr-FR" sz="1600"/>
                  </a:p>
                </p:txBody>
              </p:sp>
            </p:grpSp>
            <p:grpSp>
              <p:nvGrpSpPr>
                <p:cNvPr id="98" name="Graphique 1813">
                  <a:extLst>
                    <a:ext uri="{FF2B5EF4-FFF2-40B4-BE49-F238E27FC236}">
                      <a16:creationId xmlns:a16="http://schemas.microsoft.com/office/drawing/2014/main" id="{E2FA7D2B-817D-CF9F-7AC1-86D8E0B8D24A}"/>
                    </a:ext>
                  </a:extLst>
                </p:cNvPr>
                <p:cNvGrpSpPr/>
                <p:nvPr/>
              </p:nvGrpSpPr>
              <p:grpSpPr>
                <a:xfrm>
                  <a:off x="2279329" y="2915435"/>
                  <a:ext cx="100393" cy="307943"/>
                  <a:chOff x="2279329" y="2915435"/>
                  <a:chExt cx="100393" cy="307943"/>
                </a:xfrm>
                <a:grpFill/>
              </p:grpSpPr>
              <p:sp>
                <p:nvSpPr>
                  <p:cNvPr id="102" name="Forme libre : forme 101">
                    <a:extLst>
                      <a:ext uri="{FF2B5EF4-FFF2-40B4-BE49-F238E27FC236}">
                        <a16:creationId xmlns:a16="http://schemas.microsoft.com/office/drawing/2014/main" id="{25FAF052-C20F-E786-7202-12A706131E1D}"/>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endParaRPr lang="fr-FR" sz="1600"/>
                  </a:p>
                </p:txBody>
              </p:sp>
              <p:sp>
                <p:nvSpPr>
                  <p:cNvPr id="103" name="Forme libre : forme 102">
                    <a:extLst>
                      <a:ext uri="{FF2B5EF4-FFF2-40B4-BE49-F238E27FC236}">
                        <a16:creationId xmlns:a16="http://schemas.microsoft.com/office/drawing/2014/main" id="{154DAB24-7C70-0232-5830-EA292BB30E87}"/>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endParaRPr lang="fr-FR" sz="1600"/>
                  </a:p>
                </p:txBody>
              </p:sp>
              <p:sp>
                <p:nvSpPr>
                  <p:cNvPr id="104" name="Forme libre : forme 103">
                    <a:extLst>
                      <a:ext uri="{FF2B5EF4-FFF2-40B4-BE49-F238E27FC236}">
                        <a16:creationId xmlns:a16="http://schemas.microsoft.com/office/drawing/2014/main" id="{4E5B71E5-5544-12ED-3F89-CD44E39F0911}"/>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endParaRPr lang="fr-FR" sz="1600"/>
                  </a:p>
                </p:txBody>
              </p:sp>
            </p:grpSp>
            <p:sp>
              <p:nvSpPr>
                <p:cNvPr id="99" name="Forme libre : forme 98">
                  <a:extLst>
                    <a:ext uri="{FF2B5EF4-FFF2-40B4-BE49-F238E27FC236}">
                      <a16:creationId xmlns:a16="http://schemas.microsoft.com/office/drawing/2014/main" id="{D8E05019-0D98-1B0B-2DCE-9378A21D3357}"/>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endParaRPr lang="fr-FR" sz="1600"/>
                </a:p>
              </p:txBody>
            </p:sp>
            <p:sp>
              <p:nvSpPr>
                <p:cNvPr id="101" name="Forme libre : forme 100">
                  <a:extLst>
                    <a:ext uri="{FF2B5EF4-FFF2-40B4-BE49-F238E27FC236}">
                      <a16:creationId xmlns:a16="http://schemas.microsoft.com/office/drawing/2014/main" id="{D66B1ADF-0222-BAD6-8DB0-744B98BEA1B6}"/>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endParaRPr lang="fr-FR" sz="1600"/>
                </a:p>
              </p:txBody>
            </p:sp>
          </p:grpSp>
          <p:sp>
            <p:nvSpPr>
              <p:cNvPr id="86" name="Forme libre : forme 85">
                <a:extLst>
                  <a:ext uri="{FF2B5EF4-FFF2-40B4-BE49-F238E27FC236}">
                    <a16:creationId xmlns:a16="http://schemas.microsoft.com/office/drawing/2014/main" id="{5F97F9D7-5432-5A45-8448-2180ACF8EAF7}"/>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endParaRPr lang="fr-FR" sz="1600"/>
              </a:p>
            </p:txBody>
          </p:sp>
        </p:grpSp>
        <p:sp>
          <p:nvSpPr>
            <p:cNvPr id="11" name="Forme libre : forme 10">
              <a:extLst>
                <a:ext uri="{FF2B5EF4-FFF2-40B4-BE49-F238E27FC236}">
                  <a16:creationId xmlns:a16="http://schemas.microsoft.com/office/drawing/2014/main" id="{CEBF841E-9677-583A-2DA6-C443D76975B7}"/>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endParaRPr lang="fr-FR" sz="1600"/>
            </a:p>
          </p:txBody>
        </p:sp>
      </p:grpSp>
      <p:pic>
        <p:nvPicPr>
          <p:cNvPr id="115" name="Graphique 114" descr="Mille contour">
            <a:extLst>
              <a:ext uri="{FF2B5EF4-FFF2-40B4-BE49-F238E27FC236}">
                <a16:creationId xmlns:a16="http://schemas.microsoft.com/office/drawing/2014/main" id="{747CDC86-6584-1055-97B6-B6A91AEC0B95}"/>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36500" y="1604993"/>
            <a:ext cx="234000" cy="234000"/>
          </a:xfrm>
          <a:prstGeom prst="rect">
            <a:avLst/>
          </a:prstGeom>
        </p:spPr>
      </p:pic>
      <p:pic>
        <p:nvPicPr>
          <p:cNvPr id="118" name="Image 117">
            <a:extLst>
              <a:ext uri="{FF2B5EF4-FFF2-40B4-BE49-F238E27FC236}">
                <a16:creationId xmlns:a16="http://schemas.microsoft.com/office/drawing/2014/main" id="{03DF888C-F18E-61B5-1AC9-764950410009}"/>
              </a:ext>
            </a:extLst>
          </p:cNvPr>
          <p:cNvPicPr>
            <a:picLocks noChangeAspect="1"/>
          </p:cNvPicPr>
          <p:nvPr/>
        </p:nvPicPr>
        <p:blipFill>
          <a:blip r:embed="rId13"/>
          <a:stretch>
            <a:fillRect/>
          </a:stretch>
        </p:blipFill>
        <p:spPr>
          <a:xfrm>
            <a:off x="932683" y="4387733"/>
            <a:ext cx="2548266" cy="1329643"/>
          </a:xfrm>
          <a:prstGeom prst="rect">
            <a:avLst/>
          </a:prstGeom>
        </p:spPr>
      </p:pic>
      <p:pic>
        <p:nvPicPr>
          <p:cNvPr id="124" name="Picture 4" descr="Trottinette adulte : plus de 2 844 illustrations et dessins de stock libres  de droits proposés sous licence | Shutterstock">
            <a:extLst>
              <a:ext uri="{FF2B5EF4-FFF2-40B4-BE49-F238E27FC236}">
                <a16:creationId xmlns:a16="http://schemas.microsoft.com/office/drawing/2014/main" id="{9A68094A-4664-F0E7-E94B-9018ED2F08E8}"/>
              </a:ext>
            </a:extLst>
          </p:cNvPr>
          <p:cNvPicPr>
            <a:picLocks noChangeAspect="1" noChangeArrowheads="1"/>
          </p:cNvPicPr>
          <p:nvPr/>
        </p:nvPicPr>
        <p:blipFill rotWithShape="1">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rcRect l="16.976%" t="8.331%" r="18.317%" b="17.327%"/>
          <a:stretch/>
        </p:blipFill>
        <p:spPr bwMode="auto">
          <a:xfrm>
            <a:off x="833369" y="6076144"/>
            <a:ext cx="591258" cy="731557"/>
          </a:xfrm>
          <a:prstGeom prst="rect">
            <a:avLst/>
          </a:prstGeom>
          <a:noFill/>
          <a:extLst>
            <a:ext uri="{909E8E84-426E-40DD-AFC4-6F175D3DCCD1}">
              <a14:hiddenFill xmlns:a14="http://schemas.microsoft.com/office/drawing/2010/main">
                <a:solidFill>
                  <a:srgbClr val="FFFFFF"/>
                </a:solidFill>
              </a14:hiddenFill>
            </a:ext>
          </a:extLst>
        </p:spPr>
      </p:pic>
      <p:pic>
        <p:nvPicPr>
          <p:cNvPr id="126" name="Picture 2" descr="28 100+ Motard Stock Illustrations, graphiques vectoriels libre de droits  et Clip Art - iStock | Moto, Casque moto, Motard casque">
            <a:extLst>
              <a:ext uri="{FF2B5EF4-FFF2-40B4-BE49-F238E27FC236}">
                <a16:creationId xmlns:a16="http://schemas.microsoft.com/office/drawing/2014/main" id="{469C2551-45C3-7D58-6D7B-CB3AEAD57795}"/>
              </a:ext>
            </a:extLst>
          </p:cNvPr>
          <p:cNvPicPr>
            <a:picLocks noChangeAspect="1" noChangeArrowheads="1"/>
          </p:cNvPicPr>
          <p:nvPr/>
        </p:nvPicPr>
        <p:blipFill rotWithShape="1">
          <a:blip r:embed="rId15">
            <a:clrChange>
              <a:clrFrom>
                <a:srgbClr val="FFFFFF"/>
              </a:clrFrom>
              <a:clrTo>
                <a:srgbClr val="FFFFFF">
                  <a:alpha val="0%"/>
                </a:srgbClr>
              </a:clrTo>
            </a:clrChange>
            <a:extLst>
              <a:ext uri="{28A0092B-C50C-407E-A947-70E740481C1C}">
                <a14:useLocalDpi xmlns:a14="http://schemas.microsoft.com/office/drawing/2010/main" val="0"/>
              </a:ext>
            </a:extLst>
          </a:blip>
          <a:srcRect l="4.131%" t="58.808%" r="62.321%"/>
          <a:stretch/>
        </p:blipFill>
        <p:spPr bwMode="auto">
          <a:xfrm flipH="1">
            <a:off x="1155790" y="6133289"/>
            <a:ext cx="875013" cy="694838"/>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E5DC644D-CACE-33D9-4F76-20CDA1CD0D2A}"/>
              </a:ext>
            </a:extLst>
          </p:cNvPr>
          <p:cNvPicPr>
            <a:picLocks noChangeAspect="1"/>
          </p:cNvPicPr>
          <p:nvPr/>
        </p:nvPicPr>
        <p:blipFill>
          <a:blip r:embed="rId16"/>
          <a:stretch>
            <a:fillRect/>
          </a:stretch>
        </p:blipFill>
        <p:spPr>
          <a:xfrm>
            <a:off x="3915768" y="4381538"/>
            <a:ext cx="2515312" cy="1337430"/>
          </a:xfrm>
          <a:prstGeom prst="rect">
            <a:avLst/>
          </a:prstGeom>
          <a:ln>
            <a:solidFill>
              <a:schemeClr val="bg1">
                <a:lumMod val="85%"/>
              </a:schemeClr>
            </a:solidFill>
          </a:ln>
        </p:spPr>
      </p:pic>
      <p:pic>
        <p:nvPicPr>
          <p:cNvPr id="5" name="Image 4">
            <a:extLst>
              <a:ext uri="{FF2B5EF4-FFF2-40B4-BE49-F238E27FC236}">
                <a16:creationId xmlns:a16="http://schemas.microsoft.com/office/drawing/2014/main" id="{62846806-3B54-E470-C510-5E9B314CC827}"/>
              </a:ext>
            </a:extLst>
          </p:cNvPr>
          <p:cNvPicPr>
            <a:picLocks noChangeAspect="1"/>
          </p:cNvPicPr>
          <p:nvPr/>
        </p:nvPicPr>
        <p:blipFill>
          <a:blip r:embed="rId9"/>
          <a:stretch>
            <a:fillRect/>
          </a:stretch>
        </p:blipFill>
        <p:spPr>
          <a:xfrm>
            <a:off x="3577951" y="2136828"/>
            <a:ext cx="675634" cy="296018"/>
          </a:xfrm>
          <a:prstGeom prst="rect">
            <a:avLst/>
          </a:prstGeom>
        </p:spPr>
      </p:pic>
      <p:pic>
        <p:nvPicPr>
          <p:cNvPr id="1026" name="Picture 2" descr="cliquez-ici - Association Montjoye">
            <a:hlinkClick r:id="rId17" action="ppaction://hlinksldjump"/>
            <a:extLst>
              <a:ext uri="{FF2B5EF4-FFF2-40B4-BE49-F238E27FC236}">
                <a16:creationId xmlns:a16="http://schemas.microsoft.com/office/drawing/2014/main" id="{B9FEB224-CCCF-910A-010F-4E59D1C82D56}"/>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0244828" y="2416127"/>
            <a:ext cx="1055143" cy="34946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liquez-ici - Association Montjoye">
            <a:hlinkClick r:id="rId19" action="ppaction://hlinksldjump"/>
            <a:extLst>
              <a:ext uri="{FF2B5EF4-FFF2-40B4-BE49-F238E27FC236}">
                <a16:creationId xmlns:a16="http://schemas.microsoft.com/office/drawing/2014/main" id="{30EA269B-52A0-496E-6E14-73713D311771}"/>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0244827" y="4206685"/>
            <a:ext cx="1055143" cy="349464"/>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 13">
            <a:extLst>
              <a:ext uri="{FF2B5EF4-FFF2-40B4-BE49-F238E27FC236}">
                <a16:creationId xmlns:a16="http://schemas.microsoft.com/office/drawing/2014/main" id="{EC86CF79-733B-3B99-837C-D7FE596ECC78}"/>
              </a:ext>
            </a:extLst>
          </p:cNvPr>
          <p:cNvPicPr>
            <a:picLocks noChangeAspect="1"/>
          </p:cNvPicPr>
          <p:nvPr/>
        </p:nvPicPr>
        <p:blipFill rotWithShape="1">
          <a:blip r:embed="rId20"/>
          <a:srcRect l="27.01%" b="12.105%"/>
          <a:stretch/>
        </p:blipFill>
        <p:spPr>
          <a:xfrm>
            <a:off x="10225876" y="2905521"/>
            <a:ext cx="1257199" cy="889013"/>
          </a:xfrm>
          <a:prstGeom prst="rect">
            <a:avLst/>
          </a:prstGeom>
        </p:spPr>
      </p:pic>
      <p:pic>
        <p:nvPicPr>
          <p:cNvPr id="15" name="Image 14">
            <a:extLst>
              <a:ext uri="{FF2B5EF4-FFF2-40B4-BE49-F238E27FC236}">
                <a16:creationId xmlns:a16="http://schemas.microsoft.com/office/drawing/2014/main" id="{93198152-FE35-A1C7-DB0C-C991756D0AE1}"/>
              </a:ext>
            </a:extLst>
          </p:cNvPr>
          <p:cNvPicPr>
            <a:picLocks noChangeAspect="1"/>
          </p:cNvPicPr>
          <p:nvPr/>
        </p:nvPicPr>
        <p:blipFill>
          <a:blip r:embed="rId21"/>
          <a:stretch>
            <a:fillRect/>
          </a:stretch>
        </p:blipFill>
        <p:spPr>
          <a:xfrm>
            <a:off x="10234796" y="4739274"/>
            <a:ext cx="1257199" cy="898286"/>
          </a:xfrm>
          <a:prstGeom prst="rect">
            <a:avLst/>
          </a:prstGeom>
        </p:spPr>
      </p:pic>
    </p:spTree>
    <p:extLst>
      <p:ext uri="{BB962C8B-B14F-4D97-AF65-F5344CB8AC3E}">
        <p14:creationId xmlns:p14="http://schemas.microsoft.com/office/powerpoint/2010/main" val="1424783547"/>
      </p:ext>
    </p:extLst>
  </p:cSld>
  <p:clrMapOvr>
    <a:masterClrMapping/>
  </p:clrMapOvr>
</p:sld>
</file>

<file path=ppt/slides/slide17.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26" name="Image 25">
            <a:extLst>
              <a:ext uri="{FF2B5EF4-FFF2-40B4-BE49-F238E27FC236}">
                <a16:creationId xmlns:a16="http://schemas.microsoft.com/office/drawing/2014/main" id="{C42C4F49-E86F-0C11-E221-ACDA27FDE1AD}"/>
              </a:ext>
            </a:extLst>
          </p:cNvPr>
          <p:cNvPicPr>
            <a:picLocks noChangeAspect="1"/>
          </p:cNvPicPr>
          <p:nvPr/>
        </p:nvPicPr>
        <p:blipFill>
          <a:blip r:embed="rId2">
            <a:alphaModFix amt="35%"/>
          </a:blip>
          <a:stretch>
            <a:fillRect/>
          </a:stretch>
        </p:blipFill>
        <p:spPr>
          <a:xfrm>
            <a:off x="4506002" y="1372689"/>
            <a:ext cx="3236035" cy="4466107"/>
          </a:xfrm>
          <a:prstGeom prst="rect">
            <a:avLst/>
          </a:prstGeom>
        </p:spPr>
      </p:pic>
      <p:pic>
        <p:nvPicPr>
          <p:cNvPr id="28" name="Image 27">
            <a:extLst>
              <a:ext uri="{FF2B5EF4-FFF2-40B4-BE49-F238E27FC236}">
                <a16:creationId xmlns:a16="http://schemas.microsoft.com/office/drawing/2014/main" id="{4588F487-CFC7-5CDC-1B3A-57748B78B5E6}"/>
              </a:ext>
            </a:extLst>
          </p:cNvPr>
          <p:cNvPicPr>
            <a:picLocks noChangeAspect="1"/>
          </p:cNvPicPr>
          <p:nvPr/>
        </p:nvPicPr>
        <p:blipFill>
          <a:blip r:embed="rId3">
            <a:alphaModFix amt="35%"/>
          </a:blip>
          <a:stretch>
            <a:fillRect/>
          </a:stretch>
        </p:blipFill>
        <p:spPr>
          <a:xfrm>
            <a:off x="1053889" y="1391667"/>
            <a:ext cx="3216332" cy="4461179"/>
          </a:xfrm>
          <a:prstGeom prst="rect">
            <a:avLst/>
          </a:prstGeom>
        </p:spPr>
      </p:pic>
      <p:pic>
        <p:nvPicPr>
          <p:cNvPr id="30" name="Image 29">
            <a:extLst>
              <a:ext uri="{FF2B5EF4-FFF2-40B4-BE49-F238E27FC236}">
                <a16:creationId xmlns:a16="http://schemas.microsoft.com/office/drawing/2014/main" id="{63BB53DA-DFFD-61B5-62E5-6133D3782797}"/>
              </a:ext>
            </a:extLst>
          </p:cNvPr>
          <p:cNvPicPr>
            <a:picLocks noChangeAspect="1"/>
          </p:cNvPicPr>
          <p:nvPr/>
        </p:nvPicPr>
        <p:blipFill>
          <a:blip r:embed="rId4">
            <a:alphaModFix amt="85%"/>
          </a:blip>
          <a:stretch>
            <a:fillRect/>
          </a:stretch>
        </p:blipFill>
        <p:spPr>
          <a:xfrm>
            <a:off x="7992767" y="1346692"/>
            <a:ext cx="3258472" cy="4492104"/>
          </a:xfrm>
          <a:prstGeom prst="rect">
            <a:avLst/>
          </a:prstGeom>
        </p:spPr>
      </p:pic>
      <p:sp>
        <p:nvSpPr>
          <p:cNvPr id="3" name="Espace réservé du texte 2">
            <a:extLst>
              <a:ext uri="{FF2B5EF4-FFF2-40B4-BE49-F238E27FC236}">
                <a16:creationId xmlns:a16="http://schemas.microsoft.com/office/drawing/2014/main" id="{7927C8EE-A4AA-4980-A402-BBC125DDC03C}"/>
              </a:ext>
            </a:extLst>
          </p:cNvPr>
          <p:cNvSpPr>
            <a:spLocks noGrp="1"/>
          </p:cNvSpPr>
          <p:nvPr>
            <p:ph type="body" sz="quarter" idx="12"/>
          </p:nvPr>
        </p:nvSpPr>
        <p:spPr/>
        <p:txBody>
          <a:bodyPr/>
          <a:lstStyle/>
          <a:p>
            <a:r>
              <a:rPr lang="fr-FR" dirty="0">
                <a:solidFill>
                  <a:srgbClr val="C00000"/>
                </a:solidFill>
              </a:rPr>
              <a:t>Financer </a:t>
            </a:r>
            <a:r>
              <a:rPr lang="fr-FR" dirty="0"/>
              <a:t>sa mobilité et bien l’</a:t>
            </a:r>
            <a:r>
              <a:rPr lang="fr-FR" dirty="0">
                <a:solidFill>
                  <a:srgbClr val="C00000"/>
                </a:solidFill>
              </a:rPr>
              <a:t>assurer. </a:t>
            </a:r>
          </a:p>
        </p:txBody>
      </p:sp>
      <p:sp>
        <p:nvSpPr>
          <p:cNvPr id="2" name="ZoneTexte 1">
            <a:extLst>
              <a:ext uri="{FF2B5EF4-FFF2-40B4-BE49-F238E27FC236}">
                <a16:creationId xmlns:a16="http://schemas.microsoft.com/office/drawing/2014/main" id="{B9044ECC-2734-4570-1623-7B3FEFF6AE45}"/>
              </a:ext>
            </a:extLst>
          </p:cNvPr>
          <p:cNvSpPr txBox="1"/>
          <p:nvPr/>
        </p:nvSpPr>
        <p:spPr>
          <a:xfrm>
            <a:off x="6177478" y="95261"/>
            <a:ext cx="4939422" cy="276999"/>
          </a:xfrm>
          <a:prstGeom prst="rect">
            <a:avLst/>
          </a:prstGeom>
          <a:noFill/>
        </p:spPr>
        <p:txBody>
          <a:bodyPr wrap="square" rtlCol="0">
            <a:spAutoFit/>
          </a:bodyPr>
          <a:lstStyle/>
          <a:p>
            <a:pPr algn="r"/>
            <a:r>
              <a:rPr lang="fr-FR" sz="1200" dirty="0">
                <a:solidFill>
                  <a:schemeClr val="tx1">
                    <a:lumMod val="75%"/>
                    <a:lumOff val="25%"/>
                  </a:schemeClr>
                </a:solidFill>
              </a:rPr>
              <a:t>2. Financer, Assurer </a:t>
            </a:r>
            <a:r>
              <a:rPr lang="fr-FR" sz="1200" dirty="0"/>
              <a:t>et Accompagner</a:t>
            </a:r>
            <a:endParaRPr lang="fr-FR" sz="1200" dirty="0">
              <a:solidFill>
                <a:schemeClr val="tx1">
                  <a:lumMod val="75%"/>
                  <a:lumOff val="25%"/>
                </a:schemeClr>
              </a:solidFill>
            </a:endParaRPr>
          </a:p>
        </p:txBody>
      </p:sp>
      <p:pic>
        <p:nvPicPr>
          <p:cNvPr id="95" name="Image 94">
            <a:extLst>
              <a:ext uri="{FF2B5EF4-FFF2-40B4-BE49-F238E27FC236}">
                <a16:creationId xmlns:a16="http://schemas.microsoft.com/office/drawing/2014/main" id="{DAE10543-78D7-3490-C5D8-1B4255D116AE}"/>
              </a:ext>
            </a:extLst>
          </p:cNvPr>
          <p:cNvPicPr>
            <a:picLocks noChangeAspect="1"/>
          </p:cNvPicPr>
          <p:nvPr/>
        </p:nvPicPr>
        <p:blipFill>
          <a:blip r:embed="rId5"/>
          <a:stretch>
            <a:fillRect/>
          </a:stretch>
        </p:blipFill>
        <p:spPr>
          <a:xfrm>
            <a:off x="11251238" y="49018"/>
            <a:ext cx="849650" cy="372260"/>
          </a:xfrm>
          <a:prstGeom prst="rect">
            <a:avLst/>
          </a:prstGeom>
        </p:spPr>
      </p:pic>
      <p:pic>
        <p:nvPicPr>
          <p:cNvPr id="4" name="Image 3">
            <a:extLst>
              <a:ext uri="{FF2B5EF4-FFF2-40B4-BE49-F238E27FC236}">
                <a16:creationId xmlns:a16="http://schemas.microsoft.com/office/drawing/2014/main" id="{53D8BDF2-D941-7AC6-E666-6BABA5F4193D}"/>
              </a:ext>
            </a:extLst>
          </p:cNvPr>
          <p:cNvPicPr>
            <a:picLocks noChangeAspect="1"/>
          </p:cNvPicPr>
          <p:nvPr/>
        </p:nvPicPr>
        <p:blipFill rotWithShape="1">
          <a:blip r:embed="rId6"/>
          <a:srcRect t="74.854%" b="8.716%"/>
          <a:stretch/>
        </p:blipFill>
        <p:spPr>
          <a:xfrm>
            <a:off x="0" y="6480708"/>
            <a:ext cx="12192000" cy="377292"/>
          </a:xfrm>
          <a:prstGeom prst="rect">
            <a:avLst/>
          </a:prstGeom>
        </p:spPr>
      </p:pic>
      <p:pic>
        <p:nvPicPr>
          <p:cNvPr id="5" name="Picture 2" descr="Panneau de ville française Illustration Stock | Adobe Stock">
            <a:extLst>
              <a:ext uri="{FF2B5EF4-FFF2-40B4-BE49-F238E27FC236}">
                <a16:creationId xmlns:a16="http://schemas.microsoft.com/office/drawing/2014/main" id="{C121E69A-F6A4-E936-3D50-D31AB0863AB5}"/>
              </a:ext>
            </a:extLst>
          </p:cNvPr>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2181877" y="6038890"/>
            <a:ext cx="749944" cy="610394"/>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A42A701F-F69E-7D01-B564-4F8DF6F49695}"/>
              </a:ext>
            </a:extLst>
          </p:cNvPr>
          <p:cNvSpPr txBox="1"/>
          <p:nvPr/>
        </p:nvSpPr>
        <p:spPr>
          <a:xfrm>
            <a:off x="2173538" y="6063852"/>
            <a:ext cx="981306" cy="230832"/>
          </a:xfrm>
          <a:prstGeom prst="rect">
            <a:avLst/>
          </a:prstGeom>
          <a:noFill/>
        </p:spPr>
        <p:txBody>
          <a:bodyPr wrap="square" rtlCol="0">
            <a:spAutoFit/>
          </a:bodyPr>
          <a:lstStyle/>
          <a:p>
            <a:r>
              <a:rPr lang="fr-FR" sz="900" b="1" dirty="0">
                <a:solidFill>
                  <a:schemeClr val="tx1">
                    <a:lumMod val="75%"/>
                    <a:lumOff val="25%"/>
                  </a:schemeClr>
                </a:solidFill>
              </a:rPr>
              <a:t>FINANCER</a:t>
            </a:r>
          </a:p>
        </p:txBody>
      </p:sp>
      <p:pic>
        <p:nvPicPr>
          <p:cNvPr id="8" name="Picture 2" descr="Panneau de ville française Illustration Stock | Adobe Stock">
            <a:extLst>
              <a:ext uri="{FF2B5EF4-FFF2-40B4-BE49-F238E27FC236}">
                <a16:creationId xmlns:a16="http://schemas.microsoft.com/office/drawing/2014/main" id="{0FC35B4A-DA52-5EDB-379E-C10703BC04DA}"/>
              </a:ext>
            </a:extLst>
          </p:cNvPr>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5802506" y="5991560"/>
            <a:ext cx="749944" cy="610394"/>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D03429EE-535C-BF67-6330-368CFB44B259}"/>
              </a:ext>
            </a:extLst>
          </p:cNvPr>
          <p:cNvSpPr txBox="1"/>
          <p:nvPr/>
        </p:nvSpPr>
        <p:spPr>
          <a:xfrm>
            <a:off x="5794503" y="6029188"/>
            <a:ext cx="981306" cy="230832"/>
          </a:xfrm>
          <a:prstGeom prst="rect">
            <a:avLst/>
          </a:prstGeom>
          <a:noFill/>
        </p:spPr>
        <p:txBody>
          <a:bodyPr wrap="square" rtlCol="0">
            <a:spAutoFit/>
          </a:bodyPr>
          <a:lstStyle/>
          <a:p>
            <a:r>
              <a:rPr lang="fr-FR" sz="900" b="1" dirty="0">
                <a:solidFill>
                  <a:schemeClr val="tx1">
                    <a:lumMod val="75%"/>
                    <a:lumOff val="25%"/>
                  </a:schemeClr>
                </a:solidFill>
              </a:rPr>
              <a:t>ASSURER</a:t>
            </a:r>
          </a:p>
        </p:txBody>
      </p:sp>
      <p:pic>
        <p:nvPicPr>
          <p:cNvPr id="13" name="Picture 2" descr="Panneau de ville française Illustration Stock | Adobe Stock">
            <a:extLst>
              <a:ext uri="{FF2B5EF4-FFF2-40B4-BE49-F238E27FC236}">
                <a16:creationId xmlns:a16="http://schemas.microsoft.com/office/drawing/2014/main" id="{68A0CD8E-CDAE-C371-5B27-525CC03FACDC}"/>
              </a:ext>
            </a:extLst>
          </p:cNvPr>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9208968" y="5971063"/>
            <a:ext cx="1096317" cy="610394"/>
          </a:xfrm>
          <a:prstGeom prst="rect">
            <a:avLst/>
          </a:prstGeom>
          <a:noFill/>
          <a:extLst>
            <a:ext uri="{909E8E84-426E-40DD-AFC4-6F175D3DCCD1}">
              <a14:hiddenFill xmlns:a14="http://schemas.microsoft.com/office/drawing/2010/main">
                <a:solidFill>
                  <a:srgbClr val="FFFFFF"/>
                </a:solidFill>
              </a14:hiddenFill>
            </a:ext>
          </a:extLst>
        </p:spPr>
      </p:pic>
      <p:sp>
        <p:nvSpPr>
          <p:cNvPr id="64" name="ZoneTexte 63">
            <a:extLst>
              <a:ext uri="{FF2B5EF4-FFF2-40B4-BE49-F238E27FC236}">
                <a16:creationId xmlns:a16="http://schemas.microsoft.com/office/drawing/2014/main" id="{79DFE3EB-70B6-6794-5302-2429BB10F650}"/>
              </a:ext>
            </a:extLst>
          </p:cNvPr>
          <p:cNvSpPr txBox="1"/>
          <p:nvPr/>
        </p:nvSpPr>
        <p:spPr>
          <a:xfrm>
            <a:off x="9200629" y="5996025"/>
            <a:ext cx="1104655" cy="230832"/>
          </a:xfrm>
          <a:prstGeom prst="rect">
            <a:avLst/>
          </a:prstGeom>
          <a:noFill/>
        </p:spPr>
        <p:txBody>
          <a:bodyPr wrap="square" rtlCol="0">
            <a:spAutoFit/>
          </a:bodyPr>
          <a:lstStyle/>
          <a:p>
            <a:r>
              <a:rPr lang="fr-FR" sz="900" b="1" dirty="0">
                <a:solidFill>
                  <a:schemeClr val="tx1">
                    <a:lumMod val="75%"/>
                    <a:lumOff val="25%"/>
                  </a:schemeClr>
                </a:solidFill>
              </a:rPr>
              <a:t>ACCOMPAGNER</a:t>
            </a:r>
          </a:p>
        </p:txBody>
      </p:sp>
      <p:pic>
        <p:nvPicPr>
          <p:cNvPr id="65" name="Image 64">
            <a:extLst>
              <a:ext uri="{FF2B5EF4-FFF2-40B4-BE49-F238E27FC236}">
                <a16:creationId xmlns:a16="http://schemas.microsoft.com/office/drawing/2014/main" id="{60D484FF-AFA8-3715-6C68-8DE450065318}"/>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9.524%" b="89.683%" l="4.965%" r="98.227%">
                        <a14:foregroundMark x1="5.319%" y1="51.586%" x2="4.965%" y2="70.634%"/>
                        <a14:foregroundMark x1="4.965%" y1="70.634%" x2="14.681%" y2="84.527%"/>
                        <a14:foregroundMark x1="26.214%" y1="81.013%" x2="29.433%" y2="73.81%"/>
                        <a14:foregroundMark x1="57.446%" y1="13.492%" x2="44.326%" y2="9.524%"/>
                        <a14:foregroundMark x1="44.326%" y1="9.524%" x2="38.46%" y2="9.524%"/>
                        <a14:foregroundMark x1="33.22%" y1="12.979%" x2="32.624%" y2="13.492%"/>
                        <a14:foregroundMark x1="36.794%" y1="9.903%" x2="34.36%" y2="11.998%"/>
                        <a14:foregroundMark x1="91.731%" y1="62.809%" x2="93.262%" y2="67.46%"/>
                        <a14:foregroundMark x1="93.262%" y1="67.46%" x2="89.007%" y2="77.777%"/>
                        <a14:foregroundMark x1="89.007%" y1="77.777%" x2="85.816%" y2="79.365%"/>
                        <a14:foregroundMark x1="95.745%" y1="66.667%" x2="94.681%" y2="80.157%"/>
                        <a14:foregroundMark x1="94.681%" y1="80.157%" x2="93.972%" y2="80.952%"/>
                        <a14:foregroundMark x1="97.871%" y1="73.016%" x2="98.227%" y2="78.571%"/>
                        <a14:foregroundMark x1="15.245%" y1="86.508%" x2="23.05%" y2="88.095%"/>
                        <a14:foregroundMark x1="23.05%" y1="88.095%" x2="24.467%" y2="83.333%"/>
                        <a14:foregroundMark x1="73.759%" y1="88.889%" x2="80.851%" y2="87.301%"/>
                        <a14:foregroundMark x1="77.66%" y1="42.063%" x2="79.433%" y2="43.65%"/>
                        <a14:backgroundMark x1="98.227%" y1="81.746%" x2="97.871%" y2="64.286%"/>
                        <a14:backgroundMark x1="97.518%" y1="75.397%" x2="97.518%" y2="73.016%"/>
                        <a14:backgroundMark x1="13.12%" y1="88.889%" x2="14.27%" y2="89.747%"/>
                        <a14:backgroundMark x1="22.744%" y1="93.169%" x2="30.142%" y2="88.889%"/>
                        <a14:backgroundMark x1="21.253%" y1="94.046%" x2="22.093%" y2="93.558%"/>
                        <a14:backgroundMark x1="52.482%" y1="87.301%" x2="32.979%" y2="87.301%"/>
                        <a14:backgroundMark x1="66.312%" y1="88.095%" x2="51.418%" y2="88.095%"/>
                        <a14:backgroundMark x1="75.532%" y1="30.159%" x2="76.95%" y2="32.54%"/>
                        <a14:backgroundMark x1="79.077%" y1="35.714%" x2="79.669%" y2="36.708%"/>
                        <a14:backgroundMark x1="86.169%" y1="39.683%" x2="89.007%" y2="42.063%"/>
                        <a14:backgroundMark x1="36.879%" y1="3.968%" x2="35.106%" y2="3.968%"/>
                        <a14:backgroundMark x1="32.979%" y1="7.143%" x2="31.56%" y2="7.143%"/>
                        <a14:backgroundMark x1="20.567%" y1="19.048%" x2="20.567%" y2="16.667%"/>
                        <a14:backgroundMark x1="19.504%" y1="23.016%" x2="18.439%" y2="23.016%"/>
                        <a14:backgroundMark x1="21.984%" y1="17.459%" x2="19.504%" y2="15.873%"/>
                        <a14:backgroundMark x1="23.05%" y1="15.873%" x2="23.05%" y2="15.873%"/>
                        <a14:backgroundMark x1="3.901%" y1="43.65%" x2="14.894%" y2="32.54%"/>
                        <a14:backgroundMark x1="14.894%" y1="32.54%" x2="16.312%" y2="28.571%"/>
                        <a14:backgroundMark x1="84.043%" y1="42.063%" x2="90.426%" y2="45.238%"/>
                        <a14:backgroundMark x1="90.426%" y1="45.238%" x2="95.745%" y2="54.762%"/>
                        <a14:backgroundMark x1="95.745%" y1="54.762%" x2="96.099%" y2="56.349%"/>
                        <a14:backgroundMark x1="85.816%" y1="43.65%" x2="80.851%" y2="40.476%"/>
                      </a14:backgroundRemoval>
                    </a14:imgEffect>
                  </a14:imgLayer>
                </a14:imgProps>
              </a:ext>
            </a:extLst>
          </a:blip>
          <a:stretch>
            <a:fillRect/>
          </a:stretch>
        </p:blipFill>
        <p:spPr>
          <a:xfrm>
            <a:off x="5550531" y="6131505"/>
            <a:ext cx="1469250" cy="656473"/>
          </a:xfrm>
          <a:prstGeom prst="rect">
            <a:avLst/>
          </a:prstGeom>
        </p:spPr>
      </p:pic>
      <p:sp>
        <p:nvSpPr>
          <p:cNvPr id="6" name="Rectangle 5">
            <a:extLst>
              <a:ext uri="{FF2B5EF4-FFF2-40B4-BE49-F238E27FC236}">
                <a16:creationId xmlns:a16="http://schemas.microsoft.com/office/drawing/2014/main" id="{7E90C784-7502-DA04-96B0-E58F5D7A94AA}"/>
              </a:ext>
            </a:extLst>
          </p:cNvPr>
          <p:cNvSpPr/>
          <p:nvPr/>
        </p:nvSpPr>
        <p:spPr>
          <a:xfrm>
            <a:off x="1033365" y="1347659"/>
            <a:ext cx="3258472" cy="4505188"/>
          </a:xfrm>
          <a:custGeom>
            <a:avLst/>
            <a:gdLst>
              <a:gd name="connsiteX0" fmla="*/ 0 w 3258472"/>
              <a:gd name="connsiteY0" fmla="*/ 0 h 4505188"/>
              <a:gd name="connsiteX1" fmla="*/ 553940 w 3258472"/>
              <a:gd name="connsiteY1" fmla="*/ 0 h 4505188"/>
              <a:gd name="connsiteX2" fmla="*/ 1205635 w 3258472"/>
              <a:gd name="connsiteY2" fmla="*/ 0 h 4505188"/>
              <a:gd name="connsiteX3" fmla="*/ 1759575 w 3258472"/>
              <a:gd name="connsiteY3" fmla="*/ 0 h 4505188"/>
              <a:gd name="connsiteX4" fmla="*/ 2313515 w 3258472"/>
              <a:gd name="connsiteY4" fmla="*/ 0 h 4505188"/>
              <a:gd name="connsiteX5" fmla="*/ 3258472 w 3258472"/>
              <a:gd name="connsiteY5" fmla="*/ 0 h 4505188"/>
              <a:gd name="connsiteX6" fmla="*/ 3258472 w 3258472"/>
              <a:gd name="connsiteY6" fmla="*/ 553495 h 4505188"/>
              <a:gd name="connsiteX7" fmla="*/ 3258472 w 3258472"/>
              <a:gd name="connsiteY7" fmla="*/ 1106989 h 4505188"/>
              <a:gd name="connsiteX8" fmla="*/ 3258472 w 3258472"/>
              <a:gd name="connsiteY8" fmla="*/ 1615432 h 4505188"/>
              <a:gd name="connsiteX9" fmla="*/ 3258472 w 3258472"/>
              <a:gd name="connsiteY9" fmla="*/ 2259030 h 4505188"/>
              <a:gd name="connsiteX10" fmla="*/ 3258472 w 3258472"/>
              <a:gd name="connsiteY10" fmla="*/ 2767473 h 4505188"/>
              <a:gd name="connsiteX11" fmla="*/ 3258472 w 3258472"/>
              <a:gd name="connsiteY11" fmla="*/ 3366019 h 4505188"/>
              <a:gd name="connsiteX12" fmla="*/ 3258472 w 3258472"/>
              <a:gd name="connsiteY12" fmla="*/ 3919514 h 4505188"/>
              <a:gd name="connsiteX13" fmla="*/ 3258472 w 3258472"/>
              <a:gd name="connsiteY13" fmla="*/ 4505188 h 4505188"/>
              <a:gd name="connsiteX14" fmla="*/ 2541608 w 3258472"/>
              <a:gd name="connsiteY14" fmla="*/ 4505188 h 4505188"/>
              <a:gd name="connsiteX15" fmla="*/ 1824744 w 3258472"/>
              <a:gd name="connsiteY15" fmla="*/ 4505188 h 4505188"/>
              <a:gd name="connsiteX16" fmla="*/ 1107880 w 3258472"/>
              <a:gd name="connsiteY16" fmla="*/ 4505188 h 4505188"/>
              <a:gd name="connsiteX17" fmla="*/ 0 w 3258472"/>
              <a:gd name="connsiteY17" fmla="*/ 4505188 h 4505188"/>
              <a:gd name="connsiteX18" fmla="*/ 0 w 3258472"/>
              <a:gd name="connsiteY18" fmla="*/ 3906642 h 4505188"/>
              <a:gd name="connsiteX19" fmla="*/ 0 w 3258472"/>
              <a:gd name="connsiteY19" fmla="*/ 3217991 h 4505188"/>
              <a:gd name="connsiteX20" fmla="*/ 0 w 3258472"/>
              <a:gd name="connsiteY20" fmla="*/ 2664497 h 4505188"/>
              <a:gd name="connsiteX21" fmla="*/ 0 w 3258472"/>
              <a:gd name="connsiteY21" fmla="*/ 2111002 h 4505188"/>
              <a:gd name="connsiteX22" fmla="*/ 0 w 3258472"/>
              <a:gd name="connsiteY22" fmla="*/ 1377300 h 4505188"/>
              <a:gd name="connsiteX23" fmla="*/ 0 w 3258472"/>
              <a:gd name="connsiteY23" fmla="*/ 643598 h 4505188"/>
              <a:gd name="connsiteX24" fmla="*/ 0 w 3258472"/>
              <a:gd name="connsiteY24" fmla="*/ 0 h 4505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58472" h="4505188" extrusionOk="0">
                <a:moveTo>
                  <a:pt x="0" y="0"/>
                </a:moveTo>
                <a:cubicBezTo>
                  <a:pt x="229375" y="-6563"/>
                  <a:pt x="329532" y="-12453"/>
                  <a:pt x="553940" y="0"/>
                </a:cubicBezTo>
                <a:cubicBezTo>
                  <a:pt x="778348" y="12453"/>
                  <a:pt x="949879" y="30426"/>
                  <a:pt x="1205635" y="0"/>
                </a:cubicBezTo>
                <a:cubicBezTo>
                  <a:pt x="1461392" y="-30426"/>
                  <a:pt x="1501544" y="-26061"/>
                  <a:pt x="1759575" y="0"/>
                </a:cubicBezTo>
                <a:cubicBezTo>
                  <a:pt x="2017606" y="26061"/>
                  <a:pt x="2131046" y="-10743"/>
                  <a:pt x="2313515" y="0"/>
                </a:cubicBezTo>
                <a:cubicBezTo>
                  <a:pt x="2495984" y="10743"/>
                  <a:pt x="3008563" y="9321"/>
                  <a:pt x="3258472" y="0"/>
                </a:cubicBezTo>
                <a:cubicBezTo>
                  <a:pt x="3277656" y="241192"/>
                  <a:pt x="3251081" y="415498"/>
                  <a:pt x="3258472" y="553495"/>
                </a:cubicBezTo>
                <a:cubicBezTo>
                  <a:pt x="3265863" y="691493"/>
                  <a:pt x="3261427" y="850315"/>
                  <a:pt x="3258472" y="1106989"/>
                </a:cubicBezTo>
                <a:cubicBezTo>
                  <a:pt x="3255517" y="1363663"/>
                  <a:pt x="3277116" y="1405018"/>
                  <a:pt x="3258472" y="1615432"/>
                </a:cubicBezTo>
                <a:cubicBezTo>
                  <a:pt x="3239828" y="1825846"/>
                  <a:pt x="3275945" y="1970873"/>
                  <a:pt x="3258472" y="2259030"/>
                </a:cubicBezTo>
                <a:cubicBezTo>
                  <a:pt x="3240999" y="2547187"/>
                  <a:pt x="3265588" y="2580196"/>
                  <a:pt x="3258472" y="2767473"/>
                </a:cubicBezTo>
                <a:cubicBezTo>
                  <a:pt x="3251356" y="2954750"/>
                  <a:pt x="3275498" y="3208379"/>
                  <a:pt x="3258472" y="3366019"/>
                </a:cubicBezTo>
                <a:cubicBezTo>
                  <a:pt x="3241446" y="3523659"/>
                  <a:pt x="3275399" y="3804065"/>
                  <a:pt x="3258472" y="3919514"/>
                </a:cubicBezTo>
                <a:cubicBezTo>
                  <a:pt x="3241545" y="4034963"/>
                  <a:pt x="3270926" y="4360933"/>
                  <a:pt x="3258472" y="4505188"/>
                </a:cubicBezTo>
                <a:cubicBezTo>
                  <a:pt x="2942693" y="4526702"/>
                  <a:pt x="2725175" y="4535998"/>
                  <a:pt x="2541608" y="4505188"/>
                </a:cubicBezTo>
                <a:cubicBezTo>
                  <a:pt x="2358041" y="4474378"/>
                  <a:pt x="2114786" y="4503774"/>
                  <a:pt x="1824744" y="4505188"/>
                </a:cubicBezTo>
                <a:cubicBezTo>
                  <a:pt x="1534702" y="4506602"/>
                  <a:pt x="1376381" y="4481212"/>
                  <a:pt x="1107880" y="4505188"/>
                </a:cubicBezTo>
                <a:cubicBezTo>
                  <a:pt x="839379" y="4529164"/>
                  <a:pt x="520247" y="4505121"/>
                  <a:pt x="0" y="4505188"/>
                </a:cubicBezTo>
                <a:cubicBezTo>
                  <a:pt x="-7541" y="4326570"/>
                  <a:pt x="-9783" y="4127863"/>
                  <a:pt x="0" y="3906642"/>
                </a:cubicBezTo>
                <a:cubicBezTo>
                  <a:pt x="9783" y="3685421"/>
                  <a:pt x="-6042" y="3374238"/>
                  <a:pt x="0" y="3217991"/>
                </a:cubicBezTo>
                <a:cubicBezTo>
                  <a:pt x="6042" y="3061744"/>
                  <a:pt x="-788" y="2847201"/>
                  <a:pt x="0" y="2664497"/>
                </a:cubicBezTo>
                <a:cubicBezTo>
                  <a:pt x="788" y="2481793"/>
                  <a:pt x="23720" y="2297146"/>
                  <a:pt x="0" y="2111002"/>
                </a:cubicBezTo>
                <a:cubicBezTo>
                  <a:pt x="-23720" y="1924859"/>
                  <a:pt x="21581" y="1592544"/>
                  <a:pt x="0" y="1377300"/>
                </a:cubicBezTo>
                <a:cubicBezTo>
                  <a:pt x="-21581" y="1162056"/>
                  <a:pt x="-13206" y="802185"/>
                  <a:pt x="0" y="643598"/>
                </a:cubicBezTo>
                <a:cubicBezTo>
                  <a:pt x="13206" y="485011"/>
                  <a:pt x="-29893" y="280863"/>
                  <a:pt x="0" y="0"/>
                </a:cubicBezTo>
                <a:close/>
              </a:path>
            </a:pathLst>
          </a:custGeom>
          <a:noFill/>
          <a:ln>
            <a:solidFill>
              <a:schemeClr val="bg1">
                <a:lumMod val="50%"/>
              </a:schemeClr>
            </a:solidFill>
            <a:extLst>
              <a:ext uri="{C807C97D-BFC1-408E-A445-0C87EB9F89A2}">
                <ask:lineSketchStyleProps xmlns:ask="http://schemas.microsoft.com/office/drawing/2018/sketchyshapes" sd="3598101623">
                  <a:prstGeom prst="rect">
                    <a:avLst/>
                  </a:prstGeom>
                  <ask:type>
                    <ask:lineSketchFreehand/>
                  </ask:type>
                </ask:lineSketchStyleProps>
              </a:ext>
            </a:extLst>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54CBE468-CE78-5DDC-443C-0714B00BBFC2}"/>
              </a:ext>
            </a:extLst>
          </p:cNvPr>
          <p:cNvSpPr/>
          <p:nvPr/>
        </p:nvSpPr>
        <p:spPr>
          <a:xfrm>
            <a:off x="4483565" y="1347659"/>
            <a:ext cx="3258472" cy="4505188"/>
          </a:xfrm>
          <a:custGeom>
            <a:avLst/>
            <a:gdLst>
              <a:gd name="connsiteX0" fmla="*/ 0 w 3258472"/>
              <a:gd name="connsiteY0" fmla="*/ 0 h 4505188"/>
              <a:gd name="connsiteX1" fmla="*/ 684279 w 3258472"/>
              <a:gd name="connsiteY1" fmla="*/ 0 h 4505188"/>
              <a:gd name="connsiteX2" fmla="*/ 1401143 w 3258472"/>
              <a:gd name="connsiteY2" fmla="*/ 0 h 4505188"/>
              <a:gd name="connsiteX3" fmla="*/ 1987668 w 3258472"/>
              <a:gd name="connsiteY3" fmla="*/ 0 h 4505188"/>
              <a:gd name="connsiteX4" fmla="*/ 2574193 w 3258472"/>
              <a:gd name="connsiteY4" fmla="*/ 0 h 4505188"/>
              <a:gd name="connsiteX5" fmla="*/ 3258472 w 3258472"/>
              <a:gd name="connsiteY5" fmla="*/ 0 h 4505188"/>
              <a:gd name="connsiteX6" fmla="*/ 3258472 w 3258472"/>
              <a:gd name="connsiteY6" fmla="*/ 553495 h 4505188"/>
              <a:gd name="connsiteX7" fmla="*/ 3258472 w 3258472"/>
              <a:gd name="connsiteY7" fmla="*/ 1197093 h 4505188"/>
              <a:gd name="connsiteX8" fmla="*/ 3258472 w 3258472"/>
              <a:gd name="connsiteY8" fmla="*/ 1930795 h 4505188"/>
              <a:gd name="connsiteX9" fmla="*/ 3258472 w 3258472"/>
              <a:gd name="connsiteY9" fmla="*/ 2619445 h 4505188"/>
              <a:gd name="connsiteX10" fmla="*/ 3258472 w 3258472"/>
              <a:gd name="connsiteY10" fmla="*/ 3308095 h 4505188"/>
              <a:gd name="connsiteX11" fmla="*/ 3258472 w 3258472"/>
              <a:gd name="connsiteY11" fmla="*/ 3861590 h 4505188"/>
              <a:gd name="connsiteX12" fmla="*/ 3258472 w 3258472"/>
              <a:gd name="connsiteY12" fmla="*/ 4505188 h 4505188"/>
              <a:gd name="connsiteX13" fmla="*/ 2541608 w 3258472"/>
              <a:gd name="connsiteY13" fmla="*/ 4505188 h 4505188"/>
              <a:gd name="connsiteX14" fmla="*/ 1889914 w 3258472"/>
              <a:gd name="connsiteY14" fmla="*/ 4505188 h 4505188"/>
              <a:gd name="connsiteX15" fmla="*/ 1270804 w 3258472"/>
              <a:gd name="connsiteY15" fmla="*/ 4505188 h 4505188"/>
              <a:gd name="connsiteX16" fmla="*/ 684279 w 3258472"/>
              <a:gd name="connsiteY16" fmla="*/ 4505188 h 4505188"/>
              <a:gd name="connsiteX17" fmla="*/ 0 w 3258472"/>
              <a:gd name="connsiteY17" fmla="*/ 4505188 h 4505188"/>
              <a:gd name="connsiteX18" fmla="*/ 0 w 3258472"/>
              <a:gd name="connsiteY18" fmla="*/ 3906642 h 4505188"/>
              <a:gd name="connsiteX19" fmla="*/ 0 w 3258472"/>
              <a:gd name="connsiteY19" fmla="*/ 3308095 h 4505188"/>
              <a:gd name="connsiteX20" fmla="*/ 0 w 3258472"/>
              <a:gd name="connsiteY20" fmla="*/ 2664497 h 4505188"/>
              <a:gd name="connsiteX21" fmla="*/ 0 w 3258472"/>
              <a:gd name="connsiteY21" fmla="*/ 2020899 h 4505188"/>
              <a:gd name="connsiteX22" fmla="*/ 0 w 3258472"/>
              <a:gd name="connsiteY22" fmla="*/ 1332248 h 4505188"/>
              <a:gd name="connsiteX23" fmla="*/ 0 w 3258472"/>
              <a:gd name="connsiteY23" fmla="*/ 778754 h 4505188"/>
              <a:gd name="connsiteX24" fmla="*/ 0 w 3258472"/>
              <a:gd name="connsiteY24" fmla="*/ 0 h 4505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58472" h="4505188" extrusionOk="0">
                <a:moveTo>
                  <a:pt x="0" y="0"/>
                </a:moveTo>
                <a:cubicBezTo>
                  <a:pt x="253940" y="10844"/>
                  <a:pt x="393258" y="-32532"/>
                  <a:pt x="684279" y="0"/>
                </a:cubicBezTo>
                <a:cubicBezTo>
                  <a:pt x="975300" y="32532"/>
                  <a:pt x="1156234" y="-19622"/>
                  <a:pt x="1401143" y="0"/>
                </a:cubicBezTo>
                <a:cubicBezTo>
                  <a:pt x="1646052" y="19622"/>
                  <a:pt x="1805579" y="3593"/>
                  <a:pt x="1987668" y="0"/>
                </a:cubicBezTo>
                <a:cubicBezTo>
                  <a:pt x="2169758" y="-3593"/>
                  <a:pt x="2315218" y="-25711"/>
                  <a:pt x="2574193" y="0"/>
                </a:cubicBezTo>
                <a:cubicBezTo>
                  <a:pt x="2833169" y="25711"/>
                  <a:pt x="3112056" y="-6037"/>
                  <a:pt x="3258472" y="0"/>
                </a:cubicBezTo>
                <a:cubicBezTo>
                  <a:pt x="3277569" y="273145"/>
                  <a:pt x="3266265" y="390487"/>
                  <a:pt x="3258472" y="553495"/>
                </a:cubicBezTo>
                <a:cubicBezTo>
                  <a:pt x="3250679" y="716504"/>
                  <a:pt x="3262741" y="1063865"/>
                  <a:pt x="3258472" y="1197093"/>
                </a:cubicBezTo>
                <a:cubicBezTo>
                  <a:pt x="3254203" y="1330321"/>
                  <a:pt x="3223289" y="1716965"/>
                  <a:pt x="3258472" y="1930795"/>
                </a:cubicBezTo>
                <a:cubicBezTo>
                  <a:pt x="3293655" y="2144625"/>
                  <a:pt x="3291451" y="2445850"/>
                  <a:pt x="3258472" y="2619445"/>
                </a:cubicBezTo>
                <a:cubicBezTo>
                  <a:pt x="3225494" y="2793040"/>
                  <a:pt x="3288491" y="3012218"/>
                  <a:pt x="3258472" y="3308095"/>
                </a:cubicBezTo>
                <a:cubicBezTo>
                  <a:pt x="3228454" y="3603972"/>
                  <a:pt x="3268063" y="3727571"/>
                  <a:pt x="3258472" y="3861590"/>
                </a:cubicBezTo>
                <a:cubicBezTo>
                  <a:pt x="3248881" y="3995609"/>
                  <a:pt x="3228419" y="4219722"/>
                  <a:pt x="3258472" y="4505188"/>
                </a:cubicBezTo>
                <a:cubicBezTo>
                  <a:pt x="3010015" y="4487836"/>
                  <a:pt x="2860394" y="4540013"/>
                  <a:pt x="2541608" y="4505188"/>
                </a:cubicBezTo>
                <a:cubicBezTo>
                  <a:pt x="2222822" y="4470363"/>
                  <a:pt x="2203939" y="4506417"/>
                  <a:pt x="1889914" y="4505188"/>
                </a:cubicBezTo>
                <a:cubicBezTo>
                  <a:pt x="1575889" y="4503959"/>
                  <a:pt x="1566278" y="4479543"/>
                  <a:pt x="1270804" y="4505188"/>
                </a:cubicBezTo>
                <a:cubicBezTo>
                  <a:pt x="975330" y="4530834"/>
                  <a:pt x="930130" y="4483039"/>
                  <a:pt x="684279" y="4505188"/>
                </a:cubicBezTo>
                <a:cubicBezTo>
                  <a:pt x="438429" y="4527337"/>
                  <a:pt x="158783" y="4501536"/>
                  <a:pt x="0" y="4505188"/>
                </a:cubicBezTo>
                <a:cubicBezTo>
                  <a:pt x="6941" y="4381444"/>
                  <a:pt x="20168" y="4146431"/>
                  <a:pt x="0" y="3906642"/>
                </a:cubicBezTo>
                <a:cubicBezTo>
                  <a:pt x="-20168" y="3666853"/>
                  <a:pt x="3" y="3597051"/>
                  <a:pt x="0" y="3308095"/>
                </a:cubicBezTo>
                <a:cubicBezTo>
                  <a:pt x="-3" y="3019139"/>
                  <a:pt x="29612" y="2794350"/>
                  <a:pt x="0" y="2664497"/>
                </a:cubicBezTo>
                <a:cubicBezTo>
                  <a:pt x="-29612" y="2534644"/>
                  <a:pt x="25940" y="2245351"/>
                  <a:pt x="0" y="2020899"/>
                </a:cubicBezTo>
                <a:cubicBezTo>
                  <a:pt x="-25940" y="1796447"/>
                  <a:pt x="-31645" y="1586156"/>
                  <a:pt x="0" y="1332248"/>
                </a:cubicBezTo>
                <a:cubicBezTo>
                  <a:pt x="31645" y="1078340"/>
                  <a:pt x="-26377" y="997264"/>
                  <a:pt x="0" y="778754"/>
                </a:cubicBezTo>
                <a:cubicBezTo>
                  <a:pt x="26377" y="560244"/>
                  <a:pt x="-36627" y="267089"/>
                  <a:pt x="0" y="0"/>
                </a:cubicBezTo>
                <a:close/>
              </a:path>
            </a:pathLst>
          </a:custGeom>
          <a:noFill/>
          <a:ln>
            <a:solidFill>
              <a:schemeClr val="bg1">
                <a:lumMod val="50%"/>
              </a:schemeClr>
            </a:solidFill>
            <a:extLst>
              <a:ext uri="{C807C97D-BFC1-408E-A445-0C87EB9F89A2}">
                <ask:lineSketchStyleProps xmlns:ask="http://schemas.microsoft.com/office/drawing/2018/sketchyshapes" sd="1919428450">
                  <a:prstGeom prst="rect">
                    <a:avLst/>
                  </a:prstGeom>
                  <ask:type>
                    <ask:lineSketchFreehand/>
                  </ask:type>
                </ask:lineSketchStyleProps>
              </a:ext>
            </a:extLst>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B4B1B170-3E96-CA60-8E9D-9C463380B0C7}"/>
              </a:ext>
            </a:extLst>
          </p:cNvPr>
          <p:cNvSpPr/>
          <p:nvPr/>
        </p:nvSpPr>
        <p:spPr>
          <a:xfrm>
            <a:off x="7992766" y="1347659"/>
            <a:ext cx="3258472" cy="4505188"/>
          </a:xfrm>
          <a:custGeom>
            <a:avLst/>
            <a:gdLst>
              <a:gd name="connsiteX0" fmla="*/ 0 w 3258472"/>
              <a:gd name="connsiteY0" fmla="*/ 0 h 4505188"/>
              <a:gd name="connsiteX1" fmla="*/ 716864 w 3258472"/>
              <a:gd name="connsiteY1" fmla="*/ 0 h 4505188"/>
              <a:gd name="connsiteX2" fmla="*/ 1303389 w 3258472"/>
              <a:gd name="connsiteY2" fmla="*/ 0 h 4505188"/>
              <a:gd name="connsiteX3" fmla="*/ 2020253 w 3258472"/>
              <a:gd name="connsiteY3" fmla="*/ 0 h 4505188"/>
              <a:gd name="connsiteX4" fmla="*/ 2639362 w 3258472"/>
              <a:gd name="connsiteY4" fmla="*/ 0 h 4505188"/>
              <a:gd name="connsiteX5" fmla="*/ 3258472 w 3258472"/>
              <a:gd name="connsiteY5" fmla="*/ 0 h 4505188"/>
              <a:gd name="connsiteX6" fmla="*/ 3258472 w 3258472"/>
              <a:gd name="connsiteY6" fmla="*/ 733702 h 4505188"/>
              <a:gd name="connsiteX7" fmla="*/ 3258472 w 3258472"/>
              <a:gd name="connsiteY7" fmla="*/ 1377300 h 4505188"/>
              <a:gd name="connsiteX8" fmla="*/ 3258472 w 3258472"/>
              <a:gd name="connsiteY8" fmla="*/ 1885743 h 4505188"/>
              <a:gd name="connsiteX9" fmla="*/ 3258472 w 3258472"/>
              <a:gd name="connsiteY9" fmla="*/ 2439238 h 4505188"/>
              <a:gd name="connsiteX10" fmla="*/ 3258472 w 3258472"/>
              <a:gd name="connsiteY10" fmla="*/ 3172940 h 4505188"/>
              <a:gd name="connsiteX11" fmla="*/ 3258472 w 3258472"/>
              <a:gd name="connsiteY11" fmla="*/ 3906642 h 4505188"/>
              <a:gd name="connsiteX12" fmla="*/ 3258472 w 3258472"/>
              <a:gd name="connsiteY12" fmla="*/ 4505188 h 4505188"/>
              <a:gd name="connsiteX13" fmla="*/ 2704532 w 3258472"/>
              <a:gd name="connsiteY13" fmla="*/ 4505188 h 4505188"/>
              <a:gd name="connsiteX14" fmla="*/ 2052837 w 3258472"/>
              <a:gd name="connsiteY14" fmla="*/ 4505188 h 4505188"/>
              <a:gd name="connsiteX15" fmla="*/ 1401143 w 3258472"/>
              <a:gd name="connsiteY15" fmla="*/ 4505188 h 4505188"/>
              <a:gd name="connsiteX16" fmla="*/ 716864 w 3258472"/>
              <a:gd name="connsiteY16" fmla="*/ 4505188 h 4505188"/>
              <a:gd name="connsiteX17" fmla="*/ 0 w 3258472"/>
              <a:gd name="connsiteY17" fmla="*/ 4505188 h 4505188"/>
              <a:gd name="connsiteX18" fmla="*/ 0 w 3258472"/>
              <a:gd name="connsiteY18" fmla="*/ 3951693 h 4505188"/>
              <a:gd name="connsiteX19" fmla="*/ 0 w 3258472"/>
              <a:gd name="connsiteY19" fmla="*/ 3398199 h 4505188"/>
              <a:gd name="connsiteX20" fmla="*/ 0 w 3258472"/>
              <a:gd name="connsiteY20" fmla="*/ 2664497 h 4505188"/>
              <a:gd name="connsiteX21" fmla="*/ 0 w 3258472"/>
              <a:gd name="connsiteY21" fmla="*/ 1975847 h 4505188"/>
              <a:gd name="connsiteX22" fmla="*/ 0 w 3258472"/>
              <a:gd name="connsiteY22" fmla="*/ 1332248 h 4505188"/>
              <a:gd name="connsiteX23" fmla="*/ 0 w 3258472"/>
              <a:gd name="connsiteY23" fmla="*/ 823806 h 4505188"/>
              <a:gd name="connsiteX24" fmla="*/ 0 w 3258472"/>
              <a:gd name="connsiteY24" fmla="*/ 0 h 4505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58472" h="4505188" extrusionOk="0">
                <a:moveTo>
                  <a:pt x="0" y="0"/>
                </a:moveTo>
                <a:cubicBezTo>
                  <a:pt x="149311" y="-27310"/>
                  <a:pt x="379373" y="5680"/>
                  <a:pt x="716864" y="0"/>
                </a:cubicBezTo>
                <a:cubicBezTo>
                  <a:pt x="1054355" y="-5680"/>
                  <a:pt x="1024713" y="15513"/>
                  <a:pt x="1303389" y="0"/>
                </a:cubicBezTo>
                <a:cubicBezTo>
                  <a:pt x="1582065" y="-15513"/>
                  <a:pt x="1823584" y="935"/>
                  <a:pt x="2020253" y="0"/>
                </a:cubicBezTo>
                <a:cubicBezTo>
                  <a:pt x="2216922" y="-935"/>
                  <a:pt x="2463880" y="30152"/>
                  <a:pt x="2639362" y="0"/>
                </a:cubicBezTo>
                <a:cubicBezTo>
                  <a:pt x="2814844" y="-30152"/>
                  <a:pt x="3096801" y="14184"/>
                  <a:pt x="3258472" y="0"/>
                </a:cubicBezTo>
                <a:cubicBezTo>
                  <a:pt x="3232342" y="181011"/>
                  <a:pt x="3241942" y="368406"/>
                  <a:pt x="3258472" y="733702"/>
                </a:cubicBezTo>
                <a:cubicBezTo>
                  <a:pt x="3275002" y="1098998"/>
                  <a:pt x="3230073" y="1178194"/>
                  <a:pt x="3258472" y="1377300"/>
                </a:cubicBezTo>
                <a:cubicBezTo>
                  <a:pt x="3286871" y="1576406"/>
                  <a:pt x="3246631" y="1670110"/>
                  <a:pt x="3258472" y="1885743"/>
                </a:cubicBezTo>
                <a:cubicBezTo>
                  <a:pt x="3270313" y="2101376"/>
                  <a:pt x="3263618" y="2173039"/>
                  <a:pt x="3258472" y="2439238"/>
                </a:cubicBezTo>
                <a:cubicBezTo>
                  <a:pt x="3253326" y="2705438"/>
                  <a:pt x="3273972" y="2942849"/>
                  <a:pt x="3258472" y="3172940"/>
                </a:cubicBezTo>
                <a:cubicBezTo>
                  <a:pt x="3242972" y="3403031"/>
                  <a:pt x="3261603" y="3724131"/>
                  <a:pt x="3258472" y="3906642"/>
                </a:cubicBezTo>
                <a:cubicBezTo>
                  <a:pt x="3255341" y="4089153"/>
                  <a:pt x="3275838" y="4211717"/>
                  <a:pt x="3258472" y="4505188"/>
                </a:cubicBezTo>
                <a:cubicBezTo>
                  <a:pt x="3054108" y="4493856"/>
                  <a:pt x="2869269" y="4506197"/>
                  <a:pt x="2704532" y="4505188"/>
                </a:cubicBezTo>
                <a:cubicBezTo>
                  <a:pt x="2539795" y="4504179"/>
                  <a:pt x="2210355" y="4511216"/>
                  <a:pt x="2052837" y="4505188"/>
                </a:cubicBezTo>
                <a:cubicBezTo>
                  <a:pt x="1895319" y="4499160"/>
                  <a:pt x="1726183" y="4475239"/>
                  <a:pt x="1401143" y="4505188"/>
                </a:cubicBezTo>
                <a:cubicBezTo>
                  <a:pt x="1076103" y="4535137"/>
                  <a:pt x="961941" y="4483895"/>
                  <a:pt x="716864" y="4505188"/>
                </a:cubicBezTo>
                <a:cubicBezTo>
                  <a:pt x="471787" y="4526481"/>
                  <a:pt x="223158" y="4536436"/>
                  <a:pt x="0" y="4505188"/>
                </a:cubicBezTo>
                <a:cubicBezTo>
                  <a:pt x="22459" y="4366777"/>
                  <a:pt x="1252" y="4083553"/>
                  <a:pt x="0" y="3951693"/>
                </a:cubicBezTo>
                <a:cubicBezTo>
                  <a:pt x="-1252" y="3819834"/>
                  <a:pt x="15649" y="3644309"/>
                  <a:pt x="0" y="3398199"/>
                </a:cubicBezTo>
                <a:cubicBezTo>
                  <a:pt x="-15649" y="3152089"/>
                  <a:pt x="-26006" y="2960756"/>
                  <a:pt x="0" y="2664497"/>
                </a:cubicBezTo>
                <a:cubicBezTo>
                  <a:pt x="26006" y="2368238"/>
                  <a:pt x="9656" y="2270585"/>
                  <a:pt x="0" y="1975847"/>
                </a:cubicBezTo>
                <a:cubicBezTo>
                  <a:pt x="-9656" y="1681109"/>
                  <a:pt x="19893" y="1560783"/>
                  <a:pt x="0" y="1332248"/>
                </a:cubicBezTo>
                <a:cubicBezTo>
                  <a:pt x="-19893" y="1103713"/>
                  <a:pt x="25050" y="1034179"/>
                  <a:pt x="0" y="823806"/>
                </a:cubicBezTo>
                <a:cubicBezTo>
                  <a:pt x="-25050" y="613433"/>
                  <a:pt x="35577" y="171717"/>
                  <a:pt x="0" y="0"/>
                </a:cubicBezTo>
                <a:close/>
              </a:path>
            </a:pathLst>
          </a:custGeom>
          <a:noFill/>
          <a:ln>
            <a:solidFill>
              <a:schemeClr val="bg1">
                <a:lumMod val="50%"/>
              </a:schemeClr>
            </a:solidFill>
            <a:extLst>
              <a:ext uri="{C807C97D-BFC1-408E-A445-0C87EB9F89A2}">
                <ask:lineSketchStyleProps xmlns:ask="http://schemas.microsoft.com/office/drawing/2018/sketchyshapes" sd="71014765">
                  <a:prstGeom prst="rect">
                    <a:avLst/>
                  </a:prstGeom>
                  <ask:type>
                    <ask:lineSketchFreehand/>
                  </ask:type>
                </ask:lineSketchStyleProps>
              </a:ext>
            </a:extLst>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761D9337-E7D0-4604-5856-EAFB7ECD5767}"/>
              </a:ext>
            </a:extLst>
          </p:cNvPr>
          <p:cNvSpPr txBox="1"/>
          <p:nvPr/>
        </p:nvSpPr>
        <p:spPr>
          <a:xfrm>
            <a:off x="1287628" y="3234486"/>
            <a:ext cx="2748853" cy="646331"/>
          </a:xfrm>
          <a:prstGeom prst="rect">
            <a:avLst/>
          </a:prstGeom>
          <a:solidFill>
            <a:schemeClr val="bg1"/>
          </a:solidFill>
        </p:spPr>
        <p:txBody>
          <a:bodyPr wrap="square" rtlCol="0">
            <a:spAutoFit/>
          </a:bodyPr>
          <a:lstStyle/>
          <a:p>
            <a:pPr algn="ctr"/>
            <a:r>
              <a:rPr lang="fr-FR" b="1" dirty="0">
                <a:solidFill>
                  <a:schemeClr val="tx1">
                    <a:lumMod val="75%"/>
                    <a:lumOff val="25%"/>
                  </a:schemeClr>
                </a:solidFill>
                <a:cs typeface="Cavolini" panose="03000502040302020204" pitchFamily="66" charset="0"/>
              </a:rPr>
              <a:t>Financer </a:t>
            </a:r>
          </a:p>
          <a:p>
            <a:pPr algn="ctr"/>
            <a:r>
              <a:rPr lang="fr-FR" b="1" dirty="0">
                <a:solidFill>
                  <a:schemeClr val="tx1">
                    <a:lumMod val="75%"/>
                    <a:lumOff val="25%"/>
                  </a:schemeClr>
                </a:solidFill>
                <a:cs typeface="Cavolini" panose="03000502040302020204" pitchFamily="66" charset="0"/>
              </a:rPr>
              <a:t>votre véhicule</a:t>
            </a:r>
          </a:p>
        </p:txBody>
      </p:sp>
      <p:sp>
        <p:nvSpPr>
          <p:cNvPr id="15" name="ZoneTexte 14">
            <a:extLst>
              <a:ext uri="{FF2B5EF4-FFF2-40B4-BE49-F238E27FC236}">
                <a16:creationId xmlns:a16="http://schemas.microsoft.com/office/drawing/2014/main" id="{7A02C2C5-1FF2-7EBD-6D42-33F68D0A9F2C}"/>
              </a:ext>
            </a:extLst>
          </p:cNvPr>
          <p:cNvSpPr txBox="1"/>
          <p:nvPr/>
        </p:nvSpPr>
        <p:spPr>
          <a:xfrm>
            <a:off x="1287628" y="5027256"/>
            <a:ext cx="2748853" cy="646331"/>
          </a:xfrm>
          <a:prstGeom prst="rect">
            <a:avLst/>
          </a:prstGeom>
          <a:solidFill>
            <a:schemeClr val="bg1">
              <a:lumMod val="85%"/>
            </a:schemeClr>
          </a:solidFill>
        </p:spPr>
        <p:txBody>
          <a:bodyPr wrap="square" rtlCol="0">
            <a:spAutoFit/>
          </a:bodyPr>
          <a:lstStyle/>
          <a:p>
            <a:pPr algn="ctr"/>
            <a:r>
              <a:rPr lang="fr-FR" sz="1200" b="1" dirty="0">
                <a:solidFill>
                  <a:schemeClr val="tx1">
                    <a:lumMod val="65%"/>
                    <a:lumOff val="35%"/>
                  </a:schemeClr>
                </a:solidFill>
                <a:cs typeface="Cavolini" panose="03000502040302020204" pitchFamily="66" charset="0"/>
              </a:rPr>
              <a:t>Le prêt véhicule</a:t>
            </a:r>
          </a:p>
          <a:p>
            <a:pPr algn="ctr"/>
            <a:r>
              <a:rPr lang="fr-FR" sz="1200" b="1" dirty="0">
                <a:solidFill>
                  <a:schemeClr val="tx1">
                    <a:lumMod val="65%"/>
                    <a:lumOff val="35%"/>
                  </a:schemeClr>
                </a:solidFill>
                <a:cs typeface="Cavolini" panose="03000502040302020204" pitchFamily="66" charset="0"/>
              </a:rPr>
              <a:t>Le prêt véhicule propre</a:t>
            </a:r>
          </a:p>
          <a:p>
            <a:pPr algn="ctr"/>
            <a:r>
              <a:rPr lang="fr-FR" sz="1200" b="1" dirty="0">
                <a:solidFill>
                  <a:schemeClr val="tx1">
                    <a:lumMod val="65%"/>
                    <a:lumOff val="35%"/>
                  </a:schemeClr>
                </a:solidFill>
                <a:cs typeface="Cavolini" panose="03000502040302020204" pitchFamily="66" charset="0"/>
              </a:rPr>
              <a:t>Le permis à 1€/jour</a:t>
            </a:r>
          </a:p>
        </p:txBody>
      </p:sp>
      <p:sp>
        <p:nvSpPr>
          <p:cNvPr id="16" name="ZoneTexte 15">
            <a:extLst>
              <a:ext uri="{FF2B5EF4-FFF2-40B4-BE49-F238E27FC236}">
                <a16:creationId xmlns:a16="http://schemas.microsoft.com/office/drawing/2014/main" id="{1AAE2387-1CF9-D54E-447A-11D375DC9C26}"/>
              </a:ext>
            </a:extLst>
          </p:cNvPr>
          <p:cNvSpPr txBox="1"/>
          <p:nvPr/>
        </p:nvSpPr>
        <p:spPr>
          <a:xfrm>
            <a:off x="1195289" y="1346319"/>
            <a:ext cx="2748853" cy="830997"/>
          </a:xfrm>
          <a:prstGeom prst="rect">
            <a:avLst/>
          </a:prstGeom>
          <a:noFill/>
        </p:spPr>
        <p:txBody>
          <a:bodyPr wrap="square" rtlCol="0">
            <a:spAutoFit/>
          </a:bodyPr>
          <a:lstStyle/>
          <a:p>
            <a:pPr algn="ctr"/>
            <a:r>
              <a:rPr lang="fr-FR" sz="4800" dirty="0">
                <a:solidFill>
                  <a:schemeClr val="tx1">
                    <a:lumMod val="75%"/>
                    <a:lumOff val="25%"/>
                  </a:schemeClr>
                </a:solidFill>
                <a:latin typeface="Bernard MT Condensed" panose="02050806060905020404" pitchFamily="18" charset="0"/>
                <a:cs typeface="Cavolini" panose="03000502040302020204" pitchFamily="66" charset="0"/>
              </a:rPr>
              <a:t>01</a:t>
            </a:r>
            <a:endParaRPr lang="fr-FR" sz="3600" dirty="0">
              <a:solidFill>
                <a:schemeClr val="tx1">
                  <a:lumMod val="75%"/>
                  <a:lumOff val="25%"/>
                </a:schemeClr>
              </a:solidFill>
              <a:latin typeface="Bernard MT Condensed" panose="02050806060905020404" pitchFamily="18" charset="0"/>
              <a:cs typeface="Cavolini" panose="03000502040302020204" pitchFamily="66" charset="0"/>
            </a:endParaRPr>
          </a:p>
        </p:txBody>
      </p:sp>
      <p:sp>
        <p:nvSpPr>
          <p:cNvPr id="17" name="ZoneTexte 16">
            <a:extLst>
              <a:ext uri="{FF2B5EF4-FFF2-40B4-BE49-F238E27FC236}">
                <a16:creationId xmlns:a16="http://schemas.microsoft.com/office/drawing/2014/main" id="{DE8F02A7-A848-C16E-7980-2B6358E65703}"/>
              </a:ext>
            </a:extLst>
          </p:cNvPr>
          <p:cNvSpPr txBox="1"/>
          <p:nvPr/>
        </p:nvSpPr>
        <p:spPr>
          <a:xfrm>
            <a:off x="4640726" y="1346319"/>
            <a:ext cx="2748853" cy="830997"/>
          </a:xfrm>
          <a:prstGeom prst="rect">
            <a:avLst/>
          </a:prstGeom>
          <a:noFill/>
        </p:spPr>
        <p:txBody>
          <a:bodyPr wrap="square" rtlCol="0">
            <a:spAutoFit/>
          </a:bodyPr>
          <a:lstStyle/>
          <a:p>
            <a:pPr algn="ctr"/>
            <a:r>
              <a:rPr lang="fr-FR" sz="4800" dirty="0">
                <a:solidFill>
                  <a:schemeClr val="tx1">
                    <a:lumMod val="75%"/>
                    <a:lumOff val="25%"/>
                  </a:schemeClr>
                </a:solidFill>
                <a:latin typeface="Bernard MT Condensed" panose="02050806060905020404" pitchFamily="18" charset="0"/>
                <a:cs typeface="Cavolini" panose="03000502040302020204" pitchFamily="66" charset="0"/>
              </a:rPr>
              <a:t>02</a:t>
            </a:r>
            <a:endParaRPr lang="fr-FR" sz="3600" dirty="0">
              <a:solidFill>
                <a:schemeClr val="tx1">
                  <a:lumMod val="75%"/>
                  <a:lumOff val="25%"/>
                </a:schemeClr>
              </a:solidFill>
              <a:latin typeface="Bernard MT Condensed" panose="02050806060905020404" pitchFamily="18" charset="0"/>
              <a:cs typeface="Cavolini" panose="03000502040302020204" pitchFamily="66" charset="0"/>
            </a:endParaRPr>
          </a:p>
        </p:txBody>
      </p:sp>
      <p:sp>
        <p:nvSpPr>
          <p:cNvPr id="18" name="ZoneTexte 17">
            <a:extLst>
              <a:ext uri="{FF2B5EF4-FFF2-40B4-BE49-F238E27FC236}">
                <a16:creationId xmlns:a16="http://schemas.microsoft.com/office/drawing/2014/main" id="{DA6C1AD1-FE68-1FE4-C2F4-32AB6BC49B42}"/>
              </a:ext>
            </a:extLst>
          </p:cNvPr>
          <p:cNvSpPr txBox="1"/>
          <p:nvPr/>
        </p:nvSpPr>
        <p:spPr>
          <a:xfrm>
            <a:off x="8149927" y="1346318"/>
            <a:ext cx="2748853" cy="830997"/>
          </a:xfrm>
          <a:prstGeom prst="rect">
            <a:avLst/>
          </a:prstGeom>
          <a:noFill/>
        </p:spPr>
        <p:txBody>
          <a:bodyPr wrap="square" rtlCol="0">
            <a:spAutoFit/>
          </a:bodyPr>
          <a:lstStyle/>
          <a:p>
            <a:pPr algn="ctr"/>
            <a:r>
              <a:rPr lang="fr-FR" sz="4800" dirty="0">
                <a:solidFill>
                  <a:schemeClr val="tx1">
                    <a:lumMod val="75%"/>
                    <a:lumOff val="25%"/>
                  </a:schemeClr>
                </a:solidFill>
                <a:latin typeface="Bernard MT Condensed" panose="02050806060905020404" pitchFamily="18" charset="0"/>
                <a:cs typeface="Cavolini" panose="03000502040302020204" pitchFamily="66" charset="0"/>
              </a:rPr>
              <a:t>03</a:t>
            </a:r>
            <a:endParaRPr lang="fr-FR" sz="3600" dirty="0">
              <a:solidFill>
                <a:schemeClr val="tx1">
                  <a:lumMod val="75%"/>
                  <a:lumOff val="25%"/>
                </a:schemeClr>
              </a:solidFill>
              <a:latin typeface="Bernard MT Condensed" panose="02050806060905020404" pitchFamily="18" charset="0"/>
              <a:cs typeface="Cavolini" panose="03000502040302020204" pitchFamily="66" charset="0"/>
            </a:endParaRPr>
          </a:p>
        </p:txBody>
      </p:sp>
      <p:sp>
        <p:nvSpPr>
          <p:cNvPr id="19" name="ZoneTexte 18">
            <a:extLst>
              <a:ext uri="{FF2B5EF4-FFF2-40B4-BE49-F238E27FC236}">
                <a16:creationId xmlns:a16="http://schemas.microsoft.com/office/drawing/2014/main" id="{533D4E90-8CEC-F2A9-182C-41368157CFC0}"/>
              </a:ext>
            </a:extLst>
          </p:cNvPr>
          <p:cNvSpPr txBox="1"/>
          <p:nvPr/>
        </p:nvSpPr>
        <p:spPr>
          <a:xfrm>
            <a:off x="4760720" y="3095987"/>
            <a:ext cx="2748853" cy="923330"/>
          </a:xfrm>
          <a:prstGeom prst="rect">
            <a:avLst/>
          </a:prstGeom>
          <a:solidFill>
            <a:schemeClr val="bg1"/>
          </a:solidFill>
        </p:spPr>
        <p:txBody>
          <a:bodyPr wrap="square" rtlCol="0">
            <a:spAutoFit/>
          </a:bodyPr>
          <a:lstStyle/>
          <a:p>
            <a:pPr algn="ctr"/>
            <a:r>
              <a:rPr lang="fr-FR" b="1" dirty="0">
                <a:solidFill>
                  <a:schemeClr val="tx1">
                    <a:lumMod val="75%"/>
                    <a:lumOff val="25%"/>
                  </a:schemeClr>
                </a:solidFill>
                <a:cs typeface="Cavolini" panose="03000502040302020204" pitchFamily="66" charset="0"/>
              </a:rPr>
              <a:t>Assurer </a:t>
            </a:r>
          </a:p>
          <a:p>
            <a:pPr algn="ctr"/>
            <a:r>
              <a:rPr lang="fr-FR" b="1" dirty="0">
                <a:solidFill>
                  <a:schemeClr val="tx1">
                    <a:lumMod val="75%"/>
                    <a:lumOff val="25%"/>
                  </a:schemeClr>
                </a:solidFill>
                <a:cs typeface="Cavolini" panose="03000502040302020204" pitchFamily="66" charset="0"/>
              </a:rPr>
              <a:t>vos modes de déplacement</a:t>
            </a:r>
          </a:p>
        </p:txBody>
      </p:sp>
      <p:sp>
        <p:nvSpPr>
          <p:cNvPr id="20" name="ZoneTexte 19">
            <a:extLst>
              <a:ext uri="{FF2B5EF4-FFF2-40B4-BE49-F238E27FC236}">
                <a16:creationId xmlns:a16="http://schemas.microsoft.com/office/drawing/2014/main" id="{0CCFB214-2E0B-19D4-A1C5-6E264212C8F6}"/>
              </a:ext>
            </a:extLst>
          </p:cNvPr>
          <p:cNvSpPr txBox="1"/>
          <p:nvPr/>
        </p:nvSpPr>
        <p:spPr>
          <a:xfrm>
            <a:off x="8269921" y="3095987"/>
            <a:ext cx="2748853" cy="923330"/>
          </a:xfrm>
          <a:prstGeom prst="rect">
            <a:avLst/>
          </a:prstGeom>
          <a:solidFill>
            <a:schemeClr val="bg1"/>
          </a:solidFill>
        </p:spPr>
        <p:txBody>
          <a:bodyPr wrap="square" rtlCol="0">
            <a:spAutoFit/>
          </a:bodyPr>
          <a:lstStyle/>
          <a:p>
            <a:pPr algn="ctr"/>
            <a:r>
              <a:rPr lang="fr-FR" b="1" dirty="0">
                <a:solidFill>
                  <a:srgbClr val="C00000"/>
                </a:solidFill>
                <a:cs typeface="Cavolini" panose="03000502040302020204" pitchFamily="66" charset="0"/>
              </a:rPr>
              <a:t>Accompagner en adoptant le réflexe </a:t>
            </a:r>
            <a:r>
              <a:rPr lang="fr-FR" b="1" dirty="0" err="1">
                <a:solidFill>
                  <a:srgbClr val="C00000"/>
                </a:solidFill>
                <a:cs typeface="Cavolini" panose="03000502040302020204" pitchFamily="66" charset="0"/>
              </a:rPr>
              <a:t>Selfcare</a:t>
            </a:r>
            <a:r>
              <a:rPr lang="fr-FR" b="1" dirty="0">
                <a:solidFill>
                  <a:srgbClr val="C00000"/>
                </a:solidFill>
                <a:cs typeface="Cavolini" panose="03000502040302020204" pitchFamily="66" charset="0"/>
              </a:rPr>
              <a:t> ! </a:t>
            </a:r>
          </a:p>
        </p:txBody>
      </p:sp>
      <p:sp>
        <p:nvSpPr>
          <p:cNvPr id="21" name="ZoneTexte 20">
            <a:extLst>
              <a:ext uri="{FF2B5EF4-FFF2-40B4-BE49-F238E27FC236}">
                <a16:creationId xmlns:a16="http://schemas.microsoft.com/office/drawing/2014/main" id="{8D894176-3BA8-58C5-C117-ADA4FAA170F3}"/>
              </a:ext>
            </a:extLst>
          </p:cNvPr>
          <p:cNvSpPr txBox="1"/>
          <p:nvPr/>
        </p:nvSpPr>
        <p:spPr>
          <a:xfrm>
            <a:off x="4760720" y="4934922"/>
            <a:ext cx="2748853" cy="646331"/>
          </a:xfrm>
          <a:prstGeom prst="rect">
            <a:avLst/>
          </a:prstGeom>
          <a:solidFill>
            <a:schemeClr val="bg1">
              <a:lumMod val="85%"/>
            </a:schemeClr>
          </a:solidFill>
        </p:spPr>
        <p:txBody>
          <a:bodyPr wrap="square" rtlCol="0">
            <a:spAutoFit/>
          </a:bodyPr>
          <a:lstStyle/>
          <a:p>
            <a:pPr algn="ctr"/>
            <a:r>
              <a:rPr lang="fr-FR" sz="1200" b="1" dirty="0">
                <a:solidFill>
                  <a:schemeClr val="tx1">
                    <a:lumMod val="65%"/>
                    <a:lumOff val="35%"/>
                  </a:schemeClr>
                </a:solidFill>
                <a:cs typeface="Cavolini" panose="03000502040302020204" pitchFamily="66" charset="0"/>
              </a:rPr>
              <a:t>L’assurance Auto</a:t>
            </a:r>
          </a:p>
          <a:p>
            <a:pPr algn="ctr"/>
            <a:r>
              <a:rPr lang="fr-FR" sz="1200" b="1" dirty="0">
                <a:solidFill>
                  <a:schemeClr val="tx1">
                    <a:lumMod val="65%"/>
                    <a:lumOff val="35%"/>
                  </a:schemeClr>
                </a:solidFill>
                <a:cs typeface="Cavolini" panose="03000502040302020204" pitchFamily="66" charset="0"/>
              </a:rPr>
              <a:t>L’assurance 2 Roues</a:t>
            </a:r>
          </a:p>
          <a:p>
            <a:pPr algn="ctr"/>
            <a:r>
              <a:rPr lang="fr-FR" sz="1200" b="1" dirty="0">
                <a:solidFill>
                  <a:schemeClr val="tx1">
                    <a:lumMod val="65%"/>
                    <a:lumOff val="35%"/>
                  </a:schemeClr>
                </a:solidFill>
                <a:cs typeface="Cavolini" panose="03000502040302020204" pitchFamily="66" charset="0"/>
              </a:rPr>
              <a:t>L’option NMD</a:t>
            </a:r>
          </a:p>
        </p:txBody>
      </p:sp>
      <p:sp>
        <p:nvSpPr>
          <p:cNvPr id="22" name="ZoneTexte 21">
            <a:extLst>
              <a:ext uri="{FF2B5EF4-FFF2-40B4-BE49-F238E27FC236}">
                <a16:creationId xmlns:a16="http://schemas.microsoft.com/office/drawing/2014/main" id="{3BC2B3B5-DF7B-158C-891C-D3F8799B7C95}"/>
              </a:ext>
            </a:extLst>
          </p:cNvPr>
          <p:cNvSpPr txBox="1"/>
          <p:nvPr/>
        </p:nvSpPr>
        <p:spPr>
          <a:xfrm>
            <a:off x="8269921" y="5048676"/>
            <a:ext cx="2748853" cy="461665"/>
          </a:xfrm>
          <a:prstGeom prst="rect">
            <a:avLst/>
          </a:prstGeom>
          <a:solidFill>
            <a:schemeClr val="bg1">
              <a:lumMod val="85%"/>
            </a:schemeClr>
          </a:solidFill>
        </p:spPr>
        <p:txBody>
          <a:bodyPr wrap="square" rtlCol="0">
            <a:spAutoFit/>
          </a:bodyPr>
          <a:lstStyle/>
          <a:p>
            <a:pPr algn="ctr"/>
            <a:r>
              <a:rPr lang="fr-FR" sz="1200" b="1" dirty="0">
                <a:solidFill>
                  <a:schemeClr val="tx1">
                    <a:lumMod val="65%"/>
                    <a:lumOff val="35%"/>
                  </a:schemeClr>
                </a:solidFill>
                <a:cs typeface="Cavolini" panose="03000502040302020204" pitchFamily="66" charset="0"/>
              </a:rPr>
              <a:t>Accompagner les financements</a:t>
            </a:r>
          </a:p>
          <a:p>
            <a:pPr algn="ctr"/>
            <a:r>
              <a:rPr lang="fr-FR" sz="1200" b="1" dirty="0">
                <a:solidFill>
                  <a:schemeClr val="tx1">
                    <a:lumMod val="65%"/>
                    <a:lumOff val="35%"/>
                  </a:schemeClr>
                </a:solidFill>
                <a:cs typeface="Cavolini" panose="03000502040302020204" pitchFamily="66" charset="0"/>
              </a:rPr>
              <a:t>Accompagner les assurances</a:t>
            </a:r>
          </a:p>
        </p:txBody>
      </p:sp>
    </p:spTree>
    <p:extLst>
      <p:ext uri="{BB962C8B-B14F-4D97-AF65-F5344CB8AC3E}">
        <p14:creationId xmlns:p14="http://schemas.microsoft.com/office/powerpoint/2010/main" val="436543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 decel="50%" fill="hold" nodeType="withEffect">
                                  <p:stCondLst>
                                    <p:cond delay="0"/>
                                  </p:stCondLst>
                                  <p:childTnLst>
                                    <p:animMotion origin="layout" path="M -4.79167E-6 1.85185E-6 L 0.28555 -0.00394 " pathEditMode="relative" rAng="0" ptsTypes="AA">
                                      <p:cBhvr>
                                        <p:cTn id="6" dur="2000" fill="hold"/>
                                        <p:tgtEl>
                                          <p:spTgt spid="65"/>
                                        </p:tgtEl>
                                        <p:attrNameLst>
                                          <p:attrName>ppt_x</p:attrName>
                                          <p:attrName>ppt_y</p:attrName>
                                        </p:attrNameLst>
                                      </p:cBhvr>
                                      <p:rCtr x="14.27%" y="-0.20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100" name="Image 99">
            <a:extLst>
              <a:ext uri="{FF2B5EF4-FFF2-40B4-BE49-F238E27FC236}">
                <a16:creationId xmlns:a16="http://schemas.microsoft.com/office/drawing/2014/main" id="{440438C3-EC89-C6B5-A648-7EB3659F0301}"/>
              </a:ext>
            </a:extLst>
          </p:cNvPr>
          <p:cNvPicPr>
            <a:picLocks noChangeAspect="1"/>
          </p:cNvPicPr>
          <p:nvPr/>
        </p:nvPicPr>
        <p:blipFill rotWithShape="1">
          <a:blip r:embed="rId3"/>
          <a:srcRect t="74.854%" b="8.716%"/>
          <a:stretch/>
        </p:blipFill>
        <p:spPr>
          <a:xfrm>
            <a:off x="0" y="6480708"/>
            <a:ext cx="12192000" cy="377292"/>
          </a:xfrm>
          <a:prstGeom prst="rect">
            <a:avLst/>
          </a:prstGeom>
        </p:spPr>
      </p:pic>
      <p:pic>
        <p:nvPicPr>
          <p:cNvPr id="15" name="Picture 2" descr="28 100+ Motard Stock Illustrations, graphiques vectoriels libre de droits  et Clip Art - iStock | Moto, Casque moto, Motard casque">
            <a:extLst>
              <a:ext uri="{FF2B5EF4-FFF2-40B4-BE49-F238E27FC236}">
                <a16:creationId xmlns:a16="http://schemas.microsoft.com/office/drawing/2014/main" id="{C0659585-38D9-4C9C-E892-57843ED02823}"/>
              </a:ext>
            </a:extLst>
          </p:cNvPr>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4.131%" t="58.808%" r="62.321%"/>
          <a:stretch/>
        </p:blipFill>
        <p:spPr bwMode="auto">
          <a:xfrm flipH="1">
            <a:off x="4494276" y="6124830"/>
            <a:ext cx="749943" cy="595521"/>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texte 2">
            <a:extLst>
              <a:ext uri="{FF2B5EF4-FFF2-40B4-BE49-F238E27FC236}">
                <a16:creationId xmlns:a16="http://schemas.microsoft.com/office/drawing/2014/main" id="{7927C8EE-A4AA-4980-A402-BBC125DDC03C}"/>
              </a:ext>
            </a:extLst>
          </p:cNvPr>
          <p:cNvSpPr>
            <a:spLocks noGrp="1"/>
          </p:cNvSpPr>
          <p:nvPr>
            <p:ph type="body" sz="quarter" idx="12"/>
          </p:nvPr>
        </p:nvSpPr>
        <p:spPr/>
        <p:txBody>
          <a:bodyPr/>
          <a:lstStyle/>
          <a:p>
            <a:r>
              <a:rPr lang="fr-FR" sz="1800" dirty="0"/>
              <a:t>Accompagner : « </a:t>
            </a:r>
            <a:r>
              <a:rPr lang="fr-FR" sz="1800" dirty="0">
                <a:solidFill>
                  <a:srgbClr val="C00000"/>
                </a:solidFill>
              </a:rPr>
              <a:t>Digitalisez</a:t>
            </a:r>
            <a:r>
              <a:rPr lang="fr-FR" sz="1800" dirty="0"/>
              <a:t> la relation client en adoptant le </a:t>
            </a:r>
            <a:r>
              <a:rPr lang="fr-FR" sz="1800" dirty="0">
                <a:solidFill>
                  <a:srgbClr val="C00000"/>
                </a:solidFill>
              </a:rPr>
              <a:t>réflexe </a:t>
            </a:r>
            <a:r>
              <a:rPr lang="fr-FR" sz="1800" dirty="0" err="1">
                <a:solidFill>
                  <a:srgbClr val="C00000"/>
                </a:solidFill>
              </a:rPr>
              <a:t>Selfcare</a:t>
            </a:r>
            <a:r>
              <a:rPr lang="fr-FR" sz="1800" dirty="0">
                <a:solidFill>
                  <a:srgbClr val="C00000"/>
                </a:solidFill>
              </a:rPr>
              <a:t> ! </a:t>
            </a:r>
            <a:r>
              <a:rPr lang="fr-FR" sz="1800" dirty="0"/>
              <a:t>»</a:t>
            </a:r>
          </a:p>
        </p:txBody>
      </p:sp>
      <p:sp>
        <p:nvSpPr>
          <p:cNvPr id="2" name="ZoneTexte 1">
            <a:extLst>
              <a:ext uri="{FF2B5EF4-FFF2-40B4-BE49-F238E27FC236}">
                <a16:creationId xmlns:a16="http://schemas.microsoft.com/office/drawing/2014/main" id="{B9044ECC-2734-4570-1623-7B3FEFF6AE45}"/>
              </a:ext>
            </a:extLst>
          </p:cNvPr>
          <p:cNvSpPr txBox="1"/>
          <p:nvPr/>
        </p:nvSpPr>
        <p:spPr>
          <a:xfrm>
            <a:off x="6177478" y="95261"/>
            <a:ext cx="5030453" cy="276999"/>
          </a:xfrm>
          <a:prstGeom prst="rect">
            <a:avLst/>
          </a:prstGeom>
          <a:noFill/>
        </p:spPr>
        <p:txBody>
          <a:bodyPr wrap="square" rtlCol="0">
            <a:spAutoFit/>
          </a:bodyPr>
          <a:lstStyle/>
          <a:p>
            <a:pPr algn="r"/>
            <a:r>
              <a:rPr lang="fr-FR" sz="1200" dirty="0">
                <a:solidFill>
                  <a:schemeClr val="tx1">
                    <a:lumMod val="75%"/>
                    <a:lumOff val="25%"/>
                  </a:schemeClr>
                </a:solidFill>
              </a:rPr>
              <a:t>2. Financer, Assurer et </a:t>
            </a:r>
            <a:r>
              <a:rPr lang="fr-FR" sz="1200" b="1" dirty="0">
                <a:solidFill>
                  <a:srgbClr val="C00000"/>
                </a:solidFill>
              </a:rPr>
              <a:t>Accompagner</a:t>
            </a:r>
          </a:p>
        </p:txBody>
      </p:sp>
      <p:sp>
        <p:nvSpPr>
          <p:cNvPr id="78" name="Espace réservé du contenu 8">
            <a:extLst>
              <a:ext uri="{FF2B5EF4-FFF2-40B4-BE49-F238E27FC236}">
                <a16:creationId xmlns:a16="http://schemas.microsoft.com/office/drawing/2014/main" id="{E7ACB0CB-FB90-73A2-419D-A3E183775743}"/>
              </a:ext>
            </a:extLst>
          </p:cNvPr>
          <p:cNvSpPr txBox="1">
            <a:spLocks/>
          </p:cNvSpPr>
          <p:nvPr/>
        </p:nvSpPr>
        <p:spPr bwMode="auto">
          <a:xfrm>
            <a:off x="673527" y="2578122"/>
            <a:ext cx="11190813" cy="3476143"/>
          </a:xfrm>
          <a:custGeom>
            <a:avLst/>
            <a:gdLst>
              <a:gd name="connsiteX0" fmla="*/ 0 w 11190813"/>
              <a:gd name="connsiteY0" fmla="*/ 0 h 3476143"/>
              <a:gd name="connsiteX1" fmla="*/ 475610 w 11190813"/>
              <a:gd name="connsiteY1" fmla="*/ 0 h 3476143"/>
              <a:gd name="connsiteX2" fmla="*/ 1175035 w 11190813"/>
              <a:gd name="connsiteY2" fmla="*/ 0 h 3476143"/>
              <a:gd name="connsiteX3" fmla="*/ 1650645 w 11190813"/>
              <a:gd name="connsiteY3" fmla="*/ 0 h 3476143"/>
              <a:gd name="connsiteX4" fmla="*/ 2350071 w 11190813"/>
              <a:gd name="connsiteY4" fmla="*/ 0 h 3476143"/>
              <a:gd name="connsiteX5" fmla="*/ 2937588 w 11190813"/>
              <a:gd name="connsiteY5" fmla="*/ 0 h 3476143"/>
              <a:gd name="connsiteX6" fmla="*/ 3860830 w 11190813"/>
              <a:gd name="connsiteY6" fmla="*/ 0 h 3476143"/>
              <a:gd name="connsiteX7" fmla="*/ 4448348 w 11190813"/>
              <a:gd name="connsiteY7" fmla="*/ 0 h 3476143"/>
              <a:gd name="connsiteX8" fmla="*/ 5259682 w 11190813"/>
              <a:gd name="connsiteY8" fmla="*/ 0 h 3476143"/>
              <a:gd name="connsiteX9" fmla="*/ 5847200 w 11190813"/>
              <a:gd name="connsiteY9" fmla="*/ 0 h 3476143"/>
              <a:gd name="connsiteX10" fmla="*/ 6322809 w 11190813"/>
              <a:gd name="connsiteY10" fmla="*/ 0 h 3476143"/>
              <a:gd name="connsiteX11" fmla="*/ 7022235 w 11190813"/>
              <a:gd name="connsiteY11" fmla="*/ 0 h 3476143"/>
              <a:gd name="connsiteX12" fmla="*/ 7497845 w 11190813"/>
              <a:gd name="connsiteY12" fmla="*/ 0 h 3476143"/>
              <a:gd name="connsiteX13" fmla="*/ 8085362 w 11190813"/>
              <a:gd name="connsiteY13" fmla="*/ 0 h 3476143"/>
              <a:gd name="connsiteX14" fmla="*/ 8560972 w 11190813"/>
              <a:gd name="connsiteY14" fmla="*/ 0 h 3476143"/>
              <a:gd name="connsiteX15" fmla="*/ 9260398 w 11190813"/>
              <a:gd name="connsiteY15" fmla="*/ 0 h 3476143"/>
              <a:gd name="connsiteX16" fmla="*/ 10071732 w 11190813"/>
              <a:gd name="connsiteY16" fmla="*/ 0 h 3476143"/>
              <a:gd name="connsiteX17" fmla="*/ 10435433 w 11190813"/>
              <a:gd name="connsiteY17" fmla="*/ 0 h 3476143"/>
              <a:gd name="connsiteX18" fmla="*/ 11190813 w 11190813"/>
              <a:gd name="connsiteY18" fmla="*/ 0 h 3476143"/>
              <a:gd name="connsiteX19" fmla="*/ 11190813 w 11190813"/>
              <a:gd name="connsiteY19" fmla="*/ 695229 h 3476143"/>
              <a:gd name="connsiteX20" fmla="*/ 11190813 w 11190813"/>
              <a:gd name="connsiteY20" fmla="*/ 1320934 h 3476143"/>
              <a:gd name="connsiteX21" fmla="*/ 11190813 w 11190813"/>
              <a:gd name="connsiteY21" fmla="*/ 1981402 h 3476143"/>
              <a:gd name="connsiteX22" fmla="*/ 11190813 w 11190813"/>
              <a:gd name="connsiteY22" fmla="*/ 2746153 h 3476143"/>
              <a:gd name="connsiteX23" fmla="*/ 11190813 w 11190813"/>
              <a:gd name="connsiteY23" fmla="*/ 3476143 h 3476143"/>
              <a:gd name="connsiteX24" fmla="*/ 10715203 w 11190813"/>
              <a:gd name="connsiteY24" fmla="*/ 3476143 h 3476143"/>
              <a:gd name="connsiteX25" fmla="*/ 10015778 w 11190813"/>
              <a:gd name="connsiteY25" fmla="*/ 3476143 h 3476143"/>
              <a:gd name="connsiteX26" fmla="*/ 9316352 w 11190813"/>
              <a:gd name="connsiteY26" fmla="*/ 3476143 h 3476143"/>
              <a:gd name="connsiteX27" fmla="*/ 8616926 w 11190813"/>
              <a:gd name="connsiteY27" fmla="*/ 3476143 h 3476143"/>
              <a:gd name="connsiteX28" fmla="*/ 8029408 w 11190813"/>
              <a:gd name="connsiteY28" fmla="*/ 3476143 h 3476143"/>
              <a:gd name="connsiteX29" fmla="*/ 7441891 w 11190813"/>
              <a:gd name="connsiteY29" fmla="*/ 3476143 h 3476143"/>
              <a:gd name="connsiteX30" fmla="*/ 7078189 w 11190813"/>
              <a:gd name="connsiteY30" fmla="*/ 3476143 h 3476143"/>
              <a:gd name="connsiteX31" fmla="*/ 6714488 w 11190813"/>
              <a:gd name="connsiteY31" fmla="*/ 3476143 h 3476143"/>
              <a:gd name="connsiteX32" fmla="*/ 6126970 w 11190813"/>
              <a:gd name="connsiteY32" fmla="*/ 3476143 h 3476143"/>
              <a:gd name="connsiteX33" fmla="*/ 5203728 w 11190813"/>
              <a:gd name="connsiteY33" fmla="*/ 3476143 h 3476143"/>
              <a:gd name="connsiteX34" fmla="*/ 4504302 w 11190813"/>
              <a:gd name="connsiteY34" fmla="*/ 3476143 h 3476143"/>
              <a:gd name="connsiteX35" fmla="*/ 3916785 w 11190813"/>
              <a:gd name="connsiteY35" fmla="*/ 3476143 h 3476143"/>
              <a:gd name="connsiteX36" fmla="*/ 3105451 w 11190813"/>
              <a:gd name="connsiteY36" fmla="*/ 3476143 h 3476143"/>
              <a:gd name="connsiteX37" fmla="*/ 2294117 w 11190813"/>
              <a:gd name="connsiteY37" fmla="*/ 3476143 h 3476143"/>
              <a:gd name="connsiteX38" fmla="*/ 1482783 w 11190813"/>
              <a:gd name="connsiteY38" fmla="*/ 3476143 h 3476143"/>
              <a:gd name="connsiteX39" fmla="*/ 1119081 w 11190813"/>
              <a:gd name="connsiteY39" fmla="*/ 3476143 h 3476143"/>
              <a:gd name="connsiteX40" fmla="*/ 0 w 11190813"/>
              <a:gd name="connsiteY40" fmla="*/ 3476143 h 3476143"/>
              <a:gd name="connsiteX41" fmla="*/ 0 w 11190813"/>
              <a:gd name="connsiteY41" fmla="*/ 2780914 h 3476143"/>
              <a:gd name="connsiteX42" fmla="*/ 0 w 11190813"/>
              <a:gd name="connsiteY42" fmla="*/ 2120447 h 3476143"/>
              <a:gd name="connsiteX43" fmla="*/ 0 w 11190813"/>
              <a:gd name="connsiteY43" fmla="*/ 1425219 h 3476143"/>
              <a:gd name="connsiteX44" fmla="*/ 0 w 11190813"/>
              <a:gd name="connsiteY44" fmla="*/ 764751 h 3476143"/>
              <a:gd name="connsiteX45" fmla="*/ 0 w 11190813"/>
              <a:gd name="connsiteY45" fmla="*/ 0 h 3476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1190813" h="3476143" extrusionOk="0">
                <a:moveTo>
                  <a:pt x="0" y="0"/>
                </a:moveTo>
                <a:cubicBezTo>
                  <a:pt x="99270" y="-1369"/>
                  <a:pt x="268317" y="14748"/>
                  <a:pt x="475610" y="0"/>
                </a:cubicBezTo>
                <a:cubicBezTo>
                  <a:pt x="682903" y="-14748"/>
                  <a:pt x="995582" y="-27875"/>
                  <a:pt x="1175035" y="0"/>
                </a:cubicBezTo>
                <a:cubicBezTo>
                  <a:pt x="1354489" y="27875"/>
                  <a:pt x="1512276" y="-4423"/>
                  <a:pt x="1650645" y="0"/>
                </a:cubicBezTo>
                <a:cubicBezTo>
                  <a:pt x="1789014" y="4423"/>
                  <a:pt x="2165737" y="15088"/>
                  <a:pt x="2350071" y="0"/>
                </a:cubicBezTo>
                <a:cubicBezTo>
                  <a:pt x="2534405" y="-15088"/>
                  <a:pt x="2701736" y="2171"/>
                  <a:pt x="2937588" y="0"/>
                </a:cubicBezTo>
                <a:cubicBezTo>
                  <a:pt x="3173440" y="-2171"/>
                  <a:pt x="3542088" y="43029"/>
                  <a:pt x="3860830" y="0"/>
                </a:cubicBezTo>
                <a:cubicBezTo>
                  <a:pt x="4179572" y="-43029"/>
                  <a:pt x="4201332" y="-26691"/>
                  <a:pt x="4448348" y="0"/>
                </a:cubicBezTo>
                <a:cubicBezTo>
                  <a:pt x="4695364" y="26691"/>
                  <a:pt x="4939149" y="11133"/>
                  <a:pt x="5259682" y="0"/>
                </a:cubicBezTo>
                <a:cubicBezTo>
                  <a:pt x="5580215" y="-11133"/>
                  <a:pt x="5625889" y="-11484"/>
                  <a:pt x="5847200" y="0"/>
                </a:cubicBezTo>
                <a:cubicBezTo>
                  <a:pt x="6068511" y="11484"/>
                  <a:pt x="6160533" y="-19764"/>
                  <a:pt x="6322809" y="0"/>
                </a:cubicBezTo>
                <a:cubicBezTo>
                  <a:pt x="6485085" y="19764"/>
                  <a:pt x="6795976" y="3921"/>
                  <a:pt x="7022235" y="0"/>
                </a:cubicBezTo>
                <a:cubicBezTo>
                  <a:pt x="7248494" y="-3921"/>
                  <a:pt x="7323612" y="-7951"/>
                  <a:pt x="7497845" y="0"/>
                </a:cubicBezTo>
                <a:cubicBezTo>
                  <a:pt x="7672078" y="7951"/>
                  <a:pt x="7859089" y="-23687"/>
                  <a:pt x="8085362" y="0"/>
                </a:cubicBezTo>
                <a:cubicBezTo>
                  <a:pt x="8311635" y="23687"/>
                  <a:pt x="8385710" y="-1061"/>
                  <a:pt x="8560972" y="0"/>
                </a:cubicBezTo>
                <a:cubicBezTo>
                  <a:pt x="8736234" y="1061"/>
                  <a:pt x="8946070" y="-18499"/>
                  <a:pt x="9260398" y="0"/>
                </a:cubicBezTo>
                <a:cubicBezTo>
                  <a:pt x="9574726" y="18499"/>
                  <a:pt x="9765654" y="-4403"/>
                  <a:pt x="10071732" y="0"/>
                </a:cubicBezTo>
                <a:cubicBezTo>
                  <a:pt x="10377810" y="4403"/>
                  <a:pt x="10340819" y="-870"/>
                  <a:pt x="10435433" y="0"/>
                </a:cubicBezTo>
                <a:cubicBezTo>
                  <a:pt x="10530047" y="870"/>
                  <a:pt x="11021311" y="497"/>
                  <a:pt x="11190813" y="0"/>
                </a:cubicBezTo>
                <a:cubicBezTo>
                  <a:pt x="11156628" y="153536"/>
                  <a:pt x="11200080" y="498273"/>
                  <a:pt x="11190813" y="695229"/>
                </a:cubicBezTo>
                <a:cubicBezTo>
                  <a:pt x="11181546" y="892185"/>
                  <a:pt x="11195895" y="1162616"/>
                  <a:pt x="11190813" y="1320934"/>
                </a:cubicBezTo>
                <a:cubicBezTo>
                  <a:pt x="11185731" y="1479252"/>
                  <a:pt x="11199379" y="1768173"/>
                  <a:pt x="11190813" y="1981402"/>
                </a:cubicBezTo>
                <a:cubicBezTo>
                  <a:pt x="11182247" y="2194631"/>
                  <a:pt x="11228294" y="2484378"/>
                  <a:pt x="11190813" y="2746153"/>
                </a:cubicBezTo>
                <a:cubicBezTo>
                  <a:pt x="11153332" y="3007928"/>
                  <a:pt x="11161707" y="3318282"/>
                  <a:pt x="11190813" y="3476143"/>
                </a:cubicBezTo>
                <a:cubicBezTo>
                  <a:pt x="11066943" y="3464068"/>
                  <a:pt x="10880021" y="3481467"/>
                  <a:pt x="10715203" y="3476143"/>
                </a:cubicBezTo>
                <a:cubicBezTo>
                  <a:pt x="10550385" y="3470820"/>
                  <a:pt x="10274299" y="3493044"/>
                  <a:pt x="10015778" y="3476143"/>
                </a:cubicBezTo>
                <a:cubicBezTo>
                  <a:pt x="9757258" y="3459242"/>
                  <a:pt x="9633116" y="3498069"/>
                  <a:pt x="9316352" y="3476143"/>
                </a:cubicBezTo>
                <a:cubicBezTo>
                  <a:pt x="8999588" y="3454217"/>
                  <a:pt x="8805778" y="3478953"/>
                  <a:pt x="8616926" y="3476143"/>
                </a:cubicBezTo>
                <a:cubicBezTo>
                  <a:pt x="8428074" y="3473333"/>
                  <a:pt x="8279243" y="3453948"/>
                  <a:pt x="8029408" y="3476143"/>
                </a:cubicBezTo>
                <a:cubicBezTo>
                  <a:pt x="7779573" y="3498338"/>
                  <a:pt x="7628533" y="3465521"/>
                  <a:pt x="7441891" y="3476143"/>
                </a:cubicBezTo>
                <a:cubicBezTo>
                  <a:pt x="7255249" y="3486765"/>
                  <a:pt x="7254037" y="3484172"/>
                  <a:pt x="7078189" y="3476143"/>
                </a:cubicBezTo>
                <a:cubicBezTo>
                  <a:pt x="6902341" y="3468114"/>
                  <a:pt x="6810732" y="3489000"/>
                  <a:pt x="6714488" y="3476143"/>
                </a:cubicBezTo>
                <a:cubicBezTo>
                  <a:pt x="6618244" y="3463286"/>
                  <a:pt x="6267744" y="3452655"/>
                  <a:pt x="6126970" y="3476143"/>
                </a:cubicBezTo>
                <a:cubicBezTo>
                  <a:pt x="5986196" y="3499631"/>
                  <a:pt x="5488616" y="3470002"/>
                  <a:pt x="5203728" y="3476143"/>
                </a:cubicBezTo>
                <a:cubicBezTo>
                  <a:pt x="4918840" y="3482284"/>
                  <a:pt x="4793135" y="3505416"/>
                  <a:pt x="4504302" y="3476143"/>
                </a:cubicBezTo>
                <a:cubicBezTo>
                  <a:pt x="4215469" y="3446870"/>
                  <a:pt x="4056725" y="3457796"/>
                  <a:pt x="3916785" y="3476143"/>
                </a:cubicBezTo>
                <a:cubicBezTo>
                  <a:pt x="3776845" y="3494490"/>
                  <a:pt x="3459195" y="3464508"/>
                  <a:pt x="3105451" y="3476143"/>
                </a:cubicBezTo>
                <a:cubicBezTo>
                  <a:pt x="2751707" y="3487778"/>
                  <a:pt x="2464785" y="3489613"/>
                  <a:pt x="2294117" y="3476143"/>
                </a:cubicBezTo>
                <a:cubicBezTo>
                  <a:pt x="2123449" y="3462673"/>
                  <a:pt x="1752340" y="3509908"/>
                  <a:pt x="1482783" y="3476143"/>
                </a:cubicBezTo>
                <a:cubicBezTo>
                  <a:pt x="1213226" y="3442378"/>
                  <a:pt x="1246369" y="3486367"/>
                  <a:pt x="1119081" y="3476143"/>
                </a:cubicBezTo>
                <a:cubicBezTo>
                  <a:pt x="991793" y="3465919"/>
                  <a:pt x="237595" y="3508016"/>
                  <a:pt x="0" y="3476143"/>
                </a:cubicBezTo>
                <a:cubicBezTo>
                  <a:pt x="27079" y="3188373"/>
                  <a:pt x="19888" y="3060113"/>
                  <a:pt x="0" y="2780914"/>
                </a:cubicBezTo>
                <a:cubicBezTo>
                  <a:pt x="-19888" y="2501715"/>
                  <a:pt x="-7874" y="2348287"/>
                  <a:pt x="0" y="2120447"/>
                </a:cubicBezTo>
                <a:cubicBezTo>
                  <a:pt x="7874" y="1892607"/>
                  <a:pt x="-30364" y="1691173"/>
                  <a:pt x="0" y="1425219"/>
                </a:cubicBezTo>
                <a:cubicBezTo>
                  <a:pt x="30364" y="1159265"/>
                  <a:pt x="2860" y="1068811"/>
                  <a:pt x="0" y="764751"/>
                </a:cubicBezTo>
                <a:cubicBezTo>
                  <a:pt x="-2860" y="460691"/>
                  <a:pt x="8399" y="355308"/>
                  <a:pt x="0" y="0"/>
                </a:cubicBezTo>
                <a:close/>
              </a:path>
            </a:pathLst>
          </a:custGeom>
          <a:noFill/>
          <a:ln w="19050">
            <a:solidFill>
              <a:schemeClr val="bg1">
                <a:lumMod val="75%"/>
              </a:schemeClr>
            </a:solidFill>
            <a:miter lim="800%"/>
            <a:headEnd/>
            <a:tailEnd/>
            <a:extLst>
              <a:ext uri="{C807C97D-BFC1-408E-A445-0C87EB9F89A2}">
                <ask:lineSketchStyleProps xmlns:ask="http://schemas.microsoft.com/office/drawing/2018/sketchyshapes" sd="1547852166">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36000" indent="0">
              <a:buNone/>
            </a:pPr>
            <a:endParaRPr lang="fr-FR" sz="1400" dirty="0"/>
          </a:p>
          <a:p>
            <a:pPr marL="36000" indent="0">
              <a:buNone/>
            </a:pPr>
            <a:r>
              <a:rPr lang="fr-FR" sz="1400" dirty="0">
                <a:solidFill>
                  <a:schemeClr val="tx1">
                    <a:lumMod val="75%"/>
                    <a:lumOff val="25%"/>
                  </a:schemeClr>
                </a:solidFill>
              </a:rPr>
              <a:t>Le client peut gérer ses crédits conso en toute autonomie </a:t>
            </a:r>
            <a:r>
              <a:rPr lang="fr-FR" sz="1400" b="1" dirty="0">
                <a:solidFill>
                  <a:srgbClr val="C00000"/>
                </a:solidFill>
              </a:rPr>
              <a:t>à partir de son espace client</a:t>
            </a:r>
            <a:r>
              <a:rPr lang="fr-FR" sz="1400" dirty="0">
                <a:solidFill>
                  <a:schemeClr val="tx1">
                    <a:lumMod val="75%"/>
                    <a:lumOff val="25%"/>
                  </a:schemeClr>
                </a:solidFill>
              </a:rPr>
              <a:t> (ordinateur / tablette - navigateur web ou application mobile) :</a:t>
            </a:r>
          </a:p>
          <a:p>
            <a:pPr marL="207450" indent="-171450">
              <a:buFont typeface="Wingdings" panose="05000000000000000000" pitchFamily="2" charset="2"/>
              <a:buChar char="§"/>
            </a:pPr>
            <a:r>
              <a:rPr lang="fr-FR" sz="1400" dirty="0">
                <a:solidFill>
                  <a:schemeClr val="tx1">
                    <a:lumMod val="75%"/>
                    <a:lumOff val="25%"/>
                  </a:schemeClr>
                </a:solidFill>
              </a:rPr>
              <a:t>Réalisation de simulations (accessible également aux prospects)</a:t>
            </a:r>
          </a:p>
          <a:p>
            <a:pPr marL="207450" indent="-171450">
              <a:buFont typeface="Wingdings" panose="05000000000000000000" pitchFamily="2" charset="2"/>
              <a:buChar char="§"/>
            </a:pPr>
            <a:r>
              <a:rPr lang="fr-FR" altLang="fr-FR" sz="1400" dirty="0">
                <a:solidFill>
                  <a:srgbClr val="404040"/>
                </a:solidFill>
              </a:rPr>
              <a:t>Souscription en </a:t>
            </a:r>
            <a:r>
              <a:rPr lang="fr-FR" altLang="fr-FR" sz="1400" dirty="0" err="1">
                <a:solidFill>
                  <a:srgbClr val="404040"/>
                </a:solidFill>
              </a:rPr>
              <a:t>selfcare</a:t>
            </a:r>
            <a:r>
              <a:rPr lang="fr-FR" altLang="fr-FR" sz="1400" dirty="0">
                <a:solidFill>
                  <a:srgbClr val="404040"/>
                </a:solidFill>
              </a:rPr>
              <a:t> </a:t>
            </a:r>
          </a:p>
          <a:p>
            <a:pPr marL="207450" indent="-171450">
              <a:buFont typeface="Wingdings" panose="05000000000000000000" pitchFamily="2" charset="2"/>
              <a:buChar char="§"/>
            </a:pPr>
            <a:r>
              <a:rPr lang="fr-FR" altLang="fr-FR" sz="1400" dirty="0">
                <a:solidFill>
                  <a:srgbClr val="404040"/>
                </a:solidFill>
              </a:rPr>
              <a:t>Consultations : </a:t>
            </a:r>
          </a:p>
          <a:p>
            <a:pPr marL="890075" lvl="1" indent="-171450">
              <a:buFont typeface="Courier New" panose="02070309020205020404" pitchFamily="49" charset="0"/>
              <a:buChar char="o"/>
            </a:pPr>
            <a:r>
              <a:rPr lang="fr-FR" altLang="fr-FR" sz="1400" dirty="0">
                <a:solidFill>
                  <a:srgbClr val="404040"/>
                </a:solidFill>
              </a:rPr>
              <a:t>Caractéristiques du prêt </a:t>
            </a:r>
          </a:p>
          <a:p>
            <a:pPr marL="890075" lvl="1" indent="-171450">
              <a:buFont typeface="Courier New" panose="02070309020205020404" pitchFamily="49" charset="0"/>
              <a:buChar char="o"/>
            </a:pPr>
            <a:r>
              <a:rPr lang="fr-FR" altLang="fr-FR" sz="1400" dirty="0">
                <a:solidFill>
                  <a:srgbClr val="404040"/>
                </a:solidFill>
              </a:rPr>
              <a:t>échéanciers</a:t>
            </a:r>
          </a:p>
          <a:p>
            <a:pPr marL="890075" lvl="1" indent="-171450">
              <a:buFont typeface="Courier New" panose="02070309020205020404" pitchFamily="49" charset="0"/>
              <a:buChar char="o"/>
            </a:pPr>
            <a:r>
              <a:rPr lang="fr-FR" altLang="fr-FR" sz="1400" dirty="0">
                <a:solidFill>
                  <a:srgbClr val="404040"/>
                </a:solidFill>
              </a:rPr>
              <a:t>E-documents</a:t>
            </a:r>
          </a:p>
          <a:p>
            <a:pPr marL="207450" indent="-171450">
              <a:buFont typeface="Wingdings" panose="05000000000000000000" pitchFamily="2" charset="2"/>
              <a:buChar char="§"/>
            </a:pPr>
            <a:r>
              <a:rPr lang="fr-FR" altLang="fr-FR" sz="1400" dirty="0">
                <a:solidFill>
                  <a:srgbClr val="404040"/>
                </a:solidFill>
              </a:rPr>
              <a:t>Gestion de la vie des contrats : </a:t>
            </a:r>
          </a:p>
          <a:p>
            <a:pPr marL="890075" lvl="1" indent="-171450">
              <a:buFont typeface="Courier New" panose="02070309020205020404" pitchFamily="49" charset="0"/>
              <a:buChar char="o"/>
            </a:pPr>
            <a:r>
              <a:rPr lang="fr-FR" altLang="fr-FR" sz="1400" dirty="0">
                <a:solidFill>
                  <a:srgbClr val="404040"/>
                </a:solidFill>
              </a:rPr>
              <a:t>Demande de report d’échéance</a:t>
            </a:r>
          </a:p>
          <a:p>
            <a:pPr marL="207450" indent="-171450">
              <a:buFont typeface="Wingdings" panose="05000000000000000000" pitchFamily="2" charset="2"/>
              <a:buChar char="§"/>
            </a:pPr>
            <a:r>
              <a:rPr lang="fr-FR" altLang="fr-FR" sz="1400" dirty="0">
                <a:solidFill>
                  <a:srgbClr val="404040"/>
                </a:solidFill>
              </a:rPr>
              <a:t>Potentiel conso, visualisation et estimation d’un montant de prêt personnel qui pourrait être proposé au client : </a:t>
            </a:r>
            <a:r>
              <a:rPr lang="fr-FR" altLang="fr-FR" sz="1400" dirty="0">
                <a:solidFill>
                  <a:srgbClr val="404040"/>
                </a:solidFill>
                <a:hlinkClick r:id="rId5"/>
              </a:rPr>
              <a:t>cliquez ici</a:t>
            </a:r>
            <a:endParaRPr lang="fr-FR" altLang="fr-FR" sz="1400" dirty="0">
              <a:solidFill>
                <a:srgbClr val="404040"/>
              </a:solidFill>
            </a:endParaRPr>
          </a:p>
          <a:p>
            <a:pPr marL="207450" indent="-171450">
              <a:buFont typeface="Wingdings" panose="05000000000000000000" pitchFamily="2" charset="2"/>
              <a:buChar char="§"/>
            </a:pPr>
            <a:endParaRPr lang="fr-FR" altLang="fr-FR" sz="1400" dirty="0">
              <a:solidFill>
                <a:srgbClr val="404040"/>
              </a:solidFill>
            </a:endParaRPr>
          </a:p>
          <a:p>
            <a:pPr marL="207450" indent="-171450" algn="just">
              <a:buFont typeface="Wingdings" panose="05000000000000000000" pitchFamily="2" charset="2"/>
              <a:buChar char="§"/>
            </a:pPr>
            <a:r>
              <a:rPr lang="fr-FR" altLang="fr-FR" sz="1400" b="1" dirty="0">
                <a:solidFill>
                  <a:srgbClr val="00B050"/>
                </a:solidFill>
              </a:rPr>
              <a:t>L’espace conseils et solutions durables</a:t>
            </a:r>
            <a:r>
              <a:rPr lang="fr-FR" altLang="fr-FR" sz="1400" dirty="0">
                <a:solidFill>
                  <a:srgbClr val="404040"/>
                </a:solidFill>
              </a:rPr>
              <a:t> dans l’appli permet d’accompagner le client notamment vers une mobilité plus durable. </a:t>
            </a:r>
            <a:r>
              <a:rPr lang="fr-FR" altLang="fr-FR" sz="1400" dirty="0">
                <a:solidFill>
                  <a:schemeClr val="tx1">
                    <a:lumMod val="75%"/>
                    <a:lumOff val="25%"/>
                  </a:schemeClr>
                </a:solidFill>
              </a:rPr>
              <a:t>D</a:t>
            </a:r>
            <a:r>
              <a:rPr lang="fr-FR" sz="1400" dirty="0">
                <a:solidFill>
                  <a:schemeClr val="tx1">
                    <a:lumMod val="75%"/>
                    <a:lumOff val="25%"/>
                  </a:schemeClr>
                </a:solidFill>
              </a:rPr>
              <a:t>epuis sa mise en ligne en 2023, se sont près de 200 000 clients de la CEGEE qui s’y sont connectés.  </a:t>
            </a:r>
          </a:p>
          <a:p>
            <a:pPr marL="207450" indent="-171450">
              <a:buFont typeface="Wingdings" panose="05000000000000000000" pitchFamily="2" charset="2"/>
              <a:buChar char="§"/>
            </a:pPr>
            <a:endParaRPr lang="fr-FR" altLang="fr-FR" sz="1400" dirty="0">
              <a:solidFill>
                <a:srgbClr val="404040"/>
              </a:solidFill>
            </a:endParaRPr>
          </a:p>
          <a:p>
            <a:pPr marL="207450" indent="-171450">
              <a:buFont typeface="Wingdings" panose="05000000000000000000" pitchFamily="2" charset="2"/>
              <a:buChar char="§"/>
            </a:pPr>
            <a:endParaRPr lang="fr-FR" altLang="fr-FR" sz="1400" dirty="0">
              <a:solidFill>
                <a:srgbClr val="404040"/>
              </a:solidFill>
            </a:endParaRPr>
          </a:p>
        </p:txBody>
      </p:sp>
      <p:sp>
        <p:nvSpPr>
          <p:cNvPr id="99" name="Rectangle 98">
            <a:extLst>
              <a:ext uri="{FF2B5EF4-FFF2-40B4-BE49-F238E27FC236}">
                <a16:creationId xmlns:a16="http://schemas.microsoft.com/office/drawing/2014/main" id="{F78CDDF6-4F8B-3A5E-A96B-5EF0882587DA}"/>
              </a:ext>
            </a:extLst>
          </p:cNvPr>
          <p:cNvSpPr/>
          <p:nvPr/>
        </p:nvSpPr>
        <p:spPr>
          <a:xfrm>
            <a:off x="0" y="0"/>
            <a:ext cx="394399" cy="6858000"/>
          </a:xfrm>
          <a:prstGeom prst="rect">
            <a:avLst/>
          </a:prstGeom>
          <a:solidFill>
            <a:schemeClr val="bg1">
              <a:lumMod val="95%"/>
            </a:schemeClr>
          </a:solidFill>
          <a:ln>
            <a:noFill/>
          </a:ln>
        </p:spPr>
        <p:style>
          <a:lnRef idx="2">
            <a:schemeClr val="accent1">
              <a:shade val="50%"/>
            </a:schemeClr>
          </a:lnRef>
          <a:fillRef idx="1">
            <a:schemeClr val="accent1"/>
          </a:fillRef>
          <a:effectRef idx="0">
            <a:schemeClr val="accent1"/>
          </a:effectRef>
          <a:fontRef idx="minor">
            <a:schemeClr val="lt1"/>
          </a:fontRef>
        </p:style>
        <p:txBody>
          <a:bodyPr vert="vert270" rtlCol="0" anchor="ctr"/>
          <a:lstStyle/>
          <a:p>
            <a:pPr algn="ctr"/>
            <a:r>
              <a:rPr lang="fr-FR" sz="1800" b="1" dirty="0">
                <a:solidFill>
                  <a:srgbClr val="C00000"/>
                </a:solidFill>
              </a:rPr>
              <a:t>Nos solutions mobilité en digital - Selfcare</a:t>
            </a:r>
            <a:endParaRPr lang="fr-FR" b="1" dirty="0">
              <a:solidFill>
                <a:srgbClr val="C00000"/>
              </a:solidFill>
              <a:latin typeface="Montserrat Black" panose="00000A00000000000000" pitchFamily="2" charset="0"/>
            </a:endParaRPr>
          </a:p>
        </p:txBody>
      </p:sp>
      <p:pic>
        <p:nvPicPr>
          <p:cNvPr id="101" name="Image 100">
            <a:extLst>
              <a:ext uri="{FF2B5EF4-FFF2-40B4-BE49-F238E27FC236}">
                <a16:creationId xmlns:a16="http://schemas.microsoft.com/office/drawing/2014/main" id="{8D4E5218-08F9-BB58-680E-73E6D40B5C39}"/>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9.524%" b="89.683%" l="4.965%" r="98.227%">
                        <a14:foregroundMark x1="5.319%" y1="51.586%" x2="4.965%" y2="70.634%"/>
                        <a14:foregroundMark x1="4.965%" y1="70.634%" x2="14.681%" y2="84.527%"/>
                        <a14:foregroundMark x1="26.214%" y1="81.013%" x2="29.433%" y2="73.81%"/>
                        <a14:foregroundMark x1="57.446%" y1="13.492%" x2="44.326%" y2="9.524%"/>
                        <a14:foregroundMark x1="44.326%" y1="9.524%" x2="38.46%" y2="9.524%"/>
                        <a14:foregroundMark x1="33.22%" y1="12.979%" x2="32.624%" y2="13.492%"/>
                        <a14:foregroundMark x1="36.794%" y1="9.903%" x2="34.36%" y2="11.998%"/>
                        <a14:foregroundMark x1="91.731%" y1="62.809%" x2="93.262%" y2="67.46%"/>
                        <a14:foregroundMark x1="93.262%" y1="67.46%" x2="89.007%" y2="77.777%"/>
                        <a14:foregroundMark x1="89.007%" y1="77.777%" x2="85.816%" y2="79.365%"/>
                        <a14:foregroundMark x1="95.745%" y1="66.667%" x2="94.681%" y2="80.157%"/>
                        <a14:foregroundMark x1="94.681%" y1="80.157%" x2="93.972%" y2="80.952%"/>
                        <a14:foregroundMark x1="97.871%" y1="73.016%" x2="98.227%" y2="78.571%"/>
                        <a14:foregroundMark x1="15.245%" y1="86.508%" x2="23.05%" y2="88.095%"/>
                        <a14:foregroundMark x1="23.05%" y1="88.095%" x2="24.467%" y2="83.333%"/>
                        <a14:foregroundMark x1="73.759%" y1="88.889%" x2="80.851%" y2="87.301%"/>
                        <a14:foregroundMark x1="77.66%" y1="42.063%" x2="79.433%" y2="43.65%"/>
                        <a14:backgroundMark x1="98.227%" y1="81.746%" x2="97.871%" y2="64.286%"/>
                        <a14:backgroundMark x1="97.518%" y1="75.397%" x2="97.518%" y2="73.016%"/>
                        <a14:backgroundMark x1="13.12%" y1="88.889%" x2="14.27%" y2="89.747%"/>
                        <a14:backgroundMark x1="22.744%" y1="93.169%" x2="30.142%" y2="88.889%"/>
                        <a14:backgroundMark x1="21.253%" y1="94.046%" x2="22.093%" y2="93.558%"/>
                        <a14:backgroundMark x1="52.482%" y1="87.301%" x2="32.979%" y2="87.301%"/>
                        <a14:backgroundMark x1="66.312%" y1="88.095%" x2="51.418%" y2="88.095%"/>
                        <a14:backgroundMark x1="75.532%" y1="30.159%" x2="76.95%" y2="32.54%"/>
                        <a14:backgroundMark x1="79.077%" y1="35.714%" x2="79.669%" y2="36.708%"/>
                        <a14:backgroundMark x1="86.169%" y1="39.683%" x2="89.007%" y2="42.063%"/>
                        <a14:backgroundMark x1="36.879%" y1="3.968%" x2="35.106%" y2="3.968%"/>
                        <a14:backgroundMark x1="32.979%" y1="7.143%" x2="31.56%" y2="7.143%"/>
                        <a14:backgroundMark x1="20.567%" y1="19.048%" x2="20.567%" y2="16.667%"/>
                        <a14:backgroundMark x1="19.504%" y1="23.016%" x2="18.439%" y2="23.016%"/>
                        <a14:backgroundMark x1="21.984%" y1="17.459%" x2="19.504%" y2="15.873%"/>
                        <a14:backgroundMark x1="23.05%" y1="15.873%" x2="23.05%" y2="15.873%"/>
                        <a14:backgroundMark x1="3.901%" y1="43.65%" x2="14.894%" y2="32.54%"/>
                        <a14:backgroundMark x1="14.894%" y1="32.54%" x2="16.312%" y2="28.571%"/>
                        <a14:backgroundMark x1="84.043%" y1="42.063%" x2="90.426%" y2="45.238%"/>
                        <a14:backgroundMark x1="90.426%" y1="45.238%" x2="95.745%" y2="54.762%"/>
                        <a14:backgroundMark x1="95.745%" y1="54.762%" x2="96.099%" y2="56.349%"/>
                        <a14:backgroundMark x1="85.816%" y1="43.65%" x2="80.851%" y2="40.476%"/>
                      </a14:backgroundRemoval>
                    </a14:imgEffect>
                  </a14:imgLayer>
                </a14:imgProps>
              </a:ext>
            </a:extLst>
          </a:blip>
          <a:stretch>
            <a:fillRect/>
          </a:stretch>
        </p:blipFill>
        <p:spPr>
          <a:xfrm>
            <a:off x="4769593" y="6257679"/>
            <a:ext cx="1139944" cy="509336"/>
          </a:xfrm>
          <a:prstGeom prst="rect">
            <a:avLst/>
          </a:prstGeom>
        </p:spPr>
      </p:pic>
      <p:pic>
        <p:nvPicPr>
          <p:cNvPr id="4098" name="Picture 2" descr="Panneau de ville française Illustration Stock | Adobe Stock">
            <a:extLst>
              <a:ext uri="{FF2B5EF4-FFF2-40B4-BE49-F238E27FC236}">
                <a16:creationId xmlns:a16="http://schemas.microsoft.com/office/drawing/2014/main" id="{8DBEB3E9-8B55-A18C-2C3E-13FB928DF6F3}"/>
              </a:ext>
            </a:extLst>
          </p:cNvPr>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1724502" y="6209252"/>
            <a:ext cx="749944" cy="610394"/>
          </a:xfrm>
          <a:prstGeom prst="rect">
            <a:avLst/>
          </a:prstGeom>
          <a:noFill/>
          <a:extLst>
            <a:ext uri="{909E8E84-426E-40DD-AFC4-6F175D3DCCD1}">
              <a14:hiddenFill xmlns:a14="http://schemas.microsoft.com/office/drawing/2010/main">
                <a:solidFill>
                  <a:srgbClr val="FFFFFF"/>
                </a:solidFill>
              </a14:hiddenFill>
            </a:ext>
          </a:extLst>
        </p:spPr>
      </p:pic>
      <p:sp>
        <p:nvSpPr>
          <p:cNvPr id="106" name="ZoneTexte 105">
            <a:extLst>
              <a:ext uri="{FF2B5EF4-FFF2-40B4-BE49-F238E27FC236}">
                <a16:creationId xmlns:a16="http://schemas.microsoft.com/office/drawing/2014/main" id="{DEBCE1E9-8EA1-55C7-2342-9EB26C34CAF2}"/>
              </a:ext>
            </a:extLst>
          </p:cNvPr>
          <p:cNvSpPr txBox="1"/>
          <p:nvPr/>
        </p:nvSpPr>
        <p:spPr>
          <a:xfrm>
            <a:off x="1716163" y="6234214"/>
            <a:ext cx="981306" cy="230832"/>
          </a:xfrm>
          <a:prstGeom prst="rect">
            <a:avLst/>
          </a:prstGeom>
          <a:noFill/>
        </p:spPr>
        <p:txBody>
          <a:bodyPr wrap="square" rtlCol="0">
            <a:spAutoFit/>
          </a:bodyPr>
          <a:lstStyle/>
          <a:p>
            <a:r>
              <a:rPr lang="fr-FR" sz="900" b="1" dirty="0">
                <a:solidFill>
                  <a:schemeClr val="tx1">
                    <a:lumMod val="75%"/>
                    <a:lumOff val="25%"/>
                  </a:schemeClr>
                </a:solidFill>
              </a:rPr>
              <a:t>FINANCER</a:t>
            </a:r>
          </a:p>
        </p:txBody>
      </p:sp>
      <p:pic>
        <p:nvPicPr>
          <p:cNvPr id="109" name="Picture 2" descr="Panneau de ville française Illustration Stock | Adobe Stock">
            <a:extLst>
              <a:ext uri="{FF2B5EF4-FFF2-40B4-BE49-F238E27FC236}">
                <a16:creationId xmlns:a16="http://schemas.microsoft.com/office/drawing/2014/main" id="{3FC623B2-5F70-909D-1FD0-597D36156F8F}"/>
              </a:ext>
            </a:extLst>
          </p:cNvPr>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5693212" y="6209252"/>
            <a:ext cx="749944" cy="610394"/>
          </a:xfrm>
          <a:prstGeom prst="rect">
            <a:avLst/>
          </a:prstGeom>
          <a:noFill/>
          <a:extLst>
            <a:ext uri="{909E8E84-426E-40DD-AFC4-6F175D3DCCD1}">
              <a14:hiddenFill xmlns:a14="http://schemas.microsoft.com/office/drawing/2010/main">
                <a:solidFill>
                  <a:srgbClr val="FFFFFF"/>
                </a:solidFill>
              </a14:hiddenFill>
            </a:ext>
          </a:extLst>
        </p:spPr>
      </p:pic>
      <p:sp>
        <p:nvSpPr>
          <p:cNvPr id="110" name="ZoneTexte 109">
            <a:extLst>
              <a:ext uri="{FF2B5EF4-FFF2-40B4-BE49-F238E27FC236}">
                <a16:creationId xmlns:a16="http://schemas.microsoft.com/office/drawing/2014/main" id="{359A1798-B4CA-81FF-D8E9-636E0E74478F}"/>
              </a:ext>
            </a:extLst>
          </p:cNvPr>
          <p:cNvSpPr txBox="1"/>
          <p:nvPr/>
        </p:nvSpPr>
        <p:spPr>
          <a:xfrm>
            <a:off x="5696024" y="6234214"/>
            <a:ext cx="981306" cy="230832"/>
          </a:xfrm>
          <a:prstGeom prst="rect">
            <a:avLst/>
          </a:prstGeom>
          <a:noFill/>
        </p:spPr>
        <p:txBody>
          <a:bodyPr wrap="square" rtlCol="0">
            <a:spAutoFit/>
          </a:bodyPr>
          <a:lstStyle/>
          <a:p>
            <a:r>
              <a:rPr lang="fr-FR" sz="900" b="1" dirty="0">
                <a:solidFill>
                  <a:schemeClr val="tx1">
                    <a:lumMod val="75%"/>
                    <a:lumOff val="25%"/>
                  </a:schemeClr>
                </a:solidFill>
              </a:rPr>
              <a:t>ASSURER</a:t>
            </a:r>
          </a:p>
        </p:txBody>
      </p:sp>
      <p:pic>
        <p:nvPicPr>
          <p:cNvPr id="111" name="Picture 2" descr="Panneau de ville française Illustration Stock | Adobe Stock">
            <a:extLst>
              <a:ext uri="{FF2B5EF4-FFF2-40B4-BE49-F238E27FC236}">
                <a16:creationId xmlns:a16="http://schemas.microsoft.com/office/drawing/2014/main" id="{1F03E3D1-38D4-BDEE-DA66-69F4C150E4E8}"/>
              </a:ext>
            </a:extLst>
          </p:cNvPr>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10467497" y="6207150"/>
            <a:ext cx="1096317" cy="610394"/>
          </a:xfrm>
          <a:prstGeom prst="rect">
            <a:avLst/>
          </a:prstGeom>
          <a:noFill/>
          <a:extLst>
            <a:ext uri="{909E8E84-426E-40DD-AFC4-6F175D3DCCD1}">
              <a14:hiddenFill xmlns:a14="http://schemas.microsoft.com/office/drawing/2010/main">
                <a:solidFill>
                  <a:srgbClr val="FFFFFF"/>
                </a:solidFill>
              </a14:hiddenFill>
            </a:ext>
          </a:extLst>
        </p:spPr>
      </p:pic>
      <p:sp>
        <p:nvSpPr>
          <p:cNvPr id="112" name="ZoneTexte 111">
            <a:extLst>
              <a:ext uri="{FF2B5EF4-FFF2-40B4-BE49-F238E27FC236}">
                <a16:creationId xmlns:a16="http://schemas.microsoft.com/office/drawing/2014/main" id="{36DB4CEC-0030-F905-83F2-551A5B963E52}"/>
              </a:ext>
            </a:extLst>
          </p:cNvPr>
          <p:cNvSpPr txBox="1"/>
          <p:nvPr/>
        </p:nvSpPr>
        <p:spPr>
          <a:xfrm>
            <a:off x="10459158" y="6232112"/>
            <a:ext cx="1104655" cy="230832"/>
          </a:xfrm>
          <a:prstGeom prst="rect">
            <a:avLst/>
          </a:prstGeom>
          <a:noFill/>
        </p:spPr>
        <p:txBody>
          <a:bodyPr wrap="square" rtlCol="0">
            <a:spAutoFit/>
          </a:bodyPr>
          <a:lstStyle/>
          <a:p>
            <a:r>
              <a:rPr lang="fr-FR" sz="900" b="1" dirty="0">
                <a:solidFill>
                  <a:schemeClr val="tx1">
                    <a:lumMod val="75%"/>
                    <a:lumOff val="25%"/>
                  </a:schemeClr>
                </a:solidFill>
              </a:rPr>
              <a:t>ACCOMPAGNER</a:t>
            </a:r>
          </a:p>
        </p:txBody>
      </p:sp>
      <p:sp>
        <p:nvSpPr>
          <p:cNvPr id="4" name="Espace réservé du contenu 7">
            <a:extLst>
              <a:ext uri="{FF2B5EF4-FFF2-40B4-BE49-F238E27FC236}">
                <a16:creationId xmlns:a16="http://schemas.microsoft.com/office/drawing/2014/main" id="{86C37F08-6F64-7C5F-2009-D739524EB273}"/>
              </a:ext>
            </a:extLst>
          </p:cNvPr>
          <p:cNvSpPr>
            <a:spLocks noGrp="1"/>
          </p:cNvSpPr>
          <p:nvPr>
            <p:ph idx="1"/>
          </p:nvPr>
        </p:nvSpPr>
        <p:spPr>
          <a:xfrm>
            <a:off x="687109" y="1305198"/>
            <a:ext cx="10233440" cy="1442679"/>
          </a:xfrm>
        </p:spPr>
        <p:txBody>
          <a:bodyPr/>
          <a:lstStyle/>
          <a:p>
            <a:r>
              <a:rPr lang="fr-FR" b="1" i="0" u="none" strike="noStrike" baseline="0%" dirty="0">
                <a:solidFill>
                  <a:srgbClr val="C00000"/>
                </a:solidFill>
              </a:rPr>
              <a:t>« Laissez le volant » </a:t>
            </a:r>
            <a:r>
              <a:rPr lang="fr-FR" b="1" i="0" u="none" strike="noStrike" baseline="0%" dirty="0"/>
              <a:t>à votre client : le </a:t>
            </a:r>
            <a:r>
              <a:rPr lang="fr-FR" b="1" i="0" u="none" strike="noStrike" baseline="0%" dirty="0" err="1"/>
              <a:t>selfcare</a:t>
            </a:r>
            <a:r>
              <a:rPr lang="fr-FR" b="1" i="0" u="none" strike="noStrike" baseline="0%" dirty="0"/>
              <a:t> est votre allié commercial !</a:t>
            </a:r>
          </a:p>
          <a:p>
            <a:endParaRPr lang="fr-FR" b="1" i="0" u="none" strike="noStrike" baseline="0%" dirty="0"/>
          </a:p>
          <a:p>
            <a:pPr>
              <a:spcBef>
                <a:spcPts val="0"/>
              </a:spcBef>
              <a:spcAft>
                <a:spcPts val="600"/>
              </a:spcAft>
            </a:pPr>
            <a:r>
              <a:rPr lang="fr-FR" b="0" i="0" u="none" strike="noStrike" baseline="0%" dirty="0"/>
              <a:t>(Re)découvrez tout le </a:t>
            </a:r>
            <a:r>
              <a:rPr lang="fr-FR" b="1" i="0" u="none" strike="noStrike" baseline="0%" dirty="0"/>
              <a:t>potentiel de l’espace client ! </a:t>
            </a:r>
            <a:r>
              <a:rPr lang="fr-FR" b="0" i="0" u="none" strike="noStrike" baseline="0%" dirty="0"/>
              <a:t>Les fonctionnalités </a:t>
            </a:r>
            <a:r>
              <a:rPr lang="fr-FR" b="0" i="0" u="none" strike="noStrike" baseline="0%" dirty="0" err="1"/>
              <a:t>selfcare</a:t>
            </a:r>
            <a:r>
              <a:rPr lang="fr-FR" b="0" i="0" u="none" strike="noStrike" baseline="0%" dirty="0"/>
              <a:t> par canal : </a:t>
            </a:r>
            <a:r>
              <a:rPr lang="fr-FR" b="0" i="0" u="none" strike="noStrike" baseline="0%" dirty="0">
                <a:hlinkClick r:id="rId10"/>
              </a:rPr>
              <a:t>cliquez-ici</a:t>
            </a:r>
            <a:endParaRPr lang="fr-FR" b="0" i="0" u="none" strike="noStrike" baseline="0%" dirty="0"/>
          </a:p>
        </p:txBody>
      </p:sp>
      <p:pic>
        <p:nvPicPr>
          <p:cNvPr id="6" name="Image 5">
            <a:extLst>
              <a:ext uri="{FF2B5EF4-FFF2-40B4-BE49-F238E27FC236}">
                <a16:creationId xmlns:a16="http://schemas.microsoft.com/office/drawing/2014/main" id="{4259D4F5-E15B-02DD-D07F-60DE2946F4B7}"/>
              </a:ext>
            </a:extLst>
          </p:cNvPr>
          <p:cNvPicPr>
            <a:picLocks noChangeAspect="1"/>
          </p:cNvPicPr>
          <p:nvPr/>
        </p:nvPicPr>
        <p:blipFill>
          <a:blip r:embed="rId11"/>
          <a:stretch>
            <a:fillRect/>
          </a:stretch>
        </p:blipFill>
        <p:spPr>
          <a:xfrm>
            <a:off x="11251238" y="49018"/>
            <a:ext cx="849650" cy="372260"/>
          </a:xfrm>
          <a:prstGeom prst="rect">
            <a:avLst/>
          </a:prstGeom>
        </p:spPr>
      </p:pic>
      <p:pic>
        <p:nvPicPr>
          <p:cNvPr id="1026" name="Picture 2" descr="Une Main Tient Smartphone. Style Moderne Vectoriel Dessin Animé Personnage  Illustration Icône Avatar Design. Isolé Sur Fond Blanc Concept D'affichage  De L'écran Mobile, Téléphone, Smartphone Clip Art Libres De Droits, Svg,  Vecteurs">
            <a:extLst>
              <a:ext uri="{FF2B5EF4-FFF2-40B4-BE49-F238E27FC236}">
                <a16:creationId xmlns:a16="http://schemas.microsoft.com/office/drawing/2014/main" id="{E69F0939-9C14-34B1-43BA-2FDCB53FB85C}"/>
              </a:ext>
            </a:extLst>
          </p:cNvPr>
          <p:cNvPicPr>
            <a:picLocks noChangeAspect="1" noChangeArrowheads="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118153" y="937608"/>
            <a:ext cx="1969654" cy="179755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ticker arbre été vert pas cher Etiquette &amp;amp;amp; Autocollant">
            <a:extLst>
              <a:ext uri="{FF2B5EF4-FFF2-40B4-BE49-F238E27FC236}">
                <a16:creationId xmlns:a16="http://schemas.microsoft.com/office/drawing/2014/main" id="{19AD81A4-1D98-010D-E1BD-12696114C125}"/>
              </a:ext>
            </a:extLst>
          </p:cNvPr>
          <p:cNvPicPr>
            <a:picLocks noChangeAspect="1" noChangeArrowheads="1"/>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4806" y="5332058"/>
            <a:ext cx="403624" cy="403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
                <a:headEnd/>
                <a:tailEnd/>
              </a14:hiddenLine>
            </a:ext>
          </a:extLst>
        </p:spPr>
      </p:pic>
      <p:pic>
        <p:nvPicPr>
          <p:cNvPr id="7" name="Image 6">
            <a:extLst>
              <a:ext uri="{FF2B5EF4-FFF2-40B4-BE49-F238E27FC236}">
                <a16:creationId xmlns:a16="http://schemas.microsoft.com/office/drawing/2014/main" id="{44C820EF-20FB-0F4F-3EBD-FC60093C4D3A}"/>
              </a:ext>
            </a:extLst>
          </p:cNvPr>
          <p:cNvPicPr>
            <a:picLocks noChangeAspect="1"/>
          </p:cNvPicPr>
          <p:nvPr/>
        </p:nvPicPr>
        <p:blipFill>
          <a:blip r:embed="rId14"/>
          <a:stretch>
            <a:fillRect/>
          </a:stretch>
        </p:blipFill>
        <p:spPr>
          <a:xfrm>
            <a:off x="10864068" y="1381791"/>
            <a:ext cx="611529" cy="661259"/>
          </a:xfrm>
          <a:prstGeom prst="rect">
            <a:avLst/>
          </a:prstGeom>
        </p:spPr>
      </p:pic>
      <p:sp>
        <p:nvSpPr>
          <p:cNvPr id="12" name="Espace réservé du contenu 8">
            <a:extLst>
              <a:ext uri="{FF2B5EF4-FFF2-40B4-BE49-F238E27FC236}">
                <a16:creationId xmlns:a16="http://schemas.microsoft.com/office/drawing/2014/main" id="{2D663C64-F05B-DAE0-F1B1-227B62C5BE05}"/>
              </a:ext>
            </a:extLst>
          </p:cNvPr>
          <p:cNvSpPr txBox="1">
            <a:spLocks noChangeArrowheads="1"/>
          </p:cNvSpPr>
          <p:nvPr/>
        </p:nvSpPr>
        <p:spPr bwMode="auto">
          <a:xfrm>
            <a:off x="1018430" y="2386379"/>
            <a:ext cx="4050751" cy="272043"/>
          </a:xfrm>
          <a:custGeom>
            <a:avLst/>
            <a:gdLst>
              <a:gd name="connsiteX0" fmla="*/ 0 w 4050751"/>
              <a:gd name="connsiteY0" fmla="*/ 0 h 272043"/>
              <a:gd name="connsiteX1" fmla="*/ 594110 w 4050751"/>
              <a:gd name="connsiteY1" fmla="*/ 0 h 272043"/>
              <a:gd name="connsiteX2" fmla="*/ 1269235 w 4050751"/>
              <a:gd name="connsiteY2" fmla="*/ 0 h 272043"/>
              <a:gd name="connsiteX3" fmla="*/ 1984868 w 4050751"/>
              <a:gd name="connsiteY3" fmla="*/ 0 h 272043"/>
              <a:gd name="connsiteX4" fmla="*/ 2700501 w 4050751"/>
              <a:gd name="connsiteY4" fmla="*/ 0 h 272043"/>
              <a:gd name="connsiteX5" fmla="*/ 3375626 w 4050751"/>
              <a:gd name="connsiteY5" fmla="*/ 0 h 272043"/>
              <a:gd name="connsiteX6" fmla="*/ 4050751 w 4050751"/>
              <a:gd name="connsiteY6" fmla="*/ 0 h 272043"/>
              <a:gd name="connsiteX7" fmla="*/ 4050751 w 4050751"/>
              <a:gd name="connsiteY7" fmla="*/ 272043 h 272043"/>
              <a:gd name="connsiteX8" fmla="*/ 3497148 w 4050751"/>
              <a:gd name="connsiteY8" fmla="*/ 272043 h 272043"/>
              <a:gd name="connsiteX9" fmla="*/ 2862531 w 4050751"/>
              <a:gd name="connsiteY9" fmla="*/ 272043 h 272043"/>
              <a:gd name="connsiteX10" fmla="*/ 2227913 w 4050751"/>
              <a:gd name="connsiteY10" fmla="*/ 272043 h 272043"/>
              <a:gd name="connsiteX11" fmla="*/ 1512280 w 4050751"/>
              <a:gd name="connsiteY11" fmla="*/ 272043 h 272043"/>
              <a:gd name="connsiteX12" fmla="*/ 958678 w 4050751"/>
              <a:gd name="connsiteY12" fmla="*/ 272043 h 272043"/>
              <a:gd name="connsiteX13" fmla="*/ 0 w 4050751"/>
              <a:gd name="connsiteY13" fmla="*/ 272043 h 272043"/>
              <a:gd name="connsiteX14" fmla="*/ 0 w 4050751"/>
              <a:gd name="connsiteY14" fmla="*/ 0 h 272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050751" h="272043" fill="none" extrusionOk="0">
                <a:moveTo>
                  <a:pt x="0" y="0"/>
                </a:moveTo>
                <a:cubicBezTo>
                  <a:pt x="253635" y="-21562"/>
                  <a:pt x="423501" y="-12262"/>
                  <a:pt x="594110" y="0"/>
                </a:cubicBezTo>
                <a:cubicBezTo>
                  <a:pt x="764719" y="12262"/>
                  <a:pt x="1078191" y="-12478"/>
                  <a:pt x="1269235" y="0"/>
                </a:cubicBezTo>
                <a:cubicBezTo>
                  <a:pt x="1460279" y="12478"/>
                  <a:pt x="1826710" y="26457"/>
                  <a:pt x="1984868" y="0"/>
                </a:cubicBezTo>
                <a:cubicBezTo>
                  <a:pt x="2143026" y="-26457"/>
                  <a:pt x="2426212" y="-11355"/>
                  <a:pt x="2700501" y="0"/>
                </a:cubicBezTo>
                <a:cubicBezTo>
                  <a:pt x="2974790" y="11355"/>
                  <a:pt x="3224959" y="22219"/>
                  <a:pt x="3375626" y="0"/>
                </a:cubicBezTo>
                <a:cubicBezTo>
                  <a:pt x="3526293" y="-22219"/>
                  <a:pt x="3734384" y="8646"/>
                  <a:pt x="4050751" y="0"/>
                </a:cubicBezTo>
                <a:cubicBezTo>
                  <a:pt x="4059100" y="129711"/>
                  <a:pt x="4045755" y="191087"/>
                  <a:pt x="4050751" y="272043"/>
                </a:cubicBezTo>
                <a:cubicBezTo>
                  <a:pt x="3817074" y="245826"/>
                  <a:pt x="3688966" y="263925"/>
                  <a:pt x="3497148" y="272043"/>
                </a:cubicBezTo>
                <a:cubicBezTo>
                  <a:pt x="3305330" y="280161"/>
                  <a:pt x="2996231" y="242580"/>
                  <a:pt x="2862531" y="272043"/>
                </a:cubicBezTo>
                <a:cubicBezTo>
                  <a:pt x="2728831" y="301506"/>
                  <a:pt x="2396873" y="284717"/>
                  <a:pt x="2227913" y="272043"/>
                </a:cubicBezTo>
                <a:cubicBezTo>
                  <a:pt x="2058953" y="259369"/>
                  <a:pt x="1818960" y="239615"/>
                  <a:pt x="1512280" y="272043"/>
                </a:cubicBezTo>
                <a:cubicBezTo>
                  <a:pt x="1205600" y="304471"/>
                  <a:pt x="1180882" y="250222"/>
                  <a:pt x="958678" y="272043"/>
                </a:cubicBezTo>
                <a:cubicBezTo>
                  <a:pt x="736474" y="293864"/>
                  <a:pt x="255139" y="250554"/>
                  <a:pt x="0" y="272043"/>
                </a:cubicBezTo>
                <a:cubicBezTo>
                  <a:pt x="-8726" y="182528"/>
                  <a:pt x="4784" y="74416"/>
                  <a:pt x="0" y="0"/>
                </a:cubicBezTo>
                <a:close/>
              </a:path>
              <a:path w="4050751" h="272043" stroke="0" extrusionOk="0">
                <a:moveTo>
                  <a:pt x="0" y="0"/>
                </a:moveTo>
                <a:cubicBezTo>
                  <a:pt x="208830" y="12841"/>
                  <a:pt x="430396" y="-2853"/>
                  <a:pt x="553603" y="0"/>
                </a:cubicBezTo>
                <a:cubicBezTo>
                  <a:pt x="676810" y="2853"/>
                  <a:pt x="970851" y="-29907"/>
                  <a:pt x="1269235" y="0"/>
                </a:cubicBezTo>
                <a:cubicBezTo>
                  <a:pt x="1567619" y="29907"/>
                  <a:pt x="1691913" y="-2087"/>
                  <a:pt x="1944360" y="0"/>
                </a:cubicBezTo>
                <a:cubicBezTo>
                  <a:pt x="2196807" y="2087"/>
                  <a:pt x="2372605" y="20325"/>
                  <a:pt x="2700501" y="0"/>
                </a:cubicBezTo>
                <a:cubicBezTo>
                  <a:pt x="3028397" y="-20325"/>
                  <a:pt x="3127322" y="-5621"/>
                  <a:pt x="3254103" y="0"/>
                </a:cubicBezTo>
                <a:cubicBezTo>
                  <a:pt x="3380884" y="5621"/>
                  <a:pt x="3791073" y="27531"/>
                  <a:pt x="4050751" y="0"/>
                </a:cubicBezTo>
                <a:cubicBezTo>
                  <a:pt x="4052386" y="99367"/>
                  <a:pt x="4042735" y="212713"/>
                  <a:pt x="4050751" y="272043"/>
                </a:cubicBezTo>
                <a:cubicBezTo>
                  <a:pt x="3865128" y="251647"/>
                  <a:pt x="3674078" y="280346"/>
                  <a:pt x="3416133" y="272043"/>
                </a:cubicBezTo>
                <a:cubicBezTo>
                  <a:pt x="3158188" y="263740"/>
                  <a:pt x="2941948" y="271940"/>
                  <a:pt x="2781516" y="272043"/>
                </a:cubicBezTo>
                <a:cubicBezTo>
                  <a:pt x="2621084" y="272146"/>
                  <a:pt x="2265285" y="293717"/>
                  <a:pt x="2025376" y="272043"/>
                </a:cubicBezTo>
                <a:cubicBezTo>
                  <a:pt x="1785467" y="250369"/>
                  <a:pt x="1705736" y="302247"/>
                  <a:pt x="1390758" y="272043"/>
                </a:cubicBezTo>
                <a:cubicBezTo>
                  <a:pt x="1075780" y="241839"/>
                  <a:pt x="1103336" y="297220"/>
                  <a:pt x="837155" y="272043"/>
                </a:cubicBezTo>
                <a:cubicBezTo>
                  <a:pt x="570974" y="246866"/>
                  <a:pt x="344839" y="292013"/>
                  <a:pt x="0" y="272043"/>
                </a:cubicBezTo>
                <a:cubicBezTo>
                  <a:pt x="848" y="141271"/>
                  <a:pt x="-9158" y="119048"/>
                  <a:pt x="0" y="0"/>
                </a:cubicBezTo>
                <a:close/>
              </a:path>
            </a:pathLst>
          </a:custGeom>
          <a:solidFill>
            <a:srgbClr val="C00000"/>
          </a:solidFill>
          <a:ln>
            <a:solidFill>
              <a:srgbClr val="C00000"/>
            </a:solidFill>
            <a:extLst>
              <a:ext uri="{C807C97D-BFC1-408E-A445-0C87EB9F89A2}">
                <ask:lineSketchStyleProps xmlns:ask="http://schemas.microsoft.com/office/drawing/2018/sketchyshapes" sd="2308155104">
                  <a:prstGeom prst="rect">
                    <a:avLst/>
                  </a:prstGeom>
                  <ask:type>
                    <ask:lineSketchFreehand/>
                  </ask:type>
                </ask:lineSketchStyleProps>
              </a:ext>
            </a:extLst>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600" dirty="0">
                <a:solidFill>
                  <a:schemeClr val="bg1"/>
                </a:solidFill>
              </a:rPr>
              <a:t>     Digitalisez le crédit !</a:t>
            </a:r>
          </a:p>
        </p:txBody>
      </p:sp>
    </p:spTree>
    <p:extLst>
      <p:ext uri="{BB962C8B-B14F-4D97-AF65-F5344CB8AC3E}">
        <p14:creationId xmlns:p14="http://schemas.microsoft.com/office/powerpoint/2010/main" val="2225784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 decel="50%" fill="hold" nodeType="withEffect">
                                  <p:stCondLst>
                                    <p:cond delay="0"/>
                                  </p:stCondLst>
                                  <p:childTnLst>
                                    <p:animMotion origin="layout" path="M 1.04167E-6 -2.59259E-6 L 0.40768 -0.00254 " pathEditMode="relative" rAng="0" ptsTypes="AA">
                                      <p:cBhvr>
                                        <p:cTn id="6" dur="2000" fill="hold"/>
                                        <p:tgtEl>
                                          <p:spTgt spid="15"/>
                                        </p:tgtEl>
                                        <p:attrNameLst>
                                          <p:attrName>ppt_x</p:attrName>
                                          <p:attrName>ppt_y</p:attrName>
                                        </p:attrNameLst>
                                      </p:cBhvr>
                                      <p:rCtr x="20.378%" y="-0.139%"/>
                                    </p:animMotion>
                                  </p:childTnLst>
                                </p:cTn>
                              </p:par>
                              <p:par>
                                <p:cTn id="7" presetID="42" presetClass="path" presetSubtype="0" accel="50%" decel="50%" fill="hold" nodeType="withEffect">
                                  <p:stCondLst>
                                    <p:cond delay="0"/>
                                  </p:stCondLst>
                                  <p:childTnLst>
                                    <p:animMotion origin="layout" path="M -6.25E-7 2.96296E-6 L 0.38932 -0.00718 " pathEditMode="relative" rAng="0" ptsTypes="AA">
                                      <p:cBhvr>
                                        <p:cTn id="8" dur="4000" fill="hold"/>
                                        <p:tgtEl>
                                          <p:spTgt spid="101"/>
                                        </p:tgtEl>
                                        <p:attrNameLst>
                                          <p:attrName>ppt_x</p:attrName>
                                          <p:attrName>ppt_y</p:attrName>
                                        </p:attrNameLst>
                                      </p:cBhvr>
                                      <p:rCtr x="19.464%" y="-0.3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100" name="Image 99">
            <a:extLst>
              <a:ext uri="{FF2B5EF4-FFF2-40B4-BE49-F238E27FC236}">
                <a16:creationId xmlns:a16="http://schemas.microsoft.com/office/drawing/2014/main" id="{440438C3-EC89-C6B5-A648-7EB3659F0301}"/>
              </a:ext>
            </a:extLst>
          </p:cNvPr>
          <p:cNvPicPr>
            <a:picLocks noChangeAspect="1"/>
          </p:cNvPicPr>
          <p:nvPr/>
        </p:nvPicPr>
        <p:blipFill rotWithShape="1">
          <a:blip r:embed="rId3"/>
          <a:srcRect t="74.854%" b="8.716%"/>
          <a:stretch/>
        </p:blipFill>
        <p:spPr>
          <a:xfrm>
            <a:off x="0" y="6480708"/>
            <a:ext cx="12192000" cy="377292"/>
          </a:xfrm>
          <a:prstGeom prst="rect">
            <a:avLst/>
          </a:prstGeom>
        </p:spPr>
      </p:pic>
      <p:pic>
        <p:nvPicPr>
          <p:cNvPr id="15" name="Picture 2" descr="28 100+ Motard Stock Illustrations, graphiques vectoriels libre de droits  et Clip Art - iStock | Moto, Casque moto, Motard casque">
            <a:extLst>
              <a:ext uri="{FF2B5EF4-FFF2-40B4-BE49-F238E27FC236}">
                <a16:creationId xmlns:a16="http://schemas.microsoft.com/office/drawing/2014/main" id="{C0659585-38D9-4C9C-E892-57843ED02823}"/>
              </a:ext>
            </a:extLst>
          </p:cNvPr>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4.131%" t="58.808%" r="62.321%"/>
          <a:stretch/>
        </p:blipFill>
        <p:spPr bwMode="auto">
          <a:xfrm flipH="1">
            <a:off x="4494276" y="6124830"/>
            <a:ext cx="749943" cy="595521"/>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texte 2">
            <a:extLst>
              <a:ext uri="{FF2B5EF4-FFF2-40B4-BE49-F238E27FC236}">
                <a16:creationId xmlns:a16="http://schemas.microsoft.com/office/drawing/2014/main" id="{7927C8EE-A4AA-4980-A402-BBC125DDC03C}"/>
              </a:ext>
            </a:extLst>
          </p:cNvPr>
          <p:cNvSpPr>
            <a:spLocks noGrp="1"/>
          </p:cNvSpPr>
          <p:nvPr>
            <p:ph type="body" sz="quarter" idx="12"/>
          </p:nvPr>
        </p:nvSpPr>
        <p:spPr/>
        <p:txBody>
          <a:bodyPr/>
          <a:lstStyle/>
          <a:p>
            <a:r>
              <a:rPr lang="fr-FR" sz="1800" dirty="0"/>
              <a:t>Accompagner : « </a:t>
            </a:r>
            <a:r>
              <a:rPr lang="fr-FR" sz="1800" dirty="0">
                <a:solidFill>
                  <a:srgbClr val="C00000"/>
                </a:solidFill>
              </a:rPr>
              <a:t>Digitalisez</a:t>
            </a:r>
            <a:r>
              <a:rPr lang="fr-FR" sz="1800" dirty="0"/>
              <a:t> la relation client en adoptant le </a:t>
            </a:r>
            <a:r>
              <a:rPr lang="fr-FR" sz="1800" dirty="0">
                <a:solidFill>
                  <a:srgbClr val="C00000"/>
                </a:solidFill>
              </a:rPr>
              <a:t>réflexe </a:t>
            </a:r>
            <a:r>
              <a:rPr lang="fr-FR" sz="1800" dirty="0" err="1">
                <a:solidFill>
                  <a:srgbClr val="C00000"/>
                </a:solidFill>
              </a:rPr>
              <a:t>Selfcare</a:t>
            </a:r>
            <a:r>
              <a:rPr lang="fr-FR" sz="1800" dirty="0">
                <a:solidFill>
                  <a:srgbClr val="C00000"/>
                </a:solidFill>
              </a:rPr>
              <a:t> ! </a:t>
            </a:r>
            <a:r>
              <a:rPr lang="fr-FR" sz="1800" dirty="0"/>
              <a:t>»</a:t>
            </a:r>
          </a:p>
        </p:txBody>
      </p:sp>
      <p:sp>
        <p:nvSpPr>
          <p:cNvPr id="2" name="ZoneTexte 1">
            <a:extLst>
              <a:ext uri="{FF2B5EF4-FFF2-40B4-BE49-F238E27FC236}">
                <a16:creationId xmlns:a16="http://schemas.microsoft.com/office/drawing/2014/main" id="{B9044ECC-2734-4570-1623-7B3FEFF6AE45}"/>
              </a:ext>
            </a:extLst>
          </p:cNvPr>
          <p:cNvSpPr txBox="1"/>
          <p:nvPr/>
        </p:nvSpPr>
        <p:spPr>
          <a:xfrm>
            <a:off x="6177478" y="95261"/>
            <a:ext cx="5030453" cy="276999"/>
          </a:xfrm>
          <a:prstGeom prst="rect">
            <a:avLst/>
          </a:prstGeom>
          <a:noFill/>
        </p:spPr>
        <p:txBody>
          <a:bodyPr wrap="square" rtlCol="0">
            <a:spAutoFit/>
          </a:bodyPr>
          <a:lstStyle/>
          <a:p>
            <a:pPr algn="r"/>
            <a:r>
              <a:rPr lang="fr-FR" sz="1200" dirty="0">
                <a:solidFill>
                  <a:schemeClr val="tx1">
                    <a:lumMod val="75%"/>
                    <a:lumOff val="25%"/>
                  </a:schemeClr>
                </a:solidFill>
              </a:rPr>
              <a:t>2. Financer, Assurer et </a:t>
            </a:r>
            <a:r>
              <a:rPr lang="fr-FR" sz="1200" b="1" dirty="0">
                <a:solidFill>
                  <a:srgbClr val="C00000"/>
                </a:solidFill>
              </a:rPr>
              <a:t>Accompagner</a:t>
            </a:r>
          </a:p>
        </p:txBody>
      </p:sp>
      <p:sp>
        <p:nvSpPr>
          <p:cNvPr id="78" name="Espace réservé du contenu 8">
            <a:extLst>
              <a:ext uri="{FF2B5EF4-FFF2-40B4-BE49-F238E27FC236}">
                <a16:creationId xmlns:a16="http://schemas.microsoft.com/office/drawing/2014/main" id="{E7ACB0CB-FB90-73A2-419D-A3E183775743}"/>
              </a:ext>
            </a:extLst>
          </p:cNvPr>
          <p:cNvSpPr txBox="1">
            <a:spLocks/>
          </p:cNvSpPr>
          <p:nvPr/>
        </p:nvSpPr>
        <p:spPr bwMode="auto">
          <a:xfrm>
            <a:off x="673527" y="2578122"/>
            <a:ext cx="11190813" cy="3409059"/>
          </a:xfrm>
          <a:custGeom>
            <a:avLst/>
            <a:gdLst>
              <a:gd name="connsiteX0" fmla="*/ 0 w 11190813"/>
              <a:gd name="connsiteY0" fmla="*/ 0 h 3409059"/>
              <a:gd name="connsiteX1" fmla="*/ 475610 w 11190813"/>
              <a:gd name="connsiteY1" fmla="*/ 0 h 3409059"/>
              <a:gd name="connsiteX2" fmla="*/ 1175035 w 11190813"/>
              <a:gd name="connsiteY2" fmla="*/ 0 h 3409059"/>
              <a:gd name="connsiteX3" fmla="*/ 1650645 w 11190813"/>
              <a:gd name="connsiteY3" fmla="*/ 0 h 3409059"/>
              <a:gd name="connsiteX4" fmla="*/ 2350071 w 11190813"/>
              <a:gd name="connsiteY4" fmla="*/ 0 h 3409059"/>
              <a:gd name="connsiteX5" fmla="*/ 2937588 w 11190813"/>
              <a:gd name="connsiteY5" fmla="*/ 0 h 3409059"/>
              <a:gd name="connsiteX6" fmla="*/ 3860830 w 11190813"/>
              <a:gd name="connsiteY6" fmla="*/ 0 h 3409059"/>
              <a:gd name="connsiteX7" fmla="*/ 4448348 w 11190813"/>
              <a:gd name="connsiteY7" fmla="*/ 0 h 3409059"/>
              <a:gd name="connsiteX8" fmla="*/ 5259682 w 11190813"/>
              <a:gd name="connsiteY8" fmla="*/ 0 h 3409059"/>
              <a:gd name="connsiteX9" fmla="*/ 5847200 w 11190813"/>
              <a:gd name="connsiteY9" fmla="*/ 0 h 3409059"/>
              <a:gd name="connsiteX10" fmla="*/ 6322809 w 11190813"/>
              <a:gd name="connsiteY10" fmla="*/ 0 h 3409059"/>
              <a:gd name="connsiteX11" fmla="*/ 7022235 w 11190813"/>
              <a:gd name="connsiteY11" fmla="*/ 0 h 3409059"/>
              <a:gd name="connsiteX12" fmla="*/ 7497845 w 11190813"/>
              <a:gd name="connsiteY12" fmla="*/ 0 h 3409059"/>
              <a:gd name="connsiteX13" fmla="*/ 8085362 w 11190813"/>
              <a:gd name="connsiteY13" fmla="*/ 0 h 3409059"/>
              <a:gd name="connsiteX14" fmla="*/ 8560972 w 11190813"/>
              <a:gd name="connsiteY14" fmla="*/ 0 h 3409059"/>
              <a:gd name="connsiteX15" fmla="*/ 9260398 w 11190813"/>
              <a:gd name="connsiteY15" fmla="*/ 0 h 3409059"/>
              <a:gd name="connsiteX16" fmla="*/ 10071732 w 11190813"/>
              <a:gd name="connsiteY16" fmla="*/ 0 h 3409059"/>
              <a:gd name="connsiteX17" fmla="*/ 10435433 w 11190813"/>
              <a:gd name="connsiteY17" fmla="*/ 0 h 3409059"/>
              <a:gd name="connsiteX18" fmla="*/ 11190813 w 11190813"/>
              <a:gd name="connsiteY18" fmla="*/ 0 h 3409059"/>
              <a:gd name="connsiteX19" fmla="*/ 11190813 w 11190813"/>
              <a:gd name="connsiteY19" fmla="*/ 681812 h 3409059"/>
              <a:gd name="connsiteX20" fmla="*/ 11190813 w 11190813"/>
              <a:gd name="connsiteY20" fmla="*/ 1295442 h 3409059"/>
              <a:gd name="connsiteX21" fmla="*/ 11190813 w 11190813"/>
              <a:gd name="connsiteY21" fmla="*/ 1943164 h 3409059"/>
              <a:gd name="connsiteX22" fmla="*/ 11190813 w 11190813"/>
              <a:gd name="connsiteY22" fmla="*/ 2693157 h 3409059"/>
              <a:gd name="connsiteX23" fmla="*/ 11190813 w 11190813"/>
              <a:gd name="connsiteY23" fmla="*/ 3409059 h 3409059"/>
              <a:gd name="connsiteX24" fmla="*/ 10715203 w 11190813"/>
              <a:gd name="connsiteY24" fmla="*/ 3409059 h 3409059"/>
              <a:gd name="connsiteX25" fmla="*/ 10015778 w 11190813"/>
              <a:gd name="connsiteY25" fmla="*/ 3409059 h 3409059"/>
              <a:gd name="connsiteX26" fmla="*/ 9316352 w 11190813"/>
              <a:gd name="connsiteY26" fmla="*/ 3409059 h 3409059"/>
              <a:gd name="connsiteX27" fmla="*/ 8616926 w 11190813"/>
              <a:gd name="connsiteY27" fmla="*/ 3409059 h 3409059"/>
              <a:gd name="connsiteX28" fmla="*/ 8029408 w 11190813"/>
              <a:gd name="connsiteY28" fmla="*/ 3409059 h 3409059"/>
              <a:gd name="connsiteX29" fmla="*/ 7441891 w 11190813"/>
              <a:gd name="connsiteY29" fmla="*/ 3409059 h 3409059"/>
              <a:gd name="connsiteX30" fmla="*/ 7078189 w 11190813"/>
              <a:gd name="connsiteY30" fmla="*/ 3409059 h 3409059"/>
              <a:gd name="connsiteX31" fmla="*/ 6714488 w 11190813"/>
              <a:gd name="connsiteY31" fmla="*/ 3409059 h 3409059"/>
              <a:gd name="connsiteX32" fmla="*/ 6126970 w 11190813"/>
              <a:gd name="connsiteY32" fmla="*/ 3409059 h 3409059"/>
              <a:gd name="connsiteX33" fmla="*/ 5203728 w 11190813"/>
              <a:gd name="connsiteY33" fmla="*/ 3409059 h 3409059"/>
              <a:gd name="connsiteX34" fmla="*/ 4504302 w 11190813"/>
              <a:gd name="connsiteY34" fmla="*/ 3409059 h 3409059"/>
              <a:gd name="connsiteX35" fmla="*/ 3916785 w 11190813"/>
              <a:gd name="connsiteY35" fmla="*/ 3409059 h 3409059"/>
              <a:gd name="connsiteX36" fmla="*/ 3105451 w 11190813"/>
              <a:gd name="connsiteY36" fmla="*/ 3409059 h 3409059"/>
              <a:gd name="connsiteX37" fmla="*/ 2294117 w 11190813"/>
              <a:gd name="connsiteY37" fmla="*/ 3409059 h 3409059"/>
              <a:gd name="connsiteX38" fmla="*/ 1482783 w 11190813"/>
              <a:gd name="connsiteY38" fmla="*/ 3409059 h 3409059"/>
              <a:gd name="connsiteX39" fmla="*/ 1119081 w 11190813"/>
              <a:gd name="connsiteY39" fmla="*/ 3409059 h 3409059"/>
              <a:gd name="connsiteX40" fmla="*/ 0 w 11190813"/>
              <a:gd name="connsiteY40" fmla="*/ 3409059 h 3409059"/>
              <a:gd name="connsiteX41" fmla="*/ 0 w 11190813"/>
              <a:gd name="connsiteY41" fmla="*/ 2727247 h 3409059"/>
              <a:gd name="connsiteX42" fmla="*/ 0 w 11190813"/>
              <a:gd name="connsiteY42" fmla="*/ 2079526 h 3409059"/>
              <a:gd name="connsiteX43" fmla="*/ 0 w 11190813"/>
              <a:gd name="connsiteY43" fmla="*/ 1397714 h 3409059"/>
              <a:gd name="connsiteX44" fmla="*/ 0 w 11190813"/>
              <a:gd name="connsiteY44" fmla="*/ 749993 h 3409059"/>
              <a:gd name="connsiteX45" fmla="*/ 0 w 11190813"/>
              <a:gd name="connsiteY45" fmla="*/ 0 h 3409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1190813" h="3409059" extrusionOk="0">
                <a:moveTo>
                  <a:pt x="0" y="0"/>
                </a:moveTo>
                <a:cubicBezTo>
                  <a:pt x="99270" y="-1369"/>
                  <a:pt x="268317" y="14748"/>
                  <a:pt x="475610" y="0"/>
                </a:cubicBezTo>
                <a:cubicBezTo>
                  <a:pt x="682903" y="-14748"/>
                  <a:pt x="995582" y="-27875"/>
                  <a:pt x="1175035" y="0"/>
                </a:cubicBezTo>
                <a:cubicBezTo>
                  <a:pt x="1354489" y="27875"/>
                  <a:pt x="1512276" y="-4423"/>
                  <a:pt x="1650645" y="0"/>
                </a:cubicBezTo>
                <a:cubicBezTo>
                  <a:pt x="1789014" y="4423"/>
                  <a:pt x="2165737" y="15088"/>
                  <a:pt x="2350071" y="0"/>
                </a:cubicBezTo>
                <a:cubicBezTo>
                  <a:pt x="2534405" y="-15088"/>
                  <a:pt x="2701736" y="2171"/>
                  <a:pt x="2937588" y="0"/>
                </a:cubicBezTo>
                <a:cubicBezTo>
                  <a:pt x="3173440" y="-2171"/>
                  <a:pt x="3542088" y="43029"/>
                  <a:pt x="3860830" y="0"/>
                </a:cubicBezTo>
                <a:cubicBezTo>
                  <a:pt x="4179572" y="-43029"/>
                  <a:pt x="4201332" y="-26691"/>
                  <a:pt x="4448348" y="0"/>
                </a:cubicBezTo>
                <a:cubicBezTo>
                  <a:pt x="4695364" y="26691"/>
                  <a:pt x="4939149" y="11133"/>
                  <a:pt x="5259682" y="0"/>
                </a:cubicBezTo>
                <a:cubicBezTo>
                  <a:pt x="5580215" y="-11133"/>
                  <a:pt x="5625889" y="-11484"/>
                  <a:pt x="5847200" y="0"/>
                </a:cubicBezTo>
                <a:cubicBezTo>
                  <a:pt x="6068511" y="11484"/>
                  <a:pt x="6160533" y="-19764"/>
                  <a:pt x="6322809" y="0"/>
                </a:cubicBezTo>
                <a:cubicBezTo>
                  <a:pt x="6485085" y="19764"/>
                  <a:pt x="6795976" y="3921"/>
                  <a:pt x="7022235" y="0"/>
                </a:cubicBezTo>
                <a:cubicBezTo>
                  <a:pt x="7248494" y="-3921"/>
                  <a:pt x="7323612" y="-7951"/>
                  <a:pt x="7497845" y="0"/>
                </a:cubicBezTo>
                <a:cubicBezTo>
                  <a:pt x="7672078" y="7951"/>
                  <a:pt x="7859089" y="-23687"/>
                  <a:pt x="8085362" y="0"/>
                </a:cubicBezTo>
                <a:cubicBezTo>
                  <a:pt x="8311635" y="23687"/>
                  <a:pt x="8385710" y="-1061"/>
                  <a:pt x="8560972" y="0"/>
                </a:cubicBezTo>
                <a:cubicBezTo>
                  <a:pt x="8736234" y="1061"/>
                  <a:pt x="8946070" y="-18499"/>
                  <a:pt x="9260398" y="0"/>
                </a:cubicBezTo>
                <a:cubicBezTo>
                  <a:pt x="9574726" y="18499"/>
                  <a:pt x="9765654" y="-4403"/>
                  <a:pt x="10071732" y="0"/>
                </a:cubicBezTo>
                <a:cubicBezTo>
                  <a:pt x="10377810" y="4403"/>
                  <a:pt x="10340819" y="-870"/>
                  <a:pt x="10435433" y="0"/>
                </a:cubicBezTo>
                <a:cubicBezTo>
                  <a:pt x="10530047" y="870"/>
                  <a:pt x="11021311" y="497"/>
                  <a:pt x="11190813" y="0"/>
                </a:cubicBezTo>
                <a:cubicBezTo>
                  <a:pt x="11216334" y="339503"/>
                  <a:pt x="11205475" y="375239"/>
                  <a:pt x="11190813" y="681812"/>
                </a:cubicBezTo>
                <a:cubicBezTo>
                  <a:pt x="11176151" y="988385"/>
                  <a:pt x="11183548" y="1032959"/>
                  <a:pt x="11190813" y="1295442"/>
                </a:cubicBezTo>
                <a:cubicBezTo>
                  <a:pt x="11198079" y="1557925"/>
                  <a:pt x="11177929" y="1782933"/>
                  <a:pt x="11190813" y="1943164"/>
                </a:cubicBezTo>
                <a:cubicBezTo>
                  <a:pt x="11203697" y="2103395"/>
                  <a:pt x="11156189" y="2369776"/>
                  <a:pt x="11190813" y="2693157"/>
                </a:cubicBezTo>
                <a:cubicBezTo>
                  <a:pt x="11225437" y="3016538"/>
                  <a:pt x="11219675" y="3152500"/>
                  <a:pt x="11190813" y="3409059"/>
                </a:cubicBezTo>
                <a:cubicBezTo>
                  <a:pt x="11066943" y="3396984"/>
                  <a:pt x="10880021" y="3414383"/>
                  <a:pt x="10715203" y="3409059"/>
                </a:cubicBezTo>
                <a:cubicBezTo>
                  <a:pt x="10550385" y="3403736"/>
                  <a:pt x="10274299" y="3425960"/>
                  <a:pt x="10015778" y="3409059"/>
                </a:cubicBezTo>
                <a:cubicBezTo>
                  <a:pt x="9757258" y="3392158"/>
                  <a:pt x="9633116" y="3430985"/>
                  <a:pt x="9316352" y="3409059"/>
                </a:cubicBezTo>
                <a:cubicBezTo>
                  <a:pt x="8999588" y="3387133"/>
                  <a:pt x="8805778" y="3411869"/>
                  <a:pt x="8616926" y="3409059"/>
                </a:cubicBezTo>
                <a:cubicBezTo>
                  <a:pt x="8428074" y="3406249"/>
                  <a:pt x="8279243" y="3386864"/>
                  <a:pt x="8029408" y="3409059"/>
                </a:cubicBezTo>
                <a:cubicBezTo>
                  <a:pt x="7779573" y="3431254"/>
                  <a:pt x="7628533" y="3398437"/>
                  <a:pt x="7441891" y="3409059"/>
                </a:cubicBezTo>
                <a:cubicBezTo>
                  <a:pt x="7255249" y="3419681"/>
                  <a:pt x="7254037" y="3417088"/>
                  <a:pt x="7078189" y="3409059"/>
                </a:cubicBezTo>
                <a:cubicBezTo>
                  <a:pt x="6902341" y="3401030"/>
                  <a:pt x="6810732" y="3421916"/>
                  <a:pt x="6714488" y="3409059"/>
                </a:cubicBezTo>
                <a:cubicBezTo>
                  <a:pt x="6618244" y="3396202"/>
                  <a:pt x="6267744" y="3385571"/>
                  <a:pt x="6126970" y="3409059"/>
                </a:cubicBezTo>
                <a:cubicBezTo>
                  <a:pt x="5986196" y="3432547"/>
                  <a:pt x="5488616" y="3402918"/>
                  <a:pt x="5203728" y="3409059"/>
                </a:cubicBezTo>
                <a:cubicBezTo>
                  <a:pt x="4918840" y="3415200"/>
                  <a:pt x="4793135" y="3438332"/>
                  <a:pt x="4504302" y="3409059"/>
                </a:cubicBezTo>
                <a:cubicBezTo>
                  <a:pt x="4215469" y="3379786"/>
                  <a:pt x="4056725" y="3390712"/>
                  <a:pt x="3916785" y="3409059"/>
                </a:cubicBezTo>
                <a:cubicBezTo>
                  <a:pt x="3776845" y="3427406"/>
                  <a:pt x="3459195" y="3397424"/>
                  <a:pt x="3105451" y="3409059"/>
                </a:cubicBezTo>
                <a:cubicBezTo>
                  <a:pt x="2751707" y="3420694"/>
                  <a:pt x="2464785" y="3422529"/>
                  <a:pt x="2294117" y="3409059"/>
                </a:cubicBezTo>
                <a:cubicBezTo>
                  <a:pt x="2123449" y="3395589"/>
                  <a:pt x="1752340" y="3442824"/>
                  <a:pt x="1482783" y="3409059"/>
                </a:cubicBezTo>
                <a:cubicBezTo>
                  <a:pt x="1213226" y="3375294"/>
                  <a:pt x="1246369" y="3419283"/>
                  <a:pt x="1119081" y="3409059"/>
                </a:cubicBezTo>
                <a:cubicBezTo>
                  <a:pt x="991793" y="3398835"/>
                  <a:pt x="237595" y="3440932"/>
                  <a:pt x="0" y="3409059"/>
                </a:cubicBezTo>
                <a:cubicBezTo>
                  <a:pt x="-30276" y="3069168"/>
                  <a:pt x="33753" y="3048185"/>
                  <a:pt x="0" y="2727247"/>
                </a:cubicBezTo>
                <a:cubicBezTo>
                  <a:pt x="-33753" y="2406309"/>
                  <a:pt x="-4094" y="2362167"/>
                  <a:pt x="0" y="2079526"/>
                </a:cubicBezTo>
                <a:cubicBezTo>
                  <a:pt x="4094" y="1796885"/>
                  <a:pt x="3094" y="1627730"/>
                  <a:pt x="0" y="1397714"/>
                </a:cubicBezTo>
                <a:cubicBezTo>
                  <a:pt x="-3094" y="1167698"/>
                  <a:pt x="-12703" y="991359"/>
                  <a:pt x="0" y="749993"/>
                </a:cubicBezTo>
                <a:cubicBezTo>
                  <a:pt x="12703" y="508627"/>
                  <a:pt x="24893" y="200420"/>
                  <a:pt x="0" y="0"/>
                </a:cubicBezTo>
                <a:close/>
              </a:path>
            </a:pathLst>
          </a:custGeom>
          <a:noFill/>
          <a:ln w="19050">
            <a:solidFill>
              <a:schemeClr val="bg1">
                <a:lumMod val="75%"/>
              </a:schemeClr>
            </a:solidFill>
            <a:miter lim="800%"/>
            <a:headEnd/>
            <a:tailEnd/>
            <a:extLst>
              <a:ext uri="{C807C97D-BFC1-408E-A445-0C87EB9F89A2}">
                <ask:lineSketchStyleProps xmlns:ask="http://schemas.microsoft.com/office/drawing/2018/sketchyshapes" sd="1547852166">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36000" indent="0">
              <a:buNone/>
            </a:pPr>
            <a:endParaRPr lang="fr-FR" sz="1400" dirty="0"/>
          </a:p>
          <a:p>
            <a:pPr marL="36000" indent="0">
              <a:buNone/>
            </a:pPr>
            <a:r>
              <a:rPr lang="fr-FR" sz="1400" dirty="0">
                <a:solidFill>
                  <a:schemeClr val="tx1">
                    <a:lumMod val="75%"/>
                    <a:lumOff val="25%"/>
                  </a:schemeClr>
                </a:solidFill>
              </a:rPr>
              <a:t>Notre client peut </a:t>
            </a:r>
            <a:r>
              <a:rPr lang="fr-FR" sz="1400" b="1" dirty="0">
                <a:solidFill>
                  <a:schemeClr val="tx1">
                    <a:lumMod val="75%"/>
                    <a:lumOff val="25%"/>
                  </a:schemeClr>
                </a:solidFill>
              </a:rPr>
              <a:t>gérer en toute simplicité </a:t>
            </a:r>
            <a:r>
              <a:rPr lang="fr-FR" sz="1400" dirty="0">
                <a:solidFill>
                  <a:schemeClr val="tx1">
                    <a:lumMod val="75%"/>
                    <a:lumOff val="25%"/>
                  </a:schemeClr>
                </a:solidFill>
              </a:rPr>
              <a:t>ses contrats AUTO et 2 ROUES </a:t>
            </a:r>
            <a:r>
              <a:rPr lang="fr-FR" sz="1400" b="1" dirty="0">
                <a:solidFill>
                  <a:srgbClr val="C00000"/>
                </a:solidFill>
              </a:rPr>
              <a:t>en quelques clics depuis l’espace client</a:t>
            </a:r>
            <a:r>
              <a:rPr lang="fr-FR" sz="1400" dirty="0">
                <a:solidFill>
                  <a:schemeClr val="tx1">
                    <a:lumMod val="75%"/>
                    <a:lumOff val="25%"/>
                  </a:schemeClr>
                </a:solidFill>
              </a:rPr>
              <a:t> (ordinateur / tablette - navigateur web ou application mobile) :</a:t>
            </a:r>
          </a:p>
          <a:p>
            <a:pPr marL="207450" indent="-171450">
              <a:buFont typeface="Wingdings" panose="05000000000000000000" pitchFamily="2" charset="2"/>
              <a:buChar char="§"/>
            </a:pPr>
            <a:r>
              <a:rPr lang="fr-FR" sz="1400" dirty="0">
                <a:solidFill>
                  <a:schemeClr val="tx1">
                    <a:lumMod val="75%"/>
                    <a:lumOff val="25%"/>
                  </a:schemeClr>
                </a:solidFill>
              </a:rPr>
              <a:t>Simulation, souscription et signature électronique,</a:t>
            </a:r>
          </a:p>
          <a:p>
            <a:pPr marL="207450" indent="-171450">
              <a:buFont typeface="Wingdings" panose="05000000000000000000" pitchFamily="2" charset="2"/>
              <a:buChar char="§"/>
            </a:pPr>
            <a:r>
              <a:rPr lang="fr-FR" sz="1400" dirty="0">
                <a:solidFill>
                  <a:schemeClr val="tx1">
                    <a:lumMod val="75%"/>
                    <a:lumOff val="25%"/>
                  </a:schemeClr>
                </a:solidFill>
              </a:rPr>
              <a:t>Gestion des contrats :</a:t>
            </a:r>
          </a:p>
          <a:p>
            <a:pPr marL="890075" lvl="1" indent="-171450">
              <a:buFont typeface="Courier New" panose="02070309020205020404" pitchFamily="49" charset="0"/>
              <a:buChar char="o"/>
            </a:pPr>
            <a:r>
              <a:rPr lang="fr-FR" sz="1400" dirty="0">
                <a:solidFill>
                  <a:schemeClr val="tx1">
                    <a:lumMod val="75%"/>
                    <a:lumOff val="25%"/>
                  </a:schemeClr>
                </a:solidFill>
              </a:rPr>
              <a:t>consultation et </a:t>
            </a:r>
            <a:r>
              <a:rPr lang="fr-FR" sz="1400" dirty="0">
                <a:solidFill>
                  <a:schemeClr val="tx1">
                    <a:lumMod val="75%"/>
                    <a:lumOff val="25%"/>
                  </a:schemeClr>
                </a:solidFill>
                <a:hlinkClick r:id="rId5"/>
              </a:rPr>
              <a:t>modification</a:t>
            </a:r>
            <a:r>
              <a:rPr lang="fr-FR" sz="1400" dirty="0">
                <a:solidFill>
                  <a:schemeClr val="tx1">
                    <a:lumMod val="75%"/>
                    <a:lumOff val="25%"/>
                  </a:schemeClr>
                </a:solidFill>
              </a:rPr>
              <a:t> du contrat, </a:t>
            </a:r>
          </a:p>
          <a:p>
            <a:pPr marL="890075" lvl="1" indent="-171450">
              <a:buFont typeface="Courier New" panose="02070309020205020404" pitchFamily="49" charset="0"/>
              <a:buChar char="o"/>
            </a:pPr>
            <a:r>
              <a:rPr lang="fr-FR" sz="1400" dirty="0">
                <a:solidFill>
                  <a:schemeClr val="tx1">
                    <a:lumMod val="75%"/>
                    <a:lumOff val="25%"/>
                  </a:schemeClr>
                </a:solidFill>
                <a:hlinkClick r:id="rId6"/>
              </a:rPr>
              <a:t>téléchargement des attestations </a:t>
            </a:r>
            <a:r>
              <a:rPr lang="fr-FR" sz="1400" dirty="0">
                <a:solidFill>
                  <a:schemeClr val="tx1">
                    <a:lumMod val="75%"/>
                    <a:lumOff val="25%"/>
                  </a:schemeClr>
                </a:solidFill>
              </a:rPr>
              <a:t>et avis d'échéance, </a:t>
            </a:r>
          </a:p>
          <a:p>
            <a:pPr marL="890075" lvl="1" indent="-171450">
              <a:buFont typeface="Courier New" panose="02070309020205020404" pitchFamily="49" charset="0"/>
              <a:buChar char="o"/>
            </a:pPr>
            <a:r>
              <a:rPr lang="fr-FR" sz="1400" dirty="0">
                <a:solidFill>
                  <a:schemeClr val="tx1">
                    <a:lumMod val="75%"/>
                    <a:lumOff val="25%"/>
                  </a:schemeClr>
                </a:solidFill>
                <a:hlinkClick r:id="rId7"/>
              </a:rPr>
              <a:t>Modification de date </a:t>
            </a:r>
            <a:r>
              <a:rPr lang="fr-FR" sz="1400" dirty="0">
                <a:solidFill>
                  <a:schemeClr val="tx1">
                    <a:lumMod val="75%"/>
                    <a:lumOff val="25%"/>
                  </a:schemeClr>
                </a:solidFill>
              </a:rPr>
              <a:t>et fréquence de compte de prélèvement, </a:t>
            </a:r>
          </a:p>
          <a:p>
            <a:pPr marL="890075" lvl="1" indent="-171450">
              <a:buFont typeface="Courier New" panose="02070309020205020404" pitchFamily="49" charset="0"/>
              <a:buChar char="o"/>
            </a:pPr>
            <a:r>
              <a:rPr lang="fr-FR" sz="1400" dirty="0">
                <a:solidFill>
                  <a:schemeClr val="tx1">
                    <a:lumMod val="75%"/>
                    <a:lumOff val="25%"/>
                  </a:schemeClr>
                </a:solidFill>
              </a:rPr>
              <a:t>modification des coordonnées, </a:t>
            </a:r>
            <a:r>
              <a:rPr lang="fr-FR" sz="1400" dirty="0">
                <a:solidFill>
                  <a:schemeClr val="tx1">
                    <a:lumMod val="75%"/>
                    <a:lumOff val="25%"/>
                  </a:schemeClr>
                </a:solidFill>
                <a:hlinkClick r:id="rId8"/>
              </a:rPr>
              <a:t>modifications des conducteurs</a:t>
            </a:r>
            <a:r>
              <a:rPr lang="fr-FR" sz="1400" dirty="0">
                <a:solidFill>
                  <a:schemeClr val="tx1">
                    <a:lumMod val="75%"/>
                    <a:lumOff val="25%"/>
                  </a:schemeClr>
                </a:solidFill>
              </a:rPr>
              <a:t>, </a:t>
            </a:r>
          </a:p>
          <a:p>
            <a:pPr marL="890075" lvl="1" indent="-171450">
              <a:buFont typeface="Courier New" panose="02070309020205020404" pitchFamily="49" charset="0"/>
              <a:buChar char="o"/>
            </a:pPr>
            <a:r>
              <a:rPr lang="fr-FR" sz="1400" dirty="0">
                <a:solidFill>
                  <a:schemeClr val="tx1">
                    <a:lumMod val="75%"/>
                    <a:lumOff val="25%"/>
                  </a:schemeClr>
                </a:solidFill>
              </a:rPr>
              <a:t>transmission de justificatifs,</a:t>
            </a:r>
          </a:p>
          <a:p>
            <a:pPr marL="890075" lvl="1" indent="-171450">
              <a:buFont typeface="Courier New" panose="02070309020205020404" pitchFamily="49" charset="0"/>
              <a:buChar char="o"/>
            </a:pPr>
            <a:r>
              <a:rPr lang="fr-FR" sz="1400" dirty="0">
                <a:solidFill>
                  <a:schemeClr val="tx1">
                    <a:lumMod val="75%"/>
                    <a:lumOff val="25%"/>
                  </a:schemeClr>
                </a:solidFill>
              </a:rPr>
              <a:t>Modification de kilométrage (Auto).</a:t>
            </a:r>
          </a:p>
          <a:p>
            <a:pPr marL="207450" indent="-171450">
              <a:buFont typeface="Wingdings" panose="05000000000000000000" pitchFamily="2" charset="2"/>
              <a:buChar char="§"/>
            </a:pPr>
            <a:r>
              <a:rPr lang="fr-FR" sz="1400" dirty="0">
                <a:solidFill>
                  <a:schemeClr val="tx1">
                    <a:lumMod val="75%"/>
                    <a:lumOff val="25%"/>
                  </a:schemeClr>
                </a:solidFill>
              </a:rPr>
              <a:t>Gestion de sinistre : </a:t>
            </a:r>
          </a:p>
          <a:p>
            <a:pPr marL="890075" lvl="1" indent="-171450">
              <a:buFont typeface="Courier New" panose="02070309020205020404" pitchFamily="49" charset="0"/>
              <a:buChar char="o"/>
            </a:pPr>
            <a:r>
              <a:rPr lang="fr-FR" sz="1400" dirty="0">
                <a:solidFill>
                  <a:schemeClr val="tx1">
                    <a:lumMod val="75%"/>
                    <a:lumOff val="25%"/>
                  </a:schemeClr>
                </a:solidFill>
                <a:hlinkClick r:id="rId9"/>
              </a:rPr>
              <a:t>Déclaration,</a:t>
            </a:r>
            <a:r>
              <a:rPr lang="fr-FR" sz="1400" dirty="0">
                <a:solidFill>
                  <a:schemeClr val="tx1">
                    <a:lumMod val="75%"/>
                    <a:lumOff val="25%"/>
                  </a:schemeClr>
                </a:solidFill>
              </a:rPr>
              <a:t> &amp; </a:t>
            </a:r>
            <a:r>
              <a:rPr lang="fr-FR" sz="1400" dirty="0">
                <a:solidFill>
                  <a:schemeClr val="tx1">
                    <a:lumMod val="75%"/>
                    <a:lumOff val="25%"/>
                  </a:schemeClr>
                </a:solidFill>
                <a:hlinkClick r:id="rId10"/>
              </a:rPr>
              <a:t>Suivi.</a:t>
            </a:r>
            <a:endParaRPr lang="fr-FR" sz="1400" dirty="0">
              <a:solidFill>
                <a:schemeClr val="tx1">
                  <a:lumMod val="75%"/>
                  <a:lumOff val="25%"/>
                </a:schemeClr>
              </a:solidFill>
            </a:endParaRPr>
          </a:p>
          <a:p>
            <a:pPr marL="207450" indent="-171450">
              <a:buFont typeface="Wingdings" panose="05000000000000000000" pitchFamily="2" charset="2"/>
              <a:buChar char="§"/>
            </a:pPr>
            <a:r>
              <a:rPr lang="fr-FR" sz="1400" dirty="0">
                <a:solidFill>
                  <a:schemeClr val="tx1">
                    <a:lumMod val="75%"/>
                    <a:lumOff val="25%"/>
                  </a:schemeClr>
                </a:solidFill>
              </a:rPr>
              <a:t>Le </a:t>
            </a:r>
            <a:r>
              <a:rPr lang="fr-FR" sz="1400" b="1" dirty="0">
                <a:solidFill>
                  <a:srgbClr val="C00000"/>
                </a:solidFill>
              </a:rPr>
              <a:t>Panorama</a:t>
            </a:r>
            <a:r>
              <a:rPr lang="fr-FR" sz="1400" dirty="0">
                <a:solidFill>
                  <a:schemeClr val="tx1">
                    <a:lumMod val="75%"/>
                    <a:lumOff val="25%"/>
                  </a:schemeClr>
                </a:solidFill>
              </a:rPr>
              <a:t> pour visionner toutes les fonctionnalités </a:t>
            </a:r>
            <a:r>
              <a:rPr lang="fr-FR" sz="1400" dirty="0" err="1">
                <a:solidFill>
                  <a:schemeClr val="tx1">
                    <a:lumMod val="75%"/>
                    <a:lumOff val="25%"/>
                  </a:schemeClr>
                </a:solidFill>
              </a:rPr>
              <a:t>selfcare</a:t>
            </a:r>
            <a:r>
              <a:rPr lang="fr-FR" sz="1400" dirty="0">
                <a:solidFill>
                  <a:schemeClr val="tx1">
                    <a:lumMod val="75%"/>
                    <a:lumOff val="25%"/>
                  </a:schemeClr>
                </a:solidFill>
              </a:rPr>
              <a:t> en assurance: </a:t>
            </a:r>
            <a:r>
              <a:rPr lang="fr-FR" sz="1400" dirty="0">
                <a:solidFill>
                  <a:schemeClr val="tx1">
                    <a:lumMod val="75%"/>
                    <a:lumOff val="25%"/>
                  </a:schemeClr>
                </a:solidFill>
                <a:hlinkClick r:id="rId11"/>
              </a:rPr>
              <a:t>clic ici</a:t>
            </a:r>
            <a:endParaRPr lang="fr-FR" sz="1400" dirty="0">
              <a:solidFill>
                <a:schemeClr val="tx1">
                  <a:lumMod val="75%"/>
                  <a:lumOff val="25%"/>
                </a:schemeClr>
              </a:solidFill>
              <a:highlight>
                <a:srgbClr val="FFFF00"/>
              </a:highlight>
            </a:endParaRPr>
          </a:p>
          <a:p>
            <a:pPr marL="207450" indent="-171450">
              <a:buFont typeface="Wingdings" panose="05000000000000000000" pitchFamily="2" charset="2"/>
              <a:buChar char="§"/>
            </a:pPr>
            <a:endParaRPr lang="fr-FR" altLang="fr-FR" sz="1400" dirty="0">
              <a:solidFill>
                <a:srgbClr val="404040"/>
              </a:solidFill>
            </a:endParaRPr>
          </a:p>
          <a:p>
            <a:pPr marL="207450" indent="-171450">
              <a:buFont typeface="Wingdings" panose="05000000000000000000" pitchFamily="2" charset="2"/>
              <a:buChar char="§"/>
            </a:pPr>
            <a:endParaRPr lang="fr-FR" altLang="fr-FR" sz="1400" dirty="0">
              <a:solidFill>
                <a:srgbClr val="404040"/>
              </a:solidFill>
            </a:endParaRPr>
          </a:p>
        </p:txBody>
      </p:sp>
      <p:sp>
        <p:nvSpPr>
          <p:cNvPr id="99" name="Rectangle 98">
            <a:extLst>
              <a:ext uri="{FF2B5EF4-FFF2-40B4-BE49-F238E27FC236}">
                <a16:creationId xmlns:a16="http://schemas.microsoft.com/office/drawing/2014/main" id="{F78CDDF6-4F8B-3A5E-A96B-5EF0882587DA}"/>
              </a:ext>
            </a:extLst>
          </p:cNvPr>
          <p:cNvSpPr/>
          <p:nvPr/>
        </p:nvSpPr>
        <p:spPr>
          <a:xfrm>
            <a:off x="0" y="0"/>
            <a:ext cx="394399" cy="6858000"/>
          </a:xfrm>
          <a:prstGeom prst="rect">
            <a:avLst/>
          </a:prstGeom>
          <a:solidFill>
            <a:schemeClr val="bg1">
              <a:lumMod val="95%"/>
            </a:schemeClr>
          </a:solidFill>
          <a:ln>
            <a:noFill/>
          </a:ln>
        </p:spPr>
        <p:style>
          <a:lnRef idx="2">
            <a:schemeClr val="accent1">
              <a:shade val="50%"/>
            </a:schemeClr>
          </a:lnRef>
          <a:fillRef idx="1">
            <a:schemeClr val="accent1"/>
          </a:fillRef>
          <a:effectRef idx="0">
            <a:schemeClr val="accent1"/>
          </a:effectRef>
          <a:fontRef idx="minor">
            <a:schemeClr val="lt1"/>
          </a:fontRef>
        </p:style>
        <p:txBody>
          <a:bodyPr vert="vert270" rtlCol="0" anchor="ctr"/>
          <a:lstStyle/>
          <a:p>
            <a:pPr algn="ctr"/>
            <a:r>
              <a:rPr lang="fr-FR" sz="1800" b="1" dirty="0">
                <a:solidFill>
                  <a:srgbClr val="C00000"/>
                </a:solidFill>
              </a:rPr>
              <a:t>Nos solutions mobilité en digital - Selfcare</a:t>
            </a:r>
            <a:endParaRPr lang="fr-FR" b="1" dirty="0">
              <a:solidFill>
                <a:srgbClr val="C00000"/>
              </a:solidFill>
              <a:latin typeface="Montserrat Black" panose="00000A00000000000000" pitchFamily="2" charset="0"/>
            </a:endParaRPr>
          </a:p>
        </p:txBody>
      </p:sp>
      <p:pic>
        <p:nvPicPr>
          <p:cNvPr id="101" name="Image 100">
            <a:extLst>
              <a:ext uri="{FF2B5EF4-FFF2-40B4-BE49-F238E27FC236}">
                <a16:creationId xmlns:a16="http://schemas.microsoft.com/office/drawing/2014/main" id="{8D4E5218-08F9-BB58-680E-73E6D40B5C39}"/>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9.524%" b="89.683%" l="4.965%" r="98.227%">
                        <a14:foregroundMark x1="5.319%" y1="51.586%" x2="4.965%" y2="70.634%"/>
                        <a14:foregroundMark x1="4.965%" y1="70.634%" x2="14.681%" y2="84.527%"/>
                        <a14:foregroundMark x1="26.214%" y1="81.013%" x2="29.433%" y2="73.81%"/>
                        <a14:foregroundMark x1="57.446%" y1="13.492%" x2="44.326%" y2="9.524%"/>
                        <a14:foregroundMark x1="44.326%" y1="9.524%" x2="38.46%" y2="9.524%"/>
                        <a14:foregroundMark x1="33.22%" y1="12.979%" x2="32.624%" y2="13.492%"/>
                        <a14:foregroundMark x1="36.794%" y1="9.903%" x2="34.36%" y2="11.998%"/>
                        <a14:foregroundMark x1="91.731%" y1="62.809%" x2="93.262%" y2="67.46%"/>
                        <a14:foregroundMark x1="93.262%" y1="67.46%" x2="89.007%" y2="77.777%"/>
                        <a14:foregroundMark x1="89.007%" y1="77.777%" x2="85.816%" y2="79.365%"/>
                        <a14:foregroundMark x1="95.745%" y1="66.667%" x2="94.681%" y2="80.157%"/>
                        <a14:foregroundMark x1="94.681%" y1="80.157%" x2="93.972%" y2="80.952%"/>
                        <a14:foregroundMark x1="97.871%" y1="73.016%" x2="98.227%" y2="78.571%"/>
                        <a14:foregroundMark x1="15.245%" y1="86.508%" x2="23.05%" y2="88.095%"/>
                        <a14:foregroundMark x1="23.05%" y1="88.095%" x2="24.467%" y2="83.333%"/>
                        <a14:foregroundMark x1="73.759%" y1="88.889%" x2="80.851%" y2="87.301%"/>
                        <a14:foregroundMark x1="77.66%" y1="42.063%" x2="79.433%" y2="43.65%"/>
                        <a14:backgroundMark x1="98.227%" y1="81.746%" x2="97.871%" y2="64.286%"/>
                        <a14:backgroundMark x1="97.518%" y1="75.397%" x2="97.518%" y2="73.016%"/>
                        <a14:backgroundMark x1="13.12%" y1="88.889%" x2="14.27%" y2="89.747%"/>
                        <a14:backgroundMark x1="22.744%" y1="93.169%" x2="30.142%" y2="88.889%"/>
                        <a14:backgroundMark x1="21.253%" y1="94.046%" x2="22.093%" y2="93.558%"/>
                        <a14:backgroundMark x1="52.482%" y1="87.301%" x2="32.979%" y2="87.301%"/>
                        <a14:backgroundMark x1="66.312%" y1="88.095%" x2="51.418%" y2="88.095%"/>
                        <a14:backgroundMark x1="75.532%" y1="30.159%" x2="76.95%" y2="32.54%"/>
                        <a14:backgroundMark x1="79.077%" y1="35.714%" x2="79.669%" y2="36.708%"/>
                        <a14:backgroundMark x1="86.169%" y1="39.683%" x2="89.007%" y2="42.063%"/>
                        <a14:backgroundMark x1="36.879%" y1="3.968%" x2="35.106%" y2="3.968%"/>
                        <a14:backgroundMark x1="32.979%" y1="7.143%" x2="31.56%" y2="7.143%"/>
                        <a14:backgroundMark x1="20.567%" y1="19.048%" x2="20.567%" y2="16.667%"/>
                        <a14:backgroundMark x1="19.504%" y1="23.016%" x2="18.439%" y2="23.016%"/>
                        <a14:backgroundMark x1="21.984%" y1="17.459%" x2="19.504%" y2="15.873%"/>
                        <a14:backgroundMark x1="23.05%" y1="15.873%" x2="23.05%" y2="15.873%"/>
                        <a14:backgroundMark x1="3.901%" y1="43.65%" x2="14.894%" y2="32.54%"/>
                        <a14:backgroundMark x1="14.894%" y1="32.54%" x2="16.312%" y2="28.571%"/>
                        <a14:backgroundMark x1="84.043%" y1="42.063%" x2="90.426%" y2="45.238%"/>
                        <a14:backgroundMark x1="90.426%" y1="45.238%" x2="95.745%" y2="54.762%"/>
                        <a14:backgroundMark x1="95.745%" y1="54.762%" x2="96.099%" y2="56.349%"/>
                        <a14:backgroundMark x1="85.816%" y1="43.65%" x2="80.851%" y2="40.476%"/>
                      </a14:backgroundRemoval>
                    </a14:imgEffect>
                  </a14:imgLayer>
                </a14:imgProps>
              </a:ext>
            </a:extLst>
          </a:blip>
          <a:stretch>
            <a:fillRect/>
          </a:stretch>
        </p:blipFill>
        <p:spPr>
          <a:xfrm>
            <a:off x="4769593" y="6257679"/>
            <a:ext cx="1139944" cy="509336"/>
          </a:xfrm>
          <a:prstGeom prst="rect">
            <a:avLst/>
          </a:prstGeom>
        </p:spPr>
      </p:pic>
      <p:pic>
        <p:nvPicPr>
          <p:cNvPr id="4098" name="Picture 2" descr="Panneau de ville française Illustration Stock | Adobe Stock">
            <a:extLst>
              <a:ext uri="{FF2B5EF4-FFF2-40B4-BE49-F238E27FC236}">
                <a16:creationId xmlns:a16="http://schemas.microsoft.com/office/drawing/2014/main" id="{8DBEB3E9-8B55-A18C-2C3E-13FB928DF6F3}"/>
              </a:ext>
            </a:extLst>
          </p:cNvPr>
          <p:cNvPicPr>
            <a:picLocks noChangeAspect="1" noChangeArrowheads="1"/>
          </p:cNvPicPr>
          <p:nvPr/>
        </p:nvPicPr>
        <p:blipFill rotWithShape="1">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1724502" y="6209252"/>
            <a:ext cx="749944" cy="610394"/>
          </a:xfrm>
          <a:prstGeom prst="rect">
            <a:avLst/>
          </a:prstGeom>
          <a:noFill/>
          <a:extLst>
            <a:ext uri="{909E8E84-426E-40DD-AFC4-6F175D3DCCD1}">
              <a14:hiddenFill xmlns:a14="http://schemas.microsoft.com/office/drawing/2010/main">
                <a:solidFill>
                  <a:srgbClr val="FFFFFF"/>
                </a:solidFill>
              </a14:hiddenFill>
            </a:ext>
          </a:extLst>
        </p:spPr>
      </p:pic>
      <p:sp>
        <p:nvSpPr>
          <p:cNvPr id="106" name="ZoneTexte 105">
            <a:extLst>
              <a:ext uri="{FF2B5EF4-FFF2-40B4-BE49-F238E27FC236}">
                <a16:creationId xmlns:a16="http://schemas.microsoft.com/office/drawing/2014/main" id="{DEBCE1E9-8EA1-55C7-2342-9EB26C34CAF2}"/>
              </a:ext>
            </a:extLst>
          </p:cNvPr>
          <p:cNvSpPr txBox="1"/>
          <p:nvPr/>
        </p:nvSpPr>
        <p:spPr>
          <a:xfrm>
            <a:off x="1716163" y="6234214"/>
            <a:ext cx="981306" cy="230832"/>
          </a:xfrm>
          <a:prstGeom prst="rect">
            <a:avLst/>
          </a:prstGeom>
          <a:noFill/>
        </p:spPr>
        <p:txBody>
          <a:bodyPr wrap="square" rtlCol="0">
            <a:spAutoFit/>
          </a:bodyPr>
          <a:lstStyle/>
          <a:p>
            <a:r>
              <a:rPr lang="fr-FR" sz="900" b="1" dirty="0">
                <a:solidFill>
                  <a:schemeClr val="tx1">
                    <a:lumMod val="75%"/>
                    <a:lumOff val="25%"/>
                  </a:schemeClr>
                </a:solidFill>
              </a:rPr>
              <a:t>FINANCER</a:t>
            </a:r>
          </a:p>
        </p:txBody>
      </p:sp>
      <p:pic>
        <p:nvPicPr>
          <p:cNvPr id="109" name="Picture 2" descr="Panneau de ville française Illustration Stock | Adobe Stock">
            <a:extLst>
              <a:ext uri="{FF2B5EF4-FFF2-40B4-BE49-F238E27FC236}">
                <a16:creationId xmlns:a16="http://schemas.microsoft.com/office/drawing/2014/main" id="{3FC623B2-5F70-909D-1FD0-597D36156F8F}"/>
              </a:ext>
            </a:extLst>
          </p:cNvPr>
          <p:cNvPicPr>
            <a:picLocks noChangeAspect="1" noChangeArrowheads="1"/>
          </p:cNvPicPr>
          <p:nvPr/>
        </p:nvPicPr>
        <p:blipFill rotWithShape="1">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5693212" y="6209252"/>
            <a:ext cx="749944" cy="610394"/>
          </a:xfrm>
          <a:prstGeom prst="rect">
            <a:avLst/>
          </a:prstGeom>
          <a:noFill/>
          <a:extLst>
            <a:ext uri="{909E8E84-426E-40DD-AFC4-6F175D3DCCD1}">
              <a14:hiddenFill xmlns:a14="http://schemas.microsoft.com/office/drawing/2010/main">
                <a:solidFill>
                  <a:srgbClr val="FFFFFF"/>
                </a:solidFill>
              </a14:hiddenFill>
            </a:ext>
          </a:extLst>
        </p:spPr>
      </p:pic>
      <p:sp>
        <p:nvSpPr>
          <p:cNvPr id="110" name="ZoneTexte 109">
            <a:extLst>
              <a:ext uri="{FF2B5EF4-FFF2-40B4-BE49-F238E27FC236}">
                <a16:creationId xmlns:a16="http://schemas.microsoft.com/office/drawing/2014/main" id="{359A1798-B4CA-81FF-D8E9-636E0E74478F}"/>
              </a:ext>
            </a:extLst>
          </p:cNvPr>
          <p:cNvSpPr txBox="1"/>
          <p:nvPr/>
        </p:nvSpPr>
        <p:spPr>
          <a:xfrm>
            <a:off x="5696024" y="6234214"/>
            <a:ext cx="981306" cy="230832"/>
          </a:xfrm>
          <a:prstGeom prst="rect">
            <a:avLst/>
          </a:prstGeom>
          <a:noFill/>
        </p:spPr>
        <p:txBody>
          <a:bodyPr wrap="square" rtlCol="0">
            <a:spAutoFit/>
          </a:bodyPr>
          <a:lstStyle/>
          <a:p>
            <a:r>
              <a:rPr lang="fr-FR" sz="900" b="1" dirty="0">
                <a:solidFill>
                  <a:schemeClr val="tx1">
                    <a:lumMod val="75%"/>
                    <a:lumOff val="25%"/>
                  </a:schemeClr>
                </a:solidFill>
              </a:rPr>
              <a:t>ASSURER</a:t>
            </a:r>
          </a:p>
        </p:txBody>
      </p:sp>
      <p:pic>
        <p:nvPicPr>
          <p:cNvPr id="111" name="Picture 2" descr="Panneau de ville française Illustration Stock | Adobe Stock">
            <a:extLst>
              <a:ext uri="{FF2B5EF4-FFF2-40B4-BE49-F238E27FC236}">
                <a16:creationId xmlns:a16="http://schemas.microsoft.com/office/drawing/2014/main" id="{1F03E3D1-38D4-BDEE-DA66-69F4C150E4E8}"/>
              </a:ext>
            </a:extLst>
          </p:cNvPr>
          <p:cNvPicPr>
            <a:picLocks noChangeAspect="1" noChangeArrowheads="1"/>
          </p:cNvPicPr>
          <p:nvPr/>
        </p:nvPicPr>
        <p:blipFill rotWithShape="1">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10467497" y="6207150"/>
            <a:ext cx="1096317" cy="610394"/>
          </a:xfrm>
          <a:prstGeom prst="rect">
            <a:avLst/>
          </a:prstGeom>
          <a:noFill/>
          <a:extLst>
            <a:ext uri="{909E8E84-426E-40DD-AFC4-6F175D3DCCD1}">
              <a14:hiddenFill xmlns:a14="http://schemas.microsoft.com/office/drawing/2010/main">
                <a:solidFill>
                  <a:srgbClr val="FFFFFF"/>
                </a:solidFill>
              </a14:hiddenFill>
            </a:ext>
          </a:extLst>
        </p:spPr>
      </p:pic>
      <p:sp>
        <p:nvSpPr>
          <p:cNvPr id="112" name="ZoneTexte 111">
            <a:extLst>
              <a:ext uri="{FF2B5EF4-FFF2-40B4-BE49-F238E27FC236}">
                <a16:creationId xmlns:a16="http://schemas.microsoft.com/office/drawing/2014/main" id="{36DB4CEC-0030-F905-83F2-551A5B963E52}"/>
              </a:ext>
            </a:extLst>
          </p:cNvPr>
          <p:cNvSpPr txBox="1"/>
          <p:nvPr/>
        </p:nvSpPr>
        <p:spPr>
          <a:xfrm>
            <a:off x="10459158" y="6232112"/>
            <a:ext cx="1104655" cy="230832"/>
          </a:xfrm>
          <a:prstGeom prst="rect">
            <a:avLst/>
          </a:prstGeom>
          <a:noFill/>
        </p:spPr>
        <p:txBody>
          <a:bodyPr wrap="square" rtlCol="0">
            <a:spAutoFit/>
          </a:bodyPr>
          <a:lstStyle/>
          <a:p>
            <a:r>
              <a:rPr lang="fr-FR" sz="900" b="1" dirty="0">
                <a:solidFill>
                  <a:schemeClr val="tx1">
                    <a:lumMod val="75%"/>
                    <a:lumOff val="25%"/>
                  </a:schemeClr>
                </a:solidFill>
              </a:rPr>
              <a:t>ACCOMPAGNER</a:t>
            </a:r>
          </a:p>
        </p:txBody>
      </p:sp>
      <p:sp>
        <p:nvSpPr>
          <p:cNvPr id="4" name="Espace réservé du contenu 7">
            <a:extLst>
              <a:ext uri="{FF2B5EF4-FFF2-40B4-BE49-F238E27FC236}">
                <a16:creationId xmlns:a16="http://schemas.microsoft.com/office/drawing/2014/main" id="{86C37F08-6F64-7C5F-2009-D739524EB273}"/>
              </a:ext>
            </a:extLst>
          </p:cNvPr>
          <p:cNvSpPr>
            <a:spLocks noGrp="1"/>
          </p:cNvSpPr>
          <p:nvPr>
            <p:ph idx="1"/>
          </p:nvPr>
        </p:nvSpPr>
        <p:spPr>
          <a:xfrm>
            <a:off x="687109" y="1305198"/>
            <a:ext cx="10233440" cy="1442679"/>
          </a:xfrm>
        </p:spPr>
        <p:txBody>
          <a:bodyPr/>
          <a:lstStyle/>
          <a:p>
            <a:r>
              <a:rPr lang="fr-FR" b="1" i="0" u="none" strike="noStrike" baseline="0%" dirty="0">
                <a:solidFill>
                  <a:srgbClr val="C00000"/>
                </a:solidFill>
              </a:rPr>
              <a:t>« Laissez le volant » </a:t>
            </a:r>
            <a:r>
              <a:rPr lang="fr-FR" b="1" i="0" u="none" strike="noStrike" baseline="0%" dirty="0"/>
              <a:t>à votre client : le </a:t>
            </a:r>
            <a:r>
              <a:rPr lang="fr-FR" b="1" i="0" u="none" strike="noStrike" baseline="0%" dirty="0" err="1"/>
              <a:t>selfcare</a:t>
            </a:r>
            <a:r>
              <a:rPr lang="fr-FR" b="1" i="0" u="none" strike="noStrike" baseline="0%" dirty="0"/>
              <a:t> est votre allié commercial !</a:t>
            </a:r>
          </a:p>
          <a:p>
            <a:endParaRPr lang="fr-FR" b="1" i="0" u="none" strike="noStrike" baseline="0%" dirty="0"/>
          </a:p>
          <a:p>
            <a:pPr>
              <a:spcBef>
                <a:spcPts val="0"/>
              </a:spcBef>
              <a:spcAft>
                <a:spcPts val="600"/>
              </a:spcAft>
            </a:pPr>
            <a:r>
              <a:rPr lang="fr-FR" b="0" i="0" u="none" strike="noStrike" baseline="0%" dirty="0"/>
              <a:t>(Re)découvrez tout le </a:t>
            </a:r>
            <a:r>
              <a:rPr lang="fr-FR" b="1" i="0" u="none" strike="noStrike" baseline="0%" dirty="0"/>
              <a:t>potentiel de l’espace client ! </a:t>
            </a:r>
            <a:r>
              <a:rPr lang="fr-FR" b="0" i="0" u="none" strike="noStrike" baseline="0%" dirty="0"/>
              <a:t>Les fonctionnalités </a:t>
            </a:r>
            <a:r>
              <a:rPr lang="fr-FR" b="0" i="0" u="none" strike="noStrike" baseline="0%" dirty="0" err="1"/>
              <a:t>selfcare</a:t>
            </a:r>
            <a:r>
              <a:rPr lang="fr-FR" b="0" i="0" u="none" strike="noStrike" baseline="0%" dirty="0"/>
              <a:t> par canal : </a:t>
            </a:r>
            <a:r>
              <a:rPr lang="fr-FR" b="0" i="0" u="none" strike="noStrike" baseline="0%" dirty="0">
                <a:hlinkClick r:id="rId16"/>
              </a:rPr>
              <a:t>cliquez-ici</a:t>
            </a:r>
            <a:endParaRPr lang="fr-FR" b="0" i="0" u="none" strike="noStrike" baseline="0%" dirty="0"/>
          </a:p>
        </p:txBody>
      </p:sp>
      <p:pic>
        <p:nvPicPr>
          <p:cNvPr id="6" name="Image 5">
            <a:extLst>
              <a:ext uri="{FF2B5EF4-FFF2-40B4-BE49-F238E27FC236}">
                <a16:creationId xmlns:a16="http://schemas.microsoft.com/office/drawing/2014/main" id="{4259D4F5-E15B-02DD-D07F-60DE2946F4B7}"/>
              </a:ext>
            </a:extLst>
          </p:cNvPr>
          <p:cNvPicPr>
            <a:picLocks noChangeAspect="1"/>
          </p:cNvPicPr>
          <p:nvPr/>
        </p:nvPicPr>
        <p:blipFill>
          <a:blip r:embed="rId17"/>
          <a:stretch>
            <a:fillRect/>
          </a:stretch>
        </p:blipFill>
        <p:spPr>
          <a:xfrm>
            <a:off x="11251238" y="49018"/>
            <a:ext cx="849650" cy="372260"/>
          </a:xfrm>
          <a:prstGeom prst="rect">
            <a:avLst/>
          </a:prstGeom>
        </p:spPr>
      </p:pic>
      <p:pic>
        <p:nvPicPr>
          <p:cNvPr id="1026" name="Picture 2" descr="Une Main Tient Smartphone. Style Moderne Vectoriel Dessin Animé Personnage  Illustration Icône Avatar Design. Isolé Sur Fond Blanc Concept D'affichage  De L'écran Mobile, Téléphone, Smartphone Clip Art Libres De Droits, Svg,  Vecteurs">
            <a:extLst>
              <a:ext uri="{FF2B5EF4-FFF2-40B4-BE49-F238E27FC236}">
                <a16:creationId xmlns:a16="http://schemas.microsoft.com/office/drawing/2014/main" id="{E69F0939-9C14-34B1-43BA-2FDCB53FB85C}"/>
              </a:ext>
            </a:extLst>
          </p:cNvPr>
          <p:cNvPicPr>
            <a:picLocks noChangeAspect="1" noChangeArrowheads="1"/>
          </p:cNvPicPr>
          <p:nvPr/>
        </p:nvPicPr>
        <p:blipFill>
          <a:blip r:embed="rId1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118153" y="937608"/>
            <a:ext cx="1969654" cy="1797554"/>
          </a:xfrm>
          <a:prstGeom prst="rect">
            <a:avLst/>
          </a:prstGeom>
          <a:noFill/>
          <a:extLst>
            <a:ext uri="{909E8E84-426E-40DD-AFC4-6F175D3DCCD1}">
              <a14:hiddenFill xmlns:a14="http://schemas.microsoft.com/office/drawing/2010/main">
                <a:solidFill>
                  <a:srgbClr val="FFFFFF"/>
                </a:solidFill>
              </a14:hiddenFill>
            </a:ext>
          </a:extLst>
        </p:spPr>
      </p:pic>
      <p:sp>
        <p:nvSpPr>
          <p:cNvPr id="12" name="Espace réservé du contenu 8">
            <a:extLst>
              <a:ext uri="{FF2B5EF4-FFF2-40B4-BE49-F238E27FC236}">
                <a16:creationId xmlns:a16="http://schemas.microsoft.com/office/drawing/2014/main" id="{2D663C64-F05B-DAE0-F1B1-227B62C5BE05}"/>
              </a:ext>
            </a:extLst>
          </p:cNvPr>
          <p:cNvSpPr txBox="1">
            <a:spLocks noChangeArrowheads="1"/>
          </p:cNvSpPr>
          <p:nvPr/>
        </p:nvSpPr>
        <p:spPr bwMode="auto">
          <a:xfrm>
            <a:off x="1018430" y="2386379"/>
            <a:ext cx="4050751" cy="272043"/>
          </a:xfrm>
          <a:custGeom>
            <a:avLst/>
            <a:gdLst>
              <a:gd name="connsiteX0" fmla="*/ 0 w 4050751"/>
              <a:gd name="connsiteY0" fmla="*/ 0 h 272043"/>
              <a:gd name="connsiteX1" fmla="*/ 594110 w 4050751"/>
              <a:gd name="connsiteY1" fmla="*/ 0 h 272043"/>
              <a:gd name="connsiteX2" fmla="*/ 1269235 w 4050751"/>
              <a:gd name="connsiteY2" fmla="*/ 0 h 272043"/>
              <a:gd name="connsiteX3" fmla="*/ 1984868 w 4050751"/>
              <a:gd name="connsiteY3" fmla="*/ 0 h 272043"/>
              <a:gd name="connsiteX4" fmla="*/ 2700501 w 4050751"/>
              <a:gd name="connsiteY4" fmla="*/ 0 h 272043"/>
              <a:gd name="connsiteX5" fmla="*/ 3375626 w 4050751"/>
              <a:gd name="connsiteY5" fmla="*/ 0 h 272043"/>
              <a:gd name="connsiteX6" fmla="*/ 4050751 w 4050751"/>
              <a:gd name="connsiteY6" fmla="*/ 0 h 272043"/>
              <a:gd name="connsiteX7" fmla="*/ 4050751 w 4050751"/>
              <a:gd name="connsiteY7" fmla="*/ 272043 h 272043"/>
              <a:gd name="connsiteX8" fmla="*/ 3497148 w 4050751"/>
              <a:gd name="connsiteY8" fmla="*/ 272043 h 272043"/>
              <a:gd name="connsiteX9" fmla="*/ 2862531 w 4050751"/>
              <a:gd name="connsiteY9" fmla="*/ 272043 h 272043"/>
              <a:gd name="connsiteX10" fmla="*/ 2227913 w 4050751"/>
              <a:gd name="connsiteY10" fmla="*/ 272043 h 272043"/>
              <a:gd name="connsiteX11" fmla="*/ 1512280 w 4050751"/>
              <a:gd name="connsiteY11" fmla="*/ 272043 h 272043"/>
              <a:gd name="connsiteX12" fmla="*/ 958678 w 4050751"/>
              <a:gd name="connsiteY12" fmla="*/ 272043 h 272043"/>
              <a:gd name="connsiteX13" fmla="*/ 0 w 4050751"/>
              <a:gd name="connsiteY13" fmla="*/ 272043 h 272043"/>
              <a:gd name="connsiteX14" fmla="*/ 0 w 4050751"/>
              <a:gd name="connsiteY14" fmla="*/ 0 h 272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050751" h="272043" fill="none" extrusionOk="0">
                <a:moveTo>
                  <a:pt x="0" y="0"/>
                </a:moveTo>
                <a:cubicBezTo>
                  <a:pt x="253635" y="-21562"/>
                  <a:pt x="423501" y="-12262"/>
                  <a:pt x="594110" y="0"/>
                </a:cubicBezTo>
                <a:cubicBezTo>
                  <a:pt x="764719" y="12262"/>
                  <a:pt x="1078191" y="-12478"/>
                  <a:pt x="1269235" y="0"/>
                </a:cubicBezTo>
                <a:cubicBezTo>
                  <a:pt x="1460279" y="12478"/>
                  <a:pt x="1826710" y="26457"/>
                  <a:pt x="1984868" y="0"/>
                </a:cubicBezTo>
                <a:cubicBezTo>
                  <a:pt x="2143026" y="-26457"/>
                  <a:pt x="2426212" y="-11355"/>
                  <a:pt x="2700501" y="0"/>
                </a:cubicBezTo>
                <a:cubicBezTo>
                  <a:pt x="2974790" y="11355"/>
                  <a:pt x="3224959" y="22219"/>
                  <a:pt x="3375626" y="0"/>
                </a:cubicBezTo>
                <a:cubicBezTo>
                  <a:pt x="3526293" y="-22219"/>
                  <a:pt x="3734384" y="8646"/>
                  <a:pt x="4050751" y="0"/>
                </a:cubicBezTo>
                <a:cubicBezTo>
                  <a:pt x="4059100" y="129711"/>
                  <a:pt x="4045755" y="191087"/>
                  <a:pt x="4050751" y="272043"/>
                </a:cubicBezTo>
                <a:cubicBezTo>
                  <a:pt x="3817074" y="245826"/>
                  <a:pt x="3688966" y="263925"/>
                  <a:pt x="3497148" y="272043"/>
                </a:cubicBezTo>
                <a:cubicBezTo>
                  <a:pt x="3305330" y="280161"/>
                  <a:pt x="2996231" y="242580"/>
                  <a:pt x="2862531" y="272043"/>
                </a:cubicBezTo>
                <a:cubicBezTo>
                  <a:pt x="2728831" y="301506"/>
                  <a:pt x="2396873" y="284717"/>
                  <a:pt x="2227913" y="272043"/>
                </a:cubicBezTo>
                <a:cubicBezTo>
                  <a:pt x="2058953" y="259369"/>
                  <a:pt x="1818960" y="239615"/>
                  <a:pt x="1512280" y="272043"/>
                </a:cubicBezTo>
                <a:cubicBezTo>
                  <a:pt x="1205600" y="304471"/>
                  <a:pt x="1180882" y="250222"/>
                  <a:pt x="958678" y="272043"/>
                </a:cubicBezTo>
                <a:cubicBezTo>
                  <a:pt x="736474" y="293864"/>
                  <a:pt x="255139" y="250554"/>
                  <a:pt x="0" y="272043"/>
                </a:cubicBezTo>
                <a:cubicBezTo>
                  <a:pt x="-8726" y="182528"/>
                  <a:pt x="4784" y="74416"/>
                  <a:pt x="0" y="0"/>
                </a:cubicBezTo>
                <a:close/>
              </a:path>
              <a:path w="4050751" h="272043" stroke="0" extrusionOk="0">
                <a:moveTo>
                  <a:pt x="0" y="0"/>
                </a:moveTo>
                <a:cubicBezTo>
                  <a:pt x="208830" y="12841"/>
                  <a:pt x="430396" y="-2853"/>
                  <a:pt x="553603" y="0"/>
                </a:cubicBezTo>
                <a:cubicBezTo>
                  <a:pt x="676810" y="2853"/>
                  <a:pt x="970851" y="-29907"/>
                  <a:pt x="1269235" y="0"/>
                </a:cubicBezTo>
                <a:cubicBezTo>
                  <a:pt x="1567619" y="29907"/>
                  <a:pt x="1691913" y="-2087"/>
                  <a:pt x="1944360" y="0"/>
                </a:cubicBezTo>
                <a:cubicBezTo>
                  <a:pt x="2196807" y="2087"/>
                  <a:pt x="2372605" y="20325"/>
                  <a:pt x="2700501" y="0"/>
                </a:cubicBezTo>
                <a:cubicBezTo>
                  <a:pt x="3028397" y="-20325"/>
                  <a:pt x="3127322" y="-5621"/>
                  <a:pt x="3254103" y="0"/>
                </a:cubicBezTo>
                <a:cubicBezTo>
                  <a:pt x="3380884" y="5621"/>
                  <a:pt x="3791073" y="27531"/>
                  <a:pt x="4050751" y="0"/>
                </a:cubicBezTo>
                <a:cubicBezTo>
                  <a:pt x="4052386" y="99367"/>
                  <a:pt x="4042735" y="212713"/>
                  <a:pt x="4050751" y="272043"/>
                </a:cubicBezTo>
                <a:cubicBezTo>
                  <a:pt x="3865128" y="251647"/>
                  <a:pt x="3674078" y="280346"/>
                  <a:pt x="3416133" y="272043"/>
                </a:cubicBezTo>
                <a:cubicBezTo>
                  <a:pt x="3158188" y="263740"/>
                  <a:pt x="2941948" y="271940"/>
                  <a:pt x="2781516" y="272043"/>
                </a:cubicBezTo>
                <a:cubicBezTo>
                  <a:pt x="2621084" y="272146"/>
                  <a:pt x="2265285" y="293717"/>
                  <a:pt x="2025376" y="272043"/>
                </a:cubicBezTo>
                <a:cubicBezTo>
                  <a:pt x="1785467" y="250369"/>
                  <a:pt x="1705736" y="302247"/>
                  <a:pt x="1390758" y="272043"/>
                </a:cubicBezTo>
                <a:cubicBezTo>
                  <a:pt x="1075780" y="241839"/>
                  <a:pt x="1103336" y="297220"/>
                  <a:pt x="837155" y="272043"/>
                </a:cubicBezTo>
                <a:cubicBezTo>
                  <a:pt x="570974" y="246866"/>
                  <a:pt x="344839" y="292013"/>
                  <a:pt x="0" y="272043"/>
                </a:cubicBezTo>
                <a:cubicBezTo>
                  <a:pt x="848" y="141271"/>
                  <a:pt x="-9158" y="119048"/>
                  <a:pt x="0" y="0"/>
                </a:cubicBezTo>
                <a:close/>
              </a:path>
            </a:pathLst>
          </a:custGeom>
          <a:solidFill>
            <a:srgbClr val="C00000"/>
          </a:solidFill>
          <a:ln>
            <a:solidFill>
              <a:srgbClr val="C00000"/>
            </a:solidFill>
            <a:extLst>
              <a:ext uri="{C807C97D-BFC1-408E-A445-0C87EB9F89A2}">
                <ask:lineSketchStyleProps xmlns:ask="http://schemas.microsoft.com/office/drawing/2018/sketchyshapes" sd="2308155104">
                  <a:prstGeom prst="rect">
                    <a:avLst/>
                  </a:prstGeom>
                  <ask:type>
                    <ask:lineSketchFreehand/>
                  </ask:type>
                </ask:lineSketchStyleProps>
              </a:ext>
            </a:extLst>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600" dirty="0">
                <a:solidFill>
                  <a:schemeClr val="bg1"/>
                </a:solidFill>
              </a:rPr>
              <a:t>     Digitalisez l’assurance !</a:t>
            </a:r>
          </a:p>
        </p:txBody>
      </p:sp>
      <p:pic>
        <p:nvPicPr>
          <p:cNvPr id="9" name="Image 8">
            <a:extLst>
              <a:ext uri="{FF2B5EF4-FFF2-40B4-BE49-F238E27FC236}">
                <a16:creationId xmlns:a16="http://schemas.microsoft.com/office/drawing/2014/main" id="{CA44B32F-DFCE-9D48-3979-C8F84558ED48}"/>
              </a:ext>
            </a:extLst>
          </p:cNvPr>
          <p:cNvPicPr>
            <a:picLocks noChangeAspect="1"/>
          </p:cNvPicPr>
          <p:nvPr/>
        </p:nvPicPr>
        <p:blipFill>
          <a:blip r:embed="rId19"/>
          <a:stretch>
            <a:fillRect/>
          </a:stretch>
        </p:blipFill>
        <p:spPr>
          <a:xfrm>
            <a:off x="10857059" y="1344769"/>
            <a:ext cx="621424" cy="702295"/>
          </a:xfrm>
          <a:prstGeom prst="rect">
            <a:avLst/>
          </a:prstGeom>
        </p:spPr>
      </p:pic>
      <p:pic>
        <p:nvPicPr>
          <p:cNvPr id="10" name="Image 9">
            <a:hlinkClick r:id="rId11"/>
            <a:extLst>
              <a:ext uri="{FF2B5EF4-FFF2-40B4-BE49-F238E27FC236}">
                <a16:creationId xmlns:a16="http://schemas.microsoft.com/office/drawing/2014/main" id="{C4DFD87B-5EF8-F21A-3111-458EC4528EDB}"/>
              </a:ext>
            </a:extLst>
          </p:cNvPr>
          <p:cNvPicPr>
            <a:picLocks noChangeAspect="1"/>
          </p:cNvPicPr>
          <p:nvPr/>
        </p:nvPicPr>
        <p:blipFill>
          <a:blip r:embed="rId20"/>
          <a:stretch>
            <a:fillRect/>
          </a:stretch>
        </p:blipFill>
        <p:spPr>
          <a:xfrm>
            <a:off x="8256716" y="4020801"/>
            <a:ext cx="3221767" cy="1617918"/>
          </a:xfrm>
          <a:prstGeom prst="rect">
            <a:avLst/>
          </a:prstGeom>
          <a:ln>
            <a:solidFill>
              <a:schemeClr val="bg2">
                <a:lumMod val="60%"/>
                <a:lumOff val="40%"/>
              </a:schemeClr>
            </a:solidFill>
          </a:ln>
        </p:spPr>
      </p:pic>
    </p:spTree>
    <p:extLst>
      <p:ext uri="{BB962C8B-B14F-4D97-AF65-F5344CB8AC3E}">
        <p14:creationId xmlns:p14="http://schemas.microsoft.com/office/powerpoint/2010/main" val="2079571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 decel="50%" fill="hold" nodeType="withEffect">
                                  <p:stCondLst>
                                    <p:cond delay="0"/>
                                  </p:stCondLst>
                                  <p:childTnLst>
                                    <p:animMotion origin="layout" path="M 1.04167E-6 -2.59259E-6 L 0.40768 -0.00254 " pathEditMode="relative" rAng="0" ptsTypes="AA">
                                      <p:cBhvr>
                                        <p:cTn id="6" dur="2000" fill="hold"/>
                                        <p:tgtEl>
                                          <p:spTgt spid="15"/>
                                        </p:tgtEl>
                                        <p:attrNameLst>
                                          <p:attrName>ppt_x</p:attrName>
                                          <p:attrName>ppt_y</p:attrName>
                                        </p:attrNameLst>
                                      </p:cBhvr>
                                      <p:rCtr x="20.378%" y="-0.139%"/>
                                    </p:animMotion>
                                  </p:childTnLst>
                                </p:cTn>
                              </p:par>
                              <p:par>
                                <p:cTn id="7" presetID="42" presetClass="path" presetSubtype="0" accel="50%" decel="50%" fill="hold" nodeType="withEffect">
                                  <p:stCondLst>
                                    <p:cond delay="0"/>
                                  </p:stCondLst>
                                  <p:childTnLst>
                                    <p:animMotion origin="layout" path="M -6.25E-7 2.96296E-6 L 0.38932 -0.00718 " pathEditMode="relative" rAng="0" ptsTypes="AA">
                                      <p:cBhvr>
                                        <p:cTn id="8" dur="4000" fill="hold"/>
                                        <p:tgtEl>
                                          <p:spTgt spid="101"/>
                                        </p:tgtEl>
                                        <p:attrNameLst>
                                          <p:attrName>ppt_x</p:attrName>
                                          <p:attrName>ppt_y</p:attrName>
                                        </p:attrNameLst>
                                      </p:cBhvr>
                                      <p:rCtr x="19.464%" y="-0.3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9DE9725-3C19-5966-6C9B-26D66A14DD90}"/>
              </a:ext>
            </a:extLst>
          </p:cNvPr>
          <p:cNvSpPr/>
          <p:nvPr/>
        </p:nvSpPr>
        <p:spPr>
          <a:xfrm>
            <a:off x="4581052" y="3599090"/>
            <a:ext cx="7610947" cy="428675"/>
          </a:xfrm>
          <a:prstGeom prst="rect">
            <a:avLst/>
          </a:prstGeom>
          <a:solidFill>
            <a:schemeClr val="bg1">
              <a:lumMod val="85%"/>
            </a:schemeClr>
          </a:solidFill>
          <a:ln>
            <a:noFill/>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a:extLst>
              <a:ext uri="{FF2B5EF4-FFF2-40B4-BE49-F238E27FC236}">
                <a16:creationId xmlns:a16="http://schemas.microsoft.com/office/drawing/2014/main" id="{562F7BDA-6EDE-564F-10D9-37D16FD20BA1}"/>
              </a:ext>
            </a:extLst>
          </p:cNvPr>
          <p:cNvSpPr>
            <a:spLocks noGrp="1"/>
          </p:cNvSpPr>
          <p:nvPr>
            <p:ph type="body" sz="quarter" idx="13"/>
          </p:nvPr>
        </p:nvSpPr>
        <p:spPr>
          <a:xfrm>
            <a:off x="4843604" y="0"/>
            <a:ext cx="6898741" cy="6858000"/>
          </a:xfrm>
        </p:spPr>
        <p:txBody>
          <a:bodyPr anchor="ctr"/>
          <a:lstStyle/>
          <a:p>
            <a:r>
              <a:rPr lang="fr-FR" sz="2000" dirty="0"/>
              <a:t>Contexte : Les modes de déplacement</a:t>
            </a:r>
          </a:p>
          <a:p>
            <a:r>
              <a:rPr lang="fr-FR" sz="2000" dirty="0"/>
              <a:t>Opération « Financer sa mobilité et bien l’assurer » </a:t>
            </a:r>
          </a:p>
          <a:p>
            <a:pPr lvl="1"/>
            <a:r>
              <a:rPr lang="fr-FR" dirty="0"/>
              <a:t>Financer</a:t>
            </a:r>
          </a:p>
          <a:p>
            <a:pPr lvl="1"/>
            <a:r>
              <a:rPr lang="fr-FR" dirty="0"/>
              <a:t>Assurer</a:t>
            </a:r>
          </a:p>
          <a:p>
            <a:pPr lvl="1"/>
            <a:r>
              <a:rPr lang="fr-FR" dirty="0"/>
              <a:t>Accompagner</a:t>
            </a:r>
          </a:p>
          <a:p>
            <a:r>
              <a:rPr lang="fr-FR" dirty="0"/>
              <a:t>Quelques exemples en synthèse</a:t>
            </a:r>
          </a:p>
          <a:p>
            <a:r>
              <a:rPr lang="fr-FR" dirty="0"/>
              <a:t>Et vous,                ?</a:t>
            </a:r>
          </a:p>
          <a:p>
            <a:r>
              <a:rPr lang="fr-FR" dirty="0"/>
              <a:t>Testez vos connaissances avec notre quiz</a:t>
            </a:r>
          </a:p>
          <a:p>
            <a:r>
              <a:rPr lang="fr-FR" dirty="0"/>
              <a:t>Annexes</a:t>
            </a:r>
          </a:p>
        </p:txBody>
      </p:sp>
      <p:pic>
        <p:nvPicPr>
          <p:cNvPr id="3" name="Image 2">
            <a:extLst>
              <a:ext uri="{FF2B5EF4-FFF2-40B4-BE49-F238E27FC236}">
                <a16:creationId xmlns:a16="http://schemas.microsoft.com/office/drawing/2014/main" id="{5E7424D8-892A-FD7C-0E04-E4A91DA50E5C}"/>
              </a:ext>
            </a:extLst>
          </p:cNvPr>
          <p:cNvPicPr>
            <a:picLocks noChangeAspect="1"/>
          </p:cNvPicPr>
          <p:nvPr/>
        </p:nvPicPr>
        <p:blipFill>
          <a:blip r:embed="rId2"/>
          <a:stretch>
            <a:fillRect/>
          </a:stretch>
        </p:blipFill>
        <p:spPr>
          <a:xfrm>
            <a:off x="6511943" y="3968299"/>
            <a:ext cx="978408" cy="428674"/>
          </a:xfrm>
          <a:prstGeom prst="rect">
            <a:avLst/>
          </a:prstGeom>
        </p:spPr>
      </p:pic>
      <p:grpSp>
        <p:nvGrpSpPr>
          <p:cNvPr id="5" name="Groupe 4">
            <a:extLst>
              <a:ext uri="{FF2B5EF4-FFF2-40B4-BE49-F238E27FC236}">
                <a16:creationId xmlns:a16="http://schemas.microsoft.com/office/drawing/2014/main" id="{7DC3BF52-73C5-5284-3207-9DD9914F22E6}"/>
              </a:ext>
            </a:extLst>
          </p:cNvPr>
          <p:cNvGrpSpPr/>
          <p:nvPr/>
        </p:nvGrpSpPr>
        <p:grpSpPr>
          <a:xfrm rot="20730961">
            <a:off x="-391068" y="707616"/>
            <a:ext cx="5800264" cy="1116000"/>
            <a:chOff x="541542" y="2231924"/>
            <a:chExt cx="5800264" cy="1116000"/>
          </a:xfrm>
        </p:grpSpPr>
        <p:pic>
          <p:nvPicPr>
            <p:cNvPr id="6" name="Picture 4" descr="Bandeau : plus de 82 180 illustrations et dessins de stock libres de droits  proposés sous licence | Shutterstock">
              <a:extLst>
                <a:ext uri="{FF2B5EF4-FFF2-40B4-BE49-F238E27FC236}">
                  <a16:creationId xmlns:a16="http://schemas.microsoft.com/office/drawing/2014/main" id="{F3675307-492A-A83B-0659-98A32097A8CB}"/>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3.331%" b="78.17%"/>
            <a:stretch/>
          </p:blipFill>
          <p:spPr bwMode="auto">
            <a:xfrm>
              <a:off x="541542" y="2231924"/>
              <a:ext cx="5800264" cy="1116000"/>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F91F6783-5DA4-6426-8457-946EE79F3497}"/>
                </a:ext>
              </a:extLst>
            </p:cNvPr>
            <p:cNvPicPr>
              <a:picLocks noChangeAspect="1"/>
            </p:cNvPicPr>
            <p:nvPr/>
          </p:nvPicPr>
          <p:blipFill>
            <a:blip r:embed="rId2"/>
            <a:stretch>
              <a:fillRect/>
            </a:stretch>
          </p:blipFill>
          <p:spPr>
            <a:xfrm rot="21418969">
              <a:off x="2658591" y="2361605"/>
              <a:ext cx="777467" cy="340634"/>
            </a:xfrm>
            <a:prstGeom prst="rect">
              <a:avLst/>
            </a:prstGeom>
          </p:spPr>
        </p:pic>
        <p:sp>
          <p:nvSpPr>
            <p:cNvPr id="8" name="ZoneTexte 7">
              <a:extLst>
                <a:ext uri="{FF2B5EF4-FFF2-40B4-BE49-F238E27FC236}">
                  <a16:creationId xmlns:a16="http://schemas.microsoft.com/office/drawing/2014/main" id="{FC3B4CD9-3AAC-366C-1915-83BA3183A717}"/>
                </a:ext>
              </a:extLst>
            </p:cNvPr>
            <p:cNvSpPr txBox="1"/>
            <p:nvPr/>
          </p:nvSpPr>
          <p:spPr>
            <a:xfrm>
              <a:off x="1676745" y="2423682"/>
              <a:ext cx="3583930" cy="492443"/>
            </a:xfrm>
            <a:prstGeom prst="rect">
              <a:avLst/>
            </a:prstGeom>
            <a:noFill/>
          </p:spPr>
          <p:txBody>
            <a:bodyPr wrap="none" rtlCol="0">
              <a:spAutoFit/>
            </a:bodyPr>
            <a:lstStyle/>
            <a:p>
              <a:pPr algn="ctr"/>
              <a:r>
                <a:rPr lang="fr-FR" sz="1400" b="1" dirty="0">
                  <a:solidFill>
                    <a:schemeClr val="bg1"/>
                  </a:solidFill>
                  <a:latin typeface="Aptos Black" panose="020B0004020202020204" pitchFamily="34" charset="0"/>
                </a:rPr>
                <a:t>Opération                      du 4 mars au 1</a:t>
              </a:r>
              <a:r>
                <a:rPr lang="fr-FR" sz="1400" b="1" baseline="30%" dirty="0">
                  <a:solidFill>
                    <a:schemeClr val="bg1"/>
                  </a:solidFill>
                  <a:latin typeface="Aptos Black" panose="020B0004020202020204" pitchFamily="34" charset="0"/>
                </a:rPr>
                <a:t>er</a:t>
              </a:r>
              <a:r>
                <a:rPr lang="fr-FR" sz="1400" b="1" dirty="0">
                  <a:solidFill>
                    <a:schemeClr val="bg1"/>
                  </a:solidFill>
                  <a:latin typeface="Aptos Black" panose="020B0004020202020204" pitchFamily="34" charset="0"/>
                </a:rPr>
                <a:t> avril</a:t>
              </a:r>
            </a:p>
            <a:p>
              <a:pPr algn="ctr"/>
              <a:r>
                <a:rPr lang="fr-FR" sz="1200" b="1" i="1" dirty="0">
                  <a:solidFill>
                    <a:schemeClr val="bg1"/>
                  </a:solidFill>
                </a:rPr>
                <a:t>Financer sa mobilité et bien l’assurer </a:t>
              </a:r>
              <a:r>
                <a:rPr lang="fr-FR" sz="1200" b="1" i="1" dirty="0">
                  <a:solidFill>
                    <a:schemeClr val="bg1"/>
                  </a:solidFill>
                  <a:latin typeface="Aptos Black" panose="020B0004020202020204" pitchFamily="34" charset="0"/>
                </a:rPr>
                <a:t> </a:t>
              </a:r>
            </a:p>
          </p:txBody>
        </p:sp>
      </p:grpSp>
    </p:spTree>
    <p:extLst>
      <p:ext uri="{BB962C8B-B14F-4D97-AF65-F5344CB8AC3E}">
        <p14:creationId xmlns:p14="http://schemas.microsoft.com/office/powerpoint/2010/main" val="3395258150"/>
      </p:ext>
    </p:extLst>
  </p:cSld>
  <p:clrMapOvr>
    <a:masterClrMapping/>
  </p:clrMapOvr>
</p:sld>
</file>

<file path=ppt/slides/slide21.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7927C8EE-A4AA-4980-A402-BBC125DDC03C}"/>
              </a:ext>
            </a:extLst>
          </p:cNvPr>
          <p:cNvSpPr>
            <a:spLocks noGrp="1"/>
          </p:cNvSpPr>
          <p:nvPr>
            <p:ph type="body" sz="quarter" idx="12"/>
          </p:nvPr>
        </p:nvSpPr>
        <p:spPr/>
        <p:txBody>
          <a:bodyPr/>
          <a:lstStyle/>
          <a:p>
            <a:r>
              <a:rPr lang="fr-FR" sz="1800" dirty="0"/>
              <a:t>L’essentiel de la mobilité en CEGEE avec </a:t>
            </a:r>
            <a:r>
              <a:rPr lang="fr-FR" sz="1800" dirty="0">
                <a:solidFill>
                  <a:srgbClr val="C00000"/>
                </a:solidFill>
              </a:rPr>
              <a:t>4 profils</a:t>
            </a:r>
          </a:p>
        </p:txBody>
      </p:sp>
      <p:sp>
        <p:nvSpPr>
          <p:cNvPr id="5" name="ZoneTexte 4">
            <a:extLst>
              <a:ext uri="{FF2B5EF4-FFF2-40B4-BE49-F238E27FC236}">
                <a16:creationId xmlns:a16="http://schemas.microsoft.com/office/drawing/2014/main" id="{88FA55AF-C306-1C3F-7F93-283C9B89AA95}"/>
              </a:ext>
            </a:extLst>
          </p:cNvPr>
          <p:cNvSpPr txBox="1"/>
          <p:nvPr/>
        </p:nvSpPr>
        <p:spPr>
          <a:xfrm>
            <a:off x="6177477" y="95261"/>
            <a:ext cx="4940177" cy="276999"/>
          </a:xfrm>
          <a:prstGeom prst="rect">
            <a:avLst/>
          </a:prstGeom>
          <a:noFill/>
        </p:spPr>
        <p:txBody>
          <a:bodyPr wrap="square" rtlCol="0">
            <a:spAutoFit/>
          </a:bodyPr>
          <a:lstStyle/>
          <a:p>
            <a:pPr algn="r"/>
            <a:r>
              <a:rPr lang="fr-FR" sz="1200" dirty="0">
                <a:solidFill>
                  <a:schemeClr val="tx1">
                    <a:lumMod val="75%"/>
                    <a:lumOff val="25%"/>
                  </a:schemeClr>
                </a:solidFill>
              </a:rPr>
              <a:t>3. Quelques exemples en synthèse</a:t>
            </a:r>
          </a:p>
        </p:txBody>
      </p:sp>
      <p:graphicFrame>
        <p:nvGraphicFramePr>
          <p:cNvPr id="9" name="Tableau 9">
            <a:extLst>
              <a:ext uri="{FF2B5EF4-FFF2-40B4-BE49-F238E27FC236}">
                <a16:creationId xmlns:a16="http://schemas.microsoft.com/office/drawing/2014/main" id="{4BFFBC8D-49DB-D40F-D9FA-FFBACA713464}"/>
              </a:ext>
            </a:extLst>
          </p:cNvPr>
          <p:cNvGraphicFramePr>
            <a:graphicFrameLocks noGrp="1"/>
          </p:cNvGraphicFramePr>
          <p:nvPr>
            <p:extLst>
              <p:ext uri="{D42A27DB-BD31-4B8C-83A1-F6EECF244321}">
                <p14:modId xmlns:p14="http://schemas.microsoft.com/office/powerpoint/2010/main" val="2862152742"/>
              </p:ext>
            </p:extLst>
          </p:nvPr>
        </p:nvGraphicFramePr>
        <p:xfrm>
          <a:off x="695325" y="1203138"/>
          <a:ext cx="11191878" cy="5178612"/>
        </p:xfrm>
        <a:graphic>
          <a:graphicData uri="http://purl.oclc.org/ooxml/drawingml/table">
            <a:tbl>
              <a:tblPr firstRow="1" bandRow="1">
                <a:tableStyleId>{5C22544A-7EE6-4342-B048-85BDC9FD1C3A}</a:tableStyleId>
              </a:tblPr>
              <a:tblGrid>
                <a:gridCol w="2591648">
                  <a:extLst>
                    <a:ext uri="{9D8B030D-6E8A-4147-A177-3AD203B41FA5}">
                      <a16:colId xmlns:a16="http://schemas.microsoft.com/office/drawing/2014/main" val="4179512125"/>
                    </a:ext>
                  </a:extLst>
                </a:gridCol>
                <a:gridCol w="2734680">
                  <a:extLst>
                    <a:ext uri="{9D8B030D-6E8A-4147-A177-3AD203B41FA5}">
                      <a16:colId xmlns:a16="http://schemas.microsoft.com/office/drawing/2014/main" val="3712322848"/>
                    </a:ext>
                  </a:extLst>
                </a:gridCol>
                <a:gridCol w="2734680">
                  <a:extLst>
                    <a:ext uri="{9D8B030D-6E8A-4147-A177-3AD203B41FA5}">
                      <a16:colId xmlns:a16="http://schemas.microsoft.com/office/drawing/2014/main" val="2951814331"/>
                    </a:ext>
                  </a:extLst>
                </a:gridCol>
                <a:gridCol w="3130870">
                  <a:extLst>
                    <a:ext uri="{9D8B030D-6E8A-4147-A177-3AD203B41FA5}">
                      <a16:colId xmlns:a16="http://schemas.microsoft.com/office/drawing/2014/main" val="4178123526"/>
                    </a:ext>
                  </a:extLst>
                </a:gridCol>
              </a:tblGrid>
              <a:tr h="540445">
                <a:tc>
                  <a:txBody>
                    <a:bodyPr/>
                    <a:lstStyle/>
                    <a:p>
                      <a:endParaRPr lang="fr-FR" sz="1000" b="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bg1">
                          <a:lumMod val="5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50%"/>
                        </a:schemeClr>
                      </a:solidFill>
                      <a:prstDash val="solid"/>
                      <a:round/>
                      <a:headEnd type="none" w="med" len="med"/>
                      <a:tailEnd type="none" w="med" len="med"/>
                    </a:lnB>
                    <a:solidFill>
                      <a:schemeClr val="bg1">
                        <a:lumMod val="95%"/>
                      </a:schemeClr>
                    </a:solidFill>
                  </a:tcPr>
                </a:tc>
                <a:tc>
                  <a:txBody>
                    <a:bodyPr/>
                    <a:lstStyle/>
                    <a:p>
                      <a:pPr algn="ctr"/>
                      <a:r>
                        <a:rPr lang="fr-FR" sz="1200" b="1" dirty="0">
                          <a:solidFill>
                            <a:srgbClr val="C00000"/>
                          </a:solidFill>
                        </a:rPr>
                        <a:t>Véhicule / budget</a:t>
                      </a:r>
                    </a:p>
                  </a:txBody>
                  <a:tcPr anchor="ctr">
                    <a:lnL w="12700" cap="flat" cmpd="sng" algn="ctr">
                      <a:solidFill>
                        <a:schemeClr val="bg1">
                          <a:lumMod val="50%"/>
                        </a:schemeClr>
                      </a:solidFill>
                      <a:prstDash val="solid"/>
                      <a:round/>
                      <a:headEnd type="none" w="med" len="med"/>
                      <a:tailEnd type="none" w="med" len="med"/>
                    </a:lnL>
                    <a:lnR w="12700" cap="flat" cmpd="sng" algn="ctr">
                      <a:solidFill>
                        <a:schemeClr val="bg1">
                          <a:lumMod val="5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50%"/>
                        </a:schemeClr>
                      </a:solidFill>
                      <a:prstDash val="solid"/>
                      <a:round/>
                      <a:headEnd type="none" w="med" len="med"/>
                      <a:tailEnd type="none" w="med" len="med"/>
                    </a:lnB>
                    <a:solidFill>
                      <a:schemeClr val="bg1">
                        <a:lumMod val="95%"/>
                      </a:schemeClr>
                    </a:solidFill>
                  </a:tcPr>
                </a:tc>
                <a:tc>
                  <a:txBody>
                    <a:bodyPr/>
                    <a:lstStyle/>
                    <a:p>
                      <a:pPr algn="ctr"/>
                      <a:r>
                        <a:rPr lang="fr-FR" sz="1200" b="1" dirty="0">
                          <a:solidFill>
                            <a:srgbClr val="C00000"/>
                          </a:solidFill>
                        </a:rPr>
                        <a:t>Financer</a:t>
                      </a:r>
                      <a:r>
                        <a:rPr lang="fr-FR" sz="1200" b="1" baseline="30%" dirty="0">
                          <a:solidFill>
                            <a:srgbClr val="C00000"/>
                          </a:solidFill>
                        </a:rPr>
                        <a:t>1</a:t>
                      </a:r>
                      <a:endParaRPr lang="fr-FR" sz="1200" b="1" dirty="0">
                        <a:solidFill>
                          <a:srgbClr val="C00000"/>
                        </a:solidFill>
                      </a:endParaRPr>
                    </a:p>
                    <a:p>
                      <a:pPr marL="0" marR="0" lvl="0" indent="0" algn="ctr" defTabSz="914400" rtl="0" eaLnBrk="1" fontAlgn="auto" latinLnBrk="0" hangingPunct="1">
                        <a:lnSpc>
                          <a:spcPct val="100%"/>
                        </a:lnSpc>
                        <a:spcBef>
                          <a:spcPts val="0"/>
                        </a:spcBef>
                        <a:spcAft>
                          <a:spcPts val="0"/>
                        </a:spcAft>
                        <a:buClrTx/>
                        <a:buSzTx/>
                        <a:buFontTx/>
                        <a:buNone/>
                        <a:tabLst/>
                        <a:defRPr/>
                      </a:pPr>
                      <a:r>
                        <a:rPr lang="fr-FR" sz="1100" b="0" dirty="0">
                          <a:solidFill>
                            <a:schemeClr val="tx1">
                              <a:lumMod val="75%"/>
                              <a:lumOff val="25%"/>
                            </a:schemeClr>
                          </a:solidFill>
                        </a:rPr>
                        <a:t>Exemples de financements </a:t>
                      </a:r>
                      <a:r>
                        <a:rPr lang="fr-FR" sz="1100" b="0" u="sng" dirty="0">
                          <a:solidFill>
                            <a:schemeClr val="tx1">
                              <a:lumMod val="75%"/>
                              <a:lumOff val="25%"/>
                            </a:schemeClr>
                          </a:solidFill>
                        </a:rPr>
                        <a:t>sans apport </a:t>
                      </a:r>
                      <a:r>
                        <a:rPr lang="fr-FR" sz="1100" b="0" dirty="0">
                          <a:solidFill>
                            <a:schemeClr val="tx1">
                              <a:lumMod val="75%"/>
                              <a:lumOff val="25%"/>
                            </a:schemeClr>
                          </a:solidFill>
                        </a:rPr>
                        <a:t>(hors frais de dossiers et assurances)</a:t>
                      </a:r>
                    </a:p>
                  </a:txBody>
                  <a:tcPr anchor="ctr">
                    <a:lnL w="12700" cap="flat" cmpd="sng" algn="ctr">
                      <a:solidFill>
                        <a:schemeClr val="bg1">
                          <a:lumMod val="50%"/>
                        </a:schemeClr>
                      </a:solidFill>
                      <a:prstDash val="solid"/>
                      <a:round/>
                      <a:headEnd type="none" w="med" len="med"/>
                      <a:tailEnd type="none" w="med" len="med"/>
                    </a:lnL>
                    <a:lnR w="12700" cap="flat" cmpd="sng" algn="ctr">
                      <a:solidFill>
                        <a:schemeClr val="bg1">
                          <a:lumMod val="5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50%"/>
                        </a:schemeClr>
                      </a:solidFill>
                      <a:prstDash val="solid"/>
                      <a:round/>
                      <a:headEnd type="none" w="med" len="med"/>
                      <a:tailEnd type="none" w="med" len="med"/>
                    </a:lnB>
                    <a:solidFill>
                      <a:schemeClr val="bg1">
                        <a:lumMod val="95%"/>
                      </a:schemeClr>
                    </a:solidFill>
                  </a:tcPr>
                </a:tc>
                <a:tc>
                  <a:txBody>
                    <a:bodyPr/>
                    <a:lstStyle/>
                    <a:p>
                      <a:pPr algn="ctr"/>
                      <a:r>
                        <a:rPr lang="fr-FR" sz="1200" b="1" dirty="0">
                          <a:solidFill>
                            <a:srgbClr val="C00000"/>
                          </a:solidFill>
                        </a:rPr>
                        <a:t>Assurer</a:t>
                      </a:r>
                      <a:r>
                        <a:rPr lang="fr-FR" sz="1200" b="1" baseline="30%" dirty="0">
                          <a:solidFill>
                            <a:srgbClr val="C00000"/>
                          </a:solidFill>
                        </a:rPr>
                        <a:t>2</a:t>
                      </a:r>
                    </a:p>
                  </a:txBody>
                  <a:tcPr anchor="ctr">
                    <a:lnL w="12700" cap="flat" cmpd="sng" algn="ctr">
                      <a:solidFill>
                        <a:schemeClr val="bg1">
                          <a:lumMod val="50%"/>
                        </a:schemeClr>
                      </a:solidFill>
                      <a:prstDash val="solid"/>
                      <a:round/>
                      <a:headEnd type="none" w="med" len="med"/>
                      <a:tailEnd type="none" w="med" len="med"/>
                    </a:lnL>
                    <a:lnR w="12700" cap="flat" cmpd="sng" algn="ctr">
                      <a:solidFill>
                        <a:schemeClr val="bg1">
                          <a:lumMod val="5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50%"/>
                        </a:schemeClr>
                      </a:solidFill>
                      <a:prstDash val="solid"/>
                      <a:round/>
                      <a:headEnd type="none" w="med" len="med"/>
                      <a:tailEnd type="none" w="med" len="med"/>
                    </a:lnB>
                    <a:solidFill>
                      <a:schemeClr val="bg1">
                        <a:lumMod val="95%"/>
                      </a:schemeClr>
                    </a:solidFill>
                  </a:tcPr>
                </a:tc>
                <a:extLst>
                  <a:ext uri="{0D108BD9-81ED-4DB2-BD59-A6C34878D82A}">
                    <a16:rowId xmlns:a16="http://schemas.microsoft.com/office/drawing/2014/main" val="4284895295"/>
                  </a:ext>
                </a:extLst>
              </a:tr>
              <a:tr h="1067619">
                <a:tc>
                  <a:txBody>
                    <a:bodyPr/>
                    <a:lstStyle/>
                    <a:p>
                      <a:r>
                        <a:rPr lang="fr-FR" sz="1400" b="0" dirty="0">
                          <a:solidFill>
                            <a:srgbClr val="002060"/>
                          </a:solidFill>
                        </a:rPr>
                        <a:t>Jeune conducteur</a:t>
                      </a:r>
                    </a:p>
                    <a:p>
                      <a:endParaRPr lang="fr-FR" sz="1400" b="0" dirty="0">
                        <a:solidFill>
                          <a:srgbClr val="002060"/>
                        </a:solidFill>
                      </a:endParaRPr>
                    </a:p>
                    <a:p>
                      <a:r>
                        <a:rPr lang="fr-FR" sz="1400" b="0" dirty="0">
                          <a:solidFill>
                            <a:srgbClr val="002060"/>
                          </a:solidFill>
                        </a:rPr>
                        <a:t> </a:t>
                      </a:r>
                    </a:p>
                  </a:txBody>
                  <a:tcPr>
                    <a:lnL w="12700" cap="flat" cmpd="sng" algn="ctr">
                      <a:solidFill>
                        <a:schemeClr val="tx1"/>
                      </a:solidFill>
                      <a:prstDash val="solid"/>
                      <a:round/>
                      <a:headEnd type="none" w="med" len="med"/>
                      <a:tailEnd type="none" w="med" len="med"/>
                    </a:lnL>
                    <a:lnR w="12700" cap="flat" cmpd="sng" algn="ctr">
                      <a:solidFill>
                        <a:schemeClr val="bg1">
                          <a:lumMod val="50%"/>
                        </a:schemeClr>
                      </a:solidFill>
                      <a:prstDash val="solid"/>
                      <a:round/>
                      <a:headEnd type="none" w="med" len="med"/>
                      <a:tailEnd type="none" w="med" len="med"/>
                    </a:lnR>
                    <a:lnT w="12700" cap="flat" cmpd="sng" algn="ctr">
                      <a:solidFill>
                        <a:schemeClr val="bg1">
                          <a:lumMod val="50%"/>
                        </a:schemeClr>
                      </a:solidFill>
                      <a:prstDash val="solid"/>
                      <a:round/>
                      <a:headEnd type="none" w="med" len="med"/>
                      <a:tailEnd type="none" w="med" len="med"/>
                    </a:lnT>
                    <a:lnB w="12700" cap="flat" cmpd="sng" algn="ctr">
                      <a:solidFill>
                        <a:schemeClr val="bg1">
                          <a:lumMod val="50%"/>
                        </a:schemeClr>
                      </a:solidFill>
                      <a:prstDash val="solid"/>
                      <a:round/>
                      <a:headEnd type="none" w="med" len="med"/>
                      <a:tailEnd type="none" w="med" len="med"/>
                    </a:lnB>
                    <a:solidFill>
                      <a:schemeClr val="bg1">
                        <a:lumMod val="95%"/>
                      </a:schemeClr>
                    </a:solidFill>
                  </a:tcPr>
                </a:tc>
                <a:tc>
                  <a:txBody>
                    <a:bodyPr/>
                    <a:lstStyle/>
                    <a:p>
                      <a:pPr marL="0" marR="0" lvl="0" indent="0" algn="ctr" defTabSz="914400" rtl="0" eaLnBrk="1" fontAlgn="auto" latinLnBrk="0" hangingPunct="1">
                        <a:lnSpc>
                          <a:spcPct val="100%"/>
                        </a:lnSpc>
                        <a:spcBef>
                          <a:spcPts val="0"/>
                        </a:spcBef>
                        <a:spcAft>
                          <a:spcPts val="0"/>
                        </a:spcAft>
                        <a:buClrTx/>
                        <a:buSzTx/>
                        <a:buFontTx/>
                        <a:buNone/>
                        <a:tabLst/>
                        <a:defRPr/>
                      </a:pPr>
                      <a:r>
                        <a:rPr lang="fr-FR" sz="1100" b="1" dirty="0">
                          <a:solidFill>
                            <a:srgbClr val="C00000"/>
                          </a:solidFill>
                        </a:rPr>
                        <a:t>Exemple :</a:t>
                      </a:r>
                      <a:r>
                        <a:rPr lang="fr-FR" sz="1100" b="0" dirty="0">
                          <a:solidFill>
                            <a:srgbClr val="C00000"/>
                          </a:solidFill>
                        </a:rPr>
                        <a:t> </a:t>
                      </a:r>
                    </a:p>
                    <a:p>
                      <a:pPr marL="0" marR="0" lvl="0" indent="0" algn="ctr" defTabSz="914400" rtl="0" eaLnBrk="1" fontAlgn="auto" latinLnBrk="0" hangingPunct="1">
                        <a:lnSpc>
                          <a:spcPct val="100%"/>
                        </a:lnSpc>
                        <a:spcBef>
                          <a:spcPts val="0"/>
                        </a:spcBef>
                        <a:spcAft>
                          <a:spcPts val="0"/>
                        </a:spcAft>
                        <a:buClrTx/>
                        <a:buSzTx/>
                        <a:buFontTx/>
                        <a:buNone/>
                        <a:tabLst/>
                        <a:defRPr/>
                      </a:pPr>
                      <a:r>
                        <a:rPr lang="fr-FR" sz="1100" b="0" dirty="0">
                          <a:solidFill>
                            <a:schemeClr val="tx1">
                              <a:lumMod val="75%"/>
                              <a:lumOff val="25%"/>
                            </a:schemeClr>
                          </a:solidFill>
                        </a:rPr>
                        <a:t>Achat d’une Renault Clio </a:t>
                      </a:r>
                      <a:r>
                        <a:rPr lang="fr-FR" sz="1100" b="0" dirty="0" err="1">
                          <a:solidFill>
                            <a:schemeClr val="tx1">
                              <a:lumMod val="75%"/>
                              <a:lumOff val="25%"/>
                            </a:schemeClr>
                          </a:solidFill>
                        </a:rPr>
                        <a:t>Ess</a:t>
                      </a:r>
                      <a:r>
                        <a:rPr lang="fr-FR" sz="1100" b="0" dirty="0">
                          <a:solidFill>
                            <a:schemeClr val="tx1">
                              <a:lumMod val="75%"/>
                              <a:lumOff val="25%"/>
                            </a:schemeClr>
                          </a:solidFill>
                        </a:rPr>
                        <a:t> d’occasion de 2007 (5 000€) pour un jeune conducteur de 20 ans, étudiant.</a:t>
                      </a:r>
                    </a:p>
                  </a:txBody>
                  <a:tcPr>
                    <a:lnL w="12700" cap="flat" cmpd="sng" algn="ctr">
                      <a:solidFill>
                        <a:schemeClr val="bg1">
                          <a:lumMod val="50%"/>
                        </a:schemeClr>
                      </a:solidFill>
                      <a:prstDash val="solid"/>
                      <a:round/>
                      <a:headEnd type="none" w="med" len="med"/>
                      <a:tailEnd type="none" w="med" len="med"/>
                    </a:lnL>
                    <a:lnR w="12700" cap="flat" cmpd="sng" algn="ctr">
                      <a:solidFill>
                        <a:schemeClr val="bg1">
                          <a:lumMod val="50%"/>
                        </a:schemeClr>
                      </a:solidFill>
                      <a:prstDash val="solid"/>
                      <a:round/>
                      <a:headEnd type="none" w="med" len="med"/>
                      <a:tailEnd type="none" w="med" len="med"/>
                    </a:lnR>
                    <a:lnT w="12700" cap="flat" cmpd="sng" algn="ctr">
                      <a:solidFill>
                        <a:schemeClr val="bg1">
                          <a:lumMod val="50%"/>
                        </a:schemeClr>
                      </a:solidFill>
                      <a:prstDash val="solid"/>
                      <a:round/>
                      <a:headEnd type="none" w="med" len="med"/>
                      <a:tailEnd type="none" w="med" len="med"/>
                    </a:lnT>
                    <a:lnB w="12700" cap="flat" cmpd="sng" algn="ctr">
                      <a:solidFill>
                        <a:schemeClr val="bg1">
                          <a:lumMod val="50%"/>
                        </a:schemeClr>
                      </a:solidFill>
                      <a:prstDash val="solid"/>
                      <a:round/>
                      <a:headEnd type="none" w="med" len="med"/>
                      <a:tailEnd type="none" w="med" len="med"/>
                    </a:lnB>
                    <a:solidFill>
                      <a:schemeClr val="bg1">
                        <a:lumMod val="95%"/>
                      </a:schemeClr>
                    </a:solidFill>
                  </a:tcPr>
                </a:tc>
                <a:tc>
                  <a:txBody>
                    <a:bodyPr/>
                    <a:lstStyle/>
                    <a:p>
                      <a:pPr algn="l"/>
                      <a:r>
                        <a:rPr lang="fr-FR" sz="1100" b="1" dirty="0">
                          <a:solidFill>
                            <a:schemeClr val="tx1">
                              <a:lumMod val="75%"/>
                              <a:lumOff val="25%"/>
                            </a:schemeClr>
                          </a:solidFill>
                        </a:rPr>
                        <a:t>Montage financier :</a:t>
                      </a:r>
                      <a:r>
                        <a:rPr lang="fr-FR" sz="1100" b="0" dirty="0">
                          <a:solidFill>
                            <a:schemeClr val="tx1">
                              <a:lumMod val="75%"/>
                              <a:lumOff val="25%"/>
                            </a:schemeClr>
                          </a:solidFill>
                        </a:rPr>
                        <a:t> </a:t>
                      </a:r>
                    </a:p>
                    <a:p>
                      <a:pPr algn="l"/>
                      <a:r>
                        <a:rPr lang="fr-FR" sz="1100" b="1" dirty="0">
                          <a:solidFill>
                            <a:srgbClr val="C00000"/>
                          </a:solidFill>
                        </a:rPr>
                        <a:t>Prêt 2000€ à taux 0 </a:t>
                      </a:r>
                      <a:r>
                        <a:rPr lang="fr-FR" sz="1100" b="0" dirty="0">
                          <a:solidFill>
                            <a:schemeClr val="tx1">
                              <a:lumMod val="75%"/>
                              <a:lumOff val="25%"/>
                            </a:schemeClr>
                          </a:solidFill>
                        </a:rPr>
                        <a:t>: 41,7€ / 48 mois </a:t>
                      </a:r>
                    </a:p>
                    <a:p>
                      <a:pPr algn="l"/>
                      <a:r>
                        <a:rPr lang="fr-FR" sz="1100" b="1" dirty="0">
                          <a:solidFill>
                            <a:srgbClr val="C00000"/>
                          </a:solidFill>
                        </a:rPr>
                        <a:t>Prêt véhicule 3000€</a:t>
                      </a:r>
                      <a:r>
                        <a:rPr lang="fr-FR" sz="1100" b="0" dirty="0">
                          <a:solidFill>
                            <a:schemeClr val="tx1">
                              <a:lumMod val="75%"/>
                              <a:lumOff val="25%"/>
                            </a:schemeClr>
                          </a:solidFill>
                        </a:rPr>
                        <a:t> : 75,2€ / 48 mois</a:t>
                      </a:r>
                    </a:p>
                    <a:p>
                      <a:pPr algn="l"/>
                      <a:endParaRPr lang="fr-FR" sz="1100" b="0" dirty="0">
                        <a:solidFill>
                          <a:schemeClr val="tx1">
                            <a:lumMod val="75%"/>
                            <a:lumOff val="25%"/>
                          </a:schemeClr>
                        </a:solidFill>
                      </a:endParaRPr>
                    </a:p>
                    <a:p>
                      <a:pPr algn="l"/>
                      <a:r>
                        <a:rPr lang="fr-FR" sz="1100" b="1" dirty="0">
                          <a:solidFill>
                            <a:schemeClr val="tx1">
                              <a:lumMod val="75%"/>
                              <a:lumOff val="25%"/>
                            </a:schemeClr>
                          </a:solidFill>
                        </a:rPr>
                        <a:t>5000€ empruntés : 116,9€ sur 48 mois</a:t>
                      </a:r>
                    </a:p>
                  </a:txBody>
                  <a:tcPr>
                    <a:lnL w="12700" cap="flat" cmpd="sng" algn="ctr">
                      <a:solidFill>
                        <a:schemeClr val="bg1">
                          <a:lumMod val="50%"/>
                        </a:schemeClr>
                      </a:solidFill>
                      <a:prstDash val="solid"/>
                      <a:round/>
                      <a:headEnd type="none" w="med" len="med"/>
                      <a:tailEnd type="none" w="med" len="med"/>
                    </a:lnL>
                    <a:lnR w="12700" cap="flat" cmpd="sng" algn="ctr">
                      <a:solidFill>
                        <a:schemeClr val="bg1">
                          <a:lumMod val="50%"/>
                        </a:schemeClr>
                      </a:solidFill>
                      <a:prstDash val="solid"/>
                      <a:round/>
                      <a:headEnd type="none" w="med" len="med"/>
                      <a:tailEnd type="none" w="med" len="med"/>
                    </a:lnR>
                    <a:lnT w="12700" cap="flat" cmpd="sng" algn="ctr">
                      <a:solidFill>
                        <a:schemeClr val="bg1">
                          <a:lumMod val="50%"/>
                        </a:schemeClr>
                      </a:solidFill>
                      <a:prstDash val="solid"/>
                      <a:round/>
                      <a:headEnd type="none" w="med" len="med"/>
                      <a:tailEnd type="none" w="med" len="med"/>
                    </a:lnT>
                    <a:lnB w="12700" cap="flat" cmpd="sng" algn="ctr">
                      <a:solidFill>
                        <a:schemeClr val="bg1">
                          <a:lumMod val="50%"/>
                        </a:schemeClr>
                      </a:solidFill>
                      <a:prstDash val="solid"/>
                      <a:round/>
                      <a:headEnd type="none" w="med" len="med"/>
                      <a:tailEnd type="none" w="med" len="med"/>
                    </a:lnB>
                    <a:solidFill>
                      <a:schemeClr val="bg1">
                        <a:lumMod val="95%"/>
                      </a:schemeClr>
                    </a:solidFill>
                  </a:tcPr>
                </a:tc>
                <a:tc>
                  <a:txBody>
                    <a:bodyPr/>
                    <a:lstStyle/>
                    <a:p>
                      <a:pPr algn="ctr"/>
                      <a:r>
                        <a:rPr lang="fr-FR" sz="1100" b="1" dirty="0">
                          <a:solidFill>
                            <a:schemeClr val="tx1">
                              <a:lumMod val="75%"/>
                              <a:lumOff val="25%"/>
                            </a:schemeClr>
                          </a:solidFill>
                        </a:rPr>
                        <a:t>Assurance AUTO – Formule Tiers</a:t>
                      </a:r>
                    </a:p>
                    <a:p>
                      <a:pPr algn="ctr"/>
                      <a:r>
                        <a:rPr lang="fr-FR" sz="1100" b="0" dirty="0">
                          <a:solidFill>
                            <a:schemeClr val="tx1">
                              <a:lumMod val="75%"/>
                              <a:lumOff val="25%"/>
                            </a:schemeClr>
                          </a:solidFill>
                        </a:rPr>
                        <a:t>CRM 1,00 - Novice</a:t>
                      </a:r>
                    </a:p>
                    <a:p>
                      <a:pPr algn="ctr"/>
                      <a:r>
                        <a:rPr lang="fr-FR" sz="1100" b="0" dirty="0">
                          <a:solidFill>
                            <a:schemeClr val="tx1">
                              <a:lumMod val="75%"/>
                              <a:lumOff val="25%"/>
                            </a:schemeClr>
                          </a:solidFill>
                        </a:rPr>
                        <a:t>Prime CE : 1088€</a:t>
                      </a:r>
                    </a:p>
                    <a:p>
                      <a:pPr algn="ctr"/>
                      <a:r>
                        <a:rPr lang="fr-FR" sz="1000" b="0" i="1" dirty="0">
                          <a:solidFill>
                            <a:schemeClr val="tx1">
                              <a:lumMod val="75%"/>
                              <a:lumOff val="25%"/>
                            </a:schemeClr>
                          </a:solidFill>
                        </a:rPr>
                        <a:t>Prime moyenne marché : 1464€</a:t>
                      </a:r>
                    </a:p>
                  </a:txBody>
                  <a:tcPr>
                    <a:lnL w="12700" cap="flat" cmpd="sng" algn="ctr">
                      <a:solidFill>
                        <a:schemeClr val="bg1">
                          <a:lumMod val="50%"/>
                        </a:schemeClr>
                      </a:solidFill>
                      <a:prstDash val="solid"/>
                      <a:round/>
                      <a:headEnd type="none" w="med" len="med"/>
                      <a:tailEnd type="none" w="med" len="med"/>
                    </a:lnL>
                    <a:lnR w="12700" cap="flat" cmpd="sng" algn="ctr">
                      <a:solidFill>
                        <a:schemeClr val="bg1">
                          <a:lumMod val="50%"/>
                        </a:schemeClr>
                      </a:solidFill>
                      <a:prstDash val="solid"/>
                      <a:round/>
                      <a:headEnd type="none" w="med" len="med"/>
                      <a:tailEnd type="none" w="med" len="med"/>
                    </a:lnR>
                    <a:lnT w="12700" cap="flat" cmpd="sng" algn="ctr">
                      <a:solidFill>
                        <a:schemeClr val="bg1">
                          <a:lumMod val="50%"/>
                        </a:schemeClr>
                      </a:solidFill>
                      <a:prstDash val="solid"/>
                      <a:round/>
                      <a:headEnd type="none" w="med" len="med"/>
                      <a:tailEnd type="none" w="med" len="med"/>
                    </a:lnT>
                    <a:lnB w="12700" cap="flat" cmpd="sng" algn="ctr">
                      <a:solidFill>
                        <a:schemeClr val="bg1">
                          <a:lumMod val="50%"/>
                        </a:schemeClr>
                      </a:solidFill>
                      <a:prstDash val="solid"/>
                      <a:round/>
                      <a:headEnd type="none" w="med" len="med"/>
                      <a:tailEnd type="none" w="med" len="med"/>
                    </a:lnB>
                    <a:solidFill>
                      <a:schemeClr val="bg1">
                        <a:lumMod val="95%"/>
                      </a:schemeClr>
                    </a:solidFill>
                  </a:tcPr>
                </a:tc>
                <a:extLst>
                  <a:ext uri="{0D108BD9-81ED-4DB2-BD59-A6C34878D82A}">
                    <a16:rowId xmlns:a16="http://schemas.microsoft.com/office/drawing/2014/main" val="2648811980"/>
                  </a:ext>
                </a:extLst>
              </a:tr>
              <a:tr h="1108713">
                <a:tc>
                  <a:txBody>
                    <a:bodyPr/>
                    <a:lstStyle/>
                    <a:p>
                      <a:r>
                        <a:rPr lang="fr-FR" sz="1400" b="0" dirty="0">
                          <a:solidFill>
                            <a:srgbClr val="002060"/>
                          </a:solidFill>
                        </a:rPr>
                        <a:t>Electrique</a:t>
                      </a:r>
                    </a:p>
                    <a:p>
                      <a:endParaRPr lang="fr-FR" sz="1400" b="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bg1">
                          <a:lumMod val="50%"/>
                        </a:schemeClr>
                      </a:solidFill>
                      <a:prstDash val="solid"/>
                      <a:round/>
                      <a:headEnd type="none" w="med" len="med"/>
                      <a:tailEnd type="none" w="med" len="med"/>
                    </a:lnR>
                    <a:lnT w="12700" cap="flat" cmpd="sng" algn="ctr">
                      <a:solidFill>
                        <a:schemeClr val="bg1">
                          <a:lumMod val="50%"/>
                        </a:schemeClr>
                      </a:solidFill>
                      <a:prstDash val="solid"/>
                      <a:round/>
                      <a:headEnd type="none" w="med" len="med"/>
                      <a:tailEnd type="none" w="med" len="med"/>
                    </a:lnT>
                    <a:lnB w="12700" cap="flat" cmpd="sng" algn="ctr">
                      <a:solidFill>
                        <a:schemeClr val="bg1">
                          <a:lumMod val="50%"/>
                        </a:schemeClr>
                      </a:solidFill>
                      <a:prstDash val="solid"/>
                      <a:round/>
                      <a:headEnd type="none" w="med" len="med"/>
                      <a:tailEnd type="none" w="med" len="med"/>
                    </a:lnB>
                    <a:solidFill>
                      <a:schemeClr val="bg1">
                        <a:lumMod val="95%"/>
                      </a:schemeClr>
                    </a:solidFill>
                  </a:tcPr>
                </a:tc>
                <a:tc>
                  <a:txBody>
                    <a:bodyPr/>
                    <a:lstStyle/>
                    <a:p>
                      <a:pPr algn="ctr"/>
                      <a:r>
                        <a:rPr lang="fr-FR" sz="1100" b="1" dirty="0">
                          <a:solidFill>
                            <a:srgbClr val="C00000"/>
                          </a:solidFill>
                        </a:rPr>
                        <a:t>Exemple :</a:t>
                      </a:r>
                    </a:p>
                    <a:p>
                      <a:r>
                        <a:rPr lang="fr-FR" sz="1100" b="0" dirty="0">
                          <a:solidFill>
                            <a:schemeClr val="tx1">
                              <a:lumMod val="75%"/>
                              <a:lumOff val="25%"/>
                            </a:schemeClr>
                          </a:solidFill>
                        </a:rPr>
                        <a:t>Achat d’une Renault ZOÉ électrique neuve (32 000€) pour un conducteur de 56 ans, employé du secteur privé et épouse conductrice désignée.</a:t>
                      </a:r>
                    </a:p>
                  </a:txBody>
                  <a:tcPr>
                    <a:lnL w="12700" cap="flat" cmpd="sng" algn="ctr">
                      <a:solidFill>
                        <a:schemeClr val="bg1">
                          <a:lumMod val="50%"/>
                        </a:schemeClr>
                      </a:solidFill>
                      <a:prstDash val="solid"/>
                      <a:round/>
                      <a:headEnd type="none" w="med" len="med"/>
                      <a:tailEnd type="none" w="med" len="med"/>
                    </a:lnL>
                    <a:lnR w="12700" cap="flat" cmpd="sng" algn="ctr">
                      <a:solidFill>
                        <a:schemeClr val="bg1">
                          <a:lumMod val="50%"/>
                        </a:schemeClr>
                      </a:solidFill>
                      <a:prstDash val="solid"/>
                      <a:round/>
                      <a:headEnd type="none" w="med" len="med"/>
                      <a:tailEnd type="none" w="med" len="med"/>
                    </a:lnR>
                    <a:lnT w="12700" cap="flat" cmpd="sng" algn="ctr">
                      <a:solidFill>
                        <a:schemeClr val="bg1">
                          <a:lumMod val="50%"/>
                        </a:schemeClr>
                      </a:solidFill>
                      <a:prstDash val="solid"/>
                      <a:round/>
                      <a:headEnd type="none" w="med" len="med"/>
                      <a:tailEnd type="none" w="med" len="med"/>
                    </a:lnT>
                    <a:lnB w="12700" cap="flat" cmpd="sng" algn="ctr">
                      <a:solidFill>
                        <a:schemeClr val="bg1">
                          <a:lumMod val="50%"/>
                        </a:schemeClr>
                      </a:solidFill>
                      <a:prstDash val="solid"/>
                      <a:round/>
                      <a:headEnd type="none" w="med" len="med"/>
                      <a:tailEnd type="none" w="med" len="med"/>
                    </a:lnB>
                    <a:solidFill>
                      <a:schemeClr val="bg1">
                        <a:lumMod val="95%"/>
                      </a:schemeClr>
                    </a:solidFill>
                  </a:tcPr>
                </a:tc>
                <a:tc>
                  <a:txBody>
                    <a:bodyPr/>
                    <a:lstStyle/>
                    <a:p>
                      <a:endParaRPr lang="fr-FR" sz="1100" b="1" dirty="0">
                        <a:solidFill>
                          <a:schemeClr val="tx1">
                            <a:lumMod val="75%"/>
                            <a:lumOff val="25%"/>
                          </a:schemeClr>
                        </a:solidFill>
                      </a:endParaRPr>
                    </a:p>
                    <a:p>
                      <a:r>
                        <a:rPr lang="fr-FR" sz="1100" b="1" dirty="0">
                          <a:solidFill>
                            <a:schemeClr val="tx1">
                              <a:lumMod val="75%"/>
                              <a:lumOff val="25%"/>
                            </a:schemeClr>
                          </a:solidFill>
                        </a:rPr>
                        <a:t>Financement</a:t>
                      </a:r>
                      <a:r>
                        <a:rPr lang="fr-FR" sz="1100" b="0" dirty="0">
                          <a:solidFill>
                            <a:schemeClr val="tx1">
                              <a:lumMod val="75%"/>
                              <a:lumOff val="25%"/>
                            </a:schemeClr>
                          </a:solidFill>
                        </a:rPr>
                        <a:t> </a:t>
                      </a:r>
                    </a:p>
                    <a:p>
                      <a:r>
                        <a:rPr lang="fr-FR" sz="1100" b="1" dirty="0">
                          <a:solidFill>
                            <a:srgbClr val="00B050"/>
                          </a:solidFill>
                        </a:rPr>
                        <a:t>Prêt véhicule propre 32 000€ </a:t>
                      </a:r>
                      <a:r>
                        <a:rPr lang="fr-FR" sz="1100" b="0" dirty="0">
                          <a:solidFill>
                            <a:schemeClr val="tx1">
                              <a:lumMod val="75%"/>
                              <a:lumOff val="25%"/>
                            </a:schemeClr>
                          </a:solidFill>
                        </a:rPr>
                        <a:t>: </a:t>
                      </a:r>
                    </a:p>
                    <a:p>
                      <a:r>
                        <a:rPr lang="fr-FR" sz="1100" b="0" dirty="0">
                          <a:solidFill>
                            <a:schemeClr val="tx1">
                              <a:lumMod val="75%"/>
                              <a:lumOff val="25%"/>
                            </a:schemeClr>
                          </a:solidFill>
                        </a:rPr>
                        <a:t>530,2€ / 72 mois</a:t>
                      </a:r>
                    </a:p>
                  </a:txBody>
                  <a:tcPr>
                    <a:lnL w="12700" cap="flat" cmpd="sng" algn="ctr">
                      <a:solidFill>
                        <a:schemeClr val="bg1">
                          <a:lumMod val="50%"/>
                        </a:schemeClr>
                      </a:solidFill>
                      <a:prstDash val="solid"/>
                      <a:round/>
                      <a:headEnd type="none" w="med" len="med"/>
                      <a:tailEnd type="none" w="med" len="med"/>
                    </a:lnL>
                    <a:lnR w="12700" cap="flat" cmpd="sng" algn="ctr">
                      <a:solidFill>
                        <a:schemeClr val="bg1">
                          <a:lumMod val="50%"/>
                        </a:schemeClr>
                      </a:solidFill>
                      <a:prstDash val="solid"/>
                      <a:round/>
                      <a:headEnd type="none" w="med" len="med"/>
                      <a:tailEnd type="none" w="med" len="med"/>
                    </a:lnR>
                    <a:lnT w="12700" cap="flat" cmpd="sng" algn="ctr">
                      <a:solidFill>
                        <a:schemeClr val="bg1">
                          <a:lumMod val="50%"/>
                        </a:schemeClr>
                      </a:solidFill>
                      <a:prstDash val="solid"/>
                      <a:round/>
                      <a:headEnd type="none" w="med" len="med"/>
                      <a:tailEnd type="none" w="med" len="med"/>
                    </a:lnT>
                    <a:lnB w="12700" cap="flat" cmpd="sng" algn="ctr">
                      <a:solidFill>
                        <a:schemeClr val="bg1">
                          <a:lumMod val="50%"/>
                        </a:schemeClr>
                      </a:solidFill>
                      <a:prstDash val="solid"/>
                      <a:round/>
                      <a:headEnd type="none" w="med" len="med"/>
                      <a:tailEnd type="none" w="med" len="med"/>
                    </a:lnB>
                    <a:solidFill>
                      <a:schemeClr val="bg1">
                        <a:lumMod val="95%"/>
                      </a:schemeClr>
                    </a:solidFill>
                  </a:tcPr>
                </a:tc>
                <a:tc>
                  <a:txBody>
                    <a:bodyPr/>
                    <a:lstStyle/>
                    <a:p>
                      <a:pPr algn="ctr"/>
                      <a:r>
                        <a:rPr lang="fr-FR" sz="1100" b="1" dirty="0">
                          <a:solidFill>
                            <a:schemeClr val="tx1">
                              <a:lumMod val="75%"/>
                              <a:lumOff val="25%"/>
                            </a:schemeClr>
                          </a:solidFill>
                        </a:rPr>
                        <a:t>Assurance AUTO – Tous Risques</a:t>
                      </a:r>
                    </a:p>
                    <a:p>
                      <a:pPr algn="ctr"/>
                      <a:r>
                        <a:rPr lang="fr-FR" sz="1100" b="0" dirty="0">
                          <a:solidFill>
                            <a:schemeClr val="tx1">
                              <a:lumMod val="75%"/>
                              <a:lumOff val="25%"/>
                            </a:schemeClr>
                          </a:solidFill>
                        </a:rPr>
                        <a:t>CRM 0,64</a:t>
                      </a:r>
                    </a:p>
                    <a:p>
                      <a:pPr algn="ctr"/>
                      <a:r>
                        <a:rPr lang="fr-FR" sz="1100" b="0" dirty="0">
                          <a:solidFill>
                            <a:schemeClr val="tx1">
                              <a:lumMod val="75%"/>
                              <a:lumOff val="25%"/>
                            </a:schemeClr>
                          </a:solidFill>
                        </a:rPr>
                        <a:t>Prime CE : 851€</a:t>
                      </a:r>
                    </a:p>
                    <a:p>
                      <a:pPr algn="ctr"/>
                      <a:r>
                        <a:rPr lang="fr-FR" sz="1000" b="0" i="1" dirty="0">
                          <a:solidFill>
                            <a:schemeClr val="tx1">
                              <a:lumMod val="75%"/>
                              <a:lumOff val="25%"/>
                            </a:schemeClr>
                          </a:solidFill>
                        </a:rPr>
                        <a:t>Prime moyenne marché : 856€</a:t>
                      </a:r>
                    </a:p>
                  </a:txBody>
                  <a:tcPr>
                    <a:lnL w="12700" cap="flat" cmpd="sng" algn="ctr">
                      <a:solidFill>
                        <a:schemeClr val="bg1">
                          <a:lumMod val="50%"/>
                        </a:schemeClr>
                      </a:solidFill>
                      <a:prstDash val="solid"/>
                      <a:round/>
                      <a:headEnd type="none" w="med" len="med"/>
                      <a:tailEnd type="none" w="med" len="med"/>
                    </a:lnL>
                    <a:lnR w="12700" cap="flat" cmpd="sng" algn="ctr">
                      <a:solidFill>
                        <a:schemeClr val="bg1">
                          <a:lumMod val="50%"/>
                        </a:schemeClr>
                      </a:solidFill>
                      <a:prstDash val="solid"/>
                      <a:round/>
                      <a:headEnd type="none" w="med" len="med"/>
                      <a:tailEnd type="none" w="med" len="med"/>
                    </a:lnR>
                    <a:lnT w="12700" cap="flat" cmpd="sng" algn="ctr">
                      <a:solidFill>
                        <a:schemeClr val="bg1">
                          <a:lumMod val="50%"/>
                        </a:schemeClr>
                      </a:solidFill>
                      <a:prstDash val="solid"/>
                      <a:round/>
                      <a:headEnd type="none" w="med" len="med"/>
                      <a:tailEnd type="none" w="med" len="med"/>
                    </a:lnT>
                    <a:lnB w="12700" cap="flat" cmpd="sng" algn="ctr">
                      <a:solidFill>
                        <a:schemeClr val="bg1">
                          <a:lumMod val="50%"/>
                        </a:schemeClr>
                      </a:solidFill>
                      <a:prstDash val="solid"/>
                      <a:round/>
                      <a:headEnd type="none" w="med" len="med"/>
                      <a:tailEnd type="none" w="med" len="med"/>
                    </a:lnB>
                    <a:solidFill>
                      <a:schemeClr val="bg1">
                        <a:lumMod val="95%"/>
                      </a:schemeClr>
                    </a:solidFill>
                  </a:tcPr>
                </a:tc>
                <a:extLst>
                  <a:ext uri="{0D108BD9-81ED-4DB2-BD59-A6C34878D82A}">
                    <a16:rowId xmlns:a16="http://schemas.microsoft.com/office/drawing/2014/main" val="2162845228"/>
                  </a:ext>
                </a:extLst>
              </a:tr>
              <a:tr h="960120">
                <a:tc>
                  <a:txBody>
                    <a:bodyPr/>
                    <a:lstStyle/>
                    <a:p>
                      <a:r>
                        <a:rPr lang="fr-FR" sz="1400" b="0" dirty="0">
                          <a:solidFill>
                            <a:srgbClr val="002060"/>
                          </a:solidFill>
                        </a:rPr>
                        <a:t>2 roues</a:t>
                      </a:r>
                    </a:p>
                  </a:txBody>
                  <a:tcPr>
                    <a:lnL w="12700" cap="flat" cmpd="sng" algn="ctr">
                      <a:solidFill>
                        <a:schemeClr val="tx1"/>
                      </a:solidFill>
                      <a:prstDash val="solid"/>
                      <a:round/>
                      <a:headEnd type="none" w="med" len="med"/>
                      <a:tailEnd type="none" w="med" len="med"/>
                    </a:lnL>
                    <a:lnR w="12700" cap="flat" cmpd="sng" algn="ctr">
                      <a:solidFill>
                        <a:schemeClr val="bg1">
                          <a:lumMod val="50%"/>
                        </a:schemeClr>
                      </a:solidFill>
                      <a:prstDash val="solid"/>
                      <a:round/>
                      <a:headEnd type="none" w="med" len="med"/>
                      <a:tailEnd type="none" w="med" len="med"/>
                    </a:lnR>
                    <a:lnT w="12700" cap="flat" cmpd="sng" algn="ctr">
                      <a:solidFill>
                        <a:schemeClr val="bg1">
                          <a:lumMod val="50%"/>
                        </a:schemeClr>
                      </a:solidFill>
                      <a:prstDash val="solid"/>
                      <a:round/>
                      <a:headEnd type="none" w="med" len="med"/>
                      <a:tailEnd type="none" w="med" len="med"/>
                    </a:lnT>
                    <a:lnB w="12700" cap="flat" cmpd="sng" algn="ctr">
                      <a:solidFill>
                        <a:schemeClr val="bg1">
                          <a:lumMod val="50%"/>
                        </a:schemeClr>
                      </a:solidFill>
                      <a:prstDash val="solid"/>
                      <a:round/>
                      <a:headEnd type="none" w="med" len="med"/>
                      <a:tailEnd type="none" w="med" len="med"/>
                    </a:lnB>
                    <a:solidFill>
                      <a:schemeClr val="bg1">
                        <a:lumMod val="95%"/>
                      </a:schemeClr>
                    </a:solidFill>
                  </a:tcPr>
                </a:tc>
                <a:tc>
                  <a:txBody>
                    <a:bodyPr/>
                    <a:lstStyle/>
                    <a:p>
                      <a:pPr algn="ctr"/>
                      <a:r>
                        <a:rPr lang="fr-FR" sz="1100" b="1" dirty="0">
                          <a:solidFill>
                            <a:srgbClr val="C00000"/>
                          </a:solidFill>
                        </a:rPr>
                        <a:t>Exemple :</a:t>
                      </a:r>
                    </a:p>
                    <a:p>
                      <a:r>
                        <a:rPr lang="fr-FR" sz="1100" b="0" dirty="0">
                          <a:solidFill>
                            <a:schemeClr val="tx1">
                              <a:lumMod val="75%"/>
                              <a:lumOff val="25%"/>
                            </a:schemeClr>
                          </a:solidFill>
                        </a:rPr>
                        <a:t>Achat d’une Yamaha MT-07 d’occasion de 2019 (3 500€) pour un conducteur de 45 ans, artisan.</a:t>
                      </a:r>
                    </a:p>
                  </a:txBody>
                  <a:tcPr>
                    <a:lnL w="12700" cap="flat" cmpd="sng" algn="ctr">
                      <a:solidFill>
                        <a:schemeClr val="bg1">
                          <a:lumMod val="50%"/>
                        </a:schemeClr>
                      </a:solidFill>
                      <a:prstDash val="solid"/>
                      <a:round/>
                      <a:headEnd type="none" w="med" len="med"/>
                      <a:tailEnd type="none" w="med" len="med"/>
                    </a:lnL>
                    <a:lnR w="12700" cap="flat" cmpd="sng" algn="ctr">
                      <a:solidFill>
                        <a:schemeClr val="bg1">
                          <a:lumMod val="50%"/>
                        </a:schemeClr>
                      </a:solidFill>
                      <a:prstDash val="solid"/>
                      <a:round/>
                      <a:headEnd type="none" w="med" len="med"/>
                      <a:tailEnd type="none" w="med" len="med"/>
                    </a:lnR>
                    <a:lnT w="12700" cap="flat" cmpd="sng" algn="ctr">
                      <a:solidFill>
                        <a:schemeClr val="bg1">
                          <a:lumMod val="50%"/>
                        </a:schemeClr>
                      </a:solidFill>
                      <a:prstDash val="solid"/>
                      <a:round/>
                      <a:headEnd type="none" w="med" len="med"/>
                      <a:tailEnd type="none" w="med" len="med"/>
                    </a:lnT>
                    <a:lnB w="12700" cap="flat" cmpd="sng" algn="ctr">
                      <a:solidFill>
                        <a:schemeClr val="bg1">
                          <a:lumMod val="50%"/>
                        </a:schemeClr>
                      </a:solidFill>
                      <a:prstDash val="solid"/>
                      <a:round/>
                      <a:headEnd type="none" w="med" len="med"/>
                      <a:tailEnd type="none" w="med" len="med"/>
                    </a:lnB>
                    <a:solidFill>
                      <a:schemeClr val="bg1">
                        <a:lumMod val="95%"/>
                      </a:schemeClr>
                    </a:solidFill>
                  </a:tcPr>
                </a:tc>
                <a:tc>
                  <a:txBody>
                    <a:bodyPr/>
                    <a:lstStyle/>
                    <a:p>
                      <a:endParaRPr lang="fr-FR" sz="1100" b="1" dirty="0">
                        <a:solidFill>
                          <a:schemeClr val="tx1">
                            <a:lumMod val="75%"/>
                            <a:lumOff val="25%"/>
                          </a:schemeClr>
                        </a:solidFill>
                      </a:endParaRPr>
                    </a:p>
                    <a:p>
                      <a:r>
                        <a:rPr lang="fr-FR" sz="1100" b="1" dirty="0">
                          <a:solidFill>
                            <a:schemeClr val="tx1">
                              <a:lumMod val="75%"/>
                              <a:lumOff val="25%"/>
                            </a:schemeClr>
                          </a:solidFill>
                        </a:rPr>
                        <a:t>Financement</a:t>
                      </a:r>
                    </a:p>
                    <a:p>
                      <a:r>
                        <a:rPr lang="fr-FR" sz="1100" b="1" dirty="0">
                          <a:solidFill>
                            <a:srgbClr val="C00000"/>
                          </a:solidFill>
                        </a:rPr>
                        <a:t>Prêt véhicule 3 500€ </a:t>
                      </a:r>
                      <a:r>
                        <a:rPr lang="fr-FR" sz="1100" b="0" dirty="0">
                          <a:solidFill>
                            <a:schemeClr val="tx1">
                              <a:lumMod val="75%"/>
                              <a:lumOff val="25%"/>
                            </a:schemeClr>
                          </a:solidFill>
                        </a:rPr>
                        <a:t>: </a:t>
                      </a:r>
                    </a:p>
                    <a:p>
                      <a:r>
                        <a:rPr lang="fr-FR" sz="1100" b="0" dirty="0">
                          <a:solidFill>
                            <a:schemeClr val="tx1">
                              <a:lumMod val="75%"/>
                              <a:lumOff val="25%"/>
                            </a:schemeClr>
                          </a:solidFill>
                        </a:rPr>
                        <a:t>87,8€ / 48 mois </a:t>
                      </a:r>
                    </a:p>
                  </a:txBody>
                  <a:tcPr>
                    <a:lnL w="12700" cap="flat" cmpd="sng" algn="ctr">
                      <a:solidFill>
                        <a:schemeClr val="bg1">
                          <a:lumMod val="50%"/>
                        </a:schemeClr>
                      </a:solidFill>
                      <a:prstDash val="solid"/>
                      <a:round/>
                      <a:headEnd type="none" w="med" len="med"/>
                      <a:tailEnd type="none" w="med" len="med"/>
                    </a:lnL>
                    <a:lnR w="12700" cap="flat" cmpd="sng" algn="ctr">
                      <a:solidFill>
                        <a:schemeClr val="bg1">
                          <a:lumMod val="50%"/>
                        </a:schemeClr>
                      </a:solidFill>
                      <a:prstDash val="solid"/>
                      <a:round/>
                      <a:headEnd type="none" w="med" len="med"/>
                      <a:tailEnd type="none" w="med" len="med"/>
                    </a:lnR>
                    <a:lnT w="12700" cap="flat" cmpd="sng" algn="ctr">
                      <a:solidFill>
                        <a:schemeClr val="bg1">
                          <a:lumMod val="50%"/>
                        </a:schemeClr>
                      </a:solidFill>
                      <a:prstDash val="solid"/>
                      <a:round/>
                      <a:headEnd type="none" w="med" len="med"/>
                      <a:tailEnd type="none" w="med" len="med"/>
                    </a:lnT>
                    <a:lnB w="12700" cap="flat" cmpd="sng" algn="ctr">
                      <a:solidFill>
                        <a:schemeClr val="bg1">
                          <a:lumMod val="50%"/>
                        </a:schemeClr>
                      </a:solidFill>
                      <a:prstDash val="solid"/>
                      <a:round/>
                      <a:headEnd type="none" w="med" len="med"/>
                      <a:tailEnd type="none" w="med" len="med"/>
                    </a:lnB>
                    <a:solidFill>
                      <a:schemeClr val="bg1">
                        <a:lumMod val="95%"/>
                      </a:schemeClr>
                    </a:solidFill>
                  </a:tcPr>
                </a:tc>
                <a:tc>
                  <a:txBody>
                    <a:bodyPr/>
                    <a:lstStyle/>
                    <a:p>
                      <a:pPr algn="ctr"/>
                      <a:r>
                        <a:rPr lang="fr-FR" sz="1100" b="1" dirty="0">
                          <a:solidFill>
                            <a:schemeClr val="tx1">
                              <a:lumMod val="75%"/>
                              <a:lumOff val="25%"/>
                            </a:schemeClr>
                          </a:solidFill>
                        </a:rPr>
                        <a:t>Assurance 2Roues – Tiers +</a:t>
                      </a:r>
                    </a:p>
                    <a:p>
                      <a:pPr algn="ctr"/>
                      <a:r>
                        <a:rPr lang="fr-FR" sz="1100" b="0" dirty="0">
                          <a:solidFill>
                            <a:schemeClr val="tx1">
                              <a:lumMod val="75%"/>
                              <a:lumOff val="25%"/>
                            </a:schemeClr>
                          </a:solidFill>
                        </a:rPr>
                        <a:t>CRM 0,50 depuis + de 10 ans</a:t>
                      </a:r>
                    </a:p>
                    <a:p>
                      <a:pPr algn="ctr"/>
                      <a:r>
                        <a:rPr lang="fr-FR" sz="1100" b="0" dirty="0">
                          <a:solidFill>
                            <a:schemeClr val="tx1">
                              <a:lumMod val="75%"/>
                              <a:lumOff val="25%"/>
                            </a:schemeClr>
                          </a:solidFill>
                        </a:rPr>
                        <a:t>Prime CE : 369€</a:t>
                      </a:r>
                    </a:p>
                    <a:p>
                      <a:pPr algn="ctr"/>
                      <a:r>
                        <a:rPr lang="fr-FR" sz="1000" b="0" i="1" dirty="0">
                          <a:solidFill>
                            <a:schemeClr val="tx1">
                              <a:lumMod val="75%"/>
                              <a:lumOff val="25%"/>
                            </a:schemeClr>
                          </a:solidFill>
                        </a:rPr>
                        <a:t>Prime moyenne marché : 472€</a:t>
                      </a:r>
                    </a:p>
                  </a:txBody>
                  <a:tcPr>
                    <a:lnL w="12700" cap="flat" cmpd="sng" algn="ctr">
                      <a:solidFill>
                        <a:schemeClr val="bg1">
                          <a:lumMod val="50%"/>
                        </a:schemeClr>
                      </a:solidFill>
                      <a:prstDash val="solid"/>
                      <a:round/>
                      <a:headEnd type="none" w="med" len="med"/>
                      <a:tailEnd type="none" w="med" len="med"/>
                    </a:lnL>
                    <a:lnR w="12700" cap="flat" cmpd="sng" algn="ctr">
                      <a:solidFill>
                        <a:schemeClr val="bg1">
                          <a:lumMod val="50%"/>
                        </a:schemeClr>
                      </a:solidFill>
                      <a:prstDash val="solid"/>
                      <a:round/>
                      <a:headEnd type="none" w="med" len="med"/>
                      <a:tailEnd type="none" w="med" len="med"/>
                    </a:lnR>
                    <a:lnT w="12700" cap="flat" cmpd="sng" algn="ctr">
                      <a:solidFill>
                        <a:schemeClr val="bg1">
                          <a:lumMod val="50%"/>
                        </a:schemeClr>
                      </a:solidFill>
                      <a:prstDash val="solid"/>
                      <a:round/>
                      <a:headEnd type="none" w="med" len="med"/>
                      <a:tailEnd type="none" w="med" len="med"/>
                    </a:lnT>
                    <a:lnB w="12700" cap="flat" cmpd="sng" algn="ctr">
                      <a:solidFill>
                        <a:schemeClr val="bg1">
                          <a:lumMod val="50%"/>
                        </a:schemeClr>
                      </a:solidFill>
                      <a:prstDash val="solid"/>
                      <a:round/>
                      <a:headEnd type="none" w="med" len="med"/>
                      <a:tailEnd type="none" w="med" len="med"/>
                    </a:lnB>
                    <a:solidFill>
                      <a:schemeClr val="bg1">
                        <a:lumMod val="95%"/>
                      </a:schemeClr>
                    </a:solidFill>
                  </a:tcPr>
                </a:tc>
                <a:extLst>
                  <a:ext uri="{0D108BD9-81ED-4DB2-BD59-A6C34878D82A}">
                    <a16:rowId xmlns:a16="http://schemas.microsoft.com/office/drawing/2014/main" val="4170611339"/>
                  </a:ext>
                </a:extLst>
              </a:tr>
              <a:tr h="912438">
                <a:tc>
                  <a:txBody>
                    <a:bodyPr/>
                    <a:lstStyle/>
                    <a:p>
                      <a:r>
                        <a:rPr lang="fr-FR" sz="1400" b="0" dirty="0" err="1">
                          <a:solidFill>
                            <a:srgbClr val="002060"/>
                          </a:solidFill>
                        </a:rPr>
                        <a:t>VTTe</a:t>
                      </a:r>
                      <a:endParaRPr lang="fr-FR" sz="1400" b="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bg1">
                          <a:lumMod val="50%"/>
                        </a:schemeClr>
                      </a:solidFill>
                      <a:prstDash val="solid"/>
                      <a:round/>
                      <a:headEnd type="none" w="med" len="med"/>
                      <a:tailEnd type="none" w="med" len="med"/>
                    </a:lnR>
                    <a:lnT w="12700" cap="flat" cmpd="sng" algn="ctr">
                      <a:solidFill>
                        <a:schemeClr val="bg1">
                          <a:lumMod val="5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
                      </a:schemeClr>
                    </a:solidFill>
                  </a:tcPr>
                </a:tc>
                <a:tc>
                  <a:txBody>
                    <a:bodyPr/>
                    <a:lstStyle/>
                    <a:p>
                      <a:pPr algn="ctr"/>
                      <a:r>
                        <a:rPr lang="fr-FR" sz="1100" b="1" dirty="0">
                          <a:solidFill>
                            <a:srgbClr val="C00000"/>
                          </a:solidFill>
                        </a:rPr>
                        <a:t>Exemple :</a:t>
                      </a:r>
                    </a:p>
                    <a:p>
                      <a:r>
                        <a:rPr lang="fr-FR" sz="1100" b="0" dirty="0">
                          <a:solidFill>
                            <a:schemeClr val="tx1">
                              <a:lumMod val="75%"/>
                              <a:lumOff val="25%"/>
                            </a:schemeClr>
                          </a:solidFill>
                        </a:rPr>
                        <a:t>Achat d’un VTT à assistance électrique CUBE (3 000€) pour un </a:t>
                      </a:r>
                      <a:r>
                        <a:rPr lang="fr-FR" sz="1100" b="0" dirty="0" err="1">
                          <a:solidFill>
                            <a:schemeClr val="tx1">
                              <a:lumMod val="75%"/>
                              <a:lumOff val="25%"/>
                            </a:schemeClr>
                          </a:solidFill>
                        </a:rPr>
                        <a:t>VTTiste</a:t>
                      </a:r>
                      <a:r>
                        <a:rPr lang="fr-FR" sz="1100" b="0" dirty="0">
                          <a:solidFill>
                            <a:schemeClr val="tx1">
                              <a:lumMod val="75%"/>
                              <a:lumOff val="25%"/>
                            </a:schemeClr>
                          </a:solidFill>
                        </a:rPr>
                        <a:t> de 38 ans.</a:t>
                      </a:r>
                    </a:p>
                  </a:txBody>
                  <a:tcPr>
                    <a:lnL w="12700" cap="flat" cmpd="sng" algn="ctr">
                      <a:solidFill>
                        <a:schemeClr val="bg1">
                          <a:lumMod val="50%"/>
                        </a:schemeClr>
                      </a:solidFill>
                      <a:prstDash val="solid"/>
                      <a:round/>
                      <a:headEnd type="none" w="med" len="med"/>
                      <a:tailEnd type="none" w="med" len="med"/>
                    </a:lnL>
                    <a:lnR w="12700" cap="flat" cmpd="sng" algn="ctr">
                      <a:solidFill>
                        <a:schemeClr val="bg1">
                          <a:lumMod val="50%"/>
                        </a:schemeClr>
                      </a:solidFill>
                      <a:prstDash val="solid"/>
                      <a:round/>
                      <a:headEnd type="none" w="med" len="med"/>
                      <a:tailEnd type="none" w="med" len="med"/>
                    </a:lnR>
                    <a:lnT w="12700" cap="flat" cmpd="sng" algn="ctr">
                      <a:solidFill>
                        <a:schemeClr val="bg1">
                          <a:lumMod val="5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
                      </a:schemeClr>
                    </a:solidFill>
                  </a:tcPr>
                </a:tc>
                <a:tc>
                  <a:txBody>
                    <a:bodyPr/>
                    <a:lstStyle/>
                    <a:p>
                      <a:endParaRPr lang="fr-FR" sz="1100" b="1" dirty="0">
                        <a:solidFill>
                          <a:schemeClr val="tx1">
                            <a:lumMod val="75%"/>
                            <a:lumOff val="25%"/>
                          </a:schemeClr>
                        </a:solidFill>
                      </a:endParaRPr>
                    </a:p>
                    <a:p>
                      <a:r>
                        <a:rPr lang="fr-FR" sz="1100" b="1" dirty="0">
                          <a:solidFill>
                            <a:schemeClr val="tx1">
                              <a:lumMod val="75%"/>
                              <a:lumOff val="25%"/>
                            </a:schemeClr>
                          </a:solidFill>
                        </a:rPr>
                        <a:t>Financement</a:t>
                      </a:r>
                    </a:p>
                    <a:p>
                      <a:r>
                        <a:rPr lang="fr-FR" sz="1100" b="1" dirty="0">
                          <a:solidFill>
                            <a:srgbClr val="00B050"/>
                          </a:solidFill>
                        </a:rPr>
                        <a:t>Prêt véhicule propre 3 000€ </a:t>
                      </a:r>
                      <a:r>
                        <a:rPr lang="fr-FR" sz="1100" b="0" dirty="0">
                          <a:solidFill>
                            <a:schemeClr val="tx1">
                              <a:lumMod val="75%"/>
                              <a:lumOff val="25%"/>
                            </a:schemeClr>
                          </a:solidFill>
                        </a:rPr>
                        <a:t>: </a:t>
                      </a:r>
                    </a:p>
                    <a:p>
                      <a:r>
                        <a:rPr lang="fr-FR" sz="1100" b="0" dirty="0">
                          <a:solidFill>
                            <a:schemeClr val="tx1">
                              <a:lumMod val="75%"/>
                              <a:lumOff val="25%"/>
                            </a:schemeClr>
                          </a:solidFill>
                        </a:rPr>
                        <a:t>90,5€ / 36 mois</a:t>
                      </a:r>
                    </a:p>
                  </a:txBody>
                  <a:tcPr>
                    <a:lnL w="12700" cap="flat" cmpd="sng" algn="ctr">
                      <a:solidFill>
                        <a:schemeClr val="bg1">
                          <a:lumMod val="50%"/>
                        </a:schemeClr>
                      </a:solidFill>
                      <a:prstDash val="solid"/>
                      <a:round/>
                      <a:headEnd type="none" w="med" len="med"/>
                      <a:tailEnd type="none" w="med" len="med"/>
                    </a:lnL>
                    <a:lnR w="12700" cap="flat" cmpd="sng" algn="ctr">
                      <a:solidFill>
                        <a:schemeClr val="bg1">
                          <a:lumMod val="50%"/>
                        </a:schemeClr>
                      </a:solidFill>
                      <a:prstDash val="solid"/>
                      <a:round/>
                      <a:headEnd type="none" w="med" len="med"/>
                      <a:tailEnd type="none" w="med" len="med"/>
                    </a:lnR>
                    <a:lnT w="12700" cap="flat" cmpd="sng" algn="ctr">
                      <a:solidFill>
                        <a:schemeClr val="bg1">
                          <a:lumMod val="5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
                      </a:schemeClr>
                    </a:solidFill>
                  </a:tcPr>
                </a:tc>
                <a:tc>
                  <a:txBody>
                    <a:bodyPr/>
                    <a:lstStyle/>
                    <a:p>
                      <a:pPr algn="ctr"/>
                      <a:r>
                        <a:rPr lang="fr-FR" sz="1100" b="1" dirty="0">
                          <a:solidFill>
                            <a:schemeClr val="tx1">
                              <a:lumMod val="75%"/>
                              <a:lumOff val="25%"/>
                            </a:schemeClr>
                          </a:solidFill>
                        </a:rPr>
                        <a:t>Assurance MRH4</a:t>
                      </a:r>
                    </a:p>
                    <a:p>
                      <a:pPr algn="ctr"/>
                      <a:r>
                        <a:rPr lang="fr-FR" sz="1100" b="1" dirty="0">
                          <a:solidFill>
                            <a:schemeClr val="tx1">
                              <a:lumMod val="75%"/>
                              <a:lumOff val="25%"/>
                            </a:schemeClr>
                          </a:solidFill>
                        </a:rPr>
                        <a:t>Souscription à l’option NMD</a:t>
                      </a:r>
                    </a:p>
                    <a:p>
                      <a:pPr algn="ctr"/>
                      <a:r>
                        <a:rPr lang="fr-FR" sz="1100" b="0" i="1" dirty="0">
                          <a:solidFill>
                            <a:schemeClr val="tx1">
                              <a:lumMod val="75%"/>
                              <a:lumOff val="25%"/>
                            </a:schemeClr>
                          </a:solidFill>
                        </a:rPr>
                        <a:t>(RC / Dommages corporels / vol / casse accidentelle)</a:t>
                      </a:r>
                    </a:p>
                    <a:p>
                      <a:pPr algn="ctr"/>
                      <a:r>
                        <a:rPr lang="fr-FR" sz="1100" b="0" i="1" dirty="0">
                          <a:solidFill>
                            <a:schemeClr val="tx1">
                              <a:lumMod val="75%"/>
                              <a:lumOff val="25%"/>
                            </a:schemeClr>
                          </a:solidFill>
                        </a:rPr>
                        <a:t>Indemnisé après déduction de la vétusté jusqu’à 3000 € par an et par vélo.</a:t>
                      </a:r>
                    </a:p>
                    <a:p>
                      <a:pPr algn="ctr"/>
                      <a:r>
                        <a:rPr lang="fr-FR" sz="1100" b="0" dirty="0">
                          <a:solidFill>
                            <a:schemeClr val="tx1">
                              <a:lumMod val="75%"/>
                              <a:lumOff val="25%"/>
                            </a:schemeClr>
                          </a:solidFill>
                        </a:rPr>
                        <a:t>Prime CE : Selon tarif de base MRH revalorisé.</a:t>
                      </a:r>
                    </a:p>
                    <a:p>
                      <a:pPr algn="ctr"/>
                      <a:endParaRPr lang="fr-FR" sz="1100" b="0" dirty="0">
                        <a:solidFill>
                          <a:schemeClr val="tx1">
                            <a:lumMod val="75%"/>
                            <a:lumOff val="25%"/>
                          </a:schemeClr>
                        </a:solidFill>
                      </a:endParaRPr>
                    </a:p>
                  </a:txBody>
                  <a:tcPr>
                    <a:lnL w="12700" cap="flat" cmpd="sng" algn="ctr">
                      <a:solidFill>
                        <a:schemeClr val="bg1">
                          <a:lumMod val="50%"/>
                        </a:schemeClr>
                      </a:solidFill>
                      <a:prstDash val="solid"/>
                      <a:round/>
                      <a:headEnd type="none" w="med" len="med"/>
                      <a:tailEnd type="none" w="med" len="med"/>
                    </a:lnL>
                    <a:lnR w="12700" cap="flat" cmpd="sng" algn="ctr">
                      <a:solidFill>
                        <a:schemeClr val="bg1">
                          <a:lumMod val="50%"/>
                        </a:schemeClr>
                      </a:solidFill>
                      <a:prstDash val="solid"/>
                      <a:round/>
                      <a:headEnd type="none" w="med" len="med"/>
                      <a:tailEnd type="none" w="med" len="med"/>
                    </a:lnR>
                    <a:lnT w="12700" cap="flat" cmpd="sng" algn="ctr">
                      <a:solidFill>
                        <a:schemeClr val="bg1">
                          <a:lumMod val="5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
                      </a:schemeClr>
                    </a:solidFill>
                  </a:tcPr>
                </a:tc>
                <a:extLst>
                  <a:ext uri="{0D108BD9-81ED-4DB2-BD59-A6C34878D82A}">
                    <a16:rowId xmlns:a16="http://schemas.microsoft.com/office/drawing/2014/main" val="772898002"/>
                  </a:ext>
                </a:extLst>
              </a:tr>
            </a:tbl>
          </a:graphicData>
        </a:graphic>
      </p:graphicFrame>
      <p:pic>
        <p:nvPicPr>
          <p:cNvPr id="1046" name="Picture 22" descr="Renault Clio III 1.1i 16V (75 Hp)">
            <a:extLst>
              <a:ext uri="{FF2B5EF4-FFF2-40B4-BE49-F238E27FC236}">
                <a16:creationId xmlns:a16="http://schemas.microsoft.com/office/drawing/2014/main" id="{16496488-4888-9513-1F87-3FB0FAF7C6BC}"/>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88114" y="1964335"/>
            <a:ext cx="1211635" cy="991337"/>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Free vector cartoon set of young female traveler on white">
            <a:extLst>
              <a:ext uri="{FF2B5EF4-FFF2-40B4-BE49-F238E27FC236}">
                <a16:creationId xmlns:a16="http://schemas.microsoft.com/office/drawing/2014/main" id="{B298DAEE-2B0D-FC52-AD5B-208EB36249DA}"/>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9.904%" b="89.776%" l="2.715%" r="24.919%">
                        <a14:foregroundMark x1="24.121%" y1="71.246%" x2="24.919%" y2="63.259%"/>
                        <a14:foregroundMark x1="14.856%" y1="36.422%" x2="14.856%" y2="33.866%"/>
                      </a14:backgroundRemoval>
                    </a14:imgEffect>
                  </a14:imgLayer>
                </a14:imgProps>
              </a:ext>
              <a:ext uri="{28A0092B-C50C-407E-A947-70E740481C1C}">
                <a14:useLocalDpi xmlns:a14="http://schemas.microsoft.com/office/drawing/2010/main" val="0"/>
              </a:ext>
            </a:extLst>
          </a:blip>
          <a:srcRect r="72.812%"/>
          <a:stretch/>
        </p:blipFill>
        <p:spPr bwMode="auto">
          <a:xfrm>
            <a:off x="2500759" y="1816309"/>
            <a:ext cx="569838" cy="1047962"/>
          </a:xfrm>
          <a:prstGeom prst="rect">
            <a:avLst/>
          </a:prstGeom>
          <a:noFill/>
          <a:extLst>
            <a:ext uri="{909E8E84-426E-40DD-AFC4-6F175D3DCCD1}">
              <a14:hiddenFill xmlns:a14="http://schemas.microsoft.com/office/drawing/2010/main">
                <a:solidFill>
                  <a:srgbClr val="FFFFFF"/>
                </a:solidFill>
              </a14:hiddenFill>
            </a:ext>
          </a:extLst>
        </p:spPr>
      </p:pic>
      <p:pic>
        <p:nvPicPr>
          <p:cNvPr id="1054" name="Picture 30" descr="Woman photographer character in various actions">
            <a:extLst>
              <a:ext uri="{FF2B5EF4-FFF2-40B4-BE49-F238E27FC236}">
                <a16:creationId xmlns:a16="http://schemas.microsoft.com/office/drawing/2014/main" id="{5EF36DAD-D8EB-2B1F-3573-53A2AAFE38B7}"/>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10.776%" t="21.531%" r="77.202%" b="21.173%"/>
          <a:stretch/>
        </p:blipFill>
        <p:spPr bwMode="auto">
          <a:xfrm flipH="1">
            <a:off x="2535407" y="4061815"/>
            <a:ext cx="382891" cy="765694"/>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7AFCFE12-E971-3D71-A160-24052408728D}"/>
              </a:ext>
            </a:extLst>
          </p:cNvPr>
          <p:cNvSpPr txBox="1"/>
          <p:nvPr/>
        </p:nvSpPr>
        <p:spPr>
          <a:xfrm>
            <a:off x="2100943" y="6410620"/>
            <a:ext cx="9263743" cy="369332"/>
          </a:xfrm>
          <a:prstGeom prst="rect">
            <a:avLst/>
          </a:prstGeom>
          <a:noFill/>
        </p:spPr>
        <p:txBody>
          <a:bodyPr wrap="square" rtlCol="0">
            <a:spAutoFit/>
          </a:bodyPr>
          <a:lstStyle/>
          <a:p>
            <a:r>
              <a:rPr lang="fr-FR" sz="900" b="1" baseline="30%" dirty="0">
                <a:solidFill>
                  <a:schemeClr val="tx1">
                    <a:lumMod val="75%"/>
                    <a:lumOff val="25%"/>
                  </a:schemeClr>
                </a:solidFill>
              </a:rPr>
              <a:t>1 </a:t>
            </a:r>
            <a:r>
              <a:rPr lang="fr-FR" sz="900" dirty="0"/>
              <a:t> </a:t>
            </a:r>
            <a:r>
              <a:rPr lang="fr-FR" sz="900" dirty="0">
                <a:hlinkClick r:id="rId7"/>
              </a:rPr>
              <a:t>https://www.caisse-epargne.fr/souscrire/credit-consommation-simulateur</a:t>
            </a:r>
            <a:r>
              <a:rPr lang="fr-FR" sz="900" dirty="0"/>
              <a:t> </a:t>
            </a:r>
            <a:r>
              <a:rPr lang="fr-FR" sz="900" b="1" baseline="30%" dirty="0">
                <a:solidFill>
                  <a:schemeClr val="tx1">
                    <a:lumMod val="75%"/>
                    <a:lumOff val="25%"/>
                  </a:schemeClr>
                </a:solidFill>
              </a:rPr>
              <a:t>2 </a:t>
            </a:r>
            <a:r>
              <a:rPr lang="fr-FR" sz="900" dirty="0">
                <a:solidFill>
                  <a:schemeClr val="tx1">
                    <a:lumMod val="75%"/>
                    <a:lumOff val="25%"/>
                  </a:schemeClr>
                </a:solidFill>
              </a:rPr>
              <a:t>Etude de marché avril 2023 – BPCE OCTA Benchmark</a:t>
            </a:r>
          </a:p>
          <a:p>
            <a:r>
              <a:rPr lang="fr-FR" sz="900" dirty="0">
                <a:solidFill>
                  <a:srgbClr val="C00000"/>
                </a:solidFill>
              </a:rPr>
              <a:t>Tous les exemples indiqués sont donnés à titre d’information, et n’ont aucune valeur contractuelle. </a:t>
            </a:r>
          </a:p>
        </p:txBody>
      </p:sp>
      <p:pic>
        <p:nvPicPr>
          <p:cNvPr id="16" name="Image 15">
            <a:extLst>
              <a:ext uri="{FF2B5EF4-FFF2-40B4-BE49-F238E27FC236}">
                <a16:creationId xmlns:a16="http://schemas.microsoft.com/office/drawing/2014/main" id="{BFF87FD0-41C4-9B1D-9309-92627AE60345}"/>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1580277" y="4041591"/>
            <a:ext cx="942728" cy="782464"/>
          </a:xfrm>
          <a:prstGeom prst="rect">
            <a:avLst/>
          </a:prstGeom>
        </p:spPr>
      </p:pic>
      <p:pic>
        <p:nvPicPr>
          <p:cNvPr id="15" name="Image 14">
            <a:extLst>
              <a:ext uri="{FF2B5EF4-FFF2-40B4-BE49-F238E27FC236}">
                <a16:creationId xmlns:a16="http://schemas.microsoft.com/office/drawing/2014/main" id="{D2F11CDB-B6C7-EC82-EA3A-219A2461AA11}"/>
              </a:ext>
            </a:extLst>
          </p:cNvPr>
          <p:cNvPicPr>
            <a:picLocks noChangeAspect="1"/>
          </p:cNvPicPr>
          <p:nvPr/>
        </p:nvPicPr>
        <p:blipFill>
          <a:blip r:embed="rId9"/>
          <a:stretch>
            <a:fillRect/>
          </a:stretch>
        </p:blipFill>
        <p:spPr>
          <a:xfrm>
            <a:off x="11251238" y="49018"/>
            <a:ext cx="849650" cy="372260"/>
          </a:xfrm>
          <a:prstGeom prst="rect">
            <a:avLst/>
          </a:prstGeom>
        </p:spPr>
      </p:pic>
      <p:pic>
        <p:nvPicPr>
          <p:cNvPr id="17" name="Picture 2" descr="150+ Homme Costard 34 Stock Illustrations, graphiques vectoriels libre de  droits et Clip Art - iStock">
            <a:extLst>
              <a:ext uri="{FF2B5EF4-FFF2-40B4-BE49-F238E27FC236}">
                <a16:creationId xmlns:a16="http://schemas.microsoft.com/office/drawing/2014/main" id="{6B154FC5-D3D3-D249-6C08-3A7F1031984E}"/>
              </a:ext>
            </a:extLst>
          </p:cNvPr>
          <p:cNvPicPr>
            <a:picLocks noChangeAspect="1" noChangeArrowheads="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r="48.137%"/>
          <a:stretch/>
        </p:blipFill>
        <p:spPr bwMode="auto">
          <a:xfrm>
            <a:off x="2297600" y="5148453"/>
            <a:ext cx="377157" cy="871152"/>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 13">
            <a:extLst>
              <a:ext uri="{FF2B5EF4-FFF2-40B4-BE49-F238E27FC236}">
                <a16:creationId xmlns:a16="http://schemas.microsoft.com/office/drawing/2014/main" id="{85908D0B-F22B-BD91-5B02-230470C5A6A1}"/>
              </a:ext>
            </a:extLst>
          </p:cNvPr>
          <p:cNvPicPr>
            <a:picLocks noChangeAspect="1"/>
          </p:cNvPicPr>
          <p:nvPr/>
        </p:nvPicPr>
        <p:blipFill>
          <a:blip r:embed="rId11">
            <a:clrChange>
              <a:clrFrom>
                <a:srgbClr val="FFFFFF"/>
              </a:clrFrom>
              <a:clrTo>
                <a:srgbClr val="FFFFFF">
                  <a:alpha val="0%"/>
                </a:srgbClr>
              </a:clrTo>
            </a:clrChange>
          </a:blip>
          <a:stretch>
            <a:fillRect/>
          </a:stretch>
        </p:blipFill>
        <p:spPr>
          <a:xfrm>
            <a:off x="1552597" y="5429573"/>
            <a:ext cx="717082" cy="685989"/>
          </a:xfrm>
          <a:prstGeom prst="rect">
            <a:avLst/>
          </a:prstGeom>
        </p:spPr>
      </p:pic>
      <p:grpSp>
        <p:nvGrpSpPr>
          <p:cNvPr id="4" name="Groupe 3">
            <a:extLst>
              <a:ext uri="{FF2B5EF4-FFF2-40B4-BE49-F238E27FC236}">
                <a16:creationId xmlns:a16="http://schemas.microsoft.com/office/drawing/2014/main" id="{2170079E-6E3C-7873-D1F8-F4C780BE6E06}"/>
              </a:ext>
            </a:extLst>
          </p:cNvPr>
          <p:cNvGrpSpPr/>
          <p:nvPr/>
        </p:nvGrpSpPr>
        <p:grpSpPr>
          <a:xfrm>
            <a:off x="1558146" y="3043461"/>
            <a:ext cx="1466749" cy="857563"/>
            <a:chOff x="-3552930" y="1957587"/>
            <a:chExt cx="3481749" cy="1894863"/>
          </a:xfrm>
        </p:grpSpPr>
        <p:pic>
          <p:nvPicPr>
            <p:cNvPr id="6" name="Picture 6" descr="Free vector life cycle evolution of man">
              <a:extLst>
                <a:ext uri="{FF2B5EF4-FFF2-40B4-BE49-F238E27FC236}">
                  <a16:creationId xmlns:a16="http://schemas.microsoft.com/office/drawing/2014/main" id="{F546972E-77F5-0A4F-15E7-A7BB1F2C349C}"/>
                </a:ext>
              </a:extLst>
            </p:cNvPr>
            <p:cNvPicPr>
              <a:picLocks noChangeAspect="1" noChangeArrowheads="1"/>
            </p:cNvPicPr>
            <p:nvPr/>
          </p:nvPicPr>
          <p:blipFill rotWithShape="1">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l="78.169%"/>
            <a:stretch/>
          </p:blipFill>
          <p:spPr bwMode="auto">
            <a:xfrm>
              <a:off x="-3552930" y="1957587"/>
              <a:ext cx="837927" cy="189486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Free vector female character child to senior age lifecycle set">
              <a:extLst>
                <a:ext uri="{FF2B5EF4-FFF2-40B4-BE49-F238E27FC236}">
                  <a16:creationId xmlns:a16="http://schemas.microsoft.com/office/drawing/2014/main" id="{1ACFCF21-ED74-10F1-E93F-FFF5505E7625}"/>
                </a:ext>
              </a:extLst>
            </p:cNvPr>
            <p:cNvPicPr>
              <a:picLocks noChangeAspect="1" noChangeArrowheads="1"/>
            </p:cNvPicPr>
            <p:nvPr/>
          </p:nvPicPr>
          <p:blipFill rotWithShape="1">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rcRect l="77.484%"/>
            <a:stretch/>
          </p:blipFill>
          <p:spPr bwMode="auto">
            <a:xfrm flipH="1">
              <a:off x="-870329" y="2028374"/>
              <a:ext cx="799148" cy="1790746"/>
            </a:xfrm>
            <a:prstGeom prst="rect">
              <a:avLst/>
            </a:prstGeom>
            <a:noFill/>
            <a:extLst>
              <a:ext uri="{909E8E84-426E-40DD-AFC4-6F175D3DCCD1}">
                <a14:hiddenFill xmlns:a14="http://schemas.microsoft.com/office/drawing/2010/main">
                  <a:solidFill>
                    <a:srgbClr val="FFFFFF"/>
                  </a:solidFill>
                </a14:hiddenFill>
              </a:ext>
            </a:extLst>
          </p:spPr>
        </p:pic>
      </p:grpSp>
      <p:pic>
        <p:nvPicPr>
          <p:cNvPr id="8" name="Picture 2" descr="Renault Zoé RS : la première GTI électrique en 2022">
            <a:extLst>
              <a:ext uri="{FF2B5EF4-FFF2-40B4-BE49-F238E27FC236}">
                <a16:creationId xmlns:a16="http://schemas.microsoft.com/office/drawing/2014/main" id="{B673059E-7017-049A-34B0-1CF4967DEF0A}"/>
              </a:ext>
            </a:extLst>
          </p:cNvPr>
          <p:cNvPicPr>
            <a:picLocks noChangeAspect="1" noChangeArrowheads="1"/>
          </p:cNvPicPr>
          <p:nvPr/>
        </p:nvPicPr>
        <p:blipFill>
          <a:blip r:embed="rId14"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1677853" y="3116060"/>
            <a:ext cx="1223189" cy="871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7311701"/>
      </p:ext>
    </p:extLst>
  </p:cSld>
  <p:clrMapOvr>
    <a:masterClrMapping/>
  </p:clrMapOvr>
</p:sld>
</file>

<file path=ppt/slides/slide22.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9DE9725-3C19-5966-6C9B-26D66A14DD90}"/>
              </a:ext>
            </a:extLst>
          </p:cNvPr>
          <p:cNvSpPr/>
          <p:nvPr/>
        </p:nvSpPr>
        <p:spPr>
          <a:xfrm>
            <a:off x="4581052" y="3987710"/>
            <a:ext cx="7610947" cy="428675"/>
          </a:xfrm>
          <a:prstGeom prst="rect">
            <a:avLst/>
          </a:prstGeom>
          <a:solidFill>
            <a:schemeClr val="bg1">
              <a:lumMod val="85%"/>
            </a:schemeClr>
          </a:solidFill>
          <a:ln>
            <a:noFill/>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a:extLst>
              <a:ext uri="{FF2B5EF4-FFF2-40B4-BE49-F238E27FC236}">
                <a16:creationId xmlns:a16="http://schemas.microsoft.com/office/drawing/2014/main" id="{562F7BDA-6EDE-564F-10D9-37D16FD20BA1}"/>
              </a:ext>
            </a:extLst>
          </p:cNvPr>
          <p:cNvSpPr>
            <a:spLocks noGrp="1"/>
          </p:cNvSpPr>
          <p:nvPr>
            <p:ph type="body" sz="quarter" idx="13"/>
          </p:nvPr>
        </p:nvSpPr>
        <p:spPr>
          <a:xfrm>
            <a:off x="4843604" y="0"/>
            <a:ext cx="6898741" cy="6858000"/>
          </a:xfrm>
        </p:spPr>
        <p:txBody>
          <a:bodyPr anchor="ctr"/>
          <a:lstStyle/>
          <a:p>
            <a:r>
              <a:rPr lang="fr-FR" sz="2000" dirty="0"/>
              <a:t>Contexte : Les modes de déplacement</a:t>
            </a:r>
          </a:p>
          <a:p>
            <a:r>
              <a:rPr lang="fr-FR" sz="2000" dirty="0"/>
              <a:t>Opération « Financer sa mobilité et bien l’assurer » </a:t>
            </a:r>
          </a:p>
          <a:p>
            <a:pPr lvl="1"/>
            <a:r>
              <a:rPr lang="fr-FR" dirty="0"/>
              <a:t>Financer</a:t>
            </a:r>
          </a:p>
          <a:p>
            <a:pPr lvl="1"/>
            <a:r>
              <a:rPr lang="fr-FR" dirty="0"/>
              <a:t>Assurer</a:t>
            </a:r>
          </a:p>
          <a:p>
            <a:pPr lvl="1"/>
            <a:r>
              <a:rPr lang="fr-FR" dirty="0"/>
              <a:t>Accompagner</a:t>
            </a:r>
          </a:p>
          <a:p>
            <a:r>
              <a:rPr lang="fr-FR" dirty="0"/>
              <a:t>Quelques exemples en synthèse</a:t>
            </a:r>
          </a:p>
          <a:p>
            <a:r>
              <a:rPr lang="fr-FR" dirty="0"/>
              <a:t>Et vous,                ?</a:t>
            </a:r>
          </a:p>
          <a:p>
            <a:r>
              <a:rPr lang="fr-FR" dirty="0"/>
              <a:t>Testez vos connaissances avec notre quiz</a:t>
            </a:r>
          </a:p>
          <a:p>
            <a:r>
              <a:rPr lang="fr-FR" dirty="0"/>
              <a:t>Annexes</a:t>
            </a:r>
          </a:p>
        </p:txBody>
      </p:sp>
      <p:pic>
        <p:nvPicPr>
          <p:cNvPr id="3" name="Image 2">
            <a:extLst>
              <a:ext uri="{FF2B5EF4-FFF2-40B4-BE49-F238E27FC236}">
                <a16:creationId xmlns:a16="http://schemas.microsoft.com/office/drawing/2014/main" id="{5E7424D8-892A-FD7C-0E04-E4A91DA50E5C}"/>
              </a:ext>
            </a:extLst>
          </p:cNvPr>
          <p:cNvPicPr>
            <a:picLocks noChangeAspect="1"/>
          </p:cNvPicPr>
          <p:nvPr/>
        </p:nvPicPr>
        <p:blipFill>
          <a:blip r:embed="rId2"/>
          <a:stretch>
            <a:fillRect/>
          </a:stretch>
        </p:blipFill>
        <p:spPr>
          <a:xfrm>
            <a:off x="6511943" y="3968299"/>
            <a:ext cx="978408" cy="428674"/>
          </a:xfrm>
          <a:prstGeom prst="rect">
            <a:avLst/>
          </a:prstGeom>
        </p:spPr>
      </p:pic>
      <p:grpSp>
        <p:nvGrpSpPr>
          <p:cNvPr id="5" name="Groupe 4">
            <a:extLst>
              <a:ext uri="{FF2B5EF4-FFF2-40B4-BE49-F238E27FC236}">
                <a16:creationId xmlns:a16="http://schemas.microsoft.com/office/drawing/2014/main" id="{5B4B526E-0CD5-F325-59E6-E1E7484369E3}"/>
              </a:ext>
            </a:extLst>
          </p:cNvPr>
          <p:cNvGrpSpPr/>
          <p:nvPr/>
        </p:nvGrpSpPr>
        <p:grpSpPr>
          <a:xfrm rot="20730961">
            <a:off x="-391068" y="707616"/>
            <a:ext cx="5800264" cy="1116000"/>
            <a:chOff x="541542" y="2231924"/>
            <a:chExt cx="5800264" cy="1116000"/>
          </a:xfrm>
        </p:grpSpPr>
        <p:pic>
          <p:nvPicPr>
            <p:cNvPr id="6" name="Picture 4" descr="Bandeau : plus de 82 180 illustrations et dessins de stock libres de droits  proposés sous licence | Shutterstock">
              <a:extLst>
                <a:ext uri="{FF2B5EF4-FFF2-40B4-BE49-F238E27FC236}">
                  <a16:creationId xmlns:a16="http://schemas.microsoft.com/office/drawing/2014/main" id="{B929E383-9BDB-7F84-FA68-5A5C8246942C}"/>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3.331%" b="78.17%"/>
            <a:stretch/>
          </p:blipFill>
          <p:spPr bwMode="auto">
            <a:xfrm>
              <a:off x="541542" y="2231924"/>
              <a:ext cx="5800264" cy="1116000"/>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44C3EBC9-3DD8-2A26-DC19-2B06F244B771}"/>
                </a:ext>
              </a:extLst>
            </p:cNvPr>
            <p:cNvPicPr>
              <a:picLocks noChangeAspect="1"/>
            </p:cNvPicPr>
            <p:nvPr/>
          </p:nvPicPr>
          <p:blipFill>
            <a:blip r:embed="rId2"/>
            <a:stretch>
              <a:fillRect/>
            </a:stretch>
          </p:blipFill>
          <p:spPr>
            <a:xfrm rot="21418969">
              <a:off x="2658591" y="2361605"/>
              <a:ext cx="777467" cy="340634"/>
            </a:xfrm>
            <a:prstGeom prst="rect">
              <a:avLst/>
            </a:prstGeom>
          </p:spPr>
        </p:pic>
        <p:sp>
          <p:nvSpPr>
            <p:cNvPr id="8" name="ZoneTexte 7">
              <a:extLst>
                <a:ext uri="{FF2B5EF4-FFF2-40B4-BE49-F238E27FC236}">
                  <a16:creationId xmlns:a16="http://schemas.microsoft.com/office/drawing/2014/main" id="{3D3F8775-60AD-8251-D8DD-3211A9CEF1CE}"/>
                </a:ext>
              </a:extLst>
            </p:cNvPr>
            <p:cNvSpPr txBox="1"/>
            <p:nvPr/>
          </p:nvSpPr>
          <p:spPr>
            <a:xfrm>
              <a:off x="1676745" y="2423682"/>
              <a:ext cx="3583930" cy="492443"/>
            </a:xfrm>
            <a:prstGeom prst="rect">
              <a:avLst/>
            </a:prstGeom>
            <a:noFill/>
          </p:spPr>
          <p:txBody>
            <a:bodyPr wrap="none" rtlCol="0">
              <a:spAutoFit/>
            </a:bodyPr>
            <a:lstStyle/>
            <a:p>
              <a:pPr algn="ctr"/>
              <a:r>
                <a:rPr lang="fr-FR" sz="1400" b="1" dirty="0">
                  <a:solidFill>
                    <a:schemeClr val="bg1"/>
                  </a:solidFill>
                  <a:latin typeface="Aptos Black" panose="020B0004020202020204" pitchFamily="34" charset="0"/>
                </a:rPr>
                <a:t>Opération                      du 4 mars au 1</a:t>
              </a:r>
              <a:r>
                <a:rPr lang="fr-FR" sz="1400" b="1" baseline="30%" dirty="0">
                  <a:solidFill>
                    <a:schemeClr val="bg1"/>
                  </a:solidFill>
                  <a:latin typeface="Aptos Black" panose="020B0004020202020204" pitchFamily="34" charset="0"/>
                </a:rPr>
                <a:t>er</a:t>
              </a:r>
              <a:r>
                <a:rPr lang="fr-FR" sz="1400" b="1" dirty="0">
                  <a:solidFill>
                    <a:schemeClr val="bg1"/>
                  </a:solidFill>
                  <a:latin typeface="Aptos Black" panose="020B0004020202020204" pitchFamily="34" charset="0"/>
                </a:rPr>
                <a:t> avril</a:t>
              </a:r>
            </a:p>
            <a:p>
              <a:pPr algn="ctr"/>
              <a:r>
                <a:rPr lang="fr-FR" sz="1200" b="1" i="1" dirty="0">
                  <a:solidFill>
                    <a:schemeClr val="bg1"/>
                  </a:solidFill>
                </a:rPr>
                <a:t>Financer sa mobilité et bien l’assurer </a:t>
              </a:r>
              <a:r>
                <a:rPr lang="fr-FR" sz="1200" b="1" i="1" dirty="0">
                  <a:solidFill>
                    <a:schemeClr val="bg1"/>
                  </a:solidFill>
                  <a:latin typeface="Aptos Black" panose="020B0004020202020204" pitchFamily="34" charset="0"/>
                </a:rPr>
                <a:t> </a:t>
              </a:r>
            </a:p>
          </p:txBody>
        </p:sp>
      </p:grpSp>
    </p:spTree>
    <p:extLst>
      <p:ext uri="{BB962C8B-B14F-4D97-AF65-F5344CB8AC3E}">
        <p14:creationId xmlns:p14="http://schemas.microsoft.com/office/powerpoint/2010/main" val="3430113649"/>
      </p:ext>
    </p:extLst>
  </p:cSld>
  <p:clrMapOvr>
    <a:masterClrMapping/>
  </p:clrMapOvr>
</p:sld>
</file>

<file path=ppt/slides/slide23.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7F5328C9-46DA-4524-D1FA-FFEC1047D993}"/>
              </a:ext>
            </a:extLst>
          </p:cNvPr>
          <p:cNvSpPr/>
          <p:nvPr/>
        </p:nvSpPr>
        <p:spPr>
          <a:xfrm>
            <a:off x="7970531" y="4181829"/>
            <a:ext cx="3727760" cy="2159170"/>
          </a:xfrm>
          <a:prstGeom prst="rect">
            <a:avLst/>
          </a:prstGeom>
          <a:solidFill>
            <a:schemeClr val="bg1">
              <a:lumMod val="65%"/>
            </a:schemeClr>
          </a:solidFill>
          <a:ln>
            <a:noFill/>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651CBF5C-801F-6E40-6676-24B6DECA07D8}"/>
              </a:ext>
            </a:extLst>
          </p:cNvPr>
          <p:cNvSpPr/>
          <p:nvPr/>
        </p:nvSpPr>
        <p:spPr>
          <a:xfrm>
            <a:off x="1010182" y="3471491"/>
            <a:ext cx="6278689" cy="2522909"/>
          </a:xfrm>
          <a:prstGeom prst="rect">
            <a:avLst/>
          </a:prstGeom>
          <a:solidFill>
            <a:schemeClr val="accent4">
              <a:lumMod val="20%"/>
              <a:lumOff val="80%"/>
            </a:schemeClr>
          </a:solidFill>
          <a:ln>
            <a:noFill/>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contenu 7">
            <a:extLst>
              <a:ext uri="{FF2B5EF4-FFF2-40B4-BE49-F238E27FC236}">
                <a16:creationId xmlns:a16="http://schemas.microsoft.com/office/drawing/2014/main" id="{ABC23BE2-0E38-28FD-DD43-3EB7AA96F6D4}"/>
              </a:ext>
            </a:extLst>
          </p:cNvPr>
          <p:cNvSpPr>
            <a:spLocks noGrp="1"/>
          </p:cNvSpPr>
          <p:nvPr>
            <p:ph idx="1"/>
          </p:nvPr>
        </p:nvSpPr>
        <p:spPr>
          <a:xfrm>
            <a:off x="695325" y="1298798"/>
            <a:ext cx="7036334" cy="2209931"/>
          </a:xfrm>
        </p:spPr>
        <p:txBody>
          <a:bodyPr/>
          <a:lstStyle/>
          <a:p>
            <a:r>
              <a:rPr lang="fr-FR" b="1" dirty="0"/>
              <a:t>En 2022, nous avons déployé cet </a:t>
            </a:r>
            <a:r>
              <a:rPr lang="fr-FR" b="1" dirty="0">
                <a:solidFill>
                  <a:srgbClr val="C00000"/>
                </a:solidFill>
              </a:rPr>
              <a:t>outil ludique et pédagogique, </a:t>
            </a:r>
            <a:r>
              <a:rPr lang="fr-FR" b="1" u="sng" dirty="0"/>
              <a:t>créé en CEGEE</a:t>
            </a:r>
            <a:r>
              <a:rPr lang="fr-FR" b="1" dirty="0"/>
              <a:t>, qui a pour but de développer la relation et </a:t>
            </a:r>
            <a:r>
              <a:rPr lang="fr-FR" b="1" dirty="0">
                <a:solidFill>
                  <a:srgbClr val="C00000"/>
                </a:solidFill>
              </a:rPr>
              <a:t>générer de l’activité IARD.</a:t>
            </a:r>
          </a:p>
          <a:p>
            <a:pPr lvl="1"/>
            <a:r>
              <a:rPr lang="fr-FR" b="1" dirty="0"/>
              <a:t>C’est quoi ? </a:t>
            </a:r>
          </a:p>
          <a:p>
            <a:pPr marL="1098450" lvl="2" indent="-171450">
              <a:spcBef>
                <a:spcPts val="0"/>
              </a:spcBef>
              <a:spcAft>
                <a:spcPts val="0"/>
              </a:spcAft>
              <a:buFont typeface="Arial" panose="020B0604020202020204" pitchFamily="34" charset="0"/>
              <a:buChar char="•"/>
            </a:pPr>
            <a:r>
              <a:rPr lang="fr-FR" dirty="0"/>
              <a:t>Un jeu novateur où le client va parcourir la carte de </a:t>
            </a:r>
            <a:r>
              <a:rPr lang="fr-FR" b="1" dirty="0" err="1"/>
              <a:t>Grand'Est</a:t>
            </a:r>
            <a:r>
              <a:rPr lang="fr-FR" b="1" dirty="0"/>
              <a:t> Ville ! </a:t>
            </a:r>
          </a:p>
          <a:p>
            <a:pPr marL="1098450" lvl="2" indent="-171450">
              <a:spcBef>
                <a:spcPts val="0"/>
              </a:spcBef>
              <a:spcAft>
                <a:spcPts val="0"/>
              </a:spcAft>
              <a:buFont typeface="Arial" panose="020B0604020202020204" pitchFamily="34" charset="0"/>
              <a:buChar char="•"/>
            </a:pPr>
            <a:r>
              <a:rPr lang="fr-FR" b="1" dirty="0"/>
              <a:t>17 embûches ont été dissimulées sur la carte </a:t>
            </a:r>
            <a:r>
              <a:rPr lang="fr-FR" dirty="0"/>
              <a:t>et notre client va devoir faire jouer son sens de l'observation pour les débusquer !</a:t>
            </a:r>
          </a:p>
          <a:p>
            <a:pPr marL="1098450" lvl="2" indent="-171450">
              <a:spcBef>
                <a:spcPts val="0"/>
              </a:spcBef>
              <a:spcAft>
                <a:spcPts val="0"/>
              </a:spcAft>
              <a:buFont typeface="Arial" panose="020B0604020202020204" pitchFamily="34" charset="0"/>
              <a:buChar char="•"/>
            </a:pPr>
            <a:r>
              <a:rPr lang="fr-FR" dirty="0"/>
              <a:t>Il va pouvoir également faire le point sur son contrat d'assurance et vérifier s’il est bien assuré, </a:t>
            </a:r>
            <a:r>
              <a:rPr lang="fr-FR" b="1" dirty="0"/>
              <a:t>tout en s’amusant !</a:t>
            </a:r>
          </a:p>
          <a:p>
            <a:pPr lvl="1" indent="0">
              <a:spcBef>
                <a:spcPts val="0"/>
              </a:spcBef>
              <a:spcAft>
                <a:spcPts val="0"/>
              </a:spcAft>
              <a:buNone/>
            </a:pPr>
            <a:endParaRPr lang="fr-FR" dirty="0"/>
          </a:p>
          <a:p>
            <a:endParaRPr lang="fr-FR" dirty="0"/>
          </a:p>
          <a:p>
            <a:pPr algn="l">
              <a:buFont typeface="Arial" panose="020B0604020202020204" pitchFamily="34" charset="0"/>
              <a:buChar char="•"/>
            </a:pPr>
            <a:endParaRPr lang="fr-FR" b="0" i="0" dirty="0">
              <a:solidFill>
                <a:srgbClr val="181818"/>
              </a:solidFill>
              <a:effectLst/>
              <a:latin typeface="Poppins" panose="00000500000000000000" pitchFamily="2" charset="0"/>
            </a:endParaRPr>
          </a:p>
        </p:txBody>
      </p:sp>
      <p:sp>
        <p:nvSpPr>
          <p:cNvPr id="3" name="Espace réservé du texte 2">
            <a:extLst>
              <a:ext uri="{FF2B5EF4-FFF2-40B4-BE49-F238E27FC236}">
                <a16:creationId xmlns:a16="http://schemas.microsoft.com/office/drawing/2014/main" id="{7927C8EE-A4AA-4980-A402-BBC125DDC03C}"/>
              </a:ext>
            </a:extLst>
          </p:cNvPr>
          <p:cNvSpPr>
            <a:spLocks noGrp="1"/>
          </p:cNvSpPr>
          <p:nvPr>
            <p:ph type="body" sz="quarter" idx="12"/>
          </p:nvPr>
        </p:nvSpPr>
        <p:spPr>
          <a:xfrm>
            <a:off x="695325" y="464148"/>
            <a:ext cx="11345784" cy="720000"/>
          </a:xfrm>
        </p:spPr>
        <p:txBody>
          <a:bodyPr/>
          <a:lstStyle/>
          <a:p>
            <a:r>
              <a:rPr lang="fr-FR" sz="1800" dirty="0"/>
              <a:t>«                     » </a:t>
            </a:r>
            <a:r>
              <a:rPr lang="fr-FR" dirty="0"/>
              <a:t>: l’</a:t>
            </a:r>
            <a:r>
              <a:rPr lang="fr-FR" sz="1800" dirty="0">
                <a:solidFill>
                  <a:srgbClr val="C00000"/>
                </a:solidFill>
              </a:rPr>
              <a:t>outil de conquête </a:t>
            </a:r>
            <a:r>
              <a:rPr lang="fr-FR" sz="1800" dirty="0"/>
              <a:t>pour nos assurances AUTO et autres déplacements ! </a:t>
            </a:r>
          </a:p>
        </p:txBody>
      </p:sp>
      <p:sp>
        <p:nvSpPr>
          <p:cNvPr id="2" name="ZoneTexte 1">
            <a:extLst>
              <a:ext uri="{FF2B5EF4-FFF2-40B4-BE49-F238E27FC236}">
                <a16:creationId xmlns:a16="http://schemas.microsoft.com/office/drawing/2014/main" id="{C521A5EC-8D9D-2130-8965-4134337E63FC}"/>
              </a:ext>
            </a:extLst>
          </p:cNvPr>
          <p:cNvSpPr txBox="1"/>
          <p:nvPr/>
        </p:nvSpPr>
        <p:spPr>
          <a:xfrm>
            <a:off x="6177478" y="95261"/>
            <a:ext cx="5021659" cy="276999"/>
          </a:xfrm>
          <a:prstGeom prst="rect">
            <a:avLst/>
          </a:prstGeom>
          <a:noFill/>
        </p:spPr>
        <p:txBody>
          <a:bodyPr wrap="square" rtlCol="0">
            <a:spAutoFit/>
          </a:bodyPr>
          <a:lstStyle/>
          <a:p>
            <a:pPr algn="r"/>
            <a:r>
              <a:rPr lang="fr-FR" sz="1200" dirty="0">
                <a:solidFill>
                  <a:schemeClr val="tx1">
                    <a:lumMod val="75%"/>
                    <a:lumOff val="25%"/>
                  </a:schemeClr>
                </a:solidFill>
              </a:rPr>
              <a:t>4. Et vous ?</a:t>
            </a:r>
          </a:p>
        </p:txBody>
      </p:sp>
      <p:pic>
        <p:nvPicPr>
          <p:cNvPr id="9" name="Image 8">
            <a:extLst>
              <a:ext uri="{FF2B5EF4-FFF2-40B4-BE49-F238E27FC236}">
                <a16:creationId xmlns:a16="http://schemas.microsoft.com/office/drawing/2014/main" id="{6237FF29-4C22-690E-D041-5A333FE60CA0}"/>
              </a:ext>
            </a:extLst>
          </p:cNvPr>
          <p:cNvPicPr>
            <a:picLocks noChangeAspect="1"/>
          </p:cNvPicPr>
          <p:nvPr/>
        </p:nvPicPr>
        <p:blipFill>
          <a:blip r:embed="rId2"/>
          <a:stretch>
            <a:fillRect/>
          </a:stretch>
        </p:blipFill>
        <p:spPr>
          <a:xfrm>
            <a:off x="11225838" y="23618"/>
            <a:ext cx="849650" cy="372260"/>
          </a:xfrm>
          <a:prstGeom prst="rect">
            <a:avLst/>
          </a:prstGeom>
        </p:spPr>
      </p:pic>
      <p:pic>
        <p:nvPicPr>
          <p:cNvPr id="10" name="Image 9">
            <a:hlinkClick r:id="rId3"/>
            <a:extLst>
              <a:ext uri="{FF2B5EF4-FFF2-40B4-BE49-F238E27FC236}">
                <a16:creationId xmlns:a16="http://schemas.microsoft.com/office/drawing/2014/main" id="{5DE2AB91-816C-5417-DF89-637AE85D6F9E}"/>
              </a:ext>
            </a:extLst>
          </p:cNvPr>
          <p:cNvPicPr>
            <a:picLocks noChangeAspect="1"/>
          </p:cNvPicPr>
          <p:nvPr/>
        </p:nvPicPr>
        <p:blipFill>
          <a:blip r:embed="rId4"/>
          <a:stretch>
            <a:fillRect/>
          </a:stretch>
        </p:blipFill>
        <p:spPr>
          <a:xfrm>
            <a:off x="7885568" y="1615312"/>
            <a:ext cx="3812723" cy="2413480"/>
          </a:xfrm>
          <a:prstGeom prst="rect">
            <a:avLst/>
          </a:prstGeom>
        </p:spPr>
      </p:pic>
      <p:pic>
        <p:nvPicPr>
          <p:cNvPr id="11" name="Image 10">
            <a:extLst>
              <a:ext uri="{FF2B5EF4-FFF2-40B4-BE49-F238E27FC236}">
                <a16:creationId xmlns:a16="http://schemas.microsoft.com/office/drawing/2014/main" id="{EF24BB22-0871-4510-0A68-7692D068AAEC}"/>
              </a:ext>
            </a:extLst>
          </p:cNvPr>
          <p:cNvPicPr>
            <a:picLocks noChangeAspect="1"/>
          </p:cNvPicPr>
          <p:nvPr/>
        </p:nvPicPr>
        <p:blipFill>
          <a:blip r:embed="rId5" cstate="print">
            <a:duotone>
              <a:schemeClr val="accent1">
                <a:shade val="45%"/>
                <a:satMod val="135%"/>
              </a:schemeClr>
              <a:prstClr val="white"/>
            </a:duotone>
            <a:extLst>
              <a:ext uri="{28A0092B-C50C-407E-A947-70E740481C1C}">
                <a14:useLocalDpi xmlns:a14="http://schemas.microsoft.com/office/drawing/2010/main" val="0"/>
              </a:ext>
            </a:extLst>
          </a:blip>
          <a:stretch>
            <a:fillRect/>
          </a:stretch>
        </p:blipFill>
        <p:spPr>
          <a:xfrm>
            <a:off x="11221384" y="1174743"/>
            <a:ext cx="610057" cy="623177"/>
          </a:xfrm>
          <a:prstGeom prst="rect">
            <a:avLst/>
          </a:prstGeom>
        </p:spPr>
      </p:pic>
      <p:pic>
        <p:nvPicPr>
          <p:cNvPr id="12" name="Image 11">
            <a:extLst>
              <a:ext uri="{FF2B5EF4-FFF2-40B4-BE49-F238E27FC236}">
                <a16:creationId xmlns:a16="http://schemas.microsoft.com/office/drawing/2014/main" id="{F4501296-D1F7-C6E4-9DEE-D93E4A955E47}"/>
              </a:ext>
            </a:extLst>
          </p:cNvPr>
          <p:cNvPicPr>
            <a:picLocks noChangeAspect="1"/>
          </p:cNvPicPr>
          <p:nvPr/>
        </p:nvPicPr>
        <p:blipFill>
          <a:blip r:embed="rId6">
            <a:duotone>
              <a:prstClr val="black"/>
              <a:schemeClr val="accent1">
                <a:tint val="45%"/>
                <a:satMod val="400%"/>
              </a:schemeClr>
            </a:duotone>
          </a:blip>
          <a:stretch>
            <a:fillRect/>
          </a:stretch>
        </p:blipFill>
        <p:spPr>
          <a:xfrm rot="5400000" flipH="1" flipV="1">
            <a:off x="11023824" y="3529589"/>
            <a:ext cx="665012" cy="639467"/>
          </a:xfrm>
          <a:prstGeom prst="rect">
            <a:avLst/>
          </a:prstGeom>
          <a:noFill/>
        </p:spPr>
      </p:pic>
      <p:pic>
        <p:nvPicPr>
          <p:cNvPr id="13" name="Picture 2" descr="Gas pedal - Free transport icons">
            <a:extLst>
              <a:ext uri="{FF2B5EF4-FFF2-40B4-BE49-F238E27FC236}">
                <a16:creationId xmlns:a16="http://schemas.microsoft.com/office/drawing/2014/main" id="{F6E61105-9D11-9E7B-AB5B-CD54720BA894}"/>
              </a:ext>
            </a:extLst>
          </p:cNvPr>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206644" y="5900491"/>
            <a:ext cx="509271" cy="55836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Lève la main. la main d'un homme d'affaires avec un grand bravo. Vecteur Premium">
            <a:extLst>
              <a:ext uri="{FF2B5EF4-FFF2-40B4-BE49-F238E27FC236}">
                <a16:creationId xmlns:a16="http://schemas.microsoft.com/office/drawing/2014/main" id="{0EB72766-23B3-E8A6-F733-161AADDB24CA}"/>
              </a:ext>
            </a:extLst>
          </p:cNvPr>
          <p:cNvPicPr>
            <a:picLocks noChangeAspect="1" noChangeArrowheads="1"/>
          </p:cNvPicPr>
          <p:nvPr/>
        </p:nvPicPr>
        <p:blipFill>
          <a:blip r:embed="rId8" cstate="print">
            <a:clrChange>
              <a:clrFrom>
                <a:srgbClr val="17B4C5"/>
              </a:clrFrom>
              <a:clrTo>
                <a:srgbClr val="17B4C5">
                  <a:alpha val="0%"/>
                </a:srgbClr>
              </a:clrTo>
            </a:clrChange>
            <a:extLst>
              <a:ext uri="{28A0092B-C50C-407E-A947-70E740481C1C}">
                <a14:useLocalDpi xmlns:a14="http://schemas.microsoft.com/office/drawing/2010/main" val="0"/>
              </a:ext>
            </a:extLst>
          </a:blip>
          <a:srcRect t="29.321%" r="54.729%"/>
          <a:stretch>
            <a:fillRect/>
          </a:stretch>
        </p:blipFill>
        <p:spPr bwMode="auto">
          <a:xfrm>
            <a:off x="-22765" y="1184148"/>
            <a:ext cx="1032948" cy="1347582"/>
          </a:xfrm>
          <a:prstGeom prst="rect">
            <a:avLst/>
          </a:prstGeom>
          <a:noFill/>
          <a:ln>
            <a:noFill/>
          </a:ln>
          <a:effectLst>
            <a:outerShdw blurRad="50800" dist="38100" dir="8100000" algn="tr" rotWithShape="0">
              <a:prstClr val="black">
                <a:alpha val="4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
                <a:headEnd/>
                <a:tailEnd/>
              </a14:hiddenLine>
            </a:ext>
          </a:extLst>
        </p:spPr>
      </p:pic>
      <p:sp>
        <p:nvSpPr>
          <p:cNvPr id="15" name="Espace réservé du contenu 7">
            <a:extLst>
              <a:ext uri="{FF2B5EF4-FFF2-40B4-BE49-F238E27FC236}">
                <a16:creationId xmlns:a16="http://schemas.microsoft.com/office/drawing/2014/main" id="{BDCC7D16-22E9-E9C7-CE59-397D179697A9}"/>
              </a:ext>
            </a:extLst>
          </p:cNvPr>
          <p:cNvSpPr txBox="1">
            <a:spLocks/>
          </p:cNvSpPr>
          <p:nvPr/>
        </p:nvSpPr>
        <p:spPr>
          <a:xfrm>
            <a:off x="695325" y="3471490"/>
            <a:ext cx="6593545" cy="2869509"/>
          </a:xfrm>
          <a:prstGeom prst="rect">
            <a:avLst/>
          </a:prstGeom>
        </p:spPr>
        <p:txBody>
          <a:bodyPr/>
          <a:lstStyle>
            <a:lvl1pPr marL="216000" marR="0" indent="-216000" algn="l" defTabSz="914400" rtl="0" eaLnBrk="1" fontAlgn="auto" latinLnBrk="0" hangingPunct="1">
              <a:lnSpc>
                <a:spcPct val="100%"/>
              </a:lnSpc>
              <a:spcBef>
                <a:spcPts val="600"/>
              </a:spcBef>
              <a:spcAft>
                <a:spcPts val="0"/>
              </a:spcAft>
              <a:buClr>
                <a:schemeClr val="accent4">
                  <a:lumMod val="75%"/>
                </a:schemeClr>
              </a:buClr>
              <a:buSzTx/>
              <a:buFont typeface="Arial" panose="020B0604020202020204" pitchFamily="34" charset="0"/>
              <a:buChar char="■"/>
              <a:tabLst/>
              <a:defRPr sz="1600" kern="1200" baseline="0%">
                <a:solidFill>
                  <a:schemeClr val="tx1">
                    <a:lumMod val="75%"/>
                    <a:lumOff val="25%"/>
                  </a:schemeClr>
                </a:solidFill>
                <a:latin typeface="+mn-lt"/>
                <a:ea typeface="+mn-ea"/>
                <a:cs typeface="+mn-cs"/>
              </a:defRPr>
            </a:lvl1pPr>
            <a:lvl2pPr marL="68400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400" kern="1200">
                <a:solidFill>
                  <a:schemeClr val="tx1">
                    <a:lumMod val="75%"/>
                    <a:lumOff val="25%"/>
                  </a:schemeClr>
                </a:solidFill>
                <a:latin typeface="+mn-lt"/>
                <a:ea typeface="+mn-ea"/>
                <a:cs typeface="+mn-cs"/>
              </a:defRPr>
            </a:lvl2pPr>
            <a:lvl3pPr marL="927000" marR="0" indent="0" algn="l" defTabSz="914400" rtl="0" eaLnBrk="1" fontAlgn="auto" latinLnBrk="0" hangingPunct="1">
              <a:lnSpc>
                <a:spcPct val="100%"/>
              </a:lnSpc>
              <a:spcBef>
                <a:spcPts val="600"/>
              </a:spcBef>
              <a:spcAft>
                <a:spcPts val="1200"/>
              </a:spcAft>
              <a:buClr>
                <a:schemeClr val="accent4">
                  <a:lumMod val="75%"/>
                </a:schemeClr>
              </a:buClr>
              <a:buSzTx/>
              <a:buFont typeface="Wingdings" panose="05000000000000000000" pitchFamily="2" charset="2"/>
              <a:buNone/>
              <a:tabLst/>
              <a:defRPr sz="1200" kern="1200">
                <a:solidFill>
                  <a:schemeClr val="tx1">
                    <a:lumMod val="75%"/>
                    <a:lumOff val="25%"/>
                  </a:schemeClr>
                </a:solidFill>
                <a:latin typeface="+mn-lt"/>
                <a:ea typeface="+mn-ea"/>
                <a:cs typeface="+mn-cs"/>
              </a:defRPr>
            </a:lvl3pPr>
            <a:lvl4pPr marL="165735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100" kern="1200" baseline="0%">
                <a:solidFill>
                  <a:schemeClr val="tx1">
                    <a:lumMod val="75%"/>
                    <a:lumOff val="25%"/>
                  </a:schemeClr>
                </a:solidFill>
                <a:latin typeface="+mn-lt"/>
                <a:ea typeface="+mn-ea"/>
                <a:cs typeface="+mn-cs"/>
              </a:defRPr>
            </a:lvl4pPr>
            <a:lvl5pPr marL="205740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050" kern="1200">
                <a:solidFill>
                  <a:schemeClr val="tx1">
                    <a:lumMod val="75%"/>
                    <a:lumOff val="25%"/>
                  </a:schemeClr>
                </a:solidFill>
                <a:latin typeface="+mn-lt"/>
                <a:ea typeface="+mn-ea"/>
                <a:cs typeface="+mn-cs"/>
              </a:defRPr>
            </a:lvl5pPr>
            <a:lvl6pPr marL="25146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fr-FR" b="1" dirty="0">
                <a:solidFill>
                  <a:srgbClr val="C00000"/>
                </a:solidFill>
              </a:rPr>
              <a:t>Comment </a:t>
            </a:r>
            <a:r>
              <a:rPr lang="fr-FR" b="1" dirty="0"/>
              <a:t>on fait ? </a:t>
            </a:r>
          </a:p>
          <a:p>
            <a:pPr marL="1098450" lvl="2" indent="-171450">
              <a:spcBef>
                <a:spcPts val="0"/>
              </a:spcBef>
              <a:spcAft>
                <a:spcPts val="0"/>
              </a:spcAft>
              <a:buFont typeface="Arial" panose="020B0604020202020204" pitchFamily="34" charset="0"/>
              <a:buChar char="•"/>
            </a:pPr>
            <a:r>
              <a:rPr lang="fr-FR" b="1" dirty="0"/>
              <a:t>Ce jeu est disponible en 2 versions : </a:t>
            </a:r>
            <a:endParaRPr lang="fr-FR" dirty="0"/>
          </a:p>
          <a:p>
            <a:pPr marL="1885950" lvl="3" indent="-228600">
              <a:spcBef>
                <a:spcPts val="0"/>
              </a:spcBef>
              <a:spcAft>
                <a:spcPts val="0"/>
              </a:spcAft>
              <a:buFont typeface="+mj-lt"/>
              <a:buAutoNum type="arabicPeriod"/>
            </a:pPr>
            <a:r>
              <a:rPr lang="fr-FR" b="1" dirty="0">
                <a:solidFill>
                  <a:srgbClr val="C00000"/>
                </a:solidFill>
              </a:rPr>
              <a:t>DIGITALE :</a:t>
            </a:r>
          </a:p>
          <a:p>
            <a:pPr marL="2286000" lvl="4" indent="-228600">
              <a:spcBef>
                <a:spcPts val="0"/>
              </a:spcBef>
              <a:spcAft>
                <a:spcPts val="0"/>
              </a:spcAft>
              <a:buFont typeface="Arial" panose="020B0604020202020204" pitchFamily="34" charset="0"/>
              <a:buChar char="•"/>
            </a:pPr>
            <a:r>
              <a:rPr lang="fr-FR" sz="1100" dirty="0"/>
              <a:t>Envoyez le lien du jeu à votre client et en lui proposant de jouer. </a:t>
            </a:r>
          </a:p>
          <a:p>
            <a:pPr marL="2286000" lvl="4" indent="-228600">
              <a:spcBef>
                <a:spcPts val="0"/>
              </a:spcBef>
              <a:spcAft>
                <a:spcPts val="0"/>
              </a:spcAft>
              <a:buFont typeface="Arial" panose="020B0604020202020204" pitchFamily="34" charset="0"/>
              <a:buChar char="•"/>
            </a:pPr>
            <a:r>
              <a:rPr lang="fr-FR" sz="1100" dirty="0"/>
              <a:t>Relancez-le ensuite pour connaître son score et fixer un </a:t>
            </a:r>
            <a:r>
              <a:rPr lang="fr-FR" sz="1100" b="1" dirty="0"/>
              <a:t>RDV Bilan Assurance !</a:t>
            </a:r>
          </a:p>
          <a:p>
            <a:pPr marL="2286000" lvl="4" indent="-228600">
              <a:spcBef>
                <a:spcPts val="0"/>
              </a:spcBef>
              <a:spcAft>
                <a:spcPts val="0"/>
              </a:spcAft>
              <a:buFont typeface="Arial" panose="020B0604020202020204" pitchFamily="34" charset="0"/>
              <a:buChar char="•"/>
            </a:pPr>
            <a:r>
              <a:rPr lang="fr-FR" sz="1100" dirty="0">
                <a:hlinkClick r:id="rId3"/>
              </a:rPr>
              <a:t>Cliquez ici </a:t>
            </a:r>
            <a:r>
              <a:rPr lang="fr-FR" sz="1100" dirty="0"/>
              <a:t>et collez le lien dans un email à son attention.</a:t>
            </a:r>
          </a:p>
          <a:p>
            <a:pPr lvl="4" indent="0">
              <a:spcBef>
                <a:spcPts val="0"/>
              </a:spcBef>
              <a:spcAft>
                <a:spcPts val="0"/>
              </a:spcAft>
              <a:buNone/>
            </a:pPr>
            <a:endParaRPr lang="fr-FR" sz="1100" dirty="0"/>
          </a:p>
          <a:p>
            <a:pPr marL="1885950" lvl="3" indent="-228600">
              <a:spcBef>
                <a:spcPts val="0"/>
              </a:spcBef>
              <a:spcAft>
                <a:spcPts val="0"/>
              </a:spcAft>
              <a:buFont typeface="+mj-lt"/>
              <a:buAutoNum type="arabicPeriod"/>
            </a:pPr>
            <a:r>
              <a:rPr lang="fr-FR" b="1" dirty="0">
                <a:solidFill>
                  <a:srgbClr val="C00000"/>
                </a:solidFill>
              </a:rPr>
              <a:t>CARTE ROUTIÈRE :</a:t>
            </a:r>
          </a:p>
          <a:p>
            <a:pPr marL="2228850" lvl="4" indent="-171450">
              <a:spcBef>
                <a:spcPts val="0"/>
              </a:spcBef>
              <a:spcAft>
                <a:spcPts val="0"/>
              </a:spcAft>
              <a:buFont typeface="Arial" panose="020B0604020202020204" pitchFamily="34" charset="0"/>
              <a:buChar char="•"/>
            </a:pPr>
            <a:r>
              <a:rPr lang="fr-FR" sz="1100" dirty="0"/>
              <a:t>Remettez à votre client une carte routière « ÇA ROULE ! ». </a:t>
            </a:r>
          </a:p>
          <a:p>
            <a:pPr marL="2228850" lvl="4" indent="-171450">
              <a:spcBef>
                <a:spcPts val="0"/>
              </a:spcBef>
              <a:spcAft>
                <a:spcPts val="0"/>
              </a:spcAft>
              <a:buFont typeface="Arial" panose="020B0604020202020204" pitchFamily="34" charset="0"/>
              <a:buChar char="•"/>
            </a:pPr>
            <a:r>
              <a:rPr lang="fr-FR" sz="1100" dirty="0"/>
              <a:t>Invitez-le à jouer puis relancez-le pour connaître son score et fixer un </a:t>
            </a:r>
            <a:r>
              <a:rPr lang="fr-FR" sz="1100" b="1" dirty="0"/>
              <a:t>RDV Bilan Assurance !</a:t>
            </a:r>
          </a:p>
          <a:p>
            <a:pPr marL="2228850" lvl="4" indent="-171450">
              <a:spcBef>
                <a:spcPts val="0"/>
              </a:spcBef>
              <a:spcAft>
                <a:spcPts val="0"/>
              </a:spcAft>
              <a:buFont typeface="Arial" panose="020B0604020202020204" pitchFamily="34" charset="0"/>
              <a:buChar char="•"/>
            </a:pPr>
            <a:endParaRPr lang="fr-FR" sz="1100" dirty="0"/>
          </a:p>
          <a:p>
            <a:pPr marL="2228850" lvl="4" indent="-171450">
              <a:spcBef>
                <a:spcPts val="0"/>
              </a:spcBef>
              <a:spcAft>
                <a:spcPts val="0"/>
              </a:spcAft>
              <a:buFont typeface="Arial" panose="020B0604020202020204" pitchFamily="34" charset="0"/>
              <a:buChar char="•"/>
            </a:pPr>
            <a:endParaRPr lang="fr-FR" dirty="0"/>
          </a:p>
          <a:p>
            <a:pPr marL="0" indent="0">
              <a:spcBef>
                <a:spcPts val="0"/>
              </a:spcBef>
              <a:buNone/>
            </a:pPr>
            <a:r>
              <a:rPr lang="fr-FR" sz="1000" dirty="0"/>
              <a:t>Avez-vous des Cartes routières « Ça Roule ! » en stock ? </a:t>
            </a:r>
          </a:p>
          <a:p>
            <a:pPr marL="0" indent="0">
              <a:spcBef>
                <a:spcPts val="0"/>
              </a:spcBef>
              <a:buNone/>
            </a:pPr>
            <a:r>
              <a:rPr lang="fr-FR" sz="1000" dirty="0"/>
              <a:t>Si nécessaire, contactez </a:t>
            </a:r>
            <a:r>
              <a:rPr lang="fr-FR" sz="1000" dirty="0">
                <a:hlinkClick r:id="rId9"/>
              </a:rPr>
              <a:t>ce</a:t>
            </a:r>
            <a:r>
              <a:rPr lang="en-US" sz="1000" dirty="0">
                <a:hlinkClick r:id="rId9"/>
              </a:rPr>
              <a:t>gee-l-bdd-marketing@cegee.caisse-epargne.fr</a:t>
            </a:r>
            <a:endParaRPr lang="fr-FR" sz="1000" dirty="0"/>
          </a:p>
          <a:p>
            <a:endParaRPr lang="fr-FR" dirty="0"/>
          </a:p>
          <a:p>
            <a:pPr>
              <a:buFont typeface="Arial" panose="020B0604020202020204" pitchFamily="34" charset="0"/>
              <a:buChar char="•"/>
            </a:pPr>
            <a:endParaRPr lang="fr-FR" dirty="0">
              <a:solidFill>
                <a:srgbClr val="181818"/>
              </a:solidFill>
              <a:latin typeface="Poppins" panose="00000500000000000000" pitchFamily="2" charset="0"/>
            </a:endParaRPr>
          </a:p>
        </p:txBody>
      </p:sp>
      <p:pic>
        <p:nvPicPr>
          <p:cNvPr id="17" name="Image 16">
            <a:extLst>
              <a:ext uri="{FF2B5EF4-FFF2-40B4-BE49-F238E27FC236}">
                <a16:creationId xmlns:a16="http://schemas.microsoft.com/office/drawing/2014/main" id="{0779AD80-240B-03BD-9CBE-F1B92BE79B90}"/>
              </a:ext>
            </a:extLst>
          </p:cNvPr>
          <p:cNvPicPr>
            <a:picLocks noChangeAspect="1"/>
          </p:cNvPicPr>
          <p:nvPr/>
        </p:nvPicPr>
        <p:blipFill>
          <a:blip r:embed="rId2"/>
          <a:stretch>
            <a:fillRect/>
          </a:stretch>
        </p:blipFill>
        <p:spPr>
          <a:xfrm>
            <a:off x="1010183" y="464148"/>
            <a:ext cx="1365573" cy="598303"/>
          </a:xfrm>
          <a:prstGeom prst="rect">
            <a:avLst/>
          </a:prstGeom>
        </p:spPr>
      </p:pic>
      <p:sp>
        <p:nvSpPr>
          <p:cNvPr id="22" name="ZoneTexte 21">
            <a:extLst>
              <a:ext uri="{FF2B5EF4-FFF2-40B4-BE49-F238E27FC236}">
                <a16:creationId xmlns:a16="http://schemas.microsoft.com/office/drawing/2014/main" id="{C7045906-37FE-233E-C786-8CD718879BAD}"/>
              </a:ext>
            </a:extLst>
          </p:cNvPr>
          <p:cNvSpPr txBox="1"/>
          <p:nvPr/>
        </p:nvSpPr>
        <p:spPr>
          <a:xfrm>
            <a:off x="9971481" y="4289981"/>
            <a:ext cx="1704583" cy="1200329"/>
          </a:xfrm>
          <a:prstGeom prst="rect">
            <a:avLst/>
          </a:prstGeom>
          <a:solidFill>
            <a:schemeClr val="bg1">
              <a:lumMod val="65%"/>
            </a:schemeClr>
          </a:solidFill>
        </p:spPr>
        <p:txBody>
          <a:bodyPr wrap="square" rtlCol="0">
            <a:spAutoFit/>
          </a:bodyPr>
          <a:lstStyle/>
          <a:p>
            <a:r>
              <a:rPr lang="fr-FR" sz="1200" dirty="0">
                <a:solidFill>
                  <a:schemeClr val="bg1"/>
                </a:solidFill>
              </a:rPr>
              <a:t>Et chez vous à l’agence, </a:t>
            </a:r>
          </a:p>
          <a:p>
            <a:r>
              <a:rPr lang="fr-FR" sz="1200" dirty="0">
                <a:solidFill>
                  <a:schemeClr val="bg1"/>
                </a:solidFill>
              </a:rPr>
              <a:t>qui a trouvé un max d’embûches ?</a:t>
            </a:r>
          </a:p>
          <a:p>
            <a:r>
              <a:rPr lang="fr-FR" sz="1200" dirty="0">
                <a:solidFill>
                  <a:schemeClr val="bg1"/>
                </a:solidFill>
              </a:rPr>
              <a:t>Jouez pour mesurer vos connaissances :</a:t>
            </a:r>
          </a:p>
        </p:txBody>
      </p:sp>
      <p:pic>
        <p:nvPicPr>
          <p:cNvPr id="24" name="Image 23">
            <a:hlinkClick r:id="rId3"/>
            <a:extLst>
              <a:ext uri="{FF2B5EF4-FFF2-40B4-BE49-F238E27FC236}">
                <a16:creationId xmlns:a16="http://schemas.microsoft.com/office/drawing/2014/main" id="{DB1A19EC-AF60-827A-7BC9-D556F0AF2B3E}"/>
              </a:ext>
            </a:extLst>
          </p:cNvPr>
          <p:cNvPicPr>
            <a:picLocks noChangeAspect="1"/>
          </p:cNvPicPr>
          <p:nvPr/>
        </p:nvPicPr>
        <p:blipFill>
          <a:blip r:embed="rId2"/>
          <a:stretch>
            <a:fillRect/>
          </a:stretch>
        </p:blipFill>
        <p:spPr>
          <a:xfrm>
            <a:off x="10332168" y="5543394"/>
            <a:ext cx="849650" cy="372260"/>
          </a:xfrm>
          <a:prstGeom prst="rect">
            <a:avLst/>
          </a:prstGeom>
        </p:spPr>
      </p:pic>
      <p:pic>
        <p:nvPicPr>
          <p:cNvPr id="25" name="Image 24">
            <a:extLst>
              <a:ext uri="{FF2B5EF4-FFF2-40B4-BE49-F238E27FC236}">
                <a16:creationId xmlns:a16="http://schemas.microsoft.com/office/drawing/2014/main" id="{FFCCDA48-7479-A2FC-19A0-D502147C4FBA}"/>
              </a:ext>
            </a:extLst>
          </p:cNvPr>
          <p:cNvPicPr>
            <a:picLocks noChangeAspect="1"/>
          </p:cNvPicPr>
          <p:nvPr/>
        </p:nvPicPr>
        <p:blipFill>
          <a:blip r:embed="rId6">
            <a:duotone>
              <a:prstClr val="black"/>
              <a:schemeClr val="accent1">
                <a:tint val="45%"/>
                <a:satMod val="400%"/>
              </a:schemeClr>
            </a:duotone>
          </a:blip>
          <a:stretch>
            <a:fillRect/>
          </a:stretch>
        </p:blipFill>
        <p:spPr>
          <a:xfrm rot="5400000" flipH="1" flipV="1">
            <a:off x="10836862" y="5828684"/>
            <a:ext cx="529641" cy="509296"/>
          </a:xfrm>
          <a:prstGeom prst="rect">
            <a:avLst/>
          </a:prstGeom>
          <a:noFill/>
        </p:spPr>
      </p:pic>
      <p:pic>
        <p:nvPicPr>
          <p:cNvPr id="27" name="Image 26">
            <a:extLst>
              <a:ext uri="{FF2B5EF4-FFF2-40B4-BE49-F238E27FC236}">
                <a16:creationId xmlns:a16="http://schemas.microsoft.com/office/drawing/2014/main" id="{55D5F592-EDAE-F703-16EE-EE2A76DEEAA9}"/>
              </a:ext>
            </a:extLst>
          </p:cNvPr>
          <p:cNvPicPr>
            <a:picLocks noChangeAspect="1"/>
          </p:cNvPicPr>
          <p:nvPr/>
        </p:nvPicPr>
        <p:blipFill>
          <a:blip r:embed="rId10"/>
          <a:stretch>
            <a:fillRect/>
          </a:stretch>
        </p:blipFill>
        <p:spPr>
          <a:xfrm>
            <a:off x="8079705" y="4396054"/>
            <a:ext cx="1860689" cy="1762182"/>
          </a:xfrm>
          <a:prstGeom prst="rect">
            <a:avLst/>
          </a:prstGeom>
        </p:spPr>
      </p:pic>
      <p:pic>
        <p:nvPicPr>
          <p:cNvPr id="18" name="Image 17">
            <a:extLst>
              <a:ext uri="{FF2B5EF4-FFF2-40B4-BE49-F238E27FC236}">
                <a16:creationId xmlns:a16="http://schemas.microsoft.com/office/drawing/2014/main" id="{865495EE-B5C0-6254-8D25-E64150EEDF9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145690">
            <a:off x="7481295" y="2503161"/>
            <a:ext cx="900178" cy="2027307"/>
          </a:xfrm>
          <a:prstGeom prst="rect">
            <a:avLst/>
          </a:prstGeom>
          <a:solidFill>
            <a:srgbClr val="FFFFFF">
              <a:shade val="85%"/>
            </a:srgbClr>
          </a:solidFill>
          <a:ln w="101600" cap="sq">
            <a:solidFill>
              <a:srgbClr val="FDFDFD"/>
            </a:solidFill>
            <a:miter lim="800%"/>
          </a:ln>
          <a:effectLst>
            <a:outerShdw blurRad="57150" dist="37500" dir="7560000" sy="98%" kx="110000" ky="200000" algn="tl" rotWithShape="0">
              <a:srgbClr val="000000">
                <a:alpha val="2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895334019"/>
      </p:ext>
    </p:extLst>
  </p:cSld>
  <p:clrMapOvr>
    <a:masterClrMapping/>
  </p:clrMapOvr>
</p:sld>
</file>

<file path=ppt/slides/slide24.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9DE9725-3C19-5966-6C9B-26D66A14DD90}"/>
              </a:ext>
            </a:extLst>
          </p:cNvPr>
          <p:cNvSpPr/>
          <p:nvPr/>
        </p:nvSpPr>
        <p:spPr>
          <a:xfrm>
            <a:off x="4581052" y="4376330"/>
            <a:ext cx="7610947" cy="428675"/>
          </a:xfrm>
          <a:prstGeom prst="rect">
            <a:avLst/>
          </a:prstGeom>
          <a:solidFill>
            <a:schemeClr val="bg1">
              <a:lumMod val="85%"/>
            </a:schemeClr>
          </a:solidFill>
          <a:ln>
            <a:noFill/>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a:extLst>
              <a:ext uri="{FF2B5EF4-FFF2-40B4-BE49-F238E27FC236}">
                <a16:creationId xmlns:a16="http://schemas.microsoft.com/office/drawing/2014/main" id="{562F7BDA-6EDE-564F-10D9-37D16FD20BA1}"/>
              </a:ext>
            </a:extLst>
          </p:cNvPr>
          <p:cNvSpPr>
            <a:spLocks noGrp="1"/>
          </p:cNvSpPr>
          <p:nvPr>
            <p:ph type="body" sz="quarter" idx="13"/>
          </p:nvPr>
        </p:nvSpPr>
        <p:spPr>
          <a:xfrm>
            <a:off x="4843604" y="0"/>
            <a:ext cx="6898741" cy="6858000"/>
          </a:xfrm>
        </p:spPr>
        <p:txBody>
          <a:bodyPr anchor="ctr"/>
          <a:lstStyle/>
          <a:p>
            <a:r>
              <a:rPr lang="fr-FR" sz="2000" dirty="0"/>
              <a:t>Contexte : Les modes de déplacement</a:t>
            </a:r>
          </a:p>
          <a:p>
            <a:r>
              <a:rPr lang="fr-FR" sz="2000" dirty="0"/>
              <a:t>Opération « Financer sa mobilité et bien l’assurer » </a:t>
            </a:r>
          </a:p>
          <a:p>
            <a:pPr lvl="1"/>
            <a:r>
              <a:rPr lang="fr-FR" dirty="0"/>
              <a:t>Financer</a:t>
            </a:r>
          </a:p>
          <a:p>
            <a:pPr lvl="1"/>
            <a:r>
              <a:rPr lang="fr-FR" dirty="0"/>
              <a:t>Assurer</a:t>
            </a:r>
          </a:p>
          <a:p>
            <a:pPr lvl="1"/>
            <a:r>
              <a:rPr lang="fr-FR" dirty="0"/>
              <a:t>Accompagner</a:t>
            </a:r>
          </a:p>
          <a:p>
            <a:r>
              <a:rPr lang="fr-FR" dirty="0"/>
              <a:t>Quelques exemples en synthèse</a:t>
            </a:r>
          </a:p>
          <a:p>
            <a:r>
              <a:rPr lang="fr-FR" dirty="0"/>
              <a:t>Et vous,                ?</a:t>
            </a:r>
          </a:p>
          <a:p>
            <a:r>
              <a:rPr lang="fr-FR" dirty="0"/>
              <a:t>Testez vos connaissances avec notre quiz</a:t>
            </a:r>
          </a:p>
          <a:p>
            <a:r>
              <a:rPr lang="fr-FR" dirty="0"/>
              <a:t>Annexes</a:t>
            </a:r>
          </a:p>
        </p:txBody>
      </p:sp>
      <p:pic>
        <p:nvPicPr>
          <p:cNvPr id="3" name="Image 2">
            <a:extLst>
              <a:ext uri="{FF2B5EF4-FFF2-40B4-BE49-F238E27FC236}">
                <a16:creationId xmlns:a16="http://schemas.microsoft.com/office/drawing/2014/main" id="{5E7424D8-892A-FD7C-0E04-E4A91DA50E5C}"/>
              </a:ext>
            </a:extLst>
          </p:cNvPr>
          <p:cNvPicPr>
            <a:picLocks noChangeAspect="1"/>
          </p:cNvPicPr>
          <p:nvPr/>
        </p:nvPicPr>
        <p:blipFill>
          <a:blip r:embed="rId2"/>
          <a:stretch>
            <a:fillRect/>
          </a:stretch>
        </p:blipFill>
        <p:spPr>
          <a:xfrm>
            <a:off x="6511943" y="3968299"/>
            <a:ext cx="978408" cy="428674"/>
          </a:xfrm>
          <a:prstGeom prst="rect">
            <a:avLst/>
          </a:prstGeom>
        </p:spPr>
      </p:pic>
      <p:grpSp>
        <p:nvGrpSpPr>
          <p:cNvPr id="5" name="Groupe 4">
            <a:extLst>
              <a:ext uri="{FF2B5EF4-FFF2-40B4-BE49-F238E27FC236}">
                <a16:creationId xmlns:a16="http://schemas.microsoft.com/office/drawing/2014/main" id="{FF2A3C9C-AD50-09CE-A87E-4CD88DF8E506}"/>
              </a:ext>
            </a:extLst>
          </p:cNvPr>
          <p:cNvGrpSpPr/>
          <p:nvPr/>
        </p:nvGrpSpPr>
        <p:grpSpPr>
          <a:xfrm rot="20730961">
            <a:off x="-391068" y="707616"/>
            <a:ext cx="5800264" cy="1116000"/>
            <a:chOff x="541542" y="2231924"/>
            <a:chExt cx="5800264" cy="1116000"/>
          </a:xfrm>
        </p:grpSpPr>
        <p:pic>
          <p:nvPicPr>
            <p:cNvPr id="6" name="Picture 4" descr="Bandeau : plus de 82 180 illustrations et dessins de stock libres de droits  proposés sous licence | Shutterstock">
              <a:extLst>
                <a:ext uri="{FF2B5EF4-FFF2-40B4-BE49-F238E27FC236}">
                  <a16:creationId xmlns:a16="http://schemas.microsoft.com/office/drawing/2014/main" id="{766BF1C5-C6B8-3B6F-7555-71D713FBB2EB}"/>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3.331%" b="78.17%"/>
            <a:stretch/>
          </p:blipFill>
          <p:spPr bwMode="auto">
            <a:xfrm>
              <a:off x="541542" y="2231924"/>
              <a:ext cx="5800264" cy="1116000"/>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35CFD102-E49B-7CD8-AE9D-9B9CEDDBECAF}"/>
                </a:ext>
              </a:extLst>
            </p:cNvPr>
            <p:cNvPicPr>
              <a:picLocks noChangeAspect="1"/>
            </p:cNvPicPr>
            <p:nvPr/>
          </p:nvPicPr>
          <p:blipFill>
            <a:blip r:embed="rId2"/>
            <a:stretch>
              <a:fillRect/>
            </a:stretch>
          </p:blipFill>
          <p:spPr>
            <a:xfrm rot="21418969">
              <a:off x="2658591" y="2361605"/>
              <a:ext cx="777467" cy="340634"/>
            </a:xfrm>
            <a:prstGeom prst="rect">
              <a:avLst/>
            </a:prstGeom>
          </p:spPr>
        </p:pic>
        <p:sp>
          <p:nvSpPr>
            <p:cNvPr id="8" name="ZoneTexte 7">
              <a:extLst>
                <a:ext uri="{FF2B5EF4-FFF2-40B4-BE49-F238E27FC236}">
                  <a16:creationId xmlns:a16="http://schemas.microsoft.com/office/drawing/2014/main" id="{DD435B73-3814-979A-A8F0-762F890B99B9}"/>
                </a:ext>
              </a:extLst>
            </p:cNvPr>
            <p:cNvSpPr txBox="1"/>
            <p:nvPr/>
          </p:nvSpPr>
          <p:spPr>
            <a:xfrm>
              <a:off x="1676745" y="2423682"/>
              <a:ext cx="3583930" cy="492443"/>
            </a:xfrm>
            <a:prstGeom prst="rect">
              <a:avLst/>
            </a:prstGeom>
            <a:noFill/>
          </p:spPr>
          <p:txBody>
            <a:bodyPr wrap="none" rtlCol="0">
              <a:spAutoFit/>
            </a:bodyPr>
            <a:lstStyle/>
            <a:p>
              <a:pPr algn="ctr"/>
              <a:r>
                <a:rPr lang="fr-FR" sz="1400" b="1" dirty="0">
                  <a:solidFill>
                    <a:schemeClr val="bg1"/>
                  </a:solidFill>
                  <a:latin typeface="Aptos Black" panose="020B0004020202020204" pitchFamily="34" charset="0"/>
                </a:rPr>
                <a:t>Opération                      du 4 mars au 1</a:t>
              </a:r>
              <a:r>
                <a:rPr lang="fr-FR" sz="1400" b="1" baseline="30%" dirty="0">
                  <a:solidFill>
                    <a:schemeClr val="bg1"/>
                  </a:solidFill>
                  <a:latin typeface="Aptos Black" panose="020B0004020202020204" pitchFamily="34" charset="0"/>
                </a:rPr>
                <a:t>er</a:t>
              </a:r>
              <a:r>
                <a:rPr lang="fr-FR" sz="1400" b="1" dirty="0">
                  <a:solidFill>
                    <a:schemeClr val="bg1"/>
                  </a:solidFill>
                  <a:latin typeface="Aptos Black" panose="020B0004020202020204" pitchFamily="34" charset="0"/>
                </a:rPr>
                <a:t> avril</a:t>
              </a:r>
            </a:p>
            <a:p>
              <a:pPr algn="ctr"/>
              <a:r>
                <a:rPr lang="fr-FR" sz="1200" b="1" i="1" dirty="0">
                  <a:solidFill>
                    <a:schemeClr val="bg1"/>
                  </a:solidFill>
                </a:rPr>
                <a:t>Financer sa mobilité et bien l’assurer </a:t>
              </a:r>
              <a:r>
                <a:rPr lang="fr-FR" sz="1200" b="1" i="1" dirty="0">
                  <a:solidFill>
                    <a:schemeClr val="bg1"/>
                  </a:solidFill>
                  <a:latin typeface="Aptos Black" panose="020B0004020202020204" pitchFamily="34" charset="0"/>
                </a:rPr>
                <a:t> </a:t>
              </a:r>
            </a:p>
          </p:txBody>
        </p:sp>
      </p:grpSp>
    </p:spTree>
    <p:extLst>
      <p:ext uri="{BB962C8B-B14F-4D97-AF65-F5344CB8AC3E}">
        <p14:creationId xmlns:p14="http://schemas.microsoft.com/office/powerpoint/2010/main" val="3498566324"/>
      </p:ext>
    </p:extLst>
  </p:cSld>
  <p:clrMapOvr>
    <a:masterClrMapping/>
  </p:clrMapOvr>
</p:sld>
</file>

<file path=ppt/slides/slide25.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6002EF1-9D40-D2FA-548F-79176FA5FE73}"/>
              </a:ext>
            </a:extLst>
          </p:cNvPr>
          <p:cNvSpPr/>
          <p:nvPr/>
        </p:nvSpPr>
        <p:spPr>
          <a:xfrm>
            <a:off x="695325" y="2680423"/>
            <a:ext cx="6513549" cy="2026080"/>
          </a:xfrm>
          <a:prstGeom prst="rect">
            <a:avLst/>
          </a:prstGeom>
          <a:solidFill>
            <a:schemeClr val="bg1">
              <a:lumMod val="95%"/>
            </a:schemeClr>
          </a:solidFill>
          <a:ln>
            <a:noFill/>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space réservé du contenu 13">
            <a:extLst>
              <a:ext uri="{FF2B5EF4-FFF2-40B4-BE49-F238E27FC236}">
                <a16:creationId xmlns:a16="http://schemas.microsoft.com/office/drawing/2014/main" id="{01A94997-DD30-414E-A739-95B0A2B2D31F}"/>
              </a:ext>
            </a:extLst>
          </p:cNvPr>
          <p:cNvSpPr>
            <a:spLocks noGrp="1"/>
          </p:cNvSpPr>
          <p:nvPr>
            <p:ph idx="1"/>
          </p:nvPr>
        </p:nvSpPr>
        <p:spPr>
          <a:xfrm>
            <a:off x="695325" y="1720430"/>
            <a:ext cx="7363167" cy="3044642"/>
          </a:xfrm>
        </p:spPr>
        <p:txBody>
          <a:bodyPr/>
          <a:lstStyle/>
          <a:p>
            <a:pPr algn="just"/>
            <a:r>
              <a:rPr lang="fr-FR" b="0" i="0" dirty="0">
                <a:effectLst/>
                <a:latin typeface="Arial" panose="020B0604020202020204" pitchFamily="34" charset="0"/>
              </a:rPr>
              <a:t>Marché de l’automobile, permis de conduire, financement et assurance, nouveaux modes de déplacement (VTM, NMD, EDP)... </a:t>
            </a:r>
            <a:r>
              <a:rPr lang="fr-FR" b="1" dirty="0">
                <a:solidFill>
                  <a:srgbClr val="C00000"/>
                </a:solidFill>
                <a:latin typeface="Arial" panose="020B0604020202020204" pitchFamily="34" charset="0"/>
              </a:rPr>
              <a:t>Tout est OK pour vous ? En êtes-vous bien certain </a:t>
            </a:r>
            <a:r>
              <a:rPr lang="fr-FR" b="1" dirty="0">
                <a:solidFill>
                  <a:srgbClr val="C00000"/>
                </a:solidFill>
                <a:latin typeface="Arial" panose="020B0604020202020204" pitchFamily="34" charset="0"/>
                <a:sym typeface="Wingdings" panose="05000000000000000000" pitchFamily="2" charset="2"/>
              </a:rPr>
              <a:t> ?</a:t>
            </a:r>
            <a:endParaRPr lang="fr-FR" b="1" i="0" dirty="0">
              <a:solidFill>
                <a:srgbClr val="C00000"/>
              </a:solidFill>
              <a:effectLst/>
              <a:latin typeface="Arial" panose="020B0604020202020204" pitchFamily="34" charset="0"/>
            </a:endParaRPr>
          </a:p>
          <a:p>
            <a:pPr algn="just"/>
            <a:endParaRPr lang="fr-FR" b="0" i="0" dirty="0">
              <a:effectLst/>
              <a:latin typeface="Arial" panose="020B0604020202020204" pitchFamily="34" charset="0"/>
            </a:endParaRPr>
          </a:p>
          <a:p>
            <a:pPr algn="just"/>
            <a:r>
              <a:rPr lang="fr-FR" b="1" i="0" dirty="0">
                <a:effectLst/>
                <a:latin typeface="Arial" panose="020B0604020202020204" pitchFamily="34" charset="0"/>
              </a:rPr>
              <a:t>Pour le savoir,</a:t>
            </a:r>
            <a:r>
              <a:rPr lang="fr-FR" b="1" i="0" dirty="0">
                <a:solidFill>
                  <a:srgbClr val="C00000"/>
                </a:solidFill>
                <a:effectLst/>
                <a:latin typeface="Arial" panose="020B0604020202020204" pitchFamily="34" charset="0"/>
              </a:rPr>
              <a:t> testez-vous </a:t>
            </a:r>
            <a:r>
              <a:rPr lang="fr-FR" b="1" i="0" dirty="0">
                <a:effectLst/>
                <a:latin typeface="Arial" panose="020B0604020202020204" pitchFamily="34" charset="0"/>
              </a:rPr>
              <a:t>grâce à notre </a:t>
            </a:r>
            <a:r>
              <a:rPr lang="fr-FR" b="1" i="0" dirty="0">
                <a:solidFill>
                  <a:srgbClr val="C00000"/>
                </a:solidFill>
                <a:effectLst/>
                <a:latin typeface="Arial" panose="020B0604020202020204" pitchFamily="34" charset="0"/>
              </a:rPr>
              <a:t>quiz </a:t>
            </a:r>
            <a:r>
              <a:rPr lang="fr-FR" b="1" dirty="0">
                <a:solidFill>
                  <a:srgbClr val="C00000"/>
                </a:solidFill>
                <a:latin typeface="Arial" panose="020B0604020202020204" pitchFamily="34" charset="0"/>
              </a:rPr>
              <a:t>!</a:t>
            </a:r>
          </a:p>
          <a:p>
            <a:pPr lvl="1" algn="just"/>
            <a:r>
              <a:rPr lang="fr-FR" b="1" dirty="0">
                <a:ea typeface="Calibri" panose="020F0502020204030204" pitchFamily="34" charset="0"/>
              </a:rPr>
              <a:t>Pour y accéder, rien de plus simple : </a:t>
            </a:r>
          </a:p>
          <a:p>
            <a:pPr marL="1098450" lvl="2" indent="-171450" algn="just">
              <a:spcBef>
                <a:spcPts val="0"/>
              </a:spcBef>
              <a:spcAft>
                <a:spcPts val="600"/>
              </a:spcAft>
              <a:buFont typeface="Arial" panose="020B0604020202020204" pitchFamily="34" charset="0"/>
              <a:buChar char="•"/>
            </a:pPr>
            <a:r>
              <a:rPr lang="fr-FR" dirty="0">
                <a:ea typeface="Calibri" panose="020F0502020204030204" pitchFamily="34" charset="0"/>
              </a:rPr>
              <a:t>prenez</a:t>
            </a:r>
            <a:r>
              <a:rPr lang="fr-FR" b="1" u="sng" dirty="0">
                <a:ea typeface="Calibri" panose="020F0502020204030204" pitchFamily="34" charset="0"/>
              </a:rPr>
              <a:t> </a:t>
            </a:r>
            <a:r>
              <a:rPr lang="fr-FR" b="1" u="sng" dirty="0">
                <a:solidFill>
                  <a:srgbClr val="C00000"/>
                </a:solidFill>
                <a:ea typeface="Calibri" panose="020F0502020204030204" pitchFamily="34" charset="0"/>
              </a:rPr>
              <a:t>chacun</a:t>
            </a:r>
            <a:r>
              <a:rPr lang="fr-FR" b="1" u="sng" dirty="0">
                <a:ea typeface="Calibri" panose="020F0502020204030204" pitchFamily="34" charset="0"/>
              </a:rPr>
              <a:t> </a:t>
            </a:r>
            <a:r>
              <a:rPr lang="fr-FR" dirty="0">
                <a:ea typeface="Calibri" panose="020F0502020204030204" pitchFamily="34" charset="0"/>
              </a:rPr>
              <a:t>votre smartphone, </a:t>
            </a:r>
          </a:p>
          <a:p>
            <a:pPr marL="1098450" lvl="2" indent="-171450" algn="just">
              <a:spcBef>
                <a:spcPts val="0"/>
              </a:spcBef>
              <a:spcAft>
                <a:spcPts val="600"/>
              </a:spcAft>
              <a:buFont typeface="Arial" panose="020B0604020202020204" pitchFamily="34" charset="0"/>
              <a:buChar char="•"/>
            </a:pPr>
            <a:r>
              <a:rPr lang="fr-FR" dirty="0">
                <a:ea typeface="Calibri" panose="020F0502020204030204" pitchFamily="34" charset="0"/>
              </a:rPr>
              <a:t>flashez ce QR code, </a:t>
            </a:r>
          </a:p>
          <a:p>
            <a:pPr marL="1098450" lvl="2" indent="-171450" algn="just">
              <a:spcBef>
                <a:spcPts val="0"/>
              </a:spcBef>
              <a:spcAft>
                <a:spcPts val="600"/>
              </a:spcAft>
              <a:buFont typeface="Arial" panose="020B0604020202020204" pitchFamily="34" charset="0"/>
              <a:buChar char="•"/>
            </a:pPr>
            <a:r>
              <a:rPr lang="fr-FR" dirty="0">
                <a:ea typeface="Calibri" panose="020F0502020204030204" pitchFamily="34" charset="0"/>
              </a:rPr>
              <a:t>Pour rejoindre la mission </a:t>
            </a:r>
            <a:r>
              <a:rPr lang="fr-FR" b="1" dirty="0">
                <a:solidFill>
                  <a:srgbClr val="C00000"/>
                </a:solidFill>
                <a:ea typeface="Calibri" panose="020F0502020204030204" pitchFamily="34" charset="0"/>
              </a:rPr>
              <a:t>indiquez votre nom et prénom en pseudo</a:t>
            </a:r>
            <a:endParaRPr lang="fr-FR" b="1" u="sng" dirty="0">
              <a:solidFill>
                <a:srgbClr val="C00000"/>
              </a:solidFill>
              <a:ea typeface="Calibri" panose="020F0502020204030204" pitchFamily="34" charset="0"/>
            </a:endParaRPr>
          </a:p>
          <a:p>
            <a:pPr marL="1098450" lvl="2" indent="-171450" algn="just">
              <a:spcBef>
                <a:spcPts val="0"/>
              </a:spcBef>
              <a:spcAft>
                <a:spcPts val="600"/>
              </a:spcAft>
              <a:buFont typeface="Arial" panose="020B0604020202020204" pitchFamily="34" charset="0"/>
              <a:buChar char="•"/>
            </a:pPr>
            <a:r>
              <a:rPr lang="fr-FR" dirty="0">
                <a:ea typeface="Calibri" panose="020F0502020204030204" pitchFamily="34" charset="0"/>
              </a:rPr>
              <a:t>et</a:t>
            </a:r>
          </a:p>
          <a:p>
            <a:pPr algn="just"/>
            <a:endParaRPr lang="fr-FR" dirty="0">
              <a:ea typeface="Calibri" panose="020F0502020204030204" pitchFamily="34" charset="0"/>
            </a:endParaRPr>
          </a:p>
          <a:p>
            <a:pPr algn="just"/>
            <a:endParaRPr lang="fr-FR" dirty="0">
              <a:ea typeface="Calibri" panose="020F0502020204030204" pitchFamily="34" charset="0"/>
            </a:endParaRPr>
          </a:p>
          <a:p>
            <a:pPr algn="just"/>
            <a:endParaRPr lang="fr-FR" dirty="0">
              <a:ea typeface="Calibri" panose="020F0502020204030204" pitchFamily="34" charset="0"/>
            </a:endParaRPr>
          </a:p>
          <a:p>
            <a:pPr algn="just"/>
            <a:endParaRPr lang="fr-FR" dirty="0">
              <a:ea typeface="Calibri" panose="020F0502020204030204" pitchFamily="34" charset="0"/>
            </a:endParaRPr>
          </a:p>
          <a:p>
            <a:pPr marL="0" indent="0" algn="just">
              <a:buNone/>
            </a:pPr>
            <a:endParaRPr lang="fr-FR" i="1" dirty="0">
              <a:highlight>
                <a:srgbClr val="FFFF00"/>
              </a:highlight>
              <a:ea typeface="Calibri" panose="020F0502020204030204" pitchFamily="34" charset="0"/>
            </a:endParaRPr>
          </a:p>
          <a:p>
            <a:pPr algn="just"/>
            <a:endParaRPr lang="fr-FR" dirty="0">
              <a:ea typeface="Calibri" panose="020F0502020204030204" pitchFamily="34" charset="0"/>
            </a:endParaRPr>
          </a:p>
        </p:txBody>
      </p:sp>
      <p:sp>
        <p:nvSpPr>
          <p:cNvPr id="3" name="Espace réservé du texte 2">
            <a:extLst>
              <a:ext uri="{FF2B5EF4-FFF2-40B4-BE49-F238E27FC236}">
                <a16:creationId xmlns:a16="http://schemas.microsoft.com/office/drawing/2014/main" id="{7927C8EE-A4AA-4980-A402-BBC125DDC03C}"/>
              </a:ext>
            </a:extLst>
          </p:cNvPr>
          <p:cNvSpPr>
            <a:spLocks noGrp="1"/>
          </p:cNvSpPr>
          <p:nvPr>
            <p:ph type="body" sz="quarter" idx="12"/>
          </p:nvPr>
        </p:nvSpPr>
        <p:spPr>
          <a:xfrm>
            <a:off x="695325" y="464148"/>
            <a:ext cx="10555913" cy="720000"/>
          </a:xfrm>
        </p:spPr>
        <p:txBody>
          <a:bodyPr/>
          <a:lstStyle/>
          <a:p>
            <a:pPr marL="1436688" algn="just"/>
            <a:r>
              <a:rPr lang="fr-FR" sz="1800" b="1" dirty="0">
                <a:solidFill>
                  <a:schemeClr val="tx1">
                    <a:lumMod val="75%"/>
                    <a:lumOff val="25%"/>
                  </a:schemeClr>
                </a:solidFill>
              </a:rPr>
              <a:t>Vous venez de parcourir cette HDJ, testez </a:t>
            </a:r>
            <a:r>
              <a:rPr lang="fr-FR" sz="1800" b="1" dirty="0">
                <a:solidFill>
                  <a:srgbClr val="C00000"/>
                </a:solidFill>
              </a:rPr>
              <a:t>vos connaissances </a:t>
            </a:r>
            <a:r>
              <a:rPr lang="fr-FR" sz="1800" b="1" dirty="0">
                <a:solidFill>
                  <a:schemeClr val="tx1">
                    <a:lumMod val="75%"/>
                    <a:lumOff val="25%"/>
                  </a:schemeClr>
                </a:solidFill>
              </a:rPr>
              <a:t>grâce à notre </a:t>
            </a:r>
            <a:r>
              <a:rPr lang="fr-FR" sz="1800" b="1" dirty="0">
                <a:solidFill>
                  <a:srgbClr val="C00000"/>
                </a:solidFill>
              </a:rPr>
              <a:t>Quiz individuel !</a:t>
            </a:r>
          </a:p>
        </p:txBody>
      </p:sp>
      <p:sp>
        <p:nvSpPr>
          <p:cNvPr id="2" name="ZoneTexte 1">
            <a:extLst>
              <a:ext uri="{FF2B5EF4-FFF2-40B4-BE49-F238E27FC236}">
                <a16:creationId xmlns:a16="http://schemas.microsoft.com/office/drawing/2014/main" id="{4FA38B1B-097A-8CCA-91DE-E27EFDC4CDA4}"/>
              </a:ext>
            </a:extLst>
          </p:cNvPr>
          <p:cNvSpPr txBox="1"/>
          <p:nvPr/>
        </p:nvSpPr>
        <p:spPr>
          <a:xfrm>
            <a:off x="6177478" y="95261"/>
            <a:ext cx="4986708" cy="276999"/>
          </a:xfrm>
          <a:prstGeom prst="rect">
            <a:avLst/>
          </a:prstGeom>
          <a:noFill/>
        </p:spPr>
        <p:txBody>
          <a:bodyPr wrap="square" rtlCol="0">
            <a:spAutoFit/>
          </a:bodyPr>
          <a:lstStyle/>
          <a:p>
            <a:pPr algn="r"/>
            <a:r>
              <a:rPr lang="fr-FR" sz="1200" dirty="0">
                <a:solidFill>
                  <a:schemeClr val="tx1">
                    <a:lumMod val="75%"/>
                    <a:lumOff val="25%"/>
                  </a:schemeClr>
                </a:solidFill>
              </a:rPr>
              <a:t>5. Testez vos connaissances avec notre quiz</a:t>
            </a:r>
          </a:p>
        </p:txBody>
      </p:sp>
      <p:sp>
        <p:nvSpPr>
          <p:cNvPr id="11" name="Espace réservé du contenu 13">
            <a:extLst>
              <a:ext uri="{FF2B5EF4-FFF2-40B4-BE49-F238E27FC236}">
                <a16:creationId xmlns:a16="http://schemas.microsoft.com/office/drawing/2014/main" id="{3E5C73D3-8D45-0E50-164D-93ACD6F28CE1}"/>
              </a:ext>
            </a:extLst>
          </p:cNvPr>
          <p:cNvSpPr txBox="1">
            <a:spLocks/>
          </p:cNvSpPr>
          <p:nvPr/>
        </p:nvSpPr>
        <p:spPr>
          <a:xfrm>
            <a:off x="8193544" y="5034636"/>
            <a:ext cx="3737200" cy="813272"/>
          </a:xfrm>
          <a:prstGeom prst="rect">
            <a:avLst/>
          </a:prstGeom>
          <a:solidFill>
            <a:schemeClr val="bg1">
              <a:lumMod val="85%"/>
            </a:schemeClr>
          </a:solidFill>
        </p:spPr>
        <p:txBody>
          <a:bodyPr/>
          <a:lstStyle>
            <a:lvl1pPr marL="216000" marR="0" indent="-216000" algn="l" defTabSz="914400" rtl="0" eaLnBrk="1" fontAlgn="auto" latinLnBrk="0" hangingPunct="1">
              <a:lnSpc>
                <a:spcPct val="100%"/>
              </a:lnSpc>
              <a:spcBef>
                <a:spcPts val="600"/>
              </a:spcBef>
              <a:spcAft>
                <a:spcPts val="0"/>
              </a:spcAft>
              <a:buClr>
                <a:schemeClr val="accent4">
                  <a:lumMod val="75%"/>
                </a:schemeClr>
              </a:buClr>
              <a:buSzTx/>
              <a:buFont typeface="Arial" panose="020B0604020202020204" pitchFamily="34" charset="0"/>
              <a:buChar char="■"/>
              <a:tabLst/>
              <a:defRPr sz="1600" kern="1200" baseline="0%">
                <a:solidFill>
                  <a:schemeClr val="tx1">
                    <a:lumMod val="75%"/>
                    <a:lumOff val="25%"/>
                  </a:schemeClr>
                </a:solidFill>
                <a:latin typeface="+mn-lt"/>
                <a:ea typeface="+mn-ea"/>
                <a:cs typeface="+mn-cs"/>
              </a:defRPr>
            </a:lvl1pPr>
            <a:lvl2pPr marL="68400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400" kern="1200">
                <a:solidFill>
                  <a:schemeClr val="tx1">
                    <a:lumMod val="75%"/>
                    <a:lumOff val="25%"/>
                  </a:schemeClr>
                </a:solidFill>
                <a:latin typeface="+mn-lt"/>
                <a:ea typeface="+mn-ea"/>
                <a:cs typeface="+mn-cs"/>
              </a:defRPr>
            </a:lvl2pPr>
            <a:lvl3pPr marL="927000" marR="0" indent="0" algn="l" defTabSz="914400" rtl="0" eaLnBrk="1" fontAlgn="auto" latinLnBrk="0" hangingPunct="1">
              <a:lnSpc>
                <a:spcPct val="100%"/>
              </a:lnSpc>
              <a:spcBef>
                <a:spcPts val="600"/>
              </a:spcBef>
              <a:spcAft>
                <a:spcPts val="1200"/>
              </a:spcAft>
              <a:buClr>
                <a:schemeClr val="accent4">
                  <a:lumMod val="75%"/>
                </a:schemeClr>
              </a:buClr>
              <a:buSzTx/>
              <a:buFont typeface="Wingdings" panose="05000000000000000000" pitchFamily="2" charset="2"/>
              <a:buNone/>
              <a:tabLst/>
              <a:defRPr sz="1200" kern="1200">
                <a:solidFill>
                  <a:schemeClr val="tx1">
                    <a:lumMod val="75%"/>
                    <a:lumOff val="25%"/>
                  </a:schemeClr>
                </a:solidFill>
                <a:latin typeface="+mn-lt"/>
                <a:ea typeface="+mn-ea"/>
                <a:cs typeface="+mn-cs"/>
              </a:defRPr>
            </a:lvl3pPr>
            <a:lvl4pPr marL="165735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100" kern="1200" baseline="0%">
                <a:solidFill>
                  <a:schemeClr val="tx1">
                    <a:lumMod val="75%"/>
                    <a:lumOff val="25%"/>
                  </a:schemeClr>
                </a:solidFill>
                <a:latin typeface="+mn-lt"/>
                <a:ea typeface="+mn-ea"/>
                <a:cs typeface="+mn-cs"/>
              </a:defRPr>
            </a:lvl4pPr>
            <a:lvl5pPr marL="205740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050" kern="1200">
                <a:solidFill>
                  <a:schemeClr val="tx1">
                    <a:lumMod val="75%"/>
                    <a:lumOff val="25%"/>
                  </a:schemeClr>
                </a:solidFill>
                <a:latin typeface="+mn-lt"/>
                <a:ea typeface="+mn-ea"/>
                <a:cs typeface="+mn-cs"/>
              </a:defRPr>
            </a:lvl5pPr>
            <a:lvl6pPr marL="25146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200" dirty="0">
                <a:ea typeface="Calibri" panose="020F0502020204030204" pitchFamily="34" charset="0"/>
              </a:rPr>
              <a:t>Si le QR code ne fonctionne pas, rendez-vous à l’adresse ci-dessous :</a:t>
            </a:r>
          </a:p>
          <a:p>
            <a:pPr marL="0" indent="0" algn="ctr">
              <a:buNone/>
            </a:pPr>
            <a:r>
              <a:rPr lang="fr-FR" sz="1200" dirty="0">
                <a:ea typeface="Calibri" panose="020F0502020204030204" pitchFamily="34" charset="0"/>
                <a:hlinkClick r:id="rId2"/>
              </a:rPr>
              <a:t>https://app.klaxoon.com/join/Z4MXW4D</a:t>
            </a:r>
            <a:endParaRPr lang="fr-FR" sz="1200" dirty="0">
              <a:ea typeface="Calibri" panose="020F0502020204030204" pitchFamily="34" charset="0"/>
            </a:endParaRPr>
          </a:p>
          <a:p>
            <a:pPr marL="0" indent="0" algn="ctr">
              <a:buNone/>
            </a:pPr>
            <a:endParaRPr lang="fr-FR" sz="1200" dirty="0">
              <a:ea typeface="Calibri" panose="020F0502020204030204" pitchFamily="34" charset="0"/>
            </a:endParaRPr>
          </a:p>
        </p:txBody>
      </p:sp>
      <p:pic>
        <p:nvPicPr>
          <p:cNvPr id="12" name="Image 11">
            <a:extLst>
              <a:ext uri="{FF2B5EF4-FFF2-40B4-BE49-F238E27FC236}">
                <a16:creationId xmlns:a16="http://schemas.microsoft.com/office/drawing/2014/main" id="{E7CA31F5-1032-132E-D1EF-5FD42E81E739}"/>
              </a:ext>
            </a:extLst>
          </p:cNvPr>
          <p:cNvPicPr>
            <a:picLocks noChangeAspect="1"/>
          </p:cNvPicPr>
          <p:nvPr/>
        </p:nvPicPr>
        <p:blipFill>
          <a:blip r:embed="rId3"/>
          <a:stretch>
            <a:fillRect/>
          </a:stretch>
        </p:blipFill>
        <p:spPr>
          <a:xfrm>
            <a:off x="2091304" y="4299337"/>
            <a:ext cx="632037" cy="276917"/>
          </a:xfrm>
          <a:prstGeom prst="rect">
            <a:avLst/>
          </a:prstGeom>
        </p:spPr>
      </p:pic>
      <p:grpSp>
        <p:nvGrpSpPr>
          <p:cNvPr id="23" name="Groupe 22">
            <a:extLst>
              <a:ext uri="{FF2B5EF4-FFF2-40B4-BE49-F238E27FC236}">
                <a16:creationId xmlns:a16="http://schemas.microsoft.com/office/drawing/2014/main" id="{32E8C824-D376-D01F-99F8-E5FF53D848BC}"/>
              </a:ext>
            </a:extLst>
          </p:cNvPr>
          <p:cNvGrpSpPr/>
          <p:nvPr/>
        </p:nvGrpSpPr>
        <p:grpSpPr>
          <a:xfrm>
            <a:off x="6642178" y="4765072"/>
            <a:ext cx="1042989" cy="691658"/>
            <a:chOff x="6096000" y="5399023"/>
            <a:chExt cx="1309349" cy="926517"/>
          </a:xfrm>
        </p:grpSpPr>
        <p:pic>
          <p:nvPicPr>
            <p:cNvPr id="17" name="Image 16" descr="Une image contenant texte, Police, capture d’écran, Bleu électrique&#10;&#10;Description générée automatiquement">
              <a:extLst>
                <a:ext uri="{FF2B5EF4-FFF2-40B4-BE49-F238E27FC236}">
                  <a16:creationId xmlns:a16="http://schemas.microsoft.com/office/drawing/2014/main" id="{4D6893E4-228C-083A-1EBB-C7C3C98C0EA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6000" y="5399023"/>
              <a:ext cx="1309349" cy="848061"/>
            </a:xfrm>
            <a:prstGeom prst="rect">
              <a:avLst/>
            </a:prstGeom>
          </p:spPr>
        </p:pic>
        <p:sp>
          <p:nvSpPr>
            <p:cNvPr id="22" name="ZoneTexte 21">
              <a:extLst>
                <a:ext uri="{FF2B5EF4-FFF2-40B4-BE49-F238E27FC236}">
                  <a16:creationId xmlns:a16="http://schemas.microsoft.com/office/drawing/2014/main" id="{A50B8E93-34E4-1B10-15D9-759CDECAE950}"/>
                </a:ext>
              </a:extLst>
            </p:cNvPr>
            <p:cNvSpPr txBox="1"/>
            <p:nvPr/>
          </p:nvSpPr>
          <p:spPr>
            <a:xfrm>
              <a:off x="6096001" y="5954483"/>
              <a:ext cx="1309348" cy="371057"/>
            </a:xfrm>
            <a:prstGeom prst="rect">
              <a:avLst/>
            </a:prstGeom>
            <a:noFill/>
          </p:spPr>
          <p:txBody>
            <a:bodyPr wrap="square" rtlCol="0">
              <a:spAutoFit/>
            </a:bodyPr>
            <a:lstStyle/>
            <a:p>
              <a:pPr algn="ctr"/>
              <a:r>
                <a:rPr lang="fr-FR" sz="1200" b="1" dirty="0">
                  <a:solidFill>
                    <a:schemeClr val="bg1"/>
                  </a:solidFill>
                </a:rPr>
                <a:t>100€</a:t>
              </a:r>
            </a:p>
          </p:txBody>
        </p:sp>
      </p:grpSp>
      <p:pic>
        <p:nvPicPr>
          <p:cNvPr id="4" name="Picture 2" descr="Quiz. Avis De Bande Dessinée Avec La Pancarte De Participation De Main Pour  La Conception De La Bannière. Conception De Panneau D' Illustration de  Vecteur - Illustration du interrogatoire, idée: 182052198">
            <a:extLst>
              <a:ext uri="{FF2B5EF4-FFF2-40B4-BE49-F238E27FC236}">
                <a16:creationId xmlns:a16="http://schemas.microsoft.com/office/drawing/2014/main" id="{01CA5F32-AB1E-9034-92E1-425DA4EB9EF0}"/>
              </a:ext>
            </a:extLst>
          </p:cNvPr>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7.188%" t="13.172%" r="8.812%" b="14.77%"/>
          <a:stretch/>
        </p:blipFill>
        <p:spPr bwMode="auto">
          <a:xfrm rot="20794006">
            <a:off x="172785" y="164713"/>
            <a:ext cx="1837414" cy="135157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Spectacle De Quiz, Concept Moderne De Jeu. Joueurs Répondant Aux Questions  Debout Avec Des Boutons. Plate Illustration Vectorielle Clip Art Libres De  Droits, Svg, Vecteurs Et Illustration. Image 95712991">
            <a:extLst>
              <a:ext uri="{FF2B5EF4-FFF2-40B4-BE49-F238E27FC236}">
                <a16:creationId xmlns:a16="http://schemas.microsoft.com/office/drawing/2014/main" id="{294D95D7-FE21-547A-64A7-3ABF011E2419}"/>
              </a:ext>
            </a:extLst>
          </p:cNvPr>
          <p:cNvPicPr>
            <a:picLocks noChangeAspect="1" noChangeArrowheads="1"/>
          </p:cNvPicPr>
          <p:nvPr/>
        </p:nvPicPr>
        <p:blipFill>
          <a:blip r:embed="rId6" cstate="print">
            <a:clrChange>
              <a:clrFrom>
                <a:srgbClr val="F4F4F4"/>
              </a:clrFrom>
              <a:clrTo>
                <a:srgbClr val="F4F4F4">
                  <a:alpha val="0%"/>
                </a:srgbClr>
              </a:clrTo>
            </a:clrChange>
            <a:extLst>
              <a:ext uri="{28A0092B-C50C-407E-A947-70E740481C1C}">
                <a14:useLocalDpi xmlns:a14="http://schemas.microsoft.com/office/drawing/2010/main" val="0"/>
              </a:ext>
            </a:extLst>
          </a:blip>
          <a:srcRect/>
          <a:stretch>
            <a:fillRect/>
          </a:stretch>
        </p:blipFill>
        <p:spPr bwMode="auto">
          <a:xfrm>
            <a:off x="10904845" y="5719311"/>
            <a:ext cx="1393371" cy="1160694"/>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94D6E66F-9E8D-E0FF-721E-F7257AE8FB82}"/>
              </a:ext>
            </a:extLst>
          </p:cNvPr>
          <p:cNvPicPr>
            <a:picLocks noChangeAspect="1"/>
          </p:cNvPicPr>
          <p:nvPr/>
        </p:nvPicPr>
        <p:blipFill>
          <a:blip r:embed="rId3"/>
          <a:stretch>
            <a:fillRect/>
          </a:stretch>
        </p:blipFill>
        <p:spPr>
          <a:xfrm>
            <a:off x="11162338" y="10918"/>
            <a:ext cx="849650" cy="372260"/>
          </a:xfrm>
          <a:prstGeom prst="rect">
            <a:avLst/>
          </a:prstGeom>
        </p:spPr>
      </p:pic>
      <p:pic>
        <p:nvPicPr>
          <p:cNvPr id="1026" name="Picture 2" descr="Femme D'affaires Pointant Au Téléphone Portable Dans Sa Main. Portrait De  Personnage De Femme D'affaires De Dessin Animé. Illustration Vectorielle  Dans Un Style Plat. Clip Art Libres De Droits, Svg, Vecteurs Et">
            <a:extLst>
              <a:ext uri="{FF2B5EF4-FFF2-40B4-BE49-F238E27FC236}">
                <a16:creationId xmlns:a16="http://schemas.microsoft.com/office/drawing/2014/main" id="{4EE2930F-8AA5-EFED-33C9-66E71290541C}"/>
              </a:ext>
            </a:extLst>
          </p:cNvPr>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57779" y="3101652"/>
            <a:ext cx="1497431" cy="1283258"/>
          </a:xfrm>
          <a:prstGeom prst="rect">
            <a:avLst/>
          </a:prstGeom>
          <a:noFill/>
          <a:extLst>
            <a:ext uri="{909E8E84-426E-40DD-AFC4-6F175D3DCCD1}">
              <a14:hiddenFill xmlns:a14="http://schemas.microsoft.com/office/drawing/2010/main">
                <a:solidFill>
                  <a:srgbClr val="FFFFFF"/>
                </a:solidFill>
              </a14:hiddenFill>
            </a:ext>
          </a:extLst>
        </p:spPr>
      </p:pic>
      <p:sp>
        <p:nvSpPr>
          <p:cNvPr id="8" name="Espace réservé du contenu 13">
            <a:extLst>
              <a:ext uri="{FF2B5EF4-FFF2-40B4-BE49-F238E27FC236}">
                <a16:creationId xmlns:a16="http://schemas.microsoft.com/office/drawing/2014/main" id="{ADF671EB-FDB4-DFAB-BCFF-6B2F634C9EF8}"/>
              </a:ext>
            </a:extLst>
          </p:cNvPr>
          <p:cNvSpPr txBox="1">
            <a:spLocks/>
          </p:cNvSpPr>
          <p:nvPr/>
        </p:nvSpPr>
        <p:spPr>
          <a:xfrm>
            <a:off x="698763" y="4827657"/>
            <a:ext cx="5808364" cy="720000"/>
          </a:xfrm>
          <a:prstGeom prst="rect">
            <a:avLst/>
          </a:prstGeom>
        </p:spPr>
        <p:txBody>
          <a:bodyPr/>
          <a:lstStyle>
            <a:lvl1pPr marL="216000" marR="0" indent="-216000" algn="l" defTabSz="914400" rtl="0" eaLnBrk="1" fontAlgn="auto" latinLnBrk="0" hangingPunct="1">
              <a:lnSpc>
                <a:spcPct val="100%"/>
              </a:lnSpc>
              <a:spcBef>
                <a:spcPts val="600"/>
              </a:spcBef>
              <a:spcAft>
                <a:spcPts val="0"/>
              </a:spcAft>
              <a:buClr>
                <a:schemeClr val="accent4">
                  <a:lumMod val="75%"/>
                </a:schemeClr>
              </a:buClr>
              <a:buSzTx/>
              <a:buFont typeface="Arial" panose="020B0604020202020204" pitchFamily="34" charset="0"/>
              <a:buChar char="■"/>
              <a:tabLst/>
              <a:defRPr sz="1600" kern="1200" baseline="0%">
                <a:solidFill>
                  <a:schemeClr val="tx1">
                    <a:lumMod val="75%"/>
                    <a:lumOff val="25%"/>
                  </a:schemeClr>
                </a:solidFill>
                <a:latin typeface="+mn-lt"/>
                <a:ea typeface="+mn-ea"/>
                <a:cs typeface="+mn-cs"/>
              </a:defRPr>
            </a:lvl1pPr>
            <a:lvl2pPr marL="68400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400" kern="1200">
                <a:solidFill>
                  <a:schemeClr val="tx1">
                    <a:lumMod val="75%"/>
                    <a:lumOff val="25%"/>
                  </a:schemeClr>
                </a:solidFill>
                <a:latin typeface="+mn-lt"/>
                <a:ea typeface="+mn-ea"/>
                <a:cs typeface="+mn-cs"/>
              </a:defRPr>
            </a:lvl2pPr>
            <a:lvl3pPr marL="927000" marR="0" indent="0" algn="l" defTabSz="914400" rtl="0" eaLnBrk="1" fontAlgn="auto" latinLnBrk="0" hangingPunct="1">
              <a:lnSpc>
                <a:spcPct val="100%"/>
              </a:lnSpc>
              <a:spcBef>
                <a:spcPts val="600"/>
              </a:spcBef>
              <a:spcAft>
                <a:spcPts val="1200"/>
              </a:spcAft>
              <a:buClr>
                <a:schemeClr val="accent4">
                  <a:lumMod val="75%"/>
                </a:schemeClr>
              </a:buClr>
              <a:buSzTx/>
              <a:buFont typeface="Wingdings" panose="05000000000000000000" pitchFamily="2" charset="2"/>
              <a:buNone/>
              <a:tabLst/>
              <a:defRPr sz="1200" kern="1200">
                <a:solidFill>
                  <a:schemeClr val="tx1">
                    <a:lumMod val="75%"/>
                    <a:lumOff val="25%"/>
                  </a:schemeClr>
                </a:solidFill>
                <a:latin typeface="+mn-lt"/>
                <a:ea typeface="+mn-ea"/>
                <a:cs typeface="+mn-cs"/>
              </a:defRPr>
            </a:lvl3pPr>
            <a:lvl4pPr marL="165735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100" kern="1200" baseline="0%">
                <a:solidFill>
                  <a:schemeClr val="tx1">
                    <a:lumMod val="75%"/>
                    <a:lumOff val="25%"/>
                  </a:schemeClr>
                </a:solidFill>
                <a:latin typeface="+mn-lt"/>
                <a:ea typeface="+mn-ea"/>
                <a:cs typeface="+mn-cs"/>
              </a:defRPr>
            </a:lvl4pPr>
            <a:lvl5pPr marL="205740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050" kern="1200">
                <a:solidFill>
                  <a:schemeClr val="tx1">
                    <a:lumMod val="75%"/>
                    <a:lumOff val="25%"/>
                  </a:schemeClr>
                </a:solidFill>
                <a:latin typeface="+mn-lt"/>
                <a:ea typeface="+mn-ea"/>
                <a:cs typeface="+mn-cs"/>
              </a:defRPr>
            </a:lvl5pPr>
            <a:lvl6pPr marL="25146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a:ea typeface="Calibri" panose="020F0502020204030204" pitchFamily="34" charset="0"/>
              </a:rPr>
              <a:t>Tentez de gagner l’une des 5 cartes cadeau DECATHLON d’une valeur de 100€ !</a:t>
            </a:r>
          </a:p>
          <a:p>
            <a:pPr algn="just"/>
            <a:endParaRPr lang="fr-FR" dirty="0">
              <a:ea typeface="Calibri" panose="020F0502020204030204" pitchFamily="34" charset="0"/>
            </a:endParaRPr>
          </a:p>
        </p:txBody>
      </p:sp>
      <p:sp>
        <p:nvSpPr>
          <p:cNvPr id="13" name="ZoneTexte 12">
            <a:extLst>
              <a:ext uri="{FF2B5EF4-FFF2-40B4-BE49-F238E27FC236}">
                <a16:creationId xmlns:a16="http://schemas.microsoft.com/office/drawing/2014/main" id="{D1FE562D-4720-5546-69EF-7CA93E8E1A3F}"/>
              </a:ext>
            </a:extLst>
          </p:cNvPr>
          <p:cNvSpPr txBox="1"/>
          <p:nvPr/>
        </p:nvSpPr>
        <p:spPr>
          <a:xfrm>
            <a:off x="0" y="6056833"/>
            <a:ext cx="9260958" cy="461665"/>
          </a:xfrm>
          <a:prstGeom prst="rect">
            <a:avLst/>
          </a:prstGeom>
          <a:noFill/>
        </p:spPr>
        <p:txBody>
          <a:bodyPr wrap="square">
            <a:spAutoFit/>
          </a:bodyPr>
          <a:lstStyle/>
          <a:p>
            <a:r>
              <a:rPr lang="fr-FR" sz="1200" i="1" dirty="0"/>
              <a:t>Le quiz Klaxoon, vous permet de jouer plusieurs fois mais seule votre 1ère participation sera retenue pour tenter de remporter un gain. Consultez le règlement complet du jeu </a:t>
            </a:r>
            <a:r>
              <a:rPr lang="fr-FR" sz="1200" i="1" dirty="0">
                <a:hlinkClick r:id="rId8"/>
              </a:rPr>
              <a:t>par ici </a:t>
            </a:r>
            <a:endParaRPr lang="fr-FR" sz="1200" i="1" dirty="0"/>
          </a:p>
        </p:txBody>
      </p:sp>
      <p:grpSp>
        <p:nvGrpSpPr>
          <p:cNvPr id="16" name="Groupe 15">
            <a:extLst>
              <a:ext uri="{FF2B5EF4-FFF2-40B4-BE49-F238E27FC236}">
                <a16:creationId xmlns:a16="http://schemas.microsoft.com/office/drawing/2014/main" id="{6D1BA3B4-C785-9275-FA78-8E026DF87930}"/>
              </a:ext>
            </a:extLst>
          </p:cNvPr>
          <p:cNvGrpSpPr/>
          <p:nvPr/>
        </p:nvGrpSpPr>
        <p:grpSpPr>
          <a:xfrm>
            <a:off x="8193543" y="1336180"/>
            <a:ext cx="3737201" cy="3443868"/>
            <a:chOff x="8193543" y="1336180"/>
            <a:chExt cx="3737201" cy="3443868"/>
          </a:xfrm>
        </p:grpSpPr>
        <p:pic>
          <p:nvPicPr>
            <p:cNvPr id="5" name="Image 4">
              <a:extLst>
                <a:ext uri="{FF2B5EF4-FFF2-40B4-BE49-F238E27FC236}">
                  <a16:creationId xmlns:a16="http://schemas.microsoft.com/office/drawing/2014/main" id="{9B7A9A00-F07B-041B-0A84-37F0C72869EC}"/>
                </a:ext>
              </a:extLst>
            </p:cNvPr>
            <p:cNvPicPr>
              <a:picLocks noChangeAspect="1"/>
            </p:cNvPicPr>
            <p:nvPr/>
          </p:nvPicPr>
          <p:blipFill rotWithShape="1">
            <a:blip r:embed="rId9">
              <a:alphaModFix amt="50%"/>
            </a:blip>
            <a:srcRect l="51.161%" r="6.339%"/>
            <a:stretch/>
          </p:blipFill>
          <p:spPr>
            <a:xfrm>
              <a:off x="8193543" y="1336180"/>
              <a:ext cx="3737201" cy="3443868"/>
            </a:xfrm>
            <a:prstGeom prst="rect">
              <a:avLst/>
            </a:prstGeom>
          </p:spPr>
        </p:pic>
        <p:pic>
          <p:nvPicPr>
            <p:cNvPr id="15" name="Image 14">
              <a:extLst>
                <a:ext uri="{FF2B5EF4-FFF2-40B4-BE49-F238E27FC236}">
                  <a16:creationId xmlns:a16="http://schemas.microsoft.com/office/drawing/2014/main" id="{EED46C5D-BFA3-9B3A-E8A9-5C8BB193585A}"/>
                </a:ext>
              </a:extLst>
            </p:cNvPr>
            <p:cNvPicPr>
              <a:picLocks noChangeAspect="1"/>
            </p:cNvPicPr>
            <p:nvPr/>
          </p:nvPicPr>
          <p:blipFill>
            <a:blip r:embed="rId10"/>
            <a:stretch>
              <a:fillRect/>
            </a:stretch>
          </p:blipFill>
          <p:spPr>
            <a:xfrm>
              <a:off x="8514386" y="1502355"/>
              <a:ext cx="3128023" cy="3111517"/>
            </a:xfrm>
            <a:prstGeom prst="rect">
              <a:avLst/>
            </a:prstGeom>
          </p:spPr>
        </p:pic>
      </p:grpSp>
    </p:spTree>
    <p:extLst>
      <p:ext uri="{BB962C8B-B14F-4D97-AF65-F5344CB8AC3E}">
        <p14:creationId xmlns:p14="http://schemas.microsoft.com/office/powerpoint/2010/main" val="989548229"/>
      </p:ext>
    </p:extLst>
  </p:cSld>
  <p:clrMapOvr>
    <a:masterClrMapping/>
  </p:clrMapOvr>
</p:sld>
</file>

<file path=ppt/slides/slide26.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9DE9725-3C19-5966-6C9B-26D66A14DD90}"/>
              </a:ext>
            </a:extLst>
          </p:cNvPr>
          <p:cNvSpPr/>
          <p:nvPr/>
        </p:nvSpPr>
        <p:spPr>
          <a:xfrm>
            <a:off x="4581052" y="4753520"/>
            <a:ext cx="7610947" cy="428675"/>
          </a:xfrm>
          <a:prstGeom prst="rect">
            <a:avLst/>
          </a:prstGeom>
          <a:solidFill>
            <a:schemeClr val="bg1">
              <a:lumMod val="85%"/>
            </a:schemeClr>
          </a:solidFill>
          <a:ln>
            <a:noFill/>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a:extLst>
              <a:ext uri="{FF2B5EF4-FFF2-40B4-BE49-F238E27FC236}">
                <a16:creationId xmlns:a16="http://schemas.microsoft.com/office/drawing/2014/main" id="{562F7BDA-6EDE-564F-10D9-37D16FD20BA1}"/>
              </a:ext>
            </a:extLst>
          </p:cNvPr>
          <p:cNvSpPr>
            <a:spLocks noGrp="1"/>
          </p:cNvSpPr>
          <p:nvPr>
            <p:ph type="body" sz="quarter" idx="13"/>
          </p:nvPr>
        </p:nvSpPr>
        <p:spPr>
          <a:xfrm>
            <a:off x="4843604" y="0"/>
            <a:ext cx="6898741" cy="6858000"/>
          </a:xfrm>
        </p:spPr>
        <p:txBody>
          <a:bodyPr anchor="ctr"/>
          <a:lstStyle/>
          <a:p>
            <a:r>
              <a:rPr lang="fr-FR" sz="2000" dirty="0"/>
              <a:t>Contexte : Les modes de déplacement</a:t>
            </a:r>
          </a:p>
          <a:p>
            <a:r>
              <a:rPr lang="fr-FR" sz="2000" dirty="0"/>
              <a:t>Opération « Financer sa mobilité et bien l’assurer » </a:t>
            </a:r>
          </a:p>
          <a:p>
            <a:pPr lvl="1"/>
            <a:r>
              <a:rPr lang="fr-FR" dirty="0"/>
              <a:t>Financer</a:t>
            </a:r>
          </a:p>
          <a:p>
            <a:pPr lvl="1"/>
            <a:r>
              <a:rPr lang="fr-FR" dirty="0"/>
              <a:t>Assurer</a:t>
            </a:r>
          </a:p>
          <a:p>
            <a:pPr lvl="1"/>
            <a:r>
              <a:rPr lang="fr-FR" dirty="0"/>
              <a:t>Accompagner</a:t>
            </a:r>
          </a:p>
          <a:p>
            <a:r>
              <a:rPr lang="fr-FR" dirty="0"/>
              <a:t>Quelques exemples en synthèse</a:t>
            </a:r>
          </a:p>
          <a:p>
            <a:r>
              <a:rPr lang="fr-FR" dirty="0"/>
              <a:t>Et vous,                ?</a:t>
            </a:r>
          </a:p>
          <a:p>
            <a:r>
              <a:rPr lang="fr-FR" dirty="0"/>
              <a:t>Testez vos connaissances avec notre quiz</a:t>
            </a:r>
          </a:p>
          <a:p>
            <a:r>
              <a:rPr lang="fr-FR" dirty="0"/>
              <a:t>Annexes</a:t>
            </a:r>
          </a:p>
        </p:txBody>
      </p:sp>
      <p:pic>
        <p:nvPicPr>
          <p:cNvPr id="3" name="Image 2">
            <a:extLst>
              <a:ext uri="{FF2B5EF4-FFF2-40B4-BE49-F238E27FC236}">
                <a16:creationId xmlns:a16="http://schemas.microsoft.com/office/drawing/2014/main" id="{5E7424D8-892A-FD7C-0E04-E4A91DA50E5C}"/>
              </a:ext>
            </a:extLst>
          </p:cNvPr>
          <p:cNvPicPr>
            <a:picLocks noChangeAspect="1"/>
          </p:cNvPicPr>
          <p:nvPr/>
        </p:nvPicPr>
        <p:blipFill>
          <a:blip r:embed="rId2"/>
          <a:stretch>
            <a:fillRect/>
          </a:stretch>
        </p:blipFill>
        <p:spPr>
          <a:xfrm>
            <a:off x="6511943" y="3968299"/>
            <a:ext cx="978408" cy="428674"/>
          </a:xfrm>
          <a:prstGeom prst="rect">
            <a:avLst/>
          </a:prstGeom>
        </p:spPr>
      </p:pic>
      <p:grpSp>
        <p:nvGrpSpPr>
          <p:cNvPr id="5" name="Groupe 4">
            <a:extLst>
              <a:ext uri="{FF2B5EF4-FFF2-40B4-BE49-F238E27FC236}">
                <a16:creationId xmlns:a16="http://schemas.microsoft.com/office/drawing/2014/main" id="{2A01F7CE-1E79-2CAF-4708-69785F04F302}"/>
              </a:ext>
            </a:extLst>
          </p:cNvPr>
          <p:cNvGrpSpPr/>
          <p:nvPr/>
        </p:nvGrpSpPr>
        <p:grpSpPr>
          <a:xfrm rot="20730961">
            <a:off x="-391068" y="707616"/>
            <a:ext cx="5800264" cy="1116000"/>
            <a:chOff x="541542" y="2231924"/>
            <a:chExt cx="5800264" cy="1116000"/>
          </a:xfrm>
        </p:grpSpPr>
        <p:pic>
          <p:nvPicPr>
            <p:cNvPr id="6" name="Picture 4" descr="Bandeau : plus de 82 180 illustrations et dessins de stock libres de droits  proposés sous licence | Shutterstock">
              <a:extLst>
                <a:ext uri="{FF2B5EF4-FFF2-40B4-BE49-F238E27FC236}">
                  <a16:creationId xmlns:a16="http://schemas.microsoft.com/office/drawing/2014/main" id="{8C183819-BF7E-9FC1-97EC-64928716F959}"/>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3.331%" b="78.17%"/>
            <a:stretch/>
          </p:blipFill>
          <p:spPr bwMode="auto">
            <a:xfrm>
              <a:off x="541542" y="2231924"/>
              <a:ext cx="5800264" cy="1116000"/>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FA90A44A-6FFA-DED1-2B65-613668883093}"/>
                </a:ext>
              </a:extLst>
            </p:cNvPr>
            <p:cNvPicPr>
              <a:picLocks noChangeAspect="1"/>
            </p:cNvPicPr>
            <p:nvPr/>
          </p:nvPicPr>
          <p:blipFill>
            <a:blip r:embed="rId2"/>
            <a:stretch>
              <a:fillRect/>
            </a:stretch>
          </p:blipFill>
          <p:spPr>
            <a:xfrm rot="21418969">
              <a:off x="2658591" y="2361605"/>
              <a:ext cx="777467" cy="340634"/>
            </a:xfrm>
            <a:prstGeom prst="rect">
              <a:avLst/>
            </a:prstGeom>
          </p:spPr>
        </p:pic>
        <p:sp>
          <p:nvSpPr>
            <p:cNvPr id="8" name="ZoneTexte 7">
              <a:extLst>
                <a:ext uri="{FF2B5EF4-FFF2-40B4-BE49-F238E27FC236}">
                  <a16:creationId xmlns:a16="http://schemas.microsoft.com/office/drawing/2014/main" id="{D11DF75B-FFE1-E2FB-C746-6EC085575517}"/>
                </a:ext>
              </a:extLst>
            </p:cNvPr>
            <p:cNvSpPr txBox="1"/>
            <p:nvPr/>
          </p:nvSpPr>
          <p:spPr>
            <a:xfrm>
              <a:off x="1676745" y="2423682"/>
              <a:ext cx="3583930" cy="492443"/>
            </a:xfrm>
            <a:prstGeom prst="rect">
              <a:avLst/>
            </a:prstGeom>
            <a:noFill/>
          </p:spPr>
          <p:txBody>
            <a:bodyPr wrap="none" rtlCol="0">
              <a:spAutoFit/>
            </a:bodyPr>
            <a:lstStyle/>
            <a:p>
              <a:pPr algn="ctr"/>
              <a:r>
                <a:rPr lang="fr-FR" sz="1400" b="1" dirty="0">
                  <a:solidFill>
                    <a:schemeClr val="bg1"/>
                  </a:solidFill>
                  <a:latin typeface="Aptos Black" panose="020B0004020202020204" pitchFamily="34" charset="0"/>
                </a:rPr>
                <a:t>Opération                      du 4 mars au 1</a:t>
              </a:r>
              <a:r>
                <a:rPr lang="fr-FR" sz="1400" b="1" baseline="30%" dirty="0">
                  <a:solidFill>
                    <a:schemeClr val="bg1"/>
                  </a:solidFill>
                  <a:latin typeface="Aptos Black" panose="020B0004020202020204" pitchFamily="34" charset="0"/>
                </a:rPr>
                <a:t>er</a:t>
              </a:r>
              <a:r>
                <a:rPr lang="fr-FR" sz="1400" b="1" dirty="0">
                  <a:solidFill>
                    <a:schemeClr val="bg1"/>
                  </a:solidFill>
                  <a:latin typeface="Aptos Black" panose="020B0004020202020204" pitchFamily="34" charset="0"/>
                </a:rPr>
                <a:t> avril</a:t>
              </a:r>
            </a:p>
            <a:p>
              <a:pPr algn="ctr"/>
              <a:r>
                <a:rPr lang="fr-FR" sz="1200" b="1" i="1" dirty="0">
                  <a:solidFill>
                    <a:schemeClr val="bg1"/>
                  </a:solidFill>
                </a:rPr>
                <a:t>Financer sa mobilité et bien l’assurer </a:t>
              </a:r>
              <a:r>
                <a:rPr lang="fr-FR" sz="1200" b="1" i="1" dirty="0">
                  <a:solidFill>
                    <a:schemeClr val="bg1"/>
                  </a:solidFill>
                  <a:latin typeface="Aptos Black" panose="020B0004020202020204" pitchFamily="34" charset="0"/>
                </a:rPr>
                <a:t> </a:t>
              </a:r>
            </a:p>
          </p:txBody>
        </p:sp>
      </p:grpSp>
    </p:spTree>
    <p:extLst>
      <p:ext uri="{BB962C8B-B14F-4D97-AF65-F5344CB8AC3E}">
        <p14:creationId xmlns:p14="http://schemas.microsoft.com/office/powerpoint/2010/main" val="912973751"/>
      </p:ext>
    </p:extLst>
  </p:cSld>
  <p:clrMapOvr>
    <a:masterClrMapping/>
  </p:clrMapOvr>
</p:sld>
</file>

<file path=ppt/slides/slide27.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7927C8EE-A4AA-4980-A402-BBC125DDC03C}"/>
              </a:ext>
            </a:extLst>
          </p:cNvPr>
          <p:cNvSpPr>
            <a:spLocks noGrp="1"/>
          </p:cNvSpPr>
          <p:nvPr>
            <p:ph type="body" sz="quarter" idx="12"/>
          </p:nvPr>
        </p:nvSpPr>
        <p:spPr/>
        <p:txBody>
          <a:bodyPr/>
          <a:lstStyle/>
          <a:p>
            <a:r>
              <a:rPr lang="fr-FR" sz="1800" dirty="0"/>
              <a:t>Annexe : Assurance Prévention  </a:t>
            </a:r>
          </a:p>
        </p:txBody>
      </p:sp>
      <p:sp>
        <p:nvSpPr>
          <p:cNvPr id="2" name="ZoneTexte 1">
            <a:extLst>
              <a:ext uri="{FF2B5EF4-FFF2-40B4-BE49-F238E27FC236}">
                <a16:creationId xmlns:a16="http://schemas.microsoft.com/office/drawing/2014/main" id="{C521A5EC-8D9D-2130-8965-4134337E63FC}"/>
              </a:ext>
            </a:extLst>
          </p:cNvPr>
          <p:cNvSpPr txBox="1"/>
          <p:nvPr/>
        </p:nvSpPr>
        <p:spPr>
          <a:xfrm>
            <a:off x="6177478" y="95261"/>
            <a:ext cx="4980049" cy="276999"/>
          </a:xfrm>
          <a:prstGeom prst="rect">
            <a:avLst/>
          </a:prstGeom>
          <a:noFill/>
        </p:spPr>
        <p:txBody>
          <a:bodyPr wrap="square" rtlCol="0">
            <a:spAutoFit/>
          </a:bodyPr>
          <a:lstStyle/>
          <a:p>
            <a:pPr algn="r"/>
            <a:r>
              <a:rPr lang="fr-FR" sz="1200" dirty="0">
                <a:solidFill>
                  <a:schemeClr val="tx1">
                    <a:lumMod val="75%"/>
                    <a:lumOff val="25%"/>
                  </a:schemeClr>
                </a:solidFill>
              </a:rPr>
              <a:t>6. </a:t>
            </a:r>
            <a:r>
              <a:rPr lang="fr-FR" sz="1200" dirty="0"/>
              <a:t>Annexes</a:t>
            </a:r>
            <a:endParaRPr lang="fr-FR" sz="1200" dirty="0">
              <a:solidFill>
                <a:schemeClr val="tx1">
                  <a:lumMod val="75%"/>
                  <a:lumOff val="25%"/>
                </a:schemeClr>
              </a:solidFill>
            </a:endParaRPr>
          </a:p>
        </p:txBody>
      </p:sp>
      <p:pic>
        <p:nvPicPr>
          <p:cNvPr id="9" name="Image 8">
            <a:extLst>
              <a:ext uri="{FF2B5EF4-FFF2-40B4-BE49-F238E27FC236}">
                <a16:creationId xmlns:a16="http://schemas.microsoft.com/office/drawing/2014/main" id="{C8E1C67B-60F7-9B56-3D8F-C8FFD4B3F517}"/>
              </a:ext>
            </a:extLst>
          </p:cNvPr>
          <p:cNvPicPr>
            <a:picLocks noChangeAspect="1"/>
          </p:cNvPicPr>
          <p:nvPr/>
        </p:nvPicPr>
        <p:blipFill>
          <a:blip r:embed="rId2"/>
          <a:stretch>
            <a:fillRect/>
          </a:stretch>
        </p:blipFill>
        <p:spPr>
          <a:xfrm>
            <a:off x="11251238" y="49018"/>
            <a:ext cx="849650" cy="372260"/>
          </a:xfrm>
          <a:prstGeom prst="rect">
            <a:avLst/>
          </a:prstGeom>
        </p:spPr>
      </p:pic>
      <p:pic>
        <p:nvPicPr>
          <p:cNvPr id="11" name="Picture 2" descr="Écriture Du Policier 3d Sur Le Bloc-notes Illustration Stock - Illustration  du personne, billet: 191231604">
            <a:extLst>
              <a:ext uri="{FF2B5EF4-FFF2-40B4-BE49-F238E27FC236}">
                <a16:creationId xmlns:a16="http://schemas.microsoft.com/office/drawing/2014/main" id="{FA444010-C75A-5FA2-7D9A-82907B5BB30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4.496%" r="9.83%" b="9.307%"/>
          <a:stretch/>
        </p:blipFill>
        <p:spPr bwMode="auto">
          <a:xfrm flipH="1">
            <a:off x="10895475" y="4527732"/>
            <a:ext cx="1301138" cy="1930494"/>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hlinkClick r:id="rId4"/>
            <a:extLst>
              <a:ext uri="{FF2B5EF4-FFF2-40B4-BE49-F238E27FC236}">
                <a16:creationId xmlns:a16="http://schemas.microsoft.com/office/drawing/2014/main" id="{FC966EE2-E6D2-6E9B-2923-36D21714EF63}"/>
              </a:ext>
            </a:extLst>
          </p:cNvPr>
          <p:cNvPicPr>
            <a:picLocks noChangeAspect="1"/>
          </p:cNvPicPr>
          <p:nvPr/>
        </p:nvPicPr>
        <p:blipFill>
          <a:blip r:embed="rId5"/>
          <a:stretch>
            <a:fillRect/>
          </a:stretch>
        </p:blipFill>
        <p:spPr>
          <a:xfrm>
            <a:off x="1473441" y="2064710"/>
            <a:ext cx="4006717" cy="2491762"/>
          </a:xfrm>
          <a:prstGeom prst="rect">
            <a:avLst/>
          </a:prstGeom>
        </p:spPr>
      </p:pic>
      <p:pic>
        <p:nvPicPr>
          <p:cNvPr id="14" name="Image 13">
            <a:extLst>
              <a:ext uri="{FF2B5EF4-FFF2-40B4-BE49-F238E27FC236}">
                <a16:creationId xmlns:a16="http://schemas.microsoft.com/office/drawing/2014/main" id="{DA61A4DA-C92B-82B5-3056-306E8847387A}"/>
              </a:ext>
            </a:extLst>
          </p:cNvPr>
          <p:cNvPicPr>
            <a:picLocks noChangeAspect="1"/>
          </p:cNvPicPr>
          <p:nvPr/>
        </p:nvPicPr>
        <p:blipFill>
          <a:blip r:embed="rId6"/>
          <a:stretch>
            <a:fillRect/>
          </a:stretch>
        </p:blipFill>
        <p:spPr>
          <a:xfrm>
            <a:off x="3016330" y="4238885"/>
            <a:ext cx="2655919" cy="737337"/>
          </a:xfrm>
          <a:prstGeom prst="rect">
            <a:avLst/>
          </a:prstGeom>
          <a:ln>
            <a:solidFill>
              <a:srgbClr val="ACE4FA"/>
            </a:solidFill>
          </a:ln>
        </p:spPr>
      </p:pic>
      <p:pic>
        <p:nvPicPr>
          <p:cNvPr id="15" name="Image 14">
            <a:extLst>
              <a:ext uri="{FF2B5EF4-FFF2-40B4-BE49-F238E27FC236}">
                <a16:creationId xmlns:a16="http://schemas.microsoft.com/office/drawing/2014/main" id="{FA4C402E-62C9-AA15-411B-6C3C94B4B416}"/>
              </a:ext>
            </a:extLst>
          </p:cNvPr>
          <p:cNvPicPr>
            <a:picLocks noChangeAspect="1"/>
          </p:cNvPicPr>
          <p:nvPr/>
        </p:nvPicPr>
        <p:blipFill>
          <a:blip r:embed="rId7">
            <a:duotone>
              <a:prstClr val="black"/>
              <a:schemeClr val="accent1">
                <a:tint val="45%"/>
                <a:satMod val="400%"/>
              </a:schemeClr>
            </a:duotone>
          </a:blip>
          <a:stretch>
            <a:fillRect/>
          </a:stretch>
        </p:blipFill>
        <p:spPr>
          <a:xfrm rot="5400000" flipH="1" flipV="1">
            <a:off x="5301442" y="3418095"/>
            <a:ext cx="665012" cy="639467"/>
          </a:xfrm>
          <a:prstGeom prst="rect">
            <a:avLst/>
          </a:prstGeom>
          <a:noFill/>
        </p:spPr>
      </p:pic>
      <p:pic>
        <p:nvPicPr>
          <p:cNvPr id="16" name="Image 15">
            <a:extLst>
              <a:ext uri="{FF2B5EF4-FFF2-40B4-BE49-F238E27FC236}">
                <a16:creationId xmlns:a16="http://schemas.microsoft.com/office/drawing/2014/main" id="{01C12704-B3F1-985B-D7B8-9ABB54439621}"/>
              </a:ext>
            </a:extLst>
          </p:cNvPr>
          <p:cNvPicPr>
            <a:picLocks noChangeAspect="1"/>
          </p:cNvPicPr>
          <p:nvPr/>
        </p:nvPicPr>
        <p:blipFill>
          <a:blip r:embed="rId6"/>
          <a:stretch>
            <a:fillRect/>
          </a:stretch>
        </p:blipFill>
        <p:spPr>
          <a:xfrm>
            <a:off x="4990427" y="661425"/>
            <a:ext cx="1389943" cy="385876"/>
          </a:xfrm>
          <a:prstGeom prst="rect">
            <a:avLst/>
          </a:prstGeom>
        </p:spPr>
      </p:pic>
      <p:sp>
        <p:nvSpPr>
          <p:cNvPr id="17" name="Bulle narrative : rectangle à coins arrondis 16">
            <a:extLst>
              <a:ext uri="{FF2B5EF4-FFF2-40B4-BE49-F238E27FC236}">
                <a16:creationId xmlns:a16="http://schemas.microsoft.com/office/drawing/2014/main" id="{8D04DBAA-3ACE-B4A0-584C-D0B6FD3717C9}"/>
              </a:ext>
            </a:extLst>
          </p:cNvPr>
          <p:cNvSpPr/>
          <p:nvPr/>
        </p:nvSpPr>
        <p:spPr>
          <a:xfrm>
            <a:off x="6431530" y="1928527"/>
            <a:ext cx="4581627" cy="2911513"/>
          </a:xfrm>
          <a:custGeom>
            <a:avLst/>
            <a:gdLst>
              <a:gd name="connsiteX0" fmla="*/ 0 w 4581627"/>
              <a:gd name="connsiteY0" fmla="*/ 485262 h 2911513"/>
              <a:gd name="connsiteX1" fmla="*/ 485262 w 4581627"/>
              <a:gd name="connsiteY1" fmla="*/ 0 h 2911513"/>
              <a:gd name="connsiteX2" fmla="*/ 2672616 w 4581627"/>
              <a:gd name="connsiteY2" fmla="*/ 0 h 2911513"/>
              <a:gd name="connsiteX3" fmla="*/ 2672616 w 4581627"/>
              <a:gd name="connsiteY3" fmla="*/ 0 h 2911513"/>
              <a:gd name="connsiteX4" fmla="*/ 3818023 w 4581627"/>
              <a:gd name="connsiteY4" fmla="*/ 0 h 2911513"/>
              <a:gd name="connsiteX5" fmla="*/ 4096365 w 4581627"/>
              <a:gd name="connsiteY5" fmla="*/ 0 h 2911513"/>
              <a:gd name="connsiteX6" fmla="*/ 4581627 w 4581627"/>
              <a:gd name="connsiteY6" fmla="*/ 485262 h 2911513"/>
              <a:gd name="connsiteX7" fmla="*/ 4581627 w 4581627"/>
              <a:gd name="connsiteY7" fmla="*/ 1698383 h 2911513"/>
              <a:gd name="connsiteX8" fmla="*/ 4763655 w 4581627"/>
              <a:gd name="connsiteY8" fmla="*/ 2546759 h 2911513"/>
              <a:gd name="connsiteX9" fmla="*/ 4581627 w 4581627"/>
              <a:gd name="connsiteY9" fmla="*/ 2426261 h 2911513"/>
              <a:gd name="connsiteX10" fmla="*/ 4581627 w 4581627"/>
              <a:gd name="connsiteY10" fmla="*/ 2426251 h 2911513"/>
              <a:gd name="connsiteX11" fmla="*/ 4096365 w 4581627"/>
              <a:gd name="connsiteY11" fmla="*/ 2911513 h 2911513"/>
              <a:gd name="connsiteX12" fmla="*/ 3818023 w 4581627"/>
              <a:gd name="connsiteY12" fmla="*/ 2911513 h 2911513"/>
              <a:gd name="connsiteX13" fmla="*/ 2672616 w 4581627"/>
              <a:gd name="connsiteY13" fmla="*/ 2911513 h 2911513"/>
              <a:gd name="connsiteX14" fmla="*/ 2672616 w 4581627"/>
              <a:gd name="connsiteY14" fmla="*/ 2911513 h 2911513"/>
              <a:gd name="connsiteX15" fmla="*/ 485262 w 4581627"/>
              <a:gd name="connsiteY15" fmla="*/ 2911513 h 2911513"/>
              <a:gd name="connsiteX16" fmla="*/ 0 w 4581627"/>
              <a:gd name="connsiteY16" fmla="*/ 2426251 h 2911513"/>
              <a:gd name="connsiteX17" fmla="*/ 0 w 4581627"/>
              <a:gd name="connsiteY17" fmla="*/ 2426261 h 2911513"/>
              <a:gd name="connsiteX18" fmla="*/ 0 w 4581627"/>
              <a:gd name="connsiteY18" fmla="*/ 1698383 h 2911513"/>
              <a:gd name="connsiteX19" fmla="*/ 0 w 4581627"/>
              <a:gd name="connsiteY19" fmla="*/ 1698383 h 2911513"/>
              <a:gd name="connsiteX20" fmla="*/ 0 w 4581627"/>
              <a:gd name="connsiteY20" fmla="*/ 485262 h 2911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581627" h="2911513" extrusionOk="0">
                <a:moveTo>
                  <a:pt x="0" y="485262"/>
                </a:moveTo>
                <a:cubicBezTo>
                  <a:pt x="-7763" y="257819"/>
                  <a:pt x="214493" y="13800"/>
                  <a:pt x="485262" y="0"/>
                </a:cubicBezTo>
                <a:cubicBezTo>
                  <a:pt x="1503139" y="-75947"/>
                  <a:pt x="2176601" y="102258"/>
                  <a:pt x="2672616" y="0"/>
                </a:cubicBezTo>
                <a:lnTo>
                  <a:pt x="2672616" y="0"/>
                </a:lnTo>
                <a:cubicBezTo>
                  <a:pt x="3197188" y="97804"/>
                  <a:pt x="3614950" y="-66417"/>
                  <a:pt x="3818023" y="0"/>
                </a:cubicBezTo>
                <a:cubicBezTo>
                  <a:pt x="3907088" y="1026"/>
                  <a:pt x="4053187" y="-12486"/>
                  <a:pt x="4096365" y="0"/>
                </a:cubicBezTo>
                <a:cubicBezTo>
                  <a:pt x="4364773" y="-5928"/>
                  <a:pt x="4580599" y="214070"/>
                  <a:pt x="4581627" y="485262"/>
                </a:cubicBezTo>
                <a:cubicBezTo>
                  <a:pt x="4612016" y="764947"/>
                  <a:pt x="4600280" y="1242338"/>
                  <a:pt x="4581627" y="1698383"/>
                </a:cubicBezTo>
                <a:cubicBezTo>
                  <a:pt x="4609270" y="1872963"/>
                  <a:pt x="4767341" y="2430830"/>
                  <a:pt x="4763655" y="2546759"/>
                </a:cubicBezTo>
                <a:cubicBezTo>
                  <a:pt x="4706147" y="2496363"/>
                  <a:pt x="4649136" y="2463474"/>
                  <a:pt x="4581627" y="2426261"/>
                </a:cubicBezTo>
                <a:cubicBezTo>
                  <a:pt x="4581627" y="2426260"/>
                  <a:pt x="4581628" y="2426252"/>
                  <a:pt x="4581627" y="2426251"/>
                </a:cubicBezTo>
                <a:cubicBezTo>
                  <a:pt x="4574373" y="2734268"/>
                  <a:pt x="4394741" y="2930111"/>
                  <a:pt x="4096365" y="2911513"/>
                </a:cubicBezTo>
                <a:cubicBezTo>
                  <a:pt x="3964359" y="2892188"/>
                  <a:pt x="3952207" y="2916981"/>
                  <a:pt x="3818023" y="2911513"/>
                </a:cubicBezTo>
                <a:cubicBezTo>
                  <a:pt x="3676810" y="2862825"/>
                  <a:pt x="3198509" y="2972692"/>
                  <a:pt x="2672616" y="2911513"/>
                </a:cubicBezTo>
                <a:lnTo>
                  <a:pt x="2672616" y="2911513"/>
                </a:lnTo>
                <a:cubicBezTo>
                  <a:pt x="1920605" y="2895043"/>
                  <a:pt x="1312475" y="2743352"/>
                  <a:pt x="485262" y="2911513"/>
                </a:cubicBezTo>
                <a:cubicBezTo>
                  <a:pt x="228735" y="2926656"/>
                  <a:pt x="-37616" y="2703653"/>
                  <a:pt x="0" y="2426251"/>
                </a:cubicBezTo>
                <a:cubicBezTo>
                  <a:pt x="0" y="2426253"/>
                  <a:pt x="0" y="2426258"/>
                  <a:pt x="0" y="2426261"/>
                </a:cubicBezTo>
                <a:cubicBezTo>
                  <a:pt x="65269" y="2129843"/>
                  <a:pt x="10825" y="2033764"/>
                  <a:pt x="0" y="1698383"/>
                </a:cubicBezTo>
                <a:lnTo>
                  <a:pt x="0" y="1698383"/>
                </a:lnTo>
                <a:cubicBezTo>
                  <a:pt x="46034" y="1262277"/>
                  <a:pt x="-27609" y="1026493"/>
                  <a:pt x="0" y="485262"/>
                </a:cubicBezTo>
                <a:close/>
              </a:path>
            </a:pathLst>
          </a:custGeom>
          <a:noFill/>
          <a:ln w="28575">
            <a:solidFill>
              <a:srgbClr val="0070C0"/>
            </a:solidFill>
            <a:extLst>
              <a:ext uri="{C807C97D-BFC1-408E-A445-0C87EB9F89A2}">
                <ask:lineSketchStyleProps xmlns:ask="http://schemas.microsoft.com/office/drawing/2018/sketchyshapes" sd="877202202">
                  <a:prstGeom prst="wedgeRoundRectCallout">
                    <a:avLst>
                      <a:gd name="adj1" fmla="val 53973"/>
                      <a:gd name="adj2" fmla="val 37472"/>
                      <a:gd name="adj3" fmla="val 16667"/>
                    </a:avLst>
                  </a:prstGeom>
                  <ask:type>
                    <ask:lineSketchCurved/>
                  </ask:type>
                </ask:lineSketchStyleProps>
              </a:ext>
            </a:extLst>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2F7D0A75-4CAA-6D72-1BAA-962B7CA21862}"/>
              </a:ext>
            </a:extLst>
          </p:cNvPr>
          <p:cNvSpPr txBox="1"/>
          <p:nvPr/>
        </p:nvSpPr>
        <p:spPr>
          <a:xfrm>
            <a:off x="6777990" y="1928527"/>
            <a:ext cx="4043075" cy="1169551"/>
          </a:xfrm>
          <a:prstGeom prst="rect">
            <a:avLst/>
          </a:prstGeom>
          <a:noFill/>
        </p:spPr>
        <p:txBody>
          <a:bodyPr wrap="square">
            <a:spAutoFit/>
          </a:bodyPr>
          <a:lstStyle/>
          <a:p>
            <a:endParaRPr lang="fr-FR" sz="1400" dirty="0">
              <a:solidFill>
                <a:srgbClr val="0070C0"/>
              </a:solidFill>
            </a:endParaRPr>
          </a:p>
          <a:p>
            <a:r>
              <a:rPr lang="fr-FR" sz="1400" b="1" dirty="0">
                <a:solidFill>
                  <a:srgbClr val="0070C0"/>
                </a:solidFill>
              </a:rPr>
              <a:t>Assurance Prévention, </a:t>
            </a:r>
            <a:r>
              <a:rPr lang="fr-FR" sz="1400" dirty="0">
                <a:solidFill>
                  <a:srgbClr val="0070C0"/>
                </a:solidFill>
              </a:rPr>
              <a:t>l'association des assureurs français, qui conseille pour prévenir les risques du quotidien sur la route, à la maison, en santé… propose des quiz pour se former :</a:t>
            </a:r>
          </a:p>
        </p:txBody>
      </p:sp>
      <p:pic>
        <p:nvPicPr>
          <p:cNvPr id="20" name="Image 19">
            <a:hlinkClick r:id="rId4"/>
            <a:extLst>
              <a:ext uri="{FF2B5EF4-FFF2-40B4-BE49-F238E27FC236}">
                <a16:creationId xmlns:a16="http://schemas.microsoft.com/office/drawing/2014/main" id="{5EF2957D-2D89-CD06-34A6-5A7DD7DC38C7}"/>
              </a:ext>
            </a:extLst>
          </p:cNvPr>
          <p:cNvPicPr>
            <a:picLocks noChangeAspect="1"/>
          </p:cNvPicPr>
          <p:nvPr/>
        </p:nvPicPr>
        <p:blipFill>
          <a:blip r:embed="rId8">
            <a:grayscl/>
          </a:blip>
          <a:stretch>
            <a:fillRect/>
          </a:stretch>
        </p:blipFill>
        <p:spPr>
          <a:xfrm>
            <a:off x="7369374" y="3264446"/>
            <a:ext cx="1754567" cy="1301401"/>
          </a:xfrm>
          <a:prstGeom prst="rect">
            <a:avLst/>
          </a:prstGeom>
          <a:ln>
            <a:solidFill>
              <a:srgbClr val="0070C0"/>
            </a:solidFill>
          </a:ln>
        </p:spPr>
      </p:pic>
      <p:pic>
        <p:nvPicPr>
          <p:cNvPr id="21" name="Image 20">
            <a:extLst>
              <a:ext uri="{FF2B5EF4-FFF2-40B4-BE49-F238E27FC236}">
                <a16:creationId xmlns:a16="http://schemas.microsoft.com/office/drawing/2014/main" id="{F29C8321-E8E8-4120-547F-D4205A1E564F}"/>
              </a:ext>
            </a:extLst>
          </p:cNvPr>
          <p:cNvPicPr>
            <a:picLocks noChangeAspect="1"/>
          </p:cNvPicPr>
          <p:nvPr/>
        </p:nvPicPr>
        <p:blipFill>
          <a:blip r:embed="rId9"/>
          <a:stretch>
            <a:fillRect/>
          </a:stretch>
        </p:blipFill>
        <p:spPr>
          <a:xfrm>
            <a:off x="9325015" y="3636798"/>
            <a:ext cx="634039" cy="664522"/>
          </a:xfrm>
          <a:prstGeom prst="rect">
            <a:avLst/>
          </a:prstGeom>
        </p:spPr>
      </p:pic>
      <p:sp>
        <p:nvSpPr>
          <p:cNvPr id="4" name="Espace réservé du contenu 7">
            <a:extLst>
              <a:ext uri="{FF2B5EF4-FFF2-40B4-BE49-F238E27FC236}">
                <a16:creationId xmlns:a16="http://schemas.microsoft.com/office/drawing/2014/main" id="{3E18484B-2313-C1F8-EF82-756C9F7752BB}"/>
              </a:ext>
            </a:extLst>
          </p:cNvPr>
          <p:cNvSpPr>
            <a:spLocks noGrp="1"/>
          </p:cNvSpPr>
          <p:nvPr>
            <p:ph idx="1"/>
          </p:nvPr>
        </p:nvSpPr>
        <p:spPr>
          <a:xfrm>
            <a:off x="720365" y="1421381"/>
            <a:ext cx="8475835" cy="719999"/>
          </a:xfrm>
        </p:spPr>
        <p:txBody>
          <a:bodyPr/>
          <a:lstStyle/>
          <a:p>
            <a:r>
              <a:rPr lang="fr-FR" dirty="0"/>
              <a:t>Il vous reste quelques minutes et vous </a:t>
            </a:r>
            <a:r>
              <a:rPr lang="fr-FR" b="1" dirty="0">
                <a:solidFill>
                  <a:srgbClr val="C00000"/>
                </a:solidFill>
              </a:rPr>
              <a:t>voulez aller encore plus loin </a:t>
            </a:r>
            <a:r>
              <a:rPr lang="fr-FR" dirty="0"/>
              <a:t>?</a:t>
            </a:r>
          </a:p>
          <a:p>
            <a:pPr lvl="1"/>
            <a:endParaRPr lang="fr-FR" dirty="0"/>
          </a:p>
          <a:p>
            <a:pPr algn="l">
              <a:buFont typeface="Arial" panose="020B0604020202020204" pitchFamily="34" charset="0"/>
              <a:buChar char="•"/>
            </a:pPr>
            <a:endParaRPr lang="fr-FR" b="0" i="0" dirty="0">
              <a:solidFill>
                <a:srgbClr val="181818"/>
              </a:solidFill>
              <a:effectLst/>
              <a:latin typeface="Poppins" panose="00000500000000000000" pitchFamily="2" charset="0"/>
            </a:endParaRPr>
          </a:p>
        </p:txBody>
      </p:sp>
      <p:sp>
        <p:nvSpPr>
          <p:cNvPr id="6" name="Espace réservé du contenu 7">
            <a:extLst>
              <a:ext uri="{FF2B5EF4-FFF2-40B4-BE49-F238E27FC236}">
                <a16:creationId xmlns:a16="http://schemas.microsoft.com/office/drawing/2014/main" id="{A56F78E5-FF9D-95F0-23E8-2205337CFBA7}"/>
              </a:ext>
            </a:extLst>
          </p:cNvPr>
          <p:cNvSpPr txBox="1">
            <a:spLocks/>
          </p:cNvSpPr>
          <p:nvPr/>
        </p:nvSpPr>
        <p:spPr>
          <a:xfrm>
            <a:off x="724645" y="5523079"/>
            <a:ext cx="9779525" cy="644761"/>
          </a:xfrm>
          <a:prstGeom prst="rect">
            <a:avLst/>
          </a:prstGeom>
          <a:solidFill>
            <a:schemeClr val="bg1">
              <a:lumMod val="85%"/>
            </a:schemeClr>
          </a:solidFill>
        </p:spPr>
        <p:txBody>
          <a:bodyPr/>
          <a:lstStyle>
            <a:lvl1pPr marL="216000" marR="0" indent="-216000" algn="l" defTabSz="914400" rtl="0" eaLnBrk="1" fontAlgn="auto" latinLnBrk="0" hangingPunct="1">
              <a:lnSpc>
                <a:spcPct val="100%"/>
              </a:lnSpc>
              <a:spcBef>
                <a:spcPts val="600"/>
              </a:spcBef>
              <a:spcAft>
                <a:spcPts val="0"/>
              </a:spcAft>
              <a:buClr>
                <a:schemeClr val="accent4">
                  <a:lumMod val="75%"/>
                </a:schemeClr>
              </a:buClr>
              <a:buSzTx/>
              <a:buFont typeface="Arial" panose="020B0604020202020204" pitchFamily="34" charset="0"/>
              <a:buChar char="■"/>
              <a:tabLst/>
              <a:defRPr sz="1600" kern="1200" baseline="0%">
                <a:solidFill>
                  <a:schemeClr val="tx1">
                    <a:lumMod val="75%"/>
                    <a:lumOff val="25%"/>
                  </a:schemeClr>
                </a:solidFill>
                <a:latin typeface="+mn-lt"/>
                <a:ea typeface="+mn-ea"/>
                <a:cs typeface="+mn-cs"/>
              </a:defRPr>
            </a:lvl1pPr>
            <a:lvl2pPr marL="68400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400" kern="1200">
                <a:solidFill>
                  <a:schemeClr val="tx1">
                    <a:lumMod val="75%"/>
                    <a:lumOff val="25%"/>
                  </a:schemeClr>
                </a:solidFill>
                <a:latin typeface="+mn-lt"/>
                <a:ea typeface="+mn-ea"/>
                <a:cs typeface="+mn-cs"/>
              </a:defRPr>
            </a:lvl2pPr>
            <a:lvl3pPr marL="927000" marR="0" indent="0" algn="l" defTabSz="914400" rtl="0" eaLnBrk="1" fontAlgn="auto" latinLnBrk="0" hangingPunct="1">
              <a:lnSpc>
                <a:spcPct val="100%"/>
              </a:lnSpc>
              <a:spcBef>
                <a:spcPts val="600"/>
              </a:spcBef>
              <a:spcAft>
                <a:spcPts val="1200"/>
              </a:spcAft>
              <a:buClr>
                <a:schemeClr val="accent4">
                  <a:lumMod val="75%"/>
                </a:schemeClr>
              </a:buClr>
              <a:buSzTx/>
              <a:buFont typeface="Wingdings" panose="05000000000000000000" pitchFamily="2" charset="2"/>
              <a:buNone/>
              <a:tabLst/>
              <a:defRPr sz="1200" kern="1200">
                <a:solidFill>
                  <a:schemeClr val="tx1">
                    <a:lumMod val="75%"/>
                    <a:lumOff val="25%"/>
                  </a:schemeClr>
                </a:solidFill>
                <a:latin typeface="+mn-lt"/>
                <a:ea typeface="+mn-ea"/>
                <a:cs typeface="+mn-cs"/>
              </a:defRPr>
            </a:lvl3pPr>
            <a:lvl4pPr marL="165735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100" kern="1200" baseline="0%">
                <a:solidFill>
                  <a:schemeClr val="tx1">
                    <a:lumMod val="75%"/>
                    <a:lumOff val="25%"/>
                  </a:schemeClr>
                </a:solidFill>
                <a:latin typeface="+mn-lt"/>
                <a:ea typeface="+mn-ea"/>
                <a:cs typeface="+mn-cs"/>
              </a:defRPr>
            </a:lvl4pPr>
            <a:lvl5pPr marL="205740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050" kern="1200">
                <a:solidFill>
                  <a:schemeClr val="tx1">
                    <a:lumMod val="75%"/>
                    <a:lumOff val="25%"/>
                  </a:schemeClr>
                </a:solidFill>
                <a:latin typeface="+mn-lt"/>
                <a:ea typeface="+mn-ea"/>
                <a:cs typeface="+mn-cs"/>
              </a:defRPr>
            </a:lvl5pPr>
            <a:lvl6pPr marL="25146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a:solidFill>
                  <a:srgbClr val="C00000"/>
                </a:solidFill>
              </a:rPr>
              <a:t>Super score </a:t>
            </a:r>
            <a:r>
              <a:rPr lang="fr-FR" dirty="0"/>
              <a:t>ou </a:t>
            </a:r>
            <a:r>
              <a:rPr lang="fr-FR" b="1" dirty="0">
                <a:solidFill>
                  <a:srgbClr val="C00000"/>
                </a:solidFill>
              </a:rPr>
              <a:t>gamelle</a:t>
            </a:r>
            <a:r>
              <a:rPr lang="fr-FR" dirty="0"/>
              <a:t> au quiz de fin ? </a:t>
            </a:r>
            <a:r>
              <a:rPr lang="fr-FR" dirty="0">
                <a:hlinkClick r:id="rId10" action="ppaction://hlinksldjump"/>
              </a:rPr>
              <a:t>Cliquez ici </a:t>
            </a:r>
            <a:r>
              <a:rPr lang="fr-FR" dirty="0"/>
              <a:t>et retrouvez les bonnes réponses avec toutes les explications et infos complémentaire.</a:t>
            </a:r>
            <a:endParaRPr lang="fr-FR" dirty="0">
              <a:solidFill>
                <a:srgbClr val="181818"/>
              </a:solidFill>
              <a:latin typeface="Poppins" panose="00000500000000000000" pitchFamily="2" charset="0"/>
            </a:endParaRPr>
          </a:p>
        </p:txBody>
      </p:sp>
      <p:pic>
        <p:nvPicPr>
          <p:cNvPr id="7" name="Picture 2" descr="Quiz. Avis De Bande Dessinée Avec La Pancarte De Participation De Main Pour  La Conception De La Bannière. Conception De Panneau D' Illustration de  Vecteur - Illustration du interrogatoire, idée: 182052198">
            <a:extLst>
              <a:ext uri="{FF2B5EF4-FFF2-40B4-BE49-F238E27FC236}">
                <a16:creationId xmlns:a16="http://schemas.microsoft.com/office/drawing/2014/main" id="{22CDF0A0-F329-97A7-D43C-9155EA0D5664}"/>
              </a:ext>
            </a:extLst>
          </p:cNvPr>
          <p:cNvPicPr>
            <a:picLocks noChangeAspect="1" noChangeArrowheads="1"/>
          </p:cNvPicPr>
          <p:nvPr/>
        </p:nvPicPr>
        <p:blipFill rotWithShape="1">
          <a:blip r:embed="rId11" cstate="print">
            <a:clrChange>
              <a:clrFrom>
                <a:srgbClr val="FFFFFF"/>
              </a:clrFrom>
              <a:clrTo>
                <a:srgbClr val="FFFFFF">
                  <a:alpha val="0%"/>
                </a:srgbClr>
              </a:clrTo>
            </a:clrChange>
            <a:grayscl/>
            <a:extLst>
              <a:ext uri="{28A0092B-C50C-407E-A947-70E740481C1C}">
                <a14:useLocalDpi xmlns:a14="http://schemas.microsoft.com/office/drawing/2010/main" val="0"/>
              </a:ext>
            </a:extLst>
          </a:blip>
          <a:srcRect l="7.188%" t="13.172%" r="8.812%" b="14.77%"/>
          <a:stretch/>
        </p:blipFill>
        <p:spPr bwMode="auto">
          <a:xfrm rot="20794006">
            <a:off x="3308" y="4717768"/>
            <a:ext cx="1361624" cy="1001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4796912"/>
      </p:ext>
    </p:extLst>
  </p:cSld>
  <p:clrMapOvr>
    <a:masterClrMapping/>
  </p:clrMapOvr>
</p:sld>
</file>

<file path=ppt/slides/slide28.xml><?xml version="1.0" encoding="utf-8"?>
<p:sld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7D7B0E2E-1C63-2ABD-22DF-F81BC5E63E91}"/>
              </a:ext>
            </a:extLst>
          </p:cNvPr>
          <p:cNvPicPr>
            <a:picLocks noChangeAspect="1"/>
          </p:cNvPicPr>
          <p:nvPr/>
        </p:nvPicPr>
        <p:blipFill>
          <a:blip r:embed="rId2"/>
          <a:stretch>
            <a:fillRect/>
          </a:stretch>
        </p:blipFill>
        <p:spPr>
          <a:xfrm>
            <a:off x="611831" y="102010"/>
            <a:ext cx="2102173" cy="921032"/>
          </a:xfrm>
          <a:prstGeom prst="rect">
            <a:avLst/>
          </a:prstGeom>
        </p:spPr>
      </p:pic>
      <p:pic>
        <p:nvPicPr>
          <p:cNvPr id="5" name="Image 4">
            <a:extLst>
              <a:ext uri="{FF2B5EF4-FFF2-40B4-BE49-F238E27FC236}">
                <a16:creationId xmlns:a16="http://schemas.microsoft.com/office/drawing/2014/main" id="{16C4CAD3-AB7E-C6E6-080C-B58758F3E128}"/>
              </a:ext>
            </a:extLst>
          </p:cNvPr>
          <p:cNvPicPr>
            <a:picLocks noChangeAspect="1"/>
          </p:cNvPicPr>
          <p:nvPr/>
        </p:nvPicPr>
        <p:blipFill>
          <a:blip r:embed="rId3">
            <a:alphaModFix amt="20%"/>
          </a:blip>
          <a:stretch>
            <a:fillRect/>
          </a:stretch>
        </p:blipFill>
        <p:spPr>
          <a:xfrm>
            <a:off x="0" y="1479058"/>
            <a:ext cx="12192000" cy="4026631"/>
          </a:xfrm>
          <a:prstGeom prst="rect">
            <a:avLst/>
          </a:prstGeom>
        </p:spPr>
      </p:pic>
      <p:sp>
        <p:nvSpPr>
          <p:cNvPr id="7" name="Titre 3">
            <a:extLst>
              <a:ext uri="{FF2B5EF4-FFF2-40B4-BE49-F238E27FC236}">
                <a16:creationId xmlns:a16="http://schemas.microsoft.com/office/drawing/2014/main" id="{DA4326F9-7A4A-F233-735C-11882DCDC0AF}"/>
              </a:ext>
            </a:extLst>
          </p:cNvPr>
          <p:cNvSpPr txBox="1">
            <a:spLocks/>
          </p:cNvSpPr>
          <p:nvPr/>
        </p:nvSpPr>
        <p:spPr>
          <a:xfrm>
            <a:off x="6764448" y="3908324"/>
            <a:ext cx="4909996" cy="1369845"/>
          </a:xfrm>
          <a:prstGeom prst="rect">
            <a:avLst/>
          </a:prstGeom>
          <a:noFill/>
        </p:spPr>
        <p:txBody>
          <a:bodyPr>
            <a:noAutofit/>
          </a:bodyPr>
          <a:lstStyle>
            <a:lvl1pPr algn="l" defTabSz="914400" rtl="0" eaLnBrk="1" latinLnBrk="0" hangingPunct="1">
              <a:lnSpc>
                <a:spcPct val="90%"/>
              </a:lnSpc>
              <a:spcBef>
                <a:spcPct val="0%"/>
              </a:spcBef>
              <a:buNone/>
              <a:defRPr sz="2400" b="1" kern="1200" baseline="0%">
                <a:solidFill>
                  <a:schemeClr val="tx1">
                    <a:lumMod val="75%"/>
                    <a:lumOff val="25%"/>
                  </a:schemeClr>
                </a:solidFill>
                <a:latin typeface="Montserrat Black" panose="00000A00000000000000" pitchFamily="2" charset="0"/>
                <a:ea typeface="+mj-ea"/>
                <a:cs typeface="+mj-cs"/>
              </a:defRPr>
            </a:lvl1pPr>
          </a:lstStyle>
          <a:p>
            <a:pPr algn="ctr"/>
            <a:r>
              <a:rPr lang="fr-FR" dirty="0"/>
              <a:t>Merci de votre attention </a:t>
            </a:r>
          </a:p>
          <a:p>
            <a:pPr algn="ctr"/>
            <a:r>
              <a:rPr lang="fr-FR" dirty="0"/>
              <a:t>et bonne opération ! </a:t>
            </a:r>
            <a:endParaRPr lang="fr-FR" sz="3600" dirty="0"/>
          </a:p>
        </p:txBody>
      </p:sp>
      <p:sp>
        <p:nvSpPr>
          <p:cNvPr id="8" name="Titre 3">
            <a:extLst>
              <a:ext uri="{FF2B5EF4-FFF2-40B4-BE49-F238E27FC236}">
                <a16:creationId xmlns:a16="http://schemas.microsoft.com/office/drawing/2014/main" id="{3BD091AF-8158-F3CD-DAB5-5BC11D2B6FE1}"/>
              </a:ext>
            </a:extLst>
          </p:cNvPr>
          <p:cNvSpPr txBox="1">
            <a:spLocks/>
          </p:cNvSpPr>
          <p:nvPr/>
        </p:nvSpPr>
        <p:spPr>
          <a:xfrm>
            <a:off x="6509443" y="1985038"/>
            <a:ext cx="4909996" cy="1118792"/>
          </a:xfrm>
          <a:prstGeom prst="rect">
            <a:avLst/>
          </a:prstGeom>
          <a:noFill/>
        </p:spPr>
        <p:txBody>
          <a:bodyPr>
            <a:noAutofit/>
          </a:bodyPr>
          <a:lstStyle>
            <a:lvl1pPr algn="l" defTabSz="914400" rtl="0" eaLnBrk="1" latinLnBrk="0" hangingPunct="1">
              <a:lnSpc>
                <a:spcPct val="90%"/>
              </a:lnSpc>
              <a:spcBef>
                <a:spcPct val="0%"/>
              </a:spcBef>
              <a:buNone/>
              <a:defRPr sz="2400" b="1" kern="1200" baseline="0%">
                <a:solidFill>
                  <a:schemeClr val="tx1">
                    <a:lumMod val="75%"/>
                    <a:lumOff val="25%"/>
                  </a:schemeClr>
                </a:solidFill>
                <a:latin typeface="Montserrat Black" panose="00000A00000000000000" pitchFamily="2" charset="0"/>
                <a:ea typeface="+mj-ea"/>
                <a:cs typeface="+mj-cs"/>
              </a:defRPr>
            </a:lvl1pPr>
          </a:lstStyle>
          <a:p>
            <a:pPr algn="ctr"/>
            <a:r>
              <a:rPr lang="fr-FR" sz="3200">
                <a:solidFill>
                  <a:srgbClr val="C00000"/>
                </a:solidFill>
              </a:rPr>
              <a:t>Financer sa mobilité et bien l’assurer</a:t>
            </a:r>
            <a:r>
              <a:rPr lang="fr-FR" sz="4400">
                <a:solidFill>
                  <a:srgbClr val="C00000"/>
                </a:solidFill>
              </a:rPr>
              <a:t> </a:t>
            </a:r>
            <a:endParaRPr lang="fr-FR" sz="4400" dirty="0">
              <a:solidFill>
                <a:srgbClr val="C00000"/>
              </a:solidFill>
            </a:endParaRPr>
          </a:p>
        </p:txBody>
      </p:sp>
      <p:pic>
        <p:nvPicPr>
          <p:cNvPr id="2" name="Picture 2" descr="Transports - Dessins de communication | Humour vélo, Dessin humour, Dessin">
            <a:extLst>
              <a:ext uri="{FF2B5EF4-FFF2-40B4-BE49-F238E27FC236}">
                <a16:creationId xmlns:a16="http://schemas.microsoft.com/office/drawing/2014/main" id="{C9B7FE07-4C17-771B-F91B-F19ABF8D35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4004" y="2043011"/>
            <a:ext cx="3123956" cy="3022428"/>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e 2">
            <a:extLst>
              <a:ext uri="{FF2B5EF4-FFF2-40B4-BE49-F238E27FC236}">
                <a16:creationId xmlns:a16="http://schemas.microsoft.com/office/drawing/2014/main" id="{CE5B42AC-795F-4E31-B2F2-9F440BAE64ED}"/>
              </a:ext>
            </a:extLst>
          </p:cNvPr>
          <p:cNvGrpSpPr/>
          <p:nvPr/>
        </p:nvGrpSpPr>
        <p:grpSpPr>
          <a:xfrm rot="20730961">
            <a:off x="-110771" y="1208327"/>
            <a:ext cx="5800264" cy="1116000"/>
            <a:chOff x="541542" y="2231924"/>
            <a:chExt cx="5800264" cy="1116000"/>
          </a:xfrm>
        </p:grpSpPr>
        <p:pic>
          <p:nvPicPr>
            <p:cNvPr id="6" name="Picture 4" descr="Bandeau : plus de 82 180 illustrations et dessins de stock libres de droits  proposés sous licence | Shutterstock">
              <a:extLst>
                <a:ext uri="{FF2B5EF4-FFF2-40B4-BE49-F238E27FC236}">
                  <a16:creationId xmlns:a16="http://schemas.microsoft.com/office/drawing/2014/main" id="{39E728F8-DD8E-AE46-5124-0052E9CFC2FE}"/>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t="3.331%" b="78.17%"/>
            <a:stretch/>
          </p:blipFill>
          <p:spPr bwMode="auto">
            <a:xfrm>
              <a:off x="541542" y="2231924"/>
              <a:ext cx="5800264" cy="1116000"/>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BD1C9BD0-2F31-A07E-1B1A-0983EF6376EC}"/>
                </a:ext>
              </a:extLst>
            </p:cNvPr>
            <p:cNvPicPr>
              <a:picLocks noChangeAspect="1"/>
            </p:cNvPicPr>
            <p:nvPr/>
          </p:nvPicPr>
          <p:blipFill>
            <a:blip r:embed="rId2"/>
            <a:stretch>
              <a:fillRect/>
            </a:stretch>
          </p:blipFill>
          <p:spPr>
            <a:xfrm rot="21418969">
              <a:off x="2658591" y="2361605"/>
              <a:ext cx="777467" cy="340634"/>
            </a:xfrm>
            <a:prstGeom prst="rect">
              <a:avLst/>
            </a:prstGeom>
          </p:spPr>
        </p:pic>
        <p:sp>
          <p:nvSpPr>
            <p:cNvPr id="10" name="ZoneTexte 9">
              <a:extLst>
                <a:ext uri="{FF2B5EF4-FFF2-40B4-BE49-F238E27FC236}">
                  <a16:creationId xmlns:a16="http://schemas.microsoft.com/office/drawing/2014/main" id="{2FD6F76F-BD28-6F7D-B2C2-318A168F35AD}"/>
                </a:ext>
              </a:extLst>
            </p:cNvPr>
            <p:cNvSpPr txBox="1"/>
            <p:nvPr/>
          </p:nvSpPr>
          <p:spPr>
            <a:xfrm>
              <a:off x="1676745" y="2423682"/>
              <a:ext cx="3583930" cy="492443"/>
            </a:xfrm>
            <a:prstGeom prst="rect">
              <a:avLst/>
            </a:prstGeom>
            <a:noFill/>
          </p:spPr>
          <p:txBody>
            <a:bodyPr wrap="none" rtlCol="0">
              <a:spAutoFit/>
            </a:bodyPr>
            <a:lstStyle/>
            <a:p>
              <a:pPr algn="ctr"/>
              <a:r>
                <a:rPr lang="fr-FR" sz="1400" b="1" dirty="0">
                  <a:solidFill>
                    <a:schemeClr val="bg1"/>
                  </a:solidFill>
                  <a:latin typeface="Aptos Black" panose="020B0004020202020204" pitchFamily="34" charset="0"/>
                </a:rPr>
                <a:t>Opération                      du 4 mars au 1</a:t>
              </a:r>
              <a:r>
                <a:rPr lang="fr-FR" sz="1400" b="1" baseline="30%" dirty="0">
                  <a:solidFill>
                    <a:schemeClr val="bg1"/>
                  </a:solidFill>
                  <a:latin typeface="Aptos Black" panose="020B0004020202020204" pitchFamily="34" charset="0"/>
                </a:rPr>
                <a:t>er</a:t>
              </a:r>
              <a:r>
                <a:rPr lang="fr-FR" sz="1400" b="1" dirty="0">
                  <a:solidFill>
                    <a:schemeClr val="bg1"/>
                  </a:solidFill>
                  <a:latin typeface="Aptos Black" panose="020B0004020202020204" pitchFamily="34" charset="0"/>
                </a:rPr>
                <a:t> avril</a:t>
              </a:r>
            </a:p>
            <a:p>
              <a:pPr algn="ctr"/>
              <a:r>
                <a:rPr lang="fr-FR" sz="1200" b="1" i="1" dirty="0">
                  <a:solidFill>
                    <a:schemeClr val="bg1"/>
                  </a:solidFill>
                </a:rPr>
                <a:t>Financer sa mobilité et bien l’assurer </a:t>
              </a:r>
              <a:r>
                <a:rPr lang="fr-FR" sz="1200" b="1" i="1" dirty="0">
                  <a:solidFill>
                    <a:schemeClr val="bg1"/>
                  </a:solidFill>
                  <a:latin typeface="Aptos Black" panose="020B0004020202020204" pitchFamily="34" charset="0"/>
                </a:rPr>
                <a:t> </a:t>
              </a:r>
            </a:p>
          </p:txBody>
        </p:sp>
      </p:grpSp>
    </p:spTree>
    <p:extLst>
      <p:ext uri="{BB962C8B-B14F-4D97-AF65-F5344CB8AC3E}">
        <p14:creationId xmlns:p14="http://schemas.microsoft.com/office/powerpoint/2010/main" val="2272520449"/>
      </p:ext>
    </p:extLst>
  </p:cSld>
  <p:clrMapOvr>
    <a:masterClrMapping/>
  </p:clrMapOvr>
</p:sld>
</file>

<file path=ppt/slides/slide29.xml><?xml version="1.0" encoding="utf-8"?>
<p:sld xmlns:a="http://purl.oclc.org/ooxml/drawingml/main" xmlns:r="http://purl.oclc.org/ooxml/officeDocument/relationships" xmlns:p="http://purl.oclc.org/ooxml/presentationml/main" show="0">
  <p:cSld>
    <p:spTree>
      <p:nvGrpSpPr>
        <p:cNvPr id="1" name=""/>
        <p:cNvGrpSpPr/>
        <p:nvPr/>
      </p:nvGrpSpPr>
      <p:grpSpPr>
        <a:xfrm>
          <a:off x="0" y="0"/>
          <a:ext cx="0" cy="0"/>
          <a:chOff x="0" y="0"/>
          <a:chExt cx="0" cy="0"/>
        </a:xfrm>
      </p:grpSpPr>
      <p:pic>
        <p:nvPicPr>
          <p:cNvPr id="100" name="Image 99">
            <a:extLst>
              <a:ext uri="{FF2B5EF4-FFF2-40B4-BE49-F238E27FC236}">
                <a16:creationId xmlns:a16="http://schemas.microsoft.com/office/drawing/2014/main" id="{440438C3-EC89-C6B5-A648-7EB3659F0301}"/>
              </a:ext>
            </a:extLst>
          </p:cNvPr>
          <p:cNvPicPr>
            <a:picLocks noChangeAspect="1"/>
          </p:cNvPicPr>
          <p:nvPr/>
        </p:nvPicPr>
        <p:blipFill rotWithShape="1">
          <a:blip r:embed="rId2"/>
          <a:srcRect t="74.854%" b="8.716%"/>
          <a:stretch/>
        </p:blipFill>
        <p:spPr>
          <a:xfrm>
            <a:off x="0" y="6480708"/>
            <a:ext cx="12192000" cy="377292"/>
          </a:xfrm>
          <a:prstGeom prst="rect">
            <a:avLst/>
          </a:prstGeom>
        </p:spPr>
      </p:pic>
      <p:pic>
        <p:nvPicPr>
          <p:cNvPr id="4128" name="Image 4127">
            <a:extLst>
              <a:ext uri="{FF2B5EF4-FFF2-40B4-BE49-F238E27FC236}">
                <a16:creationId xmlns:a16="http://schemas.microsoft.com/office/drawing/2014/main" id="{646CD06B-E380-0BF9-716B-B94EE732A6B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524%" b="89.683%" l="4.965%" r="98.227%">
                        <a14:foregroundMark x1="5.319%" y1="51.586%" x2="4.965%" y2="70.634%"/>
                        <a14:foregroundMark x1="4.965%" y1="70.634%" x2="14.681%" y2="84.527%"/>
                        <a14:foregroundMark x1="26.214%" y1="81.013%" x2="29.433%" y2="73.81%"/>
                        <a14:foregroundMark x1="57.446%" y1="13.492%" x2="44.326%" y2="9.524%"/>
                        <a14:foregroundMark x1="44.326%" y1="9.524%" x2="38.46%" y2="9.524%"/>
                        <a14:foregroundMark x1="33.22%" y1="12.979%" x2="32.624%" y2="13.492%"/>
                        <a14:foregroundMark x1="36.794%" y1="9.903%" x2="34.36%" y2="11.998%"/>
                        <a14:foregroundMark x1="91.731%" y1="62.809%" x2="93.262%" y2="67.46%"/>
                        <a14:foregroundMark x1="93.262%" y1="67.46%" x2="89.007%" y2="77.777%"/>
                        <a14:foregroundMark x1="89.007%" y1="77.777%" x2="85.816%" y2="79.365%"/>
                        <a14:foregroundMark x1="95.745%" y1="66.667%" x2="94.681%" y2="80.157%"/>
                        <a14:foregroundMark x1="94.681%" y1="80.157%" x2="93.972%" y2="80.952%"/>
                        <a14:foregroundMark x1="97.871%" y1="73.016%" x2="98.227%" y2="78.571%"/>
                        <a14:foregroundMark x1="15.245%" y1="86.508%" x2="23.05%" y2="88.095%"/>
                        <a14:foregroundMark x1="23.05%" y1="88.095%" x2="24.467%" y2="83.333%"/>
                        <a14:foregroundMark x1="73.759%" y1="88.889%" x2="80.851%" y2="87.301%"/>
                        <a14:foregroundMark x1="77.66%" y1="42.063%" x2="79.433%" y2="43.65%"/>
                        <a14:backgroundMark x1="98.227%" y1="81.746%" x2="97.871%" y2="64.286%"/>
                        <a14:backgroundMark x1="97.518%" y1="75.397%" x2="97.518%" y2="73.016%"/>
                        <a14:backgroundMark x1="13.12%" y1="88.889%" x2="14.27%" y2="89.747%"/>
                        <a14:backgroundMark x1="22.744%" y1="93.169%" x2="30.142%" y2="88.889%"/>
                        <a14:backgroundMark x1="21.253%" y1="94.046%" x2="22.093%" y2="93.558%"/>
                        <a14:backgroundMark x1="52.482%" y1="87.301%" x2="32.979%" y2="87.301%"/>
                        <a14:backgroundMark x1="66.312%" y1="88.095%" x2="51.418%" y2="88.095%"/>
                        <a14:backgroundMark x1="75.532%" y1="30.159%" x2="76.95%" y2="32.54%"/>
                        <a14:backgroundMark x1="79.077%" y1="35.714%" x2="79.669%" y2="36.708%"/>
                        <a14:backgroundMark x1="86.169%" y1="39.683%" x2="89.007%" y2="42.063%"/>
                        <a14:backgroundMark x1="36.879%" y1="3.968%" x2="35.106%" y2="3.968%"/>
                        <a14:backgroundMark x1="32.979%" y1="7.143%" x2="31.56%" y2="7.143%"/>
                        <a14:backgroundMark x1="20.567%" y1="19.048%" x2="20.567%" y2="16.667%"/>
                        <a14:backgroundMark x1="19.504%" y1="23.016%" x2="18.439%" y2="23.016%"/>
                        <a14:backgroundMark x1="21.984%" y1="17.459%" x2="19.504%" y2="15.873%"/>
                        <a14:backgroundMark x1="23.05%" y1="15.873%" x2="23.05%" y2="15.873%"/>
                        <a14:backgroundMark x1="3.901%" y1="43.65%" x2="14.894%" y2="32.54%"/>
                        <a14:backgroundMark x1="14.894%" y1="32.54%" x2="16.312%" y2="28.571%"/>
                        <a14:backgroundMark x1="84.043%" y1="42.063%" x2="90.426%" y2="45.238%"/>
                        <a14:backgroundMark x1="90.426%" y1="45.238%" x2="95.745%" y2="54.762%"/>
                        <a14:backgroundMark x1="95.745%" y1="54.762%" x2="96.099%" y2="56.349%"/>
                        <a14:backgroundMark x1="85.816%" y1="43.65%" x2="80.851%" y2="40.476%"/>
                      </a14:backgroundRemoval>
                    </a14:imgEffect>
                  </a14:imgLayer>
                </a14:imgProps>
              </a:ext>
            </a:extLst>
          </a:blip>
          <a:stretch>
            <a:fillRect/>
          </a:stretch>
        </p:blipFill>
        <p:spPr>
          <a:xfrm>
            <a:off x="521110" y="6197274"/>
            <a:ext cx="1366118" cy="610393"/>
          </a:xfrm>
          <a:prstGeom prst="rect">
            <a:avLst/>
          </a:prstGeom>
        </p:spPr>
      </p:pic>
      <p:sp>
        <p:nvSpPr>
          <p:cNvPr id="3" name="Espace réservé du texte 2">
            <a:extLst>
              <a:ext uri="{FF2B5EF4-FFF2-40B4-BE49-F238E27FC236}">
                <a16:creationId xmlns:a16="http://schemas.microsoft.com/office/drawing/2014/main" id="{7927C8EE-A4AA-4980-A402-BBC125DDC03C}"/>
              </a:ext>
            </a:extLst>
          </p:cNvPr>
          <p:cNvSpPr>
            <a:spLocks noGrp="1"/>
          </p:cNvSpPr>
          <p:nvPr>
            <p:ph type="body" sz="quarter" idx="12"/>
          </p:nvPr>
        </p:nvSpPr>
        <p:spPr/>
        <p:txBody>
          <a:bodyPr/>
          <a:lstStyle/>
          <a:p>
            <a:r>
              <a:rPr lang="fr-FR" dirty="0"/>
              <a:t>Les outils </a:t>
            </a:r>
            <a:r>
              <a:rPr lang="fr-FR" dirty="0">
                <a:solidFill>
                  <a:srgbClr val="C00000"/>
                </a:solidFill>
              </a:rPr>
              <a:t>pour financer.</a:t>
            </a:r>
            <a:endParaRPr lang="fr-FR" sz="1800" dirty="0">
              <a:solidFill>
                <a:srgbClr val="C00000"/>
              </a:solidFill>
            </a:endParaRPr>
          </a:p>
        </p:txBody>
      </p:sp>
      <p:sp>
        <p:nvSpPr>
          <p:cNvPr id="2" name="ZoneTexte 1">
            <a:extLst>
              <a:ext uri="{FF2B5EF4-FFF2-40B4-BE49-F238E27FC236}">
                <a16:creationId xmlns:a16="http://schemas.microsoft.com/office/drawing/2014/main" id="{B9044ECC-2734-4570-1623-7B3FEFF6AE45}"/>
              </a:ext>
            </a:extLst>
          </p:cNvPr>
          <p:cNvSpPr txBox="1"/>
          <p:nvPr/>
        </p:nvSpPr>
        <p:spPr>
          <a:xfrm>
            <a:off x="6177478" y="95261"/>
            <a:ext cx="4939422" cy="276999"/>
          </a:xfrm>
          <a:prstGeom prst="rect">
            <a:avLst/>
          </a:prstGeom>
          <a:noFill/>
        </p:spPr>
        <p:txBody>
          <a:bodyPr wrap="square" rtlCol="0">
            <a:spAutoFit/>
          </a:bodyPr>
          <a:lstStyle/>
          <a:p>
            <a:pPr algn="r"/>
            <a:r>
              <a:rPr lang="fr-FR" sz="1200" dirty="0">
                <a:solidFill>
                  <a:schemeClr val="tx1">
                    <a:lumMod val="75%"/>
                    <a:lumOff val="25%"/>
                  </a:schemeClr>
                </a:solidFill>
              </a:rPr>
              <a:t>3. </a:t>
            </a:r>
            <a:r>
              <a:rPr lang="fr-FR" sz="1200" b="1" dirty="0">
                <a:solidFill>
                  <a:srgbClr val="C00000"/>
                </a:solidFill>
              </a:rPr>
              <a:t>Financer, </a:t>
            </a:r>
            <a:r>
              <a:rPr lang="fr-FR" sz="1200" dirty="0">
                <a:solidFill>
                  <a:schemeClr val="tx1">
                    <a:lumMod val="75%"/>
                    <a:lumOff val="25%"/>
                  </a:schemeClr>
                </a:solidFill>
              </a:rPr>
              <a:t>Assurer</a:t>
            </a:r>
            <a:r>
              <a:rPr lang="fr-FR" sz="1200" dirty="0"/>
              <a:t> et Accompagner</a:t>
            </a:r>
            <a:endParaRPr lang="fr-FR" sz="1200" dirty="0">
              <a:solidFill>
                <a:schemeClr val="tx1">
                  <a:lumMod val="75%"/>
                  <a:lumOff val="25%"/>
                </a:schemeClr>
              </a:solidFill>
            </a:endParaRPr>
          </a:p>
        </p:txBody>
      </p:sp>
      <p:pic>
        <p:nvPicPr>
          <p:cNvPr id="4098" name="Picture 2" descr="Panneau de ville française Illustration Stock | Adobe Stock">
            <a:extLst>
              <a:ext uri="{FF2B5EF4-FFF2-40B4-BE49-F238E27FC236}">
                <a16:creationId xmlns:a16="http://schemas.microsoft.com/office/drawing/2014/main" id="{8DBEB3E9-8B55-A18C-2C3E-13FB928DF6F3}"/>
              </a:ext>
            </a:extLst>
          </p:cNvPr>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1724502" y="6209252"/>
            <a:ext cx="749944" cy="610394"/>
          </a:xfrm>
          <a:prstGeom prst="rect">
            <a:avLst/>
          </a:prstGeom>
          <a:noFill/>
          <a:extLst>
            <a:ext uri="{909E8E84-426E-40DD-AFC4-6F175D3DCCD1}">
              <a14:hiddenFill xmlns:a14="http://schemas.microsoft.com/office/drawing/2010/main">
                <a:solidFill>
                  <a:srgbClr val="FFFFFF"/>
                </a:solidFill>
              </a14:hiddenFill>
            </a:ext>
          </a:extLst>
        </p:spPr>
      </p:pic>
      <p:sp>
        <p:nvSpPr>
          <p:cNvPr id="106" name="ZoneTexte 105">
            <a:extLst>
              <a:ext uri="{FF2B5EF4-FFF2-40B4-BE49-F238E27FC236}">
                <a16:creationId xmlns:a16="http://schemas.microsoft.com/office/drawing/2014/main" id="{DEBCE1E9-8EA1-55C7-2342-9EB26C34CAF2}"/>
              </a:ext>
            </a:extLst>
          </p:cNvPr>
          <p:cNvSpPr txBox="1"/>
          <p:nvPr/>
        </p:nvSpPr>
        <p:spPr>
          <a:xfrm>
            <a:off x="1716163" y="6234214"/>
            <a:ext cx="981306" cy="230832"/>
          </a:xfrm>
          <a:prstGeom prst="rect">
            <a:avLst/>
          </a:prstGeom>
          <a:noFill/>
        </p:spPr>
        <p:txBody>
          <a:bodyPr wrap="square" rtlCol="0">
            <a:spAutoFit/>
          </a:bodyPr>
          <a:lstStyle/>
          <a:p>
            <a:r>
              <a:rPr lang="fr-FR" sz="900" b="1" dirty="0">
                <a:solidFill>
                  <a:schemeClr val="tx1">
                    <a:lumMod val="75%"/>
                    <a:lumOff val="25%"/>
                  </a:schemeClr>
                </a:solidFill>
              </a:rPr>
              <a:t>FINANCER</a:t>
            </a:r>
          </a:p>
        </p:txBody>
      </p:sp>
      <p:pic>
        <p:nvPicPr>
          <p:cNvPr id="109" name="Picture 2" descr="Panneau de ville française Illustration Stock | Adobe Stock">
            <a:extLst>
              <a:ext uri="{FF2B5EF4-FFF2-40B4-BE49-F238E27FC236}">
                <a16:creationId xmlns:a16="http://schemas.microsoft.com/office/drawing/2014/main" id="{3FC623B2-5F70-909D-1FD0-597D36156F8F}"/>
              </a:ext>
            </a:extLst>
          </p:cNvPr>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5693212" y="6209252"/>
            <a:ext cx="749944" cy="610394"/>
          </a:xfrm>
          <a:prstGeom prst="rect">
            <a:avLst/>
          </a:prstGeom>
          <a:noFill/>
          <a:extLst>
            <a:ext uri="{909E8E84-426E-40DD-AFC4-6F175D3DCCD1}">
              <a14:hiddenFill xmlns:a14="http://schemas.microsoft.com/office/drawing/2010/main">
                <a:solidFill>
                  <a:srgbClr val="FFFFFF"/>
                </a:solidFill>
              </a14:hiddenFill>
            </a:ext>
          </a:extLst>
        </p:spPr>
      </p:pic>
      <p:sp>
        <p:nvSpPr>
          <p:cNvPr id="110" name="ZoneTexte 109">
            <a:extLst>
              <a:ext uri="{FF2B5EF4-FFF2-40B4-BE49-F238E27FC236}">
                <a16:creationId xmlns:a16="http://schemas.microsoft.com/office/drawing/2014/main" id="{359A1798-B4CA-81FF-D8E9-636E0E74478F}"/>
              </a:ext>
            </a:extLst>
          </p:cNvPr>
          <p:cNvSpPr txBox="1"/>
          <p:nvPr/>
        </p:nvSpPr>
        <p:spPr>
          <a:xfrm>
            <a:off x="5696024" y="6234214"/>
            <a:ext cx="981306" cy="230832"/>
          </a:xfrm>
          <a:prstGeom prst="rect">
            <a:avLst/>
          </a:prstGeom>
          <a:noFill/>
        </p:spPr>
        <p:txBody>
          <a:bodyPr wrap="square" rtlCol="0">
            <a:spAutoFit/>
          </a:bodyPr>
          <a:lstStyle/>
          <a:p>
            <a:r>
              <a:rPr lang="fr-FR" sz="900" b="1" dirty="0">
                <a:solidFill>
                  <a:schemeClr val="tx1">
                    <a:lumMod val="75%"/>
                    <a:lumOff val="25%"/>
                  </a:schemeClr>
                </a:solidFill>
              </a:rPr>
              <a:t>ASSURER</a:t>
            </a:r>
          </a:p>
        </p:txBody>
      </p:sp>
      <p:pic>
        <p:nvPicPr>
          <p:cNvPr id="111" name="Picture 2" descr="Panneau de ville française Illustration Stock | Adobe Stock">
            <a:extLst>
              <a:ext uri="{FF2B5EF4-FFF2-40B4-BE49-F238E27FC236}">
                <a16:creationId xmlns:a16="http://schemas.microsoft.com/office/drawing/2014/main" id="{1F03E3D1-38D4-BDEE-DA66-69F4C150E4E8}"/>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10467497" y="6207150"/>
            <a:ext cx="1096317" cy="610394"/>
          </a:xfrm>
          <a:prstGeom prst="rect">
            <a:avLst/>
          </a:prstGeom>
          <a:noFill/>
          <a:extLst>
            <a:ext uri="{909E8E84-426E-40DD-AFC4-6F175D3DCCD1}">
              <a14:hiddenFill xmlns:a14="http://schemas.microsoft.com/office/drawing/2010/main">
                <a:solidFill>
                  <a:srgbClr val="FFFFFF"/>
                </a:solidFill>
              </a14:hiddenFill>
            </a:ext>
          </a:extLst>
        </p:spPr>
      </p:pic>
      <p:sp>
        <p:nvSpPr>
          <p:cNvPr id="112" name="ZoneTexte 111">
            <a:extLst>
              <a:ext uri="{FF2B5EF4-FFF2-40B4-BE49-F238E27FC236}">
                <a16:creationId xmlns:a16="http://schemas.microsoft.com/office/drawing/2014/main" id="{36DB4CEC-0030-F905-83F2-551A5B963E52}"/>
              </a:ext>
            </a:extLst>
          </p:cNvPr>
          <p:cNvSpPr txBox="1"/>
          <p:nvPr/>
        </p:nvSpPr>
        <p:spPr>
          <a:xfrm>
            <a:off x="10459158" y="6250218"/>
            <a:ext cx="1104655" cy="230832"/>
          </a:xfrm>
          <a:prstGeom prst="rect">
            <a:avLst/>
          </a:prstGeom>
          <a:noFill/>
        </p:spPr>
        <p:txBody>
          <a:bodyPr wrap="square" rtlCol="0">
            <a:spAutoFit/>
          </a:bodyPr>
          <a:lstStyle/>
          <a:p>
            <a:r>
              <a:rPr lang="fr-FR" sz="900" b="1" dirty="0">
                <a:solidFill>
                  <a:schemeClr val="tx1">
                    <a:lumMod val="75%"/>
                    <a:lumOff val="25%"/>
                  </a:schemeClr>
                </a:solidFill>
              </a:rPr>
              <a:t>ACCOMPAGNER</a:t>
            </a:r>
          </a:p>
        </p:txBody>
      </p:sp>
      <p:pic>
        <p:nvPicPr>
          <p:cNvPr id="95" name="Image 94">
            <a:extLst>
              <a:ext uri="{FF2B5EF4-FFF2-40B4-BE49-F238E27FC236}">
                <a16:creationId xmlns:a16="http://schemas.microsoft.com/office/drawing/2014/main" id="{DAE10543-78D7-3490-C5D8-1B4255D116AE}"/>
              </a:ext>
            </a:extLst>
          </p:cNvPr>
          <p:cNvPicPr>
            <a:picLocks noChangeAspect="1"/>
          </p:cNvPicPr>
          <p:nvPr/>
        </p:nvPicPr>
        <p:blipFill>
          <a:blip r:embed="rId7"/>
          <a:stretch>
            <a:fillRect/>
          </a:stretch>
        </p:blipFill>
        <p:spPr>
          <a:xfrm>
            <a:off x="11251238" y="49018"/>
            <a:ext cx="849650" cy="372260"/>
          </a:xfrm>
          <a:prstGeom prst="rect">
            <a:avLst/>
          </a:prstGeom>
        </p:spPr>
      </p:pic>
      <p:grpSp>
        <p:nvGrpSpPr>
          <p:cNvPr id="4097" name="Graphique 1772">
            <a:extLst>
              <a:ext uri="{FF2B5EF4-FFF2-40B4-BE49-F238E27FC236}">
                <a16:creationId xmlns:a16="http://schemas.microsoft.com/office/drawing/2014/main" id="{2CF7B38B-BD3F-CAA0-054D-4CA543F8D0DD}"/>
              </a:ext>
            </a:extLst>
          </p:cNvPr>
          <p:cNvGrpSpPr/>
          <p:nvPr/>
        </p:nvGrpSpPr>
        <p:grpSpPr>
          <a:xfrm>
            <a:off x="969166" y="1138919"/>
            <a:ext cx="196417" cy="233903"/>
            <a:chOff x="2317430" y="1288782"/>
            <a:chExt cx="363699" cy="401630"/>
          </a:xfrm>
          <a:noFill/>
        </p:grpSpPr>
        <p:sp>
          <p:nvSpPr>
            <p:cNvPr id="4099" name="Forme libre : forme 4098">
              <a:extLst>
                <a:ext uri="{FF2B5EF4-FFF2-40B4-BE49-F238E27FC236}">
                  <a16:creationId xmlns:a16="http://schemas.microsoft.com/office/drawing/2014/main" id="{C8AE0707-DA56-19B9-8CA7-8A30218AD134}"/>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4100" name="Graphique 1772">
              <a:extLst>
                <a:ext uri="{FF2B5EF4-FFF2-40B4-BE49-F238E27FC236}">
                  <a16:creationId xmlns:a16="http://schemas.microsoft.com/office/drawing/2014/main" id="{DF128E3C-1165-81F7-443E-D8DFE41BF968}"/>
                </a:ext>
              </a:extLst>
            </p:cNvPr>
            <p:cNvGrpSpPr/>
            <p:nvPr/>
          </p:nvGrpSpPr>
          <p:grpSpPr>
            <a:xfrm>
              <a:off x="2452209" y="1371600"/>
              <a:ext cx="42576" cy="102012"/>
              <a:chOff x="2452209" y="1371600"/>
              <a:chExt cx="42576" cy="102012"/>
            </a:xfrm>
            <a:grpFill/>
          </p:grpSpPr>
          <p:sp>
            <p:nvSpPr>
              <p:cNvPr id="4120" name="Forme libre : forme 4119">
                <a:extLst>
                  <a:ext uri="{FF2B5EF4-FFF2-40B4-BE49-F238E27FC236}">
                    <a16:creationId xmlns:a16="http://schemas.microsoft.com/office/drawing/2014/main" id="{FD81D665-9A87-AFFD-1E38-618DA86EB67D}"/>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4121" name="Forme libre : forme 4120">
                <a:extLst>
                  <a:ext uri="{FF2B5EF4-FFF2-40B4-BE49-F238E27FC236}">
                    <a16:creationId xmlns:a16="http://schemas.microsoft.com/office/drawing/2014/main" id="{92F25201-5D11-55FE-9A3C-285D41E07148}"/>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4101" name="Forme libre : forme 4100">
              <a:extLst>
                <a:ext uri="{FF2B5EF4-FFF2-40B4-BE49-F238E27FC236}">
                  <a16:creationId xmlns:a16="http://schemas.microsoft.com/office/drawing/2014/main" id="{94E2647E-233A-308C-28C2-F73F2C4C4D21}"/>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4102" name="Forme libre : forme 4101">
              <a:extLst>
                <a:ext uri="{FF2B5EF4-FFF2-40B4-BE49-F238E27FC236}">
                  <a16:creationId xmlns:a16="http://schemas.microsoft.com/office/drawing/2014/main" id="{926D1980-107E-DB78-30E1-18DC0978B0F2}"/>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4103" name="Forme libre : forme 4102">
              <a:extLst>
                <a:ext uri="{FF2B5EF4-FFF2-40B4-BE49-F238E27FC236}">
                  <a16:creationId xmlns:a16="http://schemas.microsoft.com/office/drawing/2014/main" id="{F1EFF005-D321-900D-69E3-7DF928269016}"/>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4104" name="Forme libre : forme 4103">
              <a:extLst>
                <a:ext uri="{FF2B5EF4-FFF2-40B4-BE49-F238E27FC236}">
                  <a16:creationId xmlns:a16="http://schemas.microsoft.com/office/drawing/2014/main" id="{8A9208AC-F608-C09F-1B06-71E5BF3CDCBE}"/>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4105" name="Forme libre : forme 4104">
              <a:extLst>
                <a:ext uri="{FF2B5EF4-FFF2-40B4-BE49-F238E27FC236}">
                  <a16:creationId xmlns:a16="http://schemas.microsoft.com/office/drawing/2014/main" id="{FF8317C9-92F8-CC15-43B1-6CB54AED27DC}"/>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4106" name="Graphique 1772">
              <a:extLst>
                <a:ext uri="{FF2B5EF4-FFF2-40B4-BE49-F238E27FC236}">
                  <a16:creationId xmlns:a16="http://schemas.microsoft.com/office/drawing/2014/main" id="{6DF97E97-C38F-3003-7B0C-0BD256CD0A26}"/>
                </a:ext>
              </a:extLst>
            </p:cNvPr>
            <p:cNvGrpSpPr/>
            <p:nvPr/>
          </p:nvGrpSpPr>
          <p:grpSpPr>
            <a:xfrm>
              <a:off x="2489833" y="1432178"/>
              <a:ext cx="79724" cy="98488"/>
              <a:chOff x="2489833" y="1432178"/>
              <a:chExt cx="79724" cy="98488"/>
            </a:xfrm>
            <a:grpFill/>
          </p:grpSpPr>
          <p:sp>
            <p:nvSpPr>
              <p:cNvPr id="4117" name="Forme libre : forme 4116">
                <a:extLst>
                  <a:ext uri="{FF2B5EF4-FFF2-40B4-BE49-F238E27FC236}">
                    <a16:creationId xmlns:a16="http://schemas.microsoft.com/office/drawing/2014/main" id="{98D1CE3F-2D19-DAAF-8036-4C3C4D721285}"/>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4118" name="Forme libre : forme 4117">
                <a:extLst>
                  <a:ext uri="{FF2B5EF4-FFF2-40B4-BE49-F238E27FC236}">
                    <a16:creationId xmlns:a16="http://schemas.microsoft.com/office/drawing/2014/main" id="{60F3CC45-5AEF-81C4-5ADF-41BCB17434E4}"/>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4119" name="Forme libre : forme 4118">
                <a:extLst>
                  <a:ext uri="{FF2B5EF4-FFF2-40B4-BE49-F238E27FC236}">
                    <a16:creationId xmlns:a16="http://schemas.microsoft.com/office/drawing/2014/main" id="{8D70A4AC-3BB8-ECB1-2C80-A10EDD7A8E98}"/>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4107" name="Forme libre : forme 4106">
              <a:extLst>
                <a:ext uri="{FF2B5EF4-FFF2-40B4-BE49-F238E27FC236}">
                  <a16:creationId xmlns:a16="http://schemas.microsoft.com/office/drawing/2014/main" id="{27877815-F93F-831B-114A-34B67B831E7F}"/>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4108" name="Forme libre : forme 4107">
              <a:extLst>
                <a:ext uri="{FF2B5EF4-FFF2-40B4-BE49-F238E27FC236}">
                  <a16:creationId xmlns:a16="http://schemas.microsoft.com/office/drawing/2014/main" id="{4CBD47F1-93AE-7013-F316-393B85D12856}"/>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4109" name="Forme libre : forme 4108">
              <a:extLst>
                <a:ext uri="{FF2B5EF4-FFF2-40B4-BE49-F238E27FC236}">
                  <a16:creationId xmlns:a16="http://schemas.microsoft.com/office/drawing/2014/main" id="{9721675A-2E3D-EE17-1C40-58E9B92A27BE}"/>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4110" name="Forme libre : forme 4109">
              <a:extLst>
                <a:ext uri="{FF2B5EF4-FFF2-40B4-BE49-F238E27FC236}">
                  <a16:creationId xmlns:a16="http://schemas.microsoft.com/office/drawing/2014/main" id="{C0A3DDD5-2A49-6F2B-ACF6-27560CE5B19A}"/>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4111" name="Forme libre : forme 4110">
              <a:extLst>
                <a:ext uri="{FF2B5EF4-FFF2-40B4-BE49-F238E27FC236}">
                  <a16:creationId xmlns:a16="http://schemas.microsoft.com/office/drawing/2014/main" id="{9B68A07F-E937-1379-9D00-79012BE90B5A}"/>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4112" name="Forme libre : forme 4111">
              <a:extLst>
                <a:ext uri="{FF2B5EF4-FFF2-40B4-BE49-F238E27FC236}">
                  <a16:creationId xmlns:a16="http://schemas.microsoft.com/office/drawing/2014/main" id="{4947E74F-34F9-1216-06E9-3FACAA0742B4}"/>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4113" name="Forme libre : forme 4112">
              <a:extLst>
                <a:ext uri="{FF2B5EF4-FFF2-40B4-BE49-F238E27FC236}">
                  <a16:creationId xmlns:a16="http://schemas.microsoft.com/office/drawing/2014/main" id="{2C5F4548-8F2E-D2C2-9430-E73003E198A7}"/>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4114" name="Forme libre : forme 4113">
              <a:extLst>
                <a:ext uri="{FF2B5EF4-FFF2-40B4-BE49-F238E27FC236}">
                  <a16:creationId xmlns:a16="http://schemas.microsoft.com/office/drawing/2014/main" id="{9099C2A2-3C3E-2478-1E47-3A5C0517DF75}"/>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4115" name="Forme libre : forme 4114">
              <a:extLst>
                <a:ext uri="{FF2B5EF4-FFF2-40B4-BE49-F238E27FC236}">
                  <a16:creationId xmlns:a16="http://schemas.microsoft.com/office/drawing/2014/main" id="{3F786DE5-4502-8440-0456-1EDBAE239528}"/>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4116" name="Forme libre : forme 4115">
              <a:extLst>
                <a:ext uri="{FF2B5EF4-FFF2-40B4-BE49-F238E27FC236}">
                  <a16:creationId xmlns:a16="http://schemas.microsoft.com/office/drawing/2014/main" id="{2255D7F8-B35C-D668-D394-1337938B8DC7}"/>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sp>
        <p:nvSpPr>
          <p:cNvPr id="13" name="Rectangle 12">
            <a:extLst>
              <a:ext uri="{FF2B5EF4-FFF2-40B4-BE49-F238E27FC236}">
                <a16:creationId xmlns:a16="http://schemas.microsoft.com/office/drawing/2014/main" id="{7C5A9525-EA5F-4D2B-64E2-47A9D92D7522}"/>
              </a:ext>
            </a:extLst>
          </p:cNvPr>
          <p:cNvSpPr/>
          <p:nvPr/>
        </p:nvSpPr>
        <p:spPr>
          <a:xfrm>
            <a:off x="0" y="0"/>
            <a:ext cx="394399" cy="6858000"/>
          </a:xfrm>
          <a:prstGeom prst="rect">
            <a:avLst/>
          </a:prstGeom>
          <a:solidFill>
            <a:schemeClr val="bg1">
              <a:lumMod val="95%"/>
            </a:schemeClr>
          </a:solidFill>
          <a:ln>
            <a:noFill/>
          </a:ln>
        </p:spPr>
        <p:style>
          <a:lnRef idx="2">
            <a:schemeClr val="accent1">
              <a:shade val="50%"/>
            </a:schemeClr>
          </a:lnRef>
          <a:fillRef idx="1">
            <a:schemeClr val="accent1"/>
          </a:fillRef>
          <a:effectRef idx="0">
            <a:schemeClr val="accent1"/>
          </a:effectRef>
          <a:fontRef idx="minor">
            <a:schemeClr val="lt1"/>
          </a:fontRef>
        </p:style>
        <p:txBody>
          <a:bodyPr vert="vert270" rtlCol="0" anchor="ctr"/>
          <a:lstStyle/>
          <a:p>
            <a:pPr algn="ctr"/>
            <a:r>
              <a:rPr lang="fr-FR" dirty="0">
                <a:solidFill>
                  <a:srgbClr val="C00000"/>
                </a:solidFill>
                <a:latin typeface="Montserrat Black" panose="00000A00000000000000" pitchFamily="2" charset="0"/>
              </a:rPr>
              <a:t>Financer</a:t>
            </a:r>
          </a:p>
        </p:txBody>
      </p:sp>
      <p:sp>
        <p:nvSpPr>
          <p:cNvPr id="7" name="Espace réservé du contenu 7">
            <a:extLst>
              <a:ext uri="{FF2B5EF4-FFF2-40B4-BE49-F238E27FC236}">
                <a16:creationId xmlns:a16="http://schemas.microsoft.com/office/drawing/2014/main" id="{65B41D43-FE3F-E661-8E93-5A6DE373EA11}"/>
              </a:ext>
            </a:extLst>
          </p:cNvPr>
          <p:cNvSpPr txBox="1">
            <a:spLocks/>
          </p:cNvSpPr>
          <p:nvPr/>
        </p:nvSpPr>
        <p:spPr>
          <a:xfrm>
            <a:off x="695324" y="1472561"/>
            <a:ext cx="11085733" cy="4583182"/>
          </a:xfrm>
          <a:custGeom>
            <a:avLst/>
            <a:gdLst>
              <a:gd name="connsiteX0" fmla="*/ 0 w 11085733"/>
              <a:gd name="connsiteY0" fmla="*/ 0 h 4583182"/>
              <a:gd name="connsiteX1" fmla="*/ 914573 w 11085733"/>
              <a:gd name="connsiteY1" fmla="*/ 0 h 4583182"/>
              <a:gd name="connsiteX2" fmla="*/ 1385717 w 11085733"/>
              <a:gd name="connsiteY2" fmla="*/ 0 h 4583182"/>
              <a:gd name="connsiteX3" fmla="*/ 1967718 w 11085733"/>
              <a:gd name="connsiteY3" fmla="*/ 0 h 4583182"/>
              <a:gd name="connsiteX4" fmla="*/ 2549719 w 11085733"/>
              <a:gd name="connsiteY4" fmla="*/ 0 h 4583182"/>
              <a:gd name="connsiteX5" fmla="*/ 2910005 w 11085733"/>
              <a:gd name="connsiteY5" fmla="*/ 0 h 4583182"/>
              <a:gd name="connsiteX6" fmla="*/ 3381149 w 11085733"/>
              <a:gd name="connsiteY6" fmla="*/ 0 h 4583182"/>
              <a:gd name="connsiteX7" fmla="*/ 4074007 w 11085733"/>
              <a:gd name="connsiteY7" fmla="*/ 0 h 4583182"/>
              <a:gd name="connsiteX8" fmla="*/ 4545151 w 11085733"/>
              <a:gd name="connsiteY8" fmla="*/ 0 h 4583182"/>
              <a:gd name="connsiteX9" fmla="*/ 4905437 w 11085733"/>
              <a:gd name="connsiteY9" fmla="*/ 0 h 4583182"/>
              <a:gd name="connsiteX10" fmla="*/ 5820010 w 11085733"/>
              <a:gd name="connsiteY10" fmla="*/ 0 h 4583182"/>
              <a:gd name="connsiteX11" fmla="*/ 6623725 w 11085733"/>
              <a:gd name="connsiteY11" fmla="*/ 0 h 4583182"/>
              <a:gd name="connsiteX12" fmla="*/ 7316584 w 11085733"/>
              <a:gd name="connsiteY12" fmla="*/ 0 h 4583182"/>
              <a:gd name="connsiteX13" fmla="*/ 8231157 w 11085733"/>
              <a:gd name="connsiteY13" fmla="*/ 0 h 4583182"/>
              <a:gd name="connsiteX14" fmla="*/ 8924015 w 11085733"/>
              <a:gd name="connsiteY14" fmla="*/ 0 h 4583182"/>
              <a:gd name="connsiteX15" fmla="*/ 9395159 w 11085733"/>
              <a:gd name="connsiteY15" fmla="*/ 0 h 4583182"/>
              <a:gd name="connsiteX16" fmla="*/ 10309732 w 11085733"/>
              <a:gd name="connsiteY16" fmla="*/ 0 h 4583182"/>
              <a:gd name="connsiteX17" fmla="*/ 11085733 w 11085733"/>
              <a:gd name="connsiteY17" fmla="*/ 0 h 4583182"/>
              <a:gd name="connsiteX18" fmla="*/ 11085733 w 11085733"/>
              <a:gd name="connsiteY18" fmla="*/ 746404 h 4583182"/>
              <a:gd name="connsiteX19" fmla="*/ 11085733 w 11085733"/>
              <a:gd name="connsiteY19" fmla="*/ 1492808 h 4583182"/>
              <a:gd name="connsiteX20" fmla="*/ 11085733 w 11085733"/>
              <a:gd name="connsiteY20" fmla="*/ 2055884 h 4583182"/>
              <a:gd name="connsiteX21" fmla="*/ 11085733 w 11085733"/>
              <a:gd name="connsiteY21" fmla="*/ 2802288 h 4583182"/>
              <a:gd name="connsiteX22" fmla="*/ 11085733 w 11085733"/>
              <a:gd name="connsiteY22" fmla="*/ 3548692 h 4583182"/>
              <a:gd name="connsiteX23" fmla="*/ 11085733 w 11085733"/>
              <a:gd name="connsiteY23" fmla="*/ 4583182 h 4583182"/>
              <a:gd name="connsiteX24" fmla="*/ 10392875 w 11085733"/>
              <a:gd name="connsiteY24" fmla="*/ 4583182 h 4583182"/>
              <a:gd name="connsiteX25" fmla="*/ 9810874 w 11085733"/>
              <a:gd name="connsiteY25" fmla="*/ 4583182 h 4583182"/>
              <a:gd name="connsiteX26" fmla="*/ 9007158 w 11085733"/>
              <a:gd name="connsiteY26" fmla="*/ 4583182 h 4583182"/>
              <a:gd name="connsiteX27" fmla="*/ 8536014 w 11085733"/>
              <a:gd name="connsiteY27" fmla="*/ 4583182 h 4583182"/>
              <a:gd name="connsiteX28" fmla="*/ 7621441 w 11085733"/>
              <a:gd name="connsiteY28" fmla="*/ 4583182 h 4583182"/>
              <a:gd name="connsiteX29" fmla="*/ 6706868 w 11085733"/>
              <a:gd name="connsiteY29" fmla="*/ 4583182 h 4583182"/>
              <a:gd name="connsiteX30" fmla="*/ 6124867 w 11085733"/>
              <a:gd name="connsiteY30" fmla="*/ 4583182 h 4583182"/>
              <a:gd name="connsiteX31" fmla="*/ 5432009 w 11085733"/>
              <a:gd name="connsiteY31" fmla="*/ 4583182 h 4583182"/>
              <a:gd name="connsiteX32" fmla="*/ 4739151 w 11085733"/>
              <a:gd name="connsiteY32" fmla="*/ 4583182 h 4583182"/>
              <a:gd name="connsiteX33" fmla="*/ 4046293 w 11085733"/>
              <a:gd name="connsiteY33" fmla="*/ 4583182 h 4583182"/>
              <a:gd name="connsiteX34" fmla="*/ 3686006 w 11085733"/>
              <a:gd name="connsiteY34" fmla="*/ 4583182 h 4583182"/>
              <a:gd name="connsiteX35" fmla="*/ 3214863 w 11085733"/>
              <a:gd name="connsiteY35" fmla="*/ 4583182 h 4583182"/>
              <a:gd name="connsiteX36" fmla="*/ 2411147 w 11085733"/>
              <a:gd name="connsiteY36" fmla="*/ 4583182 h 4583182"/>
              <a:gd name="connsiteX37" fmla="*/ 1496574 w 11085733"/>
              <a:gd name="connsiteY37" fmla="*/ 4583182 h 4583182"/>
              <a:gd name="connsiteX38" fmla="*/ 914573 w 11085733"/>
              <a:gd name="connsiteY38" fmla="*/ 4583182 h 4583182"/>
              <a:gd name="connsiteX39" fmla="*/ 0 w 11085733"/>
              <a:gd name="connsiteY39" fmla="*/ 4583182 h 4583182"/>
              <a:gd name="connsiteX40" fmla="*/ 0 w 11085733"/>
              <a:gd name="connsiteY40" fmla="*/ 3836778 h 4583182"/>
              <a:gd name="connsiteX41" fmla="*/ 0 w 11085733"/>
              <a:gd name="connsiteY41" fmla="*/ 3319533 h 4583182"/>
              <a:gd name="connsiteX42" fmla="*/ 0 w 11085733"/>
              <a:gd name="connsiteY42" fmla="*/ 2573129 h 4583182"/>
              <a:gd name="connsiteX43" fmla="*/ 0 w 11085733"/>
              <a:gd name="connsiteY43" fmla="*/ 2055884 h 4583182"/>
              <a:gd name="connsiteX44" fmla="*/ 0 w 11085733"/>
              <a:gd name="connsiteY44" fmla="*/ 1538640 h 4583182"/>
              <a:gd name="connsiteX45" fmla="*/ 0 w 11085733"/>
              <a:gd name="connsiteY45" fmla="*/ 792236 h 4583182"/>
              <a:gd name="connsiteX46" fmla="*/ 0 w 11085733"/>
              <a:gd name="connsiteY46" fmla="*/ 0 h 4583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1085733" h="4583182" fill="none" extrusionOk="0">
                <a:moveTo>
                  <a:pt x="0" y="0"/>
                </a:moveTo>
                <a:cubicBezTo>
                  <a:pt x="294873" y="-22330"/>
                  <a:pt x="613316" y="22379"/>
                  <a:pt x="914573" y="0"/>
                </a:cubicBezTo>
                <a:cubicBezTo>
                  <a:pt x="1215830" y="-22379"/>
                  <a:pt x="1227972" y="1419"/>
                  <a:pt x="1385717" y="0"/>
                </a:cubicBezTo>
                <a:cubicBezTo>
                  <a:pt x="1543462" y="-1419"/>
                  <a:pt x="1736086" y="-7114"/>
                  <a:pt x="1967718" y="0"/>
                </a:cubicBezTo>
                <a:cubicBezTo>
                  <a:pt x="2199350" y="7114"/>
                  <a:pt x="2324474" y="25365"/>
                  <a:pt x="2549719" y="0"/>
                </a:cubicBezTo>
                <a:cubicBezTo>
                  <a:pt x="2774964" y="-25365"/>
                  <a:pt x="2803594" y="-17130"/>
                  <a:pt x="2910005" y="0"/>
                </a:cubicBezTo>
                <a:cubicBezTo>
                  <a:pt x="3016416" y="17130"/>
                  <a:pt x="3214052" y="-19804"/>
                  <a:pt x="3381149" y="0"/>
                </a:cubicBezTo>
                <a:cubicBezTo>
                  <a:pt x="3548246" y="19804"/>
                  <a:pt x="3888473" y="27604"/>
                  <a:pt x="4074007" y="0"/>
                </a:cubicBezTo>
                <a:cubicBezTo>
                  <a:pt x="4259541" y="-27604"/>
                  <a:pt x="4423070" y="4995"/>
                  <a:pt x="4545151" y="0"/>
                </a:cubicBezTo>
                <a:cubicBezTo>
                  <a:pt x="4667232" y="-4995"/>
                  <a:pt x="4775901" y="17358"/>
                  <a:pt x="4905437" y="0"/>
                </a:cubicBezTo>
                <a:cubicBezTo>
                  <a:pt x="5034973" y="-17358"/>
                  <a:pt x="5554527" y="35168"/>
                  <a:pt x="5820010" y="0"/>
                </a:cubicBezTo>
                <a:cubicBezTo>
                  <a:pt x="6085493" y="-35168"/>
                  <a:pt x="6412336" y="37697"/>
                  <a:pt x="6623725" y="0"/>
                </a:cubicBezTo>
                <a:cubicBezTo>
                  <a:pt x="6835115" y="-37697"/>
                  <a:pt x="7039669" y="13810"/>
                  <a:pt x="7316584" y="0"/>
                </a:cubicBezTo>
                <a:cubicBezTo>
                  <a:pt x="7593499" y="-13810"/>
                  <a:pt x="7880085" y="23315"/>
                  <a:pt x="8231157" y="0"/>
                </a:cubicBezTo>
                <a:cubicBezTo>
                  <a:pt x="8582229" y="-23315"/>
                  <a:pt x="8693383" y="33566"/>
                  <a:pt x="8924015" y="0"/>
                </a:cubicBezTo>
                <a:cubicBezTo>
                  <a:pt x="9154647" y="-33566"/>
                  <a:pt x="9183657" y="10720"/>
                  <a:pt x="9395159" y="0"/>
                </a:cubicBezTo>
                <a:cubicBezTo>
                  <a:pt x="9606661" y="-10720"/>
                  <a:pt x="9922831" y="33566"/>
                  <a:pt x="10309732" y="0"/>
                </a:cubicBezTo>
                <a:cubicBezTo>
                  <a:pt x="10696633" y="-33566"/>
                  <a:pt x="10727301" y="-4804"/>
                  <a:pt x="11085733" y="0"/>
                </a:cubicBezTo>
                <a:cubicBezTo>
                  <a:pt x="11117604" y="230292"/>
                  <a:pt x="11106677" y="585157"/>
                  <a:pt x="11085733" y="746404"/>
                </a:cubicBezTo>
                <a:cubicBezTo>
                  <a:pt x="11064789" y="907651"/>
                  <a:pt x="11052167" y="1201974"/>
                  <a:pt x="11085733" y="1492808"/>
                </a:cubicBezTo>
                <a:cubicBezTo>
                  <a:pt x="11119299" y="1783642"/>
                  <a:pt x="11059022" y="1865726"/>
                  <a:pt x="11085733" y="2055884"/>
                </a:cubicBezTo>
                <a:cubicBezTo>
                  <a:pt x="11112444" y="2246042"/>
                  <a:pt x="11107439" y="2444533"/>
                  <a:pt x="11085733" y="2802288"/>
                </a:cubicBezTo>
                <a:cubicBezTo>
                  <a:pt x="11064027" y="3160043"/>
                  <a:pt x="11086612" y="3317103"/>
                  <a:pt x="11085733" y="3548692"/>
                </a:cubicBezTo>
                <a:cubicBezTo>
                  <a:pt x="11084854" y="3780281"/>
                  <a:pt x="11134179" y="4139305"/>
                  <a:pt x="11085733" y="4583182"/>
                </a:cubicBezTo>
                <a:cubicBezTo>
                  <a:pt x="10877196" y="4617526"/>
                  <a:pt x="10564678" y="4562415"/>
                  <a:pt x="10392875" y="4583182"/>
                </a:cubicBezTo>
                <a:cubicBezTo>
                  <a:pt x="10221072" y="4603949"/>
                  <a:pt x="10019492" y="4607852"/>
                  <a:pt x="9810874" y="4583182"/>
                </a:cubicBezTo>
                <a:cubicBezTo>
                  <a:pt x="9602256" y="4558512"/>
                  <a:pt x="9372027" y="4573296"/>
                  <a:pt x="9007158" y="4583182"/>
                </a:cubicBezTo>
                <a:cubicBezTo>
                  <a:pt x="8642289" y="4593068"/>
                  <a:pt x="8668727" y="4587433"/>
                  <a:pt x="8536014" y="4583182"/>
                </a:cubicBezTo>
                <a:cubicBezTo>
                  <a:pt x="8403301" y="4578931"/>
                  <a:pt x="7987573" y="4565155"/>
                  <a:pt x="7621441" y="4583182"/>
                </a:cubicBezTo>
                <a:cubicBezTo>
                  <a:pt x="7255309" y="4601209"/>
                  <a:pt x="6919790" y="4568978"/>
                  <a:pt x="6706868" y="4583182"/>
                </a:cubicBezTo>
                <a:cubicBezTo>
                  <a:pt x="6493946" y="4597386"/>
                  <a:pt x="6246022" y="4579344"/>
                  <a:pt x="6124867" y="4583182"/>
                </a:cubicBezTo>
                <a:cubicBezTo>
                  <a:pt x="6003712" y="4587020"/>
                  <a:pt x="5642274" y="4588082"/>
                  <a:pt x="5432009" y="4583182"/>
                </a:cubicBezTo>
                <a:cubicBezTo>
                  <a:pt x="5221744" y="4578282"/>
                  <a:pt x="4938618" y="4563230"/>
                  <a:pt x="4739151" y="4583182"/>
                </a:cubicBezTo>
                <a:cubicBezTo>
                  <a:pt x="4539684" y="4603134"/>
                  <a:pt x="4374584" y="4564021"/>
                  <a:pt x="4046293" y="4583182"/>
                </a:cubicBezTo>
                <a:cubicBezTo>
                  <a:pt x="3718002" y="4602343"/>
                  <a:pt x="3782799" y="4581699"/>
                  <a:pt x="3686006" y="4583182"/>
                </a:cubicBezTo>
                <a:cubicBezTo>
                  <a:pt x="3589213" y="4584665"/>
                  <a:pt x="3376223" y="4585449"/>
                  <a:pt x="3214863" y="4583182"/>
                </a:cubicBezTo>
                <a:cubicBezTo>
                  <a:pt x="3053503" y="4580915"/>
                  <a:pt x="2730911" y="4585584"/>
                  <a:pt x="2411147" y="4583182"/>
                </a:cubicBezTo>
                <a:cubicBezTo>
                  <a:pt x="2091383" y="4580780"/>
                  <a:pt x="1754821" y="4568551"/>
                  <a:pt x="1496574" y="4583182"/>
                </a:cubicBezTo>
                <a:cubicBezTo>
                  <a:pt x="1238327" y="4597813"/>
                  <a:pt x="1131535" y="4600589"/>
                  <a:pt x="914573" y="4583182"/>
                </a:cubicBezTo>
                <a:cubicBezTo>
                  <a:pt x="697611" y="4565775"/>
                  <a:pt x="430115" y="4588521"/>
                  <a:pt x="0" y="4583182"/>
                </a:cubicBezTo>
                <a:cubicBezTo>
                  <a:pt x="-19698" y="4409493"/>
                  <a:pt x="33636" y="4203825"/>
                  <a:pt x="0" y="3836778"/>
                </a:cubicBezTo>
                <a:cubicBezTo>
                  <a:pt x="-33636" y="3469731"/>
                  <a:pt x="8357" y="3531048"/>
                  <a:pt x="0" y="3319533"/>
                </a:cubicBezTo>
                <a:cubicBezTo>
                  <a:pt x="-8357" y="3108019"/>
                  <a:pt x="-5078" y="2858087"/>
                  <a:pt x="0" y="2573129"/>
                </a:cubicBezTo>
                <a:cubicBezTo>
                  <a:pt x="5078" y="2288171"/>
                  <a:pt x="-23761" y="2267162"/>
                  <a:pt x="0" y="2055884"/>
                </a:cubicBezTo>
                <a:cubicBezTo>
                  <a:pt x="23761" y="1844607"/>
                  <a:pt x="-13016" y="1728720"/>
                  <a:pt x="0" y="1538640"/>
                </a:cubicBezTo>
                <a:cubicBezTo>
                  <a:pt x="13016" y="1348560"/>
                  <a:pt x="-23809" y="1097912"/>
                  <a:pt x="0" y="792236"/>
                </a:cubicBezTo>
                <a:cubicBezTo>
                  <a:pt x="23809" y="486560"/>
                  <a:pt x="4388" y="369104"/>
                  <a:pt x="0" y="0"/>
                </a:cubicBezTo>
                <a:close/>
              </a:path>
              <a:path w="11085733" h="4583182" stroke="0" extrusionOk="0">
                <a:moveTo>
                  <a:pt x="0" y="0"/>
                </a:moveTo>
                <a:cubicBezTo>
                  <a:pt x="123354" y="11028"/>
                  <a:pt x="412124" y="18267"/>
                  <a:pt x="582001" y="0"/>
                </a:cubicBezTo>
                <a:cubicBezTo>
                  <a:pt x="751878" y="-18267"/>
                  <a:pt x="917515" y="15239"/>
                  <a:pt x="1164002" y="0"/>
                </a:cubicBezTo>
                <a:cubicBezTo>
                  <a:pt x="1410489" y="-15239"/>
                  <a:pt x="1630506" y="12112"/>
                  <a:pt x="2078575" y="0"/>
                </a:cubicBezTo>
                <a:cubicBezTo>
                  <a:pt x="2526644" y="-12112"/>
                  <a:pt x="2522769" y="26620"/>
                  <a:pt x="2771433" y="0"/>
                </a:cubicBezTo>
                <a:cubicBezTo>
                  <a:pt x="3020097" y="-26620"/>
                  <a:pt x="3324537" y="-3026"/>
                  <a:pt x="3686006" y="0"/>
                </a:cubicBezTo>
                <a:cubicBezTo>
                  <a:pt x="4047475" y="3026"/>
                  <a:pt x="4221989" y="-21481"/>
                  <a:pt x="4489722" y="0"/>
                </a:cubicBezTo>
                <a:cubicBezTo>
                  <a:pt x="4757455" y="21481"/>
                  <a:pt x="4898043" y="-18405"/>
                  <a:pt x="5182580" y="0"/>
                </a:cubicBezTo>
                <a:cubicBezTo>
                  <a:pt x="5467117" y="18405"/>
                  <a:pt x="5904676" y="-39950"/>
                  <a:pt x="6097153" y="0"/>
                </a:cubicBezTo>
                <a:cubicBezTo>
                  <a:pt x="6289630" y="39950"/>
                  <a:pt x="6732506" y="-19322"/>
                  <a:pt x="7011726" y="0"/>
                </a:cubicBezTo>
                <a:cubicBezTo>
                  <a:pt x="7290946" y="19322"/>
                  <a:pt x="7675333" y="-35271"/>
                  <a:pt x="7926299" y="0"/>
                </a:cubicBezTo>
                <a:cubicBezTo>
                  <a:pt x="8177265" y="35271"/>
                  <a:pt x="8270191" y="-10781"/>
                  <a:pt x="8397443" y="0"/>
                </a:cubicBezTo>
                <a:cubicBezTo>
                  <a:pt x="8524695" y="10781"/>
                  <a:pt x="8993229" y="27075"/>
                  <a:pt x="9201158" y="0"/>
                </a:cubicBezTo>
                <a:cubicBezTo>
                  <a:pt x="9409087" y="-27075"/>
                  <a:pt x="9805832" y="-9786"/>
                  <a:pt x="10004874" y="0"/>
                </a:cubicBezTo>
                <a:cubicBezTo>
                  <a:pt x="10203916" y="9786"/>
                  <a:pt x="10734867" y="18660"/>
                  <a:pt x="11085733" y="0"/>
                </a:cubicBezTo>
                <a:cubicBezTo>
                  <a:pt x="11075971" y="201485"/>
                  <a:pt x="11065056" y="438554"/>
                  <a:pt x="11085733" y="563077"/>
                </a:cubicBezTo>
                <a:cubicBezTo>
                  <a:pt x="11106410" y="687600"/>
                  <a:pt x="11088995" y="968901"/>
                  <a:pt x="11085733" y="1263649"/>
                </a:cubicBezTo>
                <a:cubicBezTo>
                  <a:pt x="11082471" y="1558397"/>
                  <a:pt x="11094555" y="1612363"/>
                  <a:pt x="11085733" y="1826725"/>
                </a:cubicBezTo>
                <a:cubicBezTo>
                  <a:pt x="11076911" y="2041087"/>
                  <a:pt x="11078325" y="2175667"/>
                  <a:pt x="11085733" y="2435634"/>
                </a:cubicBezTo>
                <a:cubicBezTo>
                  <a:pt x="11093141" y="2695601"/>
                  <a:pt x="11067906" y="2944387"/>
                  <a:pt x="11085733" y="3090374"/>
                </a:cubicBezTo>
                <a:cubicBezTo>
                  <a:pt x="11103560" y="3236361"/>
                  <a:pt x="11083157" y="3487409"/>
                  <a:pt x="11085733" y="3745114"/>
                </a:cubicBezTo>
                <a:cubicBezTo>
                  <a:pt x="11088309" y="4002819"/>
                  <a:pt x="11117004" y="4292789"/>
                  <a:pt x="11085733" y="4583182"/>
                </a:cubicBezTo>
                <a:cubicBezTo>
                  <a:pt x="10859928" y="4590194"/>
                  <a:pt x="10683007" y="4563284"/>
                  <a:pt x="10503732" y="4583182"/>
                </a:cubicBezTo>
                <a:cubicBezTo>
                  <a:pt x="10324457" y="4603080"/>
                  <a:pt x="9905683" y="4556818"/>
                  <a:pt x="9700016" y="4583182"/>
                </a:cubicBezTo>
                <a:cubicBezTo>
                  <a:pt x="9494349" y="4609546"/>
                  <a:pt x="9356446" y="4598631"/>
                  <a:pt x="9228873" y="4583182"/>
                </a:cubicBezTo>
                <a:cubicBezTo>
                  <a:pt x="9101300" y="4567733"/>
                  <a:pt x="8985599" y="4574133"/>
                  <a:pt x="8868586" y="4583182"/>
                </a:cubicBezTo>
                <a:cubicBezTo>
                  <a:pt x="8751573" y="4592231"/>
                  <a:pt x="8399062" y="4542332"/>
                  <a:pt x="7954013" y="4583182"/>
                </a:cubicBezTo>
                <a:cubicBezTo>
                  <a:pt x="7508964" y="4624032"/>
                  <a:pt x="7545023" y="4603761"/>
                  <a:pt x="7261155" y="4583182"/>
                </a:cubicBezTo>
                <a:cubicBezTo>
                  <a:pt x="6977287" y="4562603"/>
                  <a:pt x="7013783" y="4591173"/>
                  <a:pt x="6900869" y="4583182"/>
                </a:cubicBezTo>
                <a:cubicBezTo>
                  <a:pt x="6787955" y="4575191"/>
                  <a:pt x="6574840" y="4577476"/>
                  <a:pt x="6429725" y="4583182"/>
                </a:cubicBezTo>
                <a:cubicBezTo>
                  <a:pt x="6284610" y="4588888"/>
                  <a:pt x="6080958" y="4568427"/>
                  <a:pt x="5847724" y="4583182"/>
                </a:cubicBezTo>
                <a:cubicBezTo>
                  <a:pt x="5614490" y="4597937"/>
                  <a:pt x="5538868" y="4596130"/>
                  <a:pt x="5376581" y="4583182"/>
                </a:cubicBezTo>
                <a:cubicBezTo>
                  <a:pt x="5214294" y="4570234"/>
                  <a:pt x="5143407" y="4581226"/>
                  <a:pt x="5016294" y="4583182"/>
                </a:cubicBezTo>
                <a:cubicBezTo>
                  <a:pt x="4889181" y="4585138"/>
                  <a:pt x="4814912" y="4596770"/>
                  <a:pt x="4656008" y="4583182"/>
                </a:cubicBezTo>
                <a:cubicBezTo>
                  <a:pt x="4497104" y="4569594"/>
                  <a:pt x="4414216" y="4580032"/>
                  <a:pt x="4295722" y="4583182"/>
                </a:cubicBezTo>
                <a:cubicBezTo>
                  <a:pt x="4177228" y="4586332"/>
                  <a:pt x="3749445" y="4601760"/>
                  <a:pt x="3492006" y="4583182"/>
                </a:cubicBezTo>
                <a:cubicBezTo>
                  <a:pt x="3234567" y="4564604"/>
                  <a:pt x="3063500" y="4560997"/>
                  <a:pt x="2688290" y="4583182"/>
                </a:cubicBezTo>
                <a:cubicBezTo>
                  <a:pt x="2313080" y="4605367"/>
                  <a:pt x="2232837" y="4573648"/>
                  <a:pt x="1995432" y="4583182"/>
                </a:cubicBezTo>
                <a:cubicBezTo>
                  <a:pt x="1758027" y="4592716"/>
                  <a:pt x="1558491" y="4569251"/>
                  <a:pt x="1191716" y="4583182"/>
                </a:cubicBezTo>
                <a:cubicBezTo>
                  <a:pt x="824941" y="4597113"/>
                  <a:pt x="871251" y="4560215"/>
                  <a:pt x="720573" y="4583182"/>
                </a:cubicBezTo>
                <a:cubicBezTo>
                  <a:pt x="569895" y="4606149"/>
                  <a:pt x="260853" y="4596593"/>
                  <a:pt x="0" y="4583182"/>
                </a:cubicBezTo>
                <a:cubicBezTo>
                  <a:pt x="15090" y="4372698"/>
                  <a:pt x="2236" y="4192235"/>
                  <a:pt x="0" y="4020105"/>
                </a:cubicBezTo>
                <a:cubicBezTo>
                  <a:pt x="-2236" y="3847975"/>
                  <a:pt x="15721" y="3604946"/>
                  <a:pt x="0" y="3273701"/>
                </a:cubicBezTo>
                <a:cubicBezTo>
                  <a:pt x="-15721" y="2942456"/>
                  <a:pt x="20329" y="2869325"/>
                  <a:pt x="0" y="2527298"/>
                </a:cubicBezTo>
                <a:cubicBezTo>
                  <a:pt x="-20329" y="2185271"/>
                  <a:pt x="22351" y="2105397"/>
                  <a:pt x="0" y="1964221"/>
                </a:cubicBezTo>
                <a:cubicBezTo>
                  <a:pt x="-22351" y="1823045"/>
                  <a:pt x="32245" y="1461706"/>
                  <a:pt x="0" y="1309481"/>
                </a:cubicBezTo>
                <a:cubicBezTo>
                  <a:pt x="-32245" y="1157256"/>
                  <a:pt x="-6253" y="963736"/>
                  <a:pt x="0" y="792236"/>
                </a:cubicBezTo>
                <a:cubicBezTo>
                  <a:pt x="6253" y="620736"/>
                  <a:pt x="-33520" y="251039"/>
                  <a:pt x="0" y="0"/>
                </a:cubicBezTo>
                <a:close/>
              </a:path>
            </a:pathLst>
          </a:custGeom>
          <a:ln w="19050">
            <a:solidFill>
              <a:srgbClr val="BFBFBF"/>
            </a:solidFill>
            <a:extLst>
              <a:ext uri="{C807C97D-BFC1-408E-A445-0C87EB9F89A2}">
                <ask:lineSketchStyleProps xmlns:ask="http://schemas.microsoft.com/office/drawing/2018/sketchyshapes" sd="205592539">
                  <a:prstGeom prst="rect">
                    <a:avLst/>
                  </a:prstGeom>
                  <ask:type>
                    <ask:lineSketchFreehand/>
                  </ask:type>
                </ask:lineSketchStyleProps>
              </a:ext>
            </a:extLst>
          </a:ln>
        </p:spPr>
        <p:txBody>
          <a:bodyPr/>
          <a:lstStyle>
            <a:lvl1pPr marL="216000" marR="0" indent="-216000" algn="l" defTabSz="914400" rtl="0" eaLnBrk="1" fontAlgn="auto" latinLnBrk="0" hangingPunct="1">
              <a:lnSpc>
                <a:spcPct val="100%"/>
              </a:lnSpc>
              <a:spcBef>
                <a:spcPts val="600"/>
              </a:spcBef>
              <a:spcAft>
                <a:spcPts val="0"/>
              </a:spcAft>
              <a:buClr>
                <a:schemeClr val="accent4">
                  <a:lumMod val="75%"/>
                </a:schemeClr>
              </a:buClr>
              <a:buSzTx/>
              <a:buFont typeface="Arial" panose="020B0604020202020204" pitchFamily="34" charset="0"/>
              <a:buChar char="■"/>
              <a:tabLst/>
              <a:defRPr sz="1600" kern="1200" baseline="0%">
                <a:solidFill>
                  <a:schemeClr val="tx1">
                    <a:lumMod val="75%"/>
                    <a:lumOff val="25%"/>
                  </a:schemeClr>
                </a:solidFill>
                <a:latin typeface="+mn-lt"/>
                <a:ea typeface="+mn-ea"/>
                <a:cs typeface="+mn-cs"/>
              </a:defRPr>
            </a:lvl1pPr>
            <a:lvl2pPr marL="68400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400" kern="1200">
                <a:solidFill>
                  <a:schemeClr val="tx1">
                    <a:lumMod val="75%"/>
                    <a:lumOff val="25%"/>
                  </a:schemeClr>
                </a:solidFill>
                <a:latin typeface="+mn-lt"/>
                <a:ea typeface="+mn-ea"/>
                <a:cs typeface="+mn-cs"/>
              </a:defRPr>
            </a:lvl2pPr>
            <a:lvl3pPr marL="927000" marR="0" indent="0" algn="l" defTabSz="914400" rtl="0" eaLnBrk="1" fontAlgn="auto" latinLnBrk="0" hangingPunct="1">
              <a:lnSpc>
                <a:spcPct val="100%"/>
              </a:lnSpc>
              <a:spcBef>
                <a:spcPts val="600"/>
              </a:spcBef>
              <a:spcAft>
                <a:spcPts val="1200"/>
              </a:spcAft>
              <a:buClr>
                <a:schemeClr val="accent4">
                  <a:lumMod val="75%"/>
                </a:schemeClr>
              </a:buClr>
              <a:buSzTx/>
              <a:buFont typeface="Wingdings" panose="05000000000000000000" pitchFamily="2" charset="2"/>
              <a:buNone/>
              <a:tabLst/>
              <a:defRPr sz="1200" kern="1200">
                <a:solidFill>
                  <a:schemeClr val="tx1">
                    <a:lumMod val="75%"/>
                    <a:lumOff val="25%"/>
                  </a:schemeClr>
                </a:solidFill>
                <a:latin typeface="+mn-lt"/>
                <a:ea typeface="+mn-ea"/>
                <a:cs typeface="+mn-cs"/>
              </a:defRPr>
            </a:lvl3pPr>
            <a:lvl4pPr marL="165735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100" kern="1200" baseline="0%">
                <a:solidFill>
                  <a:schemeClr val="tx1">
                    <a:lumMod val="75%"/>
                    <a:lumOff val="25%"/>
                  </a:schemeClr>
                </a:solidFill>
                <a:latin typeface="+mn-lt"/>
                <a:ea typeface="+mn-ea"/>
                <a:cs typeface="+mn-cs"/>
              </a:defRPr>
            </a:lvl4pPr>
            <a:lvl5pPr marL="205740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050" kern="1200">
                <a:solidFill>
                  <a:schemeClr val="tx1">
                    <a:lumMod val="75%"/>
                    <a:lumOff val="25%"/>
                  </a:schemeClr>
                </a:solidFill>
                <a:latin typeface="+mn-lt"/>
                <a:ea typeface="+mn-ea"/>
                <a:cs typeface="+mn-cs"/>
              </a:defRPr>
            </a:lvl5pPr>
            <a:lvl6pPr marL="25146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1400" dirty="0">
              <a:ea typeface="Times New Roman" panose="02020603050405020304" pitchFamily="18" charset="0"/>
            </a:endParaRPr>
          </a:p>
          <a:p>
            <a:pPr>
              <a:spcBef>
                <a:spcPts val="0"/>
              </a:spcBef>
            </a:pPr>
            <a:endParaRPr lang="fr-FR" sz="1400" b="1" dirty="0">
              <a:ea typeface="Times New Roman" panose="02020603050405020304" pitchFamily="18" charset="0"/>
            </a:endParaRPr>
          </a:p>
          <a:p>
            <a:pPr>
              <a:spcBef>
                <a:spcPts val="0"/>
              </a:spcBef>
            </a:pPr>
            <a:endParaRPr lang="fr-FR" sz="1400" b="1" dirty="0">
              <a:ea typeface="Times New Roman" panose="02020603050405020304" pitchFamily="18" charset="0"/>
            </a:endParaRPr>
          </a:p>
          <a:p>
            <a:pPr>
              <a:spcBef>
                <a:spcPts val="0"/>
              </a:spcBef>
            </a:pPr>
            <a:r>
              <a:rPr lang="fr-FR" sz="1400" b="1" dirty="0">
                <a:ea typeface="Times New Roman" panose="02020603050405020304" pitchFamily="18" charset="0"/>
              </a:rPr>
              <a:t>Prêt véhicule :</a:t>
            </a:r>
          </a:p>
          <a:p>
            <a:pPr lvl="1">
              <a:spcBef>
                <a:spcPts val="0"/>
              </a:spcBef>
              <a:spcAft>
                <a:spcPts val="0"/>
              </a:spcAft>
            </a:pPr>
            <a:r>
              <a:rPr lang="fr-FR" dirty="0">
                <a:ea typeface="Times New Roman" panose="02020603050405020304" pitchFamily="18" charset="0"/>
              </a:rPr>
              <a:t>Tout savoir sur le crédit consommation : </a:t>
            </a:r>
            <a:r>
              <a:rPr lang="fr-FR" dirty="0">
                <a:ea typeface="Times New Roman" panose="02020603050405020304" pitchFamily="18" charset="0"/>
                <a:hlinkClick r:id="rId8"/>
              </a:rPr>
              <a:t>Clic ici </a:t>
            </a:r>
            <a:endParaRPr lang="fr-FR" dirty="0">
              <a:ea typeface="Times New Roman" panose="02020603050405020304" pitchFamily="18" charset="0"/>
            </a:endParaRPr>
          </a:p>
          <a:p>
            <a:pPr lvl="1">
              <a:spcBef>
                <a:spcPts val="0"/>
              </a:spcBef>
              <a:spcAft>
                <a:spcPts val="0"/>
              </a:spcAft>
            </a:pPr>
            <a:endParaRPr lang="fr-FR" dirty="0">
              <a:ea typeface="Times New Roman" panose="02020603050405020304" pitchFamily="18" charset="0"/>
            </a:endParaRPr>
          </a:p>
          <a:p>
            <a:pPr lvl="1">
              <a:spcBef>
                <a:spcPts val="0"/>
              </a:spcBef>
              <a:spcAft>
                <a:spcPts val="0"/>
              </a:spcAft>
            </a:pPr>
            <a:endParaRPr lang="fr-FR" dirty="0">
              <a:ea typeface="Times New Roman" panose="02020603050405020304" pitchFamily="18" charset="0"/>
            </a:endParaRPr>
          </a:p>
          <a:p>
            <a:r>
              <a:rPr lang="fr-FR" sz="1400" b="1" dirty="0">
                <a:ea typeface="Times New Roman" panose="02020603050405020304" pitchFamily="18" charset="0"/>
              </a:rPr>
              <a:t>Prêt véhicule propre : </a:t>
            </a:r>
          </a:p>
          <a:p>
            <a:pPr lvl="1">
              <a:spcBef>
                <a:spcPts val="0"/>
              </a:spcBef>
              <a:spcAft>
                <a:spcPts val="0"/>
              </a:spcAft>
            </a:pPr>
            <a:r>
              <a:rPr lang="fr-FR" dirty="0">
                <a:ea typeface="Times New Roman" panose="02020603050405020304" pitchFamily="18" charset="0"/>
              </a:rPr>
              <a:t>Book des offres GREEN avec OAV du Prêt véhicule propre : </a:t>
            </a:r>
            <a:r>
              <a:rPr lang="fr-FR" dirty="0">
                <a:ea typeface="Times New Roman" panose="02020603050405020304" pitchFamily="18" charset="0"/>
                <a:hlinkClick r:id="rId9"/>
              </a:rPr>
              <a:t>Clic ici</a:t>
            </a:r>
            <a:endParaRPr lang="fr-FR" dirty="0">
              <a:ea typeface="Times New Roman" panose="02020603050405020304" pitchFamily="18" charset="0"/>
            </a:endParaRPr>
          </a:p>
          <a:p>
            <a:pPr lvl="1">
              <a:spcBef>
                <a:spcPts val="0"/>
              </a:spcBef>
              <a:spcAft>
                <a:spcPts val="0"/>
              </a:spcAft>
            </a:pPr>
            <a:endParaRPr lang="fr-FR" dirty="0">
              <a:ea typeface="Times New Roman" panose="02020603050405020304" pitchFamily="18" charset="0"/>
            </a:endParaRPr>
          </a:p>
          <a:p>
            <a:pPr lvl="1">
              <a:spcBef>
                <a:spcPts val="0"/>
              </a:spcBef>
              <a:spcAft>
                <a:spcPts val="0"/>
              </a:spcAft>
            </a:pPr>
            <a:endParaRPr lang="fr-FR" dirty="0">
              <a:ea typeface="Times New Roman" panose="02020603050405020304" pitchFamily="18" charset="0"/>
            </a:endParaRPr>
          </a:p>
          <a:p>
            <a:r>
              <a:rPr lang="fr-FR" sz="1400" b="1" dirty="0">
                <a:ea typeface="Times New Roman" panose="02020603050405020304" pitchFamily="18" charset="0"/>
              </a:rPr>
              <a:t>Prêt Permis à 1€ par jour :</a:t>
            </a:r>
          </a:p>
          <a:p>
            <a:pPr lvl="1">
              <a:spcBef>
                <a:spcPts val="0"/>
              </a:spcBef>
              <a:spcAft>
                <a:spcPts val="0"/>
              </a:spcAft>
            </a:pPr>
            <a:r>
              <a:rPr lang="fr-FR" dirty="0">
                <a:ea typeface="Times New Roman" panose="02020603050405020304" pitchFamily="18" charset="0"/>
              </a:rPr>
              <a:t>Fiche produit Prêt permis 1€ par jour : </a:t>
            </a:r>
            <a:r>
              <a:rPr lang="fr-FR" dirty="0">
                <a:ea typeface="Times New Roman" panose="02020603050405020304" pitchFamily="18" charset="0"/>
                <a:hlinkClick r:id="rId10"/>
              </a:rPr>
              <a:t>Clic ici</a:t>
            </a:r>
            <a:endParaRPr lang="fr-FR" dirty="0">
              <a:ea typeface="Times New Roman" panose="02020603050405020304" pitchFamily="18" charset="0"/>
            </a:endParaRPr>
          </a:p>
          <a:p>
            <a:pPr lvl="1">
              <a:spcBef>
                <a:spcPts val="0"/>
              </a:spcBef>
              <a:spcAft>
                <a:spcPts val="0"/>
              </a:spcAft>
            </a:pPr>
            <a:endParaRPr lang="fr-FR" dirty="0">
              <a:ea typeface="Times New Roman" panose="02020603050405020304" pitchFamily="18" charset="0"/>
            </a:endParaRPr>
          </a:p>
          <a:p>
            <a:pPr lvl="1">
              <a:spcBef>
                <a:spcPts val="0"/>
              </a:spcBef>
              <a:spcAft>
                <a:spcPts val="0"/>
              </a:spcAft>
            </a:pPr>
            <a:endParaRPr lang="fr-FR" dirty="0">
              <a:ea typeface="Times New Roman" panose="02020603050405020304" pitchFamily="18" charset="0"/>
            </a:endParaRPr>
          </a:p>
          <a:p>
            <a:pPr lvl="1">
              <a:spcBef>
                <a:spcPts val="0"/>
              </a:spcBef>
              <a:spcAft>
                <a:spcPts val="0"/>
              </a:spcAft>
            </a:pPr>
            <a:endParaRPr lang="fr-FR" dirty="0">
              <a:ea typeface="Times New Roman" panose="02020603050405020304" pitchFamily="18" charset="0"/>
            </a:endParaRPr>
          </a:p>
          <a:p>
            <a:pPr>
              <a:spcBef>
                <a:spcPts val="0"/>
              </a:spcBef>
            </a:pPr>
            <a:r>
              <a:rPr lang="fr-FR" sz="1400" dirty="0">
                <a:ea typeface="Times New Roman" panose="02020603050405020304" pitchFamily="18" charset="0"/>
                <a:hlinkClick r:id="rId11"/>
              </a:rPr>
              <a:t>La Rubrique des Commerciaux </a:t>
            </a:r>
            <a:r>
              <a:rPr lang="fr-FR" sz="1400" dirty="0">
                <a:ea typeface="Times New Roman" panose="02020603050405020304" pitchFamily="18" charset="0"/>
              </a:rPr>
              <a:t>pour trouver toutes les informations </a:t>
            </a:r>
            <a:endParaRPr lang="fr-FR" sz="1400" dirty="0">
              <a:ea typeface="Calibri" panose="020F0502020204030204" pitchFamily="34" charset="0"/>
            </a:endParaRPr>
          </a:p>
        </p:txBody>
      </p:sp>
      <p:sp>
        <p:nvSpPr>
          <p:cNvPr id="8" name="Espace réservé du contenu 8">
            <a:extLst>
              <a:ext uri="{FF2B5EF4-FFF2-40B4-BE49-F238E27FC236}">
                <a16:creationId xmlns:a16="http://schemas.microsoft.com/office/drawing/2014/main" id="{C3F480EE-18AD-1E55-61B2-AFE39D92151B}"/>
              </a:ext>
            </a:extLst>
          </p:cNvPr>
          <p:cNvSpPr txBox="1">
            <a:spLocks noChangeArrowheads="1"/>
          </p:cNvSpPr>
          <p:nvPr/>
        </p:nvSpPr>
        <p:spPr bwMode="auto">
          <a:xfrm>
            <a:off x="1075075" y="1360272"/>
            <a:ext cx="2943528" cy="325233"/>
          </a:xfrm>
          <a:custGeom>
            <a:avLst/>
            <a:gdLst>
              <a:gd name="connsiteX0" fmla="*/ 0 w 2943528"/>
              <a:gd name="connsiteY0" fmla="*/ 0 h 325233"/>
              <a:gd name="connsiteX1" fmla="*/ 647576 w 2943528"/>
              <a:gd name="connsiteY1" fmla="*/ 0 h 325233"/>
              <a:gd name="connsiteX2" fmla="*/ 1295152 w 2943528"/>
              <a:gd name="connsiteY2" fmla="*/ 0 h 325233"/>
              <a:gd name="connsiteX3" fmla="*/ 1913293 w 2943528"/>
              <a:gd name="connsiteY3" fmla="*/ 0 h 325233"/>
              <a:gd name="connsiteX4" fmla="*/ 2943528 w 2943528"/>
              <a:gd name="connsiteY4" fmla="*/ 0 h 325233"/>
              <a:gd name="connsiteX5" fmla="*/ 2943528 w 2943528"/>
              <a:gd name="connsiteY5" fmla="*/ 325233 h 325233"/>
              <a:gd name="connsiteX6" fmla="*/ 2295952 w 2943528"/>
              <a:gd name="connsiteY6" fmla="*/ 325233 h 325233"/>
              <a:gd name="connsiteX7" fmla="*/ 1648376 w 2943528"/>
              <a:gd name="connsiteY7" fmla="*/ 325233 h 325233"/>
              <a:gd name="connsiteX8" fmla="*/ 1000800 w 2943528"/>
              <a:gd name="connsiteY8" fmla="*/ 325233 h 325233"/>
              <a:gd name="connsiteX9" fmla="*/ 0 w 2943528"/>
              <a:gd name="connsiteY9" fmla="*/ 325233 h 325233"/>
              <a:gd name="connsiteX10" fmla="*/ 0 w 2943528"/>
              <a:gd name="connsiteY10" fmla="*/ 0 h 325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43528" h="325233" fill="none" extrusionOk="0">
                <a:moveTo>
                  <a:pt x="0" y="0"/>
                </a:moveTo>
                <a:cubicBezTo>
                  <a:pt x="236893" y="-6156"/>
                  <a:pt x="331706" y="13284"/>
                  <a:pt x="647576" y="0"/>
                </a:cubicBezTo>
                <a:cubicBezTo>
                  <a:pt x="963446" y="-13284"/>
                  <a:pt x="1023438" y="17429"/>
                  <a:pt x="1295152" y="0"/>
                </a:cubicBezTo>
                <a:cubicBezTo>
                  <a:pt x="1566866" y="-17429"/>
                  <a:pt x="1720503" y="-5551"/>
                  <a:pt x="1913293" y="0"/>
                </a:cubicBezTo>
                <a:cubicBezTo>
                  <a:pt x="2106083" y="5551"/>
                  <a:pt x="2635511" y="10964"/>
                  <a:pt x="2943528" y="0"/>
                </a:cubicBezTo>
                <a:cubicBezTo>
                  <a:pt x="2939034" y="151843"/>
                  <a:pt x="2941248" y="187619"/>
                  <a:pt x="2943528" y="325233"/>
                </a:cubicBezTo>
                <a:cubicBezTo>
                  <a:pt x="2748312" y="304580"/>
                  <a:pt x="2588831" y="296610"/>
                  <a:pt x="2295952" y="325233"/>
                </a:cubicBezTo>
                <a:cubicBezTo>
                  <a:pt x="2003073" y="353856"/>
                  <a:pt x="1907470" y="300449"/>
                  <a:pt x="1648376" y="325233"/>
                </a:cubicBezTo>
                <a:cubicBezTo>
                  <a:pt x="1389282" y="350017"/>
                  <a:pt x="1230648" y="333860"/>
                  <a:pt x="1000800" y="325233"/>
                </a:cubicBezTo>
                <a:cubicBezTo>
                  <a:pt x="770952" y="316606"/>
                  <a:pt x="382556" y="328263"/>
                  <a:pt x="0" y="325233"/>
                </a:cubicBezTo>
                <a:cubicBezTo>
                  <a:pt x="10040" y="213629"/>
                  <a:pt x="16042" y="90032"/>
                  <a:pt x="0" y="0"/>
                </a:cubicBezTo>
                <a:close/>
              </a:path>
              <a:path w="2943528" h="325233" stroke="0" extrusionOk="0">
                <a:moveTo>
                  <a:pt x="0" y="0"/>
                </a:moveTo>
                <a:cubicBezTo>
                  <a:pt x="217105" y="24768"/>
                  <a:pt x="317215" y="-14158"/>
                  <a:pt x="500400" y="0"/>
                </a:cubicBezTo>
                <a:cubicBezTo>
                  <a:pt x="683585" y="14158"/>
                  <a:pt x="937501" y="-21003"/>
                  <a:pt x="1118541" y="0"/>
                </a:cubicBezTo>
                <a:cubicBezTo>
                  <a:pt x="1299581" y="21003"/>
                  <a:pt x="1530815" y="24262"/>
                  <a:pt x="1707246" y="0"/>
                </a:cubicBezTo>
                <a:cubicBezTo>
                  <a:pt x="1883678" y="-24262"/>
                  <a:pt x="2062592" y="1049"/>
                  <a:pt x="2354822" y="0"/>
                </a:cubicBezTo>
                <a:cubicBezTo>
                  <a:pt x="2647052" y="-1049"/>
                  <a:pt x="2757160" y="-6976"/>
                  <a:pt x="2943528" y="0"/>
                </a:cubicBezTo>
                <a:cubicBezTo>
                  <a:pt x="2952807" y="74337"/>
                  <a:pt x="2957093" y="166286"/>
                  <a:pt x="2943528" y="325233"/>
                </a:cubicBezTo>
                <a:cubicBezTo>
                  <a:pt x="2735719" y="316268"/>
                  <a:pt x="2589509" y="309614"/>
                  <a:pt x="2443128" y="325233"/>
                </a:cubicBezTo>
                <a:cubicBezTo>
                  <a:pt x="2296747" y="340852"/>
                  <a:pt x="1955339" y="297871"/>
                  <a:pt x="1795552" y="325233"/>
                </a:cubicBezTo>
                <a:cubicBezTo>
                  <a:pt x="1635765" y="352595"/>
                  <a:pt x="1414233" y="314091"/>
                  <a:pt x="1236282" y="325233"/>
                </a:cubicBezTo>
                <a:cubicBezTo>
                  <a:pt x="1058331" y="336376"/>
                  <a:pt x="876150" y="305318"/>
                  <a:pt x="588706" y="325233"/>
                </a:cubicBezTo>
                <a:cubicBezTo>
                  <a:pt x="301262" y="345148"/>
                  <a:pt x="202743" y="303121"/>
                  <a:pt x="0" y="325233"/>
                </a:cubicBezTo>
                <a:cubicBezTo>
                  <a:pt x="-13306" y="254183"/>
                  <a:pt x="2032" y="102339"/>
                  <a:pt x="0" y="0"/>
                </a:cubicBezTo>
                <a:close/>
              </a:path>
            </a:pathLst>
          </a:custGeom>
          <a:solidFill>
            <a:srgbClr val="C00000"/>
          </a:solidFill>
          <a:ln>
            <a:solidFill>
              <a:srgbClr val="C00000"/>
            </a:solidFill>
            <a:extLst>
              <a:ext uri="{C807C97D-BFC1-408E-A445-0C87EB9F89A2}">
                <ask:lineSketchStyleProps xmlns:ask="http://schemas.microsoft.com/office/drawing/2018/sketchyshapes" sd="2308155104">
                  <a:prstGeom prst="rect">
                    <a:avLst/>
                  </a:prstGeom>
                  <ask:type>
                    <ask:lineSketchFreehand/>
                  </ask:type>
                </ask:lineSketchStyleProps>
              </a:ext>
            </a:extLst>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600" b="1" dirty="0">
                <a:solidFill>
                  <a:schemeClr val="bg1"/>
                </a:solidFill>
              </a:rPr>
              <a:t>       Tout sur … les crédits !</a:t>
            </a:r>
          </a:p>
        </p:txBody>
      </p:sp>
      <p:grpSp>
        <p:nvGrpSpPr>
          <p:cNvPr id="9" name="Graphique 1813">
            <a:extLst>
              <a:ext uri="{FF2B5EF4-FFF2-40B4-BE49-F238E27FC236}">
                <a16:creationId xmlns:a16="http://schemas.microsoft.com/office/drawing/2014/main" id="{8C74E981-9448-13AE-EC6D-E227E72CB3F8}"/>
              </a:ext>
            </a:extLst>
          </p:cNvPr>
          <p:cNvGrpSpPr/>
          <p:nvPr/>
        </p:nvGrpSpPr>
        <p:grpSpPr>
          <a:xfrm>
            <a:off x="1061454" y="1355008"/>
            <a:ext cx="369463" cy="326018"/>
            <a:chOff x="2279329" y="2853237"/>
            <a:chExt cx="426529" cy="398144"/>
          </a:xfrm>
          <a:noFill/>
        </p:grpSpPr>
        <p:grpSp>
          <p:nvGrpSpPr>
            <p:cNvPr id="10" name="Graphique 1813">
              <a:extLst>
                <a:ext uri="{FF2B5EF4-FFF2-40B4-BE49-F238E27FC236}">
                  <a16:creationId xmlns:a16="http://schemas.microsoft.com/office/drawing/2014/main" id="{612F4C07-0AF9-387D-0B5B-871421704631}"/>
                </a:ext>
              </a:extLst>
            </p:cNvPr>
            <p:cNvGrpSpPr/>
            <p:nvPr/>
          </p:nvGrpSpPr>
          <p:grpSpPr>
            <a:xfrm>
              <a:off x="2279329" y="2853237"/>
              <a:ext cx="426529" cy="398144"/>
              <a:chOff x="2279329" y="2853237"/>
              <a:chExt cx="426529" cy="398144"/>
            </a:xfrm>
            <a:grpFill/>
          </p:grpSpPr>
          <p:grpSp>
            <p:nvGrpSpPr>
              <p:cNvPr id="66" name="Graphique 1813">
                <a:extLst>
                  <a:ext uri="{FF2B5EF4-FFF2-40B4-BE49-F238E27FC236}">
                    <a16:creationId xmlns:a16="http://schemas.microsoft.com/office/drawing/2014/main" id="{872DA48B-291D-7231-B6D7-A1E7A47ED7A1}"/>
                  </a:ext>
                </a:extLst>
              </p:cNvPr>
              <p:cNvGrpSpPr/>
              <p:nvPr/>
            </p:nvGrpSpPr>
            <p:grpSpPr>
              <a:xfrm>
                <a:off x="2279329" y="2853237"/>
                <a:ext cx="426529" cy="383857"/>
                <a:chOff x="2279329" y="2853237"/>
                <a:chExt cx="426529" cy="383857"/>
              </a:xfrm>
              <a:grpFill/>
            </p:grpSpPr>
            <p:grpSp>
              <p:nvGrpSpPr>
                <p:cNvPr id="92" name="Graphique 1813">
                  <a:extLst>
                    <a:ext uri="{FF2B5EF4-FFF2-40B4-BE49-F238E27FC236}">
                      <a16:creationId xmlns:a16="http://schemas.microsoft.com/office/drawing/2014/main" id="{1FB49A94-2347-2F37-AB0B-FCDB84B40FCA}"/>
                    </a:ext>
                  </a:extLst>
                </p:cNvPr>
                <p:cNvGrpSpPr/>
                <p:nvPr/>
              </p:nvGrpSpPr>
              <p:grpSpPr>
                <a:xfrm>
                  <a:off x="2404487" y="2986968"/>
                  <a:ext cx="163258" cy="250126"/>
                  <a:chOff x="2404487" y="2986968"/>
                  <a:chExt cx="163258" cy="250126"/>
                </a:xfrm>
                <a:grpFill/>
              </p:grpSpPr>
              <p:sp>
                <p:nvSpPr>
                  <p:cNvPr id="113" name="Forme libre : forme 112">
                    <a:extLst>
                      <a:ext uri="{FF2B5EF4-FFF2-40B4-BE49-F238E27FC236}">
                        <a16:creationId xmlns:a16="http://schemas.microsoft.com/office/drawing/2014/main" id="{2E5BFCB0-E1A9-C474-B59F-FC18C0306A64}"/>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endParaRPr lang="fr-FR" sz="1400"/>
                  </a:p>
                </p:txBody>
              </p:sp>
              <p:sp>
                <p:nvSpPr>
                  <p:cNvPr id="114" name="Forme libre : forme 113">
                    <a:extLst>
                      <a:ext uri="{FF2B5EF4-FFF2-40B4-BE49-F238E27FC236}">
                        <a16:creationId xmlns:a16="http://schemas.microsoft.com/office/drawing/2014/main" id="{9491F607-9957-3E72-2429-BF927651A8A3}"/>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endParaRPr lang="fr-FR" sz="1400"/>
                  </a:p>
                </p:txBody>
              </p:sp>
            </p:grpSp>
            <p:sp>
              <p:nvSpPr>
                <p:cNvPr id="4096" name="Forme libre : forme 4095">
                  <a:extLst>
                    <a:ext uri="{FF2B5EF4-FFF2-40B4-BE49-F238E27FC236}">
                      <a16:creationId xmlns:a16="http://schemas.microsoft.com/office/drawing/2014/main" id="{6D09EC08-FF4C-9557-0DB8-B5AA4745153B}"/>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endParaRPr lang="fr-FR" sz="1400"/>
                </a:p>
              </p:txBody>
            </p:sp>
            <p:sp>
              <p:nvSpPr>
                <p:cNvPr id="4127" name="Forme libre : forme 4126">
                  <a:extLst>
                    <a:ext uri="{FF2B5EF4-FFF2-40B4-BE49-F238E27FC236}">
                      <a16:creationId xmlns:a16="http://schemas.microsoft.com/office/drawing/2014/main" id="{F5AD9B31-9C1B-6160-873C-9D158E8E9BF5}"/>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DD4B44F7-CEF0-143E-F712-16B4120A80B6}"/>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endParaRPr lang="fr-FR" sz="1400"/>
                </a:p>
              </p:txBody>
            </p:sp>
            <p:grpSp>
              <p:nvGrpSpPr>
                <p:cNvPr id="97" name="Graphique 1813">
                  <a:extLst>
                    <a:ext uri="{FF2B5EF4-FFF2-40B4-BE49-F238E27FC236}">
                      <a16:creationId xmlns:a16="http://schemas.microsoft.com/office/drawing/2014/main" id="{3625EB73-8BDD-BFC4-6FBD-E19E411BAD91}"/>
                    </a:ext>
                  </a:extLst>
                </p:cNvPr>
                <p:cNvGrpSpPr/>
                <p:nvPr/>
              </p:nvGrpSpPr>
              <p:grpSpPr>
                <a:xfrm>
                  <a:off x="2605465" y="2913530"/>
                  <a:ext cx="100393" cy="307943"/>
                  <a:chOff x="2605465" y="2913530"/>
                  <a:chExt cx="100393" cy="307943"/>
                </a:xfrm>
                <a:grpFill/>
              </p:grpSpPr>
              <p:sp>
                <p:nvSpPr>
                  <p:cNvPr id="105" name="Forme libre : forme 104">
                    <a:extLst>
                      <a:ext uri="{FF2B5EF4-FFF2-40B4-BE49-F238E27FC236}">
                        <a16:creationId xmlns:a16="http://schemas.microsoft.com/office/drawing/2014/main" id="{8FD26FEE-81ED-927D-A06C-89510676D1C8}"/>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endParaRPr lang="fr-FR" sz="1400"/>
                  </a:p>
                </p:txBody>
              </p:sp>
              <p:sp>
                <p:nvSpPr>
                  <p:cNvPr id="107" name="Forme libre : forme 106">
                    <a:extLst>
                      <a:ext uri="{FF2B5EF4-FFF2-40B4-BE49-F238E27FC236}">
                        <a16:creationId xmlns:a16="http://schemas.microsoft.com/office/drawing/2014/main" id="{C5D88A63-2304-7E08-D756-7888F37AB727}"/>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endParaRPr lang="fr-FR" sz="1400"/>
                  </a:p>
                </p:txBody>
              </p:sp>
              <p:sp>
                <p:nvSpPr>
                  <p:cNvPr id="108" name="Forme libre : forme 107">
                    <a:extLst>
                      <a:ext uri="{FF2B5EF4-FFF2-40B4-BE49-F238E27FC236}">
                        <a16:creationId xmlns:a16="http://schemas.microsoft.com/office/drawing/2014/main" id="{10F5E474-A57B-671E-4E70-DED053485537}"/>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endParaRPr lang="fr-FR" sz="1400"/>
                  </a:p>
                </p:txBody>
              </p:sp>
            </p:grpSp>
            <p:grpSp>
              <p:nvGrpSpPr>
                <p:cNvPr id="98" name="Graphique 1813">
                  <a:extLst>
                    <a:ext uri="{FF2B5EF4-FFF2-40B4-BE49-F238E27FC236}">
                      <a16:creationId xmlns:a16="http://schemas.microsoft.com/office/drawing/2014/main" id="{E2FA7D2B-817D-CF9F-7AC1-86D8E0B8D24A}"/>
                    </a:ext>
                  </a:extLst>
                </p:cNvPr>
                <p:cNvGrpSpPr/>
                <p:nvPr/>
              </p:nvGrpSpPr>
              <p:grpSpPr>
                <a:xfrm>
                  <a:off x="2279329" y="2915435"/>
                  <a:ext cx="100393" cy="307943"/>
                  <a:chOff x="2279329" y="2915435"/>
                  <a:chExt cx="100393" cy="307943"/>
                </a:xfrm>
                <a:grpFill/>
              </p:grpSpPr>
              <p:sp>
                <p:nvSpPr>
                  <p:cNvPr id="102" name="Forme libre : forme 101">
                    <a:extLst>
                      <a:ext uri="{FF2B5EF4-FFF2-40B4-BE49-F238E27FC236}">
                        <a16:creationId xmlns:a16="http://schemas.microsoft.com/office/drawing/2014/main" id="{25FAF052-C20F-E786-7202-12A706131E1D}"/>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154DAB24-7C70-0232-5830-EA292BB30E87}"/>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4E5B71E5-5544-12ED-3F89-CD44E39F0911}"/>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endParaRPr lang="fr-FR" sz="1400"/>
                  </a:p>
                </p:txBody>
              </p:sp>
            </p:grpSp>
            <p:sp>
              <p:nvSpPr>
                <p:cNvPr id="99" name="Forme libre : forme 98">
                  <a:extLst>
                    <a:ext uri="{FF2B5EF4-FFF2-40B4-BE49-F238E27FC236}">
                      <a16:creationId xmlns:a16="http://schemas.microsoft.com/office/drawing/2014/main" id="{D8E05019-0D98-1B0B-2DCE-9378A21D3357}"/>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D66B1ADF-0222-BAD6-8DB0-744B98BEA1B6}"/>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endParaRPr lang="fr-FR" sz="1400"/>
                </a:p>
              </p:txBody>
            </p:sp>
          </p:grpSp>
          <p:sp>
            <p:nvSpPr>
              <p:cNvPr id="86" name="Forme libre : forme 85">
                <a:extLst>
                  <a:ext uri="{FF2B5EF4-FFF2-40B4-BE49-F238E27FC236}">
                    <a16:creationId xmlns:a16="http://schemas.microsoft.com/office/drawing/2014/main" id="{5F97F9D7-5432-5A45-8448-2180ACF8EAF7}"/>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endParaRPr lang="fr-FR" sz="1400"/>
              </a:p>
            </p:txBody>
          </p:sp>
        </p:grpSp>
        <p:sp>
          <p:nvSpPr>
            <p:cNvPr id="11" name="Forme libre : forme 10">
              <a:extLst>
                <a:ext uri="{FF2B5EF4-FFF2-40B4-BE49-F238E27FC236}">
                  <a16:creationId xmlns:a16="http://schemas.microsoft.com/office/drawing/2014/main" id="{CEBF841E-9677-583A-2DA6-C443D76975B7}"/>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endParaRPr lang="fr-FR" sz="1400"/>
            </a:p>
          </p:txBody>
        </p:sp>
      </p:grpSp>
      <p:pic>
        <p:nvPicPr>
          <p:cNvPr id="124" name="Picture 4" descr="Trottinette adulte : plus de 2 844 illustrations et dessins de stock libres  de droits proposés sous licence | Shutterstock">
            <a:extLst>
              <a:ext uri="{FF2B5EF4-FFF2-40B4-BE49-F238E27FC236}">
                <a16:creationId xmlns:a16="http://schemas.microsoft.com/office/drawing/2014/main" id="{9A68094A-4664-F0E7-E94B-9018ED2F08E8}"/>
              </a:ext>
            </a:extLst>
          </p:cNvPr>
          <p:cNvPicPr>
            <a:picLocks noChangeAspect="1" noChangeArrowheads="1"/>
          </p:cNvPicPr>
          <p:nvPr/>
        </p:nvPicPr>
        <p:blipFill rotWithShape="1">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l="16.976%" t="8.331%" r="18.317%" b="17.327%"/>
          <a:stretch/>
        </p:blipFill>
        <p:spPr bwMode="auto">
          <a:xfrm>
            <a:off x="833369" y="6076144"/>
            <a:ext cx="591258" cy="731557"/>
          </a:xfrm>
          <a:prstGeom prst="rect">
            <a:avLst/>
          </a:prstGeom>
          <a:noFill/>
          <a:extLst>
            <a:ext uri="{909E8E84-426E-40DD-AFC4-6F175D3DCCD1}">
              <a14:hiddenFill xmlns:a14="http://schemas.microsoft.com/office/drawing/2010/main">
                <a:solidFill>
                  <a:srgbClr val="FFFFFF"/>
                </a:solidFill>
              </a14:hiddenFill>
            </a:ext>
          </a:extLst>
        </p:spPr>
      </p:pic>
      <p:pic>
        <p:nvPicPr>
          <p:cNvPr id="126" name="Picture 2" descr="28 100+ Motard Stock Illustrations, graphiques vectoriels libre de droits  et Clip Art - iStock | Moto, Casque moto, Motard casque">
            <a:extLst>
              <a:ext uri="{FF2B5EF4-FFF2-40B4-BE49-F238E27FC236}">
                <a16:creationId xmlns:a16="http://schemas.microsoft.com/office/drawing/2014/main" id="{469C2551-45C3-7D58-6D7B-CB3AEAD57795}"/>
              </a:ext>
            </a:extLst>
          </p:cNvPr>
          <p:cNvPicPr>
            <a:picLocks noChangeAspect="1" noChangeArrowheads="1"/>
          </p:cNvPicPr>
          <p:nvPr/>
        </p:nvPicPr>
        <p:blipFill rotWithShape="1">
          <a:blip r:embed="rId13">
            <a:clrChange>
              <a:clrFrom>
                <a:srgbClr val="FFFFFF"/>
              </a:clrFrom>
              <a:clrTo>
                <a:srgbClr val="FFFFFF">
                  <a:alpha val="0%"/>
                </a:srgbClr>
              </a:clrTo>
            </a:clrChange>
            <a:extLst>
              <a:ext uri="{28A0092B-C50C-407E-A947-70E740481C1C}">
                <a14:useLocalDpi xmlns:a14="http://schemas.microsoft.com/office/drawing/2010/main" val="0"/>
              </a:ext>
            </a:extLst>
          </a:blip>
          <a:srcRect l="4.131%" t="58.808%" r="62.321%"/>
          <a:stretch/>
        </p:blipFill>
        <p:spPr bwMode="auto">
          <a:xfrm flipH="1">
            <a:off x="1155790" y="6133289"/>
            <a:ext cx="875013" cy="694838"/>
          </a:xfrm>
          <a:prstGeom prst="rect">
            <a:avLst/>
          </a:prstGeom>
          <a:noFill/>
          <a:extLst>
            <a:ext uri="{909E8E84-426E-40DD-AFC4-6F175D3DCCD1}">
              <a14:hiddenFill xmlns:a14="http://schemas.microsoft.com/office/drawing/2010/main">
                <a:solidFill>
                  <a:srgbClr val="FFFFFF"/>
                </a:solidFill>
              </a14:hiddenFill>
            </a:ext>
          </a:extLst>
        </p:spPr>
      </p:pic>
      <p:pic>
        <p:nvPicPr>
          <p:cNvPr id="19" name="Image 18">
            <a:extLst>
              <a:ext uri="{FF2B5EF4-FFF2-40B4-BE49-F238E27FC236}">
                <a16:creationId xmlns:a16="http://schemas.microsoft.com/office/drawing/2014/main" id="{6FE96844-54C8-535C-A102-EFD5933BD2CE}"/>
              </a:ext>
            </a:extLst>
          </p:cNvPr>
          <p:cNvPicPr>
            <a:picLocks noChangeAspect="1"/>
          </p:cNvPicPr>
          <p:nvPr/>
        </p:nvPicPr>
        <p:blipFill>
          <a:blip r:embed="rId14">
            <a:duotone>
              <a:prstClr val="black"/>
              <a:schemeClr val="accent6">
                <a:tint val="45%"/>
                <a:satMod val="400%"/>
              </a:schemeClr>
            </a:duotone>
          </a:blip>
          <a:stretch>
            <a:fillRect/>
          </a:stretch>
        </p:blipFill>
        <p:spPr>
          <a:xfrm>
            <a:off x="3567239" y="2886010"/>
            <a:ext cx="317216" cy="392432"/>
          </a:xfrm>
          <a:prstGeom prst="rect">
            <a:avLst/>
          </a:prstGeom>
        </p:spPr>
      </p:pic>
      <p:pic>
        <p:nvPicPr>
          <p:cNvPr id="20" name="Image 19">
            <a:extLst>
              <a:ext uri="{FF2B5EF4-FFF2-40B4-BE49-F238E27FC236}">
                <a16:creationId xmlns:a16="http://schemas.microsoft.com/office/drawing/2014/main" id="{19AE5B40-363A-8C96-2135-C52B22D17173}"/>
              </a:ext>
            </a:extLst>
          </p:cNvPr>
          <p:cNvPicPr>
            <a:picLocks noChangeAspect="1"/>
          </p:cNvPicPr>
          <p:nvPr/>
        </p:nvPicPr>
        <p:blipFill>
          <a:blip r:embed="rId15">
            <a:duotone>
              <a:prstClr val="black"/>
              <a:schemeClr val="accent6">
                <a:tint val="45%"/>
                <a:satMod val="400%"/>
              </a:schemeClr>
            </a:duotone>
          </a:blip>
          <a:stretch>
            <a:fillRect/>
          </a:stretch>
        </p:blipFill>
        <p:spPr>
          <a:xfrm>
            <a:off x="4018603" y="2933268"/>
            <a:ext cx="438950" cy="347502"/>
          </a:xfrm>
          <a:prstGeom prst="rect">
            <a:avLst/>
          </a:prstGeom>
        </p:spPr>
      </p:pic>
      <p:pic>
        <p:nvPicPr>
          <p:cNvPr id="21" name="Image 20">
            <a:extLst>
              <a:ext uri="{FF2B5EF4-FFF2-40B4-BE49-F238E27FC236}">
                <a16:creationId xmlns:a16="http://schemas.microsoft.com/office/drawing/2014/main" id="{EB716BBF-EF35-B5CD-8161-588F08A2A09E}"/>
              </a:ext>
            </a:extLst>
          </p:cNvPr>
          <p:cNvPicPr>
            <a:picLocks noChangeAspect="1"/>
          </p:cNvPicPr>
          <p:nvPr/>
        </p:nvPicPr>
        <p:blipFill>
          <a:blip r:embed="rId16">
            <a:duotone>
              <a:schemeClr val="accent6">
                <a:shade val="45%"/>
                <a:satMod val="135%"/>
              </a:schemeClr>
              <a:prstClr val="white"/>
            </a:duotone>
          </a:blip>
          <a:stretch>
            <a:fillRect/>
          </a:stretch>
        </p:blipFill>
        <p:spPr>
          <a:xfrm>
            <a:off x="2945864" y="3009082"/>
            <a:ext cx="516535" cy="272043"/>
          </a:xfrm>
          <a:prstGeom prst="rect">
            <a:avLst/>
          </a:prstGeom>
        </p:spPr>
      </p:pic>
      <p:pic>
        <p:nvPicPr>
          <p:cNvPr id="4" name="Image 3">
            <a:extLst>
              <a:ext uri="{FF2B5EF4-FFF2-40B4-BE49-F238E27FC236}">
                <a16:creationId xmlns:a16="http://schemas.microsoft.com/office/drawing/2014/main" id="{7FD7435A-F022-4955-ED7F-D099E6D2DD94}"/>
              </a:ext>
            </a:extLst>
          </p:cNvPr>
          <p:cNvPicPr>
            <a:picLocks noChangeAspect="1"/>
          </p:cNvPicPr>
          <p:nvPr/>
        </p:nvPicPr>
        <p:blipFill rotWithShape="1">
          <a:blip r:embed="rId17">
            <a:alphaModFix amt="70%"/>
          </a:blip>
          <a:srcRect l="27.01%" b="12.105%"/>
          <a:stretch/>
        </p:blipFill>
        <p:spPr>
          <a:xfrm>
            <a:off x="7671537" y="1948763"/>
            <a:ext cx="3788848" cy="2707185"/>
          </a:xfrm>
          <a:prstGeom prst="rect">
            <a:avLst/>
          </a:prstGeom>
        </p:spPr>
      </p:pic>
      <p:pic>
        <p:nvPicPr>
          <p:cNvPr id="5" name="Image 4">
            <a:extLst>
              <a:ext uri="{FF2B5EF4-FFF2-40B4-BE49-F238E27FC236}">
                <a16:creationId xmlns:a16="http://schemas.microsoft.com/office/drawing/2014/main" id="{60EEC76C-C36B-0469-3C02-74C583D209ED}"/>
              </a:ext>
            </a:extLst>
          </p:cNvPr>
          <p:cNvPicPr>
            <a:picLocks noChangeAspect="1"/>
          </p:cNvPicPr>
          <p:nvPr/>
        </p:nvPicPr>
        <p:blipFill>
          <a:blip r:embed="rId7"/>
          <a:stretch>
            <a:fillRect/>
          </a:stretch>
        </p:blipFill>
        <p:spPr>
          <a:xfrm>
            <a:off x="7408089" y="1505447"/>
            <a:ext cx="1765738" cy="773629"/>
          </a:xfrm>
          <a:prstGeom prst="rect">
            <a:avLst/>
          </a:prstGeom>
        </p:spPr>
      </p:pic>
      <p:pic>
        <p:nvPicPr>
          <p:cNvPr id="14" name="Image 13">
            <a:extLst>
              <a:ext uri="{FF2B5EF4-FFF2-40B4-BE49-F238E27FC236}">
                <a16:creationId xmlns:a16="http://schemas.microsoft.com/office/drawing/2014/main" id="{0461066D-F633-1146-908F-032D182503F9}"/>
              </a:ext>
            </a:extLst>
          </p:cNvPr>
          <p:cNvPicPr>
            <a:picLocks noChangeAspect="1"/>
          </p:cNvPicPr>
          <p:nvPr/>
        </p:nvPicPr>
        <p:blipFill>
          <a:blip r:embed="rId15"/>
          <a:stretch>
            <a:fillRect/>
          </a:stretch>
        </p:blipFill>
        <p:spPr>
          <a:xfrm>
            <a:off x="3036862" y="2000994"/>
            <a:ext cx="438950" cy="347502"/>
          </a:xfrm>
          <a:prstGeom prst="rect">
            <a:avLst/>
          </a:prstGeom>
        </p:spPr>
      </p:pic>
      <p:pic>
        <p:nvPicPr>
          <p:cNvPr id="15" name="Image 14">
            <a:extLst>
              <a:ext uri="{FF2B5EF4-FFF2-40B4-BE49-F238E27FC236}">
                <a16:creationId xmlns:a16="http://schemas.microsoft.com/office/drawing/2014/main" id="{24AC3B10-28E1-0501-E623-F012DB92E008}"/>
              </a:ext>
            </a:extLst>
          </p:cNvPr>
          <p:cNvPicPr>
            <a:picLocks noChangeAspect="1"/>
          </p:cNvPicPr>
          <p:nvPr/>
        </p:nvPicPr>
        <p:blipFill>
          <a:blip r:embed="rId16"/>
          <a:stretch>
            <a:fillRect/>
          </a:stretch>
        </p:blipFill>
        <p:spPr>
          <a:xfrm>
            <a:off x="2324022" y="2076453"/>
            <a:ext cx="516535" cy="272043"/>
          </a:xfrm>
          <a:prstGeom prst="rect">
            <a:avLst/>
          </a:prstGeom>
        </p:spPr>
      </p:pic>
      <p:pic>
        <p:nvPicPr>
          <p:cNvPr id="16" name="Image 15">
            <a:extLst>
              <a:ext uri="{FF2B5EF4-FFF2-40B4-BE49-F238E27FC236}">
                <a16:creationId xmlns:a16="http://schemas.microsoft.com/office/drawing/2014/main" id="{22DB511B-D385-82F0-6270-5875B20EBF22}"/>
              </a:ext>
            </a:extLst>
          </p:cNvPr>
          <p:cNvPicPr>
            <a:picLocks noChangeAspect="1"/>
          </p:cNvPicPr>
          <p:nvPr/>
        </p:nvPicPr>
        <p:blipFill>
          <a:blip r:embed="rId15"/>
          <a:stretch>
            <a:fillRect/>
          </a:stretch>
        </p:blipFill>
        <p:spPr>
          <a:xfrm>
            <a:off x="4018603" y="3888082"/>
            <a:ext cx="438950" cy="347502"/>
          </a:xfrm>
          <a:prstGeom prst="rect">
            <a:avLst/>
          </a:prstGeom>
        </p:spPr>
      </p:pic>
      <p:pic>
        <p:nvPicPr>
          <p:cNvPr id="17" name="Image 16">
            <a:extLst>
              <a:ext uri="{FF2B5EF4-FFF2-40B4-BE49-F238E27FC236}">
                <a16:creationId xmlns:a16="http://schemas.microsoft.com/office/drawing/2014/main" id="{B3A2CBF7-CB4E-5505-1777-F0B42843BB91}"/>
              </a:ext>
            </a:extLst>
          </p:cNvPr>
          <p:cNvPicPr>
            <a:picLocks noChangeAspect="1"/>
          </p:cNvPicPr>
          <p:nvPr/>
        </p:nvPicPr>
        <p:blipFill>
          <a:blip r:embed="rId16"/>
          <a:stretch>
            <a:fillRect/>
          </a:stretch>
        </p:blipFill>
        <p:spPr>
          <a:xfrm>
            <a:off x="3305763" y="3963541"/>
            <a:ext cx="516535" cy="272043"/>
          </a:xfrm>
          <a:prstGeom prst="rect">
            <a:avLst/>
          </a:prstGeom>
        </p:spPr>
      </p:pic>
      <p:pic>
        <p:nvPicPr>
          <p:cNvPr id="6" name="Picture 6" descr="ADN Nations - Analyse de marché et conseil stratégique">
            <a:hlinkClick r:id="rId18" action="ppaction://hlinksldjump"/>
            <a:extLst>
              <a:ext uri="{FF2B5EF4-FFF2-40B4-BE49-F238E27FC236}">
                <a16:creationId xmlns:a16="http://schemas.microsoft.com/office/drawing/2014/main" id="{A46D1720-498A-0299-6BC4-5BC33E39102B}"/>
              </a:ext>
            </a:extLst>
          </p:cNvPr>
          <p:cNvPicPr>
            <a:picLocks noChangeAspect="1" noChangeArrowheads="1"/>
          </p:cNvPicPr>
          <p:nvPr/>
        </p:nvPicPr>
        <p:blipFill>
          <a:blip r:embed="rId1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317005" y="673407"/>
            <a:ext cx="493616" cy="465837"/>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0FA0C912-B8F3-F43E-079D-55EA9866B95B}"/>
              </a:ext>
            </a:extLst>
          </p:cNvPr>
          <p:cNvPicPr>
            <a:picLocks noChangeAspect="1"/>
          </p:cNvPicPr>
          <p:nvPr/>
        </p:nvPicPr>
        <p:blipFill>
          <a:blip r:embed="rId20">
            <a:duotone>
              <a:prstClr val="black"/>
              <a:schemeClr val="accent1">
                <a:tint val="45%"/>
                <a:satMod val="400%"/>
              </a:schemeClr>
            </a:duotone>
          </a:blip>
          <a:stretch>
            <a:fillRect/>
          </a:stretch>
        </p:blipFill>
        <p:spPr>
          <a:xfrm rot="5400000" flipH="1" flipV="1">
            <a:off x="11555936" y="1057559"/>
            <a:ext cx="410155" cy="394400"/>
          </a:xfrm>
          <a:prstGeom prst="rect">
            <a:avLst/>
          </a:prstGeom>
          <a:noFill/>
        </p:spPr>
      </p:pic>
    </p:spTree>
    <p:extLst>
      <p:ext uri="{BB962C8B-B14F-4D97-AF65-F5344CB8AC3E}">
        <p14:creationId xmlns:p14="http://schemas.microsoft.com/office/powerpoint/2010/main" val="2496216110"/>
      </p:ext>
    </p:extLst>
  </p:cSld>
  <p:clrMapOvr>
    <a:masterClrMapping/>
  </p:clrMapOvr>
</p:sld>
</file>

<file path=ppt/slides/slide30.xml><?xml version="1.0" encoding="utf-8"?>
<p:sld xmlns:a="http://purl.oclc.org/ooxml/drawingml/main" xmlns:r="http://purl.oclc.org/ooxml/officeDocument/relationships" xmlns:p="http://purl.oclc.org/ooxml/presentationml/main" show="0">
  <p:cSld>
    <p:spTree>
      <p:nvGrpSpPr>
        <p:cNvPr id="1" name=""/>
        <p:cNvGrpSpPr/>
        <p:nvPr/>
      </p:nvGrpSpPr>
      <p:grpSpPr>
        <a:xfrm>
          <a:off x="0" y="0"/>
          <a:ext cx="0" cy="0"/>
          <a:chOff x="0" y="0"/>
          <a:chExt cx="0" cy="0"/>
        </a:xfrm>
      </p:grpSpPr>
      <p:pic>
        <p:nvPicPr>
          <p:cNvPr id="100" name="Image 99">
            <a:extLst>
              <a:ext uri="{FF2B5EF4-FFF2-40B4-BE49-F238E27FC236}">
                <a16:creationId xmlns:a16="http://schemas.microsoft.com/office/drawing/2014/main" id="{440438C3-EC89-C6B5-A648-7EB3659F0301}"/>
              </a:ext>
            </a:extLst>
          </p:cNvPr>
          <p:cNvPicPr>
            <a:picLocks noChangeAspect="1"/>
          </p:cNvPicPr>
          <p:nvPr/>
        </p:nvPicPr>
        <p:blipFill rotWithShape="1">
          <a:blip r:embed="rId2"/>
          <a:srcRect t="74.854%" b="8.716%"/>
          <a:stretch/>
        </p:blipFill>
        <p:spPr>
          <a:xfrm>
            <a:off x="0" y="6480708"/>
            <a:ext cx="12192000" cy="377292"/>
          </a:xfrm>
          <a:prstGeom prst="rect">
            <a:avLst/>
          </a:prstGeom>
        </p:spPr>
      </p:pic>
      <p:sp>
        <p:nvSpPr>
          <p:cNvPr id="3" name="Espace réservé du texte 2">
            <a:extLst>
              <a:ext uri="{FF2B5EF4-FFF2-40B4-BE49-F238E27FC236}">
                <a16:creationId xmlns:a16="http://schemas.microsoft.com/office/drawing/2014/main" id="{7927C8EE-A4AA-4980-A402-BBC125DDC03C}"/>
              </a:ext>
            </a:extLst>
          </p:cNvPr>
          <p:cNvSpPr>
            <a:spLocks noGrp="1"/>
          </p:cNvSpPr>
          <p:nvPr>
            <p:ph type="body" sz="quarter" idx="12"/>
          </p:nvPr>
        </p:nvSpPr>
        <p:spPr/>
        <p:txBody>
          <a:bodyPr/>
          <a:lstStyle/>
          <a:p>
            <a:r>
              <a:rPr lang="fr-FR" dirty="0"/>
              <a:t>Les outils </a:t>
            </a:r>
            <a:r>
              <a:rPr lang="fr-FR" dirty="0">
                <a:solidFill>
                  <a:srgbClr val="C00000"/>
                </a:solidFill>
              </a:rPr>
              <a:t>pour assurer.</a:t>
            </a:r>
            <a:endParaRPr lang="fr-FR" sz="1800" dirty="0">
              <a:solidFill>
                <a:srgbClr val="C00000"/>
              </a:solidFill>
            </a:endParaRPr>
          </a:p>
        </p:txBody>
      </p:sp>
      <p:sp>
        <p:nvSpPr>
          <p:cNvPr id="2" name="ZoneTexte 1">
            <a:extLst>
              <a:ext uri="{FF2B5EF4-FFF2-40B4-BE49-F238E27FC236}">
                <a16:creationId xmlns:a16="http://schemas.microsoft.com/office/drawing/2014/main" id="{B9044ECC-2734-4570-1623-7B3FEFF6AE45}"/>
              </a:ext>
            </a:extLst>
          </p:cNvPr>
          <p:cNvSpPr txBox="1"/>
          <p:nvPr/>
        </p:nvSpPr>
        <p:spPr>
          <a:xfrm>
            <a:off x="6177478" y="95261"/>
            <a:ext cx="4939422" cy="276999"/>
          </a:xfrm>
          <a:prstGeom prst="rect">
            <a:avLst/>
          </a:prstGeom>
          <a:noFill/>
        </p:spPr>
        <p:txBody>
          <a:bodyPr wrap="square" rtlCol="0">
            <a:spAutoFit/>
          </a:bodyPr>
          <a:lstStyle/>
          <a:p>
            <a:pPr algn="r"/>
            <a:r>
              <a:rPr lang="fr-FR" sz="1200" dirty="0">
                <a:solidFill>
                  <a:schemeClr val="tx1">
                    <a:lumMod val="75%"/>
                    <a:lumOff val="25%"/>
                  </a:schemeClr>
                </a:solidFill>
              </a:rPr>
              <a:t>2. </a:t>
            </a:r>
            <a:r>
              <a:rPr lang="fr-FR" sz="1200" dirty="0"/>
              <a:t>Financer, </a:t>
            </a:r>
            <a:r>
              <a:rPr lang="fr-FR" sz="1200" b="1" dirty="0">
                <a:solidFill>
                  <a:srgbClr val="C00000"/>
                </a:solidFill>
              </a:rPr>
              <a:t>Assurer</a:t>
            </a:r>
            <a:r>
              <a:rPr lang="fr-FR" sz="1200" dirty="0"/>
              <a:t> et Accompagner</a:t>
            </a:r>
            <a:endParaRPr lang="fr-FR" sz="1200" dirty="0">
              <a:solidFill>
                <a:schemeClr val="tx1">
                  <a:lumMod val="75%"/>
                  <a:lumOff val="25%"/>
                </a:schemeClr>
              </a:solidFill>
            </a:endParaRPr>
          </a:p>
        </p:txBody>
      </p:sp>
      <p:pic>
        <p:nvPicPr>
          <p:cNvPr id="80" name="Graphique 79" descr="Homme professeur contour">
            <a:extLst>
              <a:ext uri="{FF2B5EF4-FFF2-40B4-BE49-F238E27FC236}">
                <a16:creationId xmlns:a16="http://schemas.microsoft.com/office/drawing/2014/main" id="{10B16E49-05AF-EF3C-F290-5F740C0F019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0497" y="1271128"/>
            <a:ext cx="234256" cy="234000"/>
          </a:xfrm>
          <a:prstGeom prst="rect">
            <a:avLst/>
          </a:prstGeom>
        </p:spPr>
      </p:pic>
      <p:pic>
        <p:nvPicPr>
          <p:cNvPr id="4098" name="Picture 2" descr="Panneau de ville française Illustration Stock | Adobe Stock">
            <a:extLst>
              <a:ext uri="{FF2B5EF4-FFF2-40B4-BE49-F238E27FC236}">
                <a16:creationId xmlns:a16="http://schemas.microsoft.com/office/drawing/2014/main" id="{8DBEB3E9-8B55-A18C-2C3E-13FB928DF6F3}"/>
              </a:ext>
            </a:extLst>
          </p:cNvPr>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1724502" y="6209252"/>
            <a:ext cx="749944" cy="610394"/>
          </a:xfrm>
          <a:prstGeom prst="rect">
            <a:avLst/>
          </a:prstGeom>
          <a:noFill/>
          <a:extLst>
            <a:ext uri="{909E8E84-426E-40DD-AFC4-6F175D3DCCD1}">
              <a14:hiddenFill xmlns:a14="http://schemas.microsoft.com/office/drawing/2010/main">
                <a:solidFill>
                  <a:srgbClr val="FFFFFF"/>
                </a:solidFill>
              </a14:hiddenFill>
            </a:ext>
          </a:extLst>
        </p:spPr>
      </p:pic>
      <p:sp>
        <p:nvSpPr>
          <p:cNvPr id="106" name="ZoneTexte 105">
            <a:extLst>
              <a:ext uri="{FF2B5EF4-FFF2-40B4-BE49-F238E27FC236}">
                <a16:creationId xmlns:a16="http://schemas.microsoft.com/office/drawing/2014/main" id="{DEBCE1E9-8EA1-55C7-2342-9EB26C34CAF2}"/>
              </a:ext>
            </a:extLst>
          </p:cNvPr>
          <p:cNvSpPr txBox="1"/>
          <p:nvPr/>
        </p:nvSpPr>
        <p:spPr>
          <a:xfrm>
            <a:off x="1716163" y="6234214"/>
            <a:ext cx="981306" cy="230832"/>
          </a:xfrm>
          <a:prstGeom prst="rect">
            <a:avLst/>
          </a:prstGeom>
          <a:noFill/>
        </p:spPr>
        <p:txBody>
          <a:bodyPr wrap="square" rtlCol="0">
            <a:spAutoFit/>
          </a:bodyPr>
          <a:lstStyle/>
          <a:p>
            <a:r>
              <a:rPr lang="fr-FR" sz="900" b="1" dirty="0">
                <a:solidFill>
                  <a:schemeClr val="tx1">
                    <a:lumMod val="75%"/>
                    <a:lumOff val="25%"/>
                  </a:schemeClr>
                </a:solidFill>
              </a:rPr>
              <a:t>FINANCER</a:t>
            </a:r>
          </a:p>
        </p:txBody>
      </p:sp>
      <p:pic>
        <p:nvPicPr>
          <p:cNvPr id="109" name="Picture 2" descr="Panneau de ville française Illustration Stock | Adobe Stock">
            <a:extLst>
              <a:ext uri="{FF2B5EF4-FFF2-40B4-BE49-F238E27FC236}">
                <a16:creationId xmlns:a16="http://schemas.microsoft.com/office/drawing/2014/main" id="{3FC623B2-5F70-909D-1FD0-597D36156F8F}"/>
              </a:ext>
            </a:extLst>
          </p:cNvPr>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5693212" y="6209252"/>
            <a:ext cx="749944" cy="610394"/>
          </a:xfrm>
          <a:prstGeom prst="rect">
            <a:avLst/>
          </a:prstGeom>
          <a:noFill/>
          <a:extLst>
            <a:ext uri="{909E8E84-426E-40DD-AFC4-6F175D3DCCD1}">
              <a14:hiddenFill xmlns:a14="http://schemas.microsoft.com/office/drawing/2010/main">
                <a:solidFill>
                  <a:srgbClr val="FFFFFF"/>
                </a:solidFill>
              </a14:hiddenFill>
            </a:ext>
          </a:extLst>
        </p:spPr>
      </p:pic>
      <p:sp>
        <p:nvSpPr>
          <p:cNvPr id="110" name="ZoneTexte 109">
            <a:extLst>
              <a:ext uri="{FF2B5EF4-FFF2-40B4-BE49-F238E27FC236}">
                <a16:creationId xmlns:a16="http://schemas.microsoft.com/office/drawing/2014/main" id="{359A1798-B4CA-81FF-D8E9-636E0E74478F}"/>
              </a:ext>
            </a:extLst>
          </p:cNvPr>
          <p:cNvSpPr txBox="1"/>
          <p:nvPr/>
        </p:nvSpPr>
        <p:spPr>
          <a:xfrm>
            <a:off x="5696024" y="6234214"/>
            <a:ext cx="981306" cy="230832"/>
          </a:xfrm>
          <a:prstGeom prst="rect">
            <a:avLst/>
          </a:prstGeom>
          <a:noFill/>
        </p:spPr>
        <p:txBody>
          <a:bodyPr wrap="square" rtlCol="0">
            <a:spAutoFit/>
          </a:bodyPr>
          <a:lstStyle/>
          <a:p>
            <a:r>
              <a:rPr lang="fr-FR" sz="900" b="1" dirty="0">
                <a:solidFill>
                  <a:schemeClr val="tx1">
                    <a:lumMod val="75%"/>
                    <a:lumOff val="25%"/>
                  </a:schemeClr>
                </a:solidFill>
              </a:rPr>
              <a:t>ASSURER</a:t>
            </a:r>
          </a:p>
        </p:txBody>
      </p:sp>
      <p:pic>
        <p:nvPicPr>
          <p:cNvPr id="111" name="Picture 2" descr="Panneau de ville française Illustration Stock | Adobe Stock">
            <a:extLst>
              <a:ext uri="{FF2B5EF4-FFF2-40B4-BE49-F238E27FC236}">
                <a16:creationId xmlns:a16="http://schemas.microsoft.com/office/drawing/2014/main" id="{1F03E3D1-38D4-BDEE-DA66-69F4C150E4E8}"/>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7.289%" t="4.176%" r="5.912%"/>
          <a:stretch/>
        </p:blipFill>
        <p:spPr bwMode="auto">
          <a:xfrm>
            <a:off x="10467497" y="6207150"/>
            <a:ext cx="1096317" cy="610394"/>
          </a:xfrm>
          <a:prstGeom prst="rect">
            <a:avLst/>
          </a:prstGeom>
          <a:noFill/>
          <a:extLst>
            <a:ext uri="{909E8E84-426E-40DD-AFC4-6F175D3DCCD1}">
              <a14:hiddenFill xmlns:a14="http://schemas.microsoft.com/office/drawing/2010/main">
                <a:solidFill>
                  <a:srgbClr val="FFFFFF"/>
                </a:solidFill>
              </a14:hiddenFill>
            </a:ext>
          </a:extLst>
        </p:spPr>
      </p:pic>
      <p:sp>
        <p:nvSpPr>
          <p:cNvPr id="112" name="ZoneTexte 111">
            <a:extLst>
              <a:ext uri="{FF2B5EF4-FFF2-40B4-BE49-F238E27FC236}">
                <a16:creationId xmlns:a16="http://schemas.microsoft.com/office/drawing/2014/main" id="{36DB4CEC-0030-F905-83F2-551A5B963E52}"/>
              </a:ext>
            </a:extLst>
          </p:cNvPr>
          <p:cNvSpPr txBox="1"/>
          <p:nvPr/>
        </p:nvSpPr>
        <p:spPr>
          <a:xfrm>
            <a:off x="10459158" y="6230122"/>
            <a:ext cx="1104655" cy="230832"/>
          </a:xfrm>
          <a:prstGeom prst="rect">
            <a:avLst/>
          </a:prstGeom>
          <a:noFill/>
        </p:spPr>
        <p:txBody>
          <a:bodyPr wrap="square" rtlCol="0">
            <a:spAutoFit/>
          </a:bodyPr>
          <a:lstStyle/>
          <a:p>
            <a:r>
              <a:rPr lang="fr-FR" sz="900" b="1" dirty="0">
                <a:solidFill>
                  <a:schemeClr val="tx1">
                    <a:lumMod val="75%"/>
                    <a:lumOff val="25%"/>
                  </a:schemeClr>
                </a:solidFill>
              </a:rPr>
              <a:t>ACCOMPAGNER</a:t>
            </a:r>
          </a:p>
        </p:txBody>
      </p:sp>
      <p:pic>
        <p:nvPicPr>
          <p:cNvPr id="95" name="Image 94">
            <a:extLst>
              <a:ext uri="{FF2B5EF4-FFF2-40B4-BE49-F238E27FC236}">
                <a16:creationId xmlns:a16="http://schemas.microsoft.com/office/drawing/2014/main" id="{DAE10543-78D7-3490-C5D8-1B4255D116AE}"/>
              </a:ext>
            </a:extLst>
          </p:cNvPr>
          <p:cNvPicPr>
            <a:picLocks noChangeAspect="1"/>
          </p:cNvPicPr>
          <p:nvPr/>
        </p:nvPicPr>
        <p:blipFill>
          <a:blip r:embed="rId7"/>
          <a:stretch>
            <a:fillRect/>
          </a:stretch>
        </p:blipFill>
        <p:spPr>
          <a:xfrm>
            <a:off x="11251238" y="49018"/>
            <a:ext cx="849650" cy="372260"/>
          </a:xfrm>
          <a:prstGeom prst="rect">
            <a:avLst/>
          </a:prstGeom>
        </p:spPr>
      </p:pic>
      <p:grpSp>
        <p:nvGrpSpPr>
          <p:cNvPr id="4097" name="Graphique 1772">
            <a:extLst>
              <a:ext uri="{FF2B5EF4-FFF2-40B4-BE49-F238E27FC236}">
                <a16:creationId xmlns:a16="http://schemas.microsoft.com/office/drawing/2014/main" id="{2CF7B38B-BD3F-CAA0-054D-4CA543F8D0DD}"/>
              </a:ext>
            </a:extLst>
          </p:cNvPr>
          <p:cNvGrpSpPr/>
          <p:nvPr/>
        </p:nvGrpSpPr>
        <p:grpSpPr>
          <a:xfrm>
            <a:off x="969166" y="1053194"/>
            <a:ext cx="196417" cy="233903"/>
            <a:chOff x="2317430" y="1288782"/>
            <a:chExt cx="363699" cy="401630"/>
          </a:xfrm>
          <a:noFill/>
        </p:grpSpPr>
        <p:sp>
          <p:nvSpPr>
            <p:cNvPr id="4099" name="Forme libre : forme 4098">
              <a:extLst>
                <a:ext uri="{FF2B5EF4-FFF2-40B4-BE49-F238E27FC236}">
                  <a16:creationId xmlns:a16="http://schemas.microsoft.com/office/drawing/2014/main" id="{C8AE0707-DA56-19B9-8CA7-8A30218AD134}"/>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4100" name="Graphique 1772">
              <a:extLst>
                <a:ext uri="{FF2B5EF4-FFF2-40B4-BE49-F238E27FC236}">
                  <a16:creationId xmlns:a16="http://schemas.microsoft.com/office/drawing/2014/main" id="{DF128E3C-1165-81F7-443E-D8DFE41BF968}"/>
                </a:ext>
              </a:extLst>
            </p:cNvPr>
            <p:cNvGrpSpPr/>
            <p:nvPr/>
          </p:nvGrpSpPr>
          <p:grpSpPr>
            <a:xfrm>
              <a:off x="2452209" y="1371600"/>
              <a:ext cx="42576" cy="102012"/>
              <a:chOff x="2452209" y="1371600"/>
              <a:chExt cx="42576" cy="102012"/>
            </a:xfrm>
            <a:grpFill/>
          </p:grpSpPr>
          <p:sp>
            <p:nvSpPr>
              <p:cNvPr id="4120" name="Forme libre : forme 4119">
                <a:extLst>
                  <a:ext uri="{FF2B5EF4-FFF2-40B4-BE49-F238E27FC236}">
                    <a16:creationId xmlns:a16="http://schemas.microsoft.com/office/drawing/2014/main" id="{FD81D665-9A87-AFFD-1E38-618DA86EB67D}"/>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4121" name="Forme libre : forme 4120">
                <a:extLst>
                  <a:ext uri="{FF2B5EF4-FFF2-40B4-BE49-F238E27FC236}">
                    <a16:creationId xmlns:a16="http://schemas.microsoft.com/office/drawing/2014/main" id="{92F25201-5D11-55FE-9A3C-285D41E07148}"/>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4101" name="Forme libre : forme 4100">
              <a:extLst>
                <a:ext uri="{FF2B5EF4-FFF2-40B4-BE49-F238E27FC236}">
                  <a16:creationId xmlns:a16="http://schemas.microsoft.com/office/drawing/2014/main" id="{94E2647E-233A-308C-28C2-F73F2C4C4D21}"/>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4102" name="Forme libre : forme 4101">
              <a:extLst>
                <a:ext uri="{FF2B5EF4-FFF2-40B4-BE49-F238E27FC236}">
                  <a16:creationId xmlns:a16="http://schemas.microsoft.com/office/drawing/2014/main" id="{926D1980-107E-DB78-30E1-18DC0978B0F2}"/>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4103" name="Forme libre : forme 4102">
              <a:extLst>
                <a:ext uri="{FF2B5EF4-FFF2-40B4-BE49-F238E27FC236}">
                  <a16:creationId xmlns:a16="http://schemas.microsoft.com/office/drawing/2014/main" id="{F1EFF005-D321-900D-69E3-7DF928269016}"/>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4104" name="Forme libre : forme 4103">
              <a:extLst>
                <a:ext uri="{FF2B5EF4-FFF2-40B4-BE49-F238E27FC236}">
                  <a16:creationId xmlns:a16="http://schemas.microsoft.com/office/drawing/2014/main" id="{8A9208AC-F608-C09F-1B06-71E5BF3CDCBE}"/>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4105" name="Forme libre : forme 4104">
              <a:extLst>
                <a:ext uri="{FF2B5EF4-FFF2-40B4-BE49-F238E27FC236}">
                  <a16:creationId xmlns:a16="http://schemas.microsoft.com/office/drawing/2014/main" id="{FF8317C9-92F8-CC15-43B1-6CB54AED27DC}"/>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4106" name="Graphique 1772">
              <a:extLst>
                <a:ext uri="{FF2B5EF4-FFF2-40B4-BE49-F238E27FC236}">
                  <a16:creationId xmlns:a16="http://schemas.microsoft.com/office/drawing/2014/main" id="{6DF97E97-C38F-3003-7B0C-0BD256CD0A26}"/>
                </a:ext>
              </a:extLst>
            </p:cNvPr>
            <p:cNvGrpSpPr/>
            <p:nvPr/>
          </p:nvGrpSpPr>
          <p:grpSpPr>
            <a:xfrm>
              <a:off x="2489833" y="1432178"/>
              <a:ext cx="79724" cy="98488"/>
              <a:chOff x="2489833" y="1432178"/>
              <a:chExt cx="79724" cy="98488"/>
            </a:xfrm>
            <a:grpFill/>
          </p:grpSpPr>
          <p:sp>
            <p:nvSpPr>
              <p:cNvPr id="4117" name="Forme libre : forme 4116">
                <a:extLst>
                  <a:ext uri="{FF2B5EF4-FFF2-40B4-BE49-F238E27FC236}">
                    <a16:creationId xmlns:a16="http://schemas.microsoft.com/office/drawing/2014/main" id="{98D1CE3F-2D19-DAAF-8036-4C3C4D721285}"/>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4118" name="Forme libre : forme 4117">
                <a:extLst>
                  <a:ext uri="{FF2B5EF4-FFF2-40B4-BE49-F238E27FC236}">
                    <a16:creationId xmlns:a16="http://schemas.microsoft.com/office/drawing/2014/main" id="{60F3CC45-5AEF-81C4-5ADF-41BCB17434E4}"/>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4119" name="Forme libre : forme 4118">
                <a:extLst>
                  <a:ext uri="{FF2B5EF4-FFF2-40B4-BE49-F238E27FC236}">
                    <a16:creationId xmlns:a16="http://schemas.microsoft.com/office/drawing/2014/main" id="{8D70A4AC-3BB8-ECB1-2C80-A10EDD7A8E98}"/>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4107" name="Forme libre : forme 4106">
              <a:extLst>
                <a:ext uri="{FF2B5EF4-FFF2-40B4-BE49-F238E27FC236}">
                  <a16:creationId xmlns:a16="http://schemas.microsoft.com/office/drawing/2014/main" id="{27877815-F93F-831B-114A-34B67B831E7F}"/>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4108" name="Forme libre : forme 4107">
              <a:extLst>
                <a:ext uri="{FF2B5EF4-FFF2-40B4-BE49-F238E27FC236}">
                  <a16:creationId xmlns:a16="http://schemas.microsoft.com/office/drawing/2014/main" id="{4CBD47F1-93AE-7013-F316-393B85D12856}"/>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4109" name="Forme libre : forme 4108">
              <a:extLst>
                <a:ext uri="{FF2B5EF4-FFF2-40B4-BE49-F238E27FC236}">
                  <a16:creationId xmlns:a16="http://schemas.microsoft.com/office/drawing/2014/main" id="{9721675A-2E3D-EE17-1C40-58E9B92A27BE}"/>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4110" name="Forme libre : forme 4109">
              <a:extLst>
                <a:ext uri="{FF2B5EF4-FFF2-40B4-BE49-F238E27FC236}">
                  <a16:creationId xmlns:a16="http://schemas.microsoft.com/office/drawing/2014/main" id="{C0A3DDD5-2A49-6F2B-ACF6-27560CE5B19A}"/>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4111" name="Forme libre : forme 4110">
              <a:extLst>
                <a:ext uri="{FF2B5EF4-FFF2-40B4-BE49-F238E27FC236}">
                  <a16:creationId xmlns:a16="http://schemas.microsoft.com/office/drawing/2014/main" id="{9B68A07F-E937-1379-9D00-79012BE90B5A}"/>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4112" name="Forme libre : forme 4111">
              <a:extLst>
                <a:ext uri="{FF2B5EF4-FFF2-40B4-BE49-F238E27FC236}">
                  <a16:creationId xmlns:a16="http://schemas.microsoft.com/office/drawing/2014/main" id="{4947E74F-34F9-1216-06E9-3FACAA0742B4}"/>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4113" name="Forme libre : forme 4112">
              <a:extLst>
                <a:ext uri="{FF2B5EF4-FFF2-40B4-BE49-F238E27FC236}">
                  <a16:creationId xmlns:a16="http://schemas.microsoft.com/office/drawing/2014/main" id="{2C5F4548-8F2E-D2C2-9430-E73003E198A7}"/>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4114" name="Forme libre : forme 4113">
              <a:extLst>
                <a:ext uri="{FF2B5EF4-FFF2-40B4-BE49-F238E27FC236}">
                  <a16:creationId xmlns:a16="http://schemas.microsoft.com/office/drawing/2014/main" id="{9099C2A2-3C3E-2478-1E47-3A5C0517DF75}"/>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4115" name="Forme libre : forme 4114">
              <a:extLst>
                <a:ext uri="{FF2B5EF4-FFF2-40B4-BE49-F238E27FC236}">
                  <a16:creationId xmlns:a16="http://schemas.microsoft.com/office/drawing/2014/main" id="{3F786DE5-4502-8440-0456-1EDBAE239528}"/>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4116" name="Forme libre : forme 4115">
              <a:extLst>
                <a:ext uri="{FF2B5EF4-FFF2-40B4-BE49-F238E27FC236}">
                  <a16:creationId xmlns:a16="http://schemas.microsoft.com/office/drawing/2014/main" id="{2255D7F8-B35C-D668-D394-1337938B8DC7}"/>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sp>
        <p:nvSpPr>
          <p:cNvPr id="13" name="Rectangle 12">
            <a:extLst>
              <a:ext uri="{FF2B5EF4-FFF2-40B4-BE49-F238E27FC236}">
                <a16:creationId xmlns:a16="http://schemas.microsoft.com/office/drawing/2014/main" id="{7C5A9525-EA5F-4D2B-64E2-47A9D92D7522}"/>
              </a:ext>
            </a:extLst>
          </p:cNvPr>
          <p:cNvSpPr/>
          <p:nvPr/>
        </p:nvSpPr>
        <p:spPr>
          <a:xfrm>
            <a:off x="0" y="0"/>
            <a:ext cx="394399" cy="6858000"/>
          </a:xfrm>
          <a:prstGeom prst="rect">
            <a:avLst/>
          </a:prstGeom>
          <a:solidFill>
            <a:schemeClr val="bg1">
              <a:lumMod val="95%"/>
            </a:schemeClr>
          </a:solidFill>
          <a:ln>
            <a:noFill/>
          </a:ln>
        </p:spPr>
        <p:style>
          <a:lnRef idx="2">
            <a:schemeClr val="accent1">
              <a:shade val="50%"/>
            </a:schemeClr>
          </a:lnRef>
          <a:fillRef idx="1">
            <a:schemeClr val="accent1"/>
          </a:fillRef>
          <a:effectRef idx="0">
            <a:schemeClr val="accent1"/>
          </a:effectRef>
          <a:fontRef idx="minor">
            <a:schemeClr val="lt1"/>
          </a:fontRef>
        </p:style>
        <p:txBody>
          <a:bodyPr vert="vert270" rtlCol="0" anchor="ctr"/>
          <a:lstStyle/>
          <a:p>
            <a:pPr algn="ctr"/>
            <a:r>
              <a:rPr lang="fr-FR" dirty="0">
                <a:solidFill>
                  <a:srgbClr val="C00000"/>
                </a:solidFill>
                <a:latin typeface="Montserrat Black" panose="00000A00000000000000" pitchFamily="2" charset="0"/>
              </a:rPr>
              <a:t>Assurer</a:t>
            </a:r>
          </a:p>
        </p:txBody>
      </p:sp>
      <p:grpSp>
        <p:nvGrpSpPr>
          <p:cNvPr id="70" name="Graphique 1772">
            <a:extLst>
              <a:ext uri="{FF2B5EF4-FFF2-40B4-BE49-F238E27FC236}">
                <a16:creationId xmlns:a16="http://schemas.microsoft.com/office/drawing/2014/main" id="{6182AB3F-BAB2-05DF-1ECF-C916484EB1A4}"/>
              </a:ext>
            </a:extLst>
          </p:cNvPr>
          <p:cNvGrpSpPr/>
          <p:nvPr/>
        </p:nvGrpSpPr>
        <p:grpSpPr>
          <a:xfrm>
            <a:off x="961046" y="1343763"/>
            <a:ext cx="196417" cy="233903"/>
            <a:chOff x="2317430" y="1288782"/>
            <a:chExt cx="363699" cy="401630"/>
          </a:xfrm>
          <a:noFill/>
        </p:grpSpPr>
        <p:sp>
          <p:nvSpPr>
            <p:cNvPr id="71" name="Forme libre : forme 70">
              <a:extLst>
                <a:ext uri="{FF2B5EF4-FFF2-40B4-BE49-F238E27FC236}">
                  <a16:creationId xmlns:a16="http://schemas.microsoft.com/office/drawing/2014/main" id="{D9FFDCE6-C599-562D-6C6C-B7B3C3922B37}"/>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72" name="Graphique 1772">
              <a:extLst>
                <a:ext uri="{FF2B5EF4-FFF2-40B4-BE49-F238E27FC236}">
                  <a16:creationId xmlns:a16="http://schemas.microsoft.com/office/drawing/2014/main" id="{647C7B44-420F-D06B-DFF9-DAB727077C8A}"/>
                </a:ext>
              </a:extLst>
            </p:cNvPr>
            <p:cNvGrpSpPr/>
            <p:nvPr/>
          </p:nvGrpSpPr>
          <p:grpSpPr>
            <a:xfrm>
              <a:off x="2452209" y="1371600"/>
              <a:ext cx="42576" cy="102012"/>
              <a:chOff x="2452209" y="1371600"/>
              <a:chExt cx="42576" cy="102012"/>
            </a:xfrm>
            <a:grpFill/>
          </p:grpSpPr>
          <p:sp>
            <p:nvSpPr>
              <p:cNvPr id="4124" name="Forme libre : forme 4123">
                <a:extLst>
                  <a:ext uri="{FF2B5EF4-FFF2-40B4-BE49-F238E27FC236}">
                    <a16:creationId xmlns:a16="http://schemas.microsoft.com/office/drawing/2014/main" id="{2F56ABA9-D2BA-5D87-E933-E3721763BDAA}"/>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4125" name="Forme libre : forme 4124">
                <a:extLst>
                  <a:ext uri="{FF2B5EF4-FFF2-40B4-BE49-F238E27FC236}">
                    <a16:creationId xmlns:a16="http://schemas.microsoft.com/office/drawing/2014/main" id="{F2F47E99-4D04-AF97-2DE7-F736E8909CA1}"/>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73" name="Forme libre : forme 72">
              <a:extLst>
                <a:ext uri="{FF2B5EF4-FFF2-40B4-BE49-F238E27FC236}">
                  <a16:creationId xmlns:a16="http://schemas.microsoft.com/office/drawing/2014/main" id="{363B3A0F-159F-8F5A-24A8-824DA56C5D8D}"/>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74" name="Forme libre : forme 73">
              <a:extLst>
                <a:ext uri="{FF2B5EF4-FFF2-40B4-BE49-F238E27FC236}">
                  <a16:creationId xmlns:a16="http://schemas.microsoft.com/office/drawing/2014/main" id="{E75FFD69-C222-2675-9364-E4B9227CD4BE}"/>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75" name="Forme libre : forme 74">
              <a:extLst>
                <a:ext uri="{FF2B5EF4-FFF2-40B4-BE49-F238E27FC236}">
                  <a16:creationId xmlns:a16="http://schemas.microsoft.com/office/drawing/2014/main" id="{C95BFD7E-0ABD-DFBC-F3A4-493792F38EFC}"/>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76" name="Forme libre : forme 75">
              <a:extLst>
                <a:ext uri="{FF2B5EF4-FFF2-40B4-BE49-F238E27FC236}">
                  <a16:creationId xmlns:a16="http://schemas.microsoft.com/office/drawing/2014/main" id="{EEAFF045-7694-7951-FB6B-68D552BD6315}"/>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77" name="Forme libre : forme 76">
              <a:extLst>
                <a:ext uri="{FF2B5EF4-FFF2-40B4-BE49-F238E27FC236}">
                  <a16:creationId xmlns:a16="http://schemas.microsoft.com/office/drawing/2014/main" id="{A5F2960E-6EC3-05AA-463C-CC13C843DECE}"/>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78" name="Graphique 1772">
              <a:extLst>
                <a:ext uri="{FF2B5EF4-FFF2-40B4-BE49-F238E27FC236}">
                  <a16:creationId xmlns:a16="http://schemas.microsoft.com/office/drawing/2014/main" id="{EB08A7FE-2DEB-294D-1672-5B2026F45EFB}"/>
                </a:ext>
              </a:extLst>
            </p:cNvPr>
            <p:cNvGrpSpPr/>
            <p:nvPr/>
          </p:nvGrpSpPr>
          <p:grpSpPr>
            <a:xfrm>
              <a:off x="2489833" y="1432178"/>
              <a:ext cx="79724" cy="98488"/>
              <a:chOff x="2489833" y="1432178"/>
              <a:chExt cx="79724" cy="98488"/>
            </a:xfrm>
            <a:grpFill/>
          </p:grpSpPr>
          <p:sp>
            <p:nvSpPr>
              <p:cNvPr id="93" name="Forme libre : forme 92">
                <a:extLst>
                  <a:ext uri="{FF2B5EF4-FFF2-40B4-BE49-F238E27FC236}">
                    <a16:creationId xmlns:a16="http://schemas.microsoft.com/office/drawing/2014/main" id="{5E0F8A5B-DE15-BE52-A291-3752AFC54317}"/>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4122" name="Forme libre : forme 4121">
                <a:extLst>
                  <a:ext uri="{FF2B5EF4-FFF2-40B4-BE49-F238E27FC236}">
                    <a16:creationId xmlns:a16="http://schemas.microsoft.com/office/drawing/2014/main" id="{69D459C9-ED77-FB4F-B26A-7922E2E6C563}"/>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4123" name="Forme libre : forme 4122">
                <a:extLst>
                  <a:ext uri="{FF2B5EF4-FFF2-40B4-BE49-F238E27FC236}">
                    <a16:creationId xmlns:a16="http://schemas.microsoft.com/office/drawing/2014/main" id="{728EA710-B7B0-6A7D-369A-4E55ADE14403}"/>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79" name="Forme libre : forme 78">
              <a:extLst>
                <a:ext uri="{FF2B5EF4-FFF2-40B4-BE49-F238E27FC236}">
                  <a16:creationId xmlns:a16="http://schemas.microsoft.com/office/drawing/2014/main" id="{6834D20D-ADA8-22E0-C9BA-2A1856BF331B}"/>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81" name="Forme libre : forme 80">
              <a:extLst>
                <a:ext uri="{FF2B5EF4-FFF2-40B4-BE49-F238E27FC236}">
                  <a16:creationId xmlns:a16="http://schemas.microsoft.com/office/drawing/2014/main" id="{F3A88561-DEA3-B0E7-6301-4AE7B6D888CD}"/>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82" name="Forme libre : forme 81">
              <a:extLst>
                <a:ext uri="{FF2B5EF4-FFF2-40B4-BE49-F238E27FC236}">
                  <a16:creationId xmlns:a16="http://schemas.microsoft.com/office/drawing/2014/main" id="{026AB11D-9BD1-BFDA-759C-5FDAC79B7A44}"/>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83" name="Forme libre : forme 82">
              <a:extLst>
                <a:ext uri="{FF2B5EF4-FFF2-40B4-BE49-F238E27FC236}">
                  <a16:creationId xmlns:a16="http://schemas.microsoft.com/office/drawing/2014/main" id="{85F016F6-2CDB-7DD6-4FF6-408D8644230A}"/>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85" name="Forme libre : forme 84">
              <a:extLst>
                <a:ext uri="{FF2B5EF4-FFF2-40B4-BE49-F238E27FC236}">
                  <a16:creationId xmlns:a16="http://schemas.microsoft.com/office/drawing/2014/main" id="{75C906A0-19CE-7908-8808-E65F94A48668}"/>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87" name="Forme libre : forme 86">
              <a:extLst>
                <a:ext uri="{FF2B5EF4-FFF2-40B4-BE49-F238E27FC236}">
                  <a16:creationId xmlns:a16="http://schemas.microsoft.com/office/drawing/2014/main" id="{DC4C8FDC-3ADC-CC8D-0972-3E9A5BE5BCED}"/>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88" name="Forme libre : forme 87">
              <a:extLst>
                <a:ext uri="{FF2B5EF4-FFF2-40B4-BE49-F238E27FC236}">
                  <a16:creationId xmlns:a16="http://schemas.microsoft.com/office/drawing/2014/main" id="{107D4415-66CC-3757-95D4-7D4150191EFF}"/>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89" name="Forme libre : forme 88">
              <a:extLst>
                <a:ext uri="{FF2B5EF4-FFF2-40B4-BE49-F238E27FC236}">
                  <a16:creationId xmlns:a16="http://schemas.microsoft.com/office/drawing/2014/main" id="{2A8E3EF9-6FC1-AF2B-C378-47EC662237C5}"/>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90" name="Forme libre : forme 89">
              <a:extLst>
                <a:ext uri="{FF2B5EF4-FFF2-40B4-BE49-F238E27FC236}">
                  <a16:creationId xmlns:a16="http://schemas.microsoft.com/office/drawing/2014/main" id="{E8876959-A50F-A70F-E5E5-B43E82EF511A}"/>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91" name="Forme libre : forme 90">
              <a:extLst>
                <a:ext uri="{FF2B5EF4-FFF2-40B4-BE49-F238E27FC236}">
                  <a16:creationId xmlns:a16="http://schemas.microsoft.com/office/drawing/2014/main" id="{089735E3-CC09-12FF-5631-C6501DEB20D2}"/>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sp>
        <p:nvSpPr>
          <p:cNvPr id="7" name="Espace réservé du contenu 7">
            <a:extLst>
              <a:ext uri="{FF2B5EF4-FFF2-40B4-BE49-F238E27FC236}">
                <a16:creationId xmlns:a16="http://schemas.microsoft.com/office/drawing/2014/main" id="{65B41D43-FE3F-E661-8E93-5A6DE373EA11}"/>
              </a:ext>
            </a:extLst>
          </p:cNvPr>
          <p:cNvSpPr txBox="1">
            <a:spLocks/>
          </p:cNvSpPr>
          <p:nvPr/>
        </p:nvSpPr>
        <p:spPr>
          <a:xfrm>
            <a:off x="695325" y="1407237"/>
            <a:ext cx="11091272" cy="4623816"/>
          </a:xfrm>
          <a:custGeom>
            <a:avLst/>
            <a:gdLst>
              <a:gd name="connsiteX0" fmla="*/ 0 w 11091272"/>
              <a:gd name="connsiteY0" fmla="*/ 0 h 4623816"/>
              <a:gd name="connsiteX1" fmla="*/ 915030 w 11091272"/>
              <a:gd name="connsiteY1" fmla="*/ 0 h 4623816"/>
              <a:gd name="connsiteX2" fmla="*/ 1386409 w 11091272"/>
              <a:gd name="connsiteY2" fmla="*/ 0 h 4623816"/>
              <a:gd name="connsiteX3" fmla="*/ 1968701 w 11091272"/>
              <a:gd name="connsiteY3" fmla="*/ 0 h 4623816"/>
              <a:gd name="connsiteX4" fmla="*/ 2550993 w 11091272"/>
              <a:gd name="connsiteY4" fmla="*/ 0 h 4623816"/>
              <a:gd name="connsiteX5" fmla="*/ 2911459 w 11091272"/>
              <a:gd name="connsiteY5" fmla="*/ 0 h 4623816"/>
              <a:gd name="connsiteX6" fmla="*/ 3382838 w 11091272"/>
              <a:gd name="connsiteY6" fmla="*/ 0 h 4623816"/>
              <a:gd name="connsiteX7" fmla="*/ 4076042 w 11091272"/>
              <a:gd name="connsiteY7" fmla="*/ 0 h 4623816"/>
              <a:gd name="connsiteX8" fmla="*/ 4547422 w 11091272"/>
              <a:gd name="connsiteY8" fmla="*/ 0 h 4623816"/>
              <a:gd name="connsiteX9" fmla="*/ 4907888 w 11091272"/>
              <a:gd name="connsiteY9" fmla="*/ 0 h 4623816"/>
              <a:gd name="connsiteX10" fmla="*/ 5822918 w 11091272"/>
              <a:gd name="connsiteY10" fmla="*/ 0 h 4623816"/>
              <a:gd name="connsiteX11" fmla="*/ 6627035 w 11091272"/>
              <a:gd name="connsiteY11" fmla="*/ 0 h 4623816"/>
              <a:gd name="connsiteX12" fmla="*/ 7320240 w 11091272"/>
              <a:gd name="connsiteY12" fmla="*/ 0 h 4623816"/>
              <a:gd name="connsiteX13" fmla="*/ 8235269 w 11091272"/>
              <a:gd name="connsiteY13" fmla="*/ 0 h 4623816"/>
              <a:gd name="connsiteX14" fmla="*/ 8928474 w 11091272"/>
              <a:gd name="connsiteY14" fmla="*/ 0 h 4623816"/>
              <a:gd name="connsiteX15" fmla="*/ 9399853 w 11091272"/>
              <a:gd name="connsiteY15" fmla="*/ 0 h 4623816"/>
              <a:gd name="connsiteX16" fmla="*/ 10314883 w 11091272"/>
              <a:gd name="connsiteY16" fmla="*/ 0 h 4623816"/>
              <a:gd name="connsiteX17" fmla="*/ 11091272 w 11091272"/>
              <a:gd name="connsiteY17" fmla="*/ 0 h 4623816"/>
              <a:gd name="connsiteX18" fmla="*/ 11091272 w 11091272"/>
              <a:gd name="connsiteY18" fmla="*/ 753021 h 4623816"/>
              <a:gd name="connsiteX19" fmla="*/ 11091272 w 11091272"/>
              <a:gd name="connsiteY19" fmla="*/ 1506043 h 4623816"/>
              <a:gd name="connsiteX20" fmla="*/ 11091272 w 11091272"/>
              <a:gd name="connsiteY20" fmla="*/ 2074112 h 4623816"/>
              <a:gd name="connsiteX21" fmla="*/ 11091272 w 11091272"/>
              <a:gd name="connsiteY21" fmla="*/ 2827133 h 4623816"/>
              <a:gd name="connsiteX22" fmla="*/ 11091272 w 11091272"/>
              <a:gd name="connsiteY22" fmla="*/ 3580155 h 4623816"/>
              <a:gd name="connsiteX23" fmla="*/ 11091272 w 11091272"/>
              <a:gd name="connsiteY23" fmla="*/ 4623816 h 4623816"/>
              <a:gd name="connsiteX24" fmla="*/ 10398068 w 11091272"/>
              <a:gd name="connsiteY24" fmla="*/ 4623816 h 4623816"/>
              <a:gd name="connsiteX25" fmla="*/ 9815776 w 11091272"/>
              <a:gd name="connsiteY25" fmla="*/ 4623816 h 4623816"/>
              <a:gd name="connsiteX26" fmla="*/ 9011659 w 11091272"/>
              <a:gd name="connsiteY26" fmla="*/ 4623816 h 4623816"/>
              <a:gd name="connsiteX27" fmla="*/ 8540279 w 11091272"/>
              <a:gd name="connsiteY27" fmla="*/ 4623816 h 4623816"/>
              <a:gd name="connsiteX28" fmla="*/ 7625250 w 11091272"/>
              <a:gd name="connsiteY28" fmla="*/ 4623816 h 4623816"/>
              <a:gd name="connsiteX29" fmla="*/ 6710220 w 11091272"/>
              <a:gd name="connsiteY29" fmla="*/ 4623816 h 4623816"/>
              <a:gd name="connsiteX30" fmla="*/ 6127928 w 11091272"/>
              <a:gd name="connsiteY30" fmla="*/ 4623816 h 4623816"/>
              <a:gd name="connsiteX31" fmla="*/ 5434723 w 11091272"/>
              <a:gd name="connsiteY31" fmla="*/ 4623816 h 4623816"/>
              <a:gd name="connsiteX32" fmla="*/ 4741519 w 11091272"/>
              <a:gd name="connsiteY32" fmla="*/ 4623816 h 4623816"/>
              <a:gd name="connsiteX33" fmla="*/ 4048314 w 11091272"/>
              <a:gd name="connsiteY33" fmla="*/ 4623816 h 4623816"/>
              <a:gd name="connsiteX34" fmla="*/ 3687848 w 11091272"/>
              <a:gd name="connsiteY34" fmla="*/ 4623816 h 4623816"/>
              <a:gd name="connsiteX35" fmla="*/ 3216469 w 11091272"/>
              <a:gd name="connsiteY35" fmla="*/ 4623816 h 4623816"/>
              <a:gd name="connsiteX36" fmla="*/ 2412352 w 11091272"/>
              <a:gd name="connsiteY36" fmla="*/ 4623816 h 4623816"/>
              <a:gd name="connsiteX37" fmla="*/ 1497322 w 11091272"/>
              <a:gd name="connsiteY37" fmla="*/ 4623816 h 4623816"/>
              <a:gd name="connsiteX38" fmla="*/ 915030 w 11091272"/>
              <a:gd name="connsiteY38" fmla="*/ 4623816 h 4623816"/>
              <a:gd name="connsiteX39" fmla="*/ 0 w 11091272"/>
              <a:gd name="connsiteY39" fmla="*/ 4623816 h 4623816"/>
              <a:gd name="connsiteX40" fmla="*/ 0 w 11091272"/>
              <a:gd name="connsiteY40" fmla="*/ 3870795 h 4623816"/>
              <a:gd name="connsiteX41" fmla="*/ 0 w 11091272"/>
              <a:gd name="connsiteY41" fmla="*/ 3348964 h 4623816"/>
              <a:gd name="connsiteX42" fmla="*/ 0 w 11091272"/>
              <a:gd name="connsiteY42" fmla="*/ 2595942 h 4623816"/>
              <a:gd name="connsiteX43" fmla="*/ 0 w 11091272"/>
              <a:gd name="connsiteY43" fmla="*/ 2074112 h 4623816"/>
              <a:gd name="connsiteX44" fmla="*/ 0 w 11091272"/>
              <a:gd name="connsiteY44" fmla="*/ 1552281 h 4623816"/>
              <a:gd name="connsiteX45" fmla="*/ 0 w 11091272"/>
              <a:gd name="connsiteY45" fmla="*/ 799260 h 4623816"/>
              <a:gd name="connsiteX46" fmla="*/ 0 w 11091272"/>
              <a:gd name="connsiteY46" fmla="*/ 0 h 462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1091272" h="4623816" fill="none" extrusionOk="0">
                <a:moveTo>
                  <a:pt x="0" y="0"/>
                </a:moveTo>
                <a:cubicBezTo>
                  <a:pt x="423129" y="45022"/>
                  <a:pt x="521390" y="17616"/>
                  <a:pt x="915030" y="0"/>
                </a:cubicBezTo>
                <a:cubicBezTo>
                  <a:pt x="1308670" y="-17616"/>
                  <a:pt x="1257638" y="10273"/>
                  <a:pt x="1386409" y="0"/>
                </a:cubicBezTo>
                <a:cubicBezTo>
                  <a:pt x="1515180" y="-10273"/>
                  <a:pt x="1719035" y="-17631"/>
                  <a:pt x="1968701" y="0"/>
                </a:cubicBezTo>
                <a:cubicBezTo>
                  <a:pt x="2218367" y="17631"/>
                  <a:pt x="2433685" y="-25835"/>
                  <a:pt x="2550993" y="0"/>
                </a:cubicBezTo>
                <a:cubicBezTo>
                  <a:pt x="2668301" y="25835"/>
                  <a:pt x="2813525" y="6567"/>
                  <a:pt x="2911459" y="0"/>
                </a:cubicBezTo>
                <a:cubicBezTo>
                  <a:pt x="3009393" y="-6567"/>
                  <a:pt x="3243085" y="21935"/>
                  <a:pt x="3382838" y="0"/>
                </a:cubicBezTo>
                <a:cubicBezTo>
                  <a:pt x="3522591" y="-21935"/>
                  <a:pt x="3934854" y="-8164"/>
                  <a:pt x="4076042" y="0"/>
                </a:cubicBezTo>
                <a:cubicBezTo>
                  <a:pt x="4217230" y="8164"/>
                  <a:pt x="4352212" y="3260"/>
                  <a:pt x="4547422" y="0"/>
                </a:cubicBezTo>
                <a:cubicBezTo>
                  <a:pt x="4742632" y="-3260"/>
                  <a:pt x="4740334" y="16191"/>
                  <a:pt x="4907888" y="0"/>
                </a:cubicBezTo>
                <a:cubicBezTo>
                  <a:pt x="5075442" y="-16191"/>
                  <a:pt x="5430091" y="44516"/>
                  <a:pt x="5822918" y="0"/>
                </a:cubicBezTo>
                <a:cubicBezTo>
                  <a:pt x="6215745" y="-44516"/>
                  <a:pt x="6230866" y="11838"/>
                  <a:pt x="6627035" y="0"/>
                </a:cubicBezTo>
                <a:cubicBezTo>
                  <a:pt x="7023204" y="-11838"/>
                  <a:pt x="7033128" y="-13648"/>
                  <a:pt x="7320240" y="0"/>
                </a:cubicBezTo>
                <a:cubicBezTo>
                  <a:pt x="7607352" y="13648"/>
                  <a:pt x="7962485" y="8026"/>
                  <a:pt x="8235269" y="0"/>
                </a:cubicBezTo>
                <a:cubicBezTo>
                  <a:pt x="8508053" y="-8026"/>
                  <a:pt x="8639048" y="30990"/>
                  <a:pt x="8928474" y="0"/>
                </a:cubicBezTo>
                <a:cubicBezTo>
                  <a:pt x="9217901" y="-30990"/>
                  <a:pt x="9289318" y="-16565"/>
                  <a:pt x="9399853" y="0"/>
                </a:cubicBezTo>
                <a:cubicBezTo>
                  <a:pt x="9510388" y="16565"/>
                  <a:pt x="9991028" y="-15035"/>
                  <a:pt x="10314883" y="0"/>
                </a:cubicBezTo>
                <a:cubicBezTo>
                  <a:pt x="10638738" y="15035"/>
                  <a:pt x="10898637" y="23038"/>
                  <a:pt x="11091272" y="0"/>
                </a:cubicBezTo>
                <a:cubicBezTo>
                  <a:pt x="11100132" y="277623"/>
                  <a:pt x="11126861" y="513966"/>
                  <a:pt x="11091272" y="753021"/>
                </a:cubicBezTo>
                <a:cubicBezTo>
                  <a:pt x="11055683" y="992076"/>
                  <a:pt x="11106933" y="1339464"/>
                  <a:pt x="11091272" y="1506043"/>
                </a:cubicBezTo>
                <a:cubicBezTo>
                  <a:pt x="11075611" y="1672622"/>
                  <a:pt x="11069442" y="1907952"/>
                  <a:pt x="11091272" y="2074112"/>
                </a:cubicBezTo>
                <a:cubicBezTo>
                  <a:pt x="11113102" y="2240272"/>
                  <a:pt x="11057983" y="2671498"/>
                  <a:pt x="11091272" y="2827133"/>
                </a:cubicBezTo>
                <a:cubicBezTo>
                  <a:pt x="11124561" y="2982768"/>
                  <a:pt x="11123117" y="3239471"/>
                  <a:pt x="11091272" y="3580155"/>
                </a:cubicBezTo>
                <a:cubicBezTo>
                  <a:pt x="11059427" y="3920839"/>
                  <a:pt x="11107316" y="4398263"/>
                  <a:pt x="11091272" y="4623816"/>
                </a:cubicBezTo>
                <a:cubicBezTo>
                  <a:pt x="10745142" y="4624088"/>
                  <a:pt x="10613076" y="4615663"/>
                  <a:pt x="10398068" y="4623816"/>
                </a:cubicBezTo>
                <a:cubicBezTo>
                  <a:pt x="10183060" y="4631969"/>
                  <a:pt x="9972238" y="4631068"/>
                  <a:pt x="9815776" y="4623816"/>
                </a:cubicBezTo>
                <a:cubicBezTo>
                  <a:pt x="9659314" y="4616564"/>
                  <a:pt x="9385716" y="4590072"/>
                  <a:pt x="9011659" y="4623816"/>
                </a:cubicBezTo>
                <a:cubicBezTo>
                  <a:pt x="8637602" y="4657560"/>
                  <a:pt x="8751769" y="4606445"/>
                  <a:pt x="8540279" y="4623816"/>
                </a:cubicBezTo>
                <a:cubicBezTo>
                  <a:pt x="8328789" y="4641187"/>
                  <a:pt x="7939632" y="4637980"/>
                  <a:pt x="7625250" y="4623816"/>
                </a:cubicBezTo>
                <a:cubicBezTo>
                  <a:pt x="7310868" y="4609652"/>
                  <a:pt x="6895396" y="4621094"/>
                  <a:pt x="6710220" y="4623816"/>
                </a:cubicBezTo>
                <a:cubicBezTo>
                  <a:pt x="6525044" y="4626539"/>
                  <a:pt x="6373796" y="4618506"/>
                  <a:pt x="6127928" y="4623816"/>
                </a:cubicBezTo>
                <a:cubicBezTo>
                  <a:pt x="5882060" y="4629126"/>
                  <a:pt x="5606805" y="4621457"/>
                  <a:pt x="5434723" y="4623816"/>
                </a:cubicBezTo>
                <a:cubicBezTo>
                  <a:pt x="5262642" y="4626175"/>
                  <a:pt x="4927771" y="4654747"/>
                  <a:pt x="4741519" y="4623816"/>
                </a:cubicBezTo>
                <a:cubicBezTo>
                  <a:pt x="4555267" y="4592885"/>
                  <a:pt x="4282832" y="4656198"/>
                  <a:pt x="4048314" y="4623816"/>
                </a:cubicBezTo>
                <a:cubicBezTo>
                  <a:pt x="3813797" y="4591434"/>
                  <a:pt x="3782358" y="4627406"/>
                  <a:pt x="3687848" y="4623816"/>
                </a:cubicBezTo>
                <a:cubicBezTo>
                  <a:pt x="3593338" y="4620226"/>
                  <a:pt x="3311974" y="4623033"/>
                  <a:pt x="3216469" y="4623816"/>
                </a:cubicBezTo>
                <a:cubicBezTo>
                  <a:pt x="3120964" y="4624599"/>
                  <a:pt x="2673111" y="4642208"/>
                  <a:pt x="2412352" y="4623816"/>
                </a:cubicBezTo>
                <a:cubicBezTo>
                  <a:pt x="2151593" y="4605424"/>
                  <a:pt x="1896045" y="4645561"/>
                  <a:pt x="1497322" y="4623816"/>
                </a:cubicBezTo>
                <a:cubicBezTo>
                  <a:pt x="1098599" y="4602072"/>
                  <a:pt x="1036530" y="4607274"/>
                  <a:pt x="915030" y="4623816"/>
                </a:cubicBezTo>
                <a:cubicBezTo>
                  <a:pt x="793530" y="4640358"/>
                  <a:pt x="262938" y="4585249"/>
                  <a:pt x="0" y="4623816"/>
                </a:cubicBezTo>
                <a:cubicBezTo>
                  <a:pt x="37001" y="4415291"/>
                  <a:pt x="-12645" y="4127153"/>
                  <a:pt x="0" y="3870795"/>
                </a:cubicBezTo>
                <a:cubicBezTo>
                  <a:pt x="12645" y="3614437"/>
                  <a:pt x="-6127" y="3544865"/>
                  <a:pt x="0" y="3348964"/>
                </a:cubicBezTo>
                <a:cubicBezTo>
                  <a:pt x="6127" y="3153063"/>
                  <a:pt x="-16756" y="2846012"/>
                  <a:pt x="0" y="2595942"/>
                </a:cubicBezTo>
                <a:cubicBezTo>
                  <a:pt x="16756" y="2345872"/>
                  <a:pt x="-18749" y="2311724"/>
                  <a:pt x="0" y="2074112"/>
                </a:cubicBezTo>
                <a:cubicBezTo>
                  <a:pt x="18749" y="1836500"/>
                  <a:pt x="-11867" y="1661269"/>
                  <a:pt x="0" y="1552281"/>
                </a:cubicBezTo>
                <a:cubicBezTo>
                  <a:pt x="11867" y="1443293"/>
                  <a:pt x="28160" y="1035934"/>
                  <a:pt x="0" y="799260"/>
                </a:cubicBezTo>
                <a:cubicBezTo>
                  <a:pt x="-28160" y="562586"/>
                  <a:pt x="-35510" y="292337"/>
                  <a:pt x="0" y="0"/>
                </a:cubicBezTo>
                <a:close/>
              </a:path>
              <a:path w="11091272" h="4623816" stroke="0" extrusionOk="0">
                <a:moveTo>
                  <a:pt x="0" y="0"/>
                </a:moveTo>
                <a:cubicBezTo>
                  <a:pt x="266247" y="-1498"/>
                  <a:pt x="293118" y="12580"/>
                  <a:pt x="582292" y="0"/>
                </a:cubicBezTo>
                <a:cubicBezTo>
                  <a:pt x="871466" y="-12580"/>
                  <a:pt x="1007438" y="-26357"/>
                  <a:pt x="1164584" y="0"/>
                </a:cubicBezTo>
                <a:cubicBezTo>
                  <a:pt x="1321730" y="26357"/>
                  <a:pt x="1870491" y="21918"/>
                  <a:pt x="2079614" y="0"/>
                </a:cubicBezTo>
                <a:cubicBezTo>
                  <a:pt x="2288737" y="-21918"/>
                  <a:pt x="2523974" y="25316"/>
                  <a:pt x="2772818" y="0"/>
                </a:cubicBezTo>
                <a:cubicBezTo>
                  <a:pt x="3021662" y="-25316"/>
                  <a:pt x="3271078" y="8195"/>
                  <a:pt x="3687848" y="0"/>
                </a:cubicBezTo>
                <a:cubicBezTo>
                  <a:pt x="4104618" y="-8195"/>
                  <a:pt x="4095278" y="-38779"/>
                  <a:pt x="4491965" y="0"/>
                </a:cubicBezTo>
                <a:cubicBezTo>
                  <a:pt x="4888652" y="38779"/>
                  <a:pt x="4867314" y="-222"/>
                  <a:pt x="5185170" y="0"/>
                </a:cubicBezTo>
                <a:cubicBezTo>
                  <a:pt x="5503027" y="222"/>
                  <a:pt x="5890023" y="38941"/>
                  <a:pt x="6100200" y="0"/>
                </a:cubicBezTo>
                <a:cubicBezTo>
                  <a:pt x="6310377" y="-38941"/>
                  <a:pt x="6805852" y="-40822"/>
                  <a:pt x="7015230" y="0"/>
                </a:cubicBezTo>
                <a:cubicBezTo>
                  <a:pt x="7224608" y="40822"/>
                  <a:pt x="7600310" y="2505"/>
                  <a:pt x="7930259" y="0"/>
                </a:cubicBezTo>
                <a:cubicBezTo>
                  <a:pt x="8260208" y="-2505"/>
                  <a:pt x="8276350" y="-17609"/>
                  <a:pt x="8401639" y="0"/>
                </a:cubicBezTo>
                <a:cubicBezTo>
                  <a:pt x="8526928" y="17609"/>
                  <a:pt x="8870537" y="38507"/>
                  <a:pt x="9205756" y="0"/>
                </a:cubicBezTo>
                <a:cubicBezTo>
                  <a:pt x="9540975" y="-38507"/>
                  <a:pt x="9684935" y="-31317"/>
                  <a:pt x="10009873" y="0"/>
                </a:cubicBezTo>
                <a:cubicBezTo>
                  <a:pt x="10334811" y="31317"/>
                  <a:pt x="10810702" y="-6607"/>
                  <a:pt x="11091272" y="0"/>
                </a:cubicBezTo>
                <a:cubicBezTo>
                  <a:pt x="11093820" y="221012"/>
                  <a:pt x="11114849" y="284535"/>
                  <a:pt x="11091272" y="568069"/>
                </a:cubicBezTo>
                <a:cubicBezTo>
                  <a:pt x="11067695" y="851603"/>
                  <a:pt x="11075012" y="1050883"/>
                  <a:pt x="11091272" y="1274852"/>
                </a:cubicBezTo>
                <a:cubicBezTo>
                  <a:pt x="11107532" y="1498821"/>
                  <a:pt x="11109424" y="1647235"/>
                  <a:pt x="11091272" y="1842921"/>
                </a:cubicBezTo>
                <a:cubicBezTo>
                  <a:pt x="11073120" y="2038607"/>
                  <a:pt x="11105563" y="2207916"/>
                  <a:pt x="11091272" y="2457228"/>
                </a:cubicBezTo>
                <a:cubicBezTo>
                  <a:pt x="11076981" y="2706540"/>
                  <a:pt x="11114208" y="2868809"/>
                  <a:pt x="11091272" y="3117773"/>
                </a:cubicBezTo>
                <a:cubicBezTo>
                  <a:pt x="11068336" y="3366737"/>
                  <a:pt x="11113547" y="3470897"/>
                  <a:pt x="11091272" y="3778318"/>
                </a:cubicBezTo>
                <a:cubicBezTo>
                  <a:pt x="11068997" y="4085739"/>
                  <a:pt x="11123338" y="4280797"/>
                  <a:pt x="11091272" y="4623816"/>
                </a:cubicBezTo>
                <a:cubicBezTo>
                  <a:pt x="10909926" y="4607707"/>
                  <a:pt x="10775176" y="4604658"/>
                  <a:pt x="10508980" y="4623816"/>
                </a:cubicBezTo>
                <a:cubicBezTo>
                  <a:pt x="10242784" y="4642974"/>
                  <a:pt x="10043058" y="4630835"/>
                  <a:pt x="9704863" y="4623816"/>
                </a:cubicBezTo>
                <a:cubicBezTo>
                  <a:pt x="9366668" y="4616797"/>
                  <a:pt x="9435026" y="4627920"/>
                  <a:pt x="9233484" y="4623816"/>
                </a:cubicBezTo>
                <a:cubicBezTo>
                  <a:pt x="9031942" y="4619712"/>
                  <a:pt x="9040622" y="4639756"/>
                  <a:pt x="8873018" y="4623816"/>
                </a:cubicBezTo>
                <a:cubicBezTo>
                  <a:pt x="8705414" y="4607876"/>
                  <a:pt x="8249809" y="4622710"/>
                  <a:pt x="7957988" y="4623816"/>
                </a:cubicBezTo>
                <a:cubicBezTo>
                  <a:pt x="7666167" y="4624923"/>
                  <a:pt x="7424139" y="4600816"/>
                  <a:pt x="7264783" y="4623816"/>
                </a:cubicBezTo>
                <a:cubicBezTo>
                  <a:pt x="7105428" y="4646816"/>
                  <a:pt x="7075442" y="4609002"/>
                  <a:pt x="6904317" y="4623816"/>
                </a:cubicBezTo>
                <a:cubicBezTo>
                  <a:pt x="6733192" y="4638630"/>
                  <a:pt x="6561703" y="4604453"/>
                  <a:pt x="6432938" y="4623816"/>
                </a:cubicBezTo>
                <a:cubicBezTo>
                  <a:pt x="6304173" y="4643179"/>
                  <a:pt x="5973410" y="4625719"/>
                  <a:pt x="5850646" y="4623816"/>
                </a:cubicBezTo>
                <a:cubicBezTo>
                  <a:pt x="5727882" y="4621913"/>
                  <a:pt x="5586734" y="4628583"/>
                  <a:pt x="5379267" y="4623816"/>
                </a:cubicBezTo>
                <a:cubicBezTo>
                  <a:pt x="5171800" y="4619049"/>
                  <a:pt x="5107323" y="4605924"/>
                  <a:pt x="5018801" y="4623816"/>
                </a:cubicBezTo>
                <a:cubicBezTo>
                  <a:pt x="4930279" y="4641708"/>
                  <a:pt x="4773892" y="4631768"/>
                  <a:pt x="4658334" y="4623816"/>
                </a:cubicBezTo>
                <a:cubicBezTo>
                  <a:pt x="4542776" y="4615864"/>
                  <a:pt x="4403650" y="4641120"/>
                  <a:pt x="4297868" y="4623816"/>
                </a:cubicBezTo>
                <a:cubicBezTo>
                  <a:pt x="4192086" y="4606512"/>
                  <a:pt x="3686686" y="4603564"/>
                  <a:pt x="3493751" y="4623816"/>
                </a:cubicBezTo>
                <a:cubicBezTo>
                  <a:pt x="3300816" y="4644068"/>
                  <a:pt x="2872915" y="4616176"/>
                  <a:pt x="2689633" y="4623816"/>
                </a:cubicBezTo>
                <a:cubicBezTo>
                  <a:pt x="2506351" y="4631456"/>
                  <a:pt x="2265933" y="4615295"/>
                  <a:pt x="1996429" y="4623816"/>
                </a:cubicBezTo>
                <a:cubicBezTo>
                  <a:pt x="1726925" y="4632337"/>
                  <a:pt x="1524073" y="4600169"/>
                  <a:pt x="1192312" y="4623816"/>
                </a:cubicBezTo>
                <a:cubicBezTo>
                  <a:pt x="860551" y="4647463"/>
                  <a:pt x="857281" y="4617388"/>
                  <a:pt x="720933" y="4623816"/>
                </a:cubicBezTo>
                <a:cubicBezTo>
                  <a:pt x="584585" y="4630244"/>
                  <a:pt x="173899" y="4630809"/>
                  <a:pt x="0" y="4623816"/>
                </a:cubicBezTo>
                <a:cubicBezTo>
                  <a:pt x="24683" y="4423004"/>
                  <a:pt x="12816" y="4337856"/>
                  <a:pt x="0" y="4055747"/>
                </a:cubicBezTo>
                <a:cubicBezTo>
                  <a:pt x="-12816" y="3773638"/>
                  <a:pt x="-2598" y="3519428"/>
                  <a:pt x="0" y="3302726"/>
                </a:cubicBezTo>
                <a:cubicBezTo>
                  <a:pt x="2598" y="3086024"/>
                  <a:pt x="-11776" y="2783945"/>
                  <a:pt x="0" y="2549704"/>
                </a:cubicBezTo>
                <a:cubicBezTo>
                  <a:pt x="11776" y="2315463"/>
                  <a:pt x="5868" y="2258620"/>
                  <a:pt x="0" y="1981635"/>
                </a:cubicBezTo>
                <a:cubicBezTo>
                  <a:pt x="-5868" y="1704650"/>
                  <a:pt x="-18611" y="1470513"/>
                  <a:pt x="0" y="1321090"/>
                </a:cubicBezTo>
                <a:cubicBezTo>
                  <a:pt x="18611" y="1171667"/>
                  <a:pt x="-5943" y="1025781"/>
                  <a:pt x="0" y="799260"/>
                </a:cubicBezTo>
                <a:cubicBezTo>
                  <a:pt x="5943" y="572739"/>
                  <a:pt x="-30206" y="344308"/>
                  <a:pt x="0" y="0"/>
                </a:cubicBezTo>
                <a:close/>
              </a:path>
            </a:pathLst>
          </a:custGeom>
          <a:ln w="19050">
            <a:solidFill>
              <a:srgbClr val="BFBFBF"/>
            </a:solidFill>
            <a:extLst>
              <a:ext uri="{C807C97D-BFC1-408E-A445-0C87EB9F89A2}">
                <ask:lineSketchStyleProps xmlns:ask="http://schemas.microsoft.com/office/drawing/2018/sketchyshapes" sd="205592539">
                  <a:prstGeom prst="rect">
                    <a:avLst/>
                  </a:prstGeom>
                  <ask:type>
                    <ask:lineSketchFreehand/>
                  </ask:type>
                </ask:lineSketchStyleProps>
              </a:ext>
            </a:extLst>
          </a:ln>
        </p:spPr>
        <p:txBody>
          <a:bodyPr/>
          <a:lstStyle>
            <a:lvl1pPr marL="216000" marR="0" indent="-216000" algn="l" defTabSz="914400" rtl="0" eaLnBrk="1" fontAlgn="auto" latinLnBrk="0" hangingPunct="1">
              <a:lnSpc>
                <a:spcPct val="100%"/>
              </a:lnSpc>
              <a:spcBef>
                <a:spcPts val="600"/>
              </a:spcBef>
              <a:spcAft>
                <a:spcPts val="0"/>
              </a:spcAft>
              <a:buClr>
                <a:schemeClr val="accent4">
                  <a:lumMod val="75%"/>
                </a:schemeClr>
              </a:buClr>
              <a:buSzTx/>
              <a:buFont typeface="Arial" panose="020B0604020202020204" pitchFamily="34" charset="0"/>
              <a:buChar char="■"/>
              <a:tabLst/>
              <a:defRPr sz="1600" kern="1200" baseline="0%">
                <a:solidFill>
                  <a:schemeClr val="tx1">
                    <a:lumMod val="75%"/>
                    <a:lumOff val="25%"/>
                  </a:schemeClr>
                </a:solidFill>
                <a:latin typeface="+mn-lt"/>
                <a:ea typeface="+mn-ea"/>
                <a:cs typeface="+mn-cs"/>
              </a:defRPr>
            </a:lvl1pPr>
            <a:lvl2pPr marL="68400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400" kern="1200">
                <a:solidFill>
                  <a:schemeClr val="tx1">
                    <a:lumMod val="75%"/>
                    <a:lumOff val="25%"/>
                  </a:schemeClr>
                </a:solidFill>
                <a:latin typeface="+mn-lt"/>
                <a:ea typeface="+mn-ea"/>
                <a:cs typeface="+mn-cs"/>
              </a:defRPr>
            </a:lvl2pPr>
            <a:lvl3pPr marL="927000" marR="0" indent="0" algn="l" defTabSz="914400" rtl="0" eaLnBrk="1" fontAlgn="auto" latinLnBrk="0" hangingPunct="1">
              <a:lnSpc>
                <a:spcPct val="100%"/>
              </a:lnSpc>
              <a:spcBef>
                <a:spcPts val="600"/>
              </a:spcBef>
              <a:spcAft>
                <a:spcPts val="1200"/>
              </a:spcAft>
              <a:buClr>
                <a:schemeClr val="accent4">
                  <a:lumMod val="75%"/>
                </a:schemeClr>
              </a:buClr>
              <a:buSzTx/>
              <a:buFont typeface="Wingdings" panose="05000000000000000000" pitchFamily="2" charset="2"/>
              <a:buNone/>
              <a:tabLst/>
              <a:defRPr sz="1200" kern="1200">
                <a:solidFill>
                  <a:schemeClr val="tx1">
                    <a:lumMod val="75%"/>
                    <a:lumOff val="25%"/>
                  </a:schemeClr>
                </a:solidFill>
                <a:latin typeface="+mn-lt"/>
                <a:ea typeface="+mn-ea"/>
                <a:cs typeface="+mn-cs"/>
              </a:defRPr>
            </a:lvl3pPr>
            <a:lvl4pPr marL="165735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100" kern="1200" baseline="0%">
                <a:solidFill>
                  <a:schemeClr val="tx1">
                    <a:lumMod val="75%"/>
                    <a:lumOff val="25%"/>
                  </a:schemeClr>
                </a:solidFill>
                <a:latin typeface="+mn-lt"/>
                <a:ea typeface="+mn-ea"/>
                <a:cs typeface="+mn-cs"/>
              </a:defRPr>
            </a:lvl4pPr>
            <a:lvl5pPr marL="2057400" marR="0" indent="-216000" algn="l" defTabSz="914400" rtl="0" eaLnBrk="1" fontAlgn="auto" latinLnBrk="0" hangingPunct="1">
              <a:lnSpc>
                <a:spcPct val="100%"/>
              </a:lnSpc>
              <a:spcBef>
                <a:spcPts val="600"/>
              </a:spcBef>
              <a:spcAft>
                <a:spcPts val="1200"/>
              </a:spcAft>
              <a:buClr>
                <a:schemeClr val="accent4">
                  <a:lumMod val="75%"/>
                </a:schemeClr>
              </a:buClr>
              <a:buSzTx/>
              <a:buFont typeface="Arial" panose="020B0604020202020204" pitchFamily="34" charset="0"/>
              <a:buChar char="▪"/>
              <a:tabLst/>
              <a:defRPr sz="1050" kern="1200">
                <a:solidFill>
                  <a:schemeClr val="tx1">
                    <a:lumMod val="75%"/>
                    <a:lumOff val="25%"/>
                  </a:schemeClr>
                </a:solidFill>
                <a:latin typeface="+mn-lt"/>
                <a:ea typeface="+mn-ea"/>
                <a:cs typeface="+mn-cs"/>
              </a:defRPr>
            </a:lvl5pPr>
            <a:lvl6pPr marL="25146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1400" dirty="0">
              <a:ea typeface="Times New Roman" panose="02020603050405020304" pitchFamily="18" charset="0"/>
            </a:endParaRPr>
          </a:p>
          <a:p>
            <a:pPr>
              <a:spcBef>
                <a:spcPts val="0"/>
              </a:spcBef>
            </a:pPr>
            <a:r>
              <a:rPr lang="fr-FR" sz="1400" b="1" dirty="0">
                <a:ea typeface="Times New Roman" panose="02020603050405020304" pitchFamily="18" charset="0"/>
              </a:rPr>
              <a:t>AUTO :</a:t>
            </a:r>
          </a:p>
          <a:p>
            <a:pPr lvl="1">
              <a:spcBef>
                <a:spcPts val="0"/>
              </a:spcBef>
              <a:spcAft>
                <a:spcPts val="0"/>
              </a:spcAft>
            </a:pPr>
            <a:r>
              <a:rPr lang="fr-FR" dirty="0">
                <a:ea typeface="Times New Roman" panose="02020603050405020304" pitchFamily="18" charset="0"/>
              </a:rPr>
              <a:t>La fiche PLUS AUTO avec tous les avantages : </a:t>
            </a:r>
            <a:r>
              <a:rPr lang="fr-FR" dirty="0">
                <a:ea typeface="Times New Roman" panose="02020603050405020304" pitchFamily="18" charset="0"/>
                <a:hlinkClick r:id="rId8"/>
              </a:rPr>
              <a:t>clic ici</a:t>
            </a:r>
            <a:endParaRPr lang="fr-FR" dirty="0">
              <a:ea typeface="Times New Roman" panose="02020603050405020304" pitchFamily="18" charset="0"/>
            </a:endParaRPr>
          </a:p>
          <a:p>
            <a:pPr lvl="1">
              <a:spcBef>
                <a:spcPts val="0"/>
              </a:spcBef>
              <a:spcAft>
                <a:spcPts val="0"/>
              </a:spcAft>
            </a:pPr>
            <a:r>
              <a:rPr lang="fr-FR" dirty="0">
                <a:ea typeface="Times New Roman" panose="02020603050405020304" pitchFamily="18" charset="0"/>
              </a:rPr>
              <a:t>Le bagage commercial CONSO-IARD AUTO : </a:t>
            </a:r>
            <a:r>
              <a:rPr lang="fr-FR" dirty="0">
                <a:ea typeface="Times New Roman" panose="02020603050405020304" pitchFamily="18" charset="0"/>
                <a:hlinkClick r:id="rId9"/>
              </a:rPr>
              <a:t>clic ici</a:t>
            </a:r>
            <a:endParaRPr lang="fr-FR" dirty="0">
              <a:ea typeface="Times New Roman" panose="02020603050405020304" pitchFamily="18" charset="0"/>
            </a:endParaRPr>
          </a:p>
          <a:p>
            <a:pPr lvl="1">
              <a:spcBef>
                <a:spcPts val="0"/>
              </a:spcBef>
              <a:spcAft>
                <a:spcPts val="0"/>
              </a:spcAft>
            </a:pPr>
            <a:endParaRPr lang="fr-FR" dirty="0">
              <a:ea typeface="Times New Roman" panose="02020603050405020304" pitchFamily="18" charset="0"/>
            </a:endParaRPr>
          </a:p>
          <a:p>
            <a:r>
              <a:rPr lang="fr-FR" sz="1400" b="1" dirty="0">
                <a:ea typeface="Times New Roman" panose="02020603050405020304" pitchFamily="18" charset="0"/>
              </a:rPr>
              <a:t>2 Roues : </a:t>
            </a:r>
          </a:p>
          <a:p>
            <a:pPr lvl="1">
              <a:spcBef>
                <a:spcPts val="0"/>
              </a:spcBef>
              <a:spcAft>
                <a:spcPts val="0"/>
              </a:spcAft>
            </a:pPr>
            <a:r>
              <a:rPr lang="fr-FR" dirty="0">
                <a:ea typeface="Times New Roman" panose="02020603050405020304" pitchFamily="18" charset="0"/>
              </a:rPr>
              <a:t>La fiche PLUS 2ROUES avec tous les avantages : </a:t>
            </a:r>
            <a:r>
              <a:rPr lang="fr-FR" dirty="0">
                <a:ea typeface="Times New Roman" panose="02020603050405020304" pitchFamily="18" charset="0"/>
                <a:hlinkClick r:id="rId8"/>
              </a:rPr>
              <a:t>clic ici</a:t>
            </a:r>
            <a:endParaRPr lang="fr-FR" dirty="0">
              <a:ea typeface="Times New Roman" panose="02020603050405020304" pitchFamily="18" charset="0"/>
            </a:endParaRPr>
          </a:p>
          <a:p>
            <a:pPr lvl="1">
              <a:spcBef>
                <a:spcPts val="0"/>
              </a:spcBef>
              <a:spcAft>
                <a:spcPts val="0"/>
              </a:spcAft>
            </a:pPr>
            <a:r>
              <a:rPr lang="fr-FR" dirty="0">
                <a:ea typeface="Times New Roman" panose="02020603050405020304" pitchFamily="18" charset="0"/>
              </a:rPr>
              <a:t>Le bagage commercial CONSO-IARD 2ROUES : </a:t>
            </a:r>
            <a:r>
              <a:rPr lang="fr-FR" dirty="0">
                <a:ea typeface="Times New Roman" panose="02020603050405020304" pitchFamily="18" charset="0"/>
                <a:hlinkClick r:id="rId10"/>
              </a:rPr>
              <a:t>clic ici</a:t>
            </a:r>
            <a:endParaRPr lang="fr-FR" dirty="0">
              <a:ea typeface="Times New Roman" panose="02020603050405020304" pitchFamily="18" charset="0"/>
            </a:endParaRPr>
          </a:p>
          <a:p>
            <a:pPr lvl="1">
              <a:spcBef>
                <a:spcPts val="0"/>
              </a:spcBef>
              <a:spcAft>
                <a:spcPts val="0"/>
              </a:spcAft>
            </a:pPr>
            <a:r>
              <a:rPr lang="fr-FR" dirty="0">
                <a:ea typeface="Times New Roman" panose="02020603050405020304" pitchFamily="18" charset="0"/>
              </a:rPr>
              <a:t>Tout savoir sur notre partenaire LIBERTY RIDER : </a:t>
            </a:r>
            <a:r>
              <a:rPr lang="fr-FR" dirty="0">
                <a:ea typeface="Times New Roman" panose="02020603050405020304" pitchFamily="18" charset="0"/>
                <a:hlinkClick r:id="rId11"/>
              </a:rPr>
              <a:t>clic ici </a:t>
            </a:r>
            <a:r>
              <a:rPr lang="fr-FR" dirty="0">
                <a:ea typeface="Times New Roman" panose="02020603050405020304" pitchFamily="18" charset="0"/>
              </a:rPr>
              <a:t>et en vidéo : </a:t>
            </a:r>
            <a:r>
              <a:rPr lang="fr-FR" dirty="0">
                <a:ea typeface="Times New Roman" panose="02020603050405020304" pitchFamily="18" charset="0"/>
                <a:hlinkClick r:id="rId12"/>
              </a:rPr>
              <a:t>clic ici</a:t>
            </a:r>
            <a:endParaRPr lang="fr-FR" dirty="0">
              <a:ea typeface="Times New Roman" panose="02020603050405020304" pitchFamily="18" charset="0"/>
            </a:endParaRPr>
          </a:p>
          <a:p>
            <a:pPr lvl="1">
              <a:spcBef>
                <a:spcPts val="0"/>
              </a:spcBef>
              <a:spcAft>
                <a:spcPts val="0"/>
              </a:spcAft>
            </a:pPr>
            <a:endParaRPr lang="fr-FR" dirty="0">
              <a:ea typeface="Times New Roman" panose="02020603050405020304" pitchFamily="18" charset="0"/>
            </a:endParaRPr>
          </a:p>
          <a:p>
            <a:r>
              <a:rPr lang="fr-FR" sz="1400" b="1" dirty="0">
                <a:ea typeface="Times New Roman" panose="02020603050405020304" pitchFamily="18" charset="0"/>
              </a:rPr>
              <a:t>NMD : </a:t>
            </a:r>
          </a:p>
          <a:p>
            <a:pPr lvl="1">
              <a:spcBef>
                <a:spcPts val="0"/>
              </a:spcBef>
              <a:spcAft>
                <a:spcPts val="0"/>
              </a:spcAft>
            </a:pPr>
            <a:r>
              <a:rPr lang="fr-FR" dirty="0">
                <a:ea typeface="Times New Roman" panose="02020603050405020304" pitchFamily="18" charset="0"/>
              </a:rPr>
              <a:t>La vidéo d’1mn pour tout savoir sur la NMD : </a:t>
            </a:r>
            <a:r>
              <a:rPr lang="fr-FR" dirty="0">
                <a:ea typeface="Times New Roman" panose="02020603050405020304" pitchFamily="18" charset="0"/>
                <a:hlinkClick r:id="rId13"/>
              </a:rPr>
              <a:t>clic ici</a:t>
            </a:r>
            <a:endParaRPr lang="fr-FR" dirty="0">
              <a:ea typeface="Times New Roman" panose="02020603050405020304" pitchFamily="18" charset="0"/>
            </a:endParaRPr>
          </a:p>
          <a:p>
            <a:pPr lvl="1">
              <a:spcBef>
                <a:spcPts val="0"/>
              </a:spcBef>
              <a:spcAft>
                <a:spcPts val="0"/>
              </a:spcAft>
            </a:pPr>
            <a:r>
              <a:rPr lang="fr-FR" dirty="0">
                <a:ea typeface="Times New Roman" panose="02020603050405020304" pitchFamily="18" charset="0"/>
              </a:rPr>
              <a:t>La fiche sur les PLUS de l’option NMD de la MRH : </a:t>
            </a:r>
            <a:r>
              <a:rPr lang="fr-FR" dirty="0">
                <a:ea typeface="Times New Roman" panose="02020603050405020304" pitchFamily="18" charset="0"/>
                <a:hlinkClick r:id="rId8"/>
              </a:rPr>
              <a:t>clic ici</a:t>
            </a:r>
            <a:endParaRPr lang="fr-FR" dirty="0">
              <a:ea typeface="Times New Roman" panose="02020603050405020304" pitchFamily="18" charset="0"/>
            </a:endParaRPr>
          </a:p>
          <a:p>
            <a:pPr lvl="1">
              <a:spcBef>
                <a:spcPts val="0"/>
              </a:spcBef>
              <a:spcAft>
                <a:spcPts val="0"/>
              </a:spcAft>
            </a:pPr>
            <a:endParaRPr lang="fr-FR" dirty="0">
              <a:ea typeface="Times New Roman" panose="02020603050405020304" pitchFamily="18" charset="0"/>
            </a:endParaRPr>
          </a:p>
          <a:p>
            <a:r>
              <a:rPr lang="fr-FR" sz="1400" b="1" dirty="0">
                <a:ea typeface="Times New Roman" panose="02020603050405020304" pitchFamily="18" charset="0"/>
              </a:rPr>
              <a:t>AUTO – 2 Roues – NMD :</a:t>
            </a:r>
          </a:p>
          <a:p>
            <a:pPr lvl="1">
              <a:spcBef>
                <a:spcPts val="0"/>
              </a:spcBef>
              <a:spcAft>
                <a:spcPts val="0"/>
              </a:spcAft>
            </a:pPr>
            <a:r>
              <a:rPr lang="fr-FR" dirty="0">
                <a:ea typeface="Times New Roman" panose="02020603050405020304" pitchFamily="18" charset="0"/>
              </a:rPr>
              <a:t>Toutes les remises AUTO/2Roues et IARD en général : </a:t>
            </a:r>
            <a:r>
              <a:rPr lang="fr-FR" dirty="0">
                <a:ea typeface="Times New Roman" panose="02020603050405020304" pitchFamily="18" charset="0"/>
                <a:hlinkClick r:id="rId14"/>
              </a:rPr>
              <a:t>clic ici</a:t>
            </a:r>
            <a:endParaRPr lang="fr-FR" dirty="0">
              <a:ea typeface="Times New Roman" panose="02020603050405020304" pitchFamily="18" charset="0"/>
            </a:endParaRPr>
          </a:p>
          <a:p>
            <a:pPr lvl="1">
              <a:spcBef>
                <a:spcPts val="0"/>
              </a:spcBef>
              <a:spcAft>
                <a:spcPts val="0"/>
              </a:spcAft>
            </a:pPr>
            <a:r>
              <a:rPr lang="fr-FR" dirty="0">
                <a:ea typeface="Times New Roman" panose="02020603050405020304" pitchFamily="18" charset="0"/>
              </a:rPr>
              <a:t>Le comparateur assurances AUTO et 2Roues : </a:t>
            </a:r>
            <a:r>
              <a:rPr lang="fr-FR" dirty="0">
                <a:ea typeface="Times New Roman" panose="02020603050405020304" pitchFamily="18" charset="0"/>
                <a:hlinkClick r:id="rId15"/>
              </a:rPr>
              <a:t>clic ici</a:t>
            </a:r>
            <a:endParaRPr lang="fr-FR" dirty="0">
              <a:ea typeface="Times New Roman" panose="02020603050405020304" pitchFamily="18" charset="0"/>
            </a:endParaRPr>
          </a:p>
          <a:p>
            <a:pPr lvl="1">
              <a:spcBef>
                <a:spcPts val="0"/>
              </a:spcBef>
              <a:spcAft>
                <a:spcPts val="0"/>
              </a:spcAft>
            </a:pPr>
            <a:r>
              <a:rPr lang="fr-FR" dirty="0">
                <a:ea typeface="Times New Roman" panose="02020603050405020304" pitchFamily="18" charset="0"/>
              </a:rPr>
              <a:t>« </a:t>
            </a:r>
            <a:r>
              <a:rPr lang="fr-FR" dirty="0">
                <a:ea typeface="Times New Roman" panose="02020603050405020304" pitchFamily="18" charset="0"/>
                <a:hlinkClick r:id="rId16"/>
              </a:rPr>
              <a:t>ÇA ROULE ! </a:t>
            </a:r>
            <a:r>
              <a:rPr lang="fr-FR" dirty="0">
                <a:ea typeface="Times New Roman" panose="02020603050405020304" pitchFamily="18" charset="0"/>
              </a:rPr>
              <a:t>» est un outil ludique de conquête pour nos assurance AUTO, 2 Roues et autres modes de déplacement.</a:t>
            </a:r>
          </a:p>
          <a:p>
            <a:pPr lvl="1">
              <a:spcBef>
                <a:spcPts val="0"/>
              </a:spcBef>
              <a:spcAft>
                <a:spcPts val="0"/>
              </a:spcAft>
            </a:pPr>
            <a:r>
              <a:rPr lang="fr-FR" dirty="0">
                <a:ea typeface="Times New Roman" panose="02020603050405020304" pitchFamily="18" charset="0"/>
              </a:rPr>
              <a:t>La plateforme d’entrainement assurance IARD : </a:t>
            </a:r>
            <a:r>
              <a:rPr lang="fr-FR" dirty="0">
                <a:ea typeface="Times New Roman" panose="02020603050405020304" pitchFamily="18" charset="0"/>
                <a:hlinkClick r:id="rId17"/>
              </a:rPr>
              <a:t>IDEA</a:t>
            </a:r>
            <a:endParaRPr lang="fr-FR" dirty="0">
              <a:ea typeface="Times New Roman" panose="02020603050405020304" pitchFamily="18" charset="0"/>
            </a:endParaRPr>
          </a:p>
          <a:p>
            <a:pPr lvl="1">
              <a:spcBef>
                <a:spcPts val="0"/>
              </a:spcBef>
              <a:spcAft>
                <a:spcPts val="0"/>
              </a:spcAft>
            </a:pPr>
            <a:r>
              <a:rPr lang="fr-FR" dirty="0">
                <a:ea typeface="Times New Roman" panose="02020603050405020304" pitchFamily="18" charset="0"/>
                <a:hlinkClick r:id="rId18"/>
              </a:rPr>
              <a:t>La Rubrique des Commerciaux </a:t>
            </a:r>
            <a:r>
              <a:rPr lang="fr-FR" dirty="0">
                <a:ea typeface="Times New Roman" panose="02020603050405020304" pitchFamily="18" charset="0"/>
              </a:rPr>
              <a:t>pour trouver toutes les informations </a:t>
            </a:r>
            <a:endParaRPr lang="fr-FR" dirty="0">
              <a:ea typeface="Calibri" panose="020F0502020204030204" pitchFamily="34" charset="0"/>
            </a:endParaRPr>
          </a:p>
        </p:txBody>
      </p:sp>
      <p:sp>
        <p:nvSpPr>
          <p:cNvPr id="8" name="Espace réservé du contenu 8">
            <a:extLst>
              <a:ext uri="{FF2B5EF4-FFF2-40B4-BE49-F238E27FC236}">
                <a16:creationId xmlns:a16="http://schemas.microsoft.com/office/drawing/2014/main" id="{C3F480EE-18AD-1E55-61B2-AFE39D92151B}"/>
              </a:ext>
            </a:extLst>
          </p:cNvPr>
          <p:cNvSpPr txBox="1">
            <a:spLocks noChangeArrowheads="1"/>
          </p:cNvSpPr>
          <p:nvPr/>
        </p:nvSpPr>
        <p:spPr bwMode="auto">
          <a:xfrm>
            <a:off x="1033063" y="1239244"/>
            <a:ext cx="2943528" cy="272043"/>
          </a:xfrm>
          <a:custGeom>
            <a:avLst/>
            <a:gdLst>
              <a:gd name="connsiteX0" fmla="*/ 0 w 2943528"/>
              <a:gd name="connsiteY0" fmla="*/ 0 h 272043"/>
              <a:gd name="connsiteX1" fmla="*/ 647576 w 2943528"/>
              <a:gd name="connsiteY1" fmla="*/ 0 h 272043"/>
              <a:gd name="connsiteX2" fmla="*/ 1295152 w 2943528"/>
              <a:gd name="connsiteY2" fmla="*/ 0 h 272043"/>
              <a:gd name="connsiteX3" fmla="*/ 1913293 w 2943528"/>
              <a:gd name="connsiteY3" fmla="*/ 0 h 272043"/>
              <a:gd name="connsiteX4" fmla="*/ 2943528 w 2943528"/>
              <a:gd name="connsiteY4" fmla="*/ 0 h 272043"/>
              <a:gd name="connsiteX5" fmla="*/ 2943528 w 2943528"/>
              <a:gd name="connsiteY5" fmla="*/ 272043 h 272043"/>
              <a:gd name="connsiteX6" fmla="*/ 2295952 w 2943528"/>
              <a:gd name="connsiteY6" fmla="*/ 272043 h 272043"/>
              <a:gd name="connsiteX7" fmla="*/ 1648376 w 2943528"/>
              <a:gd name="connsiteY7" fmla="*/ 272043 h 272043"/>
              <a:gd name="connsiteX8" fmla="*/ 1000800 w 2943528"/>
              <a:gd name="connsiteY8" fmla="*/ 272043 h 272043"/>
              <a:gd name="connsiteX9" fmla="*/ 0 w 2943528"/>
              <a:gd name="connsiteY9" fmla="*/ 272043 h 272043"/>
              <a:gd name="connsiteX10" fmla="*/ 0 w 2943528"/>
              <a:gd name="connsiteY10" fmla="*/ 0 h 272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43528" h="272043" fill="none" extrusionOk="0">
                <a:moveTo>
                  <a:pt x="0" y="0"/>
                </a:moveTo>
                <a:cubicBezTo>
                  <a:pt x="236893" y="-6156"/>
                  <a:pt x="331706" y="13284"/>
                  <a:pt x="647576" y="0"/>
                </a:cubicBezTo>
                <a:cubicBezTo>
                  <a:pt x="963446" y="-13284"/>
                  <a:pt x="1023438" y="17429"/>
                  <a:pt x="1295152" y="0"/>
                </a:cubicBezTo>
                <a:cubicBezTo>
                  <a:pt x="1566866" y="-17429"/>
                  <a:pt x="1720503" y="-5551"/>
                  <a:pt x="1913293" y="0"/>
                </a:cubicBezTo>
                <a:cubicBezTo>
                  <a:pt x="2106083" y="5551"/>
                  <a:pt x="2635511" y="10964"/>
                  <a:pt x="2943528" y="0"/>
                </a:cubicBezTo>
                <a:cubicBezTo>
                  <a:pt x="2951135" y="123418"/>
                  <a:pt x="2957065" y="192205"/>
                  <a:pt x="2943528" y="272043"/>
                </a:cubicBezTo>
                <a:cubicBezTo>
                  <a:pt x="2748312" y="251390"/>
                  <a:pt x="2588831" y="243420"/>
                  <a:pt x="2295952" y="272043"/>
                </a:cubicBezTo>
                <a:cubicBezTo>
                  <a:pt x="2003073" y="300666"/>
                  <a:pt x="1907470" y="247259"/>
                  <a:pt x="1648376" y="272043"/>
                </a:cubicBezTo>
                <a:cubicBezTo>
                  <a:pt x="1389282" y="296827"/>
                  <a:pt x="1230648" y="280670"/>
                  <a:pt x="1000800" y="272043"/>
                </a:cubicBezTo>
                <a:cubicBezTo>
                  <a:pt x="770952" y="263416"/>
                  <a:pt x="382556" y="275073"/>
                  <a:pt x="0" y="272043"/>
                </a:cubicBezTo>
                <a:cubicBezTo>
                  <a:pt x="1957" y="141940"/>
                  <a:pt x="1741" y="116071"/>
                  <a:pt x="0" y="0"/>
                </a:cubicBezTo>
                <a:close/>
              </a:path>
              <a:path w="2943528" h="272043" stroke="0" extrusionOk="0">
                <a:moveTo>
                  <a:pt x="0" y="0"/>
                </a:moveTo>
                <a:cubicBezTo>
                  <a:pt x="217105" y="24768"/>
                  <a:pt x="317215" y="-14158"/>
                  <a:pt x="500400" y="0"/>
                </a:cubicBezTo>
                <a:cubicBezTo>
                  <a:pt x="683585" y="14158"/>
                  <a:pt x="937501" y="-21003"/>
                  <a:pt x="1118541" y="0"/>
                </a:cubicBezTo>
                <a:cubicBezTo>
                  <a:pt x="1299581" y="21003"/>
                  <a:pt x="1530815" y="24262"/>
                  <a:pt x="1707246" y="0"/>
                </a:cubicBezTo>
                <a:cubicBezTo>
                  <a:pt x="1883678" y="-24262"/>
                  <a:pt x="2062592" y="1049"/>
                  <a:pt x="2354822" y="0"/>
                </a:cubicBezTo>
                <a:cubicBezTo>
                  <a:pt x="2647052" y="-1049"/>
                  <a:pt x="2757160" y="-6976"/>
                  <a:pt x="2943528" y="0"/>
                </a:cubicBezTo>
                <a:cubicBezTo>
                  <a:pt x="2938667" y="78281"/>
                  <a:pt x="2935275" y="174865"/>
                  <a:pt x="2943528" y="272043"/>
                </a:cubicBezTo>
                <a:cubicBezTo>
                  <a:pt x="2735719" y="263078"/>
                  <a:pt x="2589509" y="256424"/>
                  <a:pt x="2443128" y="272043"/>
                </a:cubicBezTo>
                <a:cubicBezTo>
                  <a:pt x="2296747" y="287662"/>
                  <a:pt x="1955339" y="244681"/>
                  <a:pt x="1795552" y="272043"/>
                </a:cubicBezTo>
                <a:cubicBezTo>
                  <a:pt x="1635765" y="299405"/>
                  <a:pt x="1414233" y="260901"/>
                  <a:pt x="1236282" y="272043"/>
                </a:cubicBezTo>
                <a:cubicBezTo>
                  <a:pt x="1058331" y="283186"/>
                  <a:pt x="876150" y="252128"/>
                  <a:pt x="588706" y="272043"/>
                </a:cubicBezTo>
                <a:cubicBezTo>
                  <a:pt x="301262" y="291958"/>
                  <a:pt x="202743" y="249931"/>
                  <a:pt x="0" y="272043"/>
                </a:cubicBezTo>
                <a:cubicBezTo>
                  <a:pt x="-9056" y="180613"/>
                  <a:pt x="-5721" y="63811"/>
                  <a:pt x="0" y="0"/>
                </a:cubicBezTo>
                <a:close/>
              </a:path>
            </a:pathLst>
          </a:custGeom>
          <a:solidFill>
            <a:srgbClr val="C00000"/>
          </a:solidFill>
          <a:ln>
            <a:solidFill>
              <a:srgbClr val="C00000"/>
            </a:solidFill>
            <a:extLst>
              <a:ext uri="{C807C97D-BFC1-408E-A445-0C87EB9F89A2}">
                <ask:lineSketchStyleProps xmlns:ask="http://schemas.microsoft.com/office/drawing/2018/sketchyshapes" sd="2308155104">
                  <a:prstGeom prst="rect">
                    <a:avLst/>
                  </a:prstGeom>
                  <ask:type>
                    <ask:lineSketchFreehand/>
                  </ask:type>
                </ask:lineSketchStyleProps>
              </a:ext>
            </a:extLst>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dirty="0">
                <a:solidFill>
                  <a:schemeClr val="bg1"/>
                </a:solidFill>
              </a:rPr>
              <a:t>     Tout sur … les assurances !</a:t>
            </a:r>
          </a:p>
        </p:txBody>
      </p:sp>
      <p:grpSp>
        <p:nvGrpSpPr>
          <p:cNvPr id="9" name="Graphique 1813">
            <a:extLst>
              <a:ext uri="{FF2B5EF4-FFF2-40B4-BE49-F238E27FC236}">
                <a16:creationId xmlns:a16="http://schemas.microsoft.com/office/drawing/2014/main" id="{8C74E981-9448-13AE-EC6D-E227E72CB3F8}"/>
              </a:ext>
            </a:extLst>
          </p:cNvPr>
          <p:cNvGrpSpPr/>
          <p:nvPr/>
        </p:nvGrpSpPr>
        <p:grpSpPr>
          <a:xfrm>
            <a:off x="1055446" y="1257708"/>
            <a:ext cx="243960" cy="227725"/>
            <a:chOff x="2279329" y="2853237"/>
            <a:chExt cx="426529" cy="398144"/>
          </a:xfrm>
          <a:noFill/>
        </p:grpSpPr>
        <p:grpSp>
          <p:nvGrpSpPr>
            <p:cNvPr id="10" name="Graphique 1813">
              <a:extLst>
                <a:ext uri="{FF2B5EF4-FFF2-40B4-BE49-F238E27FC236}">
                  <a16:creationId xmlns:a16="http://schemas.microsoft.com/office/drawing/2014/main" id="{612F4C07-0AF9-387D-0B5B-871421704631}"/>
                </a:ext>
              </a:extLst>
            </p:cNvPr>
            <p:cNvGrpSpPr/>
            <p:nvPr/>
          </p:nvGrpSpPr>
          <p:grpSpPr>
            <a:xfrm>
              <a:off x="2279329" y="2853237"/>
              <a:ext cx="426529" cy="398144"/>
              <a:chOff x="2279329" y="2853237"/>
              <a:chExt cx="426529" cy="398144"/>
            </a:xfrm>
            <a:grpFill/>
          </p:grpSpPr>
          <p:grpSp>
            <p:nvGrpSpPr>
              <p:cNvPr id="66" name="Graphique 1813">
                <a:extLst>
                  <a:ext uri="{FF2B5EF4-FFF2-40B4-BE49-F238E27FC236}">
                    <a16:creationId xmlns:a16="http://schemas.microsoft.com/office/drawing/2014/main" id="{872DA48B-291D-7231-B6D7-A1E7A47ED7A1}"/>
                  </a:ext>
                </a:extLst>
              </p:cNvPr>
              <p:cNvGrpSpPr/>
              <p:nvPr/>
            </p:nvGrpSpPr>
            <p:grpSpPr>
              <a:xfrm>
                <a:off x="2279329" y="2853237"/>
                <a:ext cx="426529" cy="383857"/>
                <a:chOff x="2279329" y="2853237"/>
                <a:chExt cx="426529" cy="383857"/>
              </a:xfrm>
              <a:grpFill/>
            </p:grpSpPr>
            <p:grpSp>
              <p:nvGrpSpPr>
                <p:cNvPr id="92" name="Graphique 1813">
                  <a:extLst>
                    <a:ext uri="{FF2B5EF4-FFF2-40B4-BE49-F238E27FC236}">
                      <a16:creationId xmlns:a16="http://schemas.microsoft.com/office/drawing/2014/main" id="{1FB49A94-2347-2F37-AB0B-FCDB84B40FCA}"/>
                    </a:ext>
                  </a:extLst>
                </p:cNvPr>
                <p:cNvGrpSpPr/>
                <p:nvPr/>
              </p:nvGrpSpPr>
              <p:grpSpPr>
                <a:xfrm>
                  <a:off x="2404487" y="2986968"/>
                  <a:ext cx="163258" cy="250126"/>
                  <a:chOff x="2404487" y="2986968"/>
                  <a:chExt cx="163258" cy="250126"/>
                </a:xfrm>
                <a:grpFill/>
              </p:grpSpPr>
              <p:sp>
                <p:nvSpPr>
                  <p:cNvPr id="113" name="Forme libre : forme 112">
                    <a:extLst>
                      <a:ext uri="{FF2B5EF4-FFF2-40B4-BE49-F238E27FC236}">
                        <a16:creationId xmlns:a16="http://schemas.microsoft.com/office/drawing/2014/main" id="{2E5BFCB0-E1A9-C474-B59F-FC18C0306A64}"/>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endParaRPr lang="fr-FR" sz="1400"/>
                  </a:p>
                </p:txBody>
              </p:sp>
              <p:sp>
                <p:nvSpPr>
                  <p:cNvPr id="114" name="Forme libre : forme 113">
                    <a:extLst>
                      <a:ext uri="{FF2B5EF4-FFF2-40B4-BE49-F238E27FC236}">
                        <a16:creationId xmlns:a16="http://schemas.microsoft.com/office/drawing/2014/main" id="{9491F607-9957-3E72-2429-BF927651A8A3}"/>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endParaRPr lang="fr-FR" sz="1400"/>
                  </a:p>
                </p:txBody>
              </p:sp>
            </p:grpSp>
            <p:sp>
              <p:nvSpPr>
                <p:cNvPr id="4096" name="Forme libre : forme 4095">
                  <a:extLst>
                    <a:ext uri="{FF2B5EF4-FFF2-40B4-BE49-F238E27FC236}">
                      <a16:creationId xmlns:a16="http://schemas.microsoft.com/office/drawing/2014/main" id="{6D09EC08-FF4C-9557-0DB8-B5AA4745153B}"/>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endParaRPr lang="fr-FR" sz="1400"/>
                </a:p>
              </p:txBody>
            </p:sp>
            <p:sp>
              <p:nvSpPr>
                <p:cNvPr id="4127" name="Forme libre : forme 4126">
                  <a:extLst>
                    <a:ext uri="{FF2B5EF4-FFF2-40B4-BE49-F238E27FC236}">
                      <a16:creationId xmlns:a16="http://schemas.microsoft.com/office/drawing/2014/main" id="{F5AD9B31-9C1B-6160-873C-9D158E8E9BF5}"/>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DD4B44F7-CEF0-143E-F712-16B4120A80B6}"/>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endParaRPr lang="fr-FR" sz="1400"/>
                </a:p>
              </p:txBody>
            </p:sp>
            <p:grpSp>
              <p:nvGrpSpPr>
                <p:cNvPr id="97" name="Graphique 1813">
                  <a:extLst>
                    <a:ext uri="{FF2B5EF4-FFF2-40B4-BE49-F238E27FC236}">
                      <a16:creationId xmlns:a16="http://schemas.microsoft.com/office/drawing/2014/main" id="{3625EB73-8BDD-BFC4-6FBD-E19E411BAD91}"/>
                    </a:ext>
                  </a:extLst>
                </p:cNvPr>
                <p:cNvGrpSpPr/>
                <p:nvPr/>
              </p:nvGrpSpPr>
              <p:grpSpPr>
                <a:xfrm>
                  <a:off x="2605465" y="2913530"/>
                  <a:ext cx="100393" cy="307943"/>
                  <a:chOff x="2605465" y="2913530"/>
                  <a:chExt cx="100393" cy="307943"/>
                </a:xfrm>
                <a:grpFill/>
              </p:grpSpPr>
              <p:sp>
                <p:nvSpPr>
                  <p:cNvPr id="105" name="Forme libre : forme 104">
                    <a:extLst>
                      <a:ext uri="{FF2B5EF4-FFF2-40B4-BE49-F238E27FC236}">
                        <a16:creationId xmlns:a16="http://schemas.microsoft.com/office/drawing/2014/main" id="{8FD26FEE-81ED-927D-A06C-89510676D1C8}"/>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endParaRPr lang="fr-FR" sz="1400"/>
                  </a:p>
                </p:txBody>
              </p:sp>
              <p:sp>
                <p:nvSpPr>
                  <p:cNvPr id="107" name="Forme libre : forme 106">
                    <a:extLst>
                      <a:ext uri="{FF2B5EF4-FFF2-40B4-BE49-F238E27FC236}">
                        <a16:creationId xmlns:a16="http://schemas.microsoft.com/office/drawing/2014/main" id="{C5D88A63-2304-7E08-D756-7888F37AB727}"/>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endParaRPr lang="fr-FR" sz="1400"/>
                  </a:p>
                </p:txBody>
              </p:sp>
              <p:sp>
                <p:nvSpPr>
                  <p:cNvPr id="108" name="Forme libre : forme 107">
                    <a:extLst>
                      <a:ext uri="{FF2B5EF4-FFF2-40B4-BE49-F238E27FC236}">
                        <a16:creationId xmlns:a16="http://schemas.microsoft.com/office/drawing/2014/main" id="{10F5E474-A57B-671E-4E70-DED053485537}"/>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endParaRPr lang="fr-FR" sz="1400"/>
                  </a:p>
                </p:txBody>
              </p:sp>
            </p:grpSp>
            <p:grpSp>
              <p:nvGrpSpPr>
                <p:cNvPr id="98" name="Graphique 1813">
                  <a:extLst>
                    <a:ext uri="{FF2B5EF4-FFF2-40B4-BE49-F238E27FC236}">
                      <a16:creationId xmlns:a16="http://schemas.microsoft.com/office/drawing/2014/main" id="{E2FA7D2B-817D-CF9F-7AC1-86D8E0B8D24A}"/>
                    </a:ext>
                  </a:extLst>
                </p:cNvPr>
                <p:cNvGrpSpPr/>
                <p:nvPr/>
              </p:nvGrpSpPr>
              <p:grpSpPr>
                <a:xfrm>
                  <a:off x="2279329" y="2915435"/>
                  <a:ext cx="100393" cy="307943"/>
                  <a:chOff x="2279329" y="2915435"/>
                  <a:chExt cx="100393" cy="307943"/>
                </a:xfrm>
                <a:grpFill/>
              </p:grpSpPr>
              <p:sp>
                <p:nvSpPr>
                  <p:cNvPr id="102" name="Forme libre : forme 101">
                    <a:extLst>
                      <a:ext uri="{FF2B5EF4-FFF2-40B4-BE49-F238E27FC236}">
                        <a16:creationId xmlns:a16="http://schemas.microsoft.com/office/drawing/2014/main" id="{25FAF052-C20F-E786-7202-12A706131E1D}"/>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154DAB24-7C70-0232-5830-EA292BB30E87}"/>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4E5B71E5-5544-12ED-3F89-CD44E39F0911}"/>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endParaRPr lang="fr-FR" sz="1400"/>
                  </a:p>
                </p:txBody>
              </p:sp>
            </p:grpSp>
            <p:sp>
              <p:nvSpPr>
                <p:cNvPr id="99" name="Forme libre : forme 98">
                  <a:extLst>
                    <a:ext uri="{FF2B5EF4-FFF2-40B4-BE49-F238E27FC236}">
                      <a16:creationId xmlns:a16="http://schemas.microsoft.com/office/drawing/2014/main" id="{D8E05019-0D98-1B0B-2DCE-9378A21D3357}"/>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D66B1ADF-0222-BAD6-8DB0-744B98BEA1B6}"/>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endParaRPr lang="fr-FR" sz="1400"/>
                </a:p>
              </p:txBody>
            </p:sp>
          </p:grpSp>
          <p:sp>
            <p:nvSpPr>
              <p:cNvPr id="86" name="Forme libre : forme 85">
                <a:extLst>
                  <a:ext uri="{FF2B5EF4-FFF2-40B4-BE49-F238E27FC236}">
                    <a16:creationId xmlns:a16="http://schemas.microsoft.com/office/drawing/2014/main" id="{5F97F9D7-5432-5A45-8448-2180ACF8EAF7}"/>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endParaRPr lang="fr-FR" sz="1400"/>
              </a:p>
            </p:txBody>
          </p:sp>
        </p:grpSp>
        <p:sp>
          <p:nvSpPr>
            <p:cNvPr id="11" name="Forme libre : forme 10">
              <a:extLst>
                <a:ext uri="{FF2B5EF4-FFF2-40B4-BE49-F238E27FC236}">
                  <a16:creationId xmlns:a16="http://schemas.microsoft.com/office/drawing/2014/main" id="{CEBF841E-9677-583A-2DA6-C443D76975B7}"/>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endParaRPr lang="fr-FR" sz="1400"/>
            </a:p>
          </p:txBody>
        </p:sp>
      </p:grpSp>
      <p:pic>
        <p:nvPicPr>
          <p:cNvPr id="115" name="Graphique 114" descr="Mille contour">
            <a:extLst>
              <a:ext uri="{FF2B5EF4-FFF2-40B4-BE49-F238E27FC236}">
                <a16:creationId xmlns:a16="http://schemas.microsoft.com/office/drawing/2014/main" id="{747CDC86-6584-1055-97B6-B6A91AEC0B95}"/>
              </a:ext>
            </a:extLst>
          </p:cNvPr>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937394" y="1327966"/>
            <a:ext cx="234000" cy="234000"/>
          </a:xfrm>
          <a:prstGeom prst="rect">
            <a:avLst/>
          </a:prstGeom>
        </p:spPr>
      </p:pic>
      <p:pic>
        <p:nvPicPr>
          <p:cNvPr id="120" name="Image 119">
            <a:extLst>
              <a:ext uri="{FF2B5EF4-FFF2-40B4-BE49-F238E27FC236}">
                <a16:creationId xmlns:a16="http://schemas.microsoft.com/office/drawing/2014/main" id="{6FD5C33E-4C5E-C49E-8D27-DEA9D32EFA12}"/>
              </a:ext>
            </a:extLst>
          </p:cNvPr>
          <p:cNvPicPr>
            <a:picLocks noChangeAspect="1"/>
          </p:cNvPicPr>
          <p:nvPr/>
        </p:nvPicPr>
        <p:blipFill>
          <a:blip r:embed="rId21" cstate="print">
            <a:clrChange>
              <a:clrFrom>
                <a:srgbClr val="FEFEFE"/>
              </a:clrFrom>
              <a:clrTo>
                <a:srgbClr val="FEFEFE">
                  <a:alpha val="0%"/>
                </a:srgbClr>
              </a:clrTo>
            </a:clrChange>
            <a:extLst>
              <a:ext uri="{28A0092B-C50C-407E-A947-70E740481C1C}">
                <a14:useLocalDpi xmlns:a14="http://schemas.microsoft.com/office/drawing/2010/main"/>
              </a:ext>
            </a:extLst>
          </a:blip>
          <a:stretch>
            <a:fillRect/>
          </a:stretch>
        </p:blipFill>
        <p:spPr>
          <a:xfrm>
            <a:off x="7144643" y="5498362"/>
            <a:ext cx="526893" cy="492057"/>
          </a:xfrm>
          <a:prstGeom prst="rect">
            <a:avLst/>
          </a:prstGeom>
        </p:spPr>
      </p:pic>
      <p:pic>
        <p:nvPicPr>
          <p:cNvPr id="123" name="Image 122">
            <a:hlinkClick r:id="rId11"/>
            <a:extLst>
              <a:ext uri="{FF2B5EF4-FFF2-40B4-BE49-F238E27FC236}">
                <a16:creationId xmlns:a16="http://schemas.microsoft.com/office/drawing/2014/main" id="{2741AB5E-68CA-F242-C06D-1507D93FC6B0}"/>
              </a:ext>
            </a:extLst>
          </p:cNvPr>
          <p:cNvPicPr>
            <a:picLocks noChangeAspect="1"/>
          </p:cNvPicPr>
          <p:nvPr/>
        </p:nvPicPr>
        <p:blipFill>
          <a:blip r:embed="rId22"/>
          <a:stretch>
            <a:fillRect/>
          </a:stretch>
        </p:blipFill>
        <p:spPr>
          <a:xfrm>
            <a:off x="6318852" y="2719862"/>
            <a:ext cx="1089237" cy="419458"/>
          </a:xfrm>
          <a:prstGeom prst="rect">
            <a:avLst/>
          </a:prstGeom>
          <a:ln w="12700">
            <a:solidFill>
              <a:schemeClr val="accent1"/>
            </a:solidFill>
          </a:ln>
        </p:spPr>
      </p:pic>
      <p:pic>
        <p:nvPicPr>
          <p:cNvPr id="125" name="Image 124">
            <a:extLst>
              <a:ext uri="{FF2B5EF4-FFF2-40B4-BE49-F238E27FC236}">
                <a16:creationId xmlns:a16="http://schemas.microsoft.com/office/drawing/2014/main" id="{07B3D882-46AD-1AEF-7BB4-8345218EF734}"/>
              </a:ext>
            </a:extLst>
          </p:cNvPr>
          <p:cNvPicPr>
            <a:picLocks noChangeAspect="1"/>
          </p:cNvPicPr>
          <p:nvPr/>
        </p:nvPicPr>
        <p:blipFill>
          <a:blip r:embed="rId23"/>
          <a:stretch>
            <a:fillRect/>
          </a:stretch>
        </p:blipFill>
        <p:spPr>
          <a:xfrm>
            <a:off x="1631637" y="3521722"/>
            <a:ext cx="317216" cy="392432"/>
          </a:xfrm>
          <a:prstGeom prst="rect">
            <a:avLst/>
          </a:prstGeom>
        </p:spPr>
      </p:pic>
      <p:pic>
        <p:nvPicPr>
          <p:cNvPr id="127" name="Image 126">
            <a:extLst>
              <a:ext uri="{FF2B5EF4-FFF2-40B4-BE49-F238E27FC236}">
                <a16:creationId xmlns:a16="http://schemas.microsoft.com/office/drawing/2014/main" id="{1EFCF883-0ADA-B74D-8330-5D351C562642}"/>
              </a:ext>
            </a:extLst>
          </p:cNvPr>
          <p:cNvPicPr>
            <a:picLocks noChangeAspect="1"/>
          </p:cNvPicPr>
          <p:nvPr/>
        </p:nvPicPr>
        <p:blipFill>
          <a:blip r:embed="rId24"/>
          <a:stretch>
            <a:fillRect/>
          </a:stretch>
        </p:blipFill>
        <p:spPr>
          <a:xfrm>
            <a:off x="1887228" y="2459708"/>
            <a:ext cx="438950" cy="347502"/>
          </a:xfrm>
          <a:prstGeom prst="rect">
            <a:avLst/>
          </a:prstGeom>
        </p:spPr>
      </p:pic>
      <p:pic>
        <p:nvPicPr>
          <p:cNvPr id="4130" name="Image 4129">
            <a:extLst>
              <a:ext uri="{FF2B5EF4-FFF2-40B4-BE49-F238E27FC236}">
                <a16:creationId xmlns:a16="http://schemas.microsoft.com/office/drawing/2014/main" id="{5802E6EE-46E7-6357-A9DA-8F3FBD413658}"/>
              </a:ext>
            </a:extLst>
          </p:cNvPr>
          <p:cNvPicPr>
            <a:picLocks noChangeAspect="1"/>
          </p:cNvPicPr>
          <p:nvPr/>
        </p:nvPicPr>
        <p:blipFill>
          <a:blip r:embed="rId25"/>
          <a:stretch>
            <a:fillRect/>
          </a:stretch>
        </p:blipFill>
        <p:spPr>
          <a:xfrm>
            <a:off x="1690281" y="1603394"/>
            <a:ext cx="516535" cy="272043"/>
          </a:xfrm>
          <a:prstGeom prst="rect">
            <a:avLst/>
          </a:prstGeom>
        </p:spPr>
      </p:pic>
      <p:pic>
        <p:nvPicPr>
          <p:cNvPr id="4131" name="Image 4130">
            <a:extLst>
              <a:ext uri="{FF2B5EF4-FFF2-40B4-BE49-F238E27FC236}">
                <a16:creationId xmlns:a16="http://schemas.microsoft.com/office/drawing/2014/main" id="{2D99028B-B7A4-686C-FECB-925498586AD0}"/>
              </a:ext>
            </a:extLst>
          </p:cNvPr>
          <p:cNvPicPr>
            <a:picLocks noChangeAspect="1"/>
          </p:cNvPicPr>
          <p:nvPr/>
        </p:nvPicPr>
        <p:blipFill>
          <a:blip r:embed="rId26">
            <a:extLst>
              <a:ext uri="{BEBA8EAE-BF5A-486C-A8C5-ECC9F3942E4B}">
                <a14:imgProps xmlns:a14="http://schemas.microsoft.com/office/drawing/2010/main">
                  <a14:imgLayer r:embed="rId27">
                    <a14:imgEffect>
                      <a14:backgroundRemoval t="9.524%" b="89.683%" l="4.965%" r="98.227%">
                        <a14:foregroundMark x1="5.319%" y1="51.586%" x2="4.965%" y2="70.634%"/>
                        <a14:foregroundMark x1="4.965%" y1="70.634%" x2="14.681%" y2="84.527%"/>
                        <a14:foregroundMark x1="26.214%" y1="81.013%" x2="29.433%" y2="73.81%"/>
                        <a14:foregroundMark x1="57.446%" y1="13.492%" x2="44.326%" y2="9.524%"/>
                        <a14:foregroundMark x1="44.326%" y1="9.524%" x2="38.46%" y2="9.524%"/>
                        <a14:foregroundMark x1="33.22%" y1="12.979%" x2="32.624%" y2="13.492%"/>
                        <a14:foregroundMark x1="36.794%" y1="9.903%" x2="34.36%" y2="11.998%"/>
                        <a14:foregroundMark x1="91.731%" y1="62.809%" x2="93.262%" y2="67.46%"/>
                        <a14:foregroundMark x1="93.262%" y1="67.46%" x2="89.007%" y2="77.777%"/>
                        <a14:foregroundMark x1="89.007%" y1="77.777%" x2="85.816%" y2="79.365%"/>
                        <a14:foregroundMark x1="95.745%" y1="66.667%" x2="94.681%" y2="80.157%"/>
                        <a14:foregroundMark x1="94.681%" y1="80.157%" x2="93.972%" y2="80.952%"/>
                        <a14:foregroundMark x1="97.871%" y1="73.016%" x2="98.227%" y2="78.571%"/>
                        <a14:foregroundMark x1="15.245%" y1="86.508%" x2="23.05%" y2="88.095%"/>
                        <a14:foregroundMark x1="23.05%" y1="88.095%" x2="24.467%" y2="83.333%"/>
                        <a14:foregroundMark x1="73.759%" y1="88.889%" x2="80.851%" y2="87.301%"/>
                        <a14:foregroundMark x1="77.66%" y1="42.063%" x2="79.433%" y2="43.65%"/>
                        <a14:backgroundMark x1="98.227%" y1="81.746%" x2="97.871%" y2="64.286%"/>
                        <a14:backgroundMark x1="97.518%" y1="75.397%" x2="97.518%" y2="73.016%"/>
                        <a14:backgroundMark x1="13.12%" y1="88.889%" x2="14.27%" y2="89.747%"/>
                        <a14:backgroundMark x1="22.744%" y1="93.169%" x2="30.142%" y2="88.889%"/>
                        <a14:backgroundMark x1="21.253%" y1="94.046%" x2="22.093%" y2="93.558%"/>
                        <a14:backgroundMark x1="52.482%" y1="87.301%" x2="32.979%" y2="87.301%"/>
                        <a14:backgroundMark x1="66.312%" y1="88.095%" x2="51.418%" y2="88.095%"/>
                        <a14:backgroundMark x1="75.532%" y1="30.159%" x2="76.95%" y2="32.54%"/>
                        <a14:backgroundMark x1="79.077%" y1="35.714%" x2="79.669%" y2="36.708%"/>
                        <a14:backgroundMark x1="86.169%" y1="39.683%" x2="89.007%" y2="42.063%"/>
                        <a14:backgroundMark x1="36.879%" y1="3.968%" x2="35.106%" y2="3.968%"/>
                        <a14:backgroundMark x1="32.979%" y1="7.143%" x2="31.56%" y2="7.143%"/>
                        <a14:backgroundMark x1="20.567%" y1="19.048%" x2="20.567%" y2="16.667%"/>
                        <a14:backgroundMark x1="19.504%" y1="23.016%" x2="18.439%" y2="23.016%"/>
                        <a14:backgroundMark x1="21.984%" y1="17.459%" x2="19.504%" y2="15.873%"/>
                        <a14:backgroundMark x1="23.05%" y1="15.873%" x2="23.05%" y2="15.873%"/>
                        <a14:backgroundMark x1="3.901%" y1="43.65%" x2="14.894%" y2="32.54%"/>
                        <a14:backgroundMark x1="14.894%" y1="32.54%" x2="16.312%" y2="28.571%"/>
                        <a14:backgroundMark x1="84.043%" y1="42.063%" x2="90.426%" y2="45.238%"/>
                        <a14:backgroundMark x1="90.426%" y1="45.238%" x2="95.745%" y2="54.762%"/>
                        <a14:backgroundMark x1="95.745%" y1="54.762%" x2="96.099%" y2="56.349%"/>
                        <a14:backgroundMark x1="85.816%" y1="43.65%" x2="80.851%" y2="40.476%"/>
                      </a14:backgroundRemoval>
                    </a14:imgEffect>
                  </a14:imgLayer>
                </a14:imgProps>
              </a:ext>
            </a:extLst>
          </a:blip>
          <a:stretch>
            <a:fillRect/>
          </a:stretch>
        </p:blipFill>
        <p:spPr>
          <a:xfrm>
            <a:off x="521110" y="6197274"/>
            <a:ext cx="1366118" cy="610393"/>
          </a:xfrm>
          <a:prstGeom prst="rect">
            <a:avLst/>
          </a:prstGeom>
        </p:spPr>
      </p:pic>
      <p:pic>
        <p:nvPicPr>
          <p:cNvPr id="4132" name="Picture 4" descr="Trottinette adulte : plus de 2 844 illustrations et dessins de stock libres  de droits proposés sous licence | Shutterstock">
            <a:extLst>
              <a:ext uri="{FF2B5EF4-FFF2-40B4-BE49-F238E27FC236}">
                <a16:creationId xmlns:a16="http://schemas.microsoft.com/office/drawing/2014/main" id="{10DC1586-288E-6ED7-1579-CC4E19169588}"/>
              </a:ext>
            </a:extLst>
          </p:cNvPr>
          <p:cNvPicPr>
            <a:picLocks noChangeAspect="1" noChangeArrowheads="1"/>
          </p:cNvPicPr>
          <p:nvPr/>
        </p:nvPicPr>
        <p:blipFill rotWithShape="1">
          <a:blip r:embed="rId28" cstate="print">
            <a:clrChange>
              <a:clrFrom>
                <a:srgbClr val="FFFFFF"/>
              </a:clrFrom>
              <a:clrTo>
                <a:srgbClr val="FFFFFF">
                  <a:alpha val="0%"/>
                </a:srgbClr>
              </a:clrTo>
            </a:clrChange>
            <a:extLst>
              <a:ext uri="{28A0092B-C50C-407E-A947-70E740481C1C}">
                <a14:useLocalDpi xmlns:a14="http://schemas.microsoft.com/office/drawing/2010/main" val="0"/>
              </a:ext>
            </a:extLst>
          </a:blip>
          <a:srcRect l="16.976%" t="8.331%" r="18.317%" b="17.327%"/>
          <a:stretch/>
        </p:blipFill>
        <p:spPr bwMode="auto">
          <a:xfrm>
            <a:off x="833369" y="6076144"/>
            <a:ext cx="591258" cy="731557"/>
          </a:xfrm>
          <a:prstGeom prst="rect">
            <a:avLst/>
          </a:prstGeom>
          <a:noFill/>
          <a:extLst>
            <a:ext uri="{909E8E84-426E-40DD-AFC4-6F175D3DCCD1}">
              <a14:hiddenFill xmlns:a14="http://schemas.microsoft.com/office/drawing/2010/main">
                <a:solidFill>
                  <a:srgbClr val="FFFFFF"/>
                </a:solidFill>
              </a14:hiddenFill>
            </a:ext>
          </a:extLst>
        </p:spPr>
      </p:pic>
      <p:pic>
        <p:nvPicPr>
          <p:cNvPr id="4133" name="Picture 2" descr="28 100+ Motard Stock Illustrations, graphiques vectoriels libre de droits  et Clip Art - iStock | Moto, Casque moto, Motard casque">
            <a:extLst>
              <a:ext uri="{FF2B5EF4-FFF2-40B4-BE49-F238E27FC236}">
                <a16:creationId xmlns:a16="http://schemas.microsoft.com/office/drawing/2014/main" id="{A592CE96-9DF6-C92A-E876-B236DAAA69AD}"/>
              </a:ext>
            </a:extLst>
          </p:cNvPr>
          <p:cNvPicPr>
            <a:picLocks noChangeAspect="1" noChangeArrowheads="1"/>
          </p:cNvPicPr>
          <p:nvPr/>
        </p:nvPicPr>
        <p:blipFill rotWithShape="1">
          <a:blip r:embed="rId29">
            <a:clrChange>
              <a:clrFrom>
                <a:srgbClr val="FFFFFF"/>
              </a:clrFrom>
              <a:clrTo>
                <a:srgbClr val="FFFFFF">
                  <a:alpha val="0%"/>
                </a:srgbClr>
              </a:clrTo>
            </a:clrChange>
            <a:extLst>
              <a:ext uri="{28A0092B-C50C-407E-A947-70E740481C1C}">
                <a14:useLocalDpi xmlns:a14="http://schemas.microsoft.com/office/drawing/2010/main" val="0"/>
              </a:ext>
            </a:extLst>
          </a:blip>
          <a:srcRect l="4.131%" t="58.808%" r="62.321%"/>
          <a:stretch/>
        </p:blipFill>
        <p:spPr bwMode="auto">
          <a:xfrm flipH="1">
            <a:off x="1155790" y="6133289"/>
            <a:ext cx="875013" cy="694838"/>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90DC4547-93CB-3A0E-0C95-4C32E68874C4}"/>
              </a:ext>
            </a:extLst>
          </p:cNvPr>
          <p:cNvPicPr>
            <a:picLocks noChangeAspect="1"/>
          </p:cNvPicPr>
          <p:nvPr/>
        </p:nvPicPr>
        <p:blipFill>
          <a:blip r:embed="rId30">
            <a:alphaModFix amt="70%"/>
          </a:blip>
          <a:stretch>
            <a:fillRect/>
          </a:stretch>
        </p:blipFill>
        <p:spPr>
          <a:xfrm>
            <a:off x="7671536" y="1948763"/>
            <a:ext cx="3788849" cy="2707185"/>
          </a:xfrm>
          <a:prstGeom prst="rect">
            <a:avLst/>
          </a:prstGeom>
        </p:spPr>
      </p:pic>
      <p:pic>
        <p:nvPicPr>
          <p:cNvPr id="5" name="Image 4">
            <a:extLst>
              <a:ext uri="{FF2B5EF4-FFF2-40B4-BE49-F238E27FC236}">
                <a16:creationId xmlns:a16="http://schemas.microsoft.com/office/drawing/2014/main" id="{4CE6C746-C754-033E-AA6F-2686898CEF13}"/>
              </a:ext>
            </a:extLst>
          </p:cNvPr>
          <p:cNvPicPr>
            <a:picLocks noChangeAspect="1"/>
          </p:cNvPicPr>
          <p:nvPr/>
        </p:nvPicPr>
        <p:blipFill>
          <a:blip r:embed="rId7"/>
          <a:stretch>
            <a:fillRect/>
          </a:stretch>
        </p:blipFill>
        <p:spPr>
          <a:xfrm>
            <a:off x="7408089" y="1505447"/>
            <a:ext cx="1765738" cy="773629"/>
          </a:xfrm>
          <a:prstGeom prst="rect">
            <a:avLst/>
          </a:prstGeom>
        </p:spPr>
      </p:pic>
      <p:pic>
        <p:nvPicPr>
          <p:cNvPr id="6" name="Picture 6" descr="ADN Nations - Analyse de marché et conseil stratégique">
            <a:hlinkClick r:id="rId31" action="ppaction://hlinksldjump"/>
            <a:extLst>
              <a:ext uri="{FF2B5EF4-FFF2-40B4-BE49-F238E27FC236}">
                <a16:creationId xmlns:a16="http://schemas.microsoft.com/office/drawing/2014/main" id="{A8857892-D9FB-F429-0F7D-D76097ADF15F}"/>
              </a:ext>
            </a:extLst>
          </p:cNvPr>
          <p:cNvPicPr>
            <a:picLocks noChangeAspect="1" noChangeArrowheads="1"/>
          </p:cNvPicPr>
          <p:nvPr/>
        </p:nvPicPr>
        <p:blipFill>
          <a:blip r:embed="rId3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317005" y="673407"/>
            <a:ext cx="493616" cy="465837"/>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44509F72-194A-76AA-85B2-6A7560B28E42}"/>
              </a:ext>
            </a:extLst>
          </p:cNvPr>
          <p:cNvPicPr>
            <a:picLocks noChangeAspect="1"/>
          </p:cNvPicPr>
          <p:nvPr/>
        </p:nvPicPr>
        <p:blipFill>
          <a:blip r:embed="rId33">
            <a:duotone>
              <a:prstClr val="black"/>
              <a:schemeClr val="accent1">
                <a:tint val="45%"/>
                <a:satMod val="400%"/>
              </a:schemeClr>
            </a:duotone>
          </a:blip>
          <a:stretch>
            <a:fillRect/>
          </a:stretch>
        </p:blipFill>
        <p:spPr>
          <a:xfrm rot="5400000" flipH="1" flipV="1">
            <a:off x="11555936" y="1057559"/>
            <a:ext cx="410155" cy="394400"/>
          </a:xfrm>
          <a:prstGeom prst="rect">
            <a:avLst/>
          </a:prstGeom>
          <a:noFill/>
        </p:spPr>
      </p:pic>
    </p:spTree>
    <p:extLst>
      <p:ext uri="{BB962C8B-B14F-4D97-AF65-F5344CB8AC3E}">
        <p14:creationId xmlns:p14="http://schemas.microsoft.com/office/powerpoint/2010/main" val="1115137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 decel="50%" fill="hold" nodeType="withEffect">
                                  <p:stCondLst>
                                    <p:cond delay="0"/>
                                  </p:stCondLst>
                                  <p:childTnLst>
                                    <p:animMotion origin="layout" path="M 1.875E-6 -3.7037E-7 L 0.32682 -0.00162 " pathEditMode="relative" rAng="0" ptsTypes="AA">
                                      <p:cBhvr>
                                        <p:cTn id="6" dur="8000" fill="hold"/>
                                        <p:tgtEl>
                                          <p:spTgt spid="4132"/>
                                        </p:tgtEl>
                                        <p:attrNameLst>
                                          <p:attrName>ppt_x</p:attrName>
                                          <p:attrName>ppt_y</p:attrName>
                                        </p:attrNameLst>
                                      </p:cBhvr>
                                      <p:rCtr x="16.341%" y="-0.093%"/>
                                    </p:animMotion>
                                  </p:childTnLst>
                                </p:cTn>
                              </p:par>
                              <p:par>
                                <p:cTn id="7" presetID="42" presetClass="path" presetSubtype="0" accel="50%" decel="50%" fill="hold" nodeType="withEffect">
                                  <p:stCondLst>
                                    <p:cond delay="0"/>
                                  </p:stCondLst>
                                  <p:childTnLst>
                                    <p:animMotion origin="layout" path="M 1.04167E-6 2.59259E-6 L 0.3332 -0.00301 " pathEditMode="relative" rAng="0" ptsTypes="AA">
                                      <p:cBhvr>
                                        <p:cTn id="8" dur="2000" fill="hold"/>
                                        <p:tgtEl>
                                          <p:spTgt spid="4133"/>
                                        </p:tgtEl>
                                        <p:attrNameLst>
                                          <p:attrName>ppt_x</p:attrName>
                                          <p:attrName>ppt_y</p:attrName>
                                        </p:attrNameLst>
                                      </p:cBhvr>
                                      <p:rCtr x="16.654%" y="-0.162%"/>
                                    </p:animMotion>
                                  </p:childTnLst>
                                </p:cTn>
                              </p:par>
                              <p:par>
                                <p:cTn id="9" presetID="42" presetClass="path" presetSubtype="0" accel="50%" decel="50%" fill="hold" nodeType="withEffect">
                                  <p:stCondLst>
                                    <p:cond delay="0"/>
                                  </p:stCondLst>
                                  <p:childTnLst>
                                    <p:animMotion origin="layout" path="M 2.08333E-6 1.85185E-6 L 0.32773 -0.00139 " pathEditMode="relative" rAng="0" ptsTypes="AA">
                                      <p:cBhvr>
                                        <p:cTn id="10" dur="5000" fill="hold"/>
                                        <p:tgtEl>
                                          <p:spTgt spid="4131"/>
                                        </p:tgtEl>
                                        <p:attrNameLst>
                                          <p:attrName>ppt_x</p:attrName>
                                          <p:attrName>ppt_y</p:attrName>
                                        </p:attrNameLst>
                                      </p:cBhvr>
                                      <p:rCtr x="16.379%" y="-0.06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purl.oclc.org/ooxml/drawingml/main" xmlns:r="http://purl.oclc.org/ooxml/officeDocument/relationships" xmlns:p="http://purl.oclc.org/ooxml/presentationml/main" show="0">
  <p:cSld>
    <p:spTree>
      <p:nvGrpSpPr>
        <p:cNvPr id="1" name=""/>
        <p:cNvGrpSpPr/>
        <p:nvPr/>
      </p:nvGrpSpPr>
      <p:grpSpPr>
        <a:xfrm>
          <a:off x="0" y="0"/>
          <a:ext cx="0" cy="0"/>
          <a:chOff x="0" y="0"/>
          <a:chExt cx="0" cy="0"/>
        </a:xfrm>
      </p:grpSpPr>
      <p:sp>
        <p:nvSpPr>
          <p:cNvPr id="8" name="Espace réservé du contenu 7">
            <a:extLst>
              <a:ext uri="{FF2B5EF4-FFF2-40B4-BE49-F238E27FC236}">
                <a16:creationId xmlns:a16="http://schemas.microsoft.com/office/drawing/2014/main" id="{ABC23BE2-0E38-28FD-DD43-3EB7AA96F6D4}"/>
              </a:ext>
            </a:extLst>
          </p:cNvPr>
          <p:cNvSpPr>
            <a:spLocks noGrp="1"/>
          </p:cNvSpPr>
          <p:nvPr>
            <p:ph idx="1"/>
          </p:nvPr>
        </p:nvSpPr>
        <p:spPr>
          <a:xfrm>
            <a:off x="695325" y="1350191"/>
            <a:ext cx="8475835" cy="719999"/>
          </a:xfrm>
        </p:spPr>
        <p:txBody>
          <a:bodyPr/>
          <a:lstStyle/>
          <a:p>
            <a:r>
              <a:rPr lang="fr-FR" dirty="0"/>
              <a:t>Retrouvez toutes les explications et infos complémentaires aux questions du quiz.</a:t>
            </a:r>
          </a:p>
          <a:p>
            <a:r>
              <a:rPr lang="fr-FR" b="1" dirty="0"/>
              <a:t>Question : </a:t>
            </a:r>
          </a:p>
          <a:p>
            <a:pPr algn="l">
              <a:buFont typeface="Arial" panose="020B0604020202020204" pitchFamily="34" charset="0"/>
              <a:buChar char="•"/>
            </a:pPr>
            <a:endParaRPr lang="fr-FR" b="0" i="0" dirty="0">
              <a:solidFill>
                <a:srgbClr val="181818"/>
              </a:solidFill>
              <a:effectLst/>
              <a:latin typeface="Poppins" panose="00000500000000000000" pitchFamily="2" charset="0"/>
            </a:endParaRPr>
          </a:p>
        </p:txBody>
      </p:sp>
      <p:sp>
        <p:nvSpPr>
          <p:cNvPr id="3" name="Espace réservé du texte 2">
            <a:extLst>
              <a:ext uri="{FF2B5EF4-FFF2-40B4-BE49-F238E27FC236}">
                <a16:creationId xmlns:a16="http://schemas.microsoft.com/office/drawing/2014/main" id="{7927C8EE-A4AA-4980-A402-BBC125DDC03C}"/>
              </a:ext>
            </a:extLst>
          </p:cNvPr>
          <p:cNvSpPr>
            <a:spLocks noGrp="1"/>
          </p:cNvSpPr>
          <p:nvPr>
            <p:ph type="body" sz="quarter" idx="12"/>
          </p:nvPr>
        </p:nvSpPr>
        <p:spPr/>
        <p:txBody>
          <a:bodyPr/>
          <a:lstStyle/>
          <a:p>
            <a:r>
              <a:rPr lang="fr-FR" sz="1800" dirty="0"/>
              <a:t>Annexe : Super score ou gamelle au </a:t>
            </a:r>
            <a:r>
              <a:rPr lang="fr-FR" sz="1800" dirty="0">
                <a:solidFill>
                  <a:srgbClr val="C00000"/>
                </a:solidFill>
              </a:rPr>
              <a:t>quiz de départ </a:t>
            </a:r>
            <a:r>
              <a:rPr lang="fr-FR" sz="1800" dirty="0"/>
              <a:t>?  </a:t>
            </a:r>
          </a:p>
        </p:txBody>
      </p:sp>
      <p:sp>
        <p:nvSpPr>
          <p:cNvPr id="2" name="ZoneTexte 1">
            <a:extLst>
              <a:ext uri="{FF2B5EF4-FFF2-40B4-BE49-F238E27FC236}">
                <a16:creationId xmlns:a16="http://schemas.microsoft.com/office/drawing/2014/main" id="{C521A5EC-8D9D-2130-8965-4134337E63FC}"/>
              </a:ext>
            </a:extLst>
          </p:cNvPr>
          <p:cNvSpPr txBox="1"/>
          <p:nvPr/>
        </p:nvSpPr>
        <p:spPr>
          <a:xfrm>
            <a:off x="6177478" y="95261"/>
            <a:ext cx="4980049" cy="276999"/>
          </a:xfrm>
          <a:prstGeom prst="rect">
            <a:avLst/>
          </a:prstGeom>
          <a:noFill/>
        </p:spPr>
        <p:txBody>
          <a:bodyPr wrap="square" rtlCol="0">
            <a:spAutoFit/>
          </a:bodyPr>
          <a:lstStyle/>
          <a:p>
            <a:pPr algn="r"/>
            <a:r>
              <a:rPr lang="fr-FR" sz="1200" dirty="0">
                <a:solidFill>
                  <a:schemeClr val="tx1">
                    <a:lumMod val="75%"/>
                    <a:lumOff val="25%"/>
                  </a:schemeClr>
                </a:solidFill>
              </a:rPr>
              <a:t>6. </a:t>
            </a:r>
            <a:r>
              <a:rPr lang="fr-FR" sz="1200" dirty="0"/>
              <a:t>Annexes</a:t>
            </a:r>
            <a:endParaRPr lang="fr-FR" sz="1200" dirty="0">
              <a:solidFill>
                <a:schemeClr val="tx1">
                  <a:lumMod val="75%"/>
                  <a:lumOff val="25%"/>
                </a:schemeClr>
              </a:solidFill>
            </a:endParaRPr>
          </a:p>
        </p:txBody>
      </p:sp>
      <p:pic>
        <p:nvPicPr>
          <p:cNvPr id="9" name="Image 8">
            <a:extLst>
              <a:ext uri="{FF2B5EF4-FFF2-40B4-BE49-F238E27FC236}">
                <a16:creationId xmlns:a16="http://schemas.microsoft.com/office/drawing/2014/main" id="{C8E1C67B-60F7-9B56-3D8F-C8FFD4B3F517}"/>
              </a:ext>
            </a:extLst>
          </p:cNvPr>
          <p:cNvPicPr>
            <a:picLocks noChangeAspect="1"/>
          </p:cNvPicPr>
          <p:nvPr/>
        </p:nvPicPr>
        <p:blipFill>
          <a:blip r:embed="rId2"/>
          <a:stretch>
            <a:fillRect/>
          </a:stretch>
        </p:blipFill>
        <p:spPr>
          <a:xfrm>
            <a:off x="11251238" y="49018"/>
            <a:ext cx="849650" cy="372260"/>
          </a:xfrm>
          <a:prstGeom prst="rect">
            <a:avLst/>
          </a:prstGeom>
        </p:spPr>
      </p:pic>
      <p:pic>
        <p:nvPicPr>
          <p:cNvPr id="10" name="Picture 2" descr="Quiz. Avis De Bande Dessinée Avec La Pancarte De Participation De Main Pour  La Conception De La Bannière. Conception De Panneau D' Illustration de  Vecteur - Illustration du interrogatoire, idée: 182052198">
            <a:extLst>
              <a:ext uri="{FF2B5EF4-FFF2-40B4-BE49-F238E27FC236}">
                <a16:creationId xmlns:a16="http://schemas.microsoft.com/office/drawing/2014/main" id="{BF838899-B822-25E1-F2EC-9FED6F98C5BD}"/>
              </a:ext>
            </a:extLst>
          </p:cNvPr>
          <p:cNvPicPr>
            <a:picLocks noChangeAspect="1" noChangeArrowheads="1"/>
          </p:cNvPicPr>
          <p:nvPr/>
        </p:nvPicPr>
        <p:blipFill rotWithShape="1">
          <a:blip r:embed="rId3" cstate="print">
            <a:clrChange>
              <a:clrFrom>
                <a:srgbClr val="FFFFFF"/>
              </a:clrFrom>
              <a:clrTo>
                <a:srgbClr val="FFFFFF">
                  <a:alpha val="0%"/>
                </a:srgbClr>
              </a:clrTo>
            </a:clrChange>
            <a:grayscl/>
            <a:extLst>
              <a:ext uri="{28A0092B-C50C-407E-A947-70E740481C1C}">
                <a14:useLocalDpi xmlns:a14="http://schemas.microsoft.com/office/drawing/2010/main" val="0"/>
              </a:ext>
            </a:extLst>
          </a:blip>
          <a:srcRect l="7.188%" t="13.172%" r="8.812%" b="14.77%"/>
          <a:stretch/>
        </p:blipFill>
        <p:spPr bwMode="auto">
          <a:xfrm rot="20794006">
            <a:off x="-132911" y="-47112"/>
            <a:ext cx="1164355" cy="85647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Écriture Du Policier 3d Sur Le Bloc-notes Illustration Stock - Illustration  du personne, billet: 191231604">
            <a:extLst>
              <a:ext uri="{FF2B5EF4-FFF2-40B4-BE49-F238E27FC236}">
                <a16:creationId xmlns:a16="http://schemas.microsoft.com/office/drawing/2014/main" id="{FA444010-C75A-5FA2-7D9A-82907B5BB30B}"/>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4.496%" r="9.83%" b="9.307%"/>
          <a:stretch/>
        </p:blipFill>
        <p:spPr bwMode="auto">
          <a:xfrm flipH="1">
            <a:off x="10799750" y="4522454"/>
            <a:ext cx="1301138" cy="1930494"/>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Valider icône verre bouton rond vert image libre de droit par FR_Design ©  #149473940">
            <a:extLst>
              <a:ext uri="{FF2B5EF4-FFF2-40B4-BE49-F238E27FC236}">
                <a16:creationId xmlns:a16="http://schemas.microsoft.com/office/drawing/2014/main" id="{ABE93698-11D5-AD8D-B643-F74080EC8A69}"/>
              </a:ext>
            </a:extLst>
          </p:cNvPr>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7.47%" t="6.769%" r="8.405%" b="17.887%"/>
          <a:stretch/>
        </p:blipFill>
        <p:spPr bwMode="auto">
          <a:xfrm>
            <a:off x="730806" y="4033675"/>
            <a:ext cx="250023" cy="244342"/>
          </a:xfrm>
          <a:prstGeom prst="rect">
            <a:avLst/>
          </a:prstGeom>
          <a:noFill/>
          <a:extLst>
            <a:ext uri="{909E8E84-426E-40DD-AFC4-6F175D3DCCD1}">
              <a14:hiddenFill xmlns:a14="http://schemas.microsoft.com/office/drawing/2010/main">
                <a:solidFill>
                  <a:srgbClr val="FFFFFF"/>
                </a:solidFill>
              </a14:hiddenFill>
            </a:ext>
          </a:extLst>
        </p:spPr>
      </p:pic>
      <p:sp>
        <p:nvSpPr>
          <p:cNvPr id="6" name="Bulle narrative : rectangle à coins arrondis 5">
            <a:extLst>
              <a:ext uri="{FF2B5EF4-FFF2-40B4-BE49-F238E27FC236}">
                <a16:creationId xmlns:a16="http://schemas.microsoft.com/office/drawing/2014/main" id="{B91471DE-88A2-7F40-C5FE-8FFD2623D7CA}"/>
              </a:ext>
            </a:extLst>
          </p:cNvPr>
          <p:cNvSpPr/>
          <p:nvPr/>
        </p:nvSpPr>
        <p:spPr>
          <a:xfrm>
            <a:off x="7306147" y="3123446"/>
            <a:ext cx="3268301" cy="1819746"/>
          </a:xfrm>
          <a:custGeom>
            <a:avLst/>
            <a:gdLst>
              <a:gd name="connsiteX0" fmla="*/ 0 w 3268301"/>
              <a:gd name="connsiteY0" fmla="*/ 303297 h 1819746"/>
              <a:gd name="connsiteX1" fmla="*/ 303297 w 3268301"/>
              <a:gd name="connsiteY1" fmla="*/ 0 h 1819746"/>
              <a:gd name="connsiteX2" fmla="*/ 1906509 w 3268301"/>
              <a:gd name="connsiteY2" fmla="*/ 0 h 1819746"/>
              <a:gd name="connsiteX3" fmla="*/ 1906509 w 3268301"/>
              <a:gd name="connsiteY3" fmla="*/ 0 h 1819746"/>
              <a:gd name="connsiteX4" fmla="*/ 2723584 w 3268301"/>
              <a:gd name="connsiteY4" fmla="*/ 0 h 1819746"/>
              <a:gd name="connsiteX5" fmla="*/ 2965004 w 3268301"/>
              <a:gd name="connsiteY5" fmla="*/ 0 h 1819746"/>
              <a:gd name="connsiteX6" fmla="*/ 3268301 w 3268301"/>
              <a:gd name="connsiteY6" fmla="*/ 303297 h 1819746"/>
              <a:gd name="connsiteX7" fmla="*/ 3268301 w 3268301"/>
              <a:gd name="connsiteY7" fmla="*/ 1061519 h 1819746"/>
              <a:gd name="connsiteX8" fmla="*/ 3741453 w 3268301"/>
              <a:gd name="connsiteY8" fmla="*/ 1822166 h 1819746"/>
              <a:gd name="connsiteX9" fmla="*/ 3268301 w 3268301"/>
              <a:gd name="connsiteY9" fmla="*/ 1516455 h 1819746"/>
              <a:gd name="connsiteX10" fmla="*/ 3268301 w 3268301"/>
              <a:gd name="connsiteY10" fmla="*/ 1516449 h 1819746"/>
              <a:gd name="connsiteX11" fmla="*/ 2965004 w 3268301"/>
              <a:gd name="connsiteY11" fmla="*/ 1819746 h 1819746"/>
              <a:gd name="connsiteX12" fmla="*/ 2723584 w 3268301"/>
              <a:gd name="connsiteY12" fmla="*/ 1819746 h 1819746"/>
              <a:gd name="connsiteX13" fmla="*/ 1906509 w 3268301"/>
              <a:gd name="connsiteY13" fmla="*/ 1819746 h 1819746"/>
              <a:gd name="connsiteX14" fmla="*/ 1906509 w 3268301"/>
              <a:gd name="connsiteY14" fmla="*/ 1819746 h 1819746"/>
              <a:gd name="connsiteX15" fmla="*/ 303297 w 3268301"/>
              <a:gd name="connsiteY15" fmla="*/ 1819746 h 1819746"/>
              <a:gd name="connsiteX16" fmla="*/ 0 w 3268301"/>
              <a:gd name="connsiteY16" fmla="*/ 1516449 h 1819746"/>
              <a:gd name="connsiteX17" fmla="*/ 0 w 3268301"/>
              <a:gd name="connsiteY17" fmla="*/ 1516455 h 1819746"/>
              <a:gd name="connsiteX18" fmla="*/ 0 w 3268301"/>
              <a:gd name="connsiteY18" fmla="*/ 1061519 h 1819746"/>
              <a:gd name="connsiteX19" fmla="*/ 0 w 3268301"/>
              <a:gd name="connsiteY19" fmla="*/ 1061519 h 1819746"/>
              <a:gd name="connsiteX20" fmla="*/ 0 w 3268301"/>
              <a:gd name="connsiteY20" fmla="*/ 303297 h 1819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268301" h="1819746" extrusionOk="0">
                <a:moveTo>
                  <a:pt x="0" y="303297"/>
                </a:moveTo>
                <a:cubicBezTo>
                  <a:pt x="-765" y="139790"/>
                  <a:pt x="134147" y="8201"/>
                  <a:pt x="303297" y="0"/>
                </a:cubicBezTo>
                <a:cubicBezTo>
                  <a:pt x="994923" y="20222"/>
                  <a:pt x="1161714" y="-133063"/>
                  <a:pt x="1906509" y="0"/>
                </a:cubicBezTo>
                <a:lnTo>
                  <a:pt x="1906509" y="0"/>
                </a:lnTo>
                <a:cubicBezTo>
                  <a:pt x="2041548" y="-37650"/>
                  <a:pt x="2603349" y="-41658"/>
                  <a:pt x="2723584" y="0"/>
                </a:cubicBezTo>
                <a:cubicBezTo>
                  <a:pt x="2825490" y="7289"/>
                  <a:pt x="2892570" y="18005"/>
                  <a:pt x="2965004" y="0"/>
                </a:cubicBezTo>
                <a:cubicBezTo>
                  <a:pt x="3132975" y="-6806"/>
                  <a:pt x="3263442" y="120722"/>
                  <a:pt x="3268301" y="303297"/>
                </a:cubicBezTo>
                <a:cubicBezTo>
                  <a:pt x="3302023" y="523152"/>
                  <a:pt x="3221185" y="884485"/>
                  <a:pt x="3268301" y="1061519"/>
                </a:cubicBezTo>
                <a:cubicBezTo>
                  <a:pt x="3441823" y="1192037"/>
                  <a:pt x="3696601" y="1644648"/>
                  <a:pt x="3741453" y="1822166"/>
                </a:cubicBezTo>
                <a:cubicBezTo>
                  <a:pt x="3594955" y="1711048"/>
                  <a:pt x="3383921" y="1623240"/>
                  <a:pt x="3268301" y="1516455"/>
                </a:cubicBezTo>
                <a:lnTo>
                  <a:pt x="3268301" y="1516449"/>
                </a:lnTo>
                <a:cubicBezTo>
                  <a:pt x="3276274" y="1715238"/>
                  <a:pt x="3116184" y="1821229"/>
                  <a:pt x="2965004" y="1819746"/>
                </a:cubicBezTo>
                <a:cubicBezTo>
                  <a:pt x="2884187" y="1799695"/>
                  <a:pt x="2772759" y="1814698"/>
                  <a:pt x="2723584" y="1819746"/>
                </a:cubicBezTo>
                <a:cubicBezTo>
                  <a:pt x="2550463" y="1790291"/>
                  <a:pt x="2108130" y="1755388"/>
                  <a:pt x="1906509" y="1819746"/>
                </a:cubicBezTo>
                <a:lnTo>
                  <a:pt x="1906509" y="1819746"/>
                </a:lnTo>
                <a:cubicBezTo>
                  <a:pt x="1208585" y="1935965"/>
                  <a:pt x="853395" y="1893596"/>
                  <a:pt x="303297" y="1819746"/>
                </a:cubicBezTo>
                <a:cubicBezTo>
                  <a:pt x="141799" y="1798865"/>
                  <a:pt x="-7994" y="1666681"/>
                  <a:pt x="0" y="1516449"/>
                </a:cubicBezTo>
                <a:lnTo>
                  <a:pt x="0" y="1516455"/>
                </a:lnTo>
                <a:cubicBezTo>
                  <a:pt x="-4526" y="1409957"/>
                  <a:pt x="-26019" y="1108822"/>
                  <a:pt x="0" y="1061519"/>
                </a:cubicBezTo>
                <a:lnTo>
                  <a:pt x="0" y="1061519"/>
                </a:lnTo>
                <a:cubicBezTo>
                  <a:pt x="-46351" y="745173"/>
                  <a:pt x="59086" y="579658"/>
                  <a:pt x="0" y="303297"/>
                </a:cubicBezTo>
                <a:close/>
              </a:path>
            </a:pathLst>
          </a:custGeom>
          <a:noFill/>
          <a:ln w="28575">
            <a:solidFill>
              <a:srgbClr val="0070C0"/>
            </a:solidFill>
            <a:extLst>
              <a:ext uri="{C807C97D-BFC1-408E-A445-0C87EB9F89A2}">
                <ask:lineSketchStyleProps xmlns:ask="http://schemas.microsoft.com/office/drawing/2018/sketchyshapes" sd="877202202">
                  <a:prstGeom prst="wedgeRoundRectCallout">
                    <a:avLst>
                      <a:gd name="adj1" fmla="val 64477"/>
                      <a:gd name="adj2" fmla="val 50133"/>
                      <a:gd name="adj3" fmla="val 16667"/>
                    </a:avLst>
                  </a:prstGeom>
                  <ask:type>
                    <ask:lineSketchCurved/>
                  </ask:type>
                </ask:lineSketchStyleProps>
              </a:ext>
            </a:extLst>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5E86CAF4-C35C-FE9A-B9DA-3DBC4E8B682C}"/>
              </a:ext>
            </a:extLst>
          </p:cNvPr>
          <p:cNvSpPr txBox="1"/>
          <p:nvPr/>
        </p:nvSpPr>
        <p:spPr>
          <a:xfrm>
            <a:off x="7663141" y="3351069"/>
            <a:ext cx="2704380" cy="1384995"/>
          </a:xfrm>
          <a:prstGeom prst="rect">
            <a:avLst/>
          </a:prstGeom>
          <a:noFill/>
        </p:spPr>
        <p:txBody>
          <a:bodyPr wrap="square">
            <a:spAutoFit/>
          </a:bodyPr>
          <a:lstStyle/>
          <a:p>
            <a:r>
              <a:rPr lang="fr-FR" sz="1400" dirty="0">
                <a:solidFill>
                  <a:srgbClr val="0070C0"/>
                </a:solidFill>
              </a:rPr>
              <a:t>Cela représente 468 000 voitures en 2023. </a:t>
            </a:r>
          </a:p>
          <a:p>
            <a:r>
              <a:rPr lang="fr-FR" sz="1400" dirty="0">
                <a:solidFill>
                  <a:srgbClr val="0070C0"/>
                </a:solidFill>
              </a:rPr>
              <a:t>La progression est rapide avec  + 47% par rapport à 2022, mais cela ne représente que 1,5% de l’ensemble du parc roulant. </a:t>
            </a:r>
          </a:p>
        </p:txBody>
      </p:sp>
      <p:pic>
        <p:nvPicPr>
          <p:cNvPr id="5" name="Image 4">
            <a:extLst>
              <a:ext uri="{FF2B5EF4-FFF2-40B4-BE49-F238E27FC236}">
                <a16:creationId xmlns:a16="http://schemas.microsoft.com/office/drawing/2014/main" id="{CF8FCDDC-517D-6A1D-F7EE-6F7B2466DDF1}"/>
              </a:ext>
            </a:extLst>
          </p:cNvPr>
          <p:cNvPicPr>
            <a:picLocks noChangeAspect="1"/>
          </p:cNvPicPr>
          <p:nvPr/>
        </p:nvPicPr>
        <p:blipFill>
          <a:blip r:embed="rId6"/>
          <a:stretch>
            <a:fillRect/>
          </a:stretch>
        </p:blipFill>
        <p:spPr>
          <a:xfrm>
            <a:off x="695325" y="2418288"/>
            <a:ext cx="6050943" cy="3230062"/>
          </a:xfrm>
          <a:prstGeom prst="rect">
            <a:avLst/>
          </a:prstGeom>
          <a:ln>
            <a:solidFill>
              <a:srgbClr val="C00000"/>
            </a:solidFill>
          </a:ln>
        </p:spPr>
      </p:pic>
      <p:pic>
        <p:nvPicPr>
          <p:cNvPr id="7" name="Picture 4" descr="Valider icône verre bouton rond vert image libre de droit par FR_Design ©  #149473940">
            <a:extLst>
              <a:ext uri="{FF2B5EF4-FFF2-40B4-BE49-F238E27FC236}">
                <a16:creationId xmlns:a16="http://schemas.microsoft.com/office/drawing/2014/main" id="{D72F0D0C-793D-ABAE-47A2-DF035472D470}"/>
              </a:ext>
            </a:extLst>
          </p:cNvPr>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7.47%" t="6.769%" r="8.405%" b="17.887%"/>
          <a:stretch/>
        </p:blipFill>
        <p:spPr bwMode="auto">
          <a:xfrm>
            <a:off x="891298" y="4093600"/>
            <a:ext cx="250023" cy="2443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5058407"/>
      </p:ext>
    </p:extLst>
  </p:cSld>
  <p:clrMapOvr>
    <a:masterClrMapping/>
  </p:clrMapOvr>
</p:sld>
</file>

<file path=ppt/slides/slide32.xml><?xml version="1.0" encoding="utf-8"?>
<p:sld xmlns:a="http://purl.oclc.org/ooxml/drawingml/main" xmlns:r="http://purl.oclc.org/ooxml/officeDocument/relationships" xmlns:p="http://purl.oclc.org/ooxml/presentationml/main" show="0">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944B24A7-3F33-986E-0C78-2F4F6B05C5B9}"/>
              </a:ext>
            </a:extLst>
          </p:cNvPr>
          <p:cNvPicPr>
            <a:picLocks noChangeAspect="1"/>
          </p:cNvPicPr>
          <p:nvPr/>
        </p:nvPicPr>
        <p:blipFill>
          <a:blip r:embed="rId2"/>
          <a:stretch>
            <a:fillRect/>
          </a:stretch>
        </p:blipFill>
        <p:spPr>
          <a:xfrm>
            <a:off x="640330" y="2212451"/>
            <a:ext cx="6797509" cy="2897081"/>
          </a:xfrm>
          <a:prstGeom prst="rect">
            <a:avLst/>
          </a:prstGeom>
          <a:ln>
            <a:solidFill>
              <a:srgbClr val="C00000"/>
            </a:solidFill>
          </a:ln>
        </p:spPr>
      </p:pic>
      <p:sp>
        <p:nvSpPr>
          <p:cNvPr id="8" name="Espace réservé du contenu 7">
            <a:extLst>
              <a:ext uri="{FF2B5EF4-FFF2-40B4-BE49-F238E27FC236}">
                <a16:creationId xmlns:a16="http://schemas.microsoft.com/office/drawing/2014/main" id="{ABC23BE2-0E38-28FD-DD43-3EB7AA96F6D4}"/>
              </a:ext>
            </a:extLst>
          </p:cNvPr>
          <p:cNvSpPr>
            <a:spLocks noGrp="1"/>
          </p:cNvSpPr>
          <p:nvPr>
            <p:ph idx="1"/>
          </p:nvPr>
        </p:nvSpPr>
        <p:spPr>
          <a:xfrm>
            <a:off x="695325" y="1350191"/>
            <a:ext cx="8475835" cy="719999"/>
          </a:xfrm>
        </p:spPr>
        <p:txBody>
          <a:bodyPr/>
          <a:lstStyle/>
          <a:p>
            <a:r>
              <a:rPr lang="fr-FR" dirty="0"/>
              <a:t>Retrouvez toutes les explications et infos complémentaires aux questions du quiz.</a:t>
            </a:r>
          </a:p>
          <a:p>
            <a:r>
              <a:rPr lang="fr-FR" b="1" dirty="0"/>
              <a:t>Question : </a:t>
            </a:r>
          </a:p>
          <a:p>
            <a:pPr algn="l">
              <a:buFont typeface="Arial" panose="020B0604020202020204" pitchFamily="34" charset="0"/>
              <a:buChar char="•"/>
            </a:pPr>
            <a:endParaRPr lang="fr-FR" b="0" i="0" dirty="0">
              <a:solidFill>
                <a:srgbClr val="181818"/>
              </a:solidFill>
              <a:effectLst/>
              <a:latin typeface="Poppins" panose="00000500000000000000" pitchFamily="2" charset="0"/>
            </a:endParaRPr>
          </a:p>
        </p:txBody>
      </p:sp>
      <p:sp>
        <p:nvSpPr>
          <p:cNvPr id="3" name="Espace réservé du texte 2">
            <a:extLst>
              <a:ext uri="{FF2B5EF4-FFF2-40B4-BE49-F238E27FC236}">
                <a16:creationId xmlns:a16="http://schemas.microsoft.com/office/drawing/2014/main" id="{7927C8EE-A4AA-4980-A402-BBC125DDC03C}"/>
              </a:ext>
            </a:extLst>
          </p:cNvPr>
          <p:cNvSpPr>
            <a:spLocks noGrp="1"/>
          </p:cNvSpPr>
          <p:nvPr>
            <p:ph type="body" sz="quarter" idx="12"/>
          </p:nvPr>
        </p:nvSpPr>
        <p:spPr/>
        <p:txBody>
          <a:bodyPr/>
          <a:lstStyle/>
          <a:p>
            <a:r>
              <a:rPr lang="fr-FR" sz="1800" dirty="0"/>
              <a:t>Annexe : Super score ou gamelle au </a:t>
            </a:r>
            <a:r>
              <a:rPr lang="fr-FR" sz="1800" dirty="0">
                <a:solidFill>
                  <a:srgbClr val="C00000"/>
                </a:solidFill>
              </a:rPr>
              <a:t>quiz de départ </a:t>
            </a:r>
            <a:r>
              <a:rPr lang="fr-FR" sz="1800" dirty="0"/>
              <a:t>?  </a:t>
            </a:r>
          </a:p>
        </p:txBody>
      </p:sp>
      <p:sp>
        <p:nvSpPr>
          <p:cNvPr id="2" name="ZoneTexte 1">
            <a:extLst>
              <a:ext uri="{FF2B5EF4-FFF2-40B4-BE49-F238E27FC236}">
                <a16:creationId xmlns:a16="http://schemas.microsoft.com/office/drawing/2014/main" id="{C521A5EC-8D9D-2130-8965-4134337E63FC}"/>
              </a:ext>
            </a:extLst>
          </p:cNvPr>
          <p:cNvSpPr txBox="1"/>
          <p:nvPr/>
        </p:nvSpPr>
        <p:spPr>
          <a:xfrm>
            <a:off x="6177478" y="95261"/>
            <a:ext cx="4980049" cy="276999"/>
          </a:xfrm>
          <a:prstGeom prst="rect">
            <a:avLst/>
          </a:prstGeom>
          <a:noFill/>
        </p:spPr>
        <p:txBody>
          <a:bodyPr wrap="square" rtlCol="0">
            <a:spAutoFit/>
          </a:bodyPr>
          <a:lstStyle/>
          <a:p>
            <a:pPr algn="r"/>
            <a:r>
              <a:rPr lang="fr-FR" sz="1200" dirty="0">
                <a:solidFill>
                  <a:schemeClr val="tx1">
                    <a:lumMod val="75%"/>
                    <a:lumOff val="25%"/>
                  </a:schemeClr>
                </a:solidFill>
              </a:rPr>
              <a:t>6. </a:t>
            </a:r>
            <a:r>
              <a:rPr lang="fr-FR" sz="1200" dirty="0"/>
              <a:t>Annexes</a:t>
            </a:r>
            <a:endParaRPr lang="fr-FR" sz="1200" dirty="0">
              <a:solidFill>
                <a:schemeClr val="tx1">
                  <a:lumMod val="75%"/>
                  <a:lumOff val="25%"/>
                </a:schemeClr>
              </a:solidFill>
            </a:endParaRPr>
          </a:p>
        </p:txBody>
      </p:sp>
      <p:pic>
        <p:nvPicPr>
          <p:cNvPr id="9" name="Image 8">
            <a:extLst>
              <a:ext uri="{FF2B5EF4-FFF2-40B4-BE49-F238E27FC236}">
                <a16:creationId xmlns:a16="http://schemas.microsoft.com/office/drawing/2014/main" id="{C8E1C67B-60F7-9B56-3D8F-C8FFD4B3F517}"/>
              </a:ext>
            </a:extLst>
          </p:cNvPr>
          <p:cNvPicPr>
            <a:picLocks noChangeAspect="1"/>
          </p:cNvPicPr>
          <p:nvPr/>
        </p:nvPicPr>
        <p:blipFill>
          <a:blip r:embed="rId3"/>
          <a:stretch>
            <a:fillRect/>
          </a:stretch>
        </p:blipFill>
        <p:spPr>
          <a:xfrm>
            <a:off x="11251238" y="49018"/>
            <a:ext cx="849650" cy="372260"/>
          </a:xfrm>
          <a:prstGeom prst="rect">
            <a:avLst/>
          </a:prstGeom>
        </p:spPr>
      </p:pic>
      <p:pic>
        <p:nvPicPr>
          <p:cNvPr id="10" name="Picture 2" descr="Quiz. Avis De Bande Dessinée Avec La Pancarte De Participation De Main Pour  La Conception De La Bannière. Conception De Panneau D' Illustration de  Vecteur - Illustration du interrogatoire, idée: 182052198">
            <a:extLst>
              <a:ext uri="{FF2B5EF4-FFF2-40B4-BE49-F238E27FC236}">
                <a16:creationId xmlns:a16="http://schemas.microsoft.com/office/drawing/2014/main" id="{BF838899-B822-25E1-F2EC-9FED6F98C5BD}"/>
              </a:ext>
            </a:extLst>
          </p:cNvPr>
          <p:cNvPicPr>
            <a:picLocks noChangeAspect="1" noChangeArrowheads="1"/>
          </p:cNvPicPr>
          <p:nvPr/>
        </p:nvPicPr>
        <p:blipFill rotWithShape="1">
          <a:blip r:embed="rId4" cstate="print">
            <a:clrChange>
              <a:clrFrom>
                <a:srgbClr val="FFFFFF"/>
              </a:clrFrom>
              <a:clrTo>
                <a:srgbClr val="FFFFFF">
                  <a:alpha val="0%"/>
                </a:srgbClr>
              </a:clrTo>
            </a:clrChange>
            <a:grayscl/>
            <a:extLst>
              <a:ext uri="{28A0092B-C50C-407E-A947-70E740481C1C}">
                <a14:useLocalDpi xmlns:a14="http://schemas.microsoft.com/office/drawing/2010/main" val="0"/>
              </a:ext>
            </a:extLst>
          </a:blip>
          <a:srcRect l="7.188%" t="13.172%" r="8.812%" b="14.77%"/>
          <a:stretch/>
        </p:blipFill>
        <p:spPr bwMode="auto">
          <a:xfrm rot="20794006">
            <a:off x="-132911" y="-47112"/>
            <a:ext cx="1164355" cy="85647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Écriture Du Policier 3d Sur Le Bloc-notes Illustration Stock - Illustration  du personne, billet: 191231604">
            <a:extLst>
              <a:ext uri="{FF2B5EF4-FFF2-40B4-BE49-F238E27FC236}">
                <a16:creationId xmlns:a16="http://schemas.microsoft.com/office/drawing/2014/main" id="{FA444010-C75A-5FA2-7D9A-82907B5BB30B}"/>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4.496%" r="9.83%" b="9.307%"/>
          <a:stretch/>
        </p:blipFill>
        <p:spPr bwMode="auto">
          <a:xfrm flipH="1">
            <a:off x="10799750" y="4522454"/>
            <a:ext cx="1301138" cy="1930494"/>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Valider icône verre bouton rond vert image libre de droit par FR_Design ©  #149473940">
            <a:extLst>
              <a:ext uri="{FF2B5EF4-FFF2-40B4-BE49-F238E27FC236}">
                <a16:creationId xmlns:a16="http://schemas.microsoft.com/office/drawing/2014/main" id="{ABE93698-11D5-AD8D-B643-F74080EC8A69}"/>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7.47%" t="6.769%" r="8.405%" b="17.887%"/>
          <a:stretch/>
        </p:blipFill>
        <p:spPr bwMode="auto">
          <a:xfrm>
            <a:off x="730806" y="3816403"/>
            <a:ext cx="250023" cy="244342"/>
          </a:xfrm>
          <a:prstGeom prst="rect">
            <a:avLst/>
          </a:prstGeom>
          <a:noFill/>
          <a:extLst>
            <a:ext uri="{909E8E84-426E-40DD-AFC4-6F175D3DCCD1}">
              <a14:hiddenFill xmlns:a14="http://schemas.microsoft.com/office/drawing/2010/main">
                <a:solidFill>
                  <a:srgbClr val="FFFFFF"/>
                </a:solidFill>
              </a14:hiddenFill>
            </a:ext>
          </a:extLst>
        </p:spPr>
      </p:pic>
      <p:sp>
        <p:nvSpPr>
          <p:cNvPr id="6" name="Bulle narrative : rectangle à coins arrondis 5">
            <a:extLst>
              <a:ext uri="{FF2B5EF4-FFF2-40B4-BE49-F238E27FC236}">
                <a16:creationId xmlns:a16="http://schemas.microsoft.com/office/drawing/2014/main" id="{B91471DE-88A2-7F40-C5FE-8FFD2623D7CA}"/>
              </a:ext>
            </a:extLst>
          </p:cNvPr>
          <p:cNvSpPr/>
          <p:nvPr/>
        </p:nvSpPr>
        <p:spPr>
          <a:xfrm>
            <a:off x="7668285" y="2417275"/>
            <a:ext cx="3345276" cy="2770361"/>
          </a:xfrm>
          <a:custGeom>
            <a:avLst/>
            <a:gdLst>
              <a:gd name="connsiteX0" fmla="*/ 0 w 3345276"/>
              <a:gd name="connsiteY0" fmla="*/ 461736 h 2770361"/>
              <a:gd name="connsiteX1" fmla="*/ 461736 w 3345276"/>
              <a:gd name="connsiteY1" fmla="*/ 0 h 2770361"/>
              <a:gd name="connsiteX2" fmla="*/ 1951411 w 3345276"/>
              <a:gd name="connsiteY2" fmla="*/ 0 h 2770361"/>
              <a:gd name="connsiteX3" fmla="*/ 1951411 w 3345276"/>
              <a:gd name="connsiteY3" fmla="*/ 0 h 2770361"/>
              <a:gd name="connsiteX4" fmla="*/ 2787730 w 3345276"/>
              <a:gd name="connsiteY4" fmla="*/ 0 h 2770361"/>
              <a:gd name="connsiteX5" fmla="*/ 2883540 w 3345276"/>
              <a:gd name="connsiteY5" fmla="*/ 0 h 2770361"/>
              <a:gd name="connsiteX6" fmla="*/ 3345276 w 3345276"/>
              <a:gd name="connsiteY6" fmla="*/ 461736 h 2770361"/>
              <a:gd name="connsiteX7" fmla="*/ 3345276 w 3345276"/>
              <a:gd name="connsiteY7" fmla="*/ 1616044 h 2770361"/>
              <a:gd name="connsiteX8" fmla="*/ 3345276 w 3345276"/>
              <a:gd name="connsiteY8" fmla="*/ 1616044 h 2770361"/>
              <a:gd name="connsiteX9" fmla="*/ 3345276 w 3345276"/>
              <a:gd name="connsiteY9" fmla="*/ 2308634 h 2770361"/>
              <a:gd name="connsiteX10" fmla="*/ 3345276 w 3345276"/>
              <a:gd name="connsiteY10" fmla="*/ 2308625 h 2770361"/>
              <a:gd name="connsiteX11" fmla="*/ 2883540 w 3345276"/>
              <a:gd name="connsiteY11" fmla="*/ 2770361 h 2770361"/>
              <a:gd name="connsiteX12" fmla="*/ 2787730 w 3345276"/>
              <a:gd name="connsiteY12" fmla="*/ 2770361 h 2770361"/>
              <a:gd name="connsiteX13" fmla="*/ 3213940 w 3345276"/>
              <a:gd name="connsiteY13" fmla="*/ 2973207 h 2770361"/>
              <a:gd name="connsiteX14" fmla="*/ 1951411 w 3345276"/>
              <a:gd name="connsiteY14" fmla="*/ 2770361 h 2770361"/>
              <a:gd name="connsiteX15" fmla="*/ 461736 w 3345276"/>
              <a:gd name="connsiteY15" fmla="*/ 2770361 h 2770361"/>
              <a:gd name="connsiteX16" fmla="*/ 0 w 3345276"/>
              <a:gd name="connsiteY16" fmla="*/ 2308625 h 2770361"/>
              <a:gd name="connsiteX17" fmla="*/ 0 w 3345276"/>
              <a:gd name="connsiteY17" fmla="*/ 2308634 h 2770361"/>
              <a:gd name="connsiteX18" fmla="*/ 0 w 3345276"/>
              <a:gd name="connsiteY18" fmla="*/ 1616044 h 2770361"/>
              <a:gd name="connsiteX19" fmla="*/ 0 w 3345276"/>
              <a:gd name="connsiteY19" fmla="*/ 1616044 h 2770361"/>
              <a:gd name="connsiteX20" fmla="*/ 0 w 3345276"/>
              <a:gd name="connsiteY20" fmla="*/ 461736 h 2770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345276" h="2770361" extrusionOk="0">
                <a:moveTo>
                  <a:pt x="0" y="461736"/>
                </a:moveTo>
                <a:cubicBezTo>
                  <a:pt x="-3366" y="224312"/>
                  <a:pt x="202138" y="22891"/>
                  <a:pt x="461736" y="0"/>
                </a:cubicBezTo>
                <a:cubicBezTo>
                  <a:pt x="1051324" y="-95063"/>
                  <a:pt x="1287030" y="86386"/>
                  <a:pt x="1951411" y="0"/>
                </a:cubicBezTo>
                <a:lnTo>
                  <a:pt x="1951411" y="0"/>
                </a:lnTo>
                <a:cubicBezTo>
                  <a:pt x="2363758" y="47481"/>
                  <a:pt x="2442243" y="-23130"/>
                  <a:pt x="2787730" y="0"/>
                </a:cubicBezTo>
                <a:cubicBezTo>
                  <a:pt x="2832997" y="-8021"/>
                  <a:pt x="2869040" y="713"/>
                  <a:pt x="2883540" y="0"/>
                </a:cubicBezTo>
                <a:cubicBezTo>
                  <a:pt x="3140985" y="-35643"/>
                  <a:pt x="3331686" y="164579"/>
                  <a:pt x="3345276" y="461736"/>
                </a:cubicBezTo>
                <a:cubicBezTo>
                  <a:pt x="3261808" y="1009529"/>
                  <a:pt x="3321276" y="1399783"/>
                  <a:pt x="3345276" y="1616044"/>
                </a:cubicBezTo>
                <a:lnTo>
                  <a:pt x="3345276" y="1616044"/>
                </a:lnTo>
                <a:cubicBezTo>
                  <a:pt x="3341248" y="1731823"/>
                  <a:pt x="3377962" y="2039601"/>
                  <a:pt x="3345276" y="2308634"/>
                </a:cubicBezTo>
                <a:lnTo>
                  <a:pt x="3345276" y="2308625"/>
                </a:lnTo>
                <a:cubicBezTo>
                  <a:pt x="3363656" y="2582808"/>
                  <a:pt x="3125979" y="2770338"/>
                  <a:pt x="2883540" y="2770361"/>
                </a:cubicBezTo>
                <a:cubicBezTo>
                  <a:pt x="2871694" y="2773146"/>
                  <a:pt x="2807851" y="2770728"/>
                  <a:pt x="2787730" y="2770361"/>
                </a:cubicBezTo>
                <a:cubicBezTo>
                  <a:pt x="2911298" y="2856168"/>
                  <a:pt x="3045678" y="2934214"/>
                  <a:pt x="3213940" y="2973207"/>
                </a:cubicBezTo>
                <a:cubicBezTo>
                  <a:pt x="3000516" y="3050434"/>
                  <a:pt x="2367421" y="2784805"/>
                  <a:pt x="1951411" y="2770361"/>
                </a:cubicBezTo>
                <a:cubicBezTo>
                  <a:pt x="1665065" y="2825668"/>
                  <a:pt x="958521" y="2745282"/>
                  <a:pt x="461736" y="2770361"/>
                </a:cubicBezTo>
                <a:cubicBezTo>
                  <a:pt x="208796" y="2763168"/>
                  <a:pt x="-12713" y="2536163"/>
                  <a:pt x="0" y="2308625"/>
                </a:cubicBezTo>
                <a:lnTo>
                  <a:pt x="0" y="2308634"/>
                </a:lnTo>
                <a:cubicBezTo>
                  <a:pt x="20858" y="2220382"/>
                  <a:pt x="-13561" y="1792007"/>
                  <a:pt x="0" y="1616044"/>
                </a:cubicBezTo>
                <a:lnTo>
                  <a:pt x="0" y="1616044"/>
                </a:lnTo>
                <a:cubicBezTo>
                  <a:pt x="-79916" y="1130958"/>
                  <a:pt x="101087" y="860064"/>
                  <a:pt x="0" y="461736"/>
                </a:cubicBezTo>
                <a:close/>
              </a:path>
            </a:pathLst>
          </a:custGeom>
          <a:noFill/>
          <a:ln w="28575">
            <a:solidFill>
              <a:srgbClr val="0070C0"/>
            </a:solidFill>
            <a:extLst>
              <a:ext uri="{C807C97D-BFC1-408E-A445-0C87EB9F89A2}">
                <ask:lineSketchStyleProps xmlns:ask="http://schemas.microsoft.com/office/drawing/2018/sketchyshapes" sd="877202202">
                  <a:prstGeom prst="wedgeRoundRectCallout">
                    <a:avLst>
                      <a:gd name="adj1" fmla="val 46074"/>
                      <a:gd name="adj2" fmla="val 57322"/>
                      <a:gd name="adj3" fmla="val 16667"/>
                    </a:avLst>
                  </a:prstGeom>
                  <ask:type>
                    <ask:lineSketchCurved/>
                  </ask:type>
                </ask:lineSketchStyleProps>
              </a:ext>
            </a:extLst>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5E86CAF4-C35C-FE9A-B9DA-3DBC4E8B682C}"/>
              </a:ext>
            </a:extLst>
          </p:cNvPr>
          <p:cNvSpPr txBox="1"/>
          <p:nvPr/>
        </p:nvSpPr>
        <p:spPr>
          <a:xfrm>
            <a:off x="7862316" y="2587181"/>
            <a:ext cx="3038055" cy="2462213"/>
          </a:xfrm>
          <a:prstGeom prst="rect">
            <a:avLst/>
          </a:prstGeom>
          <a:noFill/>
        </p:spPr>
        <p:txBody>
          <a:bodyPr wrap="square">
            <a:spAutoFit/>
          </a:bodyPr>
          <a:lstStyle/>
          <a:p>
            <a:r>
              <a:rPr lang="fr-FR" sz="1400" dirty="0">
                <a:solidFill>
                  <a:srgbClr val="0070C0"/>
                </a:solidFill>
              </a:rPr>
              <a:t>Si un conducteur de 17 ans souhaite s’assurer sur un nouveau contrat Auto / 2 Roues : </a:t>
            </a:r>
          </a:p>
          <a:p>
            <a:r>
              <a:rPr lang="fr-FR" sz="1400" dirty="0">
                <a:solidFill>
                  <a:srgbClr val="0070C0"/>
                </a:solidFill>
              </a:rPr>
              <a:t>Il peut être désigné souscripteur seulement s’il est mineur émancipé. Si tel n’est pas le cas, il doit obligatoirement être désigné conducteur principal (la plupart du temps) au contrat dont le souscripteur est majeur (parent, frère ou sœur ou autre…).</a:t>
            </a:r>
          </a:p>
        </p:txBody>
      </p:sp>
      <p:pic>
        <p:nvPicPr>
          <p:cNvPr id="13" name="Picture 4" descr="Valider icône verre bouton rond vert image libre de droit par FR_Design ©  #149473940">
            <a:extLst>
              <a:ext uri="{FF2B5EF4-FFF2-40B4-BE49-F238E27FC236}">
                <a16:creationId xmlns:a16="http://schemas.microsoft.com/office/drawing/2014/main" id="{48A4E1C5-E9CE-16AA-819D-128C9B14FE56}"/>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7.47%" t="6.769%" r="8.405%" b="17.887%"/>
          <a:stretch/>
        </p:blipFill>
        <p:spPr bwMode="auto">
          <a:xfrm>
            <a:off x="730806" y="4266378"/>
            <a:ext cx="250023" cy="2443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1632131"/>
      </p:ext>
    </p:extLst>
  </p:cSld>
  <p:clrMapOvr>
    <a:masterClrMapping/>
  </p:clrMapOvr>
</p:sld>
</file>

<file path=ppt/slides/slide33.xml><?xml version="1.0" encoding="utf-8"?>
<p:sld xmlns:a="http://purl.oclc.org/ooxml/drawingml/main" xmlns:r="http://purl.oclc.org/ooxml/officeDocument/relationships" xmlns:p="http://purl.oclc.org/ooxml/presentationml/main" show="0">
  <p:cSld>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EE8DE047-8F3A-6F25-9210-9C8FEFE23F3B}"/>
              </a:ext>
            </a:extLst>
          </p:cNvPr>
          <p:cNvPicPr>
            <a:picLocks noChangeAspect="1"/>
          </p:cNvPicPr>
          <p:nvPr/>
        </p:nvPicPr>
        <p:blipFill>
          <a:blip r:embed="rId2"/>
          <a:stretch>
            <a:fillRect/>
          </a:stretch>
        </p:blipFill>
        <p:spPr>
          <a:xfrm>
            <a:off x="695325" y="2411409"/>
            <a:ext cx="6797509" cy="2897081"/>
          </a:xfrm>
          <a:prstGeom prst="rect">
            <a:avLst/>
          </a:prstGeom>
          <a:ln>
            <a:solidFill>
              <a:srgbClr val="C00000"/>
            </a:solidFill>
          </a:ln>
        </p:spPr>
      </p:pic>
      <p:sp>
        <p:nvSpPr>
          <p:cNvPr id="8" name="Espace réservé du contenu 7">
            <a:extLst>
              <a:ext uri="{FF2B5EF4-FFF2-40B4-BE49-F238E27FC236}">
                <a16:creationId xmlns:a16="http://schemas.microsoft.com/office/drawing/2014/main" id="{ABC23BE2-0E38-28FD-DD43-3EB7AA96F6D4}"/>
              </a:ext>
            </a:extLst>
          </p:cNvPr>
          <p:cNvSpPr>
            <a:spLocks noGrp="1"/>
          </p:cNvSpPr>
          <p:nvPr>
            <p:ph idx="1"/>
          </p:nvPr>
        </p:nvSpPr>
        <p:spPr>
          <a:xfrm>
            <a:off x="695325" y="1350191"/>
            <a:ext cx="8475835" cy="719999"/>
          </a:xfrm>
        </p:spPr>
        <p:txBody>
          <a:bodyPr/>
          <a:lstStyle/>
          <a:p>
            <a:r>
              <a:rPr lang="fr-FR" dirty="0"/>
              <a:t>Retrouvez toutes les explications et infos complémentaires aux questions du quiz.</a:t>
            </a:r>
          </a:p>
          <a:p>
            <a:r>
              <a:rPr lang="fr-FR" b="1" dirty="0"/>
              <a:t>Question : </a:t>
            </a:r>
          </a:p>
          <a:p>
            <a:pPr algn="l">
              <a:buFont typeface="Arial" panose="020B0604020202020204" pitchFamily="34" charset="0"/>
              <a:buChar char="•"/>
            </a:pPr>
            <a:endParaRPr lang="fr-FR" b="0" i="0" dirty="0">
              <a:solidFill>
                <a:srgbClr val="181818"/>
              </a:solidFill>
              <a:effectLst/>
              <a:latin typeface="Poppins" panose="00000500000000000000" pitchFamily="2" charset="0"/>
            </a:endParaRPr>
          </a:p>
        </p:txBody>
      </p:sp>
      <p:sp>
        <p:nvSpPr>
          <p:cNvPr id="3" name="Espace réservé du texte 2">
            <a:extLst>
              <a:ext uri="{FF2B5EF4-FFF2-40B4-BE49-F238E27FC236}">
                <a16:creationId xmlns:a16="http://schemas.microsoft.com/office/drawing/2014/main" id="{7927C8EE-A4AA-4980-A402-BBC125DDC03C}"/>
              </a:ext>
            </a:extLst>
          </p:cNvPr>
          <p:cNvSpPr>
            <a:spLocks noGrp="1"/>
          </p:cNvSpPr>
          <p:nvPr>
            <p:ph type="body" sz="quarter" idx="12"/>
          </p:nvPr>
        </p:nvSpPr>
        <p:spPr/>
        <p:txBody>
          <a:bodyPr/>
          <a:lstStyle/>
          <a:p>
            <a:r>
              <a:rPr lang="fr-FR" sz="1800" dirty="0"/>
              <a:t>Annexe : Super score ou gamelle au </a:t>
            </a:r>
            <a:r>
              <a:rPr lang="fr-FR" sz="1800" dirty="0">
                <a:solidFill>
                  <a:srgbClr val="C00000"/>
                </a:solidFill>
              </a:rPr>
              <a:t>quiz de départ </a:t>
            </a:r>
            <a:r>
              <a:rPr lang="fr-FR" sz="1800" dirty="0"/>
              <a:t>?  </a:t>
            </a:r>
          </a:p>
        </p:txBody>
      </p:sp>
      <p:sp>
        <p:nvSpPr>
          <p:cNvPr id="2" name="ZoneTexte 1">
            <a:extLst>
              <a:ext uri="{FF2B5EF4-FFF2-40B4-BE49-F238E27FC236}">
                <a16:creationId xmlns:a16="http://schemas.microsoft.com/office/drawing/2014/main" id="{C521A5EC-8D9D-2130-8965-4134337E63FC}"/>
              </a:ext>
            </a:extLst>
          </p:cNvPr>
          <p:cNvSpPr txBox="1"/>
          <p:nvPr/>
        </p:nvSpPr>
        <p:spPr>
          <a:xfrm>
            <a:off x="6177478" y="95261"/>
            <a:ext cx="4980049" cy="276999"/>
          </a:xfrm>
          <a:prstGeom prst="rect">
            <a:avLst/>
          </a:prstGeom>
          <a:noFill/>
        </p:spPr>
        <p:txBody>
          <a:bodyPr wrap="square" rtlCol="0">
            <a:spAutoFit/>
          </a:bodyPr>
          <a:lstStyle/>
          <a:p>
            <a:pPr algn="r"/>
            <a:r>
              <a:rPr lang="fr-FR" sz="1200" dirty="0">
                <a:solidFill>
                  <a:schemeClr val="tx1">
                    <a:lumMod val="75%"/>
                    <a:lumOff val="25%"/>
                  </a:schemeClr>
                </a:solidFill>
              </a:rPr>
              <a:t>6. </a:t>
            </a:r>
            <a:r>
              <a:rPr lang="fr-FR" sz="1200" dirty="0"/>
              <a:t>Annexes</a:t>
            </a:r>
            <a:endParaRPr lang="fr-FR" sz="1200" dirty="0">
              <a:solidFill>
                <a:schemeClr val="tx1">
                  <a:lumMod val="75%"/>
                  <a:lumOff val="25%"/>
                </a:schemeClr>
              </a:solidFill>
            </a:endParaRPr>
          </a:p>
        </p:txBody>
      </p:sp>
      <p:pic>
        <p:nvPicPr>
          <p:cNvPr id="9" name="Image 8">
            <a:extLst>
              <a:ext uri="{FF2B5EF4-FFF2-40B4-BE49-F238E27FC236}">
                <a16:creationId xmlns:a16="http://schemas.microsoft.com/office/drawing/2014/main" id="{C8E1C67B-60F7-9B56-3D8F-C8FFD4B3F517}"/>
              </a:ext>
            </a:extLst>
          </p:cNvPr>
          <p:cNvPicPr>
            <a:picLocks noChangeAspect="1"/>
          </p:cNvPicPr>
          <p:nvPr/>
        </p:nvPicPr>
        <p:blipFill>
          <a:blip r:embed="rId3"/>
          <a:stretch>
            <a:fillRect/>
          </a:stretch>
        </p:blipFill>
        <p:spPr>
          <a:xfrm>
            <a:off x="11251238" y="49018"/>
            <a:ext cx="849650" cy="372260"/>
          </a:xfrm>
          <a:prstGeom prst="rect">
            <a:avLst/>
          </a:prstGeom>
        </p:spPr>
      </p:pic>
      <p:pic>
        <p:nvPicPr>
          <p:cNvPr id="10" name="Picture 2" descr="Quiz. Avis De Bande Dessinée Avec La Pancarte De Participation De Main Pour  La Conception De La Bannière. Conception De Panneau D' Illustration de  Vecteur - Illustration du interrogatoire, idée: 182052198">
            <a:extLst>
              <a:ext uri="{FF2B5EF4-FFF2-40B4-BE49-F238E27FC236}">
                <a16:creationId xmlns:a16="http://schemas.microsoft.com/office/drawing/2014/main" id="{BF838899-B822-25E1-F2EC-9FED6F98C5BD}"/>
              </a:ext>
            </a:extLst>
          </p:cNvPr>
          <p:cNvPicPr>
            <a:picLocks noChangeAspect="1" noChangeArrowheads="1"/>
          </p:cNvPicPr>
          <p:nvPr/>
        </p:nvPicPr>
        <p:blipFill rotWithShape="1">
          <a:blip r:embed="rId4" cstate="print">
            <a:clrChange>
              <a:clrFrom>
                <a:srgbClr val="FFFFFF"/>
              </a:clrFrom>
              <a:clrTo>
                <a:srgbClr val="FFFFFF">
                  <a:alpha val="0%"/>
                </a:srgbClr>
              </a:clrTo>
            </a:clrChange>
            <a:grayscl/>
            <a:extLst>
              <a:ext uri="{28A0092B-C50C-407E-A947-70E740481C1C}">
                <a14:useLocalDpi xmlns:a14="http://schemas.microsoft.com/office/drawing/2010/main" val="0"/>
              </a:ext>
            </a:extLst>
          </a:blip>
          <a:srcRect l="7.188%" t="13.172%" r="8.812%" b="14.77%"/>
          <a:stretch/>
        </p:blipFill>
        <p:spPr bwMode="auto">
          <a:xfrm rot="20794006">
            <a:off x="-132911" y="-47112"/>
            <a:ext cx="1164355" cy="85647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Écriture Du Policier 3d Sur Le Bloc-notes Illustration Stock - Illustration  du personne, billet: 191231604">
            <a:extLst>
              <a:ext uri="{FF2B5EF4-FFF2-40B4-BE49-F238E27FC236}">
                <a16:creationId xmlns:a16="http://schemas.microsoft.com/office/drawing/2014/main" id="{FA444010-C75A-5FA2-7D9A-82907B5BB30B}"/>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4.496%" r="9.83%" b="9.307%"/>
          <a:stretch/>
        </p:blipFill>
        <p:spPr bwMode="auto">
          <a:xfrm flipH="1">
            <a:off x="10799750" y="4522454"/>
            <a:ext cx="1301138" cy="1930494"/>
          </a:xfrm>
          <a:prstGeom prst="rect">
            <a:avLst/>
          </a:prstGeom>
          <a:noFill/>
          <a:extLst>
            <a:ext uri="{909E8E84-426E-40DD-AFC4-6F175D3DCCD1}">
              <a14:hiddenFill xmlns:a14="http://schemas.microsoft.com/office/drawing/2010/main">
                <a:solidFill>
                  <a:srgbClr val="FFFFFF"/>
                </a:solidFill>
              </a14:hiddenFill>
            </a:ext>
          </a:extLst>
        </p:spPr>
      </p:pic>
      <p:sp>
        <p:nvSpPr>
          <p:cNvPr id="6" name="Bulle narrative : rectangle à coins arrondis 5">
            <a:extLst>
              <a:ext uri="{FF2B5EF4-FFF2-40B4-BE49-F238E27FC236}">
                <a16:creationId xmlns:a16="http://schemas.microsoft.com/office/drawing/2014/main" id="{B91471DE-88A2-7F40-C5FE-8FFD2623D7CA}"/>
              </a:ext>
            </a:extLst>
          </p:cNvPr>
          <p:cNvSpPr/>
          <p:nvPr/>
        </p:nvSpPr>
        <p:spPr>
          <a:xfrm>
            <a:off x="7668285" y="2784586"/>
            <a:ext cx="3345276" cy="1823628"/>
          </a:xfrm>
          <a:custGeom>
            <a:avLst/>
            <a:gdLst>
              <a:gd name="connsiteX0" fmla="*/ 0 w 3345276"/>
              <a:gd name="connsiteY0" fmla="*/ 303944 h 1823628"/>
              <a:gd name="connsiteX1" fmla="*/ 303944 w 3345276"/>
              <a:gd name="connsiteY1" fmla="*/ 0 h 1823628"/>
              <a:gd name="connsiteX2" fmla="*/ 1951411 w 3345276"/>
              <a:gd name="connsiteY2" fmla="*/ 0 h 1823628"/>
              <a:gd name="connsiteX3" fmla="*/ 1951411 w 3345276"/>
              <a:gd name="connsiteY3" fmla="*/ 0 h 1823628"/>
              <a:gd name="connsiteX4" fmla="*/ 2787730 w 3345276"/>
              <a:gd name="connsiteY4" fmla="*/ 0 h 1823628"/>
              <a:gd name="connsiteX5" fmla="*/ 3041332 w 3345276"/>
              <a:gd name="connsiteY5" fmla="*/ 0 h 1823628"/>
              <a:gd name="connsiteX6" fmla="*/ 3345276 w 3345276"/>
              <a:gd name="connsiteY6" fmla="*/ 303944 h 1823628"/>
              <a:gd name="connsiteX7" fmla="*/ 3345276 w 3345276"/>
              <a:gd name="connsiteY7" fmla="*/ 1063783 h 1823628"/>
              <a:gd name="connsiteX8" fmla="*/ 3345276 w 3345276"/>
              <a:gd name="connsiteY8" fmla="*/ 1063783 h 1823628"/>
              <a:gd name="connsiteX9" fmla="*/ 3345276 w 3345276"/>
              <a:gd name="connsiteY9" fmla="*/ 1519690 h 1823628"/>
              <a:gd name="connsiteX10" fmla="*/ 3345276 w 3345276"/>
              <a:gd name="connsiteY10" fmla="*/ 1519684 h 1823628"/>
              <a:gd name="connsiteX11" fmla="*/ 3041332 w 3345276"/>
              <a:gd name="connsiteY11" fmla="*/ 1823628 h 1823628"/>
              <a:gd name="connsiteX12" fmla="*/ 2787730 w 3345276"/>
              <a:gd name="connsiteY12" fmla="*/ 1823628 h 1823628"/>
              <a:gd name="connsiteX13" fmla="*/ 3186777 w 3345276"/>
              <a:gd name="connsiteY13" fmla="*/ 2120113 h 1823628"/>
              <a:gd name="connsiteX14" fmla="*/ 1951411 w 3345276"/>
              <a:gd name="connsiteY14" fmla="*/ 1823628 h 1823628"/>
              <a:gd name="connsiteX15" fmla="*/ 303944 w 3345276"/>
              <a:gd name="connsiteY15" fmla="*/ 1823628 h 1823628"/>
              <a:gd name="connsiteX16" fmla="*/ 0 w 3345276"/>
              <a:gd name="connsiteY16" fmla="*/ 1519684 h 1823628"/>
              <a:gd name="connsiteX17" fmla="*/ 0 w 3345276"/>
              <a:gd name="connsiteY17" fmla="*/ 1519690 h 1823628"/>
              <a:gd name="connsiteX18" fmla="*/ 0 w 3345276"/>
              <a:gd name="connsiteY18" fmla="*/ 1063783 h 1823628"/>
              <a:gd name="connsiteX19" fmla="*/ 0 w 3345276"/>
              <a:gd name="connsiteY19" fmla="*/ 1063783 h 1823628"/>
              <a:gd name="connsiteX20" fmla="*/ 0 w 3345276"/>
              <a:gd name="connsiteY20" fmla="*/ 303944 h 182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345276" h="1823628" extrusionOk="0">
                <a:moveTo>
                  <a:pt x="0" y="303944"/>
                </a:moveTo>
                <a:cubicBezTo>
                  <a:pt x="-3588" y="154825"/>
                  <a:pt x="134770" y="6538"/>
                  <a:pt x="303944" y="0"/>
                </a:cubicBezTo>
                <a:cubicBezTo>
                  <a:pt x="743933" y="-22469"/>
                  <a:pt x="1272792" y="-7739"/>
                  <a:pt x="1951411" y="0"/>
                </a:cubicBezTo>
                <a:lnTo>
                  <a:pt x="1951411" y="0"/>
                </a:lnTo>
                <a:cubicBezTo>
                  <a:pt x="2363758" y="47481"/>
                  <a:pt x="2442243" y="-23130"/>
                  <a:pt x="2787730" y="0"/>
                </a:cubicBezTo>
                <a:cubicBezTo>
                  <a:pt x="2896892" y="-4095"/>
                  <a:pt x="2961336" y="-21885"/>
                  <a:pt x="3041332" y="0"/>
                </a:cubicBezTo>
                <a:cubicBezTo>
                  <a:pt x="3210971" y="-25984"/>
                  <a:pt x="3338722" y="115754"/>
                  <a:pt x="3345276" y="303944"/>
                </a:cubicBezTo>
                <a:cubicBezTo>
                  <a:pt x="3295882" y="559759"/>
                  <a:pt x="3388038" y="834724"/>
                  <a:pt x="3345276" y="1063783"/>
                </a:cubicBezTo>
                <a:lnTo>
                  <a:pt x="3345276" y="1063783"/>
                </a:lnTo>
                <a:cubicBezTo>
                  <a:pt x="3345491" y="1121977"/>
                  <a:pt x="3331815" y="1456136"/>
                  <a:pt x="3345276" y="1519690"/>
                </a:cubicBezTo>
                <a:lnTo>
                  <a:pt x="3345276" y="1519684"/>
                </a:lnTo>
                <a:cubicBezTo>
                  <a:pt x="3368262" y="1711526"/>
                  <a:pt x="3205102" y="1823621"/>
                  <a:pt x="3041332" y="1823628"/>
                </a:cubicBezTo>
                <a:cubicBezTo>
                  <a:pt x="2938974" y="1821234"/>
                  <a:pt x="2901563" y="1831404"/>
                  <a:pt x="2787730" y="1823628"/>
                </a:cubicBezTo>
                <a:cubicBezTo>
                  <a:pt x="2956186" y="1913756"/>
                  <a:pt x="3104759" y="2033081"/>
                  <a:pt x="3186777" y="2120113"/>
                </a:cubicBezTo>
                <a:cubicBezTo>
                  <a:pt x="3052415" y="1991728"/>
                  <a:pt x="2423153" y="1991131"/>
                  <a:pt x="1951411" y="1823628"/>
                </a:cubicBezTo>
                <a:cubicBezTo>
                  <a:pt x="1664340" y="1882960"/>
                  <a:pt x="559185" y="1689215"/>
                  <a:pt x="303944" y="1823628"/>
                </a:cubicBezTo>
                <a:cubicBezTo>
                  <a:pt x="138123" y="1816529"/>
                  <a:pt x="-6118" y="1674327"/>
                  <a:pt x="0" y="1519684"/>
                </a:cubicBezTo>
                <a:lnTo>
                  <a:pt x="0" y="1519690"/>
                </a:lnTo>
                <a:cubicBezTo>
                  <a:pt x="28235" y="1341942"/>
                  <a:pt x="35554" y="1290444"/>
                  <a:pt x="0" y="1063783"/>
                </a:cubicBezTo>
                <a:lnTo>
                  <a:pt x="0" y="1063783"/>
                </a:lnTo>
                <a:cubicBezTo>
                  <a:pt x="-28932" y="912335"/>
                  <a:pt x="-3742" y="499570"/>
                  <a:pt x="0" y="303944"/>
                </a:cubicBezTo>
                <a:close/>
              </a:path>
            </a:pathLst>
          </a:custGeom>
          <a:noFill/>
          <a:ln w="28575">
            <a:solidFill>
              <a:srgbClr val="0070C0"/>
            </a:solidFill>
            <a:extLst>
              <a:ext uri="{C807C97D-BFC1-408E-A445-0C87EB9F89A2}">
                <ask:lineSketchStyleProps xmlns:ask="http://schemas.microsoft.com/office/drawing/2018/sketchyshapes" sd="877202202">
                  <a:prstGeom prst="wedgeRoundRectCallout">
                    <a:avLst>
                      <a:gd name="adj1" fmla="val 45262"/>
                      <a:gd name="adj2" fmla="val 66258"/>
                      <a:gd name="adj3" fmla="val 16667"/>
                    </a:avLst>
                  </a:prstGeom>
                  <ask:type>
                    <ask:lineSketchCurved/>
                  </ask:type>
                </ask:lineSketchStyleProps>
              </a:ext>
            </a:extLst>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5E86CAF4-C35C-FE9A-B9DA-3DBC4E8B682C}"/>
              </a:ext>
            </a:extLst>
          </p:cNvPr>
          <p:cNvSpPr txBox="1"/>
          <p:nvPr/>
        </p:nvSpPr>
        <p:spPr>
          <a:xfrm>
            <a:off x="7898529" y="2922016"/>
            <a:ext cx="3038055" cy="1600438"/>
          </a:xfrm>
          <a:prstGeom prst="rect">
            <a:avLst/>
          </a:prstGeom>
          <a:noFill/>
        </p:spPr>
        <p:txBody>
          <a:bodyPr wrap="square">
            <a:spAutoFit/>
          </a:bodyPr>
          <a:lstStyle/>
          <a:p>
            <a:r>
              <a:rPr lang="fr-FR" sz="1400" dirty="0">
                <a:solidFill>
                  <a:srgbClr val="0070C0"/>
                </a:solidFill>
              </a:rPr>
              <a:t>Les principales raisons invoquées par les contrevenants sont le prix trop élevé des primes d’assurances et le fait que certains soient inassurables (après sanction excès de vitesse, conduite en état d’alcoolémie…)</a:t>
            </a:r>
          </a:p>
        </p:txBody>
      </p:sp>
      <p:pic>
        <p:nvPicPr>
          <p:cNvPr id="13" name="Picture 4" descr="Valider icône verre bouton rond vert image libre de droit par FR_Design ©  #149473940">
            <a:extLst>
              <a:ext uri="{FF2B5EF4-FFF2-40B4-BE49-F238E27FC236}">
                <a16:creationId xmlns:a16="http://schemas.microsoft.com/office/drawing/2014/main" id="{48A4E1C5-E9CE-16AA-819D-128C9B14FE56}"/>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7.47%" t="6.769%" r="8.405%" b="17.887%"/>
          <a:stretch/>
        </p:blipFill>
        <p:spPr bwMode="auto">
          <a:xfrm>
            <a:off x="730806" y="4447446"/>
            <a:ext cx="250023" cy="2443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5686018"/>
      </p:ext>
    </p:extLst>
  </p:cSld>
  <p:clrMapOvr>
    <a:masterClrMapping/>
  </p:clrMapOvr>
</p:sld>
</file>

<file path=ppt/slides/slide34.xml><?xml version="1.0" encoding="utf-8"?>
<p:sld xmlns:a="http://purl.oclc.org/ooxml/drawingml/main" xmlns:r="http://purl.oclc.org/ooxml/officeDocument/relationships" xmlns:p="http://purl.oclc.org/ooxml/presentationml/main" show="0">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5DD9A5EA-EEFF-FCF9-2959-5AC09CF634A5}"/>
              </a:ext>
            </a:extLst>
          </p:cNvPr>
          <p:cNvPicPr>
            <a:picLocks noChangeAspect="1"/>
          </p:cNvPicPr>
          <p:nvPr/>
        </p:nvPicPr>
        <p:blipFill>
          <a:blip r:embed="rId2"/>
          <a:stretch>
            <a:fillRect/>
          </a:stretch>
        </p:blipFill>
        <p:spPr>
          <a:xfrm>
            <a:off x="648536" y="2588732"/>
            <a:ext cx="6185132" cy="2570974"/>
          </a:xfrm>
          <a:prstGeom prst="rect">
            <a:avLst/>
          </a:prstGeom>
          <a:ln>
            <a:solidFill>
              <a:srgbClr val="C00000"/>
            </a:solidFill>
          </a:ln>
        </p:spPr>
      </p:pic>
      <p:sp>
        <p:nvSpPr>
          <p:cNvPr id="8" name="Espace réservé du contenu 7">
            <a:extLst>
              <a:ext uri="{FF2B5EF4-FFF2-40B4-BE49-F238E27FC236}">
                <a16:creationId xmlns:a16="http://schemas.microsoft.com/office/drawing/2014/main" id="{ABC23BE2-0E38-28FD-DD43-3EB7AA96F6D4}"/>
              </a:ext>
            </a:extLst>
          </p:cNvPr>
          <p:cNvSpPr>
            <a:spLocks noGrp="1"/>
          </p:cNvSpPr>
          <p:nvPr>
            <p:ph idx="1"/>
          </p:nvPr>
        </p:nvSpPr>
        <p:spPr>
          <a:xfrm>
            <a:off x="695325" y="1350191"/>
            <a:ext cx="8475835" cy="719999"/>
          </a:xfrm>
        </p:spPr>
        <p:txBody>
          <a:bodyPr/>
          <a:lstStyle/>
          <a:p>
            <a:r>
              <a:rPr lang="fr-FR" dirty="0"/>
              <a:t>Retrouvez toutes les explications et infos complémentaires aux questions du quiz.</a:t>
            </a:r>
          </a:p>
          <a:p>
            <a:r>
              <a:rPr lang="fr-FR" b="1" dirty="0"/>
              <a:t>Question : </a:t>
            </a:r>
          </a:p>
          <a:p>
            <a:pPr algn="l">
              <a:buFont typeface="Arial" panose="020B0604020202020204" pitchFamily="34" charset="0"/>
              <a:buChar char="•"/>
            </a:pPr>
            <a:endParaRPr lang="fr-FR" b="0" i="0" dirty="0">
              <a:solidFill>
                <a:srgbClr val="181818"/>
              </a:solidFill>
              <a:effectLst/>
              <a:latin typeface="Poppins" panose="00000500000000000000" pitchFamily="2" charset="0"/>
            </a:endParaRPr>
          </a:p>
        </p:txBody>
      </p:sp>
      <p:sp>
        <p:nvSpPr>
          <p:cNvPr id="3" name="Espace réservé du texte 2">
            <a:extLst>
              <a:ext uri="{FF2B5EF4-FFF2-40B4-BE49-F238E27FC236}">
                <a16:creationId xmlns:a16="http://schemas.microsoft.com/office/drawing/2014/main" id="{7927C8EE-A4AA-4980-A402-BBC125DDC03C}"/>
              </a:ext>
            </a:extLst>
          </p:cNvPr>
          <p:cNvSpPr>
            <a:spLocks noGrp="1"/>
          </p:cNvSpPr>
          <p:nvPr>
            <p:ph type="body" sz="quarter" idx="12"/>
          </p:nvPr>
        </p:nvSpPr>
        <p:spPr/>
        <p:txBody>
          <a:bodyPr/>
          <a:lstStyle/>
          <a:p>
            <a:r>
              <a:rPr lang="fr-FR" sz="1800" dirty="0"/>
              <a:t>Annexe : Super score ou gamelle au </a:t>
            </a:r>
            <a:r>
              <a:rPr lang="fr-FR" sz="1800" dirty="0">
                <a:solidFill>
                  <a:srgbClr val="C00000"/>
                </a:solidFill>
              </a:rPr>
              <a:t>quiz de départ </a:t>
            </a:r>
            <a:r>
              <a:rPr lang="fr-FR" sz="1800" dirty="0"/>
              <a:t>?  </a:t>
            </a:r>
          </a:p>
        </p:txBody>
      </p:sp>
      <p:sp>
        <p:nvSpPr>
          <p:cNvPr id="2" name="ZoneTexte 1">
            <a:extLst>
              <a:ext uri="{FF2B5EF4-FFF2-40B4-BE49-F238E27FC236}">
                <a16:creationId xmlns:a16="http://schemas.microsoft.com/office/drawing/2014/main" id="{C521A5EC-8D9D-2130-8965-4134337E63FC}"/>
              </a:ext>
            </a:extLst>
          </p:cNvPr>
          <p:cNvSpPr txBox="1"/>
          <p:nvPr/>
        </p:nvSpPr>
        <p:spPr>
          <a:xfrm>
            <a:off x="6177478" y="95261"/>
            <a:ext cx="4980049" cy="276999"/>
          </a:xfrm>
          <a:prstGeom prst="rect">
            <a:avLst/>
          </a:prstGeom>
          <a:noFill/>
        </p:spPr>
        <p:txBody>
          <a:bodyPr wrap="square" rtlCol="0">
            <a:spAutoFit/>
          </a:bodyPr>
          <a:lstStyle/>
          <a:p>
            <a:pPr algn="r"/>
            <a:r>
              <a:rPr lang="fr-FR" sz="1200" dirty="0">
                <a:solidFill>
                  <a:schemeClr val="tx1">
                    <a:lumMod val="75%"/>
                    <a:lumOff val="25%"/>
                  </a:schemeClr>
                </a:solidFill>
              </a:rPr>
              <a:t>6. </a:t>
            </a:r>
            <a:r>
              <a:rPr lang="fr-FR" sz="1200" dirty="0"/>
              <a:t>Annexes</a:t>
            </a:r>
            <a:endParaRPr lang="fr-FR" sz="1200" dirty="0">
              <a:solidFill>
                <a:schemeClr val="tx1">
                  <a:lumMod val="75%"/>
                  <a:lumOff val="25%"/>
                </a:schemeClr>
              </a:solidFill>
            </a:endParaRPr>
          </a:p>
        </p:txBody>
      </p:sp>
      <p:pic>
        <p:nvPicPr>
          <p:cNvPr id="9" name="Image 8">
            <a:extLst>
              <a:ext uri="{FF2B5EF4-FFF2-40B4-BE49-F238E27FC236}">
                <a16:creationId xmlns:a16="http://schemas.microsoft.com/office/drawing/2014/main" id="{C8E1C67B-60F7-9B56-3D8F-C8FFD4B3F517}"/>
              </a:ext>
            </a:extLst>
          </p:cNvPr>
          <p:cNvPicPr>
            <a:picLocks noChangeAspect="1"/>
          </p:cNvPicPr>
          <p:nvPr/>
        </p:nvPicPr>
        <p:blipFill>
          <a:blip r:embed="rId3"/>
          <a:stretch>
            <a:fillRect/>
          </a:stretch>
        </p:blipFill>
        <p:spPr>
          <a:xfrm>
            <a:off x="11251238" y="49018"/>
            <a:ext cx="849650" cy="372260"/>
          </a:xfrm>
          <a:prstGeom prst="rect">
            <a:avLst/>
          </a:prstGeom>
        </p:spPr>
      </p:pic>
      <p:pic>
        <p:nvPicPr>
          <p:cNvPr id="10" name="Picture 2" descr="Quiz. Avis De Bande Dessinée Avec La Pancarte De Participation De Main Pour  La Conception De La Bannière. Conception De Panneau D' Illustration de  Vecteur - Illustration du interrogatoire, idée: 182052198">
            <a:extLst>
              <a:ext uri="{FF2B5EF4-FFF2-40B4-BE49-F238E27FC236}">
                <a16:creationId xmlns:a16="http://schemas.microsoft.com/office/drawing/2014/main" id="{BF838899-B822-25E1-F2EC-9FED6F98C5BD}"/>
              </a:ext>
            </a:extLst>
          </p:cNvPr>
          <p:cNvPicPr>
            <a:picLocks noChangeAspect="1" noChangeArrowheads="1"/>
          </p:cNvPicPr>
          <p:nvPr/>
        </p:nvPicPr>
        <p:blipFill rotWithShape="1">
          <a:blip r:embed="rId4" cstate="print">
            <a:clrChange>
              <a:clrFrom>
                <a:srgbClr val="FFFFFF"/>
              </a:clrFrom>
              <a:clrTo>
                <a:srgbClr val="FFFFFF">
                  <a:alpha val="0%"/>
                </a:srgbClr>
              </a:clrTo>
            </a:clrChange>
            <a:grayscl/>
            <a:extLst>
              <a:ext uri="{28A0092B-C50C-407E-A947-70E740481C1C}">
                <a14:useLocalDpi xmlns:a14="http://schemas.microsoft.com/office/drawing/2010/main" val="0"/>
              </a:ext>
            </a:extLst>
          </a:blip>
          <a:srcRect l="7.188%" t="13.172%" r="8.812%" b="14.77%"/>
          <a:stretch/>
        </p:blipFill>
        <p:spPr bwMode="auto">
          <a:xfrm rot="20794006">
            <a:off x="-132911" y="-47112"/>
            <a:ext cx="1164355" cy="85647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Écriture Du Policier 3d Sur Le Bloc-notes Illustration Stock - Illustration  du personne, billet: 191231604">
            <a:extLst>
              <a:ext uri="{FF2B5EF4-FFF2-40B4-BE49-F238E27FC236}">
                <a16:creationId xmlns:a16="http://schemas.microsoft.com/office/drawing/2014/main" id="{FA444010-C75A-5FA2-7D9A-82907B5BB30B}"/>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4.496%" r="9.83%" b="9.307%"/>
          <a:stretch/>
        </p:blipFill>
        <p:spPr bwMode="auto">
          <a:xfrm flipH="1">
            <a:off x="10892895" y="4522454"/>
            <a:ext cx="1301138" cy="1930494"/>
          </a:xfrm>
          <a:prstGeom prst="rect">
            <a:avLst/>
          </a:prstGeom>
          <a:noFill/>
          <a:extLst>
            <a:ext uri="{909E8E84-426E-40DD-AFC4-6F175D3DCCD1}">
              <a14:hiddenFill xmlns:a14="http://schemas.microsoft.com/office/drawing/2010/main">
                <a:solidFill>
                  <a:srgbClr val="FFFFFF"/>
                </a:solidFill>
              </a14:hiddenFill>
            </a:ext>
          </a:extLst>
        </p:spPr>
      </p:pic>
      <p:sp>
        <p:nvSpPr>
          <p:cNvPr id="6" name="Bulle narrative : rectangle à coins arrondis 5">
            <a:extLst>
              <a:ext uri="{FF2B5EF4-FFF2-40B4-BE49-F238E27FC236}">
                <a16:creationId xmlns:a16="http://schemas.microsoft.com/office/drawing/2014/main" id="{B91471DE-88A2-7F40-C5FE-8FFD2623D7CA}"/>
              </a:ext>
            </a:extLst>
          </p:cNvPr>
          <p:cNvSpPr/>
          <p:nvPr/>
        </p:nvSpPr>
        <p:spPr>
          <a:xfrm>
            <a:off x="6916630" y="1707138"/>
            <a:ext cx="5188183" cy="2766298"/>
          </a:xfrm>
          <a:custGeom>
            <a:avLst/>
            <a:gdLst>
              <a:gd name="connsiteX0" fmla="*/ 0 w 5188183"/>
              <a:gd name="connsiteY0" fmla="*/ 461059 h 2766298"/>
              <a:gd name="connsiteX1" fmla="*/ 461059 w 5188183"/>
              <a:gd name="connsiteY1" fmla="*/ 0 h 2766298"/>
              <a:gd name="connsiteX2" fmla="*/ 3026440 w 5188183"/>
              <a:gd name="connsiteY2" fmla="*/ 0 h 2766298"/>
              <a:gd name="connsiteX3" fmla="*/ 3026440 w 5188183"/>
              <a:gd name="connsiteY3" fmla="*/ 0 h 2766298"/>
              <a:gd name="connsiteX4" fmla="*/ 4323486 w 5188183"/>
              <a:gd name="connsiteY4" fmla="*/ 0 h 2766298"/>
              <a:gd name="connsiteX5" fmla="*/ 4727124 w 5188183"/>
              <a:gd name="connsiteY5" fmla="*/ 0 h 2766298"/>
              <a:gd name="connsiteX6" fmla="*/ 5188183 w 5188183"/>
              <a:gd name="connsiteY6" fmla="*/ 461059 h 2766298"/>
              <a:gd name="connsiteX7" fmla="*/ 5188183 w 5188183"/>
              <a:gd name="connsiteY7" fmla="*/ 1613674 h 2766298"/>
              <a:gd name="connsiteX8" fmla="*/ 5188183 w 5188183"/>
              <a:gd name="connsiteY8" fmla="*/ 1613674 h 2766298"/>
              <a:gd name="connsiteX9" fmla="*/ 5188183 w 5188183"/>
              <a:gd name="connsiteY9" fmla="*/ 2305248 h 2766298"/>
              <a:gd name="connsiteX10" fmla="*/ 5188183 w 5188183"/>
              <a:gd name="connsiteY10" fmla="*/ 2305239 h 2766298"/>
              <a:gd name="connsiteX11" fmla="*/ 4727124 w 5188183"/>
              <a:gd name="connsiteY11" fmla="*/ 2766298 h 2766298"/>
              <a:gd name="connsiteX12" fmla="*/ 4323486 w 5188183"/>
              <a:gd name="connsiteY12" fmla="*/ 2766298 h 2766298"/>
              <a:gd name="connsiteX13" fmla="*/ 4296127 w 5188183"/>
              <a:gd name="connsiteY13" fmla="*/ 3043066 h 2766298"/>
              <a:gd name="connsiteX14" fmla="*/ 3026440 w 5188183"/>
              <a:gd name="connsiteY14" fmla="*/ 2766298 h 2766298"/>
              <a:gd name="connsiteX15" fmla="*/ 461059 w 5188183"/>
              <a:gd name="connsiteY15" fmla="*/ 2766298 h 2766298"/>
              <a:gd name="connsiteX16" fmla="*/ 0 w 5188183"/>
              <a:gd name="connsiteY16" fmla="*/ 2305239 h 2766298"/>
              <a:gd name="connsiteX17" fmla="*/ 0 w 5188183"/>
              <a:gd name="connsiteY17" fmla="*/ 2305248 h 2766298"/>
              <a:gd name="connsiteX18" fmla="*/ 0 w 5188183"/>
              <a:gd name="connsiteY18" fmla="*/ 1613674 h 2766298"/>
              <a:gd name="connsiteX19" fmla="*/ 0 w 5188183"/>
              <a:gd name="connsiteY19" fmla="*/ 1613674 h 2766298"/>
              <a:gd name="connsiteX20" fmla="*/ 0 w 5188183"/>
              <a:gd name="connsiteY20" fmla="*/ 461059 h 276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188183" h="2766298" extrusionOk="0">
                <a:moveTo>
                  <a:pt x="0" y="461059"/>
                </a:moveTo>
                <a:cubicBezTo>
                  <a:pt x="-6792" y="241911"/>
                  <a:pt x="203848" y="12848"/>
                  <a:pt x="461059" y="0"/>
                </a:cubicBezTo>
                <a:cubicBezTo>
                  <a:pt x="1588112" y="-75947"/>
                  <a:pt x="2521274" y="102258"/>
                  <a:pt x="3026440" y="0"/>
                </a:cubicBezTo>
                <a:lnTo>
                  <a:pt x="3026440" y="0"/>
                </a:lnTo>
                <a:cubicBezTo>
                  <a:pt x="3156811" y="-112189"/>
                  <a:pt x="3797337" y="-88322"/>
                  <a:pt x="4323486" y="0"/>
                </a:cubicBezTo>
                <a:cubicBezTo>
                  <a:pt x="4376140" y="-26485"/>
                  <a:pt x="4548812" y="-11008"/>
                  <a:pt x="4727124" y="0"/>
                </a:cubicBezTo>
                <a:cubicBezTo>
                  <a:pt x="4984772" y="-44089"/>
                  <a:pt x="5178908" y="177660"/>
                  <a:pt x="5188183" y="461059"/>
                </a:cubicBezTo>
                <a:cubicBezTo>
                  <a:pt x="5258779" y="596727"/>
                  <a:pt x="5132355" y="1390260"/>
                  <a:pt x="5188183" y="1613674"/>
                </a:cubicBezTo>
                <a:lnTo>
                  <a:pt x="5188183" y="1613674"/>
                </a:lnTo>
                <a:cubicBezTo>
                  <a:pt x="5166691" y="1872660"/>
                  <a:pt x="5243040" y="1995712"/>
                  <a:pt x="5188183" y="2305248"/>
                </a:cubicBezTo>
                <a:lnTo>
                  <a:pt x="5188183" y="2305239"/>
                </a:lnTo>
                <a:cubicBezTo>
                  <a:pt x="5221407" y="2594533"/>
                  <a:pt x="4951791" y="2766243"/>
                  <a:pt x="4727124" y="2766298"/>
                </a:cubicBezTo>
                <a:cubicBezTo>
                  <a:pt x="4534263" y="2787128"/>
                  <a:pt x="4373869" y="2773654"/>
                  <a:pt x="4323486" y="2766298"/>
                </a:cubicBezTo>
                <a:cubicBezTo>
                  <a:pt x="4319514" y="2797790"/>
                  <a:pt x="4290604" y="2914282"/>
                  <a:pt x="4296127" y="3043066"/>
                </a:cubicBezTo>
                <a:cubicBezTo>
                  <a:pt x="3757952" y="2866990"/>
                  <a:pt x="3610073" y="2877539"/>
                  <a:pt x="3026440" y="2766298"/>
                </a:cubicBezTo>
                <a:cubicBezTo>
                  <a:pt x="2446166" y="2679560"/>
                  <a:pt x="1115157" y="2859731"/>
                  <a:pt x="461059" y="2766298"/>
                </a:cubicBezTo>
                <a:cubicBezTo>
                  <a:pt x="218169" y="2725478"/>
                  <a:pt x="-12100" y="2533728"/>
                  <a:pt x="0" y="2305239"/>
                </a:cubicBezTo>
                <a:lnTo>
                  <a:pt x="0" y="2305248"/>
                </a:lnTo>
                <a:cubicBezTo>
                  <a:pt x="-50401" y="2201340"/>
                  <a:pt x="-5468" y="1899739"/>
                  <a:pt x="0" y="1613674"/>
                </a:cubicBezTo>
                <a:lnTo>
                  <a:pt x="0" y="1613674"/>
                </a:lnTo>
                <a:cubicBezTo>
                  <a:pt x="-55822" y="1064344"/>
                  <a:pt x="3477" y="674561"/>
                  <a:pt x="0" y="461059"/>
                </a:cubicBezTo>
                <a:close/>
              </a:path>
            </a:pathLst>
          </a:custGeom>
          <a:noFill/>
          <a:ln w="28575">
            <a:solidFill>
              <a:srgbClr val="0070C0"/>
            </a:solidFill>
            <a:extLst>
              <a:ext uri="{C807C97D-BFC1-408E-A445-0C87EB9F89A2}">
                <ask:lineSketchStyleProps xmlns:ask="http://schemas.microsoft.com/office/drawing/2018/sketchyshapes" sd="877202202">
                  <a:prstGeom prst="wedgeRoundRectCallout">
                    <a:avLst>
                      <a:gd name="adj1" fmla="val 32806"/>
                      <a:gd name="adj2" fmla="val 60005"/>
                      <a:gd name="adj3" fmla="val 16667"/>
                    </a:avLst>
                  </a:prstGeom>
                  <ask:type>
                    <ask:lineSketchCurved/>
                  </ask:type>
                </ask:lineSketchStyleProps>
              </a:ext>
            </a:extLst>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5E86CAF4-C35C-FE9A-B9DA-3DBC4E8B682C}"/>
              </a:ext>
            </a:extLst>
          </p:cNvPr>
          <p:cNvSpPr txBox="1"/>
          <p:nvPr/>
        </p:nvSpPr>
        <p:spPr>
          <a:xfrm>
            <a:off x="6990924" y="1774850"/>
            <a:ext cx="5109964" cy="2631490"/>
          </a:xfrm>
          <a:prstGeom prst="rect">
            <a:avLst/>
          </a:prstGeom>
          <a:noFill/>
        </p:spPr>
        <p:txBody>
          <a:bodyPr wrap="square">
            <a:spAutoFit/>
          </a:bodyPr>
          <a:lstStyle/>
          <a:p>
            <a:pPr algn="just"/>
            <a:r>
              <a:rPr lang="fr-FR" sz="1100" dirty="0">
                <a:solidFill>
                  <a:srgbClr val="0070C0"/>
                </a:solidFill>
              </a:rPr>
              <a:t>Comme évoqué dans la dia relative à l’assurance AUTO, les victimes d’un accident de la route causé par un conducteur sans assurance sont indemnisées par le fonds de garantie des assurances obligatoires de dommages (FGAO).</a:t>
            </a:r>
          </a:p>
          <a:p>
            <a:pPr algn="just"/>
            <a:endParaRPr lang="fr-FR" sz="1100" dirty="0">
              <a:solidFill>
                <a:srgbClr val="0070C0"/>
              </a:solidFill>
            </a:endParaRPr>
          </a:p>
          <a:p>
            <a:pPr algn="just"/>
            <a:r>
              <a:rPr lang="fr-FR" sz="1100" dirty="0">
                <a:solidFill>
                  <a:srgbClr val="0070C0"/>
                </a:solidFill>
              </a:rPr>
              <a:t>Rouler sans assurance revient à assumer seul les conséquences financières en cas d’accident grave avec dommages corporels ou dégâts importants à un autre véhicule. En effet, s'il n'est pas assuré, le responsable de l’accident ne sera pas indemnisé pour ses propres blessures ou dégâts matériels. En outre, il devra rembourser au FGAO la totalité des sommes engagées par celui-ci pour l’indemnisation des victimes de l’accident qu'il a provoqué.</a:t>
            </a:r>
          </a:p>
          <a:p>
            <a:pPr algn="just"/>
            <a:endParaRPr lang="fr-FR" sz="1100" dirty="0">
              <a:solidFill>
                <a:srgbClr val="0070C0"/>
              </a:solidFill>
            </a:endParaRPr>
          </a:p>
          <a:p>
            <a:pPr algn="just"/>
            <a:r>
              <a:rPr lang="fr-FR" sz="1100" dirty="0">
                <a:solidFill>
                  <a:srgbClr val="0070C0"/>
                </a:solidFill>
              </a:rPr>
              <a:t>En cas d’accident grave, ces sommes peuvent être très importantes. Le conducteur responsable de l’accident devra donc rembourser chaque mois une mensualité calculée en fonction de ses revenus, parfois tout au long de sa vie.</a:t>
            </a:r>
          </a:p>
        </p:txBody>
      </p:sp>
      <p:pic>
        <p:nvPicPr>
          <p:cNvPr id="13" name="Picture 4" descr="Valider icône verre bouton rond vert image libre de droit par FR_Design ©  #149473940">
            <a:extLst>
              <a:ext uri="{FF2B5EF4-FFF2-40B4-BE49-F238E27FC236}">
                <a16:creationId xmlns:a16="http://schemas.microsoft.com/office/drawing/2014/main" id="{48A4E1C5-E9CE-16AA-819D-128C9B14FE56}"/>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7.47%" t="6.769%" r="8.405%" b="17.887%"/>
          <a:stretch/>
        </p:blipFill>
        <p:spPr bwMode="auto">
          <a:xfrm>
            <a:off x="757965" y="4278112"/>
            <a:ext cx="250023" cy="2443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4311041"/>
      </p:ext>
    </p:extLst>
  </p:cSld>
  <p:clrMapOvr>
    <a:masterClrMapping/>
  </p:clrMapOvr>
</p:sld>
</file>

<file path=ppt/slides/slide35.xml><?xml version="1.0" encoding="utf-8"?>
<p:sld xmlns:a="http://purl.oclc.org/ooxml/drawingml/main" xmlns:r="http://purl.oclc.org/ooxml/officeDocument/relationships" xmlns:p="http://purl.oclc.org/ooxml/presentationml/main" show="0">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0AE61D25-62A8-1893-D52C-AE274999C9A1}"/>
              </a:ext>
            </a:extLst>
          </p:cNvPr>
          <p:cNvPicPr>
            <a:picLocks noChangeAspect="1"/>
          </p:cNvPicPr>
          <p:nvPr/>
        </p:nvPicPr>
        <p:blipFill>
          <a:blip r:embed="rId2"/>
          <a:stretch>
            <a:fillRect/>
          </a:stretch>
        </p:blipFill>
        <p:spPr>
          <a:xfrm>
            <a:off x="695325" y="2265070"/>
            <a:ext cx="6301448" cy="3242739"/>
          </a:xfrm>
          <a:prstGeom prst="rect">
            <a:avLst/>
          </a:prstGeom>
          <a:ln>
            <a:solidFill>
              <a:srgbClr val="C00000"/>
            </a:solidFill>
          </a:ln>
        </p:spPr>
      </p:pic>
      <p:sp>
        <p:nvSpPr>
          <p:cNvPr id="8" name="Espace réservé du contenu 7">
            <a:extLst>
              <a:ext uri="{FF2B5EF4-FFF2-40B4-BE49-F238E27FC236}">
                <a16:creationId xmlns:a16="http://schemas.microsoft.com/office/drawing/2014/main" id="{ABC23BE2-0E38-28FD-DD43-3EB7AA96F6D4}"/>
              </a:ext>
            </a:extLst>
          </p:cNvPr>
          <p:cNvSpPr>
            <a:spLocks noGrp="1"/>
          </p:cNvSpPr>
          <p:nvPr>
            <p:ph idx="1"/>
          </p:nvPr>
        </p:nvSpPr>
        <p:spPr>
          <a:xfrm>
            <a:off x="695325" y="1350191"/>
            <a:ext cx="8475835" cy="719999"/>
          </a:xfrm>
        </p:spPr>
        <p:txBody>
          <a:bodyPr/>
          <a:lstStyle/>
          <a:p>
            <a:r>
              <a:rPr lang="fr-FR" dirty="0"/>
              <a:t>Retrouvez toutes les explications et infos complémentaires aux questions du quiz.</a:t>
            </a:r>
          </a:p>
          <a:p>
            <a:r>
              <a:rPr lang="fr-FR" b="1" dirty="0"/>
              <a:t>Question : </a:t>
            </a:r>
          </a:p>
          <a:p>
            <a:pPr algn="l">
              <a:buFont typeface="Arial" panose="020B0604020202020204" pitchFamily="34" charset="0"/>
              <a:buChar char="•"/>
            </a:pPr>
            <a:endParaRPr lang="fr-FR" b="0" i="0" dirty="0">
              <a:solidFill>
                <a:srgbClr val="181818"/>
              </a:solidFill>
              <a:effectLst/>
              <a:latin typeface="Poppins" panose="00000500000000000000" pitchFamily="2" charset="0"/>
            </a:endParaRPr>
          </a:p>
        </p:txBody>
      </p:sp>
      <p:sp>
        <p:nvSpPr>
          <p:cNvPr id="3" name="Espace réservé du texte 2">
            <a:extLst>
              <a:ext uri="{FF2B5EF4-FFF2-40B4-BE49-F238E27FC236}">
                <a16:creationId xmlns:a16="http://schemas.microsoft.com/office/drawing/2014/main" id="{7927C8EE-A4AA-4980-A402-BBC125DDC03C}"/>
              </a:ext>
            </a:extLst>
          </p:cNvPr>
          <p:cNvSpPr>
            <a:spLocks noGrp="1"/>
          </p:cNvSpPr>
          <p:nvPr>
            <p:ph type="body" sz="quarter" idx="12"/>
          </p:nvPr>
        </p:nvSpPr>
        <p:spPr/>
        <p:txBody>
          <a:bodyPr/>
          <a:lstStyle/>
          <a:p>
            <a:r>
              <a:rPr lang="fr-FR" sz="1800" dirty="0"/>
              <a:t>Annexe : Super score ou gamelle au </a:t>
            </a:r>
            <a:r>
              <a:rPr lang="fr-FR" sz="1800" dirty="0">
                <a:solidFill>
                  <a:srgbClr val="C00000"/>
                </a:solidFill>
              </a:rPr>
              <a:t>quiz de départ </a:t>
            </a:r>
            <a:r>
              <a:rPr lang="fr-FR" sz="1800" dirty="0"/>
              <a:t>?  </a:t>
            </a:r>
          </a:p>
        </p:txBody>
      </p:sp>
      <p:sp>
        <p:nvSpPr>
          <p:cNvPr id="2" name="ZoneTexte 1">
            <a:extLst>
              <a:ext uri="{FF2B5EF4-FFF2-40B4-BE49-F238E27FC236}">
                <a16:creationId xmlns:a16="http://schemas.microsoft.com/office/drawing/2014/main" id="{C521A5EC-8D9D-2130-8965-4134337E63FC}"/>
              </a:ext>
            </a:extLst>
          </p:cNvPr>
          <p:cNvSpPr txBox="1"/>
          <p:nvPr/>
        </p:nvSpPr>
        <p:spPr>
          <a:xfrm>
            <a:off x="6177478" y="95261"/>
            <a:ext cx="4980049" cy="276999"/>
          </a:xfrm>
          <a:prstGeom prst="rect">
            <a:avLst/>
          </a:prstGeom>
          <a:noFill/>
        </p:spPr>
        <p:txBody>
          <a:bodyPr wrap="square" rtlCol="0">
            <a:spAutoFit/>
          </a:bodyPr>
          <a:lstStyle/>
          <a:p>
            <a:pPr algn="r"/>
            <a:r>
              <a:rPr lang="fr-FR" sz="1200" dirty="0">
                <a:solidFill>
                  <a:schemeClr val="tx1">
                    <a:lumMod val="75%"/>
                    <a:lumOff val="25%"/>
                  </a:schemeClr>
                </a:solidFill>
              </a:rPr>
              <a:t>6. </a:t>
            </a:r>
            <a:r>
              <a:rPr lang="fr-FR" sz="1200" dirty="0"/>
              <a:t>Annexes</a:t>
            </a:r>
            <a:endParaRPr lang="fr-FR" sz="1200" dirty="0">
              <a:solidFill>
                <a:schemeClr val="tx1">
                  <a:lumMod val="75%"/>
                  <a:lumOff val="25%"/>
                </a:schemeClr>
              </a:solidFill>
            </a:endParaRPr>
          </a:p>
        </p:txBody>
      </p:sp>
      <p:pic>
        <p:nvPicPr>
          <p:cNvPr id="9" name="Image 8">
            <a:extLst>
              <a:ext uri="{FF2B5EF4-FFF2-40B4-BE49-F238E27FC236}">
                <a16:creationId xmlns:a16="http://schemas.microsoft.com/office/drawing/2014/main" id="{C8E1C67B-60F7-9B56-3D8F-C8FFD4B3F517}"/>
              </a:ext>
            </a:extLst>
          </p:cNvPr>
          <p:cNvPicPr>
            <a:picLocks noChangeAspect="1"/>
          </p:cNvPicPr>
          <p:nvPr/>
        </p:nvPicPr>
        <p:blipFill>
          <a:blip r:embed="rId3"/>
          <a:stretch>
            <a:fillRect/>
          </a:stretch>
        </p:blipFill>
        <p:spPr>
          <a:xfrm>
            <a:off x="11251238" y="49018"/>
            <a:ext cx="849650" cy="372260"/>
          </a:xfrm>
          <a:prstGeom prst="rect">
            <a:avLst/>
          </a:prstGeom>
        </p:spPr>
      </p:pic>
      <p:pic>
        <p:nvPicPr>
          <p:cNvPr id="10" name="Picture 2" descr="Quiz. Avis De Bande Dessinée Avec La Pancarte De Participation De Main Pour  La Conception De La Bannière. Conception De Panneau D' Illustration de  Vecteur - Illustration du interrogatoire, idée: 182052198">
            <a:extLst>
              <a:ext uri="{FF2B5EF4-FFF2-40B4-BE49-F238E27FC236}">
                <a16:creationId xmlns:a16="http://schemas.microsoft.com/office/drawing/2014/main" id="{BF838899-B822-25E1-F2EC-9FED6F98C5BD}"/>
              </a:ext>
            </a:extLst>
          </p:cNvPr>
          <p:cNvPicPr>
            <a:picLocks noChangeAspect="1" noChangeArrowheads="1"/>
          </p:cNvPicPr>
          <p:nvPr/>
        </p:nvPicPr>
        <p:blipFill rotWithShape="1">
          <a:blip r:embed="rId4" cstate="print">
            <a:clrChange>
              <a:clrFrom>
                <a:srgbClr val="FFFFFF"/>
              </a:clrFrom>
              <a:clrTo>
                <a:srgbClr val="FFFFFF">
                  <a:alpha val="0%"/>
                </a:srgbClr>
              </a:clrTo>
            </a:clrChange>
            <a:grayscl/>
            <a:extLst>
              <a:ext uri="{28A0092B-C50C-407E-A947-70E740481C1C}">
                <a14:useLocalDpi xmlns:a14="http://schemas.microsoft.com/office/drawing/2010/main" val="0"/>
              </a:ext>
            </a:extLst>
          </a:blip>
          <a:srcRect l="7.188%" t="13.172%" r="8.812%" b="14.77%"/>
          <a:stretch/>
        </p:blipFill>
        <p:spPr bwMode="auto">
          <a:xfrm rot="20794006">
            <a:off x="-132911" y="-47112"/>
            <a:ext cx="1164355" cy="85647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Écriture Du Policier 3d Sur Le Bloc-notes Illustration Stock - Illustration  du personne, billet: 191231604">
            <a:extLst>
              <a:ext uri="{FF2B5EF4-FFF2-40B4-BE49-F238E27FC236}">
                <a16:creationId xmlns:a16="http://schemas.microsoft.com/office/drawing/2014/main" id="{FA444010-C75A-5FA2-7D9A-82907B5BB30B}"/>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4.496%" r="9.83%" b="9.307%"/>
          <a:stretch/>
        </p:blipFill>
        <p:spPr bwMode="auto">
          <a:xfrm flipH="1">
            <a:off x="10799750" y="4522454"/>
            <a:ext cx="1301138" cy="1930494"/>
          </a:xfrm>
          <a:prstGeom prst="rect">
            <a:avLst/>
          </a:prstGeom>
          <a:noFill/>
          <a:extLst>
            <a:ext uri="{909E8E84-426E-40DD-AFC4-6F175D3DCCD1}">
              <a14:hiddenFill xmlns:a14="http://schemas.microsoft.com/office/drawing/2010/main">
                <a:solidFill>
                  <a:srgbClr val="FFFFFF"/>
                </a:solidFill>
              </a14:hiddenFill>
            </a:ext>
          </a:extLst>
        </p:spPr>
      </p:pic>
      <p:sp>
        <p:nvSpPr>
          <p:cNvPr id="6" name="Bulle narrative : rectangle à coins arrondis 5">
            <a:extLst>
              <a:ext uri="{FF2B5EF4-FFF2-40B4-BE49-F238E27FC236}">
                <a16:creationId xmlns:a16="http://schemas.microsoft.com/office/drawing/2014/main" id="{B91471DE-88A2-7F40-C5FE-8FFD2623D7CA}"/>
              </a:ext>
            </a:extLst>
          </p:cNvPr>
          <p:cNvSpPr/>
          <p:nvPr/>
        </p:nvSpPr>
        <p:spPr>
          <a:xfrm>
            <a:off x="7668285" y="2462543"/>
            <a:ext cx="3345276" cy="2516863"/>
          </a:xfrm>
          <a:custGeom>
            <a:avLst/>
            <a:gdLst>
              <a:gd name="connsiteX0" fmla="*/ 0 w 3345276"/>
              <a:gd name="connsiteY0" fmla="*/ 419486 h 2516863"/>
              <a:gd name="connsiteX1" fmla="*/ 419486 w 3345276"/>
              <a:gd name="connsiteY1" fmla="*/ 0 h 2516863"/>
              <a:gd name="connsiteX2" fmla="*/ 1951411 w 3345276"/>
              <a:gd name="connsiteY2" fmla="*/ 0 h 2516863"/>
              <a:gd name="connsiteX3" fmla="*/ 1951411 w 3345276"/>
              <a:gd name="connsiteY3" fmla="*/ 0 h 2516863"/>
              <a:gd name="connsiteX4" fmla="*/ 2787730 w 3345276"/>
              <a:gd name="connsiteY4" fmla="*/ 0 h 2516863"/>
              <a:gd name="connsiteX5" fmla="*/ 2925790 w 3345276"/>
              <a:gd name="connsiteY5" fmla="*/ 0 h 2516863"/>
              <a:gd name="connsiteX6" fmla="*/ 3345276 w 3345276"/>
              <a:gd name="connsiteY6" fmla="*/ 419486 h 2516863"/>
              <a:gd name="connsiteX7" fmla="*/ 3345276 w 3345276"/>
              <a:gd name="connsiteY7" fmla="*/ 1468170 h 2516863"/>
              <a:gd name="connsiteX8" fmla="*/ 3345276 w 3345276"/>
              <a:gd name="connsiteY8" fmla="*/ 1468170 h 2516863"/>
              <a:gd name="connsiteX9" fmla="*/ 3345276 w 3345276"/>
              <a:gd name="connsiteY9" fmla="*/ 2097386 h 2516863"/>
              <a:gd name="connsiteX10" fmla="*/ 3345276 w 3345276"/>
              <a:gd name="connsiteY10" fmla="*/ 2097377 h 2516863"/>
              <a:gd name="connsiteX11" fmla="*/ 2925790 w 3345276"/>
              <a:gd name="connsiteY11" fmla="*/ 2516863 h 2516863"/>
              <a:gd name="connsiteX12" fmla="*/ 2787730 w 3345276"/>
              <a:gd name="connsiteY12" fmla="*/ 2516863 h 2516863"/>
              <a:gd name="connsiteX13" fmla="*/ 3223006 w 3345276"/>
              <a:gd name="connsiteY13" fmla="*/ 2772148 h 2516863"/>
              <a:gd name="connsiteX14" fmla="*/ 1951411 w 3345276"/>
              <a:gd name="connsiteY14" fmla="*/ 2516863 h 2516863"/>
              <a:gd name="connsiteX15" fmla="*/ 419486 w 3345276"/>
              <a:gd name="connsiteY15" fmla="*/ 2516863 h 2516863"/>
              <a:gd name="connsiteX16" fmla="*/ 0 w 3345276"/>
              <a:gd name="connsiteY16" fmla="*/ 2097377 h 2516863"/>
              <a:gd name="connsiteX17" fmla="*/ 0 w 3345276"/>
              <a:gd name="connsiteY17" fmla="*/ 2097386 h 2516863"/>
              <a:gd name="connsiteX18" fmla="*/ 0 w 3345276"/>
              <a:gd name="connsiteY18" fmla="*/ 1468170 h 2516863"/>
              <a:gd name="connsiteX19" fmla="*/ 0 w 3345276"/>
              <a:gd name="connsiteY19" fmla="*/ 1468170 h 2516863"/>
              <a:gd name="connsiteX20" fmla="*/ 0 w 3345276"/>
              <a:gd name="connsiteY20" fmla="*/ 419486 h 251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345276" h="2516863" extrusionOk="0">
                <a:moveTo>
                  <a:pt x="0" y="419486"/>
                </a:moveTo>
                <a:cubicBezTo>
                  <a:pt x="-3853" y="207940"/>
                  <a:pt x="182340" y="27295"/>
                  <a:pt x="419486" y="0"/>
                </a:cubicBezTo>
                <a:cubicBezTo>
                  <a:pt x="686961" y="-109485"/>
                  <a:pt x="1780780" y="58616"/>
                  <a:pt x="1951411" y="0"/>
                </a:cubicBezTo>
                <a:lnTo>
                  <a:pt x="1951411" y="0"/>
                </a:lnTo>
                <a:cubicBezTo>
                  <a:pt x="2363758" y="47481"/>
                  <a:pt x="2442243" y="-23130"/>
                  <a:pt x="2787730" y="0"/>
                </a:cubicBezTo>
                <a:cubicBezTo>
                  <a:pt x="2854422" y="-264"/>
                  <a:pt x="2892040" y="-3253"/>
                  <a:pt x="2925790" y="0"/>
                </a:cubicBezTo>
                <a:cubicBezTo>
                  <a:pt x="3158703" y="-18105"/>
                  <a:pt x="3337659" y="164187"/>
                  <a:pt x="3345276" y="419486"/>
                </a:cubicBezTo>
                <a:cubicBezTo>
                  <a:pt x="3273429" y="904381"/>
                  <a:pt x="3410637" y="1045431"/>
                  <a:pt x="3345276" y="1468170"/>
                </a:cubicBezTo>
                <a:lnTo>
                  <a:pt x="3345276" y="1468170"/>
                </a:lnTo>
                <a:cubicBezTo>
                  <a:pt x="3399663" y="1736593"/>
                  <a:pt x="3375646" y="1881741"/>
                  <a:pt x="3345276" y="2097386"/>
                </a:cubicBezTo>
                <a:lnTo>
                  <a:pt x="3345276" y="2097377"/>
                </a:lnTo>
                <a:cubicBezTo>
                  <a:pt x="3366427" y="2351117"/>
                  <a:pt x="3130811" y="2516814"/>
                  <a:pt x="2925790" y="2516863"/>
                </a:cubicBezTo>
                <a:cubicBezTo>
                  <a:pt x="2865594" y="2516852"/>
                  <a:pt x="2854176" y="2522694"/>
                  <a:pt x="2787730" y="2516863"/>
                </a:cubicBezTo>
                <a:cubicBezTo>
                  <a:pt x="2947410" y="2610524"/>
                  <a:pt x="3153774" y="2733918"/>
                  <a:pt x="3223006" y="2772148"/>
                </a:cubicBezTo>
                <a:cubicBezTo>
                  <a:pt x="2670378" y="2621973"/>
                  <a:pt x="2315163" y="2492612"/>
                  <a:pt x="1951411" y="2516863"/>
                </a:cubicBezTo>
                <a:cubicBezTo>
                  <a:pt x="1467914" y="2578618"/>
                  <a:pt x="900622" y="2546405"/>
                  <a:pt x="419486" y="2516863"/>
                </a:cubicBezTo>
                <a:cubicBezTo>
                  <a:pt x="199274" y="2477020"/>
                  <a:pt x="-9899" y="2307662"/>
                  <a:pt x="0" y="2097377"/>
                </a:cubicBezTo>
                <a:lnTo>
                  <a:pt x="0" y="2097386"/>
                </a:lnTo>
                <a:cubicBezTo>
                  <a:pt x="-4684" y="1865097"/>
                  <a:pt x="-33621" y="1711454"/>
                  <a:pt x="0" y="1468170"/>
                </a:cubicBezTo>
                <a:lnTo>
                  <a:pt x="0" y="1468170"/>
                </a:lnTo>
                <a:cubicBezTo>
                  <a:pt x="48176" y="989125"/>
                  <a:pt x="-1148" y="551454"/>
                  <a:pt x="0" y="419486"/>
                </a:cubicBezTo>
                <a:close/>
              </a:path>
            </a:pathLst>
          </a:custGeom>
          <a:noFill/>
          <a:ln w="28575">
            <a:solidFill>
              <a:srgbClr val="0070C0"/>
            </a:solidFill>
            <a:extLst>
              <a:ext uri="{C807C97D-BFC1-408E-A445-0C87EB9F89A2}">
                <ask:lineSketchStyleProps xmlns:ask="http://schemas.microsoft.com/office/drawing/2018/sketchyshapes" sd="877202202">
                  <a:prstGeom prst="wedgeRoundRectCallout">
                    <a:avLst>
                      <a:gd name="adj1" fmla="val 46345"/>
                      <a:gd name="adj2" fmla="val 60143"/>
                      <a:gd name="adj3" fmla="val 16667"/>
                    </a:avLst>
                  </a:prstGeom>
                  <ask:type>
                    <ask:lineSketchCurved/>
                  </ask:type>
                </ask:lineSketchStyleProps>
              </a:ext>
            </a:extLst>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5E86CAF4-C35C-FE9A-B9DA-3DBC4E8B682C}"/>
              </a:ext>
            </a:extLst>
          </p:cNvPr>
          <p:cNvSpPr txBox="1"/>
          <p:nvPr/>
        </p:nvSpPr>
        <p:spPr>
          <a:xfrm>
            <a:off x="7898529" y="2587181"/>
            <a:ext cx="3038055" cy="2246769"/>
          </a:xfrm>
          <a:prstGeom prst="rect">
            <a:avLst/>
          </a:prstGeom>
          <a:noFill/>
        </p:spPr>
        <p:txBody>
          <a:bodyPr wrap="square">
            <a:spAutoFit/>
          </a:bodyPr>
          <a:lstStyle/>
          <a:p>
            <a:r>
              <a:rPr lang="fr-FR" sz="1400" dirty="0">
                <a:solidFill>
                  <a:srgbClr val="0070C0"/>
                </a:solidFill>
              </a:rPr>
              <a:t>Rouler sans assurance avec ce type de véhicule est une infraction qui expose le conducteur à des sanctions financières et judiciaires. Si vous êtes propriétaire d’un véhicule motorisé, ou d’un engin de déplacement personnel motorisé, vous êtes dans l’obligation de posséder une assurance, même pour une utilisation très ponctuelle.</a:t>
            </a:r>
          </a:p>
        </p:txBody>
      </p:sp>
      <p:pic>
        <p:nvPicPr>
          <p:cNvPr id="13" name="Picture 4" descr="Valider icône verre bouton rond vert image libre de droit par FR_Design ©  #149473940">
            <a:extLst>
              <a:ext uri="{FF2B5EF4-FFF2-40B4-BE49-F238E27FC236}">
                <a16:creationId xmlns:a16="http://schemas.microsoft.com/office/drawing/2014/main" id="{48A4E1C5-E9CE-16AA-819D-128C9B14FE56}"/>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7.47%" t="6.769%" r="8.405%" b="17.887%"/>
          <a:stretch/>
        </p:blipFill>
        <p:spPr bwMode="auto">
          <a:xfrm>
            <a:off x="721740" y="4363872"/>
            <a:ext cx="250023" cy="24434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Valider icône verre bouton rond vert image libre de droit par FR_Design ©  #149473940">
            <a:extLst>
              <a:ext uri="{FF2B5EF4-FFF2-40B4-BE49-F238E27FC236}">
                <a16:creationId xmlns:a16="http://schemas.microsoft.com/office/drawing/2014/main" id="{7D1B3AFB-F864-C493-9B49-9D1EE6518F54}"/>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7.47%" t="6.769%" r="8.405%" b="17.887%"/>
          <a:stretch/>
        </p:blipFill>
        <p:spPr bwMode="auto">
          <a:xfrm>
            <a:off x="721740" y="5165835"/>
            <a:ext cx="250023" cy="24434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Valider icône verre bouton rond vert image libre de droit par FR_Design ©  #149473940">
            <a:extLst>
              <a:ext uri="{FF2B5EF4-FFF2-40B4-BE49-F238E27FC236}">
                <a16:creationId xmlns:a16="http://schemas.microsoft.com/office/drawing/2014/main" id="{1FF75B84-FDD7-7EB5-05DD-DF9DE053C171}"/>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7.47%" t="6.769%" r="8.405%" b="17.887%"/>
          <a:stretch/>
        </p:blipFill>
        <p:spPr bwMode="auto">
          <a:xfrm>
            <a:off x="730805" y="3886439"/>
            <a:ext cx="250023" cy="2443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4415803"/>
      </p:ext>
    </p:extLst>
  </p:cSld>
  <p:clrMapOvr>
    <a:masterClrMapping/>
  </p:clrMapOvr>
</p:sld>
</file>

<file path=ppt/slides/slide36.xml><?xml version="1.0" encoding="utf-8"?>
<p:sld xmlns:a="http://purl.oclc.org/ooxml/drawingml/main" xmlns:r="http://purl.oclc.org/ooxml/officeDocument/relationships" xmlns:p="http://purl.oclc.org/ooxml/presentationml/main" show="0">
  <p:cSld>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88A0C44C-4BB0-0BD2-D7B0-437342D109B5}"/>
              </a:ext>
            </a:extLst>
          </p:cNvPr>
          <p:cNvPicPr>
            <a:picLocks noChangeAspect="1"/>
          </p:cNvPicPr>
          <p:nvPr/>
        </p:nvPicPr>
        <p:blipFill>
          <a:blip r:embed="rId2"/>
          <a:stretch>
            <a:fillRect/>
          </a:stretch>
        </p:blipFill>
        <p:spPr>
          <a:xfrm>
            <a:off x="721740" y="2296038"/>
            <a:ext cx="6687457" cy="2829053"/>
          </a:xfrm>
          <a:prstGeom prst="rect">
            <a:avLst/>
          </a:prstGeom>
          <a:ln>
            <a:solidFill>
              <a:srgbClr val="C00000"/>
            </a:solidFill>
          </a:ln>
        </p:spPr>
      </p:pic>
      <p:sp>
        <p:nvSpPr>
          <p:cNvPr id="8" name="Espace réservé du contenu 7">
            <a:extLst>
              <a:ext uri="{FF2B5EF4-FFF2-40B4-BE49-F238E27FC236}">
                <a16:creationId xmlns:a16="http://schemas.microsoft.com/office/drawing/2014/main" id="{ABC23BE2-0E38-28FD-DD43-3EB7AA96F6D4}"/>
              </a:ext>
            </a:extLst>
          </p:cNvPr>
          <p:cNvSpPr>
            <a:spLocks noGrp="1"/>
          </p:cNvSpPr>
          <p:nvPr>
            <p:ph idx="1"/>
          </p:nvPr>
        </p:nvSpPr>
        <p:spPr>
          <a:xfrm>
            <a:off x="695325" y="1350191"/>
            <a:ext cx="8475835" cy="719999"/>
          </a:xfrm>
        </p:spPr>
        <p:txBody>
          <a:bodyPr/>
          <a:lstStyle/>
          <a:p>
            <a:r>
              <a:rPr lang="fr-FR" dirty="0"/>
              <a:t>Retrouvez toutes les explications et infos complémentaires aux questions du quiz.</a:t>
            </a:r>
          </a:p>
          <a:p>
            <a:r>
              <a:rPr lang="fr-FR" b="1" dirty="0"/>
              <a:t>Question : </a:t>
            </a:r>
          </a:p>
          <a:p>
            <a:pPr algn="l">
              <a:buFont typeface="Arial" panose="020B0604020202020204" pitchFamily="34" charset="0"/>
              <a:buChar char="•"/>
            </a:pPr>
            <a:endParaRPr lang="fr-FR" b="0" i="0" dirty="0">
              <a:solidFill>
                <a:srgbClr val="181818"/>
              </a:solidFill>
              <a:effectLst/>
              <a:latin typeface="Poppins" panose="00000500000000000000" pitchFamily="2" charset="0"/>
            </a:endParaRPr>
          </a:p>
        </p:txBody>
      </p:sp>
      <p:sp>
        <p:nvSpPr>
          <p:cNvPr id="3" name="Espace réservé du texte 2">
            <a:extLst>
              <a:ext uri="{FF2B5EF4-FFF2-40B4-BE49-F238E27FC236}">
                <a16:creationId xmlns:a16="http://schemas.microsoft.com/office/drawing/2014/main" id="{7927C8EE-A4AA-4980-A402-BBC125DDC03C}"/>
              </a:ext>
            </a:extLst>
          </p:cNvPr>
          <p:cNvSpPr>
            <a:spLocks noGrp="1"/>
          </p:cNvSpPr>
          <p:nvPr>
            <p:ph type="body" sz="quarter" idx="12"/>
          </p:nvPr>
        </p:nvSpPr>
        <p:spPr/>
        <p:txBody>
          <a:bodyPr/>
          <a:lstStyle/>
          <a:p>
            <a:r>
              <a:rPr lang="fr-FR" sz="1800" dirty="0"/>
              <a:t>Annexe : Super score ou gamelle au </a:t>
            </a:r>
            <a:r>
              <a:rPr lang="fr-FR" sz="1800" dirty="0">
                <a:solidFill>
                  <a:srgbClr val="C00000"/>
                </a:solidFill>
              </a:rPr>
              <a:t>quiz de départ </a:t>
            </a:r>
            <a:r>
              <a:rPr lang="fr-FR" sz="1800" dirty="0"/>
              <a:t>?  </a:t>
            </a:r>
          </a:p>
        </p:txBody>
      </p:sp>
      <p:sp>
        <p:nvSpPr>
          <p:cNvPr id="2" name="ZoneTexte 1">
            <a:extLst>
              <a:ext uri="{FF2B5EF4-FFF2-40B4-BE49-F238E27FC236}">
                <a16:creationId xmlns:a16="http://schemas.microsoft.com/office/drawing/2014/main" id="{C521A5EC-8D9D-2130-8965-4134337E63FC}"/>
              </a:ext>
            </a:extLst>
          </p:cNvPr>
          <p:cNvSpPr txBox="1"/>
          <p:nvPr/>
        </p:nvSpPr>
        <p:spPr>
          <a:xfrm>
            <a:off x="6177478" y="95261"/>
            <a:ext cx="4980049" cy="276999"/>
          </a:xfrm>
          <a:prstGeom prst="rect">
            <a:avLst/>
          </a:prstGeom>
          <a:noFill/>
        </p:spPr>
        <p:txBody>
          <a:bodyPr wrap="square" rtlCol="0">
            <a:spAutoFit/>
          </a:bodyPr>
          <a:lstStyle/>
          <a:p>
            <a:pPr algn="r"/>
            <a:r>
              <a:rPr lang="fr-FR" sz="1200" dirty="0">
                <a:solidFill>
                  <a:schemeClr val="tx1">
                    <a:lumMod val="75%"/>
                    <a:lumOff val="25%"/>
                  </a:schemeClr>
                </a:solidFill>
              </a:rPr>
              <a:t>6. </a:t>
            </a:r>
            <a:r>
              <a:rPr lang="fr-FR" sz="1200" dirty="0"/>
              <a:t>Annexes</a:t>
            </a:r>
            <a:endParaRPr lang="fr-FR" sz="1200" dirty="0">
              <a:solidFill>
                <a:schemeClr val="tx1">
                  <a:lumMod val="75%"/>
                  <a:lumOff val="25%"/>
                </a:schemeClr>
              </a:solidFill>
            </a:endParaRPr>
          </a:p>
        </p:txBody>
      </p:sp>
      <p:pic>
        <p:nvPicPr>
          <p:cNvPr id="9" name="Image 8">
            <a:extLst>
              <a:ext uri="{FF2B5EF4-FFF2-40B4-BE49-F238E27FC236}">
                <a16:creationId xmlns:a16="http://schemas.microsoft.com/office/drawing/2014/main" id="{C8E1C67B-60F7-9B56-3D8F-C8FFD4B3F517}"/>
              </a:ext>
            </a:extLst>
          </p:cNvPr>
          <p:cNvPicPr>
            <a:picLocks noChangeAspect="1"/>
          </p:cNvPicPr>
          <p:nvPr/>
        </p:nvPicPr>
        <p:blipFill>
          <a:blip r:embed="rId3"/>
          <a:stretch>
            <a:fillRect/>
          </a:stretch>
        </p:blipFill>
        <p:spPr>
          <a:xfrm>
            <a:off x="11251238" y="49018"/>
            <a:ext cx="849650" cy="372260"/>
          </a:xfrm>
          <a:prstGeom prst="rect">
            <a:avLst/>
          </a:prstGeom>
        </p:spPr>
      </p:pic>
      <p:pic>
        <p:nvPicPr>
          <p:cNvPr id="10" name="Picture 2" descr="Quiz. Avis De Bande Dessinée Avec La Pancarte De Participation De Main Pour  La Conception De La Bannière. Conception De Panneau D' Illustration de  Vecteur - Illustration du interrogatoire, idée: 182052198">
            <a:extLst>
              <a:ext uri="{FF2B5EF4-FFF2-40B4-BE49-F238E27FC236}">
                <a16:creationId xmlns:a16="http://schemas.microsoft.com/office/drawing/2014/main" id="{BF838899-B822-25E1-F2EC-9FED6F98C5BD}"/>
              </a:ext>
            </a:extLst>
          </p:cNvPr>
          <p:cNvPicPr>
            <a:picLocks noChangeAspect="1" noChangeArrowheads="1"/>
          </p:cNvPicPr>
          <p:nvPr/>
        </p:nvPicPr>
        <p:blipFill rotWithShape="1">
          <a:blip r:embed="rId4" cstate="print">
            <a:clrChange>
              <a:clrFrom>
                <a:srgbClr val="FFFFFF"/>
              </a:clrFrom>
              <a:clrTo>
                <a:srgbClr val="FFFFFF">
                  <a:alpha val="0%"/>
                </a:srgbClr>
              </a:clrTo>
            </a:clrChange>
            <a:grayscl/>
            <a:extLst>
              <a:ext uri="{28A0092B-C50C-407E-A947-70E740481C1C}">
                <a14:useLocalDpi xmlns:a14="http://schemas.microsoft.com/office/drawing/2010/main" val="0"/>
              </a:ext>
            </a:extLst>
          </a:blip>
          <a:srcRect l="7.188%" t="13.172%" r="8.812%" b="14.77%"/>
          <a:stretch/>
        </p:blipFill>
        <p:spPr bwMode="auto">
          <a:xfrm rot="20794006">
            <a:off x="-132911" y="-47112"/>
            <a:ext cx="1164355" cy="85647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Écriture Du Policier 3d Sur Le Bloc-notes Illustration Stock - Illustration  du personne, billet: 191231604">
            <a:extLst>
              <a:ext uri="{FF2B5EF4-FFF2-40B4-BE49-F238E27FC236}">
                <a16:creationId xmlns:a16="http://schemas.microsoft.com/office/drawing/2014/main" id="{FA444010-C75A-5FA2-7D9A-82907B5BB30B}"/>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4.496%" r="9.83%" b="9.307%"/>
          <a:stretch/>
        </p:blipFill>
        <p:spPr bwMode="auto">
          <a:xfrm flipH="1">
            <a:off x="10799750" y="4522454"/>
            <a:ext cx="1301138" cy="1930494"/>
          </a:xfrm>
          <a:prstGeom prst="rect">
            <a:avLst/>
          </a:prstGeom>
          <a:noFill/>
          <a:extLst>
            <a:ext uri="{909E8E84-426E-40DD-AFC4-6F175D3DCCD1}">
              <a14:hiddenFill xmlns:a14="http://schemas.microsoft.com/office/drawing/2010/main">
                <a:solidFill>
                  <a:srgbClr val="FFFFFF"/>
                </a:solidFill>
              </a14:hiddenFill>
            </a:ext>
          </a:extLst>
        </p:spPr>
      </p:pic>
      <p:sp>
        <p:nvSpPr>
          <p:cNvPr id="6" name="Bulle narrative : rectangle à coins arrondis 5">
            <a:extLst>
              <a:ext uri="{FF2B5EF4-FFF2-40B4-BE49-F238E27FC236}">
                <a16:creationId xmlns:a16="http://schemas.microsoft.com/office/drawing/2014/main" id="{B91471DE-88A2-7F40-C5FE-8FFD2623D7CA}"/>
              </a:ext>
            </a:extLst>
          </p:cNvPr>
          <p:cNvSpPr/>
          <p:nvPr/>
        </p:nvSpPr>
        <p:spPr>
          <a:xfrm>
            <a:off x="7668285" y="2708724"/>
            <a:ext cx="3345276" cy="1930494"/>
          </a:xfrm>
          <a:custGeom>
            <a:avLst/>
            <a:gdLst>
              <a:gd name="connsiteX0" fmla="*/ 0 w 3345276"/>
              <a:gd name="connsiteY0" fmla="*/ 321755 h 1930494"/>
              <a:gd name="connsiteX1" fmla="*/ 321755 w 3345276"/>
              <a:gd name="connsiteY1" fmla="*/ 0 h 1930494"/>
              <a:gd name="connsiteX2" fmla="*/ 1951411 w 3345276"/>
              <a:gd name="connsiteY2" fmla="*/ 0 h 1930494"/>
              <a:gd name="connsiteX3" fmla="*/ 1951411 w 3345276"/>
              <a:gd name="connsiteY3" fmla="*/ 0 h 1930494"/>
              <a:gd name="connsiteX4" fmla="*/ 2787730 w 3345276"/>
              <a:gd name="connsiteY4" fmla="*/ 0 h 1930494"/>
              <a:gd name="connsiteX5" fmla="*/ 3023521 w 3345276"/>
              <a:gd name="connsiteY5" fmla="*/ 0 h 1930494"/>
              <a:gd name="connsiteX6" fmla="*/ 3345276 w 3345276"/>
              <a:gd name="connsiteY6" fmla="*/ 321755 h 1930494"/>
              <a:gd name="connsiteX7" fmla="*/ 3345276 w 3345276"/>
              <a:gd name="connsiteY7" fmla="*/ 1126122 h 1930494"/>
              <a:gd name="connsiteX8" fmla="*/ 3345276 w 3345276"/>
              <a:gd name="connsiteY8" fmla="*/ 1126122 h 1930494"/>
              <a:gd name="connsiteX9" fmla="*/ 3345276 w 3345276"/>
              <a:gd name="connsiteY9" fmla="*/ 1608745 h 1930494"/>
              <a:gd name="connsiteX10" fmla="*/ 3345276 w 3345276"/>
              <a:gd name="connsiteY10" fmla="*/ 1608739 h 1930494"/>
              <a:gd name="connsiteX11" fmla="*/ 3023521 w 3345276"/>
              <a:gd name="connsiteY11" fmla="*/ 1930494 h 1930494"/>
              <a:gd name="connsiteX12" fmla="*/ 2787730 w 3345276"/>
              <a:gd name="connsiteY12" fmla="*/ 1930494 h 1930494"/>
              <a:gd name="connsiteX13" fmla="*/ 3223006 w 3345276"/>
              <a:gd name="connsiteY13" fmla="*/ 2126304 h 1930494"/>
              <a:gd name="connsiteX14" fmla="*/ 1951411 w 3345276"/>
              <a:gd name="connsiteY14" fmla="*/ 1930494 h 1930494"/>
              <a:gd name="connsiteX15" fmla="*/ 321755 w 3345276"/>
              <a:gd name="connsiteY15" fmla="*/ 1930494 h 1930494"/>
              <a:gd name="connsiteX16" fmla="*/ 0 w 3345276"/>
              <a:gd name="connsiteY16" fmla="*/ 1608739 h 1930494"/>
              <a:gd name="connsiteX17" fmla="*/ 0 w 3345276"/>
              <a:gd name="connsiteY17" fmla="*/ 1608745 h 1930494"/>
              <a:gd name="connsiteX18" fmla="*/ 0 w 3345276"/>
              <a:gd name="connsiteY18" fmla="*/ 1126122 h 1930494"/>
              <a:gd name="connsiteX19" fmla="*/ 0 w 3345276"/>
              <a:gd name="connsiteY19" fmla="*/ 1126122 h 1930494"/>
              <a:gd name="connsiteX20" fmla="*/ 0 w 3345276"/>
              <a:gd name="connsiteY20" fmla="*/ 321755 h 1930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345276" h="1930494" extrusionOk="0">
                <a:moveTo>
                  <a:pt x="0" y="321755"/>
                </a:moveTo>
                <a:cubicBezTo>
                  <a:pt x="-2209" y="155595"/>
                  <a:pt x="139538" y="22537"/>
                  <a:pt x="321755" y="0"/>
                </a:cubicBezTo>
                <a:cubicBezTo>
                  <a:pt x="809988" y="127972"/>
                  <a:pt x="1709315" y="-6658"/>
                  <a:pt x="1951411" y="0"/>
                </a:cubicBezTo>
                <a:lnTo>
                  <a:pt x="1951411" y="0"/>
                </a:lnTo>
                <a:cubicBezTo>
                  <a:pt x="2363758" y="47481"/>
                  <a:pt x="2442243" y="-23130"/>
                  <a:pt x="2787730" y="0"/>
                </a:cubicBezTo>
                <a:cubicBezTo>
                  <a:pt x="2841259" y="2843"/>
                  <a:pt x="2974650" y="4349"/>
                  <a:pt x="3023521" y="0"/>
                </a:cubicBezTo>
                <a:cubicBezTo>
                  <a:pt x="3203378" y="-31578"/>
                  <a:pt x="3340613" y="129596"/>
                  <a:pt x="3345276" y="321755"/>
                </a:cubicBezTo>
                <a:cubicBezTo>
                  <a:pt x="3407098" y="526090"/>
                  <a:pt x="3409172" y="778686"/>
                  <a:pt x="3345276" y="1126122"/>
                </a:cubicBezTo>
                <a:lnTo>
                  <a:pt x="3345276" y="1126122"/>
                </a:lnTo>
                <a:cubicBezTo>
                  <a:pt x="3338570" y="1351880"/>
                  <a:pt x="3309106" y="1412161"/>
                  <a:pt x="3345276" y="1608745"/>
                </a:cubicBezTo>
                <a:lnTo>
                  <a:pt x="3345276" y="1608739"/>
                </a:lnTo>
                <a:cubicBezTo>
                  <a:pt x="3366608" y="1808692"/>
                  <a:pt x="3189899" y="1930473"/>
                  <a:pt x="3023521" y="1930494"/>
                </a:cubicBezTo>
                <a:cubicBezTo>
                  <a:pt x="2941868" y="1943205"/>
                  <a:pt x="2852532" y="1942031"/>
                  <a:pt x="2787730" y="1930494"/>
                </a:cubicBezTo>
                <a:cubicBezTo>
                  <a:pt x="3006678" y="2020803"/>
                  <a:pt x="3147784" y="2091164"/>
                  <a:pt x="3223006" y="2126304"/>
                </a:cubicBezTo>
                <a:cubicBezTo>
                  <a:pt x="2949498" y="2026803"/>
                  <a:pt x="2579837" y="2036423"/>
                  <a:pt x="1951411" y="1930494"/>
                </a:cubicBezTo>
                <a:cubicBezTo>
                  <a:pt x="1750885" y="1919049"/>
                  <a:pt x="901593" y="1965208"/>
                  <a:pt x="321755" y="1930494"/>
                </a:cubicBezTo>
                <a:cubicBezTo>
                  <a:pt x="152816" y="1900046"/>
                  <a:pt x="-6671" y="1772024"/>
                  <a:pt x="0" y="1608739"/>
                </a:cubicBezTo>
                <a:lnTo>
                  <a:pt x="0" y="1608745"/>
                </a:lnTo>
                <a:cubicBezTo>
                  <a:pt x="-6379" y="1451036"/>
                  <a:pt x="9011" y="1237234"/>
                  <a:pt x="0" y="1126122"/>
                </a:cubicBezTo>
                <a:lnTo>
                  <a:pt x="0" y="1126122"/>
                </a:lnTo>
                <a:cubicBezTo>
                  <a:pt x="59306" y="833926"/>
                  <a:pt x="-65261" y="582004"/>
                  <a:pt x="0" y="321755"/>
                </a:cubicBezTo>
                <a:close/>
              </a:path>
            </a:pathLst>
          </a:custGeom>
          <a:noFill/>
          <a:ln w="28575">
            <a:solidFill>
              <a:srgbClr val="0070C0"/>
            </a:solidFill>
            <a:extLst>
              <a:ext uri="{C807C97D-BFC1-408E-A445-0C87EB9F89A2}">
                <ask:lineSketchStyleProps xmlns:ask="http://schemas.microsoft.com/office/drawing/2018/sketchyshapes" sd="877202202">
                  <a:prstGeom prst="wedgeRoundRectCallout">
                    <a:avLst>
                      <a:gd name="adj1" fmla="val 46345"/>
                      <a:gd name="adj2" fmla="val 60143"/>
                      <a:gd name="adj3" fmla="val 16667"/>
                    </a:avLst>
                  </a:prstGeom>
                  <ask:type>
                    <ask:lineSketchCurved/>
                  </ask:type>
                </ask:lineSketchStyleProps>
              </a:ext>
            </a:extLst>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5E86CAF4-C35C-FE9A-B9DA-3DBC4E8B682C}"/>
              </a:ext>
            </a:extLst>
          </p:cNvPr>
          <p:cNvSpPr txBox="1"/>
          <p:nvPr/>
        </p:nvSpPr>
        <p:spPr>
          <a:xfrm>
            <a:off x="7819588" y="3022051"/>
            <a:ext cx="3042670" cy="1384995"/>
          </a:xfrm>
          <a:prstGeom prst="rect">
            <a:avLst/>
          </a:prstGeom>
          <a:noFill/>
        </p:spPr>
        <p:txBody>
          <a:bodyPr wrap="square">
            <a:spAutoFit/>
          </a:bodyPr>
          <a:lstStyle/>
          <a:p>
            <a:r>
              <a:rPr lang="fr-FR" sz="1400" dirty="0">
                <a:solidFill>
                  <a:srgbClr val="0070C0"/>
                </a:solidFill>
              </a:rPr>
              <a:t>Depuis le début de l’année le Prêt Véhicule Propre est accessible à partir de 1.000€ pour permettre de financer à taux préférentiel aussi bien les véhicules propres que les nouveaux moyens de déplacement.</a:t>
            </a:r>
          </a:p>
        </p:txBody>
      </p:sp>
      <p:pic>
        <p:nvPicPr>
          <p:cNvPr id="13" name="Picture 4" descr="Valider icône verre bouton rond vert image libre de droit par FR_Design ©  #149473940">
            <a:extLst>
              <a:ext uri="{FF2B5EF4-FFF2-40B4-BE49-F238E27FC236}">
                <a16:creationId xmlns:a16="http://schemas.microsoft.com/office/drawing/2014/main" id="{48A4E1C5-E9CE-16AA-819D-128C9B14FE56}"/>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7.47%" t="6.769%" r="8.405%" b="17.887%"/>
          <a:stretch/>
        </p:blipFill>
        <p:spPr bwMode="auto">
          <a:xfrm>
            <a:off x="767018" y="4028543"/>
            <a:ext cx="250023" cy="24434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Valider icône verre bouton rond vert image libre de droit par FR_Design ©  #149473940">
            <a:extLst>
              <a:ext uri="{FF2B5EF4-FFF2-40B4-BE49-F238E27FC236}">
                <a16:creationId xmlns:a16="http://schemas.microsoft.com/office/drawing/2014/main" id="{7D1B3AFB-F864-C493-9B49-9D1EE6518F54}"/>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7.47%" t="6.769%" r="8.405%" b="17.887%"/>
          <a:stretch/>
        </p:blipFill>
        <p:spPr bwMode="auto">
          <a:xfrm>
            <a:off x="767018" y="4394876"/>
            <a:ext cx="250023" cy="24434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Valider icône verre bouton rond vert image libre de droit par FR_Design ©  #149473940">
            <a:extLst>
              <a:ext uri="{FF2B5EF4-FFF2-40B4-BE49-F238E27FC236}">
                <a16:creationId xmlns:a16="http://schemas.microsoft.com/office/drawing/2014/main" id="{1FF75B84-FDD7-7EB5-05DD-DF9DE053C171}"/>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7.47%" t="6.769%" r="8.405%" b="17.887%"/>
          <a:stretch/>
        </p:blipFill>
        <p:spPr bwMode="auto">
          <a:xfrm>
            <a:off x="767017" y="3662210"/>
            <a:ext cx="250023" cy="2443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544239"/>
      </p:ext>
    </p:extLst>
  </p:cSld>
  <p:clrMapOvr>
    <a:masterClrMapping/>
  </p:clrMapOvr>
</p:sld>
</file>

<file path=ppt/slides/slide37.xml><?xml version="1.0" encoding="utf-8"?>
<p:sld xmlns:a="http://purl.oclc.org/ooxml/drawingml/main" xmlns:r="http://purl.oclc.org/ooxml/officeDocument/relationships" xmlns:p="http://purl.oclc.org/ooxml/presentationml/main" show="0">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1BEE9B08-48E5-5AC4-7610-16D9D0474814}"/>
              </a:ext>
            </a:extLst>
          </p:cNvPr>
          <p:cNvPicPr>
            <a:picLocks noChangeAspect="1"/>
          </p:cNvPicPr>
          <p:nvPr/>
        </p:nvPicPr>
        <p:blipFill>
          <a:blip r:embed="rId2"/>
          <a:stretch>
            <a:fillRect/>
          </a:stretch>
        </p:blipFill>
        <p:spPr>
          <a:xfrm>
            <a:off x="695325" y="2236233"/>
            <a:ext cx="6522394" cy="2939945"/>
          </a:xfrm>
          <a:prstGeom prst="rect">
            <a:avLst/>
          </a:prstGeom>
          <a:ln>
            <a:solidFill>
              <a:srgbClr val="C00000"/>
            </a:solidFill>
          </a:ln>
        </p:spPr>
      </p:pic>
      <p:sp>
        <p:nvSpPr>
          <p:cNvPr id="8" name="Espace réservé du contenu 7">
            <a:extLst>
              <a:ext uri="{FF2B5EF4-FFF2-40B4-BE49-F238E27FC236}">
                <a16:creationId xmlns:a16="http://schemas.microsoft.com/office/drawing/2014/main" id="{ABC23BE2-0E38-28FD-DD43-3EB7AA96F6D4}"/>
              </a:ext>
            </a:extLst>
          </p:cNvPr>
          <p:cNvSpPr>
            <a:spLocks noGrp="1"/>
          </p:cNvSpPr>
          <p:nvPr>
            <p:ph idx="1"/>
          </p:nvPr>
        </p:nvSpPr>
        <p:spPr>
          <a:xfrm>
            <a:off x="695325" y="1350191"/>
            <a:ext cx="8475835" cy="719999"/>
          </a:xfrm>
        </p:spPr>
        <p:txBody>
          <a:bodyPr/>
          <a:lstStyle/>
          <a:p>
            <a:r>
              <a:rPr lang="fr-FR" dirty="0"/>
              <a:t>Retrouvez toutes les explications et infos complémentaires aux questions du quiz.</a:t>
            </a:r>
          </a:p>
          <a:p>
            <a:r>
              <a:rPr lang="fr-FR" b="1" dirty="0"/>
              <a:t>Question : </a:t>
            </a:r>
          </a:p>
          <a:p>
            <a:pPr algn="l">
              <a:buFont typeface="Arial" panose="020B0604020202020204" pitchFamily="34" charset="0"/>
              <a:buChar char="•"/>
            </a:pPr>
            <a:endParaRPr lang="fr-FR" b="0" i="0" dirty="0">
              <a:solidFill>
                <a:srgbClr val="181818"/>
              </a:solidFill>
              <a:effectLst/>
              <a:latin typeface="Poppins" panose="00000500000000000000" pitchFamily="2" charset="0"/>
            </a:endParaRPr>
          </a:p>
        </p:txBody>
      </p:sp>
      <p:sp>
        <p:nvSpPr>
          <p:cNvPr id="3" name="Espace réservé du texte 2">
            <a:extLst>
              <a:ext uri="{FF2B5EF4-FFF2-40B4-BE49-F238E27FC236}">
                <a16:creationId xmlns:a16="http://schemas.microsoft.com/office/drawing/2014/main" id="{7927C8EE-A4AA-4980-A402-BBC125DDC03C}"/>
              </a:ext>
            </a:extLst>
          </p:cNvPr>
          <p:cNvSpPr>
            <a:spLocks noGrp="1"/>
          </p:cNvSpPr>
          <p:nvPr>
            <p:ph type="body" sz="quarter" idx="12"/>
          </p:nvPr>
        </p:nvSpPr>
        <p:spPr/>
        <p:txBody>
          <a:bodyPr/>
          <a:lstStyle/>
          <a:p>
            <a:r>
              <a:rPr lang="fr-FR" sz="1800" dirty="0"/>
              <a:t>Annexe : Super score ou gamelle au </a:t>
            </a:r>
            <a:r>
              <a:rPr lang="fr-FR" sz="1800" dirty="0">
                <a:solidFill>
                  <a:srgbClr val="C00000"/>
                </a:solidFill>
              </a:rPr>
              <a:t>quiz de départ </a:t>
            </a:r>
            <a:r>
              <a:rPr lang="fr-FR" sz="1800" dirty="0"/>
              <a:t>?  </a:t>
            </a:r>
          </a:p>
        </p:txBody>
      </p:sp>
      <p:sp>
        <p:nvSpPr>
          <p:cNvPr id="2" name="ZoneTexte 1">
            <a:extLst>
              <a:ext uri="{FF2B5EF4-FFF2-40B4-BE49-F238E27FC236}">
                <a16:creationId xmlns:a16="http://schemas.microsoft.com/office/drawing/2014/main" id="{C521A5EC-8D9D-2130-8965-4134337E63FC}"/>
              </a:ext>
            </a:extLst>
          </p:cNvPr>
          <p:cNvSpPr txBox="1"/>
          <p:nvPr/>
        </p:nvSpPr>
        <p:spPr>
          <a:xfrm>
            <a:off x="6177478" y="95261"/>
            <a:ext cx="4980049" cy="276999"/>
          </a:xfrm>
          <a:prstGeom prst="rect">
            <a:avLst/>
          </a:prstGeom>
          <a:noFill/>
        </p:spPr>
        <p:txBody>
          <a:bodyPr wrap="square" rtlCol="0">
            <a:spAutoFit/>
          </a:bodyPr>
          <a:lstStyle/>
          <a:p>
            <a:pPr algn="r"/>
            <a:r>
              <a:rPr lang="fr-FR" sz="1200" dirty="0">
                <a:solidFill>
                  <a:schemeClr val="tx1">
                    <a:lumMod val="75%"/>
                    <a:lumOff val="25%"/>
                  </a:schemeClr>
                </a:solidFill>
              </a:rPr>
              <a:t>6. </a:t>
            </a:r>
            <a:r>
              <a:rPr lang="fr-FR" sz="1200" dirty="0"/>
              <a:t>Annexes</a:t>
            </a:r>
            <a:endParaRPr lang="fr-FR" sz="1200" dirty="0">
              <a:solidFill>
                <a:schemeClr val="tx1">
                  <a:lumMod val="75%"/>
                  <a:lumOff val="25%"/>
                </a:schemeClr>
              </a:solidFill>
            </a:endParaRPr>
          </a:p>
        </p:txBody>
      </p:sp>
      <p:pic>
        <p:nvPicPr>
          <p:cNvPr id="9" name="Image 8">
            <a:extLst>
              <a:ext uri="{FF2B5EF4-FFF2-40B4-BE49-F238E27FC236}">
                <a16:creationId xmlns:a16="http://schemas.microsoft.com/office/drawing/2014/main" id="{C8E1C67B-60F7-9B56-3D8F-C8FFD4B3F517}"/>
              </a:ext>
            </a:extLst>
          </p:cNvPr>
          <p:cNvPicPr>
            <a:picLocks noChangeAspect="1"/>
          </p:cNvPicPr>
          <p:nvPr/>
        </p:nvPicPr>
        <p:blipFill>
          <a:blip r:embed="rId3"/>
          <a:stretch>
            <a:fillRect/>
          </a:stretch>
        </p:blipFill>
        <p:spPr>
          <a:xfrm>
            <a:off x="11251238" y="49018"/>
            <a:ext cx="849650" cy="372260"/>
          </a:xfrm>
          <a:prstGeom prst="rect">
            <a:avLst/>
          </a:prstGeom>
        </p:spPr>
      </p:pic>
      <p:pic>
        <p:nvPicPr>
          <p:cNvPr id="10" name="Picture 2" descr="Quiz. Avis De Bande Dessinée Avec La Pancarte De Participation De Main Pour  La Conception De La Bannière. Conception De Panneau D' Illustration de  Vecteur - Illustration du interrogatoire, idée: 182052198">
            <a:extLst>
              <a:ext uri="{FF2B5EF4-FFF2-40B4-BE49-F238E27FC236}">
                <a16:creationId xmlns:a16="http://schemas.microsoft.com/office/drawing/2014/main" id="{BF838899-B822-25E1-F2EC-9FED6F98C5BD}"/>
              </a:ext>
            </a:extLst>
          </p:cNvPr>
          <p:cNvPicPr>
            <a:picLocks noChangeAspect="1" noChangeArrowheads="1"/>
          </p:cNvPicPr>
          <p:nvPr/>
        </p:nvPicPr>
        <p:blipFill rotWithShape="1">
          <a:blip r:embed="rId4" cstate="print">
            <a:clrChange>
              <a:clrFrom>
                <a:srgbClr val="FFFFFF"/>
              </a:clrFrom>
              <a:clrTo>
                <a:srgbClr val="FFFFFF">
                  <a:alpha val="0%"/>
                </a:srgbClr>
              </a:clrTo>
            </a:clrChange>
            <a:grayscl/>
            <a:extLst>
              <a:ext uri="{28A0092B-C50C-407E-A947-70E740481C1C}">
                <a14:useLocalDpi xmlns:a14="http://schemas.microsoft.com/office/drawing/2010/main" val="0"/>
              </a:ext>
            </a:extLst>
          </a:blip>
          <a:srcRect l="7.188%" t="13.172%" r="8.812%" b="14.77%"/>
          <a:stretch/>
        </p:blipFill>
        <p:spPr bwMode="auto">
          <a:xfrm rot="20794006">
            <a:off x="-132911" y="-47112"/>
            <a:ext cx="1164355" cy="85647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Écriture Du Policier 3d Sur Le Bloc-notes Illustration Stock - Illustration  du personne, billet: 191231604">
            <a:extLst>
              <a:ext uri="{FF2B5EF4-FFF2-40B4-BE49-F238E27FC236}">
                <a16:creationId xmlns:a16="http://schemas.microsoft.com/office/drawing/2014/main" id="{FA444010-C75A-5FA2-7D9A-82907B5BB30B}"/>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4.496%" r="9.83%" b="9.307%"/>
          <a:stretch/>
        </p:blipFill>
        <p:spPr bwMode="auto">
          <a:xfrm flipH="1">
            <a:off x="10799750" y="4522454"/>
            <a:ext cx="1301138" cy="1930494"/>
          </a:xfrm>
          <a:prstGeom prst="rect">
            <a:avLst/>
          </a:prstGeom>
          <a:noFill/>
          <a:extLst>
            <a:ext uri="{909E8E84-426E-40DD-AFC4-6F175D3DCCD1}">
              <a14:hiddenFill xmlns:a14="http://schemas.microsoft.com/office/drawing/2010/main">
                <a:solidFill>
                  <a:srgbClr val="FFFFFF"/>
                </a:solidFill>
              </a14:hiddenFill>
            </a:ext>
          </a:extLst>
        </p:spPr>
      </p:pic>
      <p:sp>
        <p:nvSpPr>
          <p:cNvPr id="6" name="Bulle narrative : rectangle à coins arrondis 5">
            <a:extLst>
              <a:ext uri="{FF2B5EF4-FFF2-40B4-BE49-F238E27FC236}">
                <a16:creationId xmlns:a16="http://schemas.microsoft.com/office/drawing/2014/main" id="{B91471DE-88A2-7F40-C5FE-8FFD2623D7CA}"/>
              </a:ext>
            </a:extLst>
          </p:cNvPr>
          <p:cNvSpPr/>
          <p:nvPr/>
        </p:nvSpPr>
        <p:spPr>
          <a:xfrm>
            <a:off x="7387629" y="1734551"/>
            <a:ext cx="3412122" cy="4490303"/>
          </a:xfrm>
          <a:custGeom>
            <a:avLst/>
            <a:gdLst>
              <a:gd name="connsiteX0" fmla="*/ 0 w 3412122"/>
              <a:gd name="connsiteY0" fmla="*/ 568698 h 4490303"/>
              <a:gd name="connsiteX1" fmla="*/ 568698 w 3412122"/>
              <a:gd name="connsiteY1" fmla="*/ 0 h 4490303"/>
              <a:gd name="connsiteX2" fmla="*/ 1990405 w 3412122"/>
              <a:gd name="connsiteY2" fmla="*/ 0 h 4490303"/>
              <a:gd name="connsiteX3" fmla="*/ 1990405 w 3412122"/>
              <a:gd name="connsiteY3" fmla="*/ 0 h 4490303"/>
              <a:gd name="connsiteX4" fmla="*/ 2843435 w 3412122"/>
              <a:gd name="connsiteY4" fmla="*/ 0 h 4490303"/>
              <a:gd name="connsiteX5" fmla="*/ 2843424 w 3412122"/>
              <a:gd name="connsiteY5" fmla="*/ 0 h 4490303"/>
              <a:gd name="connsiteX6" fmla="*/ 3412122 w 3412122"/>
              <a:gd name="connsiteY6" fmla="*/ 568698 h 4490303"/>
              <a:gd name="connsiteX7" fmla="*/ 3412122 w 3412122"/>
              <a:gd name="connsiteY7" fmla="*/ 2619343 h 4490303"/>
              <a:gd name="connsiteX8" fmla="*/ 3624185 w 3412122"/>
              <a:gd name="connsiteY8" fmla="*/ 3203203 h 4490303"/>
              <a:gd name="connsiteX9" fmla="*/ 3412122 w 3412122"/>
              <a:gd name="connsiteY9" fmla="*/ 3741919 h 4490303"/>
              <a:gd name="connsiteX10" fmla="*/ 3412122 w 3412122"/>
              <a:gd name="connsiteY10" fmla="*/ 3921605 h 4490303"/>
              <a:gd name="connsiteX11" fmla="*/ 2843424 w 3412122"/>
              <a:gd name="connsiteY11" fmla="*/ 4490303 h 4490303"/>
              <a:gd name="connsiteX12" fmla="*/ 2843435 w 3412122"/>
              <a:gd name="connsiteY12" fmla="*/ 4490303 h 4490303"/>
              <a:gd name="connsiteX13" fmla="*/ 1990405 w 3412122"/>
              <a:gd name="connsiteY13" fmla="*/ 4490303 h 4490303"/>
              <a:gd name="connsiteX14" fmla="*/ 1990405 w 3412122"/>
              <a:gd name="connsiteY14" fmla="*/ 4490303 h 4490303"/>
              <a:gd name="connsiteX15" fmla="*/ 568698 w 3412122"/>
              <a:gd name="connsiteY15" fmla="*/ 4490303 h 4490303"/>
              <a:gd name="connsiteX16" fmla="*/ 0 w 3412122"/>
              <a:gd name="connsiteY16" fmla="*/ 3921605 h 4490303"/>
              <a:gd name="connsiteX17" fmla="*/ 0 w 3412122"/>
              <a:gd name="connsiteY17" fmla="*/ 3741919 h 4490303"/>
              <a:gd name="connsiteX18" fmla="*/ 0 w 3412122"/>
              <a:gd name="connsiteY18" fmla="*/ 2619343 h 4490303"/>
              <a:gd name="connsiteX19" fmla="*/ 0 w 3412122"/>
              <a:gd name="connsiteY19" fmla="*/ 2619343 h 4490303"/>
              <a:gd name="connsiteX20" fmla="*/ 0 w 3412122"/>
              <a:gd name="connsiteY20" fmla="*/ 568698 h 4490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12122" h="4490303" extrusionOk="0">
                <a:moveTo>
                  <a:pt x="0" y="568698"/>
                </a:moveTo>
                <a:cubicBezTo>
                  <a:pt x="-10160" y="307701"/>
                  <a:pt x="253370" y="6211"/>
                  <a:pt x="568698" y="0"/>
                </a:cubicBezTo>
                <a:cubicBezTo>
                  <a:pt x="1184763" y="-61956"/>
                  <a:pt x="1291275" y="2405"/>
                  <a:pt x="1990405" y="0"/>
                </a:cubicBezTo>
                <a:lnTo>
                  <a:pt x="1990405" y="0"/>
                </a:lnTo>
                <a:cubicBezTo>
                  <a:pt x="2194138" y="26949"/>
                  <a:pt x="2493820" y="5946"/>
                  <a:pt x="2843435" y="0"/>
                </a:cubicBezTo>
                <a:cubicBezTo>
                  <a:pt x="2843429" y="1"/>
                  <a:pt x="2843427" y="1"/>
                  <a:pt x="2843424" y="0"/>
                </a:cubicBezTo>
                <a:cubicBezTo>
                  <a:pt x="3160708" y="-46854"/>
                  <a:pt x="3396091" y="204900"/>
                  <a:pt x="3412122" y="568698"/>
                </a:cubicBezTo>
                <a:cubicBezTo>
                  <a:pt x="3401541" y="917272"/>
                  <a:pt x="3280123" y="1610761"/>
                  <a:pt x="3412122" y="2619343"/>
                </a:cubicBezTo>
                <a:cubicBezTo>
                  <a:pt x="3417472" y="2744006"/>
                  <a:pt x="3624845" y="3132216"/>
                  <a:pt x="3624185" y="3203203"/>
                </a:cubicBezTo>
                <a:cubicBezTo>
                  <a:pt x="3477571" y="3449068"/>
                  <a:pt x="3477873" y="3577984"/>
                  <a:pt x="3412122" y="3741919"/>
                </a:cubicBezTo>
                <a:cubicBezTo>
                  <a:pt x="3424833" y="3793332"/>
                  <a:pt x="3405422" y="3899245"/>
                  <a:pt x="3412122" y="3921605"/>
                </a:cubicBezTo>
                <a:cubicBezTo>
                  <a:pt x="3406296" y="4267828"/>
                  <a:pt x="3187929" y="4508930"/>
                  <a:pt x="2843424" y="4490303"/>
                </a:cubicBezTo>
                <a:cubicBezTo>
                  <a:pt x="2843430" y="4490303"/>
                  <a:pt x="2843433" y="4490304"/>
                  <a:pt x="2843435" y="4490303"/>
                </a:cubicBezTo>
                <a:cubicBezTo>
                  <a:pt x="2640477" y="4504348"/>
                  <a:pt x="2099635" y="4455857"/>
                  <a:pt x="1990405" y="4490303"/>
                </a:cubicBezTo>
                <a:lnTo>
                  <a:pt x="1990405" y="4490303"/>
                </a:lnTo>
                <a:cubicBezTo>
                  <a:pt x="1774280" y="4471662"/>
                  <a:pt x="1128673" y="4553284"/>
                  <a:pt x="568698" y="4490303"/>
                </a:cubicBezTo>
                <a:cubicBezTo>
                  <a:pt x="291026" y="4538347"/>
                  <a:pt x="-60482" y="4250800"/>
                  <a:pt x="0" y="3921605"/>
                </a:cubicBezTo>
                <a:cubicBezTo>
                  <a:pt x="-12750" y="3884443"/>
                  <a:pt x="13943" y="3805599"/>
                  <a:pt x="0" y="3741919"/>
                </a:cubicBezTo>
                <a:cubicBezTo>
                  <a:pt x="86689" y="3331842"/>
                  <a:pt x="-63676" y="2935478"/>
                  <a:pt x="0" y="2619343"/>
                </a:cubicBezTo>
                <a:lnTo>
                  <a:pt x="0" y="2619343"/>
                </a:lnTo>
                <a:cubicBezTo>
                  <a:pt x="2997" y="1637103"/>
                  <a:pt x="-33522" y="876509"/>
                  <a:pt x="0" y="568698"/>
                </a:cubicBezTo>
                <a:close/>
              </a:path>
            </a:pathLst>
          </a:custGeom>
          <a:noFill/>
          <a:ln w="28575">
            <a:solidFill>
              <a:srgbClr val="0070C0"/>
            </a:solidFill>
            <a:extLst>
              <a:ext uri="{C807C97D-BFC1-408E-A445-0C87EB9F89A2}">
                <ask:lineSketchStyleProps xmlns:ask="http://schemas.microsoft.com/office/drawing/2018/sketchyshapes" sd="877202202">
                  <a:prstGeom prst="wedgeRoundRectCallout">
                    <a:avLst>
                      <a:gd name="adj1" fmla="val 56215"/>
                      <a:gd name="adj2" fmla="val 21336"/>
                      <a:gd name="adj3" fmla="val 16667"/>
                    </a:avLst>
                  </a:prstGeom>
                  <ask:type>
                    <ask:lineSketchCurved/>
                  </ask:type>
                </ask:lineSketchStyleProps>
              </a:ext>
            </a:extLst>
          </a:ln>
        </p:spPr>
        <p:style>
          <a:lnRef idx="2">
            <a:schemeClr val="accent1">
              <a:shade val="5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5E86CAF4-C35C-FE9A-B9DA-3DBC4E8B682C}"/>
              </a:ext>
            </a:extLst>
          </p:cNvPr>
          <p:cNvSpPr txBox="1"/>
          <p:nvPr/>
        </p:nvSpPr>
        <p:spPr>
          <a:xfrm>
            <a:off x="7459321" y="1985392"/>
            <a:ext cx="3340429" cy="4324261"/>
          </a:xfrm>
          <a:prstGeom prst="rect">
            <a:avLst/>
          </a:prstGeom>
          <a:noFill/>
        </p:spPr>
        <p:txBody>
          <a:bodyPr wrap="square">
            <a:spAutoFit/>
          </a:bodyPr>
          <a:lstStyle/>
          <a:p>
            <a:r>
              <a:rPr lang="fr-FR" sz="1100" dirty="0">
                <a:solidFill>
                  <a:srgbClr val="0070C0"/>
                </a:solidFill>
              </a:rPr>
              <a:t>Les NMD, NOUVEAUX MODES DE DÉPLACEMENT, sont considérés par le code des assurances comme des véhicules terrestres à moteur (VTM). Il s’agit d’un véhicule, appelé aussi EDP (Engin de Déplacement Personnel), conçu pour la mobilité d’une seule personne et dépourvu de tout aménagement spécial. Ils sont équipés d’un moteur dont la vitesse maximale est strictement supérieure à 6KM/H et ne dépasse pas les 25 KM/H.</a:t>
            </a:r>
          </a:p>
          <a:p>
            <a:r>
              <a:rPr lang="fr-FR" sz="1100" dirty="0">
                <a:solidFill>
                  <a:srgbClr val="0070C0"/>
                </a:solidFill>
              </a:rPr>
              <a:t>Ces engins de déplacement personnel motorisés sont soumis à la même obligation d’assurance de responsabilité civile que les véhicules motorisés tels que les motos ou les voitures. Cette assurance de responsabilité civile couvre les dommages que vous pourriez occasionner à un tiers ; (exemple : les blessures d’un piéton que vous percutez ou les dégâts que vous causez à un véhicule : autre EDPM, vélo, auto, …).</a:t>
            </a:r>
          </a:p>
          <a:p>
            <a:r>
              <a:rPr lang="fr-FR" sz="1100" dirty="0">
                <a:solidFill>
                  <a:srgbClr val="0070C0"/>
                </a:solidFill>
              </a:rPr>
              <a:t>Pour les vélos mécaniques ou à assistance électrique (dont la puissance ne dépasse pas 250w ou dont la vitesse ne dépasse pas 25 km/h), c’est la garantie Responsabilité Civile Vie Privée (RCVP) du contrat Habitation qui s’applique.</a:t>
            </a:r>
          </a:p>
          <a:p>
            <a:endParaRPr lang="fr-FR" sz="1100" dirty="0">
              <a:solidFill>
                <a:srgbClr val="0070C0"/>
              </a:solidFill>
            </a:endParaRPr>
          </a:p>
        </p:txBody>
      </p:sp>
      <p:pic>
        <p:nvPicPr>
          <p:cNvPr id="13" name="Picture 4" descr="Valider icône verre bouton rond vert image libre de droit par FR_Design ©  #149473940">
            <a:extLst>
              <a:ext uri="{FF2B5EF4-FFF2-40B4-BE49-F238E27FC236}">
                <a16:creationId xmlns:a16="http://schemas.microsoft.com/office/drawing/2014/main" id="{48A4E1C5-E9CE-16AA-819D-128C9B14FE56}"/>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7.47%" t="6.769%" r="8.405%" b="17.887%"/>
          <a:stretch/>
        </p:blipFill>
        <p:spPr bwMode="auto">
          <a:xfrm>
            <a:off x="727064" y="3944953"/>
            <a:ext cx="250023" cy="24434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Valider icône verre bouton rond vert image libre de droit par FR_Design ©  #149473940">
            <a:extLst>
              <a:ext uri="{FF2B5EF4-FFF2-40B4-BE49-F238E27FC236}">
                <a16:creationId xmlns:a16="http://schemas.microsoft.com/office/drawing/2014/main" id="{7D1B3AFB-F864-C493-9B49-9D1EE6518F54}"/>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7.47%" t="6.769%" r="8.405%" b="17.887%"/>
          <a:stretch/>
        </p:blipFill>
        <p:spPr bwMode="auto">
          <a:xfrm>
            <a:off x="722275" y="4743485"/>
            <a:ext cx="250023" cy="24434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Valider icône verre bouton rond vert image libre de droit par FR_Design ©  #149473940">
            <a:extLst>
              <a:ext uri="{FF2B5EF4-FFF2-40B4-BE49-F238E27FC236}">
                <a16:creationId xmlns:a16="http://schemas.microsoft.com/office/drawing/2014/main" id="{1FF75B84-FDD7-7EB5-05DD-DF9DE053C171}"/>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7.47%" t="6.769%" r="8.405%" b="17.887%"/>
          <a:stretch/>
        </p:blipFill>
        <p:spPr bwMode="auto">
          <a:xfrm>
            <a:off x="726539" y="3540039"/>
            <a:ext cx="250023" cy="24434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ADN Nations - Analyse de marché et conseil stratégique">
            <a:hlinkClick r:id="rId7" action="ppaction://hlinksldjump"/>
            <a:extLst>
              <a:ext uri="{FF2B5EF4-FFF2-40B4-BE49-F238E27FC236}">
                <a16:creationId xmlns:a16="http://schemas.microsoft.com/office/drawing/2014/main" id="{3FA6159D-A853-FBA9-E4DF-0A02A94CDB80}"/>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317005" y="673407"/>
            <a:ext cx="493616" cy="465837"/>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A50F3C7A-AD79-EF76-E3A7-78DCBE1E764B}"/>
              </a:ext>
            </a:extLst>
          </p:cNvPr>
          <p:cNvPicPr>
            <a:picLocks noChangeAspect="1"/>
          </p:cNvPicPr>
          <p:nvPr/>
        </p:nvPicPr>
        <p:blipFill>
          <a:blip r:embed="rId9">
            <a:duotone>
              <a:prstClr val="black"/>
              <a:schemeClr val="accent1">
                <a:tint val="45%"/>
                <a:satMod val="400%"/>
              </a:schemeClr>
            </a:duotone>
          </a:blip>
          <a:stretch>
            <a:fillRect/>
          </a:stretch>
        </p:blipFill>
        <p:spPr>
          <a:xfrm rot="5400000" flipH="1" flipV="1">
            <a:off x="11555936" y="1057559"/>
            <a:ext cx="410155" cy="394400"/>
          </a:xfrm>
          <a:prstGeom prst="rect">
            <a:avLst/>
          </a:prstGeom>
          <a:noFill/>
        </p:spPr>
      </p:pic>
    </p:spTree>
    <p:extLst>
      <p:ext uri="{BB962C8B-B14F-4D97-AF65-F5344CB8AC3E}">
        <p14:creationId xmlns:p14="http://schemas.microsoft.com/office/powerpoint/2010/main" val="592400654"/>
      </p:ext>
    </p:extLst>
  </p:cSld>
  <p:clrMapOvr>
    <a:masterClrMapping/>
  </p:clrMapOvr>
</p:sld>
</file>

<file path=ppt/theme/theme1.xml><?xml version="1.0" encoding="utf-8"?>
<a:theme xmlns:a="http://purl.oclc.org/ooxml/drawingml/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
                <a:satMod val="105%"/>
                <a:tint val="67%"/>
              </a:schemeClr>
            </a:gs>
            <a:gs pos="50%">
              <a:schemeClr val="phClr">
                <a:lumMod val="105%"/>
                <a:satMod val="103%"/>
                <a:tint val="73%"/>
              </a:schemeClr>
            </a:gs>
            <a:gs pos="100%">
              <a:schemeClr val="phClr">
                <a:lumMod val="105%"/>
                <a:satMod val="109%"/>
                <a:tint val="81%"/>
              </a:schemeClr>
            </a:gs>
          </a:gsLst>
          <a:lin ang="5400000" scaled="0"/>
        </a:gradFill>
        <a:gradFill rotWithShape="1">
          <a:gsLst>
            <a:gs pos="0%">
              <a:schemeClr val="phClr">
                <a:satMod val="103%"/>
                <a:lumMod val="102%"/>
                <a:tint val="94%"/>
              </a:schemeClr>
            </a:gs>
            <a:gs pos="50%">
              <a:schemeClr val="phClr">
                <a:satMod val="110%"/>
                <a:lumMod val="100%"/>
                <a:shade val="100%"/>
              </a:schemeClr>
            </a:gs>
            <a:gs pos="100%">
              <a:schemeClr val="phClr">
                <a:lumMod val="99%"/>
                <a:satMod val="120%"/>
                <a:shade val="78%"/>
              </a:schemeClr>
            </a:gs>
          </a:gsLst>
          <a:lin ang="5400000" scaled="0"/>
        </a:gradFill>
      </a:fillStyleLst>
      <a:lnStyleLst>
        <a:ln w="6350" cap="flat" cmpd="sng" algn="ctr">
          <a:solidFill>
            <a:schemeClr val="phClr"/>
          </a:solidFill>
          <a:prstDash val="solid"/>
          <a:miter lim="800%"/>
        </a:ln>
        <a:ln w="12700" cap="flat" cmpd="sng" algn="ctr">
          <a:solidFill>
            <a:schemeClr val="phClr"/>
          </a:solidFill>
          <a:prstDash val="solid"/>
          <a:miter lim="800%"/>
        </a:ln>
        <a:ln w="19050" cap="flat" cmpd="sng" algn="ctr">
          <a:solidFill>
            <a:schemeClr val="phClr"/>
          </a:solidFill>
          <a:prstDash val="solid"/>
          <a:miter lim="800%"/>
        </a:ln>
      </a:lnStyleLst>
      <a:effectStyleLst>
        <a:effectStyle>
          <a:effectLst/>
        </a:effectStyle>
        <a:effectStyle>
          <a:effectLst/>
        </a:effectStyle>
        <a:effectStyle>
          <a:effectLst>
            <a:outerShdw blurRad="57150" dist="19050" dir="5400000" algn="ctr" rotWithShape="0">
              <a:srgbClr val="000000">
                <a:alpha val="63%"/>
              </a:srgbClr>
            </a:outerShdw>
          </a:effectLst>
        </a:effectStyle>
      </a:effectStyleLst>
      <a:bgFillStyleLst>
        <a:solidFill>
          <a:schemeClr val="phClr"/>
        </a:solidFill>
        <a:solidFill>
          <a:schemeClr val="phClr">
            <a:tint val="95%"/>
            <a:satMod val="170%"/>
          </a:schemeClr>
        </a:solidFill>
        <a:gradFill rotWithShape="1">
          <a:gsLst>
            <a:gs pos="0%">
              <a:schemeClr val="phClr">
                <a:tint val="93%"/>
                <a:satMod val="150%"/>
                <a:shade val="98%"/>
                <a:lumMod val="102%"/>
              </a:schemeClr>
            </a:gs>
            <a:gs pos="50%">
              <a:schemeClr val="phClr">
                <a:tint val="98%"/>
                <a:satMod val="130%"/>
                <a:shade val="90%"/>
                <a:lumMod val="103%"/>
              </a:schemeClr>
            </a:gs>
            <a:gs pos="100%">
              <a:schemeClr val="phClr">
                <a:shade val="63%"/>
                <a:satMod val="12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purl.oclc.org/ooxml/drawingml/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
                <a:satMod val="105%"/>
                <a:tint val="67%"/>
              </a:schemeClr>
            </a:gs>
            <a:gs pos="50%">
              <a:schemeClr val="phClr">
                <a:lumMod val="105%"/>
                <a:satMod val="103%"/>
                <a:tint val="73%"/>
              </a:schemeClr>
            </a:gs>
            <a:gs pos="100%">
              <a:schemeClr val="phClr">
                <a:lumMod val="105%"/>
                <a:satMod val="109%"/>
                <a:tint val="81%"/>
              </a:schemeClr>
            </a:gs>
          </a:gsLst>
          <a:lin ang="5400000" scaled="0"/>
        </a:gradFill>
        <a:gradFill rotWithShape="1">
          <a:gsLst>
            <a:gs pos="0%">
              <a:schemeClr val="phClr">
                <a:satMod val="103%"/>
                <a:lumMod val="102%"/>
                <a:tint val="94%"/>
              </a:schemeClr>
            </a:gs>
            <a:gs pos="50%">
              <a:schemeClr val="phClr">
                <a:satMod val="110%"/>
                <a:lumMod val="100%"/>
                <a:shade val="100%"/>
              </a:schemeClr>
            </a:gs>
            <a:gs pos="100%">
              <a:schemeClr val="phClr">
                <a:lumMod val="99%"/>
                <a:satMod val="120%"/>
                <a:shade val="78%"/>
              </a:schemeClr>
            </a:gs>
          </a:gsLst>
          <a:lin ang="5400000" scaled="0"/>
        </a:gradFill>
      </a:fillStyleLst>
      <a:lnStyleLst>
        <a:ln w="6350" cap="flat" cmpd="sng" algn="ctr">
          <a:solidFill>
            <a:schemeClr val="phClr"/>
          </a:solidFill>
          <a:prstDash val="solid"/>
          <a:miter lim="800%"/>
        </a:ln>
        <a:ln w="12700" cap="flat" cmpd="sng" algn="ctr">
          <a:solidFill>
            <a:schemeClr val="phClr"/>
          </a:solidFill>
          <a:prstDash val="solid"/>
          <a:miter lim="800%"/>
        </a:ln>
        <a:ln w="19050" cap="flat" cmpd="sng" algn="ctr">
          <a:solidFill>
            <a:schemeClr val="phClr"/>
          </a:solidFill>
          <a:prstDash val="solid"/>
          <a:miter lim="800%"/>
        </a:ln>
      </a:lnStyleLst>
      <a:effectStyleLst>
        <a:effectStyle>
          <a:effectLst/>
        </a:effectStyle>
        <a:effectStyle>
          <a:effectLst/>
        </a:effectStyle>
        <a:effectStyle>
          <a:effectLst>
            <a:outerShdw blurRad="57150" dist="19050" dir="5400000" algn="ctr" rotWithShape="0">
              <a:srgbClr val="000000">
                <a:alpha val="63%"/>
              </a:srgbClr>
            </a:outerShdw>
          </a:effectLst>
        </a:effectStyle>
      </a:effectStyleLst>
      <a:bgFillStyleLst>
        <a:solidFill>
          <a:schemeClr val="phClr"/>
        </a:solidFill>
        <a:solidFill>
          <a:schemeClr val="phClr">
            <a:tint val="95%"/>
            <a:satMod val="170%"/>
          </a:schemeClr>
        </a:solidFill>
        <a:gradFill rotWithShape="1">
          <a:gsLst>
            <a:gs pos="0%">
              <a:schemeClr val="phClr">
                <a:tint val="93%"/>
                <a:satMod val="150%"/>
                <a:shade val="98%"/>
                <a:lumMod val="102%"/>
              </a:schemeClr>
            </a:gs>
            <a:gs pos="50%">
              <a:schemeClr val="phClr">
                <a:tint val="98%"/>
                <a:satMod val="130%"/>
                <a:shade val="90%"/>
                <a:lumMod val="103%"/>
              </a:schemeClr>
            </a:gs>
            <a:gs pos="100%">
              <a:schemeClr val="phClr">
                <a:shade val="63%"/>
                <a:satMod val="12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purl.oclc.org/ooxml/drawingml/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
                <a:satMod val="105%"/>
                <a:tint val="67%"/>
              </a:schemeClr>
            </a:gs>
            <a:gs pos="50%">
              <a:schemeClr val="phClr">
                <a:lumMod val="105%"/>
                <a:satMod val="103%"/>
                <a:tint val="73%"/>
              </a:schemeClr>
            </a:gs>
            <a:gs pos="100%">
              <a:schemeClr val="phClr">
                <a:lumMod val="105%"/>
                <a:satMod val="109%"/>
                <a:tint val="81%"/>
              </a:schemeClr>
            </a:gs>
          </a:gsLst>
          <a:lin ang="5400000" scaled="0"/>
        </a:gradFill>
        <a:gradFill rotWithShape="1">
          <a:gsLst>
            <a:gs pos="0%">
              <a:schemeClr val="phClr">
                <a:satMod val="103%"/>
                <a:lumMod val="102%"/>
                <a:tint val="94%"/>
              </a:schemeClr>
            </a:gs>
            <a:gs pos="50%">
              <a:schemeClr val="phClr">
                <a:satMod val="110%"/>
                <a:lumMod val="100%"/>
                <a:shade val="100%"/>
              </a:schemeClr>
            </a:gs>
            <a:gs pos="100%">
              <a:schemeClr val="phClr">
                <a:lumMod val="99%"/>
                <a:satMod val="120%"/>
                <a:shade val="78%"/>
              </a:schemeClr>
            </a:gs>
          </a:gsLst>
          <a:lin ang="5400000" scaled="0"/>
        </a:gradFill>
      </a:fillStyleLst>
      <a:lnStyleLst>
        <a:ln w="6350" cap="flat" cmpd="sng" algn="ctr">
          <a:solidFill>
            <a:schemeClr val="phClr"/>
          </a:solidFill>
          <a:prstDash val="solid"/>
          <a:miter lim="800%"/>
        </a:ln>
        <a:ln w="12700" cap="flat" cmpd="sng" algn="ctr">
          <a:solidFill>
            <a:schemeClr val="phClr"/>
          </a:solidFill>
          <a:prstDash val="solid"/>
          <a:miter lim="800%"/>
        </a:ln>
        <a:ln w="19050" cap="flat" cmpd="sng" algn="ctr">
          <a:solidFill>
            <a:schemeClr val="phClr"/>
          </a:solidFill>
          <a:prstDash val="solid"/>
          <a:miter lim="800%"/>
        </a:ln>
      </a:lnStyleLst>
      <a:effectStyleLst>
        <a:effectStyle>
          <a:effectLst/>
        </a:effectStyle>
        <a:effectStyle>
          <a:effectLst/>
        </a:effectStyle>
        <a:effectStyle>
          <a:effectLst>
            <a:outerShdw blurRad="57150" dist="19050" dir="5400000" algn="ctr" rotWithShape="0">
              <a:srgbClr val="000000">
                <a:alpha val="63%"/>
              </a:srgbClr>
            </a:outerShdw>
          </a:effectLst>
        </a:effectStyle>
      </a:effectStyleLst>
      <a:bgFillStyleLst>
        <a:solidFill>
          <a:schemeClr val="phClr"/>
        </a:solidFill>
        <a:solidFill>
          <a:schemeClr val="phClr">
            <a:tint val="95%"/>
            <a:satMod val="170%"/>
          </a:schemeClr>
        </a:solidFill>
        <a:gradFill rotWithShape="1">
          <a:gsLst>
            <a:gs pos="0%">
              <a:schemeClr val="phClr">
                <a:tint val="93%"/>
                <a:satMod val="150%"/>
                <a:shade val="98%"/>
                <a:lumMod val="102%"/>
              </a:schemeClr>
            </a:gs>
            <a:gs pos="50%">
              <a:schemeClr val="phClr">
                <a:tint val="98%"/>
                <a:satMod val="130%"/>
                <a:shade val="90%"/>
                <a:lumMod val="103%"/>
              </a:schemeClr>
            </a:gs>
            <a:gs pos="100%">
              <a:schemeClr val="phClr">
                <a:shade val="63%"/>
                <a:satMod val="12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purl.oclc.org/ooxml/officeDocument/relationships/customXmlProps" Target="itemProps1.xml"/></Relationships>
</file>

<file path=customXml/_rels/item2.xml.rels><?xml version="1.0" encoding="UTF-8" standalone="yes"?>
<Relationships xmlns="http://schemas.openxmlformats.org/package/2006/relationships"><Relationship Id="rId1" Type="http://purl.oclc.org/ooxml/officeDocument/relationships/customXmlProps" Target="itemProps2.xml"/></Relationships>
</file>

<file path=customXml/_rels/item3.xml.rels><?xml version="1.0" encoding="UTF-8" standalone="yes"?>
<Relationships xmlns="http://schemas.openxmlformats.org/package/2006/relationships"><Relationship Id="rId1" Type="http://purl.oclc.org/ooxml/officeDocument/relationships/customXmlProps" Target="itemProps3.xml"/></Relationships>
</file>

<file path=customXml/_rels/item4.xml.rels><?xml version="1.0" encoding="UTF-8" standalone="yes"?>
<Relationships xmlns="http://schemas.openxmlformats.org/package/2006/relationships"><Relationship Id="rId1" Type="http://purl.oclc.org/ooxml/officeDocument/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purl.oclc.org/ooxml/officeDocument/customXml" ds:itemID="{6DCBF3AC-1CE8-4CBE-A8E8-6C05D0153D3A}">
  <ds:schemaRefs>
    <ds:schemaRef ds:uri="http://schemas.microsoft.com/sharepoint/v3/contenttype/forms"/>
  </ds:schemaRefs>
</ds:datastoreItem>
</file>

<file path=customXml/itemProps2.xml><?xml version="1.0" encoding="utf-8"?>
<ds:datastoreItem xmlns:ds="http://purl.oclc.org/ooxml/officeDocument/customXml" ds:itemID="{AB1515AA-57AE-4459-BE05-37022DA03708}">
  <ds:schemaRef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402bd0e2-1d78-4f7d-9dde-91cd55d66e87"/>
    <ds:schemaRef ds:uri="http://www.w3.org/XML/1998/namespace"/>
  </ds:schemaRefs>
</ds:datastoreItem>
</file>

<file path=customXml/itemProps3.xml><?xml version="1.0" encoding="utf-8"?>
<ds:datastoreItem xmlns:ds="http://purl.oclc.org/ooxml/officeDocument/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purl.oclc.org/ooxml/officeDocument/customXml" ds:itemID="{E06315C2-90E4-4EB1-BDE2-0DFEE55D7B92}">
  <ds:schemaRefs>
    <ds:schemaRef ds:uri="Microsoft.SharePoint.Taxonomy.ContentTypeSync"/>
  </ds:schemaRefs>
</ds:datastoreItem>
</file>

<file path=docProps/app.xml><?xml version="1.0" encoding="utf-8"?>
<Properties xmlns="http://purl.oclc.org/ooxml/officeDocument/extendedProperties" xmlns:vt="http://purl.oclc.org/ooxml/officeDocument/docPropsVTypes">
  <Template/>
  <TotalTime>17015</TotalTime>
  <Words>5849</Words>
  <Application>Microsoft Office PowerPoint</Application>
  <PresentationFormat>Grand écran</PresentationFormat>
  <Paragraphs>716</Paragraphs>
  <Slides>37</Slides>
  <Notes>11</Notes>
  <HiddenSlides>9</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37</vt:i4>
      </vt:variant>
    </vt:vector>
  </HeadingPairs>
  <TitlesOfParts>
    <vt:vector size="48" baseType="lpstr">
      <vt:lpstr>Aptos Black</vt:lpstr>
      <vt:lpstr>Arial</vt:lpstr>
      <vt:lpstr>Arial Black</vt:lpstr>
      <vt:lpstr>Bernard MT Condensed</vt:lpstr>
      <vt:lpstr>Calibri</vt:lpstr>
      <vt:lpstr>CIDFont+F1</vt:lpstr>
      <vt:lpstr>Courier New</vt:lpstr>
      <vt:lpstr>Montserrat Black</vt:lpstr>
      <vt:lpstr>Poppins</vt:lpstr>
      <vt:lpstr>Wingdings</vt:lpstr>
      <vt:lpstr>Thème Office</vt:lpstr>
      <vt:lpstr>Financer sa mobilité et bien l’assurer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WEISS Michel [CEGEE]</cp:lastModifiedBy>
  <cp:revision>717</cp:revision>
  <dcterms:created xsi:type="dcterms:W3CDTF">2020-06-24T09:20:11Z</dcterms:created>
  <dcterms:modified xsi:type="dcterms:W3CDTF">2024-02-28T09:02:41Z</dcterms:modified>
</cp:coreProperties>
</file>

<file path=docProps/custom.xml><?xml version="1.0" encoding="utf-8"?>
<Properties xmlns="http://purl.oclc.org/ooxml/officeDocument/customProperties" xmlns:vt="http://purl.oclc.org/ooxml/officeDocument/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2023-01-02T11:06:39Z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