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2"/>
  </p:notesMasterIdLst>
  <p:sldIdLst>
    <p:sldId id="357" r:id="rId6"/>
    <p:sldId id="321" r:id="rId7"/>
    <p:sldId id="362" r:id="rId8"/>
    <p:sldId id="349" r:id="rId9"/>
    <p:sldId id="363" r:id="rId10"/>
    <p:sldId id="337" r:id="rId11"/>
    <p:sldId id="371" r:id="rId12"/>
    <p:sldId id="322" r:id="rId13"/>
    <p:sldId id="328" r:id="rId14"/>
    <p:sldId id="372" r:id="rId15"/>
    <p:sldId id="332" r:id="rId16"/>
    <p:sldId id="333" r:id="rId17"/>
    <p:sldId id="373" r:id="rId18"/>
    <p:sldId id="329" r:id="rId19"/>
    <p:sldId id="331" r:id="rId20"/>
    <p:sldId id="330" r:id="rId21"/>
    <p:sldId id="335" r:id="rId22"/>
    <p:sldId id="364" r:id="rId23"/>
    <p:sldId id="374" r:id="rId24"/>
    <p:sldId id="375" r:id="rId25"/>
    <p:sldId id="376" r:id="rId26"/>
    <p:sldId id="366" r:id="rId27"/>
    <p:sldId id="377" r:id="rId28"/>
    <p:sldId id="367" r:id="rId29"/>
    <p:sldId id="356" r:id="rId30"/>
    <p:sldId id="350"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0000"/>
    <a:srgbClr val="DE0000"/>
    <a:srgbClr val="FF3B3B"/>
    <a:srgbClr val="FF5B5B"/>
    <a:srgbClr val="FF8F8F"/>
    <a:srgbClr val="1D9DD9"/>
    <a:srgbClr val="FFD817"/>
    <a:srgbClr val="3EAB36"/>
    <a:srgbClr val="E60B15"/>
    <a:srgbClr val="1E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06" d="100"/>
          <a:sy n="106" d="100"/>
        </p:scale>
        <p:origin x="1104"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MACHER David [CEGEE]" userId="0b66409b-fc05-4be5-9bff-35f1e2e9945c" providerId="ADAL" clId="{43E3BD64-88B1-4B82-97D1-BA7AA39C96D1}"/>
    <pc:docChg chg="custSel modSld">
      <pc:chgData name="SCHUMACHER David [CEGEE]" userId="0b66409b-fc05-4be5-9bff-35f1e2e9945c" providerId="ADAL" clId="{43E3BD64-88B1-4B82-97D1-BA7AA39C96D1}" dt="2024-03-11T09:35:26.705" v="129" actId="113"/>
      <pc:docMkLst>
        <pc:docMk/>
      </pc:docMkLst>
      <pc:sldChg chg="addSp delSp modSp mod">
        <pc:chgData name="SCHUMACHER David [CEGEE]" userId="0b66409b-fc05-4be5-9bff-35f1e2e9945c" providerId="ADAL" clId="{43E3BD64-88B1-4B82-97D1-BA7AA39C96D1}" dt="2024-03-11T09:35:26.705" v="129" actId="113"/>
        <pc:sldMkLst>
          <pc:docMk/>
          <pc:sldMk cId="3371962889" sldId="346"/>
        </pc:sldMkLst>
        <pc:spChg chg="mod">
          <ac:chgData name="SCHUMACHER David [CEGEE]" userId="0b66409b-fc05-4be5-9bff-35f1e2e9945c" providerId="ADAL" clId="{43E3BD64-88B1-4B82-97D1-BA7AA39C96D1}" dt="2024-03-11T09:35:26.705" v="129" actId="113"/>
          <ac:spMkLst>
            <pc:docMk/>
            <pc:sldMk cId="3371962889" sldId="346"/>
            <ac:spMk id="2" creationId="{CC9E7F99-6331-59FF-FD8C-1BA838F0DFEB}"/>
          </ac:spMkLst>
        </pc:spChg>
        <pc:picChg chg="add del mod">
          <ac:chgData name="SCHUMACHER David [CEGEE]" userId="0b66409b-fc05-4be5-9bff-35f1e2e9945c" providerId="ADAL" clId="{43E3BD64-88B1-4B82-97D1-BA7AA39C96D1}" dt="2024-03-11T09:35:20.544" v="128" actId="478"/>
          <ac:picMkLst>
            <pc:docMk/>
            <pc:sldMk cId="3371962889" sldId="346"/>
            <ac:picMk id="7" creationId="{91EDA172-D8EB-27FE-DEF5-330B81F48E08}"/>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22.649"/>
    </inkml:context>
    <inkml:brush xml:id="br0">
      <inkml:brushProperty name="width" value="0.35" units="cm"/>
      <inkml:brushProperty name="height" value="0.35" units="cm"/>
      <inkml:brushProperty name="color" value="#FFFFFF"/>
    </inkml:brush>
  </inkml:definitions>
  <inkml:trace contextRef="#ctx0" brushRef="#br0">0 1 24575,'56'14'0,"27"-2"0,1-5 0,111-3 0,-134-5 0,24 0 0,0 3 0,111 17 0,-43 4 0,-149-22 0,-5 0 0,-15 0 0,-25 0 0,-129-6 42,-96-5-1449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22.650"/>
    </inkml:context>
    <inkml:brush xml:id="br0">
      <inkml:brushProperty name="width" value="0.35" units="cm"/>
      <inkml:brushProperty name="height" value="0.35" units="cm"/>
      <inkml:brushProperty name="color" value="#FFFFFF"/>
    </inkml:brush>
  </inkml:definitions>
  <inkml:trace contextRef="#ctx0" brushRef="#br0">0 1 24575,'0'1'0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22.651"/>
    </inkml:context>
    <inkml:brush xml:id="br0">
      <inkml:brushProperty name="width" value="0.35" units="cm"/>
      <inkml:brushProperty name="height" value="0.35" units="cm"/>
      <inkml:brushProperty name="color" value="#FFFFFF"/>
    </inkml:brush>
  </inkml:definitions>
  <inkml:trace contextRef="#ctx0" brushRef="#br0">1059 7 24575,'-74'-6'0,"64"6"0,-4-1 0,0 2 0,0 0 0,0 0 0,-20 5 0,29-4 0,0 0 0,0 0 0,1 0 0,-1 1 0,0-1 0,1 1 0,0 0 0,-1 1 0,1-1 0,1 1 0,-1 0 0,0-1 0,1 2 0,0-1 0,-4 6 0,2 0 0,-1 0 0,-1-1 0,0 1 0,0-1 0,-1-1 0,0 1 0,0-1 0,-1-1 0,0 0 0,0 0 0,-1 0 0,-13 5 0,-62 32 0,85-44 0,0 0 0,0 0 0,0 0 0,-1 1 0,1-1 0,0 0 0,0 0 0,0 0 0,-1 0 0,1 0 0,0 0 0,0 0 0,0 1 0,-1-1 0,1 0 0,0 0 0,0 0 0,-1 0 0,1 0 0,0 0 0,0 0 0,-1 0 0,1 0 0,0 0 0,0 0 0,-1 0 0,1 0 0,0-1 0,0 1 0,0 0 0,-1 0 0,1 0 0,0 0 0,0 0 0,0 0 0,-1 0 0,1-1 0,0 1 0,0 0 0,0 0 0,0 0 0,-1 0 0,1-1 0,0 1 0,0 0 0,0 0 0,0-1 0,0 1 0,0 0 0,6-15 0,18-15 0,-16 23 0,0 0 0,1 0 0,-1 1 0,1 0 0,1 0 0,12-5 0,-22 11 0,0 0 0,0-1 0,0 1 0,0 0 0,0 0 0,0 0 0,0 0 0,1 0 0,-1 0 0,0 0 0,0 0 0,0 0 0,0 0 0,0 0 0,0-1 0,0 1 0,1 0 0,-1 0 0,0 0 0,0 0 0,0 0 0,0 0 0,0 0 0,1 0 0,-1 0 0,0 0 0,0 0 0,0 0 0,0 0 0,0 1 0,0-1 0,1 0 0,-1 0 0,0 0 0,0 0 0,0 0 0,0 0 0,0 0 0,0 0 0,0 0 0,1 0 0,-1 0 0,0 1 0,0-1 0,0 0 0,0 0 0,0 0 0,0 0 0,0 0 0,0 0 0,0 0 0,0 1 0,0-1 0,0 0 0,0 0 0,0 0 0,0 0 0,-4 11 0,-9 10 0,-3-6 0,0-1 0,-1-1 0,-1 0 0,-28 15 0,-18 12 0,6-1 0,33-23 0,0 1 0,-37 33 0,36-20 0,-15 11 0,36-36 0,-4 2 0,0 0 0,0-1 0,-1 0 0,0 0 0,-19 8 0,-2 3 0,27-14 0,-1 0 0,0 0 0,1-1 0,-1 0 0,0 0 0,-10 3 0,-32 10 0,43-11 0,30-13 0,1-3 0,-27 12 0,0 0 0,0 0 0,0 0 0,0 0 0,0 0 0,0 0 0,0 0 0,0 0 0,0 0 0,-1 0 0,1 0 0,0 0 0,0 0 0,0 0 0,0 0 0,0 0 0,0 0 0,0 0 0,0 0 0,0 0 0,0 0 0,0 0 0,0 0 0,0 0 0,0 0 0,0-1 0,0 1 0,0 0 0,0 0 0,0 0 0,0 0 0,0 0 0,0 0 0,-1 0 0,1 0 0,0 0 0,0 0 0,0 0 0,0 0 0,0 0 0,0 0 0,0 0 0,0 0 0,0 0 0,0-1 0,0 1 0,0 0 0,0 0 0,-18 5 0,-17 10 0,28-12 0,1 1 0,-1-1 0,0-1 0,0 0 0,0 0 0,0 0 0,0-1 0,-13 2 0,231-6 0,-61-2 0,44-1 0,356 6 0,-534-1 0,1 0 0,26-7 0,10-1 0,92-18 0,-101 17 0,88-8 0,422 15 0,-270 6 0,-193-4 0,98 3 0,-93 9 0,-51-4 0,57 0 0,23-6 0,126-3 0,413-6 0,-397 10 0,340-2 0,-590-4 0,5-1 0,-22 5 0,1 0 0,-1 0 0,1 0 0,0 0 0,-1 0 0,1 0 0,-1 0 0,1 0 0,0 0 0,-1 1 0,1-1 0,-1 0 0,1 0 0,-1 1 0,1-1 0,-1 0 0,1 1 0,-1-1 0,1 0 0,-1 1 0,1-1 0,-1 1 0,0-1 0,1 1 0,-1-1 0,0 0 0,1 1 0,-1 0 0,0 0 0,-26-28 0,24 22 0,-1 0 0,1 0 0,-1-1 0,2 1 0,-1-1 0,0 1 0,1-1 0,0 0 0,1 1 0,-1-9 0,4-59 0,-2 68 0,11-75 0,1 19 0,-12 45 0,4-31 0,-4 45 0,-1 0 0,1 0 0,0 0 0,0 0 0,0 0 0,0 0 0,0 0 0,0 0 0,0 1 0,0-1 0,1 0 0,-1 1 0,1-1 0,-1 1 0,1-1 0,0 1 0,0 0 0,3-2 0,-22 13 0,12-7 0,1 0 0,-2 0 0,1 0 0,0 0 0,0-1 0,-1 0 0,-10 2 0,-420 67 0,297-52 0,-141 1 0,50-5 0,-171 35 0,194-21 0,-243 4 0,-756-34 0,1192 0 0,-1-1 0,1 0 0,0-1 0,0 0 0,0-1 0,0-1 0,0 0 0,1-1 0,0-1 0,0 0 0,1-1 0,0 0 0,0 0 0,-21-21 0,22 15 0,0 0 0,-15-27 0,11 17 0,14 23 0,0 0 0,0 0 0,1 0 0,-1 0 0,0 0 0,0 0 0,1 0 0,-1 0 0,1-1 0,-1 1 0,1 0 0,-1 0 0,1-1 0,0 1 0,0 0 0,-1-1 0,1 1 0,0 0 0,0-1 0,0 1 0,0 0 0,1-1 0,-1 1 0,0 0 0,1-1 0,-1 1 0,1 0 0,-1 0 0,1 0 0,-1-1 0,1 1 0,0 0 0,-1 0 0,1 0 0,0 0 0,0 0 0,0 0 0,0 0 0,0 0 0,0 1 0,0-1 0,0 0 0,1 0 0,-1 1 0,0-1 0,0 1 0,0-1 0,1 1 0,-1 0 0,2-1 0,9-2 0,1 1 0,0 0 0,0 1 0,18 0 0,-11 0 0,56-6 0,79-3 0,86 17 0,-88 3 0,171 4 0,1747-14 0,-1950 4 0,63-2 0,-101-15 0,-37 9-1365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22.647"/>
    </inkml:context>
    <inkml:brush xml:id="br0">
      <inkml:brushProperty name="width" value="0.35" units="cm"/>
      <inkml:brushProperty name="height" value="0.35" units="cm"/>
      <inkml:brushProperty name="color" value="#FFFFFF"/>
    </inkml:brush>
  </inkml:definitions>
  <inkml:trace contextRef="#ctx0" brushRef="#br0">1486 243 24575,'12'-9'0,"0"1"0,1 0 0,0 1 0,0 1 0,1 0 0,-1 1 0,1 0 0,25-4 0,4-4 0,-18 7 0,-20 6 0,0-1 0,0 0 0,0 0 0,0 0 0,0-1 0,0 1 0,0-1 0,-1-1 0,1 1 0,-1-1 0,9-5 0,-12 6 0,-1 0 0,1 0 0,0 0 0,0 0 0,-1 0 0,1 0 0,-1 0 0,1 0 0,-1 0 0,0 0 0,0 0 0,0 0 0,0 0 0,0 0 0,-1 0 0,1-1 0,-1 1 0,1 0 0,-1 0 0,0 1 0,1-1 0,-3-3 0,0-1 0,0 1 0,-1 0 0,1 0 0,-1 0 0,0 0 0,-6-5 0,6 7 0,-1 0 0,0 0 0,1 0 0,-1 0 0,0 1 0,0 0 0,-1 0 0,1 0 0,-8-1 0,-56-7 0,30 5 0,2 2 0,1 1 0,-1 2 0,-68 9 0,69-4 0,-37 2 0,-203-1 0,252-5 0,0 2 0,-29 6 0,29-5 0,0 0 0,-32 0 0,-680-4 0,716-3 0,15 3 0,10 11 0,-3-6 0,4 9 0,-1 0 0,-1 1 0,0-1 0,-1 1 0,-1 0 0,0 0 0,-1 0 0,-1 16 0,3 23 0,4 76 0,-7-129 0,1 0 0,-1 0 0,0 0 0,1-1 0,-1 1 0,1 0 0,-1-1 0,1 1 0,-1 0 0,1-1 0,-1 1 0,1 0 0,-1-1 0,1 1 0,0-1 0,0 1 0,-1-1 0,1 0 0,0 1 0,0-1 0,-1 1 0,1-1 0,0 0 0,0 0 0,0 0 0,-1 0 0,1 1 0,0-1 0,0 0 0,1-1 0,36 0 0,-24 0 0,66 3 0,72-4 0,-11-11 0,61-3 0,-43 11 0,-44 3 0,107 2 0,15-1 0,-184-4 0,32-2 0,125 9 0,362-4 0,-466-4 0,51 0 0,873 6 0,-984 2 0,0 2 0,47 11 0,45 5 0,-14-5 0,-73-7 0,83 2 0,-51-9 0,62-2 0,-50-12 0,-4 0 0,-16 2 0,-69 10 0,3 0 0,-1 1 0,1-1 0,0 1 0,8 2 0,-15-2 0,0 0 0,0 1 0,0-1 0,0 1 0,-1-1 0,1 1 0,0 0 0,0 0 0,-1-1 0,1 1 0,-1 0 0,1 1 0,-1-1 0,1 0 0,-1 0 0,0 1 0,1-1 0,-1 1 0,0-1 0,0 1 0,0-1 0,0 1 0,0 0 0,0 1 0,1 0 0,0 0 0,0-1 0,0 0 0,1 1 0,-1-1 0,1 0 0,-1 0 0,1 0 0,0 0 0,0-1 0,0 1 0,0-1 0,3 2 0,-1-1 0,-12-3 0,7 1 0,-1 0 0,1 0 0,-1-1 0,1 1 0,-1 0 0,1 0 0,-1 0 0,1 0 0,-1 0 0,1 0 0,-1 0 0,1 0 0,-1 0 0,1 0 0,-1 0 0,0 0 0,1 0 0,-1 0 0,1 0 0,-1 0 0,1 1 0,-1-1 0,1 0 0,-1 0 0,1 1 0,0-1 0,-1 0 0,1 1 0,-1-1 0,0 1 0,9 13 0,25 13 0,-8-17 0,-15-6 0,-31-3 0,13 0 0,1-1 0,-1-1 0,1 1 0,-1-1 0,1 0 0,-1-1 0,1 0 0,0 0 0,0 0 0,0-1 0,0 0 0,0-1 0,1 1 0,-12-9 0,-15-17 0,-31-33 0,-3-4 0,49 46 0,16 17 0,0 0 0,0 1 0,-1-1 0,1 1 0,-1-1 0,1 1 0,-1 0 0,0 0 0,0 0 0,0 1 0,0-1 0,-5-2 0,-24-5 0,15 5 0,1-1 0,0-1 0,0 0 0,0-1 0,1-1 0,-23-15 0,23 11 0,1-2 0,0 0 0,1 0 0,0-1 0,1-1 0,-11-20 0,22 34 0,-1 1 0,1-1 0,0 1 0,0 0 0,-1-1 0,1 1 0,-1 0 0,1 0 0,-1 0 0,1 0 0,-1 0 0,0 0 0,1 0 0,-1 1 0,0-1 0,0 0 0,0 1 0,0 0 0,1-1 0,-1 1 0,0 0 0,0 0 0,0 0 0,0 0 0,-2 1 0,-6 1 0,1 0 0,0 0 0,-1 1 0,-8 5 0,-27 6 0,2-10 0,-190 11 0,-1732-15 0,1956 0 0,0 0 0,0-1 0,-17-3 0,25 3 0,-1 1 0,0 0 0,0-1 0,0 1 0,1-1 0,-1 0 0,0 0 0,0 0 0,1 0 0,-1 0 0,1 0 0,-1 0 0,1 0 0,-1 0 0,1-1 0,0 1 0,0-1 0,0 1 0,-1-1 0,1 1 0,1-1 0,-1 0 0,0 1 0,0-1 0,0-3 0,1 4 0,0 1 0,0-1 0,0 0 0,0 0 0,0 1 0,0-1 0,1 0 0,-1 0 0,0 1 0,0-1 0,1 0 0,-1 1 0,1-1 0,-1 0 0,0 1 0,1-1 0,-1 1 0,1-1 0,-1 0 0,1 1 0,0-1 0,-1 1 0,1 0 0,0-1 0,-1 1 0,1-1 0,0 1 0,-1 0 0,1 0 0,0-1 0,0 1 0,-1 0 0,1 0 0,0 0 0,0 0 0,-1 0 0,2 0 0,36 0 0,-28 0 0,1500 3 0,-778-5 0,-727 2 0,0 0 0,1 0 0,-1 1 0,0-1 0,0 1 0,0 1 0,0-1 0,0 1 0,0 0 0,0 0 0,0 0 0,0 1 0,-1 0 0,1 0 0,-1 0 0,0 0 0,0 0 0,0 1 0,-1 0 0,1 0 0,4 7 0,-4-4 0,0 0 0,-1 0 0,0 1 0,0-1 0,-1 1 0,0 0 0,0 0 0,0 0 0,-1 0 0,-1-1 0,1 1 0,-2 1 0,0 13 0,0-21 0,1 1 0,-1-1 0,1 1 0,-1-1 0,0 0 0,0 1 0,1-1 0,-1 0 0,0 1 0,0-1 0,0 0 0,0 0 0,-1 0 0,1 0 0,0 0 0,0 0 0,-1 0 0,1 0 0,0-1 0,-1 1 0,1 0 0,-1-1 0,1 1 0,-1-1 0,1 1 0,-1-1 0,1 0 0,-3 0 0,-54 2 0,42-2 0,-164-2 0,-92 2 0,207 10 0,15-1 0,-690 12 0,509-24 0,-2 2 0,-293 2 0,361 12 0,-27 0 0,142-14 0,16-1 0,0 2 0,0 2 0,0 0 0,-40 10 0,72-11 0,1-1 0,-1 1 0,0 0 0,1 0 0,-1-1 0,0 1 0,1 0 0,-1 1 0,1-1 0,0 0 0,-1 0 0,1 1 0,0-1 0,0 0 0,0 1 0,0-1 0,0 1 0,0 0 0,0-1 0,1 1 0,-1 0 0,0 2 0,0-3 0,1 1 0,0-1 0,0 0 0,0 0 0,0 1 0,0-1 0,0 0 0,0 0 0,0 0 0,1 1 0,-1-1 0,0 0 0,1 0 0,-1 0 0,1 0 0,-1 1 0,1-1 0,-1 0 0,1 0 0,0 0 0,0 0 0,-1 0 0,1-1 0,0 1 0,0 0 0,0 0 0,0 0 0,0-1 0,0 1 0,0 0 0,0-1 0,1 1 0,1 0 0,24 7 0,1 0 0,1-2 0,-1-1 0,43 1 0,119-6 0,-81-2 0,1076 8 0,-464-5 69,-366-2-1503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8:15.257"/>
    </inkml:context>
    <inkml:brush xml:id="br0">
      <inkml:brushProperty name="width" value="0.35" units="cm"/>
      <inkml:brushProperty name="height" value="0.35" units="cm"/>
      <inkml:brushProperty name="color" value="#FFFFFF"/>
    </inkml:brush>
  </inkml:definitions>
  <inkml:trace contextRef="#ctx0" brushRef="#br0">128 28 24575,'830'0'0,"-781"-2"0,50-9 0,43-2 0,56 12 0,445 4 0,-466 9 0,63 0 0,-230-12 0,0 1 0,1 0 0,-1 1 0,0 0 0,0 0 0,-1 1 0,1 0 0,0 1 0,-1 0 0,0 0 0,0 1 0,0 1 0,-1-1 0,1 1 0,-1 1 0,-1-1 0,1 1 0,-1 1 0,0-1 0,9 15 0,-16-21 0,1-1 0,0 1 0,-1 0 0,1 0 0,0 0 0,-1 0 0,1 0 0,-1 0 0,1 0 0,-1 0 0,0 0 0,1 0 0,-1 0 0,0 0 0,0 0 0,0 0 0,0 0 0,0 0 0,0 0 0,0 0 0,0 0 0,0 0 0,0 0 0,-1 0 0,1 0 0,0 0 0,-1 0 0,1 0 0,-1 0 0,1 0 0,-1 0 0,1 0 0,-1 0 0,0 0 0,1-1 0,-1 1 0,0 0 0,0 0 0,0-1 0,1 1 0,-1-1 0,0 1 0,0-1 0,0 1 0,0-1 0,0 1 0,0-1 0,-1 1 0,-9 3 0,0 0 0,0-1 0,-20 4 0,18-4 0,-41 7 0,0-2 0,-76 3 0,-113-12 0,109-2 0,-25-10 0,1 0 0,106 13 0,-16 1 0,0-3 0,-118-19 0,-43-17 0,57 12 0,-118-26 0,209 39 0,-1 3 0,-1 4 0,-107 5 0,101 2 0,84-2 0,1 1 0,0 0 0,0 0 0,0 1 0,0-1 0,0 1 0,0 0 0,0 0 0,0 0 0,1 0 0,-1 1 0,0-1 0,0 1 0,1 0 0,-1 0 0,-4 5 0,5-4 0,1 1 0,0 0 0,0-1 0,0 1 0,0 0 0,1 0 0,-1 0 0,1 1 0,0-1 0,1 0 0,-1 0 0,1 0 0,-1 1 0,1-1 0,1 8 0,-1-3 0,0 0 0,1 0 0,0 0 0,1-1 0,-1 1 0,2 0 0,3 11 0,-4-17 0,0 0 0,-1 0 0,1 0 0,1 0 0,-1 0 0,0-1 0,0 1 0,1-1 0,0 0 0,-1 0 0,1 0 0,0 0 0,0 0 0,0-1 0,0 1 0,0-1 0,1 1 0,-1-1 0,0-1 0,1 1 0,-1 0 0,4 0 0,41 3 0,-1-3 0,64-4 0,-1-1 0,248 18 0,24 34 0,-343-44-104,110 18-1157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46.361"/>
    </inkml:context>
    <inkml:brush xml:id="br0">
      <inkml:brushProperty name="width" value="0.35" units="cm"/>
      <inkml:brushProperty name="height" value="0.35" units="cm"/>
      <inkml:brushProperty name="color" value="#FFFFFF"/>
    </inkml:brush>
  </inkml:definitions>
  <inkml:trace contextRef="#ctx0" brushRef="#br0">0 1 24575,'56'14'0,"27"-2"0,1-5 0,111-3 0,-134-5 0,24 0 0,0 3 0,111 17 0,-43 4 0,-149-22 0,-5 0 0,-15 0 0,-25 0 0,-129-6 42,-96-5-1449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46.362"/>
    </inkml:context>
    <inkml:brush xml:id="br0">
      <inkml:brushProperty name="width" value="0.35" units="cm"/>
      <inkml:brushProperty name="height" value="0.35" units="cm"/>
      <inkml:brushProperty name="color" value="#FFFFFF"/>
    </inkml:brush>
  </inkml:definitions>
  <inkml:trace contextRef="#ctx0" brushRef="#br0">0 1 24575,'0'1'0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46.363"/>
    </inkml:context>
    <inkml:brush xml:id="br0">
      <inkml:brushProperty name="width" value="0.35" units="cm"/>
      <inkml:brushProperty name="height" value="0.35" units="cm"/>
      <inkml:brushProperty name="color" value="#FFFFFF"/>
    </inkml:brush>
  </inkml:definitions>
  <inkml:trace contextRef="#ctx0" brushRef="#br0">1059 7 24575,'-74'-6'0,"64"6"0,-4-1 0,0 2 0,0 0 0,0 0 0,-20 5 0,29-4 0,0 0 0,0 0 0,1 0 0,-1 1 0,0-1 0,1 1 0,0 0 0,-1 1 0,1-1 0,1 1 0,-1 0 0,0-1 0,1 2 0,0-1 0,-4 6 0,2 0 0,-1 0 0,-1-1 0,0 1 0,0-1 0,-1-1 0,0 1 0,0-1 0,-1-1 0,0 0 0,0 0 0,-1 0 0,-13 5 0,-62 32 0,85-44 0,0 0 0,0 0 0,0 0 0,-1 1 0,1-1 0,0 0 0,0 0 0,0 0 0,-1 0 0,1 0 0,0 0 0,0 0 0,0 1 0,-1-1 0,1 0 0,0 0 0,0 0 0,-1 0 0,1 0 0,0 0 0,0 0 0,-1 0 0,1 0 0,0 0 0,0 0 0,-1 0 0,1 0 0,0-1 0,0 1 0,0 0 0,-1 0 0,1 0 0,0 0 0,0 0 0,0 0 0,-1 0 0,1-1 0,0 1 0,0 0 0,0 0 0,0 0 0,-1 0 0,1-1 0,0 1 0,0 0 0,0 0 0,0-1 0,0 1 0,0 0 0,6-15 0,18-15 0,-16 23 0,0 0 0,1 0 0,-1 1 0,1 0 0,1 0 0,12-5 0,-22 11 0,0 0 0,0-1 0,0 1 0,0 0 0,0 0 0,0 0 0,0 0 0,1 0 0,-1 0 0,0 0 0,0 0 0,0 0 0,0 0 0,0 0 0,0-1 0,0 1 0,1 0 0,-1 0 0,0 0 0,0 0 0,0 0 0,0 0 0,0 0 0,1 0 0,-1 0 0,0 0 0,0 0 0,0 0 0,0 0 0,0 1 0,0-1 0,1 0 0,-1 0 0,0 0 0,0 0 0,0 0 0,0 0 0,0 0 0,0 0 0,0 0 0,1 0 0,-1 0 0,0 1 0,0-1 0,0 0 0,0 0 0,0 0 0,0 0 0,0 0 0,0 0 0,0 0 0,0 1 0,0-1 0,0 0 0,0 0 0,0 0 0,0 0 0,-4 11 0,-9 10 0,-3-6 0,0-1 0,-1-1 0,-1 0 0,-28 15 0,-18 12 0,6-1 0,33-23 0,0 1 0,-37 33 0,36-20 0,-15 11 0,36-36 0,-4 2 0,0 0 0,0-1 0,-1 0 0,0 0 0,-19 8 0,-2 3 0,27-14 0,-1 0 0,0 0 0,1-1 0,-1 0 0,0 0 0,-10 3 0,-32 10 0,43-11 0,30-13 0,1-3 0,-27 12 0,0 0 0,0 0 0,0 0 0,0 0 0,0 0 0,0 0 0,0 0 0,0 0 0,0 0 0,-1 0 0,1 0 0,0 0 0,0 0 0,0 0 0,0 0 0,0 0 0,0 0 0,0 0 0,0 0 0,0 0 0,0 0 0,0 0 0,0 0 0,0 0 0,0 0 0,0-1 0,0 1 0,0 0 0,0 0 0,0 0 0,0 0 0,0 0 0,0 0 0,-1 0 0,1 0 0,0 0 0,0 0 0,0 0 0,0 0 0,0 0 0,0 0 0,0 0 0,0 0 0,0 0 0,0-1 0,0 1 0,0 0 0,0 0 0,-18 5 0,-17 10 0,28-12 0,1 1 0,-1-1 0,0-1 0,0 0 0,0 0 0,0 0 0,0-1 0,-13 2 0,231-6 0,-61-2 0,44-1 0,356 6 0,-534-1 0,1 0 0,26-7 0,10-1 0,92-18 0,-101 17 0,88-8 0,422 15 0,-270 6 0,-193-4 0,98 3 0,-93 9 0,-51-4 0,57 0 0,23-6 0,126-3 0,413-6 0,-397 10 0,340-2 0,-590-4 0,5-1 0,-22 5 0,1 0 0,-1 0 0,1 0 0,0 0 0,-1 0 0,1 0 0,-1 0 0,1 0 0,0 0 0,-1 1 0,1-1 0,-1 0 0,1 0 0,-1 1 0,1-1 0,-1 0 0,1 1 0,-1-1 0,1 0 0,-1 1 0,1-1 0,-1 1 0,0-1 0,1 1 0,-1-1 0,0 0 0,1 1 0,-1 0 0,0 0 0,-26-28 0,24 22 0,-1 0 0,1 0 0,-1-1 0,2 1 0,-1-1 0,0 1 0,1-1 0,0 0 0,1 1 0,-1-9 0,4-59 0,-2 68 0,11-75 0,1 19 0,-12 45 0,4-31 0,-4 45 0,-1 0 0,1 0 0,0 0 0,0 0 0,0 0 0,0 0 0,0 0 0,0 0 0,0 1 0,0-1 0,1 0 0,-1 1 0,1-1 0,-1 1 0,1-1 0,0 1 0,0 0 0,3-2 0,-22 13 0,12-7 0,1 0 0,-2 0 0,1 0 0,0 0 0,0-1 0,-1 0 0,-10 2 0,-420 67 0,297-52 0,-141 1 0,50-5 0,-171 35 0,194-21 0,-243 4 0,-756-34 0,1192 0 0,-1-1 0,1 0 0,0-1 0,0 0 0,0-1 0,0-1 0,0 0 0,1-1 0,0-1 0,0 0 0,1-1 0,0 0 0,0 0 0,-21-21 0,22 15 0,0 0 0,-15-27 0,11 17 0,14 23 0,0 0 0,0 0 0,1 0 0,-1 0 0,0 0 0,0 0 0,1 0 0,-1 0 0,1-1 0,-1 1 0,1 0 0,-1 0 0,1-1 0,0 1 0,0 0 0,-1-1 0,1 1 0,0 0 0,0-1 0,0 1 0,0 0 0,1-1 0,-1 1 0,0 0 0,1-1 0,-1 1 0,1 0 0,-1 0 0,1 0 0,-1-1 0,1 1 0,0 0 0,-1 0 0,1 0 0,0 0 0,0 0 0,0 0 0,0 0 0,0 0 0,0 1 0,0-1 0,0 0 0,1 0 0,-1 1 0,0-1 0,0 1 0,0-1 0,1 1 0,-1 0 0,2-1 0,9-2 0,1 1 0,0 0 0,0 1 0,18 0 0,-11 0 0,56-6 0,79-3 0,86 17 0,-88 3 0,171 4 0,1747-14 0,-1950 4 0,63-2 0,-101-15 0,-37 9-1365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1T10:26:46.358"/>
    </inkml:context>
    <inkml:brush xml:id="br0">
      <inkml:brushProperty name="width" value="0.35" units="cm"/>
      <inkml:brushProperty name="height" value="0.35" units="cm"/>
      <inkml:brushProperty name="color" value="#FFFFFF"/>
    </inkml:brush>
  </inkml:definitions>
  <inkml:trace contextRef="#ctx0" brushRef="#br0">1486 243 24575,'12'-9'0,"0"1"0,1 0 0,0 1 0,0 1 0,1 0 0,-1 1 0,1 0 0,25-4 0,4-4 0,-18 7 0,-20 6 0,0-1 0,0 0 0,0 0 0,0 0 0,0-1 0,0 1 0,0-1 0,-1-1 0,1 1 0,-1-1 0,9-5 0,-12 6 0,-1 0 0,1 0 0,0 0 0,0 0 0,-1 0 0,1 0 0,-1 0 0,1 0 0,-1 0 0,0 0 0,0 0 0,0 0 0,0 0 0,0 0 0,-1 0 0,1-1 0,-1 1 0,1 0 0,-1 0 0,0 1 0,1-1 0,-3-3 0,0-1 0,0 1 0,-1 0 0,1 0 0,-1 0 0,0 0 0,-6-5 0,6 7 0,-1 0 0,0 0 0,1 0 0,-1 0 0,0 1 0,0 0 0,-1 0 0,1 0 0,-8-1 0,-56-7 0,30 5 0,2 2 0,1 1 0,-1 2 0,-68 9 0,69-4 0,-37 2 0,-203-1 0,252-5 0,0 2 0,-29 6 0,29-5 0,0 0 0,-32 0 0,-680-4 0,716-3 0,15 3 0,10 11 0,-3-6 0,4 9 0,-1 0 0,-1 1 0,0-1 0,-1 1 0,-1 0 0,0 0 0,-1 0 0,-1 16 0,3 23 0,4 76 0,-7-129 0,1 0 0,-1 0 0,0 0 0,1-1 0,-1 1 0,1 0 0,-1-1 0,1 1 0,-1 0 0,1-1 0,-1 1 0,1 0 0,-1-1 0,1 1 0,0-1 0,0 1 0,-1-1 0,1 0 0,0 1 0,0-1 0,-1 1 0,1-1 0,0 0 0,0 0 0,0 0 0,-1 0 0,1 1 0,0-1 0,0 0 0,1-1 0,36 0 0,-24 0 0,66 3 0,72-4 0,-11-11 0,61-3 0,-43 11 0,-44 3 0,107 2 0,15-1 0,-184-4 0,32-2 0,125 9 0,362-4 0,-466-4 0,51 0 0,873 6 0,-984 2 0,0 2 0,47 11 0,45 5 0,-14-5 0,-73-7 0,83 2 0,-51-9 0,62-2 0,-50-12 0,-4 0 0,-16 2 0,-69 10 0,3 0 0,-1 1 0,1-1 0,0 1 0,8 2 0,-15-2 0,0 0 0,0 1 0,0-1 0,0 1 0,-1-1 0,1 1 0,0 0 0,0 0 0,-1-1 0,1 1 0,-1 0 0,1 1 0,-1-1 0,1 0 0,-1 0 0,0 1 0,1-1 0,-1 1 0,0-1 0,0 1 0,0-1 0,0 1 0,0 0 0,0 1 0,1 0 0,0 0 0,0-1 0,0 0 0,1 1 0,-1-1 0,1 0 0,-1 0 0,1 0 0,0 0 0,0-1 0,0 1 0,0-1 0,3 2 0,-1-1 0,-12-3 0,7 1 0,-1 0 0,1 0 0,-1-1 0,1 1 0,-1 0 0,1 0 0,-1 0 0,1 0 0,-1 0 0,1 0 0,-1 0 0,1 0 0,-1 0 0,1 0 0,-1 0 0,0 0 0,1 0 0,-1 0 0,1 0 0,-1 0 0,1 1 0,-1-1 0,1 0 0,-1 0 0,1 1 0,0-1 0,-1 0 0,1 1 0,-1-1 0,0 1 0,9 13 0,25 13 0,-8-17 0,-15-6 0,-31-3 0,13 0 0,1-1 0,-1-1 0,1 1 0,-1-1 0,1 0 0,-1-1 0,1 0 0,0 0 0,0 0 0,0-1 0,0 0 0,0-1 0,1 1 0,-12-9 0,-15-17 0,-31-33 0,-3-4 0,49 46 0,16 17 0,0 0 0,0 1 0,-1-1 0,1 1 0,-1-1 0,1 1 0,-1 0 0,0 0 0,0 0 0,0 1 0,0-1 0,-5-2 0,-24-5 0,15 5 0,1-1 0,0-1 0,0 0 0,0-1 0,1-1 0,-23-15 0,23 11 0,1-2 0,0 0 0,1 0 0,0-1 0,1-1 0,-11-20 0,22 34 0,-1 1 0,1-1 0,0 1 0,0 0 0,-1-1 0,1 1 0,-1 0 0,1 0 0,-1 0 0,1 0 0,-1 0 0,0 0 0,1 0 0,-1 1 0,0-1 0,0 0 0,0 1 0,0 0 0,1-1 0,-1 1 0,0 0 0,0 0 0,0 0 0,0 0 0,-2 1 0,-6 1 0,1 0 0,0 0 0,-1 1 0,-8 5 0,-27 6 0,2-10 0,-190 11 0,-1732-15 0,1956 0 0,0 0 0,0-1 0,-17-3 0,25 3 0,-1 1 0,0 0 0,0-1 0,0 1 0,1-1 0,-1 0 0,0 0 0,0 0 0,1 0 0,-1 0 0,1 0 0,-1 0 0,1 0 0,-1 0 0,1-1 0,0 1 0,0-1 0,0 1 0,-1-1 0,1 1 0,1-1 0,-1 0 0,0 1 0,0-1 0,0-3 0,1 4 0,0 1 0,0-1 0,0 0 0,0 0 0,0 1 0,0-1 0,1 0 0,-1 0 0,0 1 0,0-1 0,1 0 0,-1 1 0,1-1 0,-1 0 0,0 1 0,1-1 0,-1 1 0,1-1 0,-1 0 0,1 1 0,0-1 0,-1 1 0,1 0 0,0-1 0,-1 1 0,1-1 0,0 1 0,-1 0 0,1 0 0,0-1 0,0 1 0,-1 0 0,1 0 0,0 0 0,0 0 0,-1 0 0,2 0 0,36 0 0,-28 0 0,1500 3 0,-778-5 0,-727 2 0,0 0 0,1 0 0,-1 1 0,0-1 0,0 1 0,0 1 0,0-1 0,0 1 0,0 0 0,0 0 0,0 0 0,0 1 0,-1 0 0,1 0 0,-1 0 0,0 0 0,0 0 0,0 1 0,-1 0 0,1 0 0,4 7 0,-4-4 0,0 0 0,-1 0 0,0 1 0,0-1 0,-1 1 0,0 0 0,0 0 0,0 0 0,-1 0 0,-1-1 0,1 1 0,-2 1 0,0 13 0,0-21 0,1 1 0,-1-1 0,1 1 0,-1-1 0,0 0 0,0 1 0,1-1 0,-1 0 0,0 1 0,0-1 0,0 0 0,0 0 0,-1 0 0,1 0 0,0 0 0,0 0 0,-1 0 0,1 0 0,0-1 0,-1 1 0,1 0 0,-1-1 0,1 1 0,-1-1 0,1 1 0,-1-1 0,1 0 0,-3 0 0,-54 2 0,42-2 0,-164-2 0,-92 2 0,207 10 0,15-1 0,-690 12 0,509-24 0,-2 2 0,-293 2 0,361 12 0,-27 0 0,142-14 0,16-1 0,0 2 0,0 2 0,0 0 0,-40 10 0,72-11 0,1-1 0,-1 1 0,0 0 0,1 0 0,-1-1 0,0 1 0,1 0 0,-1 1 0,1-1 0,0 0 0,-1 0 0,1 1 0,0-1 0,0 0 0,0 1 0,0-1 0,0 1 0,0 0 0,0-1 0,1 1 0,-1 0 0,0 2 0,0-3 0,1 1 0,0-1 0,0 0 0,0 0 0,0 1 0,0-1 0,0 0 0,0 0 0,0 0 0,1 1 0,-1-1 0,0 0 0,1 0 0,-1 0 0,1 0 0,-1 1 0,1-1 0,-1 0 0,1 0 0,0 0 0,0 0 0,-1 0 0,1-1 0,0 1 0,0 0 0,0 0 0,0 0 0,0-1 0,0 1 0,0 0 0,0-1 0,1 1 0,1 0 0,24 7 0,1 0 0,1-2 0,-1-1 0,43 1 0,119-6 0,-81-2 0,1076 8 0,-464-5 69,-366-2-1503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6A1AE4-A265-43AA-AF48-F1AFA45F7F36}" type="datetimeFigureOut">
              <a:rPr lang="fr-FR" smtClean="0"/>
              <a:t>13/03/2024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8DB8D-78B4-4855-97E6-9669D48CE838}" type="slidenum">
              <a:rPr lang="fr-FR" smtClean="0"/>
              <a:t>‹N°›</a:t>
            </a:fld>
            <a:endParaRPr lang="fr-FR"/>
          </a:p>
        </p:txBody>
      </p:sp>
    </p:spTree>
    <p:extLst>
      <p:ext uri="{BB962C8B-B14F-4D97-AF65-F5344CB8AC3E}">
        <p14:creationId xmlns:p14="http://schemas.microsoft.com/office/powerpoint/2010/main" val="3173143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302768" y="265095"/>
            <a:ext cx="11586464" cy="63278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725445" y="4617691"/>
            <a:ext cx="739827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a:t>
            </a:r>
          </a:p>
        </p:txBody>
      </p:sp>
      <p:sp>
        <p:nvSpPr>
          <p:cNvPr id="13" name="Espace réservé du texte 12"/>
          <p:cNvSpPr>
            <a:spLocks noGrp="1"/>
          </p:cNvSpPr>
          <p:nvPr userDrawn="1">
            <p:ph type="body" sz="quarter" idx="10" hasCustomPrompt="1"/>
          </p:nvPr>
        </p:nvSpPr>
        <p:spPr>
          <a:xfrm>
            <a:off x="2725445" y="4987266"/>
            <a:ext cx="739827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725445" y="1882369"/>
            <a:ext cx="7398270" cy="1817320"/>
          </a:xfrm>
          <a:no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725445" y="3699689"/>
            <a:ext cx="590960"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29351"/>
            <a:ext cx="10797411" cy="303679"/>
          </a:xfrm>
          <a:prstGeom prst="rect">
            <a:avLst/>
          </a:prstGeom>
        </p:spPr>
        <p:txBody>
          <a:bodyPr>
            <a:noAutofit/>
          </a:bodyPr>
          <a:lstStyle>
            <a:lvl1pPr algn="r">
              <a:defRPr sz="1100" b="0" i="1"/>
            </a:lvl1pPr>
          </a:lstStyle>
          <a:p>
            <a:pPr lvl="0"/>
            <a:r>
              <a:rPr lang="fr-FR" dirty="0"/>
              <a:t>Direction</a:t>
            </a:r>
          </a:p>
        </p:txBody>
      </p:sp>
      <p:pic>
        <p:nvPicPr>
          <p:cNvPr id="8" name="Image 7">
            <a:extLst>
              <a:ext uri="{FF2B5EF4-FFF2-40B4-BE49-F238E27FC236}">
                <a16:creationId xmlns:a16="http://schemas.microsoft.com/office/drawing/2014/main" id="{0394FCE4-DD33-534B-CBEC-4A355E52C13D}"/>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302769" y="265094"/>
            <a:ext cx="2069496" cy="6327810"/>
          </a:xfrm>
          <a:prstGeom prst="rect">
            <a:avLst/>
          </a:prstGeom>
        </p:spPr>
      </p:pic>
      <p:pic>
        <p:nvPicPr>
          <p:cNvPr id="15" name="Image 14">
            <a:extLst>
              <a:ext uri="{FF2B5EF4-FFF2-40B4-BE49-F238E27FC236}">
                <a16:creationId xmlns:a16="http://schemas.microsoft.com/office/drawing/2014/main" id="{D98C59F2-417B-FE9F-FEBF-E5046D365565}"/>
              </a:ext>
            </a:extLst>
          </p:cNvPr>
          <p:cNvPicPr>
            <a:picLocks noChangeAspect="1"/>
          </p:cNvPicPr>
          <p:nvPr userDrawn="1"/>
        </p:nvPicPr>
        <p:blipFill>
          <a:blip r:embed="rId4">
            <a:alphaModFix/>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FF52B66-B456-DAC8-7F2C-75C453B61BB9}"/>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302769" y="265094"/>
            <a:ext cx="2069496" cy="6327810"/>
          </a:xfrm>
          <a:prstGeom prst="rect">
            <a:avLst/>
          </a:prstGeom>
        </p:spPr>
      </p:pic>
      <p:sp>
        <p:nvSpPr>
          <p:cNvPr id="4" name="Espace réservé du texte 3"/>
          <p:cNvSpPr>
            <a:spLocks noGrp="1"/>
          </p:cNvSpPr>
          <p:nvPr>
            <p:ph type="body" sz="quarter" idx="13" hasCustomPrompt="1"/>
          </p:nvPr>
        </p:nvSpPr>
        <p:spPr>
          <a:xfrm>
            <a:off x="2975399" y="1331650"/>
            <a:ext cx="8360966" cy="4471091"/>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61230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74903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57CA7843-E830-2F13-8B45-30C4E735326D}"/>
              </a:ext>
            </a:extLst>
          </p:cNvPr>
          <p:cNvPicPr>
            <a:picLocks noChangeAspect="1"/>
          </p:cNvPicPr>
          <p:nvPr userDrawn="1"/>
        </p:nvPicPr>
        <p:blipFill>
          <a:blip r:embed="rId4">
            <a:alphaModFix/>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278384"/>
            <a:ext cx="10980738" cy="5054007"/>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77AE4151-D73E-C2D2-2DCD-B606F68CE694}"/>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288872"/>
            <a:ext cx="10980738" cy="5032029"/>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050" b="0" i="1" dirty="0">
                <a:solidFill>
                  <a:schemeClr val="bg1">
                    <a:lumMod val="50000"/>
                  </a:schemeClr>
                </a:solidFill>
                <a:latin typeface="Arial" panose="020B0604020202020204" pitchFamily="34" charset="0"/>
                <a:cs typeface="Arial" panose="020B06040202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663377"/>
            <a:ext cx="268770" cy="26877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3" name="Image 2">
            <a:extLst>
              <a:ext uri="{FF2B5EF4-FFF2-40B4-BE49-F238E27FC236}">
                <a16:creationId xmlns:a16="http://schemas.microsoft.com/office/drawing/2014/main" id="{8A0AF7E1-5E90-30AD-F98A-C243B7D74F59}"/>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279994"/>
            <a:ext cx="6107776" cy="5113857"/>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lang="fr-FR" sz="1050" b="0" i="1" kern="1200" dirty="0">
                <a:solidFill>
                  <a:schemeClr val="bg1">
                    <a:lumMod val="50000"/>
                  </a:schemeClr>
                </a:solidFill>
                <a:latin typeface="Arial" panose="020B0604020202020204" pitchFamily="34" charset="0"/>
                <a:ea typeface="+mn-ea"/>
                <a:cs typeface="Arial" panose="020B0604020202020204" pitchFamily="34" charset="0"/>
              </a:defRPr>
            </a:lvl1pPr>
          </a:lstStyle>
          <a:p>
            <a:pPr lvl="0"/>
            <a:r>
              <a:rPr lang="fr-FR" dirty="0"/>
              <a:t>Titre de la slide</a:t>
            </a:r>
          </a:p>
        </p:txBody>
      </p:sp>
      <p:pic>
        <p:nvPicPr>
          <p:cNvPr id="2" name="Image 1">
            <a:extLst>
              <a:ext uri="{FF2B5EF4-FFF2-40B4-BE49-F238E27FC236}">
                <a16:creationId xmlns:a16="http://schemas.microsoft.com/office/drawing/2014/main" id="{24C230BE-4C6B-24BD-BA1E-D0403AE04820}"/>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lang="fr-FR" sz="1050" b="0" i="1" kern="1200" dirty="0">
                <a:solidFill>
                  <a:schemeClr val="bg1">
                    <a:lumMod val="50000"/>
                  </a:schemeClr>
                </a:solidFill>
                <a:latin typeface="Arial" panose="020B0604020202020204" pitchFamily="34" charset="0"/>
                <a:ea typeface="+mn-ea"/>
                <a:cs typeface="Arial" panose="020B0604020202020204" pitchFamily="34" charset="0"/>
              </a:defRPr>
            </a:lvl1pPr>
          </a:lstStyle>
          <a:p>
            <a:pPr lvl="0"/>
            <a:r>
              <a:rPr lang="fr-FR" dirty="0"/>
              <a:t>Titre de la slide</a:t>
            </a:r>
          </a:p>
        </p:txBody>
      </p:sp>
      <p:pic>
        <p:nvPicPr>
          <p:cNvPr id="3" name="Image 2">
            <a:extLst>
              <a:ext uri="{FF2B5EF4-FFF2-40B4-BE49-F238E27FC236}">
                <a16:creationId xmlns:a16="http://schemas.microsoft.com/office/drawing/2014/main" id="{912DC913-5201-5612-F0CF-EF9EA45CB3FD}"/>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customXml" Target="../ink/ink3.xml"/><Relationship Id="rId13" Type="http://schemas.microsoft.com/office/2007/relationships/hdphoto" Target="../media/hdphoto4.wdp"/><Relationship Id="rId3" Type="http://schemas.microsoft.com/office/2007/relationships/hdphoto" Target="../media/hdphoto3.wdp"/><Relationship Id="rId7" Type="http://schemas.openxmlformats.org/officeDocument/2006/relationships/image" Target="../media/image7.png"/><Relationship Id="rId12"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hyperlink" Target="http://commerciaux.celca.caisse-epargne.fr/download/1999/books-jeunes/29837/book-jeunes-conquete-et-fidelisation.ppt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commerciaux.celca.caisse-epargne.fr/particuliers/dispositif-en-voiture-simone/" TargetMode="External"/><Relationship Id="rId1" Type="http://schemas.openxmlformats.org/officeDocument/2006/relationships/slideLayout" Target="../slideLayouts/slideLayout4.xml"/><Relationship Id="rId5" Type="http://schemas.microsoft.com/office/2007/relationships/hdphoto" Target="../media/hdphoto7.wdp"/><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hyperlink" Target="http://commerciaux.celca.caisse-epargne.fr/download/1999/books-jeunes/29837/book-jeunes-conquete-et-fidelisation.pptx" TargetMode="External"/></Relationships>
</file>

<file path=ppt/slides/_rels/slide1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hyperlink" Target="http://commerciaux.celca.caisse-epargne.fr/download/1999/books-jeunes/29837/book-jeunes-conquete-et-fidelisation.pptx" TargetMode="External"/></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commerciaux.celca.caisse-epargne.fr/partenariats-synergies/presentation-du-dispositif/" TargetMode="External"/><Relationship Id="rId2" Type="http://schemas.openxmlformats.org/officeDocument/2006/relationships/hyperlink" Target="https://forms.office.com/Pages/ResponsePage.aspx?id=NW271YKKKUO0mlAwvWSXq4Qzym3A8XxPqAOLL4qkJhNUN0taNEpQT0E4SFFONERLSUw3RjUyNUcwTy4u" TargetMode="External"/><Relationship Id="rId1" Type="http://schemas.openxmlformats.org/officeDocument/2006/relationships/slideLayout" Target="../slideLayouts/slideLayout4.xml"/><Relationship Id="rId5" Type="http://schemas.openxmlformats.org/officeDocument/2006/relationships/hyperlink" Target="http://commerciaux.celca.caisse-epargne.fr/professionnels/synergie-prescriptions-franchises/email-version-digitale-pochette-dirigeant/" TargetMode="External"/><Relationship Id="rId4" Type="http://schemas.openxmlformats.org/officeDocument/2006/relationships/hyperlink" Target="http://commerciaux.celca.caisse-epargne.fr/professionnels/synergie-prescriptions-franchises/email-pdf-info-dirigeant-pour-ses-salarie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commerciaux.celca.caisse-epargne.fr/download/501/modeles-de-conventions/26777/fiche-opportunite-de-partenariat.docx" TargetMode="External"/><Relationship Id="rId2" Type="http://schemas.openxmlformats.org/officeDocument/2006/relationships/hyperlink" Target="http://commerciaux.celca.caisse-epargne.fr/download/501/modeles-de-conventions/31767/convention-de-partenariat-2023.pdf" TargetMode="External"/><Relationship Id="rId1" Type="http://schemas.openxmlformats.org/officeDocument/2006/relationships/slideLayout" Target="../slideLayouts/slideLayout4.xml"/><Relationship Id="rId5" Type="http://schemas.openxmlformats.org/officeDocument/2006/relationships/hyperlink" Target="http://commerciaux.celca.caisse-epargne.fr/download/2085/mode-operatoire-dispositif-partenariat/26829/kit-partenariat-maj-aout-2023.pptx" TargetMode="External"/><Relationship Id="rId4" Type="http://schemas.openxmlformats.org/officeDocument/2006/relationships/hyperlink" Target="http://commerciaux.celca.caisse-epargne.fr/download/499/les-partenaires-et-les-offres/30754/depliant-partenariat-complet.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commerciaux.celca.caisse-epargne.fr/download/2187/parrainage-le-dispositif/30735/depliant-parrainage.pdf" TargetMode="Externa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hyperlink" Target="http://commerciaux.celca.caisse-epargne.fr/download/2187/parrainage-le-dispositif/29614/dispositif-de-parrainage-janvier-2024.pptx" TargetMode="External"/><Relationship Id="rId4" Type="http://schemas.microsoft.com/office/2007/relationships/hdphoto" Target="../media/hdphoto7.wdp"/></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8.wdp"/><Relationship Id="rId7" Type="http://schemas.openxmlformats.org/officeDocument/2006/relationships/hyperlink" Target="http://commerciaux.celca.caisse-epargne.fr/download/1028/documents-hors-arbo-1/30432/2023-hdj-kit-animation-agence.pptx" TargetMode="External"/><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hyperlink" Target="http://commerciaux.celca.caisse-epargne.fr/download/1028/documents-hors-arbo-1/30320/2023-kit-animation-agence-v0-1.ppsx" TargetMode="External"/><Relationship Id="rId5" Type="http://schemas.microsoft.com/office/2007/relationships/hdphoto" Target="../media/hdphoto7.wdp"/><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7.png"/><Relationship Id="rId1" Type="http://schemas.openxmlformats.org/officeDocument/2006/relationships/slideLayout" Target="../slideLayouts/slideLayout4.xml"/><Relationship Id="rId6" Type="http://schemas.microsoft.com/office/2007/relationships/hdphoto" Target="../media/hdphoto7.wdp"/><Relationship Id="rId5" Type="http://schemas.openxmlformats.org/officeDocument/2006/relationships/image" Target="../media/image15.pn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8" Type="http://schemas.openxmlformats.org/officeDocument/2006/relationships/customXml" Target="../ink/ink8.xml"/><Relationship Id="rId13" Type="http://schemas.microsoft.com/office/2007/relationships/hdphoto" Target="../media/hdphoto4.wdp"/><Relationship Id="rId3" Type="http://schemas.openxmlformats.org/officeDocument/2006/relationships/image" Target="../media/image26.png"/><Relationship Id="rId7" Type="http://schemas.openxmlformats.org/officeDocument/2006/relationships/image" Target="../media/image70.png"/><Relationship Id="rId12" Type="http://schemas.openxmlformats.org/officeDocument/2006/relationships/image" Target="../media/image21.png"/><Relationship Id="rId2" Type="http://schemas.openxmlformats.org/officeDocument/2006/relationships/customXml" Target="../ink/ink5.xml"/><Relationship Id="rId16" Type="http://schemas.microsoft.com/office/2007/relationships/hdphoto" Target="../media/hdphoto9.wdp"/><Relationship Id="rId1" Type="http://schemas.openxmlformats.org/officeDocument/2006/relationships/slideLayout" Target="../slideLayouts/slideLayout1.xml"/><Relationship Id="rId6" Type="http://schemas.openxmlformats.org/officeDocument/2006/relationships/customXml" Target="../ink/ink7.xml"/><Relationship Id="rId11" Type="http://schemas.openxmlformats.org/officeDocument/2006/relationships/image" Target="../media/image90.png"/><Relationship Id="rId5" Type="http://schemas.openxmlformats.org/officeDocument/2006/relationships/image" Target="../media/image60.png"/><Relationship Id="rId15" Type="http://schemas.openxmlformats.org/officeDocument/2006/relationships/image" Target="../media/image22.png"/><Relationship Id="rId10" Type="http://schemas.openxmlformats.org/officeDocument/2006/relationships/customXml" Target="../ink/ink9.xml"/><Relationship Id="rId4" Type="http://schemas.openxmlformats.org/officeDocument/2006/relationships/customXml" Target="../ink/ink6.xml"/><Relationship Id="rId9" Type="http://schemas.openxmlformats.org/officeDocument/2006/relationships/image" Target="../media/image80.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D2078F0-1C0E-03E0-E4A3-CB37B27F9BA0}"/>
              </a:ext>
            </a:extLst>
          </p:cNvPr>
          <p:cNvSpPr>
            <a:spLocks noGrp="1"/>
          </p:cNvSpPr>
          <p:nvPr>
            <p:ph type="subTitle" idx="1"/>
          </p:nvPr>
        </p:nvSpPr>
        <p:spPr/>
        <p:txBody>
          <a:bodyPr/>
          <a:lstStyle/>
          <a:p>
            <a:r>
              <a:rPr lang="fr-FR" dirty="0"/>
              <a:t>Heure du Jeudi « Conquêtes »</a:t>
            </a:r>
          </a:p>
        </p:txBody>
      </p:sp>
      <p:sp>
        <p:nvSpPr>
          <p:cNvPr id="3" name="Espace réservé du texte 2">
            <a:extLst>
              <a:ext uri="{FF2B5EF4-FFF2-40B4-BE49-F238E27FC236}">
                <a16:creationId xmlns:a16="http://schemas.microsoft.com/office/drawing/2014/main" id="{3940F653-23F1-870A-567B-64A8B3CC0530}"/>
              </a:ext>
            </a:extLst>
          </p:cNvPr>
          <p:cNvSpPr>
            <a:spLocks noGrp="1"/>
          </p:cNvSpPr>
          <p:nvPr>
            <p:ph type="body" sz="quarter" idx="10"/>
          </p:nvPr>
        </p:nvSpPr>
        <p:spPr/>
        <p:txBody>
          <a:bodyPr>
            <a:normAutofit fontScale="92500" lnSpcReduction="10000"/>
          </a:bodyPr>
          <a:lstStyle/>
          <a:p>
            <a:r>
              <a:rPr lang="fr-FR" dirty="0"/>
              <a:t>14 mars 2024</a:t>
            </a:r>
          </a:p>
        </p:txBody>
      </p:sp>
      <p:sp>
        <p:nvSpPr>
          <p:cNvPr id="5" name="Espace réservé du texte 4">
            <a:extLst>
              <a:ext uri="{FF2B5EF4-FFF2-40B4-BE49-F238E27FC236}">
                <a16:creationId xmlns:a16="http://schemas.microsoft.com/office/drawing/2014/main" id="{194A0FC5-4520-311C-1C03-9C4ABC9F4BFB}"/>
              </a:ext>
            </a:extLst>
          </p:cNvPr>
          <p:cNvSpPr>
            <a:spLocks noGrp="1"/>
          </p:cNvSpPr>
          <p:nvPr>
            <p:ph type="body" sz="quarter" idx="11"/>
          </p:nvPr>
        </p:nvSpPr>
        <p:spPr/>
        <p:txBody>
          <a:bodyPr/>
          <a:lstStyle/>
          <a:p>
            <a:r>
              <a:rPr lang="fr-FR" dirty="0"/>
              <a:t>Direction BDD</a:t>
            </a:r>
          </a:p>
        </p:txBody>
      </p:sp>
      <p:pic>
        <p:nvPicPr>
          <p:cNvPr id="7" name="Picture 6">
            <a:extLst>
              <a:ext uri="{FF2B5EF4-FFF2-40B4-BE49-F238E27FC236}">
                <a16:creationId xmlns:a16="http://schemas.microsoft.com/office/drawing/2014/main" id="{9592578B-CB95-765A-4652-4D2B7D9C019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0339" b="47942" l="54237" r="71792">
                        <a14:foregroundMark x1="60654" y1="26877" x2="63680" y2="30872"/>
                        <a14:foregroundMark x1="63559" y1="39346" x2="64044" y2="34383"/>
                        <a14:foregroundMark x1="62954" y1="25303" x2="62954" y2="24092"/>
                        <a14:foregroundMark x1="66465" y1="24576" x2="59322" y2="25545"/>
                        <a14:foregroundMark x1="54600" y1="23971" x2="54722" y2="25182"/>
                        <a14:foregroundMark x1="71065" y1="21065" x2="71065" y2="21065"/>
                        <a14:foregroundMark x1="71792" y1="20581" x2="71792" y2="20581"/>
                        <a14:foregroundMark x1="61138" y1="47458" x2="61138" y2="47458"/>
                        <a14:foregroundMark x1="54237" y1="39588" x2="54237" y2="39588"/>
                        <a14:foregroundMark x1="55206" y1="39588" x2="55206" y2="39588"/>
                        <a14:foregroundMark x1="54964" y1="39104" x2="54964" y2="40073"/>
                        <a14:foregroundMark x1="61985" y1="47942" x2="61985" y2="47942"/>
                        <a14:foregroundMark x1="65981" y1="31477" x2="65012" y2="36077"/>
                      </a14:backgroundRemoval>
                    </a14:imgEffect>
                  </a14:imgLayer>
                </a14:imgProps>
              </a:ext>
              <a:ext uri="{28A0092B-C50C-407E-A947-70E740481C1C}">
                <a14:useLocalDpi xmlns:a14="http://schemas.microsoft.com/office/drawing/2010/main" val="0"/>
              </a:ext>
            </a:extLst>
          </a:blip>
          <a:srcRect l="52597" t="18665" r="27073" b="50369"/>
          <a:stretch/>
        </p:blipFill>
        <p:spPr bwMode="auto">
          <a:xfrm>
            <a:off x="5042739" y="4817686"/>
            <a:ext cx="1394234" cy="2123712"/>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a:extLst>
              <a:ext uri="{FF2B5EF4-FFF2-40B4-BE49-F238E27FC236}">
                <a16:creationId xmlns:a16="http://schemas.microsoft.com/office/drawing/2014/main" id="{440F269A-12C9-5E89-151B-34D0F1E84EDA}"/>
              </a:ext>
            </a:extLst>
          </p:cNvPr>
          <p:cNvSpPr>
            <a:spLocks noGrp="1"/>
          </p:cNvSpPr>
          <p:nvPr>
            <p:ph type="ctrTitle"/>
          </p:nvPr>
        </p:nvSpPr>
        <p:spPr>
          <a:xfrm>
            <a:off x="2725445" y="887241"/>
            <a:ext cx="7398270" cy="2812448"/>
          </a:xfrm>
        </p:spPr>
        <p:txBody>
          <a:bodyPr>
            <a:normAutofit/>
          </a:bodyPr>
          <a:lstStyle/>
          <a:p>
            <a:r>
              <a:rPr lang="fr-FR" sz="4800" dirty="0"/>
              <a:t>La plus haute marche du podium nous tend les bras !</a:t>
            </a:r>
            <a:endParaRPr lang="fr-FR" dirty="0"/>
          </a:p>
        </p:txBody>
      </p:sp>
      <p:grpSp>
        <p:nvGrpSpPr>
          <p:cNvPr id="9" name="Groupe 8">
            <a:extLst>
              <a:ext uri="{FF2B5EF4-FFF2-40B4-BE49-F238E27FC236}">
                <a16:creationId xmlns:a16="http://schemas.microsoft.com/office/drawing/2014/main" id="{291150F4-4B0D-7E30-ACB2-38D2F9CE99DF}"/>
              </a:ext>
            </a:extLst>
          </p:cNvPr>
          <p:cNvGrpSpPr/>
          <p:nvPr/>
        </p:nvGrpSpPr>
        <p:grpSpPr>
          <a:xfrm>
            <a:off x="6026331" y="2512883"/>
            <a:ext cx="6286178" cy="4492501"/>
            <a:chOff x="3963619" y="1022680"/>
            <a:chExt cx="7804087" cy="5577295"/>
          </a:xfrm>
        </p:grpSpPr>
        <p:grpSp>
          <p:nvGrpSpPr>
            <p:cNvPr id="10" name="Groupe 9">
              <a:extLst>
                <a:ext uri="{FF2B5EF4-FFF2-40B4-BE49-F238E27FC236}">
                  <a16:creationId xmlns:a16="http://schemas.microsoft.com/office/drawing/2014/main" id="{093E4848-AA5F-5D64-479B-7A38B9E5C6E0}"/>
                </a:ext>
              </a:extLst>
            </p:cNvPr>
            <p:cNvGrpSpPr/>
            <p:nvPr/>
          </p:nvGrpSpPr>
          <p:grpSpPr>
            <a:xfrm>
              <a:off x="4423849" y="4756081"/>
              <a:ext cx="2190600" cy="268200"/>
              <a:chOff x="4423849" y="4756081"/>
              <a:chExt cx="2190600" cy="268200"/>
            </a:xfrm>
          </p:grpSpPr>
          <mc:AlternateContent xmlns:mc="http://schemas.openxmlformats.org/markup-compatibility/2006" xmlns:p14="http://schemas.microsoft.com/office/powerpoint/2010/main">
            <mc:Choice Requires="p14">
              <p:contentPart p14:bwMode="auto" r:id="rId4">
                <p14:nvContentPartPr>
                  <p14:cNvPr id="16" name="Encre 15">
                    <a:extLst>
                      <a:ext uri="{FF2B5EF4-FFF2-40B4-BE49-F238E27FC236}">
                        <a16:creationId xmlns:a16="http://schemas.microsoft.com/office/drawing/2014/main" id="{58A73ED5-D099-7CF1-B5D5-9B457A14D996}"/>
                      </a:ext>
                    </a:extLst>
                  </p14:cNvPr>
                  <p14:cNvContentPartPr/>
                  <p14:nvPr/>
                </p14:nvContentPartPr>
                <p14:xfrm>
                  <a:off x="4957369" y="4877401"/>
                  <a:ext cx="448200" cy="37440"/>
                </p14:xfrm>
              </p:contentPart>
            </mc:Choice>
            <mc:Fallback xmlns="">
              <p:pic>
                <p:nvPicPr>
                  <p:cNvPr id="16" name="Encre 15">
                    <a:extLst>
                      <a:ext uri="{FF2B5EF4-FFF2-40B4-BE49-F238E27FC236}">
                        <a16:creationId xmlns:a16="http://schemas.microsoft.com/office/drawing/2014/main" id="{58A73ED5-D099-7CF1-B5D5-9B457A14D996}"/>
                      </a:ext>
                    </a:extLst>
                  </p:cNvPr>
                  <p:cNvPicPr/>
                  <p:nvPr/>
                </p:nvPicPr>
                <p:blipFill>
                  <a:blip r:embed="rId5"/>
                  <a:stretch>
                    <a:fillRect/>
                  </a:stretch>
                </p:blipFill>
                <p:spPr>
                  <a:xfrm>
                    <a:off x="4879169" y="4799401"/>
                    <a:ext cx="604154" cy="19299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7" name="Encre 16">
                    <a:extLst>
                      <a:ext uri="{FF2B5EF4-FFF2-40B4-BE49-F238E27FC236}">
                        <a16:creationId xmlns:a16="http://schemas.microsoft.com/office/drawing/2014/main" id="{B4A7C88D-FF66-CA97-AF41-E31DC8ECEB3A}"/>
                      </a:ext>
                    </a:extLst>
                  </p14:cNvPr>
                  <p14:cNvContentPartPr/>
                  <p14:nvPr/>
                </p14:nvContentPartPr>
                <p14:xfrm>
                  <a:off x="5070409" y="4924201"/>
                  <a:ext cx="360" cy="720"/>
                </p14:xfrm>
              </p:contentPart>
            </mc:Choice>
            <mc:Fallback xmlns="">
              <p:pic>
                <p:nvPicPr>
                  <p:cNvPr id="17" name="Encre 16">
                    <a:extLst>
                      <a:ext uri="{FF2B5EF4-FFF2-40B4-BE49-F238E27FC236}">
                        <a16:creationId xmlns:a16="http://schemas.microsoft.com/office/drawing/2014/main" id="{B4A7C88D-FF66-CA97-AF41-E31DC8ECEB3A}"/>
                      </a:ext>
                    </a:extLst>
                  </p:cNvPr>
                  <p:cNvPicPr/>
                  <p:nvPr/>
                </p:nvPicPr>
                <p:blipFill>
                  <a:blip r:embed="rId7"/>
                  <a:stretch>
                    <a:fillRect/>
                  </a:stretch>
                </p:blipFill>
                <p:spPr>
                  <a:xfrm>
                    <a:off x="5007409" y="4861201"/>
                    <a:ext cx="1260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Encre 17">
                    <a:extLst>
                      <a:ext uri="{FF2B5EF4-FFF2-40B4-BE49-F238E27FC236}">
                        <a16:creationId xmlns:a16="http://schemas.microsoft.com/office/drawing/2014/main" id="{4CFD3452-34A0-D8F1-2376-6BF8D33745F2}"/>
                      </a:ext>
                    </a:extLst>
                  </p14:cNvPr>
                  <p14:cNvContentPartPr/>
                  <p14:nvPr/>
                </p14:nvContentPartPr>
                <p14:xfrm>
                  <a:off x="4423849" y="4756081"/>
                  <a:ext cx="2190600" cy="268200"/>
                </p14:xfrm>
              </p:contentPart>
            </mc:Choice>
            <mc:Fallback xmlns="">
              <p:pic>
                <p:nvPicPr>
                  <p:cNvPr id="18" name="Encre 17">
                    <a:extLst>
                      <a:ext uri="{FF2B5EF4-FFF2-40B4-BE49-F238E27FC236}">
                        <a16:creationId xmlns:a16="http://schemas.microsoft.com/office/drawing/2014/main" id="{4CFD3452-34A0-D8F1-2376-6BF8D33745F2}"/>
                      </a:ext>
                    </a:extLst>
                  </p:cNvPr>
                  <p:cNvPicPr/>
                  <p:nvPr/>
                </p:nvPicPr>
                <p:blipFill>
                  <a:blip r:embed="rId9"/>
                  <a:stretch>
                    <a:fillRect/>
                  </a:stretch>
                </p:blipFill>
                <p:spPr>
                  <a:xfrm>
                    <a:off x="4345645" y="4677986"/>
                    <a:ext cx="2346561" cy="423943"/>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1" name="Encre 10">
                  <a:extLst>
                    <a:ext uri="{FF2B5EF4-FFF2-40B4-BE49-F238E27FC236}">
                      <a16:creationId xmlns:a16="http://schemas.microsoft.com/office/drawing/2014/main" id="{9FB6813E-0D75-E30F-43A1-84E3F4C5DCCB}"/>
                    </a:ext>
                  </a:extLst>
                </p14:cNvPr>
                <p14:cNvContentPartPr/>
                <p14:nvPr/>
              </p14:nvContentPartPr>
              <p14:xfrm>
                <a:off x="9157441" y="5140921"/>
                <a:ext cx="2212920" cy="225000"/>
              </p14:xfrm>
            </p:contentPart>
          </mc:Choice>
          <mc:Fallback xmlns="">
            <p:pic>
              <p:nvPicPr>
                <p:cNvPr id="11" name="Encre 10">
                  <a:extLst>
                    <a:ext uri="{FF2B5EF4-FFF2-40B4-BE49-F238E27FC236}">
                      <a16:creationId xmlns:a16="http://schemas.microsoft.com/office/drawing/2014/main" id="{9FB6813E-0D75-E30F-43A1-84E3F4C5DCCB}"/>
                    </a:ext>
                  </a:extLst>
                </p:cNvPr>
                <p:cNvPicPr/>
                <p:nvPr/>
              </p:nvPicPr>
              <p:blipFill>
                <a:blip r:embed="rId11"/>
                <a:stretch>
                  <a:fillRect/>
                </a:stretch>
              </p:blipFill>
              <p:spPr>
                <a:xfrm>
                  <a:off x="9079238" y="5062796"/>
                  <a:ext cx="2368879" cy="380804"/>
                </a:xfrm>
                <a:prstGeom prst="rect">
                  <a:avLst/>
                </a:prstGeom>
              </p:spPr>
            </p:pic>
          </mc:Fallback>
        </mc:AlternateContent>
        <p:grpSp>
          <p:nvGrpSpPr>
            <p:cNvPr id="12" name="Groupe 11">
              <a:extLst>
                <a:ext uri="{FF2B5EF4-FFF2-40B4-BE49-F238E27FC236}">
                  <a16:creationId xmlns:a16="http://schemas.microsoft.com/office/drawing/2014/main" id="{D9291BEC-0A6A-96ED-5F1E-6B907F200364}"/>
                </a:ext>
              </a:extLst>
            </p:cNvPr>
            <p:cNvGrpSpPr/>
            <p:nvPr/>
          </p:nvGrpSpPr>
          <p:grpSpPr>
            <a:xfrm>
              <a:off x="3963619" y="1022680"/>
              <a:ext cx="7804087" cy="5577295"/>
              <a:chOff x="3963619" y="1022680"/>
              <a:chExt cx="7804087" cy="5577295"/>
            </a:xfrm>
          </p:grpSpPr>
          <p:pic>
            <p:nvPicPr>
              <p:cNvPr id="13" name="Picture 2">
                <a:extLst>
                  <a:ext uri="{FF2B5EF4-FFF2-40B4-BE49-F238E27FC236}">
                    <a16:creationId xmlns:a16="http://schemas.microsoft.com/office/drawing/2014/main" id="{C44E6BFB-0C67-57FE-AC4D-CB3C62FF990D}"/>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10000" b="94348" l="10000" r="90000">
                            <a14:foregroundMark x1="21957" y1="86957" x2="31812" y2="88696"/>
                            <a14:foregroundMark x1="31812" y1="88696" x2="43841" y2="87283"/>
                            <a14:foregroundMark x1="20290" y1="72174" x2="20580" y2="72391"/>
                            <a14:foregroundMark x1="34855" y1="73261" x2="34855" y2="73261"/>
                            <a14:foregroundMark x1="51522" y1="24239" x2="50652" y2="38696"/>
                            <a14:foregroundMark x1="34928" y1="69783" x2="34928" y2="69783"/>
                            <a14:foregroundMark x1="22174" y1="69783" x2="22174" y2="69783"/>
                            <a14:foregroundMark x1="65072" y1="77174" x2="65072" y2="77174"/>
                            <a14:foregroundMark x1="65072" y1="77174" x2="65072" y2="77174"/>
                            <a14:foregroundMark x1="64203" y1="74891" x2="64203" y2="74891"/>
                            <a14:foregroundMark x1="81812" y1="74891" x2="81812" y2="74891"/>
                            <a14:foregroundMark x1="83696" y1="88804" x2="75290" y2="86848"/>
                            <a14:foregroundMark x1="64638" y1="76957" x2="64638" y2="76957"/>
                            <a14:foregroundMark x1="66957" y1="76087" x2="67101" y2="78043"/>
                            <a14:foregroundMark x1="67536" y1="78152" x2="67826" y2="78043"/>
                            <a14:foregroundMark x1="68478" y1="76848" x2="68841" y2="77500"/>
                            <a14:foregroundMark x1="69783" y1="78261" x2="69783" y2="78261"/>
                            <a14:foregroundMark x1="70942" y1="78370" x2="69783" y2="78587"/>
                            <a14:foregroundMark x1="69058" y1="78587" x2="67681" y2="78261"/>
                            <a14:foregroundMark x1="68551" y1="78043" x2="68841" y2="78696"/>
                            <a14:foregroundMark x1="83261" y1="76739" x2="83261" y2="76739"/>
                            <a14:foregroundMark x1="81449" y1="78152" x2="81449" y2="78152"/>
                            <a14:foregroundMark x1="81304" y1="74565" x2="81304" y2="74565"/>
                            <a14:foregroundMark x1="14058" y1="94348" x2="14058" y2="94348"/>
                            <a14:backgroundMark x1="43188" y1="29130" x2="43188" y2="29130"/>
                            <a14:backgroundMark x1="58913" y1="30109" x2="58913" y2="30109"/>
                            <a14:backgroundMark x1="74420" y1="40978" x2="74710" y2="49130"/>
                            <a14:backgroundMark x1="64130" y1="38913" x2="66522" y2="53478"/>
                            <a14:backgroundMark x1="75580" y1="74239" x2="73116" y2="64022"/>
                            <a14:backgroundMark x1="81232" y1="44239" x2="84203" y2="52174"/>
                            <a14:backgroundMark x1="83116" y1="43478" x2="82246" y2="52174"/>
                            <a14:backgroundMark x1="70507" y1="77174" x2="72174" y2="77717"/>
                            <a14:backgroundMark x1="27609" y1="39457" x2="28043" y2="50435"/>
                            <a14:backgroundMark x1="19058" y1="41957" x2="26812" y2="53696"/>
                            <a14:backgroundMark x1="26739" y1="58913" x2="28551" y2="66630"/>
                            <a14:backgroundMark x1="25870" y1="72717" x2="29928" y2="72500"/>
                            <a14:backgroundMark x1="32464" y1="70217" x2="32464" y2="70217"/>
                            <a14:backgroundMark x1="28696" y1="73913" x2="28696" y2="73913"/>
                            <a14:backgroundMark x1="25652" y1="74022" x2="25652" y2="74022"/>
                            <a14:backgroundMark x1="72971" y1="78587" x2="72971" y2="78587"/>
                            <a14:backgroundMark x1="78696" y1="75543" x2="78696" y2="75543"/>
                            <a14:backgroundMark x1="78478" y1="74348" x2="78478" y2="74348"/>
                            <a14:backgroundMark x1="77899" y1="76957" x2="76884" y2="77174"/>
                            <a14:backgroundMark x1="75942" y1="77500" x2="73406" y2="77935"/>
                            <a14:backgroundMark x1="69493" y1="75326" x2="69493" y2="75326"/>
                          </a14:backgroundRemoval>
                        </a14:imgEffect>
                      </a14:imgLayer>
                    </a14:imgProps>
                  </a:ext>
                  <a:ext uri="{28A0092B-C50C-407E-A947-70E740481C1C}">
                    <a14:useLocalDpi xmlns:a14="http://schemas.microsoft.com/office/drawing/2010/main" val="0"/>
                  </a:ext>
                </a:extLst>
              </a:blip>
              <a:srcRect l="12215" t="15590" r="11922" b="3084"/>
              <a:stretch/>
            </p:blipFill>
            <p:spPr bwMode="auto">
              <a:xfrm>
                <a:off x="3963619" y="1022680"/>
                <a:ext cx="7804087" cy="55772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3CFD56F6-504A-E8E1-D92D-77A2DCC20428}"/>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10000" b="94348" l="10000" r="90000">
                            <a14:foregroundMark x1="21957" y1="86957" x2="31812" y2="88696"/>
                            <a14:foregroundMark x1="31812" y1="88696" x2="43841" y2="87283"/>
                            <a14:foregroundMark x1="20290" y1="72174" x2="20580" y2="72391"/>
                            <a14:foregroundMark x1="34855" y1="73261" x2="34855" y2="73261"/>
                            <a14:foregroundMark x1="51522" y1="24239" x2="50652" y2="38696"/>
                            <a14:foregroundMark x1="34928" y1="69783" x2="34928" y2="69783"/>
                            <a14:foregroundMark x1="22174" y1="69783" x2="22174" y2="69783"/>
                            <a14:foregroundMark x1="65072" y1="77174" x2="65072" y2="77174"/>
                            <a14:foregroundMark x1="65072" y1="77174" x2="65072" y2="77174"/>
                            <a14:foregroundMark x1="64203" y1="74891" x2="64203" y2="74891"/>
                            <a14:foregroundMark x1="81812" y1="74891" x2="81812" y2="74891"/>
                            <a14:foregroundMark x1="83696" y1="88804" x2="75290" y2="86848"/>
                            <a14:foregroundMark x1="64638" y1="76957" x2="64638" y2="76957"/>
                            <a14:foregroundMark x1="66957" y1="76087" x2="67101" y2="78043"/>
                            <a14:foregroundMark x1="67536" y1="78152" x2="67826" y2="78043"/>
                            <a14:foregroundMark x1="68478" y1="76848" x2="68841" y2="77500"/>
                            <a14:foregroundMark x1="69783" y1="78261" x2="69783" y2="78261"/>
                            <a14:foregroundMark x1="70942" y1="78370" x2="69783" y2="78587"/>
                            <a14:foregroundMark x1="69058" y1="78587" x2="67681" y2="78261"/>
                            <a14:foregroundMark x1="68551" y1="78043" x2="68841" y2="78696"/>
                            <a14:foregroundMark x1="83261" y1="76739" x2="83261" y2="76739"/>
                            <a14:foregroundMark x1="81449" y1="78152" x2="81449" y2="78152"/>
                            <a14:foregroundMark x1="81304" y1="74565" x2="81304" y2="74565"/>
                            <a14:foregroundMark x1="14058" y1="94348" x2="14058" y2="94348"/>
                            <a14:backgroundMark x1="43188" y1="29130" x2="43188" y2="29130"/>
                            <a14:backgroundMark x1="58913" y1="30109" x2="58913" y2="30109"/>
                            <a14:backgroundMark x1="74420" y1="40978" x2="74710" y2="49130"/>
                            <a14:backgroundMark x1="64130" y1="38913" x2="66522" y2="53478"/>
                            <a14:backgroundMark x1="75580" y1="74239" x2="73116" y2="64022"/>
                            <a14:backgroundMark x1="81232" y1="44239" x2="84203" y2="52174"/>
                            <a14:backgroundMark x1="83116" y1="43478" x2="82246" y2="52174"/>
                            <a14:backgroundMark x1="70507" y1="77174" x2="72174" y2="77717"/>
                            <a14:backgroundMark x1="27609" y1="39457" x2="28043" y2="50435"/>
                            <a14:backgroundMark x1="19058" y1="41957" x2="26812" y2="53696"/>
                            <a14:backgroundMark x1="26739" y1="58913" x2="28551" y2="66630"/>
                            <a14:backgroundMark x1="25870" y1="72717" x2="29928" y2="72500"/>
                            <a14:backgroundMark x1="32464" y1="70217" x2="32464" y2="70217"/>
                            <a14:backgroundMark x1="28696" y1="73913" x2="28696" y2="73913"/>
                            <a14:backgroundMark x1="25652" y1="74022" x2="25652" y2="74022"/>
                            <a14:backgroundMark x1="72971" y1="78587" x2="72971" y2="78587"/>
                            <a14:backgroundMark x1="78696" y1="75543" x2="78696" y2="75543"/>
                            <a14:backgroundMark x1="78478" y1="74348" x2="78478" y2="74348"/>
                            <a14:backgroundMark x1="77899" y1="76957" x2="76884" y2="77174"/>
                            <a14:backgroundMark x1="75942" y1="77500" x2="73406" y2="77935"/>
                            <a14:backgroundMark x1="69493" y1="75326" x2="69493" y2="75326"/>
                          </a14:backgroundRemoval>
                        </a14:imgEffect>
                      </a14:imgLayer>
                    </a14:imgProps>
                  </a:ext>
                  <a:ext uri="{28A0092B-C50C-407E-A947-70E740481C1C}">
                    <a14:useLocalDpi xmlns:a14="http://schemas.microsoft.com/office/drawing/2010/main" val="0"/>
                  </a:ext>
                </a:extLst>
              </a:blip>
              <a:srcRect l="16296" t="74023" r="62671" b="24261"/>
              <a:stretch/>
            </p:blipFill>
            <p:spPr bwMode="auto">
              <a:xfrm>
                <a:off x="4870763" y="4678104"/>
                <a:ext cx="1711105" cy="9307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643833A-D331-8A0D-C76E-10AFE9748E9A}"/>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10000" b="94348" l="10000" r="90000">
                            <a14:foregroundMark x1="21957" y1="86957" x2="31812" y2="88696"/>
                            <a14:foregroundMark x1="31812" y1="88696" x2="43841" y2="87283"/>
                            <a14:foregroundMark x1="20290" y1="72174" x2="20580" y2="72391"/>
                            <a14:foregroundMark x1="34855" y1="73261" x2="34855" y2="73261"/>
                            <a14:foregroundMark x1="51522" y1="24239" x2="50652" y2="38696"/>
                            <a14:foregroundMark x1="34928" y1="69783" x2="34928" y2="69783"/>
                            <a14:foregroundMark x1="22174" y1="69783" x2="22174" y2="69783"/>
                            <a14:foregroundMark x1="65072" y1="77174" x2="65072" y2="77174"/>
                            <a14:foregroundMark x1="65072" y1="77174" x2="65072" y2="77174"/>
                            <a14:foregroundMark x1="64203" y1="74891" x2="64203" y2="74891"/>
                            <a14:foregroundMark x1="81812" y1="74891" x2="81812" y2="74891"/>
                            <a14:foregroundMark x1="83696" y1="88804" x2="75290" y2="86848"/>
                            <a14:foregroundMark x1="64638" y1="76957" x2="64638" y2="76957"/>
                            <a14:foregroundMark x1="66957" y1="76087" x2="67101" y2="78043"/>
                            <a14:foregroundMark x1="67536" y1="78152" x2="67826" y2="78043"/>
                            <a14:foregroundMark x1="68478" y1="76848" x2="68841" y2="77500"/>
                            <a14:foregroundMark x1="69783" y1="78261" x2="69783" y2="78261"/>
                            <a14:foregroundMark x1="70942" y1="78370" x2="69783" y2="78587"/>
                            <a14:foregroundMark x1="69058" y1="78587" x2="67681" y2="78261"/>
                            <a14:foregroundMark x1="68551" y1="78043" x2="68841" y2="78696"/>
                            <a14:foregroundMark x1="83261" y1="76739" x2="83261" y2="76739"/>
                            <a14:foregroundMark x1="81449" y1="78152" x2="81449" y2="78152"/>
                            <a14:foregroundMark x1="81304" y1="74565" x2="81304" y2="74565"/>
                            <a14:foregroundMark x1="14058" y1="94348" x2="14058" y2="94348"/>
                            <a14:backgroundMark x1="43188" y1="29130" x2="43188" y2="29130"/>
                            <a14:backgroundMark x1="58913" y1="30109" x2="58913" y2="30109"/>
                            <a14:backgroundMark x1="74420" y1="40978" x2="74710" y2="49130"/>
                            <a14:backgroundMark x1="64130" y1="38913" x2="66522" y2="53478"/>
                            <a14:backgroundMark x1="75580" y1="74239" x2="73116" y2="64022"/>
                            <a14:backgroundMark x1="81232" y1="44239" x2="84203" y2="52174"/>
                            <a14:backgroundMark x1="83116" y1="43478" x2="82246" y2="52174"/>
                            <a14:backgroundMark x1="70507" y1="77174" x2="72174" y2="77717"/>
                            <a14:backgroundMark x1="27609" y1="39457" x2="28043" y2="50435"/>
                            <a14:backgroundMark x1="19058" y1="41957" x2="26812" y2="53696"/>
                            <a14:backgroundMark x1="26739" y1="58913" x2="28551" y2="66630"/>
                            <a14:backgroundMark x1="25870" y1="72717" x2="29928" y2="72500"/>
                            <a14:backgroundMark x1="32464" y1="70217" x2="32464" y2="70217"/>
                            <a14:backgroundMark x1="28696" y1="73913" x2="28696" y2="73913"/>
                            <a14:backgroundMark x1="25652" y1="74022" x2="25652" y2="74022"/>
                            <a14:backgroundMark x1="72971" y1="78587" x2="72971" y2="78587"/>
                            <a14:backgroundMark x1="78696" y1="75543" x2="78696" y2="75543"/>
                            <a14:backgroundMark x1="78478" y1="74348" x2="78478" y2="74348"/>
                            <a14:backgroundMark x1="77899" y1="76957" x2="76884" y2="77174"/>
                            <a14:backgroundMark x1="75942" y1="77500" x2="73406" y2="77935"/>
                            <a14:backgroundMark x1="69493" y1="75326" x2="69493" y2="75326"/>
                          </a14:backgroundRemoval>
                        </a14:imgEffect>
                      </a14:imgLayer>
                    </a14:imgProps>
                  </a:ext>
                  <a:ext uri="{28A0092B-C50C-407E-A947-70E740481C1C}">
                    <a14:useLocalDpi xmlns:a14="http://schemas.microsoft.com/office/drawing/2010/main" val="0"/>
                  </a:ext>
                </a:extLst>
              </a:blip>
              <a:srcRect l="16296" t="74023" r="62671" b="24261"/>
              <a:stretch/>
            </p:blipFill>
            <p:spPr bwMode="auto">
              <a:xfrm>
                <a:off x="9368828" y="5020627"/>
                <a:ext cx="1711105" cy="93073"/>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79416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891BD2-51A0-2DA0-F283-921C9952CEE2}"/>
              </a:ext>
            </a:extLst>
          </p:cNvPr>
          <p:cNvSpPr>
            <a:spLocks noGrp="1"/>
          </p:cNvSpPr>
          <p:nvPr>
            <p:ph type="body" sz="quarter" idx="13"/>
          </p:nvPr>
        </p:nvSpPr>
        <p:spPr>
          <a:xfrm>
            <a:off x="2975399" y="2349000"/>
            <a:ext cx="8360966" cy="2160000"/>
          </a:xfrm>
        </p:spPr>
        <p:txBody>
          <a:bodyPr/>
          <a:lstStyle/>
          <a:p>
            <a:r>
              <a:rPr lang="fr-FR" dirty="0"/>
              <a:t>Le contexte</a:t>
            </a:r>
          </a:p>
          <a:p>
            <a:r>
              <a:rPr lang="fr-FR" dirty="0"/>
              <a:t>Les dispositifs de conquêtes</a:t>
            </a:r>
          </a:p>
          <a:p>
            <a:r>
              <a:rPr lang="fr-FR" dirty="0"/>
              <a:t>La recommandation active</a:t>
            </a:r>
            <a:endParaRPr lang="fr-FR" dirty="0">
              <a:highlight>
                <a:srgbClr val="FFFF00"/>
              </a:highlight>
            </a:endParaRPr>
          </a:p>
          <a:p>
            <a:r>
              <a:rPr lang="fr-FR" dirty="0"/>
              <a:t>L’opération de dynamisation</a:t>
            </a:r>
          </a:p>
          <a:p>
            <a:r>
              <a:rPr lang="fr-FR" dirty="0"/>
              <a:t>Conclusion</a:t>
            </a:r>
          </a:p>
        </p:txBody>
      </p:sp>
    </p:spTree>
    <p:extLst>
      <p:ext uri="{BB962C8B-B14F-4D97-AF65-F5344CB8AC3E}">
        <p14:creationId xmlns:p14="http://schemas.microsoft.com/office/powerpoint/2010/main" val="2409891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891BD2-51A0-2DA0-F283-921C9952CEE2}"/>
              </a:ext>
            </a:extLst>
          </p:cNvPr>
          <p:cNvSpPr>
            <a:spLocks noGrp="1"/>
          </p:cNvSpPr>
          <p:nvPr>
            <p:ph type="body" sz="quarter" idx="13"/>
          </p:nvPr>
        </p:nvSpPr>
        <p:spPr>
          <a:xfrm>
            <a:off x="2975399" y="2349000"/>
            <a:ext cx="8360966" cy="2160000"/>
          </a:xfrm>
        </p:spPr>
        <p:txBody>
          <a:bodyPr/>
          <a:lstStyle/>
          <a:p>
            <a:r>
              <a:rPr lang="fr-FR" b="1" dirty="0">
                <a:solidFill>
                  <a:srgbClr val="C00000"/>
                </a:solidFill>
              </a:rPr>
              <a:t>Le contexte</a:t>
            </a:r>
          </a:p>
          <a:p>
            <a:r>
              <a:rPr lang="fr-FR" dirty="0"/>
              <a:t>Les dispositifs de conquêtes</a:t>
            </a:r>
          </a:p>
          <a:p>
            <a:r>
              <a:rPr lang="fr-FR" dirty="0"/>
              <a:t>La recommandation active</a:t>
            </a:r>
          </a:p>
          <a:p>
            <a:r>
              <a:rPr lang="fr-FR" dirty="0"/>
              <a:t>L’opération de dynamisation</a:t>
            </a:r>
          </a:p>
          <a:p>
            <a:r>
              <a:rPr lang="fr-FR" dirty="0"/>
              <a:t>Conclusion</a:t>
            </a:r>
          </a:p>
        </p:txBody>
      </p:sp>
    </p:spTree>
    <p:extLst>
      <p:ext uri="{BB962C8B-B14F-4D97-AF65-F5344CB8AC3E}">
        <p14:creationId xmlns:p14="http://schemas.microsoft.com/office/powerpoint/2010/main" val="3376245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051B0AF-116C-A0B4-E652-7A00C7B7D4A5}"/>
              </a:ext>
            </a:extLst>
          </p:cNvPr>
          <p:cNvSpPr/>
          <p:nvPr/>
        </p:nvSpPr>
        <p:spPr>
          <a:xfrm>
            <a:off x="8389547" y="2805782"/>
            <a:ext cx="2589291" cy="1937441"/>
          </a:xfrm>
          <a:custGeom>
            <a:avLst/>
            <a:gdLst>
              <a:gd name="connsiteX0" fmla="*/ 0 w 2589291"/>
              <a:gd name="connsiteY0" fmla="*/ 0 h 1937441"/>
              <a:gd name="connsiteX1" fmla="*/ 621430 w 2589291"/>
              <a:gd name="connsiteY1" fmla="*/ 0 h 1937441"/>
              <a:gd name="connsiteX2" fmla="*/ 1294646 w 2589291"/>
              <a:gd name="connsiteY2" fmla="*/ 0 h 1937441"/>
              <a:gd name="connsiteX3" fmla="*/ 1916075 w 2589291"/>
              <a:gd name="connsiteY3" fmla="*/ 0 h 1937441"/>
              <a:gd name="connsiteX4" fmla="*/ 2589291 w 2589291"/>
              <a:gd name="connsiteY4" fmla="*/ 0 h 1937441"/>
              <a:gd name="connsiteX5" fmla="*/ 2589291 w 2589291"/>
              <a:gd name="connsiteY5" fmla="*/ 684562 h 1937441"/>
              <a:gd name="connsiteX6" fmla="*/ 2589291 w 2589291"/>
              <a:gd name="connsiteY6" fmla="*/ 1369125 h 1937441"/>
              <a:gd name="connsiteX7" fmla="*/ 2589291 w 2589291"/>
              <a:gd name="connsiteY7" fmla="*/ 1937441 h 1937441"/>
              <a:gd name="connsiteX8" fmla="*/ 2019647 w 2589291"/>
              <a:gd name="connsiteY8" fmla="*/ 1937441 h 1937441"/>
              <a:gd name="connsiteX9" fmla="*/ 1372324 w 2589291"/>
              <a:gd name="connsiteY9" fmla="*/ 1937441 h 1937441"/>
              <a:gd name="connsiteX10" fmla="*/ 802680 w 2589291"/>
              <a:gd name="connsiteY10" fmla="*/ 1937441 h 1937441"/>
              <a:gd name="connsiteX11" fmla="*/ 0 w 2589291"/>
              <a:gd name="connsiteY11" fmla="*/ 1937441 h 1937441"/>
              <a:gd name="connsiteX12" fmla="*/ 0 w 2589291"/>
              <a:gd name="connsiteY12" fmla="*/ 1311002 h 1937441"/>
              <a:gd name="connsiteX13" fmla="*/ 0 w 2589291"/>
              <a:gd name="connsiteY13" fmla="*/ 645814 h 1937441"/>
              <a:gd name="connsiteX14" fmla="*/ 0 w 2589291"/>
              <a:gd name="connsiteY14" fmla="*/ 0 h 193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89291" h="1937441" fill="none" extrusionOk="0">
                <a:moveTo>
                  <a:pt x="0" y="0"/>
                </a:moveTo>
                <a:cubicBezTo>
                  <a:pt x="149538" y="-27849"/>
                  <a:pt x="394012" y="17456"/>
                  <a:pt x="621430" y="0"/>
                </a:cubicBezTo>
                <a:cubicBezTo>
                  <a:pt x="848848" y="-17456"/>
                  <a:pt x="988839" y="21619"/>
                  <a:pt x="1294646" y="0"/>
                </a:cubicBezTo>
                <a:cubicBezTo>
                  <a:pt x="1600453" y="-21619"/>
                  <a:pt x="1788304" y="-24155"/>
                  <a:pt x="1916075" y="0"/>
                </a:cubicBezTo>
                <a:cubicBezTo>
                  <a:pt x="2043846" y="24155"/>
                  <a:pt x="2422352" y="33345"/>
                  <a:pt x="2589291" y="0"/>
                </a:cubicBezTo>
                <a:cubicBezTo>
                  <a:pt x="2609872" y="329108"/>
                  <a:pt x="2605653" y="506203"/>
                  <a:pt x="2589291" y="684562"/>
                </a:cubicBezTo>
                <a:cubicBezTo>
                  <a:pt x="2572929" y="862921"/>
                  <a:pt x="2583259" y="1153415"/>
                  <a:pt x="2589291" y="1369125"/>
                </a:cubicBezTo>
                <a:cubicBezTo>
                  <a:pt x="2595323" y="1584835"/>
                  <a:pt x="2592669" y="1773974"/>
                  <a:pt x="2589291" y="1937441"/>
                </a:cubicBezTo>
                <a:cubicBezTo>
                  <a:pt x="2473889" y="1930381"/>
                  <a:pt x="2237050" y="1932132"/>
                  <a:pt x="2019647" y="1937441"/>
                </a:cubicBezTo>
                <a:cubicBezTo>
                  <a:pt x="1802244" y="1942750"/>
                  <a:pt x="1571893" y="1948938"/>
                  <a:pt x="1372324" y="1937441"/>
                </a:cubicBezTo>
                <a:cubicBezTo>
                  <a:pt x="1172755" y="1925944"/>
                  <a:pt x="1018734" y="1931370"/>
                  <a:pt x="802680" y="1937441"/>
                </a:cubicBezTo>
                <a:cubicBezTo>
                  <a:pt x="586626" y="1943512"/>
                  <a:pt x="193020" y="1960497"/>
                  <a:pt x="0" y="1937441"/>
                </a:cubicBezTo>
                <a:cubicBezTo>
                  <a:pt x="8715" y="1805018"/>
                  <a:pt x="25538" y="1534902"/>
                  <a:pt x="0" y="1311002"/>
                </a:cubicBezTo>
                <a:cubicBezTo>
                  <a:pt x="-25538" y="1087102"/>
                  <a:pt x="-24254" y="879300"/>
                  <a:pt x="0" y="645814"/>
                </a:cubicBezTo>
                <a:cubicBezTo>
                  <a:pt x="24254" y="412328"/>
                  <a:pt x="4926" y="157464"/>
                  <a:pt x="0" y="0"/>
                </a:cubicBezTo>
                <a:close/>
              </a:path>
              <a:path w="2589291" h="1937441" stroke="0" extrusionOk="0">
                <a:moveTo>
                  <a:pt x="0" y="0"/>
                </a:moveTo>
                <a:cubicBezTo>
                  <a:pt x="201844" y="-22624"/>
                  <a:pt x="415721" y="-32198"/>
                  <a:pt x="647323" y="0"/>
                </a:cubicBezTo>
                <a:cubicBezTo>
                  <a:pt x="878925" y="32198"/>
                  <a:pt x="976913" y="22206"/>
                  <a:pt x="1242860" y="0"/>
                </a:cubicBezTo>
                <a:cubicBezTo>
                  <a:pt x="1508807" y="-22206"/>
                  <a:pt x="1604677" y="-30984"/>
                  <a:pt x="1916075" y="0"/>
                </a:cubicBezTo>
                <a:cubicBezTo>
                  <a:pt x="2227473" y="30984"/>
                  <a:pt x="2298300" y="794"/>
                  <a:pt x="2589291" y="0"/>
                </a:cubicBezTo>
                <a:cubicBezTo>
                  <a:pt x="2603839" y="193729"/>
                  <a:pt x="2594058" y="370539"/>
                  <a:pt x="2589291" y="587690"/>
                </a:cubicBezTo>
                <a:cubicBezTo>
                  <a:pt x="2584525" y="804841"/>
                  <a:pt x="2594976" y="978931"/>
                  <a:pt x="2589291" y="1233504"/>
                </a:cubicBezTo>
                <a:cubicBezTo>
                  <a:pt x="2583606" y="1488077"/>
                  <a:pt x="2557459" y="1653172"/>
                  <a:pt x="2589291" y="1937441"/>
                </a:cubicBezTo>
                <a:cubicBezTo>
                  <a:pt x="2438429" y="1958877"/>
                  <a:pt x="2154077" y="1961965"/>
                  <a:pt x="2019647" y="1937441"/>
                </a:cubicBezTo>
                <a:cubicBezTo>
                  <a:pt x="1885217" y="1912917"/>
                  <a:pt x="1605091" y="1955991"/>
                  <a:pt x="1346431" y="1937441"/>
                </a:cubicBezTo>
                <a:cubicBezTo>
                  <a:pt x="1087771" y="1918891"/>
                  <a:pt x="815879" y="1912385"/>
                  <a:pt x="673216" y="1937441"/>
                </a:cubicBezTo>
                <a:cubicBezTo>
                  <a:pt x="530554" y="1962497"/>
                  <a:pt x="147801" y="1968224"/>
                  <a:pt x="0" y="1937441"/>
                </a:cubicBezTo>
                <a:cubicBezTo>
                  <a:pt x="-31546" y="1795009"/>
                  <a:pt x="-24829" y="1507108"/>
                  <a:pt x="0" y="1272253"/>
                </a:cubicBezTo>
                <a:cubicBezTo>
                  <a:pt x="24829" y="1037398"/>
                  <a:pt x="-9833" y="874036"/>
                  <a:pt x="0" y="684562"/>
                </a:cubicBezTo>
                <a:cubicBezTo>
                  <a:pt x="9833" y="495088"/>
                  <a:pt x="10302" y="247573"/>
                  <a:pt x="0" y="0"/>
                </a:cubicBezTo>
                <a:close/>
              </a:path>
            </a:pathLst>
          </a:custGeom>
          <a:solidFill>
            <a:schemeClr val="bg1"/>
          </a:solidFill>
          <a:ln>
            <a:solidFill>
              <a:schemeClr val="tx1"/>
            </a:solidFill>
            <a:extLst>
              <a:ext uri="{C807C97D-BFC1-408E-A445-0C87EB9F89A2}">
                <ask:lineSketchStyleProps xmlns:ask="http://schemas.microsoft.com/office/drawing/2018/sketchyshapes" sd="297493328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D6913DE2-EB40-9F1B-39D1-3D6BDB4632E7}"/>
              </a:ext>
            </a:extLst>
          </p:cNvPr>
          <p:cNvSpPr/>
          <p:nvPr/>
        </p:nvSpPr>
        <p:spPr>
          <a:xfrm>
            <a:off x="4801354" y="2806584"/>
            <a:ext cx="2589291" cy="1937441"/>
          </a:xfrm>
          <a:custGeom>
            <a:avLst/>
            <a:gdLst>
              <a:gd name="connsiteX0" fmla="*/ 0 w 2589291"/>
              <a:gd name="connsiteY0" fmla="*/ 0 h 1937441"/>
              <a:gd name="connsiteX1" fmla="*/ 621430 w 2589291"/>
              <a:gd name="connsiteY1" fmla="*/ 0 h 1937441"/>
              <a:gd name="connsiteX2" fmla="*/ 1294646 w 2589291"/>
              <a:gd name="connsiteY2" fmla="*/ 0 h 1937441"/>
              <a:gd name="connsiteX3" fmla="*/ 1916075 w 2589291"/>
              <a:gd name="connsiteY3" fmla="*/ 0 h 1937441"/>
              <a:gd name="connsiteX4" fmla="*/ 2589291 w 2589291"/>
              <a:gd name="connsiteY4" fmla="*/ 0 h 1937441"/>
              <a:gd name="connsiteX5" fmla="*/ 2589291 w 2589291"/>
              <a:gd name="connsiteY5" fmla="*/ 684562 h 1937441"/>
              <a:gd name="connsiteX6" fmla="*/ 2589291 w 2589291"/>
              <a:gd name="connsiteY6" fmla="*/ 1369125 h 1937441"/>
              <a:gd name="connsiteX7" fmla="*/ 2589291 w 2589291"/>
              <a:gd name="connsiteY7" fmla="*/ 1937441 h 1937441"/>
              <a:gd name="connsiteX8" fmla="*/ 2019647 w 2589291"/>
              <a:gd name="connsiteY8" fmla="*/ 1937441 h 1937441"/>
              <a:gd name="connsiteX9" fmla="*/ 1372324 w 2589291"/>
              <a:gd name="connsiteY9" fmla="*/ 1937441 h 1937441"/>
              <a:gd name="connsiteX10" fmla="*/ 802680 w 2589291"/>
              <a:gd name="connsiteY10" fmla="*/ 1937441 h 1937441"/>
              <a:gd name="connsiteX11" fmla="*/ 0 w 2589291"/>
              <a:gd name="connsiteY11" fmla="*/ 1937441 h 1937441"/>
              <a:gd name="connsiteX12" fmla="*/ 0 w 2589291"/>
              <a:gd name="connsiteY12" fmla="*/ 1311002 h 1937441"/>
              <a:gd name="connsiteX13" fmla="*/ 0 w 2589291"/>
              <a:gd name="connsiteY13" fmla="*/ 645814 h 1937441"/>
              <a:gd name="connsiteX14" fmla="*/ 0 w 2589291"/>
              <a:gd name="connsiteY14" fmla="*/ 0 h 193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89291" h="1937441" fill="none" extrusionOk="0">
                <a:moveTo>
                  <a:pt x="0" y="0"/>
                </a:moveTo>
                <a:cubicBezTo>
                  <a:pt x="149538" y="-27849"/>
                  <a:pt x="394012" y="17456"/>
                  <a:pt x="621430" y="0"/>
                </a:cubicBezTo>
                <a:cubicBezTo>
                  <a:pt x="848848" y="-17456"/>
                  <a:pt x="988839" y="21619"/>
                  <a:pt x="1294646" y="0"/>
                </a:cubicBezTo>
                <a:cubicBezTo>
                  <a:pt x="1600453" y="-21619"/>
                  <a:pt x="1788304" y="-24155"/>
                  <a:pt x="1916075" y="0"/>
                </a:cubicBezTo>
                <a:cubicBezTo>
                  <a:pt x="2043846" y="24155"/>
                  <a:pt x="2422352" y="33345"/>
                  <a:pt x="2589291" y="0"/>
                </a:cubicBezTo>
                <a:cubicBezTo>
                  <a:pt x="2609872" y="329108"/>
                  <a:pt x="2605653" y="506203"/>
                  <a:pt x="2589291" y="684562"/>
                </a:cubicBezTo>
                <a:cubicBezTo>
                  <a:pt x="2572929" y="862921"/>
                  <a:pt x="2583259" y="1153415"/>
                  <a:pt x="2589291" y="1369125"/>
                </a:cubicBezTo>
                <a:cubicBezTo>
                  <a:pt x="2595323" y="1584835"/>
                  <a:pt x="2592669" y="1773974"/>
                  <a:pt x="2589291" y="1937441"/>
                </a:cubicBezTo>
                <a:cubicBezTo>
                  <a:pt x="2473889" y="1930381"/>
                  <a:pt x="2237050" y="1932132"/>
                  <a:pt x="2019647" y="1937441"/>
                </a:cubicBezTo>
                <a:cubicBezTo>
                  <a:pt x="1802244" y="1942750"/>
                  <a:pt x="1571893" y="1948938"/>
                  <a:pt x="1372324" y="1937441"/>
                </a:cubicBezTo>
                <a:cubicBezTo>
                  <a:pt x="1172755" y="1925944"/>
                  <a:pt x="1018734" y="1931370"/>
                  <a:pt x="802680" y="1937441"/>
                </a:cubicBezTo>
                <a:cubicBezTo>
                  <a:pt x="586626" y="1943512"/>
                  <a:pt x="193020" y="1960497"/>
                  <a:pt x="0" y="1937441"/>
                </a:cubicBezTo>
                <a:cubicBezTo>
                  <a:pt x="8715" y="1805018"/>
                  <a:pt x="25538" y="1534902"/>
                  <a:pt x="0" y="1311002"/>
                </a:cubicBezTo>
                <a:cubicBezTo>
                  <a:pt x="-25538" y="1087102"/>
                  <a:pt x="-24254" y="879300"/>
                  <a:pt x="0" y="645814"/>
                </a:cubicBezTo>
                <a:cubicBezTo>
                  <a:pt x="24254" y="412328"/>
                  <a:pt x="4926" y="157464"/>
                  <a:pt x="0" y="0"/>
                </a:cubicBezTo>
                <a:close/>
              </a:path>
              <a:path w="2589291" h="1937441" stroke="0" extrusionOk="0">
                <a:moveTo>
                  <a:pt x="0" y="0"/>
                </a:moveTo>
                <a:cubicBezTo>
                  <a:pt x="201844" y="-22624"/>
                  <a:pt x="415721" y="-32198"/>
                  <a:pt x="647323" y="0"/>
                </a:cubicBezTo>
                <a:cubicBezTo>
                  <a:pt x="878925" y="32198"/>
                  <a:pt x="976913" y="22206"/>
                  <a:pt x="1242860" y="0"/>
                </a:cubicBezTo>
                <a:cubicBezTo>
                  <a:pt x="1508807" y="-22206"/>
                  <a:pt x="1604677" y="-30984"/>
                  <a:pt x="1916075" y="0"/>
                </a:cubicBezTo>
                <a:cubicBezTo>
                  <a:pt x="2227473" y="30984"/>
                  <a:pt x="2298300" y="794"/>
                  <a:pt x="2589291" y="0"/>
                </a:cubicBezTo>
                <a:cubicBezTo>
                  <a:pt x="2603839" y="193729"/>
                  <a:pt x="2594058" y="370539"/>
                  <a:pt x="2589291" y="587690"/>
                </a:cubicBezTo>
                <a:cubicBezTo>
                  <a:pt x="2584525" y="804841"/>
                  <a:pt x="2594976" y="978931"/>
                  <a:pt x="2589291" y="1233504"/>
                </a:cubicBezTo>
                <a:cubicBezTo>
                  <a:pt x="2583606" y="1488077"/>
                  <a:pt x="2557459" y="1653172"/>
                  <a:pt x="2589291" y="1937441"/>
                </a:cubicBezTo>
                <a:cubicBezTo>
                  <a:pt x="2438429" y="1958877"/>
                  <a:pt x="2154077" y="1961965"/>
                  <a:pt x="2019647" y="1937441"/>
                </a:cubicBezTo>
                <a:cubicBezTo>
                  <a:pt x="1885217" y="1912917"/>
                  <a:pt x="1605091" y="1955991"/>
                  <a:pt x="1346431" y="1937441"/>
                </a:cubicBezTo>
                <a:cubicBezTo>
                  <a:pt x="1087771" y="1918891"/>
                  <a:pt x="815879" y="1912385"/>
                  <a:pt x="673216" y="1937441"/>
                </a:cubicBezTo>
                <a:cubicBezTo>
                  <a:pt x="530554" y="1962497"/>
                  <a:pt x="147801" y="1968224"/>
                  <a:pt x="0" y="1937441"/>
                </a:cubicBezTo>
                <a:cubicBezTo>
                  <a:pt x="-31546" y="1795009"/>
                  <a:pt x="-24829" y="1507108"/>
                  <a:pt x="0" y="1272253"/>
                </a:cubicBezTo>
                <a:cubicBezTo>
                  <a:pt x="24829" y="1037398"/>
                  <a:pt x="-9833" y="874036"/>
                  <a:pt x="0" y="684562"/>
                </a:cubicBezTo>
                <a:cubicBezTo>
                  <a:pt x="9833" y="495088"/>
                  <a:pt x="10302" y="247573"/>
                  <a:pt x="0" y="0"/>
                </a:cubicBezTo>
                <a:close/>
              </a:path>
            </a:pathLst>
          </a:custGeom>
          <a:solidFill>
            <a:schemeClr val="bg1"/>
          </a:solidFill>
          <a:ln>
            <a:solidFill>
              <a:schemeClr val="tx1"/>
            </a:solidFill>
            <a:extLst>
              <a:ext uri="{C807C97D-BFC1-408E-A445-0C87EB9F89A2}">
                <ask:lineSketchStyleProps xmlns:ask="http://schemas.microsoft.com/office/drawing/2018/sketchyshapes" sd="297493328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232359AF-6A7A-F470-2F02-969CB064E7C9}"/>
              </a:ext>
            </a:extLst>
          </p:cNvPr>
          <p:cNvSpPr/>
          <p:nvPr/>
        </p:nvSpPr>
        <p:spPr>
          <a:xfrm>
            <a:off x="1213166" y="2806584"/>
            <a:ext cx="2589291" cy="1937441"/>
          </a:xfrm>
          <a:custGeom>
            <a:avLst/>
            <a:gdLst>
              <a:gd name="connsiteX0" fmla="*/ 0 w 2589291"/>
              <a:gd name="connsiteY0" fmla="*/ 0 h 1937441"/>
              <a:gd name="connsiteX1" fmla="*/ 621430 w 2589291"/>
              <a:gd name="connsiteY1" fmla="*/ 0 h 1937441"/>
              <a:gd name="connsiteX2" fmla="*/ 1294646 w 2589291"/>
              <a:gd name="connsiteY2" fmla="*/ 0 h 1937441"/>
              <a:gd name="connsiteX3" fmla="*/ 1916075 w 2589291"/>
              <a:gd name="connsiteY3" fmla="*/ 0 h 1937441"/>
              <a:gd name="connsiteX4" fmla="*/ 2589291 w 2589291"/>
              <a:gd name="connsiteY4" fmla="*/ 0 h 1937441"/>
              <a:gd name="connsiteX5" fmla="*/ 2589291 w 2589291"/>
              <a:gd name="connsiteY5" fmla="*/ 684562 h 1937441"/>
              <a:gd name="connsiteX6" fmla="*/ 2589291 w 2589291"/>
              <a:gd name="connsiteY6" fmla="*/ 1369125 h 1937441"/>
              <a:gd name="connsiteX7" fmla="*/ 2589291 w 2589291"/>
              <a:gd name="connsiteY7" fmla="*/ 1937441 h 1937441"/>
              <a:gd name="connsiteX8" fmla="*/ 2019647 w 2589291"/>
              <a:gd name="connsiteY8" fmla="*/ 1937441 h 1937441"/>
              <a:gd name="connsiteX9" fmla="*/ 1372324 w 2589291"/>
              <a:gd name="connsiteY9" fmla="*/ 1937441 h 1937441"/>
              <a:gd name="connsiteX10" fmla="*/ 802680 w 2589291"/>
              <a:gd name="connsiteY10" fmla="*/ 1937441 h 1937441"/>
              <a:gd name="connsiteX11" fmla="*/ 0 w 2589291"/>
              <a:gd name="connsiteY11" fmla="*/ 1937441 h 1937441"/>
              <a:gd name="connsiteX12" fmla="*/ 0 w 2589291"/>
              <a:gd name="connsiteY12" fmla="*/ 1311002 h 1937441"/>
              <a:gd name="connsiteX13" fmla="*/ 0 w 2589291"/>
              <a:gd name="connsiteY13" fmla="*/ 645814 h 1937441"/>
              <a:gd name="connsiteX14" fmla="*/ 0 w 2589291"/>
              <a:gd name="connsiteY14" fmla="*/ 0 h 193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89291" h="1937441" fill="none" extrusionOk="0">
                <a:moveTo>
                  <a:pt x="0" y="0"/>
                </a:moveTo>
                <a:cubicBezTo>
                  <a:pt x="149538" y="-27849"/>
                  <a:pt x="394012" y="17456"/>
                  <a:pt x="621430" y="0"/>
                </a:cubicBezTo>
                <a:cubicBezTo>
                  <a:pt x="848848" y="-17456"/>
                  <a:pt x="988839" y="21619"/>
                  <a:pt x="1294646" y="0"/>
                </a:cubicBezTo>
                <a:cubicBezTo>
                  <a:pt x="1600453" y="-21619"/>
                  <a:pt x="1788304" y="-24155"/>
                  <a:pt x="1916075" y="0"/>
                </a:cubicBezTo>
                <a:cubicBezTo>
                  <a:pt x="2043846" y="24155"/>
                  <a:pt x="2422352" y="33345"/>
                  <a:pt x="2589291" y="0"/>
                </a:cubicBezTo>
                <a:cubicBezTo>
                  <a:pt x="2609872" y="329108"/>
                  <a:pt x="2605653" y="506203"/>
                  <a:pt x="2589291" y="684562"/>
                </a:cubicBezTo>
                <a:cubicBezTo>
                  <a:pt x="2572929" y="862921"/>
                  <a:pt x="2583259" y="1153415"/>
                  <a:pt x="2589291" y="1369125"/>
                </a:cubicBezTo>
                <a:cubicBezTo>
                  <a:pt x="2595323" y="1584835"/>
                  <a:pt x="2592669" y="1773974"/>
                  <a:pt x="2589291" y="1937441"/>
                </a:cubicBezTo>
                <a:cubicBezTo>
                  <a:pt x="2473889" y="1930381"/>
                  <a:pt x="2237050" y="1932132"/>
                  <a:pt x="2019647" y="1937441"/>
                </a:cubicBezTo>
                <a:cubicBezTo>
                  <a:pt x="1802244" y="1942750"/>
                  <a:pt x="1571893" y="1948938"/>
                  <a:pt x="1372324" y="1937441"/>
                </a:cubicBezTo>
                <a:cubicBezTo>
                  <a:pt x="1172755" y="1925944"/>
                  <a:pt x="1018734" y="1931370"/>
                  <a:pt x="802680" y="1937441"/>
                </a:cubicBezTo>
                <a:cubicBezTo>
                  <a:pt x="586626" y="1943512"/>
                  <a:pt x="193020" y="1960497"/>
                  <a:pt x="0" y="1937441"/>
                </a:cubicBezTo>
                <a:cubicBezTo>
                  <a:pt x="8715" y="1805018"/>
                  <a:pt x="25538" y="1534902"/>
                  <a:pt x="0" y="1311002"/>
                </a:cubicBezTo>
                <a:cubicBezTo>
                  <a:pt x="-25538" y="1087102"/>
                  <a:pt x="-24254" y="879300"/>
                  <a:pt x="0" y="645814"/>
                </a:cubicBezTo>
                <a:cubicBezTo>
                  <a:pt x="24254" y="412328"/>
                  <a:pt x="4926" y="157464"/>
                  <a:pt x="0" y="0"/>
                </a:cubicBezTo>
                <a:close/>
              </a:path>
              <a:path w="2589291" h="1937441" stroke="0" extrusionOk="0">
                <a:moveTo>
                  <a:pt x="0" y="0"/>
                </a:moveTo>
                <a:cubicBezTo>
                  <a:pt x="201844" y="-22624"/>
                  <a:pt x="415721" y="-32198"/>
                  <a:pt x="647323" y="0"/>
                </a:cubicBezTo>
                <a:cubicBezTo>
                  <a:pt x="878925" y="32198"/>
                  <a:pt x="976913" y="22206"/>
                  <a:pt x="1242860" y="0"/>
                </a:cubicBezTo>
                <a:cubicBezTo>
                  <a:pt x="1508807" y="-22206"/>
                  <a:pt x="1604677" y="-30984"/>
                  <a:pt x="1916075" y="0"/>
                </a:cubicBezTo>
                <a:cubicBezTo>
                  <a:pt x="2227473" y="30984"/>
                  <a:pt x="2298300" y="794"/>
                  <a:pt x="2589291" y="0"/>
                </a:cubicBezTo>
                <a:cubicBezTo>
                  <a:pt x="2603839" y="193729"/>
                  <a:pt x="2594058" y="370539"/>
                  <a:pt x="2589291" y="587690"/>
                </a:cubicBezTo>
                <a:cubicBezTo>
                  <a:pt x="2584525" y="804841"/>
                  <a:pt x="2594976" y="978931"/>
                  <a:pt x="2589291" y="1233504"/>
                </a:cubicBezTo>
                <a:cubicBezTo>
                  <a:pt x="2583606" y="1488077"/>
                  <a:pt x="2557459" y="1653172"/>
                  <a:pt x="2589291" y="1937441"/>
                </a:cubicBezTo>
                <a:cubicBezTo>
                  <a:pt x="2438429" y="1958877"/>
                  <a:pt x="2154077" y="1961965"/>
                  <a:pt x="2019647" y="1937441"/>
                </a:cubicBezTo>
                <a:cubicBezTo>
                  <a:pt x="1885217" y="1912917"/>
                  <a:pt x="1605091" y="1955991"/>
                  <a:pt x="1346431" y="1937441"/>
                </a:cubicBezTo>
                <a:cubicBezTo>
                  <a:pt x="1087771" y="1918891"/>
                  <a:pt x="815879" y="1912385"/>
                  <a:pt x="673216" y="1937441"/>
                </a:cubicBezTo>
                <a:cubicBezTo>
                  <a:pt x="530554" y="1962497"/>
                  <a:pt x="147801" y="1968224"/>
                  <a:pt x="0" y="1937441"/>
                </a:cubicBezTo>
                <a:cubicBezTo>
                  <a:pt x="-31546" y="1795009"/>
                  <a:pt x="-24829" y="1507108"/>
                  <a:pt x="0" y="1272253"/>
                </a:cubicBezTo>
                <a:cubicBezTo>
                  <a:pt x="24829" y="1037398"/>
                  <a:pt x="-9833" y="874036"/>
                  <a:pt x="0" y="684562"/>
                </a:cubicBezTo>
                <a:cubicBezTo>
                  <a:pt x="9833" y="495088"/>
                  <a:pt x="10302" y="247573"/>
                  <a:pt x="0" y="0"/>
                </a:cubicBezTo>
                <a:close/>
              </a:path>
            </a:pathLst>
          </a:custGeom>
          <a:solidFill>
            <a:schemeClr val="bg1"/>
          </a:solidFill>
          <a:ln>
            <a:solidFill>
              <a:schemeClr val="tx1"/>
            </a:solidFill>
            <a:extLst>
              <a:ext uri="{C807C97D-BFC1-408E-A445-0C87EB9F89A2}">
                <ask:lineSketchStyleProps xmlns:ask="http://schemas.microsoft.com/office/drawing/2018/sketchyshapes" sd="297493328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C2226209-56FB-FBA2-83A2-EDF66D0B710D}"/>
              </a:ext>
            </a:extLst>
          </p:cNvPr>
          <p:cNvSpPr>
            <a:spLocks noGrp="1"/>
          </p:cNvSpPr>
          <p:nvPr>
            <p:ph idx="17"/>
          </p:nvPr>
        </p:nvSpPr>
        <p:spPr>
          <a:xfrm>
            <a:off x="695325" y="1288873"/>
            <a:ext cx="10980738" cy="961766"/>
          </a:xfrm>
        </p:spPr>
        <p:txBody>
          <a:bodyPr/>
          <a:lstStyle/>
          <a:p>
            <a:r>
              <a:rPr lang="fr-FR" dirty="0"/>
              <a:t>Depuis plusieurs années, nous assistons à une certaine érosion de notre fonds de commerce, qui nous oblige à redoubler d’efforts et à </a:t>
            </a:r>
            <a:r>
              <a:rPr lang="fr-FR" b="1" dirty="0">
                <a:solidFill>
                  <a:srgbClr val="C00000"/>
                </a:solidFill>
              </a:rPr>
              <a:t>dynamiser nos actions pour atteindre nos objectifs en conquête </a:t>
            </a:r>
            <a:r>
              <a:rPr lang="fr-FR" dirty="0"/>
              <a:t>! </a:t>
            </a:r>
          </a:p>
          <a:p>
            <a:r>
              <a:rPr lang="fr-FR" dirty="0"/>
              <a:t>Pour être plus offensif sur toutes les formes de conquêtes, nos atouts sont multiples et nous disposons déjà :</a:t>
            </a:r>
          </a:p>
        </p:txBody>
      </p:sp>
      <p:sp>
        <p:nvSpPr>
          <p:cNvPr id="3" name="Espace réservé du texte 2">
            <a:extLst>
              <a:ext uri="{FF2B5EF4-FFF2-40B4-BE49-F238E27FC236}">
                <a16:creationId xmlns:a16="http://schemas.microsoft.com/office/drawing/2014/main" id="{87A6AAE6-759B-4B11-06FF-AB26FF40A333}"/>
              </a:ext>
            </a:extLst>
          </p:cNvPr>
          <p:cNvSpPr>
            <a:spLocks noGrp="1"/>
          </p:cNvSpPr>
          <p:nvPr>
            <p:ph type="body" sz="quarter" idx="12"/>
          </p:nvPr>
        </p:nvSpPr>
        <p:spPr/>
        <p:txBody>
          <a:bodyPr/>
          <a:lstStyle/>
          <a:p>
            <a:r>
              <a:rPr lang="fr-FR" dirty="0"/>
              <a:t>L’érosion de notre fonds de commerce et le ralentissement de l’activité économique nous obligent à être plus offensif sur toutes les formes de conquête. </a:t>
            </a:r>
          </a:p>
        </p:txBody>
      </p:sp>
      <p:sp>
        <p:nvSpPr>
          <p:cNvPr id="4" name="Espace réservé du texte 3">
            <a:extLst>
              <a:ext uri="{FF2B5EF4-FFF2-40B4-BE49-F238E27FC236}">
                <a16:creationId xmlns:a16="http://schemas.microsoft.com/office/drawing/2014/main" id="{7A1B1FD3-CF64-448D-319A-42C857AB3504}"/>
              </a:ext>
            </a:extLst>
          </p:cNvPr>
          <p:cNvSpPr>
            <a:spLocks noGrp="1"/>
          </p:cNvSpPr>
          <p:nvPr>
            <p:ph type="body" sz="quarter" idx="14"/>
          </p:nvPr>
        </p:nvSpPr>
        <p:spPr/>
        <p:txBody>
          <a:bodyPr/>
          <a:lstStyle/>
          <a:p>
            <a:r>
              <a:rPr lang="fr-FR" dirty="0"/>
              <a:t>Le contexte</a:t>
            </a:r>
          </a:p>
        </p:txBody>
      </p:sp>
      <p:sp>
        <p:nvSpPr>
          <p:cNvPr id="5" name="Espace réservé du texte 4">
            <a:extLst>
              <a:ext uri="{FF2B5EF4-FFF2-40B4-BE49-F238E27FC236}">
                <a16:creationId xmlns:a16="http://schemas.microsoft.com/office/drawing/2014/main" id="{2E974817-D9F9-5BF6-5D32-EBB6F7894811}"/>
              </a:ext>
            </a:extLst>
          </p:cNvPr>
          <p:cNvSpPr>
            <a:spLocks noGrp="1"/>
          </p:cNvSpPr>
          <p:nvPr>
            <p:ph type="body" sz="quarter" idx="16"/>
          </p:nvPr>
        </p:nvSpPr>
        <p:spPr/>
        <p:txBody>
          <a:bodyPr/>
          <a:lstStyle/>
          <a:p>
            <a:r>
              <a:rPr lang="fr-FR" dirty="0"/>
              <a:t>1</a:t>
            </a:r>
          </a:p>
        </p:txBody>
      </p:sp>
      <p:sp>
        <p:nvSpPr>
          <p:cNvPr id="15" name="Rectangle 14">
            <a:extLst>
              <a:ext uri="{FF2B5EF4-FFF2-40B4-BE49-F238E27FC236}">
                <a16:creationId xmlns:a16="http://schemas.microsoft.com/office/drawing/2014/main" id="{C7CB28ED-A079-1811-FD7E-6BCD22D4D27B}"/>
              </a:ext>
            </a:extLst>
          </p:cNvPr>
          <p:cNvSpPr/>
          <p:nvPr/>
        </p:nvSpPr>
        <p:spPr>
          <a:xfrm>
            <a:off x="1416221" y="2670782"/>
            <a:ext cx="2183179" cy="271604"/>
          </a:xfrm>
          <a:custGeom>
            <a:avLst/>
            <a:gdLst>
              <a:gd name="connsiteX0" fmla="*/ 0 w 2183179"/>
              <a:gd name="connsiteY0" fmla="*/ 0 h 271604"/>
              <a:gd name="connsiteX1" fmla="*/ 545795 w 2183179"/>
              <a:gd name="connsiteY1" fmla="*/ 0 h 271604"/>
              <a:gd name="connsiteX2" fmla="*/ 1026094 w 2183179"/>
              <a:gd name="connsiteY2" fmla="*/ 0 h 271604"/>
              <a:gd name="connsiteX3" fmla="*/ 1528225 w 2183179"/>
              <a:gd name="connsiteY3" fmla="*/ 0 h 271604"/>
              <a:gd name="connsiteX4" fmla="*/ 2183179 w 2183179"/>
              <a:gd name="connsiteY4" fmla="*/ 0 h 271604"/>
              <a:gd name="connsiteX5" fmla="*/ 2183179 w 2183179"/>
              <a:gd name="connsiteY5" fmla="*/ 271604 h 271604"/>
              <a:gd name="connsiteX6" fmla="*/ 1637384 w 2183179"/>
              <a:gd name="connsiteY6" fmla="*/ 271604 h 271604"/>
              <a:gd name="connsiteX7" fmla="*/ 1069758 w 2183179"/>
              <a:gd name="connsiteY7" fmla="*/ 271604 h 271604"/>
              <a:gd name="connsiteX8" fmla="*/ 502131 w 2183179"/>
              <a:gd name="connsiteY8" fmla="*/ 271604 h 271604"/>
              <a:gd name="connsiteX9" fmla="*/ 0 w 2183179"/>
              <a:gd name="connsiteY9" fmla="*/ 271604 h 271604"/>
              <a:gd name="connsiteX10" fmla="*/ 0 w 2183179"/>
              <a:gd name="connsiteY10" fmla="*/ 0 h 27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3179" h="271604" fill="none" extrusionOk="0">
                <a:moveTo>
                  <a:pt x="0" y="0"/>
                </a:moveTo>
                <a:cubicBezTo>
                  <a:pt x="144630" y="2499"/>
                  <a:pt x="435229" y="-13236"/>
                  <a:pt x="545795" y="0"/>
                </a:cubicBezTo>
                <a:cubicBezTo>
                  <a:pt x="656362" y="13236"/>
                  <a:pt x="903743" y="5455"/>
                  <a:pt x="1026094" y="0"/>
                </a:cubicBezTo>
                <a:cubicBezTo>
                  <a:pt x="1148445" y="-5455"/>
                  <a:pt x="1390610" y="23330"/>
                  <a:pt x="1528225" y="0"/>
                </a:cubicBezTo>
                <a:cubicBezTo>
                  <a:pt x="1665840" y="-23330"/>
                  <a:pt x="2020976" y="-12662"/>
                  <a:pt x="2183179" y="0"/>
                </a:cubicBezTo>
                <a:cubicBezTo>
                  <a:pt x="2175786" y="122469"/>
                  <a:pt x="2192829" y="181417"/>
                  <a:pt x="2183179" y="271604"/>
                </a:cubicBezTo>
                <a:cubicBezTo>
                  <a:pt x="1985321" y="295209"/>
                  <a:pt x="1772434" y="274354"/>
                  <a:pt x="1637384" y="271604"/>
                </a:cubicBezTo>
                <a:cubicBezTo>
                  <a:pt x="1502335" y="268854"/>
                  <a:pt x="1275973" y="253104"/>
                  <a:pt x="1069758" y="271604"/>
                </a:cubicBezTo>
                <a:cubicBezTo>
                  <a:pt x="863543" y="290104"/>
                  <a:pt x="761074" y="265360"/>
                  <a:pt x="502131" y="271604"/>
                </a:cubicBezTo>
                <a:cubicBezTo>
                  <a:pt x="243188" y="277848"/>
                  <a:pt x="104153" y="250397"/>
                  <a:pt x="0" y="271604"/>
                </a:cubicBezTo>
                <a:cubicBezTo>
                  <a:pt x="-4363" y="139774"/>
                  <a:pt x="10586" y="75011"/>
                  <a:pt x="0" y="0"/>
                </a:cubicBezTo>
                <a:close/>
              </a:path>
              <a:path w="2183179" h="271604" stroke="0" extrusionOk="0">
                <a:moveTo>
                  <a:pt x="0" y="0"/>
                </a:moveTo>
                <a:cubicBezTo>
                  <a:pt x="126601" y="12633"/>
                  <a:pt x="261848" y="-11609"/>
                  <a:pt x="502131" y="0"/>
                </a:cubicBezTo>
                <a:cubicBezTo>
                  <a:pt x="742414" y="11609"/>
                  <a:pt x="848335" y="-12445"/>
                  <a:pt x="1004262" y="0"/>
                </a:cubicBezTo>
                <a:cubicBezTo>
                  <a:pt x="1160189" y="12445"/>
                  <a:pt x="1462048" y="-22422"/>
                  <a:pt x="1593721" y="0"/>
                </a:cubicBezTo>
                <a:cubicBezTo>
                  <a:pt x="1725394" y="22422"/>
                  <a:pt x="1898779" y="-13583"/>
                  <a:pt x="2183179" y="0"/>
                </a:cubicBezTo>
                <a:cubicBezTo>
                  <a:pt x="2185906" y="54665"/>
                  <a:pt x="2189044" y="213723"/>
                  <a:pt x="2183179" y="271604"/>
                </a:cubicBezTo>
                <a:cubicBezTo>
                  <a:pt x="2029882" y="286414"/>
                  <a:pt x="1842261" y="291666"/>
                  <a:pt x="1637384" y="271604"/>
                </a:cubicBezTo>
                <a:cubicBezTo>
                  <a:pt x="1432507" y="251542"/>
                  <a:pt x="1293616" y="291074"/>
                  <a:pt x="1157085" y="271604"/>
                </a:cubicBezTo>
                <a:cubicBezTo>
                  <a:pt x="1020554" y="252134"/>
                  <a:pt x="860664" y="292755"/>
                  <a:pt x="633122" y="271604"/>
                </a:cubicBezTo>
                <a:cubicBezTo>
                  <a:pt x="405580" y="250453"/>
                  <a:pt x="221691" y="250614"/>
                  <a:pt x="0" y="271604"/>
                </a:cubicBezTo>
                <a:cubicBezTo>
                  <a:pt x="-3747" y="188523"/>
                  <a:pt x="-11480" y="56283"/>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Des meilleures équipes </a:t>
            </a:r>
          </a:p>
        </p:txBody>
      </p:sp>
      <p:sp>
        <p:nvSpPr>
          <p:cNvPr id="16" name="Rectangle 15">
            <a:extLst>
              <a:ext uri="{FF2B5EF4-FFF2-40B4-BE49-F238E27FC236}">
                <a16:creationId xmlns:a16="http://schemas.microsoft.com/office/drawing/2014/main" id="{D3990031-62D6-5267-31F8-7509E8CA80FB}"/>
              </a:ext>
            </a:extLst>
          </p:cNvPr>
          <p:cNvSpPr/>
          <p:nvPr/>
        </p:nvSpPr>
        <p:spPr>
          <a:xfrm>
            <a:off x="5004409" y="2670782"/>
            <a:ext cx="2183179" cy="270000"/>
          </a:xfrm>
          <a:custGeom>
            <a:avLst/>
            <a:gdLst>
              <a:gd name="connsiteX0" fmla="*/ 0 w 2183179"/>
              <a:gd name="connsiteY0" fmla="*/ 0 h 270000"/>
              <a:gd name="connsiteX1" fmla="*/ 545795 w 2183179"/>
              <a:gd name="connsiteY1" fmla="*/ 0 h 270000"/>
              <a:gd name="connsiteX2" fmla="*/ 1026094 w 2183179"/>
              <a:gd name="connsiteY2" fmla="*/ 0 h 270000"/>
              <a:gd name="connsiteX3" fmla="*/ 1528225 w 2183179"/>
              <a:gd name="connsiteY3" fmla="*/ 0 h 270000"/>
              <a:gd name="connsiteX4" fmla="*/ 2183179 w 2183179"/>
              <a:gd name="connsiteY4" fmla="*/ 0 h 270000"/>
              <a:gd name="connsiteX5" fmla="*/ 2183179 w 2183179"/>
              <a:gd name="connsiteY5" fmla="*/ 270000 h 270000"/>
              <a:gd name="connsiteX6" fmla="*/ 1637384 w 2183179"/>
              <a:gd name="connsiteY6" fmla="*/ 270000 h 270000"/>
              <a:gd name="connsiteX7" fmla="*/ 1069758 w 2183179"/>
              <a:gd name="connsiteY7" fmla="*/ 270000 h 270000"/>
              <a:gd name="connsiteX8" fmla="*/ 502131 w 2183179"/>
              <a:gd name="connsiteY8" fmla="*/ 270000 h 270000"/>
              <a:gd name="connsiteX9" fmla="*/ 0 w 2183179"/>
              <a:gd name="connsiteY9" fmla="*/ 270000 h 270000"/>
              <a:gd name="connsiteX10" fmla="*/ 0 w 2183179"/>
              <a:gd name="connsiteY10" fmla="*/ 0 h 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3179" h="270000" fill="none" extrusionOk="0">
                <a:moveTo>
                  <a:pt x="0" y="0"/>
                </a:moveTo>
                <a:cubicBezTo>
                  <a:pt x="144630" y="2499"/>
                  <a:pt x="435229" y="-13236"/>
                  <a:pt x="545795" y="0"/>
                </a:cubicBezTo>
                <a:cubicBezTo>
                  <a:pt x="656362" y="13236"/>
                  <a:pt x="903743" y="5455"/>
                  <a:pt x="1026094" y="0"/>
                </a:cubicBezTo>
                <a:cubicBezTo>
                  <a:pt x="1148445" y="-5455"/>
                  <a:pt x="1390610" y="23330"/>
                  <a:pt x="1528225" y="0"/>
                </a:cubicBezTo>
                <a:cubicBezTo>
                  <a:pt x="1665840" y="-23330"/>
                  <a:pt x="2020976" y="-12662"/>
                  <a:pt x="2183179" y="0"/>
                </a:cubicBezTo>
                <a:cubicBezTo>
                  <a:pt x="2179647" y="80491"/>
                  <a:pt x="2196273" y="150338"/>
                  <a:pt x="2183179" y="270000"/>
                </a:cubicBezTo>
                <a:cubicBezTo>
                  <a:pt x="1985321" y="293605"/>
                  <a:pt x="1772434" y="272750"/>
                  <a:pt x="1637384" y="270000"/>
                </a:cubicBezTo>
                <a:cubicBezTo>
                  <a:pt x="1502335" y="267250"/>
                  <a:pt x="1275973" y="251500"/>
                  <a:pt x="1069758" y="270000"/>
                </a:cubicBezTo>
                <a:cubicBezTo>
                  <a:pt x="863543" y="288500"/>
                  <a:pt x="761074" y="263756"/>
                  <a:pt x="502131" y="270000"/>
                </a:cubicBezTo>
                <a:cubicBezTo>
                  <a:pt x="243188" y="276244"/>
                  <a:pt x="104153" y="248793"/>
                  <a:pt x="0" y="270000"/>
                </a:cubicBezTo>
                <a:cubicBezTo>
                  <a:pt x="-440" y="199086"/>
                  <a:pt x="10142" y="68889"/>
                  <a:pt x="0" y="0"/>
                </a:cubicBezTo>
                <a:close/>
              </a:path>
              <a:path w="2183179" h="270000" stroke="0" extrusionOk="0">
                <a:moveTo>
                  <a:pt x="0" y="0"/>
                </a:moveTo>
                <a:cubicBezTo>
                  <a:pt x="126601" y="12633"/>
                  <a:pt x="261848" y="-11609"/>
                  <a:pt x="502131" y="0"/>
                </a:cubicBezTo>
                <a:cubicBezTo>
                  <a:pt x="742414" y="11609"/>
                  <a:pt x="848335" y="-12445"/>
                  <a:pt x="1004262" y="0"/>
                </a:cubicBezTo>
                <a:cubicBezTo>
                  <a:pt x="1160189" y="12445"/>
                  <a:pt x="1462048" y="-22422"/>
                  <a:pt x="1593721" y="0"/>
                </a:cubicBezTo>
                <a:cubicBezTo>
                  <a:pt x="1725394" y="22422"/>
                  <a:pt x="1898779" y="-13583"/>
                  <a:pt x="2183179" y="0"/>
                </a:cubicBezTo>
                <a:cubicBezTo>
                  <a:pt x="2176746" y="72918"/>
                  <a:pt x="2173969" y="198969"/>
                  <a:pt x="2183179" y="270000"/>
                </a:cubicBezTo>
                <a:cubicBezTo>
                  <a:pt x="2029882" y="284810"/>
                  <a:pt x="1842261" y="290062"/>
                  <a:pt x="1637384" y="270000"/>
                </a:cubicBezTo>
                <a:cubicBezTo>
                  <a:pt x="1432507" y="249938"/>
                  <a:pt x="1293616" y="289470"/>
                  <a:pt x="1157085" y="270000"/>
                </a:cubicBezTo>
                <a:cubicBezTo>
                  <a:pt x="1020554" y="250530"/>
                  <a:pt x="860664" y="291151"/>
                  <a:pt x="633122" y="270000"/>
                </a:cubicBezTo>
                <a:cubicBezTo>
                  <a:pt x="405580" y="248849"/>
                  <a:pt x="221691" y="249010"/>
                  <a:pt x="0" y="270000"/>
                </a:cubicBezTo>
                <a:cubicBezTo>
                  <a:pt x="-6452" y="178750"/>
                  <a:pt x="-5103" y="65683"/>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Des meilleures offres </a:t>
            </a:r>
          </a:p>
        </p:txBody>
      </p:sp>
      <p:sp>
        <p:nvSpPr>
          <p:cNvPr id="17" name="Rectangle 16">
            <a:extLst>
              <a:ext uri="{FF2B5EF4-FFF2-40B4-BE49-F238E27FC236}">
                <a16:creationId xmlns:a16="http://schemas.microsoft.com/office/drawing/2014/main" id="{A58C4B80-2B44-0CE5-3B14-35C34C6F86C3}"/>
              </a:ext>
            </a:extLst>
          </p:cNvPr>
          <p:cNvSpPr/>
          <p:nvPr/>
        </p:nvSpPr>
        <p:spPr>
          <a:xfrm>
            <a:off x="8592599" y="2670782"/>
            <a:ext cx="2183179" cy="270000"/>
          </a:xfrm>
          <a:custGeom>
            <a:avLst/>
            <a:gdLst>
              <a:gd name="connsiteX0" fmla="*/ 0 w 2183179"/>
              <a:gd name="connsiteY0" fmla="*/ 0 h 270000"/>
              <a:gd name="connsiteX1" fmla="*/ 545795 w 2183179"/>
              <a:gd name="connsiteY1" fmla="*/ 0 h 270000"/>
              <a:gd name="connsiteX2" fmla="*/ 1026094 w 2183179"/>
              <a:gd name="connsiteY2" fmla="*/ 0 h 270000"/>
              <a:gd name="connsiteX3" fmla="*/ 1528225 w 2183179"/>
              <a:gd name="connsiteY3" fmla="*/ 0 h 270000"/>
              <a:gd name="connsiteX4" fmla="*/ 2183179 w 2183179"/>
              <a:gd name="connsiteY4" fmla="*/ 0 h 270000"/>
              <a:gd name="connsiteX5" fmla="*/ 2183179 w 2183179"/>
              <a:gd name="connsiteY5" fmla="*/ 270000 h 270000"/>
              <a:gd name="connsiteX6" fmla="*/ 1637384 w 2183179"/>
              <a:gd name="connsiteY6" fmla="*/ 270000 h 270000"/>
              <a:gd name="connsiteX7" fmla="*/ 1069758 w 2183179"/>
              <a:gd name="connsiteY7" fmla="*/ 270000 h 270000"/>
              <a:gd name="connsiteX8" fmla="*/ 502131 w 2183179"/>
              <a:gd name="connsiteY8" fmla="*/ 270000 h 270000"/>
              <a:gd name="connsiteX9" fmla="*/ 0 w 2183179"/>
              <a:gd name="connsiteY9" fmla="*/ 270000 h 270000"/>
              <a:gd name="connsiteX10" fmla="*/ 0 w 2183179"/>
              <a:gd name="connsiteY10" fmla="*/ 0 h 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3179" h="270000" fill="none" extrusionOk="0">
                <a:moveTo>
                  <a:pt x="0" y="0"/>
                </a:moveTo>
                <a:cubicBezTo>
                  <a:pt x="144630" y="2499"/>
                  <a:pt x="435229" y="-13236"/>
                  <a:pt x="545795" y="0"/>
                </a:cubicBezTo>
                <a:cubicBezTo>
                  <a:pt x="656362" y="13236"/>
                  <a:pt x="903743" y="5455"/>
                  <a:pt x="1026094" y="0"/>
                </a:cubicBezTo>
                <a:cubicBezTo>
                  <a:pt x="1148445" y="-5455"/>
                  <a:pt x="1390610" y="23330"/>
                  <a:pt x="1528225" y="0"/>
                </a:cubicBezTo>
                <a:cubicBezTo>
                  <a:pt x="1665840" y="-23330"/>
                  <a:pt x="2020976" y="-12662"/>
                  <a:pt x="2183179" y="0"/>
                </a:cubicBezTo>
                <a:cubicBezTo>
                  <a:pt x="2179647" y="80491"/>
                  <a:pt x="2196273" y="150338"/>
                  <a:pt x="2183179" y="270000"/>
                </a:cubicBezTo>
                <a:cubicBezTo>
                  <a:pt x="1985321" y="293605"/>
                  <a:pt x="1772434" y="272750"/>
                  <a:pt x="1637384" y="270000"/>
                </a:cubicBezTo>
                <a:cubicBezTo>
                  <a:pt x="1502335" y="267250"/>
                  <a:pt x="1275973" y="251500"/>
                  <a:pt x="1069758" y="270000"/>
                </a:cubicBezTo>
                <a:cubicBezTo>
                  <a:pt x="863543" y="288500"/>
                  <a:pt x="761074" y="263756"/>
                  <a:pt x="502131" y="270000"/>
                </a:cubicBezTo>
                <a:cubicBezTo>
                  <a:pt x="243188" y="276244"/>
                  <a:pt x="104153" y="248793"/>
                  <a:pt x="0" y="270000"/>
                </a:cubicBezTo>
                <a:cubicBezTo>
                  <a:pt x="-440" y="199086"/>
                  <a:pt x="10142" y="68889"/>
                  <a:pt x="0" y="0"/>
                </a:cubicBezTo>
                <a:close/>
              </a:path>
              <a:path w="2183179" h="270000" stroke="0" extrusionOk="0">
                <a:moveTo>
                  <a:pt x="0" y="0"/>
                </a:moveTo>
                <a:cubicBezTo>
                  <a:pt x="126601" y="12633"/>
                  <a:pt x="261848" y="-11609"/>
                  <a:pt x="502131" y="0"/>
                </a:cubicBezTo>
                <a:cubicBezTo>
                  <a:pt x="742414" y="11609"/>
                  <a:pt x="848335" y="-12445"/>
                  <a:pt x="1004262" y="0"/>
                </a:cubicBezTo>
                <a:cubicBezTo>
                  <a:pt x="1160189" y="12445"/>
                  <a:pt x="1462048" y="-22422"/>
                  <a:pt x="1593721" y="0"/>
                </a:cubicBezTo>
                <a:cubicBezTo>
                  <a:pt x="1725394" y="22422"/>
                  <a:pt x="1898779" y="-13583"/>
                  <a:pt x="2183179" y="0"/>
                </a:cubicBezTo>
                <a:cubicBezTo>
                  <a:pt x="2176746" y="72918"/>
                  <a:pt x="2173969" y="198969"/>
                  <a:pt x="2183179" y="270000"/>
                </a:cubicBezTo>
                <a:cubicBezTo>
                  <a:pt x="2029882" y="284810"/>
                  <a:pt x="1842261" y="290062"/>
                  <a:pt x="1637384" y="270000"/>
                </a:cubicBezTo>
                <a:cubicBezTo>
                  <a:pt x="1432507" y="249938"/>
                  <a:pt x="1293616" y="289470"/>
                  <a:pt x="1157085" y="270000"/>
                </a:cubicBezTo>
                <a:cubicBezTo>
                  <a:pt x="1020554" y="250530"/>
                  <a:pt x="860664" y="291151"/>
                  <a:pt x="633122" y="270000"/>
                </a:cubicBezTo>
                <a:cubicBezTo>
                  <a:pt x="405580" y="248849"/>
                  <a:pt x="221691" y="249010"/>
                  <a:pt x="0" y="270000"/>
                </a:cubicBezTo>
                <a:cubicBezTo>
                  <a:pt x="-6452" y="178750"/>
                  <a:pt x="-5103" y="65683"/>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De nombreux dispositifs</a:t>
            </a:r>
          </a:p>
        </p:txBody>
      </p:sp>
      <p:pic>
        <p:nvPicPr>
          <p:cNvPr id="22" name="Picture 2">
            <a:extLst>
              <a:ext uri="{FF2B5EF4-FFF2-40B4-BE49-F238E27FC236}">
                <a16:creationId xmlns:a16="http://schemas.microsoft.com/office/drawing/2014/main" id="{63C7B287-237A-B551-AB4F-4A8478744F4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5182" b="49516" l="28208" r="46005">
                        <a14:foregroundMark x1="38741" y1="33172" x2="40436" y2="37288"/>
                        <a14:foregroundMark x1="39467" y1="40920" x2="41404" y2="32930"/>
                        <a14:foregroundMark x1="37530" y1="28935" x2="41768" y2="27966"/>
                        <a14:foregroundMark x1="38136" y1="26392" x2="42131" y2="26513"/>
                        <a14:foregroundMark x1="36199" y1="27966" x2="42615" y2="28208"/>
                        <a14:foregroundMark x1="32082" y1="34867" x2="31719" y2="36925"/>
                        <a14:foregroundMark x1="29540" y1="35472" x2="29419" y2="37409"/>
                        <a14:foregroundMark x1="30145" y1="33656" x2="30387" y2="32930"/>
                        <a14:foregroundMark x1="31477" y1="34140" x2="33172" y2="33656"/>
                        <a14:foregroundMark x1="31114" y1="35956" x2="31598" y2="39225"/>
                        <a14:foregroundMark x1="31477" y1="36925" x2="31356" y2="35351"/>
                        <a14:foregroundMark x1="30266" y1="35956" x2="32688" y2="36320"/>
                        <a14:foregroundMark x1="41525" y1="39588" x2="40073" y2="43705"/>
                        <a14:foregroundMark x1="38378" y1="49516" x2="38378" y2="49516"/>
                        <a14:foregroundMark x1="42252" y1="49516" x2="42252" y2="49516"/>
                        <a14:foregroundMark x1="41328" y1="45521" x2="41162" y2="42978"/>
                        <a14:foregroundMark x1="41430" y1="47094" x2="41328" y2="45521"/>
                        <a14:foregroundMark x1="41525" y1="48547" x2="41430" y2="47094"/>
                        <a14:foregroundMark x1="39709" y1="27966" x2="39709" y2="36199"/>
                        <a14:foregroundMark x1="33414" y1="30993" x2="43099" y2="31477"/>
                        <a14:foregroundMark x1="37893" y1="26029" x2="41162" y2="25182"/>
                        <a14:foregroundMark x1="33535" y1="33293" x2="33535" y2="33293"/>
                        <a14:foregroundMark x1="42010" y1="45036" x2="42373" y2="49031"/>
                        <a14:foregroundMark x1="28692" y1="35109" x2="28692" y2="35109"/>
                        <a14:foregroundMark x1="28450" y1="34988" x2="28450" y2="34988"/>
                        <a14:foregroundMark x1="28450" y1="35351" x2="28935" y2="35351"/>
                        <a14:foregroundMark x1="28208" y1="35593" x2="28450" y2="33777"/>
                        <a14:backgroundMark x1="38499" y1="47337" x2="38499" y2="47337"/>
                        <a14:backgroundMark x1="38378" y1="46368" x2="38620" y2="48547"/>
                        <a14:backgroundMark x1="33051" y1="33656" x2="33051" y2="33656"/>
                      </a14:backgroundRemoval>
                    </a14:imgEffect>
                  </a14:imgLayer>
                </a14:imgProps>
              </a:ext>
              <a:ext uri="{28A0092B-C50C-407E-A947-70E740481C1C}">
                <a14:useLocalDpi xmlns:a14="http://schemas.microsoft.com/office/drawing/2010/main" val="0"/>
              </a:ext>
            </a:extLst>
          </a:blip>
          <a:srcRect l="27778" t="24423" r="51892" b="48911"/>
          <a:stretch/>
        </p:blipFill>
        <p:spPr bwMode="auto">
          <a:xfrm>
            <a:off x="5507523" y="3070507"/>
            <a:ext cx="1176950" cy="154379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A2575BEB-D094-90D9-B3FC-BB2AE3C0A9C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0418" t="55974" r="53872" b="19604"/>
          <a:stretch/>
        </p:blipFill>
        <p:spPr bwMode="auto">
          <a:xfrm>
            <a:off x="9187671" y="3070106"/>
            <a:ext cx="993034" cy="1543792"/>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e 25">
            <a:extLst>
              <a:ext uri="{FF2B5EF4-FFF2-40B4-BE49-F238E27FC236}">
                <a16:creationId xmlns:a16="http://schemas.microsoft.com/office/drawing/2014/main" id="{02E10FDD-9AAF-222C-A7CC-53ABC360F20C}"/>
              </a:ext>
            </a:extLst>
          </p:cNvPr>
          <p:cNvGrpSpPr/>
          <p:nvPr/>
        </p:nvGrpSpPr>
        <p:grpSpPr>
          <a:xfrm>
            <a:off x="1602464" y="3078188"/>
            <a:ext cx="1806497" cy="1538721"/>
            <a:chOff x="6995673" y="1683945"/>
            <a:chExt cx="2048740" cy="1745056"/>
          </a:xfrm>
        </p:grpSpPr>
        <p:pic>
          <p:nvPicPr>
            <p:cNvPr id="24" name="Picture 2">
              <a:extLst>
                <a:ext uri="{FF2B5EF4-FFF2-40B4-BE49-F238E27FC236}">
                  <a16:creationId xmlns:a16="http://schemas.microsoft.com/office/drawing/2014/main" id="{931EE5FD-FCB4-6FD6-B25A-A9DE9762769D}"/>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6887" t="24554" r="7007" b="50000"/>
            <a:stretch/>
          </p:blipFill>
          <p:spPr bwMode="auto">
            <a:xfrm>
              <a:off x="7939889" y="1683945"/>
              <a:ext cx="1104524" cy="17450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52C92186-80CF-D954-51AE-B6DC45632DAD}"/>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9164" t="54653" r="76315" b="19902"/>
            <a:stretch/>
          </p:blipFill>
          <p:spPr bwMode="auto">
            <a:xfrm>
              <a:off x="6995673" y="1683945"/>
              <a:ext cx="944215" cy="1654521"/>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Rectangle 26">
            <a:extLst>
              <a:ext uri="{FF2B5EF4-FFF2-40B4-BE49-F238E27FC236}">
                <a16:creationId xmlns:a16="http://schemas.microsoft.com/office/drawing/2014/main" id="{94A38CA0-C28B-378F-9192-32CCC741328F}"/>
              </a:ext>
            </a:extLst>
          </p:cNvPr>
          <p:cNvSpPr/>
          <p:nvPr/>
        </p:nvSpPr>
        <p:spPr>
          <a:xfrm>
            <a:off x="1416219" y="5380645"/>
            <a:ext cx="9350689" cy="612355"/>
          </a:xfrm>
          <a:custGeom>
            <a:avLst/>
            <a:gdLst>
              <a:gd name="connsiteX0" fmla="*/ 0 w 9350689"/>
              <a:gd name="connsiteY0" fmla="*/ 0 h 612355"/>
              <a:gd name="connsiteX1" fmla="*/ 480893 w 9350689"/>
              <a:gd name="connsiteY1" fmla="*/ 0 h 612355"/>
              <a:gd name="connsiteX2" fmla="*/ 1335813 w 9350689"/>
              <a:gd name="connsiteY2" fmla="*/ 0 h 612355"/>
              <a:gd name="connsiteX3" fmla="*/ 2003719 w 9350689"/>
              <a:gd name="connsiteY3" fmla="*/ 0 h 612355"/>
              <a:gd name="connsiteX4" fmla="*/ 2671625 w 9350689"/>
              <a:gd name="connsiteY4" fmla="*/ 0 h 612355"/>
              <a:gd name="connsiteX5" fmla="*/ 3526546 w 9350689"/>
              <a:gd name="connsiteY5" fmla="*/ 0 h 612355"/>
              <a:gd name="connsiteX6" fmla="*/ 3913931 w 9350689"/>
              <a:gd name="connsiteY6" fmla="*/ 0 h 612355"/>
              <a:gd name="connsiteX7" fmla="*/ 4768851 w 9350689"/>
              <a:gd name="connsiteY7" fmla="*/ 0 h 612355"/>
              <a:gd name="connsiteX8" fmla="*/ 5249744 w 9350689"/>
              <a:gd name="connsiteY8" fmla="*/ 0 h 612355"/>
              <a:gd name="connsiteX9" fmla="*/ 5824143 w 9350689"/>
              <a:gd name="connsiteY9" fmla="*/ 0 h 612355"/>
              <a:gd name="connsiteX10" fmla="*/ 6398543 w 9350689"/>
              <a:gd name="connsiteY10" fmla="*/ 0 h 612355"/>
              <a:gd name="connsiteX11" fmla="*/ 7066449 w 9350689"/>
              <a:gd name="connsiteY11" fmla="*/ 0 h 612355"/>
              <a:gd name="connsiteX12" fmla="*/ 7640849 w 9350689"/>
              <a:gd name="connsiteY12" fmla="*/ 0 h 612355"/>
              <a:gd name="connsiteX13" fmla="*/ 8495769 w 9350689"/>
              <a:gd name="connsiteY13" fmla="*/ 0 h 612355"/>
              <a:gd name="connsiteX14" fmla="*/ 9350689 w 9350689"/>
              <a:gd name="connsiteY14" fmla="*/ 0 h 612355"/>
              <a:gd name="connsiteX15" fmla="*/ 9350689 w 9350689"/>
              <a:gd name="connsiteY15" fmla="*/ 612355 h 612355"/>
              <a:gd name="connsiteX16" fmla="*/ 8776290 w 9350689"/>
              <a:gd name="connsiteY16" fmla="*/ 612355 h 612355"/>
              <a:gd name="connsiteX17" fmla="*/ 7921369 w 9350689"/>
              <a:gd name="connsiteY17" fmla="*/ 612355 h 612355"/>
              <a:gd name="connsiteX18" fmla="*/ 7159956 w 9350689"/>
              <a:gd name="connsiteY18" fmla="*/ 612355 h 612355"/>
              <a:gd name="connsiteX19" fmla="*/ 6772570 w 9350689"/>
              <a:gd name="connsiteY19" fmla="*/ 612355 h 612355"/>
              <a:gd name="connsiteX20" fmla="*/ 6198171 w 9350689"/>
              <a:gd name="connsiteY20" fmla="*/ 612355 h 612355"/>
              <a:gd name="connsiteX21" fmla="*/ 5810785 w 9350689"/>
              <a:gd name="connsiteY21" fmla="*/ 612355 h 612355"/>
              <a:gd name="connsiteX22" fmla="*/ 5142879 w 9350689"/>
              <a:gd name="connsiteY22" fmla="*/ 612355 h 612355"/>
              <a:gd name="connsiteX23" fmla="*/ 4661986 w 9350689"/>
              <a:gd name="connsiteY23" fmla="*/ 612355 h 612355"/>
              <a:gd name="connsiteX24" fmla="*/ 3994080 w 9350689"/>
              <a:gd name="connsiteY24" fmla="*/ 612355 h 612355"/>
              <a:gd name="connsiteX25" fmla="*/ 3232667 w 9350689"/>
              <a:gd name="connsiteY25" fmla="*/ 612355 h 612355"/>
              <a:gd name="connsiteX26" fmla="*/ 2658267 w 9350689"/>
              <a:gd name="connsiteY26" fmla="*/ 612355 h 612355"/>
              <a:gd name="connsiteX27" fmla="*/ 1896854 w 9350689"/>
              <a:gd name="connsiteY27" fmla="*/ 612355 h 612355"/>
              <a:gd name="connsiteX28" fmla="*/ 1415961 w 9350689"/>
              <a:gd name="connsiteY28" fmla="*/ 612355 h 612355"/>
              <a:gd name="connsiteX29" fmla="*/ 935069 w 9350689"/>
              <a:gd name="connsiteY29" fmla="*/ 612355 h 612355"/>
              <a:gd name="connsiteX30" fmla="*/ 0 w 9350689"/>
              <a:gd name="connsiteY30" fmla="*/ 612355 h 612355"/>
              <a:gd name="connsiteX31" fmla="*/ 0 w 9350689"/>
              <a:gd name="connsiteY31" fmla="*/ 0 h 61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50689" h="612355" fill="none" extrusionOk="0">
                <a:moveTo>
                  <a:pt x="0" y="0"/>
                </a:moveTo>
                <a:cubicBezTo>
                  <a:pt x="149029" y="15591"/>
                  <a:pt x="337267" y="6766"/>
                  <a:pt x="480893" y="0"/>
                </a:cubicBezTo>
                <a:cubicBezTo>
                  <a:pt x="624519" y="-6766"/>
                  <a:pt x="1138026" y="10218"/>
                  <a:pt x="1335813" y="0"/>
                </a:cubicBezTo>
                <a:cubicBezTo>
                  <a:pt x="1533600" y="-10218"/>
                  <a:pt x="1777245" y="27876"/>
                  <a:pt x="2003719" y="0"/>
                </a:cubicBezTo>
                <a:cubicBezTo>
                  <a:pt x="2230193" y="-27876"/>
                  <a:pt x="2467245" y="-32601"/>
                  <a:pt x="2671625" y="0"/>
                </a:cubicBezTo>
                <a:cubicBezTo>
                  <a:pt x="2876005" y="32601"/>
                  <a:pt x="3272819" y="3584"/>
                  <a:pt x="3526546" y="0"/>
                </a:cubicBezTo>
                <a:cubicBezTo>
                  <a:pt x="3780273" y="-3584"/>
                  <a:pt x="3803533" y="-9323"/>
                  <a:pt x="3913931" y="0"/>
                </a:cubicBezTo>
                <a:cubicBezTo>
                  <a:pt x="4024329" y="9323"/>
                  <a:pt x="4565199" y="-18204"/>
                  <a:pt x="4768851" y="0"/>
                </a:cubicBezTo>
                <a:cubicBezTo>
                  <a:pt x="4972503" y="18204"/>
                  <a:pt x="5124783" y="-15716"/>
                  <a:pt x="5249744" y="0"/>
                </a:cubicBezTo>
                <a:cubicBezTo>
                  <a:pt x="5374705" y="15716"/>
                  <a:pt x="5679338" y="-19380"/>
                  <a:pt x="5824143" y="0"/>
                </a:cubicBezTo>
                <a:cubicBezTo>
                  <a:pt x="5968948" y="19380"/>
                  <a:pt x="6267535" y="-24690"/>
                  <a:pt x="6398543" y="0"/>
                </a:cubicBezTo>
                <a:cubicBezTo>
                  <a:pt x="6529551" y="24690"/>
                  <a:pt x="6814665" y="14407"/>
                  <a:pt x="7066449" y="0"/>
                </a:cubicBezTo>
                <a:cubicBezTo>
                  <a:pt x="7318233" y="-14407"/>
                  <a:pt x="7473629" y="-15341"/>
                  <a:pt x="7640849" y="0"/>
                </a:cubicBezTo>
                <a:cubicBezTo>
                  <a:pt x="7808069" y="15341"/>
                  <a:pt x="8270915" y="38526"/>
                  <a:pt x="8495769" y="0"/>
                </a:cubicBezTo>
                <a:cubicBezTo>
                  <a:pt x="8720623" y="-38526"/>
                  <a:pt x="9024521" y="-12833"/>
                  <a:pt x="9350689" y="0"/>
                </a:cubicBezTo>
                <a:cubicBezTo>
                  <a:pt x="9363226" y="135491"/>
                  <a:pt x="9342682" y="313303"/>
                  <a:pt x="9350689" y="612355"/>
                </a:cubicBezTo>
                <a:cubicBezTo>
                  <a:pt x="9190680" y="592317"/>
                  <a:pt x="8974583" y="629769"/>
                  <a:pt x="8776290" y="612355"/>
                </a:cubicBezTo>
                <a:cubicBezTo>
                  <a:pt x="8577997" y="594941"/>
                  <a:pt x="8308429" y="575194"/>
                  <a:pt x="7921369" y="612355"/>
                </a:cubicBezTo>
                <a:cubicBezTo>
                  <a:pt x="7534309" y="649516"/>
                  <a:pt x="7435013" y="584817"/>
                  <a:pt x="7159956" y="612355"/>
                </a:cubicBezTo>
                <a:cubicBezTo>
                  <a:pt x="6884899" y="639893"/>
                  <a:pt x="6943905" y="594058"/>
                  <a:pt x="6772570" y="612355"/>
                </a:cubicBezTo>
                <a:cubicBezTo>
                  <a:pt x="6601235" y="630652"/>
                  <a:pt x="6358122" y="628646"/>
                  <a:pt x="6198171" y="612355"/>
                </a:cubicBezTo>
                <a:cubicBezTo>
                  <a:pt x="6038220" y="596064"/>
                  <a:pt x="5970596" y="605032"/>
                  <a:pt x="5810785" y="612355"/>
                </a:cubicBezTo>
                <a:cubicBezTo>
                  <a:pt x="5650974" y="619678"/>
                  <a:pt x="5311934" y="635297"/>
                  <a:pt x="5142879" y="612355"/>
                </a:cubicBezTo>
                <a:cubicBezTo>
                  <a:pt x="4973824" y="589413"/>
                  <a:pt x="4804988" y="607877"/>
                  <a:pt x="4661986" y="612355"/>
                </a:cubicBezTo>
                <a:cubicBezTo>
                  <a:pt x="4518984" y="616833"/>
                  <a:pt x="4208687" y="592756"/>
                  <a:pt x="3994080" y="612355"/>
                </a:cubicBezTo>
                <a:cubicBezTo>
                  <a:pt x="3779473" y="631954"/>
                  <a:pt x="3486343" y="599228"/>
                  <a:pt x="3232667" y="612355"/>
                </a:cubicBezTo>
                <a:cubicBezTo>
                  <a:pt x="2978991" y="625482"/>
                  <a:pt x="2792249" y="597859"/>
                  <a:pt x="2658267" y="612355"/>
                </a:cubicBezTo>
                <a:cubicBezTo>
                  <a:pt x="2524285" y="626851"/>
                  <a:pt x="2087406" y="608038"/>
                  <a:pt x="1896854" y="612355"/>
                </a:cubicBezTo>
                <a:cubicBezTo>
                  <a:pt x="1706302" y="616672"/>
                  <a:pt x="1567119" y="616464"/>
                  <a:pt x="1415961" y="612355"/>
                </a:cubicBezTo>
                <a:cubicBezTo>
                  <a:pt x="1264803" y="608246"/>
                  <a:pt x="1170660" y="619520"/>
                  <a:pt x="935069" y="612355"/>
                </a:cubicBezTo>
                <a:cubicBezTo>
                  <a:pt x="699478" y="605190"/>
                  <a:pt x="460226" y="597902"/>
                  <a:pt x="0" y="612355"/>
                </a:cubicBezTo>
                <a:cubicBezTo>
                  <a:pt x="4646" y="328699"/>
                  <a:pt x="-5376" y="167800"/>
                  <a:pt x="0" y="0"/>
                </a:cubicBezTo>
                <a:close/>
              </a:path>
              <a:path w="9350689" h="612355" stroke="0" extrusionOk="0">
                <a:moveTo>
                  <a:pt x="0" y="0"/>
                </a:moveTo>
                <a:cubicBezTo>
                  <a:pt x="179000" y="7571"/>
                  <a:pt x="284629" y="-4307"/>
                  <a:pt x="387386" y="0"/>
                </a:cubicBezTo>
                <a:cubicBezTo>
                  <a:pt x="490143" y="4307"/>
                  <a:pt x="692289" y="10627"/>
                  <a:pt x="774771" y="0"/>
                </a:cubicBezTo>
                <a:cubicBezTo>
                  <a:pt x="857254" y="-10627"/>
                  <a:pt x="1149763" y="9880"/>
                  <a:pt x="1255664" y="0"/>
                </a:cubicBezTo>
                <a:cubicBezTo>
                  <a:pt x="1361565" y="-9880"/>
                  <a:pt x="1516937" y="4758"/>
                  <a:pt x="1643050" y="0"/>
                </a:cubicBezTo>
                <a:cubicBezTo>
                  <a:pt x="1769163" y="-4758"/>
                  <a:pt x="1918852" y="11222"/>
                  <a:pt x="2123942" y="0"/>
                </a:cubicBezTo>
                <a:cubicBezTo>
                  <a:pt x="2329032" y="-11222"/>
                  <a:pt x="2702670" y="20060"/>
                  <a:pt x="2885355" y="0"/>
                </a:cubicBezTo>
                <a:cubicBezTo>
                  <a:pt x="3068040" y="-20060"/>
                  <a:pt x="3391442" y="-19348"/>
                  <a:pt x="3646769" y="0"/>
                </a:cubicBezTo>
                <a:cubicBezTo>
                  <a:pt x="3902096" y="19348"/>
                  <a:pt x="3948561" y="12978"/>
                  <a:pt x="4127661" y="0"/>
                </a:cubicBezTo>
                <a:cubicBezTo>
                  <a:pt x="4306761" y="-12978"/>
                  <a:pt x="4418406" y="-16415"/>
                  <a:pt x="4515047" y="0"/>
                </a:cubicBezTo>
                <a:cubicBezTo>
                  <a:pt x="4611688" y="16415"/>
                  <a:pt x="4895791" y="22197"/>
                  <a:pt x="4995940" y="0"/>
                </a:cubicBezTo>
                <a:cubicBezTo>
                  <a:pt x="5096089" y="-22197"/>
                  <a:pt x="5305977" y="12435"/>
                  <a:pt x="5476832" y="0"/>
                </a:cubicBezTo>
                <a:cubicBezTo>
                  <a:pt x="5647687" y="-12435"/>
                  <a:pt x="5699885" y="-4273"/>
                  <a:pt x="5864218" y="0"/>
                </a:cubicBezTo>
                <a:cubicBezTo>
                  <a:pt x="6028551" y="4273"/>
                  <a:pt x="6118405" y="13689"/>
                  <a:pt x="6345110" y="0"/>
                </a:cubicBezTo>
                <a:cubicBezTo>
                  <a:pt x="6571815" y="-13689"/>
                  <a:pt x="6627081" y="-466"/>
                  <a:pt x="6826003" y="0"/>
                </a:cubicBezTo>
                <a:cubicBezTo>
                  <a:pt x="7024925" y="466"/>
                  <a:pt x="7157488" y="21892"/>
                  <a:pt x="7400402" y="0"/>
                </a:cubicBezTo>
                <a:cubicBezTo>
                  <a:pt x="7643316" y="-21892"/>
                  <a:pt x="7888185" y="-4074"/>
                  <a:pt x="8255323" y="0"/>
                </a:cubicBezTo>
                <a:cubicBezTo>
                  <a:pt x="8622461" y="4074"/>
                  <a:pt x="9107423" y="-13268"/>
                  <a:pt x="9350689" y="0"/>
                </a:cubicBezTo>
                <a:cubicBezTo>
                  <a:pt x="9325090" y="267401"/>
                  <a:pt x="9321019" y="420876"/>
                  <a:pt x="9350689" y="612355"/>
                </a:cubicBezTo>
                <a:cubicBezTo>
                  <a:pt x="9103340" y="625238"/>
                  <a:pt x="8918154" y="624242"/>
                  <a:pt x="8776290" y="612355"/>
                </a:cubicBezTo>
                <a:cubicBezTo>
                  <a:pt x="8634426" y="600468"/>
                  <a:pt x="8287785" y="603816"/>
                  <a:pt x="8108383" y="612355"/>
                </a:cubicBezTo>
                <a:cubicBezTo>
                  <a:pt x="7928981" y="620894"/>
                  <a:pt x="7665831" y="612601"/>
                  <a:pt x="7440477" y="612355"/>
                </a:cubicBezTo>
                <a:cubicBezTo>
                  <a:pt x="7215123" y="612109"/>
                  <a:pt x="7044270" y="620339"/>
                  <a:pt x="6679064" y="612355"/>
                </a:cubicBezTo>
                <a:cubicBezTo>
                  <a:pt x="6313858" y="604371"/>
                  <a:pt x="6465935" y="595533"/>
                  <a:pt x="6291678" y="612355"/>
                </a:cubicBezTo>
                <a:cubicBezTo>
                  <a:pt x="6117421" y="629177"/>
                  <a:pt x="5964453" y="607494"/>
                  <a:pt x="5717278" y="612355"/>
                </a:cubicBezTo>
                <a:cubicBezTo>
                  <a:pt x="5470103" y="617216"/>
                  <a:pt x="5306484" y="629990"/>
                  <a:pt x="4955865" y="612355"/>
                </a:cubicBezTo>
                <a:cubicBezTo>
                  <a:pt x="4605246" y="594720"/>
                  <a:pt x="4511033" y="623887"/>
                  <a:pt x="4100945" y="612355"/>
                </a:cubicBezTo>
                <a:cubicBezTo>
                  <a:pt x="3690857" y="600823"/>
                  <a:pt x="3736437" y="615350"/>
                  <a:pt x="3620052" y="612355"/>
                </a:cubicBezTo>
                <a:cubicBezTo>
                  <a:pt x="3503667" y="609360"/>
                  <a:pt x="3156390" y="585889"/>
                  <a:pt x="2952146" y="612355"/>
                </a:cubicBezTo>
                <a:cubicBezTo>
                  <a:pt x="2747902" y="638821"/>
                  <a:pt x="2570291" y="631951"/>
                  <a:pt x="2284240" y="612355"/>
                </a:cubicBezTo>
                <a:cubicBezTo>
                  <a:pt x="1998189" y="592759"/>
                  <a:pt x="1991088" y="599907"/>
                  <a:pt x="1803347" y="612355"/>
                </a:cubicBezTo>
                <a:cubicBezTo>
                  <a:pt x="1615606" y="624803"/>
                  <a:pt x="1503086" y="611157"/>
                  <a:pt x="1322455" y="612355"/>
                </a:cubicBezTo>
                <a:cubicBezTo>
                  <a:pt x="1141824" y="613553"/>
                  <a:pt x="929905" y="590742"/>
                  <a:pt x="748055" y="612355"/>
                </a:cubicBezTo>
                <a:cubicBezTo>
                  <a:pt x="566205" y="633968"/>
                  <a:pt x="228281" y="595181"/>
                  <a:pt x="0" y="612355"/>
                </a:cubicBezTo>
                <a:cubicBezTo>
                  <a:pt x="-1269" y="374828"/>
                  <a:pt x="-11719" y="300617"/>
                  <a:pt x="0" y="0"/>
                </a:cubicBezTo>
                <a:close/>
              </a:path>
            </a:pathLst>
          </a:custGeom>
          <a:ln>
            <a:extLst>
              <a:ext uri="{C807C97D-BFC1-408E-A445-0C87EB9F89A2}">
                <ask:lineSketchStyleProps xmlns:ask="http://schemas.microsoft.com/office/drawing/2018/sketchyshapes" sd="21267688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Les multiples dispositifs sont déjà opérationnels et entre vos mains pour vous permettre d’être actif en conquête et de participer au développement de la Caisse !</a:t>
            </a:r>
          </a:p>
        </p:txBody>
      </p:sp>
    </p:spTree>
    <p:extLst>
      <p:ext uri="{BB962C8B-B14F-4D97-AF65-F5344CB8AC3E}">
        <p14:creationId xmlns:p14="http://schemas.microsoft.com/office/powerpoint/2010/main" val="2214897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891BD2-51A0-2DA0-F283-921C9952CEE2}"/>
              </a:ext>
            </a:extLst>
          </p:cNvPr>
          <p:cNvSpPr>
            <a:spLocks noGrp="1"/>
          </p:cNvSpPr>
          <p:nvPr>
            <p:ph type="body" sz="quarter" idx="13"/>
          </p:nvPr>
        </p:nvSpPr>
        <p:spPr>
          <a:xfrm>
            <a:off x="2975399" y="2349000"/>
            <a:ext cx="8360966" cy="2160000"/>
          </a:xfrm>
        </p:spPr>
        <p:txBody>
          <a:bodyPr/>
          <a:lstStyle/>
          <a:p>
            <a:r>
              <a:rPr lang="fr-FR" dirty="0"/>
              <a:t>Le contexte</a:t>
            </a:r>
          </a:p>
          <a:p>
            <a:r>
              <a:rPr lang="fr-FR" b="1" dirty="0">
                <a:solidFill>
                  <a:srgbClr val="C00000"/>
                </a:solidFill>
              </a:rPr>
              <a:t>Les dispositifs de conquêtes</a:t>
            </a:r>
          </a:p>
          <a:p>
            <a:r>
              <a:rPr lang="fr-FR" dirty="0"/>
              <a:t>La recommandation active</a:t>
            </a:r>
          </a:p>
          <a:p>
            <a:r>
              <a:rPr lang="fr-FR" dirty="0"/>
              <a:t>L’opération de dynamisation</a:t>
            </a:r>
          </a:p>
          <a:p>
            <a:r>
              <a:rPr lang="fr-FR" dirty="0"/>
              <a:t>Conclusion</a:t>
            </a:r>
          </a:p>
        </p:txBody>
      </p:sp>
    </p:spTree>
    <p:extLst>
      <p:ext uri="{BB962C8B-B14F-4D97-AF65-F5344CB8AC3E}">
        <p14:creationId xmlns:p14="http://schemas.microsoft.com/office/powerpoint/2010/main" val="39930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Les dispositifs de conquêtes</a:t>
            </a:r>
          </a:p>
        </p:txBody>
      </p:sp>
      <p:sp>
        <p:nvSpPr>
          <p:cNvPr id="4" name="Rectangle 3">
            <a:extLst>
              <a:ext uri="{FF2B5EF4-FFF2-40B4-BE49-F238E27FC236}">
                <a16:creationId xmlns:a16="http://schemas.microsoft.com/office/drawing/2014/main" id="{678D3B07-0631-F150-F4C6-7D6D4AAF7FE0}"/>
              </a:ext>
            </a:extLst>
          </p:cNvPr>
          <p:cNvSpPr/>
          <p:nvPr/>
        </p:nvSpPr>
        <p:spPr>
          <a:xfrm>
            <a:off x="1980000" y="1301818"/>
            <a:ext cx="2340000" cy="4762500"/>
          </a:xfrm>
          <a:custGeom>
            <a:avLst/>
            <a:gdLst>
              <a:gd name="connsiteX0" fmla="*/ 0 w 2340000"/>
              <a:gd name="connsiteY0" fmla="*/ 0 h 4762500"/>
              <a:gd name="connsiteX1" fmla="*/ 538200 w 2340000"/>
              <a:gd name="connsiteY1" fmla="*/ 0 h 4762500"/>
              <a:gd name="connsiteX2" fmla="*/ 1170000 w 2340000"/>
              <a:gd name="connsiteY2" fmla="*/ 0 h 4762500"/>
              <a:gd name="connsiteX3" fmla="*/ 1708200 w 2340000"/>
              <a:gd name="connsiteY3" fmla="*/ 0 h 4762500"/>
              <a:gd name="connsiteX4" fmla="*/ 2340000 w 2340000"/>
              <a:gd name="connsiteY4" fmla="*/ 0 h 4762500"/>
              <a:gd name="connsiteX5" fmla="*/ 2340000 w 2340000"/>
              <a:gd name="connsiteY5" fmla="*/ 680357 h 4762500"/>
              <a:gd name="connsiteX6" fmla="*/ 2340000 w 2340000"/>
              <a:gd name="connsiteY6" fmla="*/ 1217839 h 4762500"/>
              <a:gd name="connsiteX7" fmla="*/ 2340000 w 2340000"/>
              <a:gd name="connsiteY7" fmla="*/ 1755321 h 4762500"/>
              <a:gd name="connsiteX8" fmla="*/ 2340000 w 2340000"/>
              <a:gd name="connsiteY8" fmla="*/ 2483304 h 4762500"/>
              <a:gd name="connsiteX9" fmla="*/ 2340000 w 2340000"/>
              <a:gd name="connsiteY9" fmla="*/ 3116036 h 4762500"/>
              <a:gd name="connsiteX10" fmla="*/ 2340000 w 2340000"/>
              <a:gd name="connsiteY10" fmla="*/ 3844018 h 4762500"/>
              <a:gd name="connsiteX11" fmla="*/ 2340000 w 2340000"/>
              <a:gd name="connsiteY11" fmla="*/ 4762500 h 4762500"/>
              <a:gd name="connsiteX12" fmla="*/ 1708200 w 2340000"/>
              <a:gd name="connsiteY12" fmla="*/ 4762500 h 4762500"/>
              <a:gd name="connsiteX13" fmla="*/ 1099800 w 2340000"/>
              <a:gd name="connsiteY13" fmla="*/ 4762500 h 4762500"/>
              <a:gd name="connsiteX14" fmla="*/ 538200 w 2340000"/>
              <a:gd name="connsiteY14" fmla="*/ 4762500 h 4762500"/>
              <a:gd name="connsiteX15" fmla="*/ 0 w 2340000"/>
              <a:gd name="connsiteY15" fmla="*/ 4762500 h 4762500"/>
              <a:gd name="connsiteX16" fmla="*/ 0 w 2340000"/>
              <a:gd name="connsiteY16" fmla="*/ 3986893 h 4762500"/>
              <a:gd name="connsiteX17" fmla="*/ 0 w 2340000"/>
              <a:gd name="connsiteY17" fmla="*/ 3258911 h 4762500"/>
              <a:gd name="connsiteX18" fmla="*/ 0 w 2340000"/>
              <a:gd name="connsiteY18" fmla="*/ 2578554 h 4762500"/>
              <a:gd name="connsiteX19" fmla="*/ 0 w 2340000"/>
              <a:gd name="connsiteY19" fmla="*/ 1802946 h 4762500"/>
              <a:gd name="connsiteX20" fmla="*/ 0 w 2340000"/>
              <a:gd name="connsiteY20" fmla="*/ 1217839 h 4762500"/>
              <a:gd name="connsiteX21" fmla="*/ 0 w 2340000"/>
              <a:gd name="connsiteY21"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40000" h="4762500" fill="none" extrusionOk="0">
                <a:moveTo>
                  <a:pt x="0" y="0"/>
                </a:moveTo>
                <a:cubicBezTo>
                  <a:pt x="237752" y="-25130"/>
                  <a:pt x="394326" y="26642"/>
                  <a:pt x="538200" y="0"/>
                </a:cubicBezTo>
                <a:cubicBezTo>
                  <a:pt x="682074" y="-26642"/>
                  <a:pt x="855383" y="-17676"/>
                  <a:pt x="1170000" y="0"/>
                </a:cubicBezTo>
                <a:cubicBezTo>
                  <a:pt x="1484617" y="17676"/>
                  <a:pt x="1549040" y="-15251"/>
                  <a:pt x="1708200" y="0"/>
                </a:cubicBezTo>
                <a:cubicBezTo>
                  <a:pt x="1867360" y="15251"/>
                  <a:pt x="2081635" y="-14399"/>
                  <a:pt x="2340000" y="0"/>
                </a:cubicBezTo>
                <a:cubicBezTo>
                  <a:pt x="2349114" y="283427"/>
                  <a:pt x="2362321" y="394330"/>
                  <a:pt x="2340000" y="680357"/>
                </a:cubicBezTo>
                <a:cubicBezTo>
                  <a:pt x="2317679" y="966384"/>
                  <a:pt x="2347086" y="1102056"/>
                  <a:pt x="2340000" y="1217839"/>
                </a:cubicBezTo>
                <a:cubicBezTo>
                  <a:pt x="2332914" y="1333622"/>
                  <a:pt x="2347645" y="1618648"/>
                  <a:pt x="2340000" y="1755321"/>
                </a:cubicBezTo>
                <a:cubicBezTo>
                  <a:pt x="2332355" y="1891994"/>
                  <a:pt x="2305473" y="2121639"/>
                  <a:pt x="2340000" y="2483304"/>
                </a:cubicBezTo>
                <a:cubicBezTo>
                  <a:pt x="2374527" y="2844969"/>
                  <a:pt x="2347683" y="2828192"/>
                  <a:pt x="2340000" y="3116036"/>
                </a:cubicBezTo>
                <a:cubicBezTo>
                  <a:pt x="2332317" y="3403880"/>
                  <a:pt x="2342303" y="3688387"/>
                  <a:pt x="2340000" y="3844018"/>
                </a:cubicBezTo>
                <a:cubicBezTo>
                  <a:pt x="2337697" y="3999649"/>
                  <a:pt x="2382734" y="4399262"/>
                  <a:pt x="2340000" y="4762500"/>
                </a:cubicBezTo>
                <a:cubicBezTo>
                  <a:pt x="2121029" y="4749682"/>
                  <a:pt x="1930285" y="4788420"/>
                  <a:pt x="1708200" y="4762500"/>
                </a:cubicBezTo>
                <a:cubicBezTo>
                  <a:pt x="1486115" y="4736580"/>
                  <a:pt x="1354487" y="4758298"/>
                  <a:pt x="1099800" y="4762500"/>
                </a:cubicBezTo>
                <a:cubicBezTo>
                  <a:pt x="845113" y="4766702"/>
                  <a:pt x="752520" y="4783384"/>
                  <a:pt x="538200" y="4762500"/>
                </a:cubicBezTo>
                <a:cubicBezTo>
                  <a:pt x="323880" y="4741616"/>
                  <a:pt x="183958" y="4778686"/>
                  <a:pt x="0" y="4762500"/>
                </a:cubicBezTo>
                <a:cubicBezTo>
                  <a:pt x="14982" y="4403717"/>
                  <a:pt x="161" y="4254261"/>
                  <a:pt x="0" y="3986893"/>
                </a:cubicBezTo>
                <a:cubicBezTo>
                  <a:pt x="-161" y="3719525"/>
                  <a:pt x="26899" y="3608939"/>
                  <a:pt x="0" y="3258911"/>
                </a:cubicBezTo>
                <a:cubicBezTo>
                  <a:pt x="-26899" y="2908883"/>
                  <a:pt x="-4244" y="2904038"/>
                  <a:pt x="0" y="2578554"/>
                </a:cubicBezTo>
                <a:cubicBezTo>
                  <a:pt x="4244" y="2253070"/>
                  <a:pt x="29183" y="2108343"/>
                  <a:pt x="0" y="1802946"/>
                </a:cubicBezTo>
                <a:cubicBezTo>
                  <a:pt x="-29183" y="1497549"/>
                  <a:pt x="-28875" y="1449524"/>
                  <a:pt x="0" y="1217839"/>
                </a:cubicBezTo>
                <a:cubicBezTo>
                  <a:pt x="28875" y="986154"/>
                  <a:pt x="-12373" y="277576"/>
                  <a:pt x="0" y="0"/>
                </a:cubicBezTo>
                <a:close/>
              </a:path>
              <a:path w="2340000" h="4762500" stroke="0" extrusionOk="0">
                <a:moveTo>
                  <a:pt x="0" y="0"/>
                </a:moveTo>
                <a:cubicBezTo>
                  <a:pt x="198856" y="-23808"/>
                  <a:pt x="370661" y="-9697"/>
                  <a:pt x="608400" y="0"/>
                </a:cubicBezTo>
                <a:cubicBezTo>
                  <a:pt x="846139" y="9697"/>
                  <a:pt x="1095298" y="-863"/>
                  <a:pt x="1240200" y="0"/>
                </a:cubicBezTo>
                <a:cubicBezTo>
                  <a:pt x="1385102" y="863"/>
                  <a:pt x="1633629" y="20517"/>
                  <a:pt x="1778400" y="0"/>
                </a:cubicBezTo>
                <a:cubicBezTo>
                  <a:pt x="1923171" y="-20517"/>
                  <a:pt x="2177687" y="6695"/>
                  <a:pt x="2340000" y="0"/>
                </a:cubicBezTo>
                <a:cubicBezTo>
                  <a:pt x="2335335" y="152745"/>
                  <a:pt x="2359167" y="432925"/>
                  <a:pt x="2340000" y="632732"/>
                </a:cubicBezTo>
                <a:cubicBezTo>
                  <a:pt x="2320833" y="832539"/>
                  <a:pt x="2353648" y="1132632"/>
                  <a:pt x="2340000" y="1265464"/>
                </a:cubicBezTo>
                <a:cubicBezTo>
                  <a:pt x="2326352" y="1398296"/>
                  <a:pt x="2307883" y="1619431"/>
                  <a:pt x="2340000" y="1945821"/>
                </a:cubicBezTo>
                <a:cubicBezTo>
                  <a:pt x="2372117" y="2272211"/>
                  <a:pt x="2346980" y="2512621"/>
                  <a:pt x="2340000" y="2721429"/>
                </a:cubicBezTo>
                <a:cubicBezTo>
                  <a:pt x="2333020" y="2930237"/>
                  <a:pt x="2340147" y="3090956"/>
                  <a:pt x="2340000" y="3449411"/>
                </a:cubicBezTo>
                <a:cubicBezTo>
                  <a:pt x="2339853" y="3807866"/>
                  <a:pt x="2332513" y="3857850"/>
                  <a:pt x="2340000" y="4177393"/>
                </a:cubicBezTo>
                <a:cubicBezTo>
                  <a:pt x="2347487" y="4496936"/>
                  <a:pt x="2324745" y="4504565"/>
                  <a:pt x="2340000" y="4762500"/>
                </a:cubicBezTo>
                <a:cubicBezTo>
                  <a:pt x="2210847" y="4745624"/>
                  <a:pt x="2022611" y="4755101"/>
                  <a:pt x="1731600" y="4762500"/>
                </a:cubicBezTo>
                <a:cubicBezTo>
                  <a:pt x="1440589" y="4769899"/>
                  <a:pt x="1407733" y="4789070"/>
                  <a:pt x="1146600" y="4762500"/>
                </a:cubicBezTo>
                <a:cubicBezTo>
                  <a:pt x="885467" y="4735930"/>
                  <a:pt x="713382" y="4740029"/>
                  <a:pt x="561600" y="4762500"/>
                </a:cubicBezTo>
                <a:cubicBezTo>
                  <a:pt x="409818" y="4784971"/>
                  <a:pt x="216988" y="4779636"/>
                  <a:pt x="0" y="4762500"/>
                </a:cubicBezTo>
                <a:cubicBezTo>
                  <a:pt x="-4036" y="4578184"/>
                  <a:pt x="-1860" y="4414723"/>
                  <a:pt x="0" y="4177393"/>
                </a:cubicBezTo>
                <a:cubicBezTo>
                  <a:pt x="1860" y="3940063"/>
                  <a:pt x="-11125" y="3795473"/>
                  <a:pt x="0" y="3592286"/>
                </a:cubicBezTo>
                <a:cubicBezTo>
                  <a:pt x="11125" y="3389099"/>
                  <a:pt x="-18854" y="3080501"/>
                  <a:pt x="0" y="2864304"/>
                </a:cubicBezTo>
                <a:cubicBezTo>
                  <a:pt x="18854" y="2648107"/>
                  <a:pt x="-23390" y="2460659"/>
                  <a:pt x="0" y="2231571"/>
                </a:cubicBezTo>
                <a:cubicBezTo>
                  <a:pt x="23390" y="2002483"/>
                  <a:pt x="13641" y="1822331"/>
                  <a:pt x="0" y="1551214"/>
                </a:cubicBezTo>
                <a:cubicBezTo>
                  <a:pt x="-13641" y="1280097"/>
                  <a:pt x="-33547" y="1132968"/>
                  <a:pt x="0" y="870857"/>
                </a:cubicBezTo>
                <a:cubicBezTo>
                  <a:pt x="33547" y="608746"/>
                  <a:pt x="-16925" y="276983"/>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4680000" y="1301818"/>
            <a:ext cx="2340000" cy="4762500"/>
          </a:xfrm>
          <a:custGeom>
            <a:avLst/>
            <a:gdLst>
              <a:gd name="connsiteX0" fmla="*/ 0 w 2340000"/>
              <a:gd name="connsiteY0" fmla="*/ 0 h 4762500"/>
              <a:gd name="connsiteX1" fmla="*/ 514800 w 2340000"/>
              <a:gd name="connsiteY1" fmla="*/ 0 h 4762500"/>
              <a:gd name="connsiteX2" fmla="*/ 1146600 w 2340000"/>
              <a:gd name="connsiteY2" fmla="*/ 0 h 4762500"/>
              <a:gd name="connsiteX3" fmla="*/ 1778400 w 2340000"/>
              <a:gd name="connsiteY3" fmla="*/ 0 h 4762500"/>
              <a:gd name="connsiteX4" fmla="*/ 2340000 w 2340000"/>
              <a:gd name="connsiteY4" fmla="*/ 0 h 4762500"/>
              <a:gd name="connsiteX5" fmla="*/ 2340000 w 2340000"/>
              <a:gd name="connsiteY5" fmla="*/ 585107 h 4762500"/>
              <a:gd name="connsiteX6" fmla="*/ 2340000 w 2340000"/>
              <a:gd name="connsiteY6" fmla="*/ 1265464 h 4762500"/>
              <a:gd name="connsiteX7" fmla="*/ 2340000 w 2340000"/>
              <a:gd name="connsiteY7" fmla="*/ 2041071 h 4762500"/>
              <a:gd name="connsiteX8" fmla="*/ 2340000 w 2340000"/>
              <a:gd name="connsiteY8" fmla="*/ 2721429 h 4762500"/>
              <a:gd name="connsiteX9" fmla="*/ 2340000 w 2340000"/>
              <a:gd name="connsiteY9" fmla="*/ 3354161 h 4762500"/>
              <a:gd name="connsiteX10" fmla="*/ 2340000 w 2340000"/>
              <a:gd name="connsiteY10" fmla="*/ 4082143 h 4762500"/>
              <a:gd name="connsiteX11" fmla="*/ 2340000 w 2340000"/>
              <a:gd name="connsiteY11" fmla="*/ 4762500 h 4762500"/>
              <a:gd name="connsiteX12" fmla="*/ 1801800 w 2340000"/>
              <a:gd name="connsiteY12" fmla="*/ 4762500 h 4762500"/>
              <a:gd name="connsiteX13" fmla="*/ 1193400 w 2340000"/>
              <a:gd name="connsiteY13" fmla="*/ 4762500 h 4762500"/>
              <a:gd name="connsiteX14" fmla="*/ 585000 w 2340000"/>
              <a:gd name="connsiteY14" fmla="*/ 4762500 h 4762500"/>
              <a:gd name="connsiteX15" fmla="*/ 0 w 2340000"/>
              <a:gd name="connsiteY15" fmla="*/ 4762500 h 4762500"/>
              <a:gd name="connsiteX16" fmla="*/ 0 w 2340000"/>
              <a:gd name="connsiteY16" fmla="*/ 4225018 h 4762500"/>
              <a:gd name="connsiteX17" fmla="*/ 0 w 2340000"/>
              <a:gd name="connsiteY17" fmla="*/ 3687536 h 4762500"/>
              <a:gd name="connsiteX18" fmla="*/ 0 w 2340000"/>
              <a:gd name="connsiteY18" fmla="*/ 3150054 h 4762500"/>
              <a:gd name="connsiteX19" fmla="*/ 0 w 2340000"/>
              <a:gd name="connsiteY19" fmla="*/ 2422071 h 4762500"/>
              <a:gd name="connsiteX20" fmla="*/ 0 w 2340000"/>
              <a:gd name="connsiteY20" fmla="*/ 1789339 h 4762500"/>
              <a:gd name="connsiteX21" fmla="*/ 0 w 2340000"/>
              <a:gd name="connsiteY21" fmla="*/ 110898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08094" y="-21151"/>
                  <a:pt x="320710" y="-1795"/>
                  <a:pt x="514800" y="0"/>
                </a:cubicBezTo>
                <a:cubicBezTo>
                  <a:pt x="708890" y="1795"/>
                  <a:pt x="878193" y="29233"/>
                  <a:pt x="1146600" y="0"/>
                </a:cubicBezTo>
                <a:cubicBezTo>
                  <a:pt x="1415007" y="-29233"/>
                  <a:pt x="1592332" y="-3312"/>
                  <a:pt x="1778400" y="0"/>
                </a:cubicBezTo>
                <a:cubicBezTo>
                  <a:pt x="1964468" y="3312"/>
                  <a:pt x="2182426" y="-13783"/>
                  <a:pt x="2340000" y="0"/>
                </a:cubicBezTo>
                <a:cubicBezTo>
                  <a:pt x="2321805" y="281458"/>
                  <a:pt x="2311131" y="430169"/>
                  <a:pt x="2340000" y="585107"/>
                </a:cubicBezTo>
                <a:cubicBezTo>
                  <a:pt x="2368869" y="740045"/>
                  <a:pt x="2340490" y="1022096"/>
                  <a:pt x="2340000" y="1265464"/>
                </a:cubicBezTo>
                <a:cubicBezTo>
                  <a:pt x="2339510" y="1508832"/>
                  <a:pt x="2330280" y="1879755"/>
                  <a:pt x="2340000" y="2041071"/>
                </a:cubicBezTo>
                <a:cubicBezTo>
                  <a:pt x="2349720" y="2202387"/>
                  <a:pt x="2362745" y="2539742"/>
                  <a:pt x="2340000" y="2721429"/>
                </a:cubicBezTo>
                <a:cubicBezTo>
                  <a:pt x="2317255" y="2903116"/>
                  <a:pt x="2321906" y="3121160"/>
                  <a:pt x="2340000" y="3354161"/>
                </a:cubicBezTo>
                <a:cubicBezTo>
                  <a:pt x="2358094" y="3587162"/>
                  <a:pt x="2308359" y="3905179"/>
                  <a:pt x="2340000" y="4082143"/>
                </a:cubicBezTo>
                <a:cubicBezTo>
                  <a:pt x="2371641" y="4259107"/>
                  <a:pt x="2335728" y="4545062"/>
                  <a:pt x="2340000" y="4762500"/>
                </a:cubicBezTo>
                <a:cubicBezTo>
                  <a:pt x="2224339" y="4774224"/>
                  <a:pt x="2015403" y="4760788"/>
                  <a:pt x="1801800" y="4762500"/>
                </a:cubicBezTo>
                <a:cubicBezTo>
                  <a:pt x="1588197" y="4764212"/>
                  <a:pt x="1426619" y="4778473"/>
                  <a:pt x="1193400" y="4762500"/>
                </a:cubicBezTo>
                <a:cubicBezTo>
                  <a:pt x="960181" y="4746527"/>
                  <a:pt x="801669" y="4790098"/>
                  <a:pt x="585000" y="4762500"/>
                </a:cubicBezTo>
                <a:cubicBezTo>
                  <a:pt x="368331" y="4734902"/>
                  <a:pt x="178294" y="4749802"/>
                  <a:pt x="0" y="4762500"/>
                </a:cubicBezTo>
                <a:cubicBezTo>
                  <a:pt x="-8766" y="4602341"/>
                  <a:pt x="3998" y="4345383"/>
                  <a:pt x="0" y="4225018"/>
                </a:cubicBezTo>
                <a:cubicBezTo>
                  <a:pt x="-3998" y="4104653"/>
                  <a:pt x="-10851" y="3886105"/>
                  <a:pt x="0" y="3687536"/>
                </a:cubicBezTo>
                <a:cubicBezTo>
                  <a:pt x="10851" y="3488967"/>
                  <a:pt x="-6591" y="3345620"/>
                  <a:pt x="0" y="3150054"/>
                </a:cubicBezTo>
                <a:cubicBezTo>
                  <a:pt x="6591" y="2954488"/>
                  <a:pt x="-1859" y="2641788"/>
                  <a:pt x="0" y="2422071"/>
                </a:cubicBezTo>
                <a:cubicBezTo>
                  <a:pt x="1859" y="2202354"/>
                  <a:pt x="28238" y="1916212"/>
                  <a:pt x="0" y="1789339"/>
                </a:cubicBezTo>
                <a:cubicBezTo>
                  <a:pt x="-28238" y="1662466"/>
                  <a:pt x="-2927" y="1364054"/>
                  <a:pt x="0" y="1108982"/>
                </a:cubicBezTo>
                <a:cubicBezTo>
                  <a:pt x="2927" y="853910"/>
                  <a:pt x="52576" y="482328"/>
                  <a:pt x="0" y="0"/>
                </a:cubicBezTo>
                <a:close/>
              </a:path>
              <a:path w="2340000" h="4762500" stroke="0" extrusionOk="0">
                <a:moveTo>
                  <a:pt x="0" y="0"/>
                </a:moveTo>
                <a:cubicBezTo>
                  <a:pt x="222161" y="25990"/>
                  <a:pt x="495236" y="-29806"/>
                  <a:pt x="631800" y="0"/>
                </a:cubicBezTo>
                <a:cubicBezTo>
                  <a:pt x="768364" y="29806"/>
                  <a:pt x="995945" y="-26688"/>
                  <a:pt x="1170000" y="0"/>
                </a:cubicBezTo>
                <a:cubicBezTo>
                  <a:pt x="1344055" y="26688"/>
                  <a:pt x="1589471" y="3630"/>
                  <a:pt x="1801800" y="0"/>
                </a:cubicBezTo>
                <a:cubicBezTo>
                  <a:pt x="2014129" y="-3630"/>
                  <a:pt x="2112525" y="8959"/>
                  <a:pt x="2340000" y="0"/>
                </a:cubicBezTo>
                <a:cubicBezTo>
                  <a:pt x="2337929" y="171577"/>
                  <a:pt x="2332675" y="402237"/>
                  <a:pt x="2340000" y="632732"/>
                </a:cubicBezTo>
                <a:cubicBezTo>
                  <a:pt x="2347325" y="863227"/>
                  <a:pt x="2374735" y="1121588"/>
                  <a:pt x="2340000" y="1408339"/>
                </a:cubicBezTo>
                <a:cubicBezTo>
                  <a:pt x="2305265" y="1695090"/>
                  <a:pt x="2335793" y="1827827"/>
                  <a:pt x="2340000" y="2088696"/>
                </a:cubicBezTo>
                <a:cubicBezTo>
                  <a:pt x="2344207" y="2349565"/>
                  <a:pt x="2327249" y="2466905"/>
                  <a:pt x="2340000" y="2626179"/>
                </a:cubicBezTo>
                <a:cubicBezTo>
                  <a:pt x="2352751" y="2785453"/>
                  <a:pt x="2361643" y="3053322"/>
                  <a:pt x="2340000" y="3211286"/>
                </a:cubicBezTo>
                <a:cubicBezTo>
                  <a:pt x="2318357" y="3369250"/>
                  <a:pt x="2312073" y="3747334"/>
                  <a:pt x="2340000" y="3986893"/>
                </a:cubicBezTo>
                <a:cubicBezTo>
                  <a:pt x="2367927" y="4226452"/>
                  <a:pt x="2337994" y="4521601"/>
                  <a:pt x="2340000" y="4762500"/>
                </a:cubicBezTo>
                <a:cubicBezTo>
                  <a:pt x="2196554" y="4780983"/>
                  <a:pt x="2039180" y="4773726"/>
                  <a:pt x="1778400" y="4762500"/>
                </a:cubicBezTo>
                <a:cubicBezTo>
                  <a:pt x="1517620" y="4751274"/>
                  <a:pt x="1340050" y="4742990"/>
                  <a:pt x="1146600" y="4762500"/>
                </a:cubicBezTo>
                <a:cubicBezTo>
                  <a:pt x="953150" y="4782010"/>
                  <a:pt x="736683" y="4768171"/>
                  <a:pt x="561600" y="4762500"/>
                </a:cubicBezTo>
                <a:cubicBezTo>
                  <a:pt x="386517" y="4756829"/>
                  <a:pt x="159543" y="4768545"/>
                  <a:pt x="0" y="4762500"/>
                </a:cubicBezTo>
                <a:cubicBezTo>
                  <a:pt x="14628" y="4587394"/>
                  <a:pt x="14766" y="4296571"/>
                  <a:pt x="0" y="4034518"/>
                </a:cubicBezTo>
                <a:cubicBezTo>
                  <a:pt x="-14766" y="3772465"/>
                  <a:pt x="-6740" y="3636974"/>
                  <a:pt x="0" y="3306536"/>
                </a:cubicBezTo>
                <a:cubicBezTo>
                  <a:pt x="6740" y="2976098"/>
                  <a:pt x="15551" y="2968635"/>
                  <a:pt x="0" y="2673804"/>
                </a:cubicBezTo>
                <a:cubicBezTo>
                  <a:pt x="-15551" y="2378973"/>
                  <a:pt x="-5159" y="2289312"/>
                  <a:pt x="0" y="2088696"/>
                </a:cubicBezTo>
                <a:cubicBezTo>
                  <a:pt x="5159" y="1888080"/>
                  <a:pt x="-25301" y="1592574"/>
                  <a:pt x="0" y="1313089"/>
                </a:cubicBezTo>
                <a:cubicBezTo>
                  <a:pt x="25301" y="1033604"/>
                  <a:pt x="32222" y="931259"/>
                  <a:pt x="0" y="585107"/>
                </a:cubicBezTo>
                <a:cubicBezTo>
                  <a:pt x="-32222" y="238955"/>
                  <a:pt x="27074" y="279593"/>
                  <a:pt x="0" y="0"/>
                </a:cubicBezTo>
                <a:close/>
              </a:path>
            </a:pathLst>
          </a:custGeom>
          <a:solidFill>
            <a:srgbClr val="FE0000"/>
          </a:solidFill>
          <a:ln>
            <a:solidFill>
              <a:srgbClr val="FE0000"/>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380000" y="1301818"/>
            <a:ext cx="2340000" cy="4762500"/>
          </a:xfrm>
          <a:custGeom>
            <a:avLst/>
            <a:gdLst>
              <a:gd name="connsiteX0" fmla="*/ 0 w 2340000"/>
              <a:gd name="connsiteY0" fmla="*/ 0 h 4762500"/>
              <a:gd name="connsiteX1" fmla="*/ 561600 w 2340000"/>
              <a:gd name="connsiteY1" fmla="*/ 0 h 4762500"/>
              <a:gd name="connsiteX2" fmla="*/ 1123200 w 2340000"/>
              <a:gd name="connsiteY2" fmla="*/ 0 h 4762500"/>
              <a:gd name="connsiteX3" fmla="*/ 1755000 w 2340000"/>
              <a:gd name="connsiteY3" fmla="*/ 0 h 4762500"/>
              <a:gd name="connsiteX4" fmla="*/ 2340000 w 2340000"/>
              <a:gd name="connsiteY4" fmla="*/ 0 h 4762500"/>
              <a:gd name="connsiteX5" fmla="*/ 2340000 w 2340000"/>
              <a:gd name="connsiteY5" fmla="*/ 537482 h 4762500"/>
              <a:gd name="connsiteX6" fmla="*/ 2340000 w 2340000"/>
              <a:gd name="connsiteY6" fmla="*/ 1217839 h 4762500"/>
              <a:gd name="connsiteX7" fmla="*/ 2340000 w 2340000"/>
              <a:gd name="connsiteY7" fmla="*/ 1802946 h 4762500"/>
              <a:gd name="connsiteX8" fmla="*/ 2340000 w 2340000"/>
              <a:gd name="connsiteY8" fmla="*/ 2340429 h 4762500"/>
              <a:gd name="connsiteX9" fmla="*/ 2340000 w 2340000"/>
              <a:gd name="connsiteY9" fmla="*/ 3116036 h 4762500"/>
              <a:gd name="connsiteX10" fmla="*/ 2340000 w 2340000"/>
              <a:gd name="connsiteY10" fmla="*/ 3891643 h 4762500"/>
              <a:gd name="connsiteX11" fmla="*/ 2340000 w 2340000"/>
              <a:gd name="connsiteY11" fmla="*/ 4762500 h 4762500"/>
              <a:gd name="connsiteX12" fmla="*/ 1801800 w 2340000"/>
              <a:gd name="connsiteY12" fmla="*/ 4762500 h 4762500"/>
              <a:gd name="connsiteX13" fmla="*/ 1170000 w 2340000"/>
              <a:gd name="connsiteY13" fmla="*/ 4762500 h 4762500"/>
              <a:gd name="connsiteX14" fmla="*/ 561600 w 2340000"/>
              <a:gd name="connsiteY14" fmla="*/ 4762500 h 4762500"/>
              <a:gd name="connsiteX15" fmla="*/ 0 w 2340000"/>
              <a:gd name="connsiteY15" fmla="*/ 4762500 h 4762500"/>
              <a:gd name="connsiteX16" fmla="*/ 0 w 2340000"/>
              <a:gd name="connsiteY16" fmla="*/ 4082143 h 4762500"/>
              <a:gd name="connsiteX17" fmla="*/ 0 w 2340000"/>
              <a:gd name="connsiteY17" fmla="*/ 3449411 h 4762500"/>
              <a:gd name="connsiteX18" fmla="*/ 0 w 2340000"/>
              <a:gd name="connsiteY18" fmla="*/ 2769054 h 4762500"/>
              <a:gd name="connsiteX19" fmla="*/ 0 w 2340000"/>
              <a:gd name="connsiteY19" fmla="*/ 2136321 h 4762500"/>
              <a:gd name="connsiteX20" fmla="*/ 0 w 2340000"/>
              <a:gd name="connsiteY20" fmla="*/ 1551214 h 4762500"/>
              <a:gd name="connsiteX21" fmla="*/ 0 w 2340000"/>
              <a:gd name="connsiteY21" fmla="*/ 101373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87692" y="3069"/>
                  <a:pt x="355045" y="-1897"/>
                  <a:pt x="561600" y="0"/>
                </a:cubicBezTo>
                <a:cubicBezTo>
                  <a:pt x="768155" y="1897"/>
                  <a:pt x="947207" y="12871"/>
                  <a:pt x="1123200" y="0"/>
                </a:cubicBezTo>
                <a:cubicBezTo>
                  <a:pt x="1299193" y="-12871"/>
                  <a:pt x="1545861" y="-12195"/>
                  <a:pt x="1755000" y="0"/>
                </a:cubicBezTo>
                <a:cubicBezTo>
                  <a:pt x="1964139" y="12195"/>
                  <a:pt x="2060575" y="21456"/>
                  <a:pt x="2340000" y="0"/>
                </a:cubicBezTo>
                <a:cubicBezTo>
                  <a:pt x="2365777" y="142579"/>
                  <a:pt x="2330449" y="393752"/>
                  <a:pt x="2340000" y="537482"/>
                </a:cubicBezTo>
                <a:cubicBezTo>
                  <a:pt x="2349551" y="681212"/>
                  <a:pt x="2323330" y="990416"/>
                  <a:pt x="2340000" y="1217839"/>
                </a:cubicBezTo>
                <a:cubicBezTo>
                  <a:pt x="2356670" y="1445262"/>
                  <a:pt x="2363903" y="1648288"/>
                  <a:pt x="2340000" y="1802946"/>
                </a:cubicBezTo>
                <a:cubicBezTo>
                  <a:pt x="2316097" y="1957604"/>
                  <a:pt x="2328969" y="2142528"/>
                  <a:pt x="2340000" y="2340429"/>
                </a:cubicBezTo>
                <a:cubicBezTo>
                  <a:pt x="2351031" y="2538330"/>
                  <a:pt x="2333272" y="2857691"/>
                  <a:pt x="2340000" y="3116036"/>
                </a:cubicBezTo>
                <a:cubicBezTo>
                  <a:pt x="2346728" y="3374381"/>
                  <a:pt x="2363859" y="3526734"/>
                  <a:pt x="2340000" y="3891643"/>
                </a:cubicBezTo>
                <a:cubicBezTo>
                  <a:pt x="2316141" y="4256552"/>
                  <a:pt x="2361913" y="4406477"/>
                  <a:pt x="2340000" y="4762500"/>
                </a:cubicBezTo>
                <a:cubicBezTo>
                  <a:pt x="2137804" y="4785003"/>
                  <a:pt x="1947151" y="4784631"/>
                  <a:pt x="1801800" y="4762500"/>
                </a:cubicBezTo>
                <a:cubicBezTo>
                  <a:pt x="1656449" y="4740369"/>
                  <a:pt x="1453870" y="4740148"/>
                  <a:pt x="1170000" y="4762500"/>
                </a:cubicBezTo>
                <a:cubicBezTo>
                  <a:pt x="886130" y="4784852"/>
                  <a:pt x="813826" y="4762147"/>
                  <a:pt x="561600" y="4762500"/>
                </a:cubicBezTo>
                <a:cubicBezTo>
                  <a:pt x="309374" y="4762853"/>
                  <a:pt x="140251" y="4738350"/>
                  <a:pt x="0" y="4762500"/>
                </a:cubicBezTo>
                <a:cubicBezTo>
                  <a:pt x="-11193" y="4589543"/>
                  <a:pt x="17926" y="4364738"/>
                  <a:pt x="0" y="4082143"/>
                </a:cubicBezTo>
                <a:cubicBezTo>
                  <a:pt x="-17926" y="3799548"/>
                  <a:pt x="24540" y="3701804"/>
                  <a:pt x="0" y="3449411"/>
                </a:cubicBezTo>
                <a:cubicBezTo>
                  <a:pt x="-24540" y="3197018"/>
                  <a:pt x="-12573" y="3009177"/>
                  <a:pt x="0" y="2769054"/>
                </a:cubicBezTo>
                <a:cubicBezTo>
                  <a:pt x="12573" y="2528931"/>
                  <a:pt x="-4033" y="2319241"/>
                  <a:pt x="0" y="2136321"/>
                </a:cubicBezTo>
                <a:cubicBezTo>
                  <a:pt x="4033" y="1953401"/>
                  <a:pt x="-4026" y="1790962"/>
                  <a:pt x="0" y="1551214"/>
                </a:cubicBezTo>
                <a:cubicBezTo>
                  <a:pt x="4026" y="1311466"/>
                  <a:pt x="14096" y="1187176"/>
                  <a:pt x="0" y="1013732"/>
                </a:cubicBezTo>
                <a:cubicBezTo>
                  <a:pt x="-14096" y="840288"/>
                  <a:pt x="-21445" y="379570"/>
                  <a:pt x="0" y="0"/>
                </a:cubicBezTo>
                <a:close/>
              </a:path>
              <a:path w="2340000" h="4762500" stroke="0" extrusionOk="0">
                <a:moveTo>
                  <a:pt x="0" y="0"/>
                </a:moveTo>
                <a:cubicBezTo>
                  <a:pt x="145175" y="-20215"/>
                  <a:pt x="377492" y="16202"/>
                  <a:pt x="538200" y="0"/>
                </a:cubicBezTo>
                <a:cubicBezTo>
                  <a:pt x="698908" y="-16202"/>
                  <a:pt x="989233" y="-5276"/>
                  <a:pt x="1146600" y="0"/>
                </a:cubicBezTo>
                <a:cubicBezTo>
                  <a:pt x="1303967" y="5276"/>
                  <a:pt x="1463651" y="29354"/>
                  <a:pt x="1778400" y="0"/>
                </a:cubicBezTo>
                <a:cubicBezTo>
                  <a:pt x="2093149" y="-29354"/>
                  <a:pt x="2189236" y="11002"/>
                  <a:pt x="2340000" y="0"/>
                </a:cubicBezTo>
                <a:cubicBezTo>
                  <a:pt x="2365266" y="198908"/>
                  <a:pt x="2348749" y="484923"/>
                  <a:pt x="2340000" y="632732"/>
                </a:cubicBezTo>
                <a:cubicBezTo>
                  <a:pt x="2331251" y="780541"/>
                  <a:pt x="2356397" y="958151"/>
                  <a:pt x="2340000" y="1170214"/>
                </a:cubicBezTo>
                <a:cubicBezTo>
                  <a:pt x="2323603" y="1382277"/>
                  <a:pt x="2332176" y="1599310"/>
                  <a:pt x="2340000" y="1850571"/>
                </a:cubicBezTo>
                <a:cubicBezTo>
                  <a:pt x="2347824" y="2101832"/>
                  <a:pt x="2325633" y="2143307"/>
                  <a:pt x="2340000" y="2435679"/>
                </a:cubicBezTo>
                <a:cubicBezTo>
                  <a:pt x="2354367" y="2728051"/>
                  <a:pt x="2372169" y="2971361"/>
                  <a:pt x="2340000" y="3211286"/>
                </a:cubicBezTo>
                <a:cubicBezTo>
                  <a:pt x="2307831" y="3451211"/>
                  <a:pt x="2309314" y="3752659"/>
                  <a:pt x="2340000" y="3891643"/>
                </a:cubicBezTo>
                <a:cubicBezTo>
                  <a:pt x="2370686" y="4030627"/>
                  <a:pt x="2331172" y="4549571"/>
                  <a:pt x="2340000" y="4762500"/>
                </a:cubicBezTo>
                <a:cubicBezTo>
                  <a:pt x="2121726" y="4752395"/>
                  <a:pt x="1878793" y="4771656"/>
                  <a:pt x="1755000" y="4762500"/>
                </a:cubicBezTo>
                <a:cubicBezTo>
                  <a:pt x="1631207" y="4753344"/>
                  <a:pt x="1457765" y="4786379"/>
                  <a:pt x="1216800" y="4762500"/>
                </a:cubicBezTo>
                <a:cubicBezTo>
                  <a:pt x="975835" y="4738621"/>
                  <a:pt x="954497" y="4782773"/>
                  <a:pt x="702000" y="4762500"/>
                </a:cubicBezTo>
                <a:cubicBezTo>
                  <a:pt x="449503" y="4742227"/>
                  <a:pt x="161877" y="4780263"/>
                  <a:pt x="0" y="4762500"/>
                </a:cubicBezTo>
                <a:cubicBezTo>
                  <a:pt x="-30667" y="4600213"/>
                  <a:pt x="-38558" y="4206238"/>
                  <a:pt x="0" y="3986893"/>
                </a:cubicBezTo>
                <a:cubicBezTo>
                  <a:pt x="38558" y="3767548"/>
                  <a:pt x="15079" y="3638362"/>
                  <a:pt x="0" y="3306536"/>
                </a:cubicBezTo>
                <a:cubicBezTo>
                  <a:pt x="-15079" y="2974710"/>
                  <a:pt x="-14905" y="2867483"/>
                  <a:pt x="0" y="2673804"/>
                </a:cubicBezTo>
                <a:cubicBezTo>
                  <a:pt x="14905" y="2480125"/>
                  <a:pt x="-25774" y="2116431"/>
                  <a:pt x="0" y="1945821"/>
                </a:cubicBezTo>
                <a:cubicBezTo>
                  <a:pt x="25774" y="1775211"/>
                  <a:pt x="30081" y="1492918"/>
                  <a:pt x="0" y="1265464"/>
                </a:cubicBezTo>
                <a:cubicBezTo>
                  <a:pt x="-30081" y="1038010"/>
                  <a:pt x="14144" y="385643"/>
                  <a:pt x="0" y="0"/>
                </a:cubicBezTo>
                <a:close/>
              </a:path>
            </a:pathLst>
          </a:custGeom>
          <a:solidFill>
            <a:srgbClr val="C00000"/>
          </a:solidFill>
          <a:ln>
            <a:solidFill>
              <a:srgbClr val="C0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AF803B1-6A76-D8D5-0FEC-557155909A4A}"/>
              </a:ext>
            </a:extLst>
          </p:cNvPr>
          <p:cNvSpPr txBox="1"/>
          <p:nvPr/>
        </p:nvSpPr>
        <p:spPr>
          <a:xfrm>
            <a:off x="2268000" y="165610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4968000" y="165610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668000" y="165610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268000" y="2700000"/>
            <a:ext cx="1695450" cy="646331"/>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Fidéliser nos clients jeunes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160000" y="4320000"/>
            <a:ext cx="2016000" cy="720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Ambassadeurs Jeunes</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 En voiture Simone »</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4860000" y="4175999"/>
            <a:ext cx="2016000" cy="1008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Offre « Parents / Ados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Offres commerciales enfants et jeunes</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560000" y="3600000"/>
            <a:ext cx="2016000" cy="2400657"/>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La conquête des salariés des entreprises clientes de la CEGEE</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partenariat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parrainage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Les animations agences</a:t>
            </a:r>
          </a:p>
        </p:txBody>
      </p:sp>
      <p:sp>
        <p:nvSpPr>
          <p:cNvPr id="23" name="ZoneTexte 22">
            <a:extLst>
              <a:ext uri="{FF2B5EF4-FFF2-40B4-BE49-F238E27FC236}">
                <a16:creationId xmlns:a16="http://schemas.microsoft.com/office/drawing/2014/main" id="{0F18F948-4E38-0A93-3797-C38F74356455}"/>
              </a:ext>
            </a:extLst>
          </p:cNvPr>
          <p:cNvSpPr txBox="1"/>
          <p:nvPr/>
        </p:nvSpPr>
        <p:spPr>
          <a:xfrm>
            <a:off x="1834509" y="635154"/>
            <a:ext cx="8433441" cy="400110"/>
          </a:xfrm>
          <a:prstGeom prst="rect">
            <a:avLst/>
          </a:prstGeom>
          <a:noFill/>
        </p:spPr>
        <p:txBody>
          <a:bodyPr wrap="square" rtlCol="0">
            <a:spAutoFit/>
          </a:bodyPr>
          <a:lstStyle/>
          <a:p>
            <a:pPr algn="ctr"/>
            <a:r>
              <a:rPr lang="fr-FR" sz="2000" dirty="0">
                <a:solidFill>
                  <a:schemeClr val="tx1">
                    <a:lumMod val="75000"/>
                    <a:lumOff val="25000"/>
                  </a:schemeClr>
                </a:solidFill>
                <a:latin typeface="Berlin Sans FB Demi" panose="020E0802020502020306" pitchFamily="34" charset="0"/>
              </a:rPr>
              <a:t>POUR DEVELOPPER NOTRE FONDS DE COMMERCE :</a:t>
            </a:r>
          </a:p>
        </p:txBody>
      </p:sp>
      <p:sp>
        <p:nvSpPr>
          <p:cNvPr id="26" name="ZoneTexte 25">
            <a:extLst>
              <a:ext uri="{FF2B5EF4-FFF2-40B4-BE49-F238E27FC236}">
                <a16:creationId xmlns:a16="http://schemas.microsoft.com/office/drawing/2014/main" id="{A73EC024-7A50-9C8F-6E6B-57D56EA09047}"/>
              </a:ext>
            </a:extLst>
          </p:cNvPr>
          <p:cNvSpPr txBox="1"/>
          <p:nvPr/>
        </p:nvSpPr>
        <p:spPr>
          <a:xfrm>
            <a:off x="49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Capitaliser sur nos offres compétitives</a:t>
            </a:r>
          </a:p>
        </p:txBody>
      </p:sp>
      <p:sp>
        <p:nvSpPr>
          <p:cNvPr id="27" name="ZoneTexte 26">
            <a:extLst>
              <a:ext uri="{FF2B5EF4-FFF2-40B4-BE49-F238E27FC236}">
                <a16:creationId xmlns:a16="http://schemas.microsoft.com/office/drawing/2014/main" id="{1DB05AC7-5A81-6D1B-5DDC-5F454466D329}"/>
              </a:ext>
            </a:extLst>
          </p:cNvPr>
          <p:cNvSpPr txBox="1"/>
          <p:nvPr/>
        </p:nvSpPr>
        <p:spPr>
          <a:xfrm>
            <a:off x="76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Utiliser nos stratégies innovantes</a:t>
            </a:r>
          </a:p>
        </p:txBody>
      </p:sp>
      <p:pic>
        <p:nvPicPr>
          <p:cNvPr id="29" name="Picture 4">
            <a:extLst>
              <a:ext uri="{FF2B5EF4-FFF2-40B4-BE49-F238E27FC236}">
                <a16:creationId xmlns:a16="http://schemas.microsoft.com/office/drawing/2014/main" id="{6E8FBBD8-CAA2-4DAF-CA11-29F0F17DA50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82800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040F1BA3-A822-C72C-E2CC-3518294EB7F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flipH="1">
            <a:off x="9468000" y="4791431"/>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63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Les dispositifs de conquêtes</a:t>
            </a:r>
          </a:p>
        </p:txBody>
      </p:sp>
      <p:sp>
        <p:nvSpPr>
          <p:cNvPr id="4" name="Rectangle 3">
            <a:extLst>
              <a:ext uri="{FF2B5EF4-FFF2-40B4-BE49-F238E27FC236}">
                <a16:creationId xmlns:a16="http://schemas.microsoft.com/office/drawing/2014/main" id="{678D3B07-0631-F150-F4C6-7D6D4AAF7FE0}"/>
              </a:ext>
            </a:extLst>
          </p:cNvPr>
          <p:cNvSpPr/>
          <p:nvPr/>
        </p:nvSpPr>
        <p:spPr>
          <a:xfrm>
            <a:off x="1980000" y="1301818"/>
            <a:ext cx="2340000" cy="4762500"/>
          </a:xfrm>
          <a:custGeom>
            <a:avLst/>
            <a:gdLst>
              <a:gd name="connsiteX0" fmla="*/ 0 w 2340000"/>
              <a:gd name="connsiteY0" fmla="*/ 0 h 4762500"/>
              <a:gd name="connsiteX1" fmla="*/ 538200 w 2340000"/>
              <a:gd name="connsiteY1" fmla="*/ 0 h 4762500"/>
              <a:gd name="connsiteX2" fmla="*/ 1170000 w 2340000"/>
              <a:gd name="connsiteY2" fmla="*/ 0 h 4762500"/>
              <a:gd name="connsiteX3" fmla="*/ 1708200 w 2340000"/>
              <a:gd name="connsiteY3" fmla="*/ 0 h 4762500"/>
              <a:gd name="connsiteX4" fmla="*/ 2340000 w 2340000"/>
              <a:gd name="connsiteY4" fmla="*/ 0 h 4762500"/>
              <a:gd name="connsiteX5" fmla="*/ 2340000 w 2340000"/>
              <a:gd name="connsiteY5" fmla="*/ 680357 h 4762500"/>
              <a:gd name="connsiteX6" fmla="*/ 2340000 w 2340000"/>
              <a:gd name="connsiteY6" fmla="*/ 1217839 h 4762500"/>
              <a:gd name="connsiteX7" fmla="*/ 2340000 w 2340000"/>
              <a:gd name="connsiteY7" fmla="*/ 1755321 h 4762500"/>
              <a:gd name="connsiteX8" fmla="*/ 2340000 w 2340000"/>
              <a:gd name="connsiteY8" fmla="*/ 2483304 h 4762500"/>
              <a:gd name="connsiteX9" fmla="*/ 2340000 w 2340000"/>
              <a:gd name="connsiteY9" fmla="*/ 3116036 h 4762500"/>
              <a:gd name="connsiteX10" fmla="*/ 2340000 w 2340000"/>
              <a:gd name="connsiteY10" fmla="*/ 3844018 h 4762500"/>
              <a:gd name="connsiteX11" fmla="*/ 2340000 w 2340000"/>
              <a:gd name="connsiteY11" fmla="*/ 4762500 h 4762500"/>
              <a:gd name="connsiteX12" fmla="*/ 1708200 w 2340000"/>
              <a:gd name="connsiteY12" fmla="*/ 4762500 h 4762500"/>
              <a:gd name="connsiteX13" fmla="*/ 1099800 w 2340000"/>
              <a:gd name="connsiteY13" fmla="*/ 4762500 h 4762500"/>
              <a:gd name="connsiteX14" fmla="*/ 538200 w 2340000"/>
              <a:gd name="connsiteY14" fmla="*/ 4762500 h 4762500"/>
              <a:gd name="connsiteX15" fmla="*/ 0 w 2340000"/>
              <a:gd name="connsiteY15" fmla="*/ 4762500 h 4762500"/>
              <a:gd name="connsiteX16" fmla="*/ 0 w 2340000"/>
              <a:gd name="connsiteY16" fmla="*/ 3986893 h 4762500"/>
              <a:gd name="connsiteX17" fmla="*/ 0 w 2340000"/>
              <a:gd name="connsiteY17" fmla="*/ 3258911 h 4762500"/>
              <a:gd name="connsiteX18" fmla="*/ 0 w 2340000"/>
              <a:gd name="connsiteY18" fmla="*/ 2578554 h 4762500"/>
              <a:gd name="connsiteX19" fmla="*/ 0 w 2340000"/>
              <a:gd name="connsiteY19" fmla="*/ 1802946 h 4762500"/>
              <a:gd name="connsiteX20" fmla="*/ 0 w 2340000"/>
              <a:gd name="connsiteY20" fmla="*/ 1217839 h 4762500"/>
              <a:gd name="connsiteX21" fmla="*/ 0 w 2340000"/>
              <a:gd name="connsiteY21"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40000" h="4762500" fill="none" extrusionOk="0">
                <a:moveTo>
                  <a:pt x="0" y="0"/>
                </a:moveTo>
                <a:cubicBezTo>
                  <a:pt x="237752" y="-25130"/>
                  <a:pt x="394326" y="26642"/>
                  <a:pt x="538200" y="0"/>
                </a:cubicBezTo>
                <a:cubicBezTo>
                  <a:pt x="682074" y="-26642"/>
                  <a:pt x="855383" y="-17676"/>
                  <a:pt x="1170000" y="0"/>
                </a:cubicBezTo>
                <a:cubicBezTo>
                  <a:pt x="1484617" y="17676"/>
                  <a:pt x="1549040" y="-15251"/>
                  <a:pt x="1708200" y="0"/>
                </a:cubicBezTo>
                <a:cubicBezTo>
                  <a:pt x="1867360" y="15251"/>
                  <a:pt x="2081635" y="-14399"/>
                  <a:pt x="2340000" y="0"/>
                </a:cubicBezTo>
                <a:cubicBezTo>
                  <a:pt x="2349114" y="283427"/>
                  <a:pt x="2362321" y="394330"/>
                  <a:pt x="2340000" y="680357"/>
                </a:cubicBezTo>
                <a:cubicBezTo>
                  <a:pt x="2317679" y="966384"/>
                  <a:pt x="2347086" y="1102056"/>
                  <a:pt x="2340000" y="1217839"/>
                </a:cubicBezTo>
                <a:cubicBezTo>
                  <a:pt x="2332914" y="1333622"/>
                  <a:pt x="2347645" y="1618648"/>
                  <a:pt x="2340000" y="1755321"/>
                </a:cubicBezTo>
                <a:cubicBezTo>
                  <a:pt x="2332355" y="1891994"/>
                  <a:pt x="2305473" y="2121639"/>
                  <a:pt x="2340000" y="2483304"/>
                </a:cubicBezTo>
                <a:cubicBezTo>
                  <a:pt x="2374527" y="2844969"/>
                  <a:pt x="2347683" y="2828192"/>
                  <a:pt x="2340000" y="3116036"/>
                </a:cubicBezTo>
                <a:cubicBezTo>
                  <a:pt x="2332317" y="3403880"/>
                  <a:pt x="2342303" y="3688387"/>
                  <a:pt x="2340000" y="3844018"/>
                </a:cubicBezTo>
                <a:cubicBezTo>
                  <a:pt x="2337697" y="3999649"/>
                  <a:pt x="2382734" y="4399262"/>
                  <a:pt x="2340000" y="4762500"/>
                </a:cubicBezTo>
                <a:cubicBezTo>
                  <a:pt x="2121029" y="4749682"/>
                  <a:pt x="1930285" y="4788420"/>
                  <a:pt x="1708200" y="4762500"/>
                </a:cubicBezTo>
                <a:cubicBezTo>
                  <a:pt x="1486115" y="4736580"/>
                  <a:pt x="1354487" y="4758298"/>
                  <a:pt x="1099800" y="4762500"/>
                </a:cubicBezTo>
                <a:cubicBezTo>
                  <a:pt x="845113" y="4766702"/>
                  <a:pt x="752520" y="4783384"/>
                  <a:pt x="538200" y="4762500"/>
                </a:cubicBezTo>
                <a:cubicBezTo>
                  <a:pt x="323880" y="4741616"/>
                  <a:pt x="183958" y="4778686"/>
                  <a:pt x="0" y="4762500"/>
                </a:cubicBezTo>
                <a:cubicBezTo>
                  <a:pt x="14982" y="4403717"/>
                  <a:pt x="161" y="4254261"/>
                  <a:pt x="0" y="3986893"/>
                </a:cubicBezTo>
                <a:cubicBezTo>
                  <a:pt x="-161" y="3719525"/>
                  <a:pt x="26899" y="3608939"/>
                  <a:pt x="0" y="3258911"/>
                </a:cubicBezTo>
                <a:cubicBezTo>
                  <a:pt x="-26899" y="2908883"/>
                  <a:pt x="-4244" y="2904038"/>
                  <a:pt x="0" y="2578554"/>
                </a:cubicBezTo>
                <a:cubicBezTo>
                  <a:pt x="4244" y="2253070"/>
                  <a:pt x="29183" y="2108343"/>
                  <a:pt x="0" y="1802946"/>
                </a:cubicBezTo>
                <a:cubicBezTo>
                  <a:pt x="-29183" y="1497549"/>
                  <a:pt x="-28875" y="1449524"/>
                  <a:pt x="0" y="1217839"/>
                </a:cubicBezTo>
                <a:cubicBezTo>
                  <a:pt x="28875" y="986154"/>
                  <a:pt x="-12373" y="277576"/>
                  <a:pt x="0" y="0"/>
                </a:cubicBezTo>
                <a:close/>
              </a:path>
              <a:path w="2340000" h="4762500" stroke="0" extrusionOk="0">
                <a:moveTo>
                  <a:pt x="0" y="0"/>
                </a:moveTo>
                <a:cubicBezTo>
                  <a:pt x="198856" y="-23808"/>
                  <a:pt x="370661" y="-9697"/>
                  <a:pt x="608400" y="0"/>
                </a:cubicBezTo>
                <a:cubicBezTo>
                  <a:pt x="846139" y="9697"/>
                  <a:pt x="1095298" y="-863"/>
                  <a:pt x="1240200" y="0"/>
                </a:cubicBezTo>
                <a:cubicBezTo>
                  <a:pt x="1385102" y="863"/>
                  <a:pt x="1633629" y="20517"/>
                  <a:pt x="1778400" y="0"/>
                </a:cubicBezTo>
                <a:cubicBezTo>
                  <a:pt x="1923171" y="-20517"/>
                  <a:pt x="2177687" y="6695"/>
                  <a:pt x="2340000" y="0"/>
                </a:cubicBezTo>
                <a:cubicBezTo>
                  <a:pt x="2335335" y="152745"/>
                  <a:pt x="2359167" y="432925"/>
                  <a:pt x="2340000" y="632732"/>
                </a:cubicBezTo>
                <a:cubicBezTo>
                  <a:pt x="2320833" y="832539"/>
                  <a:pt x="2353648" y="1132632"/>
                  <a:pt x="2340000" y="1265464"/>
                </a:cubicBezTo>
                <a:cubicBezTo>
                  <a:pt x="2326352" y="1398296"/>
                  <a:pt x="2307883" y="1619431"/>
                  <a:pt x="2340000" y="1945821"/>
                </a:cubicBezTo>
                <a:cubicBezTo>
                  <a:pt x="2372117" y="2272211"/>
                  <a:pt x="2346980" y="2512621"/>
                  <a:pt x="2340000" y="2721429"/>
                </a:cubicBezTo>
                <a:cubicBezTo>
                  <a:pt x="2333020" y="2930237"/>
                  <a:pt x="2340147" y="3090956"/>
                  <a:pt x="2340000" y="3449411"/>
                </a:cubicBezTo>
                <a:cubicBezTo>
                  <a:pt x="2339853" y="3807866"/>
                  <a:pt x="2332513" y="3857850"/>
                  <a:pt x="2340000" y="4177393"/>
                </a:cubicBezTo>
                <a:cubicBezTo>
                  <a:pt x="2347487" y="4496936"/>
                  <a:pt x="2324745" y="4504565"/>
                  <a:pt x="2340000" y="4762500"/>
                </a:cubicBezTo>
                <a:cubicBezTo>
                  <a:pt x="2210847" y="4745624"/>
                  <a:pt x="2022611" y="4755101"/>
                  <a:pt x="1731600" y="4762500"/>
                </a:cubicBezTo>
                <a:cubicBezTo>
                  <a:pt x="1440589" y="4769899"/>
                  <a:pt x="1407733" y="4789070"/>
                  <a:pt x="1146600" y="4762500"/>
                </a:cubicBezTo>
                <a:cubicBezTo>
                  <a:pt x="885467" y="4735930"/>
                  <a:pt x="713382" y="4740029"/>
                  <a:pt x="561600" y="4762500"/>
                </a:cubicBezTo>
                <a:cubicBezTo>
                  <a:pt x="409818" y="4784971"/>
                  <a:pt x="216988" y="4779636"/>
                  <a:pt x="0" y="4762500"/>
                </a:cubicBezTo>
                <a:cubicBezTo>
                  <a:pt x="-4036" y="4578184"/>
                  <a:pt x="-1860" y="4414723"/>
                  <a:pt x="0" y="4177393"/>
                </a:cubicBezTo>
                <a:cubicBezTo>
                  <a:pt x="1860" y="3940063"/>
                  <a:pt x="-11125" y="3795473"/>
                  <a:pt x="0" y="3592286"/>
                </a:cubicBezTo>
                <a:cubicBezTo>
                  <a:pt x="11125" y="3389099"/>
                  <a:pt x="-18854" y="3080501"/>
                  <a:pt x="0" y="2864304"/>
                </a:cubicBezTo>
                <a:cubicBezTo>
                  <a:pt x="18854" y="2648107"/>
                  <a:pt x="-23390" y="2460659"/>
                  <a:pt x="0" y="2231571"/>
                </a:cubicBezTo>
                <a:cubicBezTo>
                  <a:pt x="23390" y="2002483"/>
                  <a:pt x="13641" y="1822331"/>
                  <a:pt x="0" y="1551214"/>
                </a:cubicBezTo>
                <a:cubicBezTo>
                  <a:pt x="-13641" y="1280097"/>
                  <a:pt x="-33547" y="1132968"/>
                  <a:pt x="0" y="870857"/>
                </a:cubicBezTo>
                <a:cubicBezTo>
                  <a:pt x="33547" y="608746"/>
                  <a:pt x="-16925" y="276983"/>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4680000" y="1301818"/>
            <a:ext cx="2340000" cy="4762500"/>
          </a:xfrm>
          <a:custGeom>
            <a:avLst/>
            <a:gdLst>
              <a:gd name="connsiteX0" fmla="*/ 0 w 2340000"/>
              <a:gd name="connsiteY0" fmla="*/ 0 h 4762500"/>
              <a:gd name="connsiteX1" fmla="*/ 514800 w 2340000"/>
              <a:gd name="connsiteY1" fmla="*/ 0 h 4762500"/>
              <a:gd name="connsiteX2" fmla="*/ 1146600 w 2340000"/>
              <a:gd name="connsiteY2" fmla="*/ 0 h 4762500"/>
              <a:gd name="connsiteX3" fmla="*/ 1778400 w 2340000"/>
              <a:gd name="connsiteY3" fmla="*/ 0 h 4762500"/>
              <a:gd name="connsiteX4" fmla="*/ 2340000 w 2340000"/>
              <a:gd name="connsiteY4" fmla="*/ 0 h 4762500"/>
              <a:gd name="connsiteX5" fmla="*/ 2340000 w 2340000"/>
              <a:gd name="connsiteY5" fmla="*/ 585107 h 4762500"/>
              <a:gd name="connsiteX6" fmla="*/ 2340000 w 2340000"/>
              <a:gd name="connsiteY6" fmla="*/ 1265464 h 4762500"/>
              <a:gd name="connsiteX7" fmla="*/ 2340000 w 2340000"/>
              <a:gd name="connsiteY7" fmla="*/ 2041071 h 4762500"/>
              <a:gd name="connsiteX8" fmla="*/ 2340000 w 2340000"/>
              <a:gd name="connsiteY8" fmla="*/ 2721429 h 4762500"/>
              <a:gd name="connsiteX9" fmla="*/ 2340000 w 2340000"/>
              <a:gd name="connsiteY9" fmla="*/ 3354161 h 4762500"/>
              <a:gd name="connsiteX10" fmla="*/ 2340000 w 2340000"/>
              <a:gd name="connsiteY10" fmla="*/ 4082143 h 4762500"/>
              <a:gd name="connsiteX11" fmla="*/ 2340000 w 2340000"/>
              <a:gd name="connsiteY11" fmla="*/ 4762500 h 4762500"/>
              <a:gd name="connsiteX12" fmla="*/ 1801800 w 2340000"/>
              <a:gd name="connsiteY12" fmla="*/ 4762500 h 4762500"/>
              <a:gd name="connsiteX13" fmla="*/ 1193400 w 2340000"/>
              <a:gd name="connsiteY13" fmla="*/ 4762500 h 4762500"/>
              <a:gd name="connsiteX14" fmla="*/ 585000 w 2340000"/>
              <a:gd name="connsiteY14" fmla="*/ 4762500 h 4762500"/>
              <a:gd name="connsiteX15" fmla="*/ 0 w 2340000"/>
              <a:gd name="connsiteY15" fmla="*/ 4762500 h 4762500"/>
              <a:gd name="connsiteX16" fmla="*/ 0 w 2340000"/>
              <a:gd name="connsiteY16" fmla="*/ 4225018 h 4762500"/>
              <a:gd name="connsiteX17" fmla="*/ 0 w 2340000"/>
              <a:gd name="connsiteY17" fmla="*/ 3687536 h 4762500"/>
              <a:gd name="connsiteX18" fmla="*/ 0 w 2340000"/>
              <a:gd name="connsiteY18" fmla="*/ 3150054 h 4762500"/>
              <a:gd name="connsiteX19" fmla="*/ 0 w 2340000"/>
              <a:gd name="connsiteY19" fmla="*/ 2422071 h 4762500"/>
              <a:gd name="connsiteX20" fmla="*/ 0 w 2340000"/>
              <a:gd name="connsiteY20" fmla="*/ 1789339 h 4762500"/>
              <a:gd name="connsiteX21" fmla="*/ 0 w 2340000"/>
              <a:gd name="connsiteY21" fmla="*/ 110898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08094" y="-21151"/>
                  <a:pt x="320710" y="-1795"/>
                  <a:pt x="514800" y="0"/>
                </a:cubicBezTo>
                <a:cubicBezTo>
                  <a:pt x="708890" y="1795"/>
                  <a:pt x="878193" y="29233"/>
                  <a:pt x="1146600" y="0"/>
                </a:cubicBezTo>
                <a:cubicBezTo>
                  <a:pt x="1415007" y="-29233"/>
                  <a:pt x="1592332" y="-3312"/>
                  <a:pt x="1778400" y="0"/>
                </a:cubicBezTo>
                <a:cubicBezTo>
                  <a:pt x="1964468" y="3312"/>
                  <a:pt x="2182426" y="-13783"/>
                  <a:pt x="2340000" y="0"/>
                </a:cubicBezTo>
                <a:cubicBezTo>
                  <a:pt x="2321805" y="281458"/>
                  <a:pt x="2311131" y="430169"/>
                  <a:pt x="2340000" y="585107"/>
                </a:cubicBezTo>
                <a:cubicBezTo>
                  <a:pt x="2368869" y="740045"/>
                  <a:pt x="2340490" y="1022096"/>
                  <a:pt x="2340000" y="1265464"/>
                </a:cubicBezTo>
                <a:cubicBezTo>
                  <a:pt x="2339510" y="1508832"/>
                  <a:pt x="2330280" y="1879755"/>
                  <a:pt x="2340000" y="2041071"/>
                </a:cubicBezTo>
                <a:cubicBezTo>
                  <a:pt x="2349720" y="2202387"/>
                  <a:pt x="2362745" y="2539742"/>
                  <a:pt x="2340000" y="2721429"/>
                </a:cubicBezTo>
                <a:cubicBezTo>
                  <a:pt x="2317255" y="2903116"/>
                  <a:pt x="2321906" y="3121160"/>
                  <a:pt x="2340000" y="3354161"/>
                </a:cubicBezTo>
                <a:cubicBezTo>
                  <a:pt x="2358094" y="3587162"/>
                  <a:pt x="2308359" y="3905179"/>
                  <a:pt x="2340000" y="4082143"/>
                </a:cubicBezTo>
                <a:cubicBezTo>
                  <a:pt x="2371641" y="4259107"/>
                  <a:pt x="2335728" y="4545062"/>
                  <a:pt x="2340000" y="4762500"/>
                </a:cubicBezTo>
                <a:cubicBezTo>
                  <a:pt x="2224339" y="4774224"/>
                  <a:pt x="2015403" y="4760788"/>
                  <a:pt x="1801800" y="4762500"/>
                </a:cubicBezTo>
                <a:cubicBezTo>
                  <a:pt x="1588197" y="4764212"/>
                  <a:pt x="1426619" y="4778473"/>
                  <a:pt x="1193400" y="4762500"/>
                </a:cubicBezTo>
                <a:cubicBezTo>
                  <a:pt x="960181" y="4746527"/>
                  <a:pt x="801669" y="4790098"/>
                  <a:pt x="585000" y="4762500"/>
                </a:cubicBezTo>
                <a:cubicBezTo>
                  <a:pt x="368331" y="4734902"/>
                  <a:pt x="178294" y="4749802"/>
                  <a:pt x="0" y="4762500"/>
                </a:cubicBezTo>
                <a:cubicBezTo>
                  <a:pt x="-8766" y="4602341"/>
                  <a:pt x="3998" y="4345383"/>
                  <a:pt x="0" y="4225018"/>
                </a:cubicBezTo>
                <a:cubicBezTo>
                  <a:pt x="-3998" y="4104653"/>
                  <a:pt x="-10851" y="3886105"/>
                  <a:pt x="0" y="3687536"/>
                </a:cubicBezTo>
                <a:cubicBezTo>
                  <a:pt x="10851" y="3488967"/>
                  <a:pt x="-6591" y="3345620"/>
                  <a:pt x="0" y="3150054"/>
                </a:cubicBezTo>
                <a:cubicBezTo>
                  <a:pt x="6591" y="2954488"/>
                  <a:pt x="-1859" y="2641788"/>
                  <a:pt x="0" y="2422071"/>
                </a:cubicBezTo>
                <a:cubicBezTo>
                  <a:pt x="1859" y="2202354"/>
                  <a:pt x="28238" y="1916212"/>
                  <a:pt x="0" y="1789339"/>
                </a:cubicBezTo>
                <a:cubicBezTo>
                  <a:pt x="-28238" y="1662466"/>
                  <a:pt x="-2927" y="1364054"/>
                  <a:pt x="0" y="1108982"/>
                </a:cubicBezTo>
                <a:cubicBezTo>
                  <a:pt x="2927" y="853910"/>
                  <a:pt x="52576" y="482328"/>
                  <a:pt x="0" y="0"/>
                </a:cubicBezTo>
                <a:close/>
              </a:path>
              <a:path w="2340000" h="4762500" stroke="0" extrusionOk="0">
                <a:moveTo>
                  <a:pt x="0" y="0"/>
                </a:moveTo>
                <a:cubicBezTo>
                  <a:pt x="222161" y="25990"/>
                  <a:pt x="495236" y="-29806"/>
                  <a:pt x="631800" y="0"/>
                </a:cubicBezTo>
                <a:cubicBezTo>
                  <a:pt x="768364" y="29806"/>
                  <a:pt x="995945" y="-26688"/>
                  <a:pt x="1170000" y="0"/>
                </a:cubicBezTo>
                <a:cubicBezTo>
                  <a:pt x="1344055" y="26688"/>
                  <a:pt x="1589471" y="3630"/>
                  <a:pt x="1801800" y="0"/>
                </a:cubicBezTo>
                <a:cubicBezTo>
                  <a:pt x="2014129" y="-3630"/>
                  <a:pt x="2112525" y="8959"/>
                  <a:pt x="2340000" y="0"/>
                </a:cubicBezTo>
                <a:cubicBezTo>
                  <a:pt x="2337929" y="171577"/>
                  <a:pt x="2332675" y="402237"/>
                  <a:pt x="2340000" y="632732"/>
                </a:cubicBezTo>
                <a:cubicBezTo>
                  <a:pt x="2347325" y="863227"/>
                  <a:pt x="2374735" y="1121588"/>
                  <a:pt x="2340000" y="1408339"/>
                </a:cubicBezTo>
                <a:cubicBezTo>
                  <a:pt x="2305265" y="1695090"/>
                  <a:pt x="2335793" y="1827827"/>
                  <a:pt x="2340000" y="2088696"/>
                </a:cubicBezTo>
                <a:cubicBezTo>
                  <a:pt x="2344207" y="2349565"/>
                  <a:pt x="2327249" y="2466905"/>
                  <a:pt x="2340000" y="2626179"/>
                </a:cubicBezTo>
                <a:cubicBezTo>
                  <a:pt x="2352751" y="2785453"/>
                  <a:pt x="2361643" y="3053322"/>
                  <a:pt x="2340000" y="3211286"/>
                </a:cubicBezTo>
                <a:cubicBezTo>
                  <a:pt x="2318357" y="3369250"/>
                  <a:pt x="2312073" y="3747334"/>
                  <a:pt x="2340000" y="3986893"/>
                </a:cubicBezTo>
                <a:cubicBezTo>
                  <a:pt x="2367927" y="4226452"/>
                  <a:pt x="2337994" y="4521601"/>
                  <a:pt x="2340000" y="4762500"/>
                </a:cubicBezTo>
                <a:cubicBezTo>
                  <a:pt x="2196554" y="4780983"/>
                  <a:pt x="2039180" y="4773726"/>
                  <a:pt x="1778400" y="4762500"/>
                </a:cubicBezTo>
                <a:cubicBezTo>
                  <a:pt x="1517620" y="4751274"/>
                  <a:pt x="1340050" y="4742990"/>
                  <a:pt x="1146600" y="4762500"/>
                </a:cubicBezTo>
                <a:cubicBezTo>
                  <a:pt x="953150" y="4782010"/>
                  <a:pt x="736683" y="4768171"/>
                  <a:pt x="561600" y="4762500"/>
                </a:cubicBezTo>
                <a:cubicBezTo>
                  <a:pt x="386517" y="4756829"/>
                  <a:pt x="159543" y="4768545"/>
                  <a:pt x="0" y="4762500"/>
                </a:cubicBezTo>
                <a:cubicBezTo>
                  <a:pt x="14628" y="4587394"/>
                  <a:pt x="14766" y="4296571"/>
                  <a:pt x="0" y="4034518"/>
                </a:cubicBezTo>
                <a:cubicBezTo>
                  <a:pt x="-14766" y="3772465"/>
                  <a:pt x="-6740" y="3636974"/>
                  <a:pt x="0" y="3306536"/>
                </a:cubicBezTo>
                <a:cubicBezTo>
                  <a:pt x="6740" y="2976098"/>
                  <a:pt x="15551" y="2968635"/>
                  <a:pt x="0" y="2673804"/>
                </a:cubicBezTo>
                <a:cubicBezTo>
                  <a:pt x="-15551" y="2378973"/>
                  <a:pt x="-5159" y="2289312"/>
                  <a:pt x="0" y="2088696"/>
                </a:cubicBezTo>
                <a:cubicBezTo>
                  <a:pt x="5159" y="1888080"/>
                  <a:pt x="-25301" y="1592574"/>
                  <a:pt x="0" y="1313089"/>
                </a:cubicBezTo>
                <a:cubicBezTo>
                  <a:pt x="25301" y="1033604"/>
                  <a:pt x="32222" y="931259"/>
                  <a:pt x="0" y="585107"/>
                </a:cubicBezTo>
                <a:cubicBezTo>
                  <a:pt x="-32222" y="238955"/>
                  <a:pt x="27074" y="279593"/>
                  <a:pt x="0" y="0"/>
                </a:cubicBezTo>
                <a:close/>
              </a:path>
            </a:pathLst>
          </a:custGeom>
          <a:solidFill>
            <a:srgbClr val="FE0000"/>
          </a:solidFill>
          <a:ln>
            <a:solidFill>
              <a:srgbClr val="FE0000"/>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380000" y="1301818"/>
            <a:ext cx="2340000" cy="4762500"/>
          </a:xfrm>
          <a:custGeom>
            <a:avLst/>
            <a:gdLst>
              <a:gd name="connsiteX0" fmla="*/ 0 w 2340000"/>
              <a:gd name="connsiteY0" fmla="*/ 0 h 4762500"/>
              <a:gd name="connsiteX1" fmla="*/ 561600 w 2340000"/>
              <a:gd name="connsiteY1" fmla="*/ 0 h 4762500"/>
              <a:gd name="connsiteX2" fmla="*/ 1123200 w 2340000"/>
              <a:gd name="connsiteY2" fmla="*/ 0 h 4762500"/>
              <a:gd name="connsiteX3" fmla="*/ 1755000 w 2340000"/>
              <a:gd name="connsiteY3" fmla="*/ 0 h 4762500"/>
              <a:gd name="connsiteX4" fmla="*/ 2340000 w 2340000"/>
              <a:gd name="connsiteY4" fmla="*/ 0 h 4762500"/>
              <a:gd name="connsiteX5" fmla="*/ 2340000 w 2340000"/>
              <a:gd name="connsiteY5" fmla="*/ 537482 h 4762500"/>
              <a:gd name="connsiteX6" fmla="*/ 2340000 w 2340000"/>
              <a:gd name="connsiteY6" fmla="*/ 1217839 h 4762500"/>
              <a:gd name="connsiteX7" fmla="*/ 2340000 w 2340000"/>
              <a:gd name="connsiteY7" fmla="*/ 1802946 h 4762500"/>
              <a:gd name="connsiteX8" fmla="*/ 2340000 w 2340000"/>
              <a:gd name="connsiteY8" fmla="*/ 2340429 h 4762500"/>
              <a:gd name="connsiteX9" fmla="*/ 2340000 w 2340000"/>
              <a:gd name="connsiteY9" fmla="*/ 3116036 h 4762500"/>
              <a:gd name="connsiteX10" fmla="*/ 2340000 w 2340000"/>
              <a:gd name="connsiteY10" fmla="*/ 3891643 h 4762500"/>
              <a:gd name="connsiteX11" fmla="*/ 2340000 w 2340000"/>
              <a:gd name="connsiteY11" fmla="*/ 4762500 h 4762500"/>
              <a:gd name="connsiteX12" fmla="*/ 1801800 w 2340000"/>
              <a:gd name="connsiteY12" fmla="*/ 4762500 h 4762500"/>
              <a:gd name="connsiteX13" fmla="*/ 1170000 w 2340000"/>
              <a:gd name="connsiteY13" fmla="*/ 4762500 h 4762500"/>
              <a:gd name="connsiteX14" fmla="*/ 561600 w 2340000"/>
              <a:gd name="connsiteY14" fmla="*/ 4762500 h 4762500"/>
              <a:gd name="connsiteX15" fmla="*/ 0 w 2340000"/>
              <a:gd name="connsiteY15" fmla="*/ 4762500 h 4762500"/>
              <a:gd name="connsiteX16" fmla="*/ 0 w 2340000"/>
              <a:gd name="connsiteY16" fmla="*/ 4082143 h 4762500"/>
              <a:gd name="connsiteX17" fmla="*/ 0 w 2340000"/>
              <a:gd name="connsiteY17" fmla="*/ 3449411 h 4762500"/>
              <a:gd name="connsiteX18" fmla="*/ 0 w 2340000"/>
              <a:gd name="connsiteY18" fmla="*/ 2769054 h 4762500"/>
              <a:gd name="connsiteX19" fmla="*/ 0 w 2340000"/>
              <a:gd name="connsiteY19" fmla="*/ 2136321 h 4762500"/>
              <a:gd name="connsiteX20" fmla="*/ 0 w 2340000"/>
              <a:gd name="connsiteY20" fmla="*/ 1551214 h 4762500"/>
              <a:gd name="connsiteX21" fmla="*/ 0 w 2340000"/>
              <a:gd name="connsiteY21" fmla="*/ 101373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87692" y="3069"/>
                  <a:pt x="355045" y="-1897"/>
                  <a:pt x="561600" y="0"/>
                </a:cubicBezTo>
                <a:cubicBezTo>
                  <a:pt x="768155" y="1897"/>
                  <a:pt x="947207" y="12871"/>
                  <a:pt x="1123200" y="0"/>
                </a:cubicBezTo>
                <a:cubicBezTo>
                  <a:pt x="1299193" y="-12871"/>
                  <a:pt x="1545861" y="-12195"/>
                  <a:pt x="1755000" y="0"/>
                </a:cubicBezTo>
                <a:cubicBezTo>
                  <a:pt x="1964139" y="12195"/>
                  <a:pt x="2060575" y="21456"/>
                  <a:pt x="2340000" y="0"/>
                </a:cubicBezTo>
                <a:cubicBezTo>
                  <a:pt x="2365777" y="142579"/>
                  <a:pt x="2330449" y="393752"/>
                  <a:pt x="2340000" y="537482"/>
                </a:cubicBezTo>
                <a:cubicBezTo>
                  <a:pt x="2349551" y="681212"/>
                  <a:pt x="2323330" y="990416"/>
                  <a:pt x="2340000" y="1217839"/>
                </a:cubicBezTo>
                <a:cubicBezTo>
                  <a:pt x="2356670" y="1445262"/>
                  <a:pt x="2363903" y="1648288"/>
                  <a:pt x="2340000" y="1802946"/>
                </a:cubicBezTo>
                <a:cubicBezTo>
                  <a:pt x="2316097" y="1957604"/>
                  <a:pt x="2328969" y="2142528"/>
                  <a:pt x="2340000" y="2340429"/>
                </a:cubicBezTo>
                <a:cubicBezTo>
                  <a:pt x="2351031" y="2538330"/>
                  <a:pt x="2333272" y="2857691"/>
                  <a:pt x="2340000" y="3116036"/>
                </a:cubicBezTo>
                <a:cubicBezTo>
                  <a:pt x="2346728" y="3374381"/>
                  <a:pt x="2363859" y="3526734"/>
                  <a:pt x="2340000" y="3891643"/>
                </a:cubicBezTo>
                <a:cubicBezTo>
                  <a:pt x="2316141" y="4256552"/>
                  <a:pt x="2361913" y="4406477"/>
                  <a:pt x="2340000" y="4762500"/>
                </a:cubicBezTo>
                <a:cubicBezTo>
                  <a:pt x="2137804" y="4785003"/>
                  <a:pt x="1947151" y="4784631"/>
                  <a:pt x="1801800" y="4762500"/>
                </a:cubicBezTo>
                <a:cubicBezTo>
                  <a:pt x="1656449" y="4740369"/>
                  <a:pt x="1453870" y="4740148"/>
                  <a:pt x="1170000" y="4762500"/>
                </a:cubicBezTo>
                <a:cubicBezTo>
                  <a:pt x="886130" y="4784852"/>
                  <a:pt x="813826" y="4762147"/>
                  <a:pt x="561600" y="4762500"/>
                </a:cubicBezTo>
                <a:cubicBezTo>
                  <a:pt x="309374" y="4762853"/>
                  <a:pt x="140251" y="4738350"/>
                  <a:pt x="0" y="4762500"/>
                </a:cubicBezTo>
                <a:cubicBezTo>
                  <a:pt x="-11193" y="4589543"/>
                  <a:pt x="17926" y="4364738"/>
                  <a:pt x="0" y="4082143"/>
                </a:cubicBezTo>
                <a:cubicBezTo>
                  <a:pt x="-17926" y="3799548"/>
                  <a:pt x="24540" y="3701804"/>
                  <a:pt x="0" y="3449411"/>
                </a:cubicBezTo>
                <a:cubicBezTo>
                  <a:pt x="-24540" y="3197018"/>
                  <a:pt x="-12573" y="3009177"/>
                  <a:pt x="0" y="2769054"/>
                </a:cubicBezTo>
                <a:cubicBezTo>
                  <a:pt x="12573" y="2528931"/>
                  <a:pt x="-4033" y="2319241"/>
                  <a:pt x="0" y="2136321"/>
                </a:cubicBezTo>
                <a:cubicBezTo>
                  <a:pt x="4033" y="1953401"/>
                  <a:pt x="-4026" y="1790962"/>
                  <a:pt x="0" y="1551214"/>
                </a:cubicBezTo>
                <a:cubicBezTo>
                  <a:pt x="4026" y="1311466"/>
                  <a:pt x="14096" y="1187176"/>
                  <a:pt x="0" y="1013732"/>
                </a:cubicBezTo>
                <a:cubicBezTo>
                  <a:pt x="-14096" y="840288"/>
                  <a:pt x="-21445" y="379570"/>
                  <a:pt x="0" y="0"/>
                </a:cubicBezTo>
                <a:close/>
              </a:path>
              <a:path w="2340000" h="4762500" stroke="0" extrusionOk="0">
                <a:moveTo>
                  <a:pt x="0" y="0"/>
                </a:moveTo>
                <a:cubicBezTo>
                  <a:pt x="145175" y="-20215"/>
                  <a:pt x="377492" y="16202"/>
                  <a:pt x="538200" y="0"/>
                </a:cubicBezTo>
                <a:cubicBezTo>
                  <a:pt x="698908" y="-16202"/>
                  <a:pt x="989233" y="-5276"/>
                  <a:pt x="1146600" y="0"/>
                </a:cubicBezTo>
                <a:cubicBezTo>
                  <a:pt x="1303967" y="5276"/>
                  <a:pt x="1463651" y="29354"/>
                  <a:pt x="1778400" y="0"/>
                </a:cubicBezTo>
                <a:cubicBezTo>
                  <a:pt x="2093149" y="-29354"/>
                  <a:pt x="2189236" y="11002"/>
                  <a:pt x="2340000" y="0"/>
                </a:cubicBezTo>
                <a:cubicBezTo>
                  <a:pt x="2365266" y="198908"/>
                  <a:pt x="2348749" y="484923"/>
                  <a:pt x="2340000" y="632732"/>
                </a:cubicBezTo>
                <a:cubicBezTo>
                  <a:pt x="2331251" y="780541"/>
                  <a:pt x="2356397" y="958151"/>
                  <a:pt x="2340000" y="1170214"/>
                </a:cubicBezTo>
                <a:cubicBezTo>
                  <a:pt x="2323603" y="1382277"/>
                  <a:pt x="2332176" y="1599310"/>
                  <a:pt x="2340000" y="1850571"/>
                </a:cubicBezTo>
                <a:cubicBezTo>
                  <a:pt x="2347824" y="2101832"/>
                  <a:pt x="2325633" y="2143307"/>
                  <a:pt x="2340000" y="2435679"/>
                </a:cubicBezTo>
                <a:cubicBezTo>
                  <a:pt x="2354367" y="2728051"/>
                  <a:pt x="2372169" y="2971361"/>
                  <a:pt x="2340000" y="3211286"/>
                </a:cubicBezTo>
                <a:cubicBezTo>
                  <a:pt x="2307831" y="3451211"/>
                  <a:pt x="2309314" y="3752659"/>
                  <a:pt x="2340000" y="3891643"/>
                </a:cubicBezTo>
                <a:cubicBezTo>
                  <a:pt x="2370686" y="4030627"/>
                  <a:pt x="2331172" y="4549571"/>
                  <a:pt x="2340000" y="4762500"/>
                </a:cubicBezTo>
                <a:cubicBezTo>
                  <a:pt x="2121726" y="4752395"/>
                  <a:pt x="1878793" y="4771656"/>
                  <a:pt x="1755000" y="4762500"/>
                </a:cubicBezTo>
                <a:cubicBezTo>
                  <a:pt x="1631207" y="4753344"/>
                  <a:pt x="1457765" y="4786379"/>
                  <a:pt x="1216800" y="4762500"/>
                </a:cubicBezTo>
                <a:cubicBezTo>
                  <a:pt x="975835" y="4738621"/>
                  <a:pt x="954497" y="4782773"/>
                  <a:pt x="702000" y="4762500"/>
                </a:cubicBezTo>
                <a:cubicBezTo>
                  <a:pt x="449503" y="4742227"/>
                  <a:pt x="161877" y="4780263"/>
                  <a:pt x="0" y="4762500"/>
                </a:cubicBezTo>
                <a:cubicBezTo>
                  <a:pt x="-30667" y="4600213"/>
                  <a:pt x="-38558" y="4206238"/>
                  <a:pt x="0" y="3986893"/>
                </a:cubicBezTo>
                <a:cubicBezTo>
                  <a:pt x="38558" y="3767548"/>
                  <a:pt x="15079" y="3638362"/>
                  <a:pt x="0" y="3306536"/>
                </a:cubicBezTo>
                <a:cubicBezTo>
                  <a:pt x="-15079" y="2974710"/>
                  <a:pt x="-14905" y="2867483"/>
                  <a:pt x="0" y="2673804"/>
                </a:cubicBezTo>
                <a:cubicBezTo>
                  <a:pt x="14905" y="2480125"/>
                  <a:pt x="-25774" y="2116431"/>
                  <a:pt x="0" y="1945821"/>
                </a:cubicBezTo>
                <a:cubicBezTo>
                  <a:pt x="25774" y="1775211"/>
                  <a:pt x="30081" y="1492918"/>
                  <a:pt x="0" y="1265464"/>
                </a:cubicBezTo>
                <a:cubicBezTo>
                  <a:pt x="-30081" y="1038010"/>
                  <a:pt x="14144" y="385643"/>
                  <a:pt x="0" y="0"/>
                </a:cubicBezTo>
                <a:close/>
              </a:path>
            </a:pathLst>
          </a:custGeom>
          <a:solidFill>
            <a:srgbClr val="C00000"/>
          </a:solidFill>
          <a:ln>
            <a:solidFill>
              <a:srgbClr val="C0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AF803B1-6A76-D8D5-0FEC-557155909A4A}"/>
              </a:ext>
            </a:extLst>
          </p:cNvPr>
          <p:cNvSpPr txBox="1"/>
          <p:nvPr/>
        </p:nvSpPr>
        <p:spPr>
          <a:xfrm>
            <a:off x="2268000" y="165610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4968000" y="165610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668000" y="165610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268000" y="2700000"/>
            <a:ext cx="1695450" cy="646331"/>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Fidéliser nos clients jeunes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160000" y="4320000"/>
            <a:ext cx="2016000" cy="720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Ambassadeurs Jeunes</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 En voiture Simone »</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4860000" y="4175999"/>
            <a:ext cx="2016000" cy="1008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Offre « Parents / Ados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Offres commerciales enfants et jeunes</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560000" y="3600000"/>
            <a:ext cx="2016000" cy="2400657"/>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La conquête des salariés des entreprises clientes de la CEGEE</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partenariat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parrainage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Les animations agences</a:t>
            </a:r>
          </a:p>
        </p:txBody>
      </p:sp>
      <p:sp>
        <p:nvSpPr>
          <p:cNvPr id="23" name="ZoneTexte 22">
            <a:extLst>
              <a:ext uri="{FF2B5EF4-FFF2-40B4-BE49-F238E27FC236}">
                <a16:creationId xmlns:a16="http://schemas.microsoft.com/office/drawing/2014/main" id="{0F18F948-4E38-0A93-3797-C38F74356455}"/>
              </a:ext>
            </a:extLst>
          </p:cNvPr>
          <p:cNvSpPr txBox="1"/>
          <p:nvPr/>
        </p:nvSpPr>
        <p:spPr>
          <a:xfrm>
            <a:off x="1834509" y="635154"/>
            <a:ext cx="8433441" cy="400110"/>
          </a:xfrm>
          <a:prstGeom prst="rect">
            <a:avLst/>
          </a:prstGeom>
          <a:noFill/>
        </p:spPr>
        <p:txBody>
          <a:bodyPr wrap="square" rtlCol="0">
            <a:spAutoFit/>
          </a:bodyPr>
          <a:lstStyle/>
          <a:p>
            <a:pPr algn="ctr"/>
            <a:r>
              <a:rPr lang="fr-FR" sz="2000" dirty="0">
                <a:solidFill>
                  <a:schemeClr val="tx1">
                    <a:lumMod val="75000"/>
                    <a:lumOff val="25000"/>
                  </a:schemeClr>
                </a:solidFill>
                <a:latin typeface="Berlin Sans FB Demi" panose="020E0802020502020306" pitchFamily="34" charset="0"/>
              </a:rPr>
              <a:t>POUR DEVELOPPER NOTRE FONDS DE COMMERCE :</a:t>
            </a:r>
          </a:p>
        </p:txBody>
      </p:sp>
      <p:sp>
        <p:nvSpPr>
          <p:cNvPr id="26" name="ZoneTexte 25">
            <a:extLst>
              <a:ext uri="{FF2B5EF4-FFF2-40B4-BE49-F238E27FC236}">
                <a16:creationId xmlns:a16="http://schemas.microsoft.com/office/drawing/2014/main" id="{A73EC024-7A50-9C8F-6E6B-57D56EA09047}"/>
              </a:ext>
            </a:extLst>
          </p:cNvPr>
          <p:cNvSpPr txBox="1"/>
          <p:nvPr/>
        </p:nvSpPr>
        <p:spPr>
          <a:xfrm>
            <a:off x="49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Capitaliser sur nos offres compétitives</a:t>
            </a:r>
          </a:p>
        </p:txBody>
      </p:sp>
      <p:sp>
        <p:nvSpPr>
          <p:cNvPr id="27" name="ZoneTexte 26">
            <a:extLst>
              <a:ext uri="{FF2B5EF4-FFF2-40B4-BE49-F238E27FC236}">
                <a16:creationId xmlns:a16="http://schemas.microsoft.com/office/drawing/2014/main" id="{1DB05AC7-5A81-6D1B-5DDC-5F454466D329}"/>
              </a:ext>
            </a:extLst>
          </p:cNvPr>
          <p:cNvSpPr txBox="1"/>
          <p:nvPr/>
        </p:nvSpPr>
        <p:spPr>
          <a:xfrm>
            <a:off x="76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Utiliser nos stratégies innovantes</a:t>
            </a:r>
          </a:p>
        </p:txBody>
      </p:sp>
      <p:sp>
        <p:nvSpPr>
          <p:cNvPr id="3" name="Rectangle 2">
            <a:extLst>
              <a:ext uri="{FF2B5EF4-FFF2-40B4-BE49-F238E27FC236}">
                <a16:creationId xmlns:a16="http://schemas.microsoft.com/office/drawing/2014/main" id="{3DB7038E-839B-3E77-E11B-97BC5601179E}"/>
              </a:ext>
            </a:extLst>
          </p:cNvPr>
          <p:cNvSpPr/>
          <p:nvPr/>
        </p:nvSpPr>
        <p:spPr>
          <a:xfrm>
            <a:off x="4500001" y="1231271"/>
            <a:ext cx="5400000" cy="4916032"/>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Picture 4">
            <a:extLst>
              <a:ext uri="{FF2B5EF4-FFF2-40B4-BE49-F238E27FC236}">
                <a16:creationId xmlns:a16="http://schemas.microsoft.com/office/drawing/2014/main" id="{C3C987F7-208A-64F3-77E0-8E242E749F5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82800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302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EBB6886-A01D-98BA-A052-522FDBD0C4E5}"/>
              </a:ext>
            </a:extLst>
          </p:cNvPr>
          <p:cNvSpPr>
            <a:spLocks noGrp="1"/>
          </p:cNvSpPr>
          <p:nvPr>
            <p:ph idx="17"/>
          </p:nvPr>
        </p:nvSpPr>
        <p:spPr>
          <a:xfrm>
            <a:off x="695325" y="1361297"/>
            <a:ext cx="10980738" cy="1009461"/>
          </a:xfrm>
        </p:spPr>
        <p:txBody>
          <a:bodyPr/>
          <a:lstStyle/>
          <a:p>
            <a:r>
              <a:rPr lang="fr-FR" dirty="0"/>
              <a:t>Nommés par les DR, les Ambassadeurs Jeunes permettent de </a:t>
            </a:r>
            <a:r>
              <a:rPr lang="fr-FR" b="1" dirty="0">
                <a:solidFill>
                  <a:srgbClr val="C00000"/>
                </a:solidFill>
              </a:rPr>
              <a:t>dynamiser le marché des jeunes en proximité directe de nos clients</a:t>
            </a:r>
            <a:r>
              <a:rPr lang="fr-FR" dirty="0">
                <a:solidFill>
                  <a:schemeClr val="tx1"/>
                </a:solidFill>
              </a:rPr>
              <a:t>.</a:t>
            </a:r>
          </a:p>
          <a:p>
            <a:r>
              <a:rPr lang="fr-FR" dirty="0"/>
              <a:t>Ils sont animés par les Promoteurs de l’Excellence en transversalité avec le Département Marketing.</a:t>
            </a:r>
          </a:p>
        </p:txBody>
      </p:sp>
      <p:sp>
        <p:nvSpPr>
          <p:cNvPr id="3" name="Espace réservé du texte 2">
            <a:extLst>
              <a:ext uri="{FF2B5EF4-FFF2-40B4-BE49-F238E27FC236}">
                <a16:creationId xmlns:a16="http://schemas.microsoft.com/office/drawing/2014/main" id="{2A59359F-CC89-7102-8BEA-95078129C7AB}"/>
              </a:ext>
            </a:extLst>
          </p:cNvPr>
          <p:cNvSpPr>
            <a:spLocks noGrp="1"/>
          </p:cNvSpPr>
          <p:nvPr>
            <p:ph type="body" sz="quarter" idx="12"/>
          </p:nvPr>
        </p:nvSpPr>
        <p:spPr/>
        <p:txBody>
          <a:bodyPr/>
          <a:lstStyle/>
          <a:p>
            <a:r>
              <a:rPr lang="fr-FR" dirty="0"/>
              <a:t>Les Ambassadeurs Jeunes : plus qu’un simple statut, un véritable atout pour la conquête ! </a:t>
            </a:r>
          </a:p>
        </p:txBody>
      </p:sp>
      <p:sp>
        <p:nvSpPr>
          <p:cNvPr id="4" name="Espace réservé du texte 3">
            <a:extLst>
              <a:ext uri="{FF2B5EF4-FFF2-40B4-BE49-F238E27FC236}">
                <a16:creationId xmlns:a16="http://schemas.microsoft.com/office/drawing/2014/main" id="{0987C7F3-6931-134B-0D06-4BE03F6FDD9E}"/>
              </a:ext>
            </a:extLst>
          </p:cNvPr>
          <p:cNvSpPr>
            <a:spLocks noGrp="1"/>
          </p:cNvSpPr>
          <p:nvPr>
            <p:ph type="body" sz="quarter" idx="14"/>
          </p:nvPr>
        </p:nvSpPr>
        <p:spPr/>
        <p:txBody>
          <a:bodyPr/>
          <a:lstStyle/>
          <a:p>
            <a:r>
              <a:rPr lang="fr-FR" dirty="0"/>
              <a:t>Fidéliser nos clients jeunes</a:t>
            </a:r>
          </a:p>
        </p:txBody>
      </p:sp>
      <p:sp>
        <p:nvSpPr>
          <p:cNvPr id="5" name="Espace réservé du texte 4">
            <a:extLst>
              <a:ext uri="{FF2B5EF4-FFF2-40B4-BE49-F238E27FC236}">
                <a16:creationId xmlns:a16="http://schemas.microsoft.com/office/drawing/2014/main" id="{08DC18BC-72B1-E5BB-B632-3258727BE296}"/>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100ABA18-B5FD-8870-3222-570B60B42040}"/>
              </a:ext>
            </a:extLst>
          </p:cNvPr>
          <p:cNvSpPr/>
          <p:nvPr/>
        </p:nvSpPr>
        <p:spPr>
          <a:xfrm>
            <a:off x="695325" y="2710300"/>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9FCAAE3-5058-2541-9BF3-BD492A16A09E}"/>
              </a:ext>
            </a:extLst>
          </p:cNvPr>
          <p:cNvSpPr/>
          <p:nvPr/>
        </p:nvSpPr>
        <p:spPr>
          <a:xfrm>
            <a:off x="1392442" y="2579635"/>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Qui sont-ils ?</a:t>
            </a:r>
          </a:p>
        </p:txBody>
      </p:sp>
      <p:sp>
        <p:nvSpPr>
          <p:cNvPr id="13" name="Ellipse 12">
            <a:extLst>
              <a:ext uri="{FF2B5EF4-FFF2-40B4-BE49-F238E27FC236}">
                <a16:creationId xmlns:a16="http://schemas.microsoft.com/office/drawing/2014/main" id="{B782080D-4727-1819-CD67-C5B88A15651F}"/>
              </a:ext>
            </a:extLst>
          </p:cNvPr>
          <p:cNvSpPr/>
          <p:nvPr/>
        </p:nvSpPr>
        <p:spPr>
          <a:xfrm>
            <a:off x="832323" y="3473317"/>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1</a:t>
            </a:r>
          </a:p>
        </p:txBody>
      </p:sp>
      <p:sp>
        <p:nvSpPr>
          <p:cNvPr id="14" name="ZoneTexte 13">
            <a:extLst>
              <a:ext uri="{FF2B5EF4-FFF2-40B4-BE49-F238E27FC236}">
                <a16:creationId xmlns:a16="http://schemas.microsoft.com/office/drawing/2014/main" id="{729DD574-864D-2884-0FA0-5175DD59CC33}"/>
              </a:ext>
            </a:extLst>
          </p:cNvPr>
          <p:cNvSpPr txBox="1"/>
          <p:nvPr/>
        </p:nvSpPr>
        <p:spPr>
          <a:xfrm>
            <a:off x="1111557" y="3307677"/>
            <a:ext cx="2972383" cy="584775"/>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Référents jeunes pour le réseau commercial</a:t>
            </a:r>
          </a:p>
        </p:txBody>
      </p:sp>
      <p:sp>
        <p:nvSpPr>
          <p:cNvPr id="15" name="Ellipse 14">
            <a:extLst>
              <a:ext uri="{FF2B5EF4-FFF2-40B4-BE49-F238E27FC236}">
                <a16:creationId xmlns:a16="http://schemas.microsoft.com/office/drawing/2014/main" id="{C7E96E4E-93EE-FE55-697F-08EE8B9E73D0}"/>
              </a:ext>
            </a:extLst>
          </p:cNvPr>
          <p:cNvSpPr/>
          <p:nvPr/>
        </p:nvSpPr>
        <p:spPr>
          <a:xfrm>
            <a:off x="832323" y="4113704"/>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2</a:t>
            </a:r>
          </a:p>
        </p:txBody>
      </p:sp>
      <p:sp>
        <p:nvSpPr>
          <p:cNvPr id="16" name="ZoneTexte 15">
            <a:extLst>
              <a:ext uri="{FF2B5EF4-FFF2-40B4-BE49-F238E27FC236}">
                <a16:creationId xmlns:a16="http://schemas.microsoft.com/office/drawing/2014/main" id="{7497DE2F-F451-2289-2902-8DA70410781E}"/>
              </a:ext>
            </a:extLst>
          </p:cNvPr>
          <p:cNvSpPr txBox="1"/>
          <p:nvPr/>
        </p:nvSpPr>
        <p:spPr>
          <a:xfrm>
            <a:off x="1111557" y="3948064"/>
            <a:ext cx="2972383" cy="584775"/>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Correspondants des partenaires de la Caisse</a:t>
            </a:r>
          </a:p>
        </p:txBody>
      </p:sp>
      <p:sp>
        <p:nvSpPr>
          <p:cNvPr id="17" name="Ellipse 16">
            <a:extLst>
              <a:ext uri="{FF2B5EF4-FFF2-40B4-BE49-F238E27FC236}">
                <a16:creationId xmlns:a16="http://schemas.microsoft.com/office/drawing/2014/main" id="{6BBCFD94-1B39-A2B1-809B-67B077B08955}"/>
              </a:ext>
            </a:extLst>
          </p:cNvPr>
          <p:cNvSpPr/>
          <p:nvPr/>
        </p:nvSpPr>
        <p:spPr>
          <a:xfrm>
            <a:off x="832322" y="4704801"/>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3</a:t>
            </a:r>
          </a:p>
        </p:txBody>
      </p:sp>
      <p:sp>
        <p:nvSpPr>
          <p:cNvPr id="20" name="ZoneTexte 19">
            <a:extLst>
              <a:ext uri="{FF2B5EF4-FFF2-40B4-BE49-F238E27FC236}">
                <a16:creationId xmlns:a16="http://schemas.microsoft.com/office/drawing/2014/main" id="{7BD79FCE-DD39-FD6F-FFE1-BCCAA17BB7DF}"/>
              </a:ext>
            </a:extLst>
          </p:cNvPr>
          <p:cNvSpPr txBox="1"/>
          <p:nvPr/>
        </p:nvSpPr>
        <p:spPr>
          <a:xfrm>
            <a:off x="1111557" y="4668418"/>
            <a:ext cx="2972383" cy="338554"/>
          </a:xfrm>
          <a:prstGeom prst="rect">
            <a:avLst/>
          </a:prstGeom>
          <a:noFill/>
        </p:spPr>
        <p:txBody>
          <a:bodyPr wrap="square" rtlCol="0">
            <a:spAutoFit/>
          </a:bodyPr>
          <a:lstStyle/>
          <a:p>
            <a:r>
              <a:rPr lang="fr-FR" sz="1600" dirty="0" err="1">
                <a:latin typeface="Cavolini" panose="03000502040302020204" pitchFamily="66" charset="0"/>
                <a:cs typeface="Cavolini" panose="03000502040302020204" pitchFamily="66" charset="0"/>
              </a:rPr>
              <a:t>Coopteurs</a:t>
            </a:r>
            <a:r>
              <a:rPr lang="fr-FR" sz="1600" dirty="0">
                <a:latin typeface="Cavolini" panose="03000502040302020204" pitchFamily="66" charset="0"/>
                <a:cs typeface="Cavolini" panose="03000502040302020204" pitchFamily="66" charset="0"/>
              </a:rPr>
              <a:t> de la Caisse</a:t>
            </a:r>
          </a:p>
        </p:txBody>
      </p:sp>
      <p:sp>
        <p:nvSpPr>
          <p:cNvPr id="23" name="Rectangle 22">
            <a:extLst>
              <a:ext uri="{FF2B5EF4-FFF2-40B4-BE49-F238E27FC236}">
                <a16:creationId xmlns:a16="http://schemas.microsoft.com/office/drawing/2014/main" id="{C1DF57F7-154A-AA4C-64C0-1E8144A45122}"/>
              </a:ext>
            </a:extLst>
          </p:cNvPr>
          <p:cNvSpPr/>
          <p:nvPr/>
        </p:nvSpPr>
        <p:spPr>
          <a:xfrm>
            <a:off x="4384895" y="2710300"/>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000856AE-0EC8-2620-1156-8C6697898DA4}"/>
              </a:ext>
            </a:extLst>
          </p:cNvPr>
          <p:cNvSpPr/>
          <p:nvPr/>
        </p:nvSpPr>
        <p:spPr>
          <a:xfrm>
            <a:off x="5082012" y="2579635"/>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Leurs missions</a:t>
            </a:r>
          </a:p>
        </p:txBody>
      </p:sp>
      <p:sp>
        <p:nvSpPr>
          <p:cNvPr id="25" name="Ellipse 24">
            <a:extLst>
              <a:ext uri="{FF2B5EF4-FFF2-40B4-BE49-F238E27FC236}">
                <a16:creationId xmlns:a16="http://schemas.microsoft.com/office/drawing/2014/main" id="{3673A2EE-DDD3-F7DA-6CA5-B66C29E0FE50}"/>
              </a:ext>
            </a:extLst>
          </p:cNvPr>
          <p:cNvSpPr/>
          <p:nvPr/>
        </p:nvSpPr>
        <p:spPr>
          <a:xfrm>
            <a:off x="4529751" y="3025706"/>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1</a:t>
            </a:r>
          </a:p>
        </p:txBody>
      </p:sp>
      <p:sp>
        <p:nvSpPr>
          <p:cNvPr id="26" name="ZoneTexte 25">
            <a:extLst>
              <a:ext uri="{FF2B5EF4-FFF2-40B4-BE49-F238E27FC236}">
                <a16:creationId xmlns:a16="http://schemas.microsoft.com/office/drawing/2014/main" id="{145A205E-F151-78A2-ECEC-4E92D590F25F}"/>
              </a:ext>
            </a:extLst>
          </p:cNvPr>
          <p:cNvSpPr txBox="1"/>
          <p:nvPr/>
        </p:nvSpPr>
        <p:spPr>
          <a:xfrm>
            <a:off x="4808985" y="2860066"/>
            <a:ext cx="2998120" cy="584775"/>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Booster la dynamique sur le marché des jeunes</a:t>
            </a:r>
          </a:p>
        </p:txBody>
      </p:sp>
      <p:sp>
        <p:nvSpPr>
          <p:cNvPr id="27" name="Ellipse 26">
            <a:extLst>
              <a:ext uri="{FF2B5EF4-FFF2-40B4-BE49-F238E27FC236}">
                <a16:creationId xmlns:a16="http://schemas.microsoft.com/office/drawing/2014/main" id="{0B144FBF-D566-4314-A1C5-EAC57BECB3C4}"/>
              </a:ext>
            </a:extLst>
          </p:cNvPr>
          <p:cNvSpPr/>
          <p:nvPr/>
        </p:nvSpPr>
        <p:spPr>
          <a:xfrm>
            <a:off x="4515888" y="3674385"/>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2</a:t>
            </a:r>
          </a:p>
        </p:txBody>
      </p:sp>
      <p:sp>
        <p:nvSpPr>
          <p:cNvPr id="28" name="ZoneTexte 27">
            <a:extLst>
              <a:ext uri="{FF2B5EF4-FFF2-40B4-BE49-F238E27FC236}">
                <a16:creationId xmlns:a16="http://schemas.microsoft.com/office/drawing/2014/main" id="{70CBB5C1-64E5-A8D9-7065-185F9970F3A3}"/>
              </a:ext>
            </a:extLst>
          </p:cNvPr>
          <p:cNvSpPr txBox="1"/>
          <p:nvPr/>
        </p:nvSpPr>
        <p:spPr>
          <a:xfrm>
            <a:off x="4795121" y="3643642"/>
            <a:ext cx="2972383" cy="338554"/>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Développer la conquête</a:t>
            </a:r>
          </a:p>
        </p:txBody>
      </p:sp>
      <p:sp>
        <p:nvSpPr>
          <p:cNvPr id="29" name="Ellipse 28">
            <a:extLst>
              <a:ext uri="{FF2B5EF4-FFF2-40B4-BE49-F238E27FC236}">
                <a16:creationId xmlns:a16="http://schemas.microsoft.com/office/drawing/2014/main" id="{FACD349B-801B-2DD9-9537-41947B22FC17}"/>
              </a:ext>
            </a:extLst>
          </p:cNvPr>
          <p:cNvSpPr/>
          <p:nvPr/>
        </p:nvSpPr>
        <p:spPr>
          <a:xfrm>
            <a:off x="4529750" y="4220792"/>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3</a:t>
            </a:r>
          </a:p>
        </p:txBody>
      </p:sp>
      <p:sp>
        <p:nvSpPr>
          <p:cNvPr id="30" name="ZoneTexte 29">
            <a:extLst>
              <a:ext uri="{FF2B5EF4-FFF2-40B4-BE49-F238E27FC236}">
                <a16:creationId xmlns:a16="http://schemas.microsoft.com/office/drawing/2014/main" id="{1B3C16AF-BBAE-B7A3-6F7A-63638F8D8054}"/>
              </a:ext>
            </a:extLst>
          </p:cNvPr>
          <p:cNvSpPr txBox="1"/>
          <p:nvPr/>
        </p:nvSpPr>
        <p:spPr>
          <a:xfrm>
            <a:off x="4808984" y="4179495"/>
            <a:ext cx="2972383" cy="338554"/>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Limiter l’attrition</a:t>
            </a:r>
          </a:p>
        </p:txBody>
      </p:sp>
      <p:sp>
        <p:nvSpPr>
          <p:cNvPr id="31" name="Ellipse 30">
            <a:extLst>
              <a:ext uri="{FF2B5EF4-FFF2-40B4-BE49-F238E27FC236}">
                <a16:creationId xmlns:a16="http://schemas.microsoft.com/office/drawing/2014/main" id="{C61A5A07-FD5A-3FA2-008B-39E627C933E2}"/>
              </a:ext>
            </a:extLst>
          </p:cNvPr>
          <p:cNvSpPr/>
          <p:nvPr/>
        </p:nvSpPr>
        <p:spPr>
          <a:xfrm>
            <a:off x="4529750" y="4957167"/>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4</a:t>
            </a:r>
          </a:p>
        </p:txBody>
      </p:sp>
      <p:sp>
        <p:nvSpPr>
          <p:cNvPr id="32" name="ZoneTexte 31">
            <a:extLst>
              <a:ext uri="{FF2B5EF4-FFF2-40B4-BE49-F238E27FC236}">
                <a16:creationId xmlns:a16="http://schemas.microsoft.com/office/drawing/2014/main" id="{4322B4D5-CCDE-081E-061F-D4696D7EEDF2}"/>
              </a:ext>
            </a:extLst>
          </p:cNvPr>
          <p:cNvSpPr txBox="1"/>
          <p:nvPr/>
        </p:nvSpPr>
        <p:spPr>
          <a:xfrm>
            <a:off x="4808984" y="4668418"/>
            <a:ext cx="2972383" cy="830997"/>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Renforcer l’équipement des jeunes et leur fidélité</a:t>
            </a:r>
          </a:p>
        </p:txBody>
      </p:sp>
      <p:sp>
        <p:nvSpPr>
          <p:cNvPr id="34" name="Rectangle 33">
            <a:extLst>
              <a:ext uri="{FF2B5EF4-FFF2-40B4-BE49-F238E27FC236}">
                <a16:creationId xmlns:a16="http://schemas.microsoft.com/office/drawing/2014/main" id="{99CE4690-2AD0-4C77-6D67-811396FB8CA9}"/>
              </a:ext>
            </a:extLst>
          </p:cNvPr>
          <p:cNvSpPr/>
          <p:nvPr/>
        </p:nvSpPr>
        <p:spPr>
          <a:xfrm>
            <a:off x="8074465" y="2710300"/>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4816D561-3417-15A9-7899-50018CBA7EFE}"/>
              </a:ext>
            </a:extLst>
          </p:cNvPr>
          <p:cNvSpPr/>
          <p:nvPr/>
        </p:nvSpPr>
        <p:spPr>
          <a:xfrm>
            <a:off x="8771582" y="2579635"/>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Leurs outils</a:t>
            </a:r>
          </a:p>
        </p:txBody>
      </p:sp>
      <p:pic>
        <p:nvPicPr>
          <p:cNvPr id="36" name="Picture 4">
            <a:extLst>
              <a:ext uri="{FF2B5EF4-FFF2-40B4-BE49-F238E27FC236}">
                <a16:creationId xmlns:a16="http://schemas.microsoft.com/office/drawing/2014/main" id="{79985DE5-EA76-C977-D037-5548D6454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833996" y="4120482"/>
            <a:ext cx="1408204" cy="2465739"/>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036E2181-D357-FEF3-FC1F-48507A62CCAD}"/>
              </a:ext>
            </a:extLst>
          </p:cNvPr>
          <p:cNvSpPr txBox="1"/>
          <p:nvPr/>
        </p:nvSpPr>
        <p:spPr>
          <a:xfrm>
            <a:off x="8286510" y="3014288"/>
            <a:ext cx="2998120" cy="2308324"/>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Pour épauler les Ambassadeurs Jeunes dans leurs missions, un </a:t>
            </a:r>
            <a:r>
              <a:rPr lang="fr-FR" sz="1600" b="1" dirty="0">
                <a:latin typeface="Cavolini" panose="03000502040302020204" pitchFamily="66" charset="0"/>
                <a:cs typeface="Cavolini" panose="03000502040302020204" pitchFamily="66" charset="0"/>
                <a:hlinkClick r:id="rId4"/>
              </a:rPr>
              <a:t>Book Jeunes – Fidélisation et Conquête </a:t>
            </a:r>
            <a:r>
              <a:rPr lang="fr-FR" sz="1600" dirty="0">
                <a:latin typeface="Cavolini" panose="03000502040302020204" pitchFamily="66" charset="0"/>
                <a:cs typeface="Cavolini" panose="03000502040302020204" pitchFamily="66" charset="0"/>
              </a:rPr>
              <a:t>est mis à leur disposition dans la Rubrique des Commerciaux !</a:t>
            </a:r>
          </a:p>
        </p:txBody>
      </p:sp>
      <p:pic>
        <p:nvPicPr>
          <p:cNvPr id="38" name="Image 37">
            <a:extLst>
              <a:ext uri="{FF2B5EF4-FFF2-40B4-BE49-F238E27FC236}">
                <a16:creationId xmlns:a16="http://schemas.microsoft.com/office/drawing/2014/main" id="{17F92F5A-A0E7-E825-C7A1-3F113E9B113F}"/>
              </a:ext>
            </a:extLst>
          </p:cNvPr>
          <p:cNvPicPr>
            <a:picLocks noChangeAspect="1"/>
          </p:cNvPicPr>
          <p:nvPr/>
        </p:nvPicPr>
        <p:blipFill>
          <a:blip r:embed="rId5">
            <a:duotone>
              <a:prstClr val="black"/>
              <a:schemeClr val="accent4">
                <a:tint val="45000"/>
                <a:satMod val="400000"/>
              </a:schemeClr>
            </a:duotone>
          </a:blip>
          <a:stretch>
            <a:fillRect/>
          </a:stretch>
        </p:blipFill>
        <p:spPr>
          <a:xfrm rot="443067" flipH="1" flipV="1">
            <a:off x="11264426" y="2576124"/>
            <a:ext cx="390819" cy="349164"/>
          </a:xfrm>
          <a:prstGeom prst="rect">
            <a:avLst/>
          </a:prstGeom>
          <a:noFill/>
        </p:spPr>
      </p:pic>
      <p:sp>
        <p:nvSpPr>
          <p:cNvPr id="8" name="Rectangle 7">
            <a:extLst>
              <a:ext uri="{FF2B5EF4-FFF2-40B4-BE49-F238E27FC236}">
                <a16:creationId xmlns:a16="http://schemas.microsoft.com/office/drawing/2014/main" id="{66B73BE8-CC7B-BEF9-AC99-4F14979F91A1}"/>
              </a:ext>
            </a:extLst>
          </p:cNvPr>
          <p:cNvSpPr/>
          <p:nvPr/>
        </p:nvSpPr>
        <p:spPr>
          <a:xfrm>
            <a:off x="1392442" y="5697669"/>
            <a:ext cx="9350689" cy="612355"/>
          </a:xfrm>
          <a:custGeom>
            <a:avLst/>
            <a:gdLst>
              <a:gd name="connsiteX0" fmla="*/ 0 w 9350689"/>
              <a:gd name="connsiteY0" fmla="*/ 0 h 612355"/>
              <a:gd name="connsiteX1" fmla="*/ 480893 w 9350689"/>
              <a:gd name="connsiteY1" fmla="*/ 0 h 612355"/>
              <a:gd name="connsiteX2" fmla="*/ 1335813 w 9350689"/>
              <a:gd name="connsiteY2" fmla="*/ 0 h 612355"/>
              <a:gd name="connsiteX3" fmla="*/ 2003719 w 9350689"/>
              <a:gd name="connsiteY3" fmla="*/ 0 h 612355"/>
              <a:gd name="connsiteX4" fmla="*/ 2671625 w 9350689"/>
              <a:gd name="connsiteY4" fmla="*/ 0 h 612355"/>
              <a:gd name="connsiteX5" fmla="*/ 3526546 w 9350689"/>
              <a:gd name="connsiteY5" fmla="*/ 0 h 612355"/>
              <a:gd name="connsiteX6" fmla="*/ 3913931 w 9350689"/>
              <a:gd name="connsiteY6" fmla="*/ 0 h 612355"/>
              <a:gd name="connsiteX7" fmla="*/ 4768851 w 9350689"/>
              <a:gd name="connsiteY7" fmla="*/ 0 h 612355"/>
              <a:gd name="connsiteX8" fmla="*/ 5249744 w 9350689"/>
              <a:gd name="connsiteY8" fmla="*/ 0 h 612355"/>
              <a:gd name="connsiteX9" fmla="*/ 5824143 w 9350689"/>
              <a:gd name="connsiteY9" fmla="*/ 0 h 612355"/>
              <a:gd name="connsiteX10" fmla="*/ 6398543 w 9350689"/>
              <a:gd name="connsiteY10" fmla="*/ 0 h 612355"/>
              <a:gd name="connsiteX11" fmla="*/ 7066449 w 9350689"/>
              <a:gd name="connsiteY11" fmla="*/ 0 h 612355"/>
              <a:gd name="connsiteX12" fmla="*/ 7640849 w 9350689"/>
              <a:gd name="connsiteY12" fmla="*/ 0 h 612355"/>
              <a:gd name="connsiteX13" fmla="*/ 8495769 w 9350689"/>
              <a:gd name="connsiteY13" fmla="*/ 0 h 612355"/>
              <a:gd name="connsiteX14" fmla="*/ 9350689 w 9350689"/>
              <a:gd name="connsiteY14" fmla="*/ 0 h 612355"/>
              <a:gd name="connsiteX15" fmla="*/ 9350689 w 9350689"/>
              <a:gd name="connsiteY15" fmla="*/ 612355 h 612355"/>
              <a:gd name="connsiteX16" fmla="*/ 8776290 w 9350689"/>
              <a:gd name="connsiteY16" fmla="*/ 612355 h 612355"/>
              <a:gd name="connsiteX17" fmla="*/ 7921369 w 9350689"/>
              <a:gd name="connsiteY17" fmla="*/ 612355 h 612355"/>
              <a:gd name="connsiteX18" fmla="*/ 7159956 w 9350689"/>
              <a:gd name="connsiteY18" fmla="*/ 612355 h 612355"/>
              <a:gd name="connsiteX19" fmla="*/ 6772570 w 9350689"/>
              <a:gd name="connsiteY19" fmla="*/ 612355 h 612355"/>
              <a:gd name="connsiteX20" fmla="*/ 6198171 w 9350689"/>
              <a:gd name="connsiteY20" fmla="*/ 612355 h 612355"/>
              <a:gd name="connsiteX21" fmla="*/ 5810785 w 9350689"/>
              <a:gd name="connsiteY21" fmla="*/ 612355 h 612355"/>
              <a:gd name="connsiteX22" fmla="*/ 5142879 w 9350689"/>
              <a:gd name="connsiteY22" fmla="*/ 612355 h 612355"/>
              <a:gd name="connsiteX23" fmla="*/ 4661986 w 9350689"/>
              <a:gd name="connsiteY23" fmla="*/ 612355 h 612355"/>
              <a:gd name="connsiteX24" fmla="*/ 3994080 w 9350689"/>
              <a:gd name="connsiteY24" fmla="*/ 612355 h 612355"/>
              <a:gd name="connsiteX25" fmla="*/ 3232667 w 9350689"/>
              <a:gd name="connsiteY25" fmla="*/ 612355 h 612355"/>
              <a:gd name="connsiteX26" fmla="*/ 2658267 w 9350689"/>
              <a:gd name="connsiteY26" fmla="*/ 612355 h 612355"/>
              <a:gd name="connsiteX27" fmla="*/ 1896854 w 9350689"/>
              <a:gd name="connsiteY27" fmla="*/ 612355 h 612355"/>
              <a:gd name="connsiteX28" fmla="*/ 1415961 w 9350689"/>
              <a:gd name="connsiteY28" fmla="*/ 612355 h 612355"/>
              <a:gd name="connsiteX29" fmla="*/ 935069 w 9350689"/>
              <a:gd name="connsiteY29" fmla="*/ 612355 h 612355"/>
              <a:gd name="connsiteX30" fmla="*/ 0 w 9350689"/>
              <a:gd name="connsiteY30" fmla="*/ 612355 h 612355"/>
              <a:gd name="connsiteX31" fmla="*/ 0 w 9350689"/>
              <a:gd name="connsiteY31" fmla="*/ 0 h 61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50689" h="612355" fill="none" extrusionOk="0">
                <a:moveTo>
                  <a:pt x="0" y="0"/>
                </a:moveTo>
                <a:cubicBezTo>
                  <a:pt x="149029" y="15591"/>
                  <a:pt x="337267" y="6766"/>
                  <a:pt x="480893" y="0"/>
                </a:cubicBezTo>
                <a:cubicBezTo>
                  <a:pt x="624519" y="-6766"/>
                  <a:pt x="1138026" y="10218"/>
                  <a:pt x="1335813" y="0"/>
                </a:cubicBezTo>
                <a:cubicBezTo>
                  <a:pt x="1533600" y="-10218"/>
                  <a:pt x="1777245" y="27876"/>
                  <a:pt x="2003719" y="0"/>
                </a:cubicBezTo>
                <a:cubicBezTo>
                  <a:pt x="2230193" y="-27876"/>
                  <a:pt x="2467245" y="-32601"/>
                  <a:pt x="2671625" y="0"/>
                </a:cubicBezTo>
                <a:cubicBezTo>
                  <a:pt x="2876005" y="32601"/>
                  <a:pt x="3272819" y="3584"/>
                  <a:pt x="3526546" y="0"/>
                </a:cubicBezTo>
                <a:cubicBezTo>
                  <a:pt x="3780273" y="-3584"/>
                  <a:pt x="3803533" y="-9323"/>
                  <a:pt x="3913931" y="0"/>
                </a:cubicBezTo>
                <a:cubicBezTo>
                  <a:pt x="4024329" y="9323"/>
                  <a:pt x="4565199" y="-18204"/>
                  <a:pt x="4768851" y="0"/>
                </a:cubicBezTo>
                <a:cubicBezTo>
                  <a:pt x="4972503" y="18204"/>
                  <a:pt x="5124783" y="-15716"/>
                  <a:pt x="5249744" y="0"/>
                </a:cubicBezTo>
                <a:cubicBezTo>
                  <a:pt x="5374705" y="15716"/>
                  <a:pt x="5679338" y="-19380"/>
                  <a:pt x="5824143" y="0"/>
                </a:cubicBezTo>
                <a:cubicBezTo>
                  <a:pt x="5968948" y="19380"/>
                  <a:pt x="6267535" y="-24690"/>
                  <a:pt x="6398543" y="0"/>
                </a:cubicBezTo>
                <a:cubicBezTo>
                  <a:pt x="6529551" y="24690"/>
                  <a:pt x="6814665" y="14407"/>
                  <a:pt x="7066449" y="0"/>
                </a:cubicBezTo>
                <a:cubicBezTo>
                  <a:pt x="7318233" y="-14407"/>
                  <a:pt x="7473629" y="-15341"/>
                  <a:pt x="7640849" y="0"/>
                </a:cubicBezTo>
                <a:cubicBezTo>
                  <a:pt x="7808069" y="15341"/>
                  <a:pt x="8270915" y="38526"/>
                  <a:pt x="8495769" y="0"/>
                </a:cubicBezTo>
                <a:cubicBezTo>
                  <a:pt x="8720623" y="-38526"/>
                  <a:pt x="9024521" y="-12833"/>
                  <a:pt x="9350689" y="0"/>
                </a:cubicBezTo>
                <a:cubicBezTo>
                  <a:pt x="9363226" y="135491"/>
                  <a:pt x="9342682" y="313303"/>
                  <a:pt x="9350689" y="612355"/>
                </a:cubicBezTo>
                <a:cubicBezTo>
                  <a:pt x="9190680" y="592317"/>
                  <a:pt x="8974583" y="629769"/>
                  <a:pt x="8776290" y="612355"/>
                </a:cubicBezTo>
                <a:cubicBezTo>
                  <a:pt x="8577997" y="594941"/>
                  <a:pt x="8308429" y="575194"/>
                  <a:pt x="7921369" y="612355"/>
                </a:cubicBezTo>
                <a:cubicBezTo>
                  <a:pt x="7534309" y="649516"/>
                  <a:pt x="7435013" y="584817"/>
                  <a:pt x="7159956" y="612355"/>
                </a:cubicBezTo>
                <a:cubicBezTo>
                  <a:pt x="6884899" y="639893"/>
                  <a:pt x="6943905" y="594058"/>
                  <a:pt x="6772570" y="612355"/>
                </a:cubicBezTo>
                <a:cubicBezTo>
                  <a:pt x="6601235" y="630652"/>
                  <a:pt x="6358122" y="628646"/>
                  <a:pt x="6198171" y="612355"/>
                </a:cubicBezTo>
                <a:cubicBezTo>
                  <a:pt x="6038220" y="596064"/>
                  <a:pt x="5970596" y="605032"/>
                  <a:pt x="5810785" y="612355"/>
                </a:cubicBezTo>
                <a:cubicBezTo>
                  <a:pt x="5650974" y="619678"/>
                  <a:pt x="5311934" y="635297"/>
                  <a:pt x="5142879" y="612355"/>
                </a:cubicBezTo>
                <a:cubicBezTo>
                  <a:pt x="4973824" y="589413"/>
                  <a:pt x="4804988" y="607877"/>
                  <a:pt x="4661986" y="612355"/>
                </a:cubicBezTo>
                <a:cubicBezTo>
                  <a:pt x="4518984" y="616833"/>
                  <a:pt x="4208687" y="592756"/>
                  <a:pt x="3994080" y="612355"/>
                </a:cubicBezTo>
                <a:cubicBezTo>
                  <a:pt x="3779473" y="631954"/>
                  <a:pt x="3486343" y="599228"/>
                  <a:pt x="3232667" y="612355"/>
                </a:cubicBezTo>
                <a:cubicBezTo>
                  <a:pt x="2978991" y="625482"/>
                  <a:pt x="2792249" y="597859"/>
                  <a:pt x="2658267" y="612355"/>
                </a:cubicBezTo>
                <a:cubicBezTo>
                  <a:pt x="2524285" y="626851"/>
                  <a:pt x="2087406" y="608038"/>
                  <a:pt x="1896854" y="612355"/>
                </a:cubicBezTo>
                <a:cubicBezTo>
                  <a:pt x="1706302" y="616672"/>
                  <a:pt x="1567119" y="616464"/>
                  <a:pt x="1415961" y="612355"/>
                </a:cubicBezTo>
                <a:cubicBezTo>
                  <a:pt x="1264803" y="608246"/>
                  <a:pt x="1170660" y="619520"/>
                  <a:pt x="935069" y="612355"/>
                </a:cubicBezTo>
                <a:cubicBezTo>
                  <a:pt x="699478" y="605190"/>
                  <a:pt x="460226" y="597902"/>
                  <a:pt x="0" y="612355"/>
                </a:cubicBezTo>
                <a:cubicBezTo>
                  <a:pt x="4646" y="328699"/>
                  <a:pt x="-5376" y="167800"/>
                  <a:pt x="0" y="0"/>
                </a:cubicBezTo>
                <a:close/>
              </a:path>
              <a:path w="9350689" h="612355" stroke="0" extrusionOk="0">
                <a:moveTo>
                  <a:pt x="0" y="0"/>
                </a:moveTo>
                <a:cubicBezTo>
                  <a:pt x="179000" y="7571"/>
                  <a:pt x="284629" y="-4307"/>
                  <a:pt x="387386" y="0"/>
                </a:cubicBezTo>
                <a:cubicBezTo>
                  <a:pt x="490143" y="4307"/>
                  <a:pt x="692289" y="10627"/>
                  <a:pt x="774771" y="0"/>
                </a:cubicBezTo>
                <a:cubicBezTo>
                  <a:pt x="857254" y="-10627"/>
                  <a:pt x="1149763" y="9880"/>
                  <a:pt x="1255664" y="0"/>
                </a:cubicBezTo>
                <a:cubicBezTo>
                  <a:pt x="1361565" y="-9880"/>
                  <a:pt x="1516937" y="4758"/>
                  <a:pt x="1643050" y="0"/>
                </a:cubicBezTo>
                <a:cubicBezTo>
                  <a:pt x="1769163" y="-4758"/>
                  <a:pt x="1918852" y="11222"/>
                  <a:pt x="2123942" y="0"/>
                </a:cubicBezTo>
                <a:cubicBezTo>
                  <a:pt x="2329032" y="-11222"/>
                  <a:pt x="2702670" y="20060"/>
                  <a:pt x="2885355" y="0"/>
                </a:cubicBezTo>
                <a:cubicBezTo>
                  <a:pt x="3068040" y="-20060"/>
                  <a:pt x="3391442" y="-19348"/>
                  <a:pt x="3646769" y="0"/>
                </a:cubicBezTo>
                <a:cubicBezTo>
                  <a:pt x="3902096" y="19348"/>
                  <a:pt x="3948561" y="12978"/>
                  <a:pt x="4127661" y="0"/>
                </a:cubicBezTo>
                <a:cubicBezTo>
                  <a:pt x="4306761" y="-12978"/>
                  <a:pt x="4418406" y="-16415"/>
                  <a:pt x="4515047" y="0"/>
                </a:cubicBezTo>
                <a:cubicBezTo>
                  <a:pt x="4611688" y="16415"/>
                  <a:pt x="4895791" y="22197"/>
                  <a:pt x="4995940" y="0"/>
                </a:cubicBezTo>
                <a:cubicBezTo>
                  <a:pt x="5096089" y="-22197"/>
                  <a:pt x="5305977" y="12435"/>
                  <a:pt x="5476832" y="0"/>
                </a:cubicBezTo>
                <a:cubicBezTo>
                  <a:pt x="5647687" y="-12435"/>
                  <a:pt x="5699885" y="-4273"/>
                  <a:pt x="5864218" y="0"/>
                </a:cubicBezTo>
                <a:cubicBezTo>
                  <a:pt x="6028551" y="4273"/>
                  <a:pt x="6118405" y="13689"/>
                  <a:pt x="6345110" y="0"/>
                </a:cubicBezTo>
                <a:cubicBezTo>
                  <a:pt x="6571815" y="-13689"/>
                  <a:pt x="6627081" y="-466"/>
                  <a:pt x="6826003" y="0"/>
                </a:cubicBezTo>
                <a:cubicBezTo>
                  <a:pt x="7024925" y="466"/>
                  <a:pt x="7157488" y="21892"/>
                  <a:pt x="7400402" y="0"/>
                </a:cubicBezTo>
                <a:cubicBezTo>
                  <a:pt x="7643316" y="-21892"/>
                  <a:pt x="7888185" y="-4074"/>
                  <a:pt x="8255323" y="0"/>
                </a:cubicBezTo>
                <a:cubicBezTo>
                  <a:pt x="8622461" y="4074"/>
                  <a:pt x="9107423" y="-13268"/>
                  <a:pt x="9350689" y="0"/>
                </a:cubicBezTo>
                <a:cubicBezTo>
                  <a:pt x="9325090" y="267401"/>
                  <a:pt x="9321019" y="420876"/>
                  <a:pt x="9350689" y="612355"/>
                </a:cubicBezTo>
                <a:cubicBezTo>
                  <a:pt x="9103340" y="625238"/>
                  <a:pt x="8918154" y="624242"/>
                  <a:pt x="8776290" y="612355"/>
                </a:cubicBezTo>
                <a:cubicBezTo>
                  <a:pt x="8634426" y="600468"/>
                  <a:pt x="8287785" y="603816"/>
                  <a:pt x="8108383" y="612355"/>
                </a:cubicBezTo>
                <a:cubicBezTo>
                  <a:pt x="7928981" y="620894"/>
                  <a:pt x="7665831" y="612601"/>
                  <a:pt x="7440477" y="612355"/>
                </a:cubicBezTo>
                <a:cubicBezTo>
                  <a:pt x="7215123" y="612109"/>
                  <a:pt x="7044270" y="620339"/>
                  <a:pt x="6679064" y="612355"/>
                </a:cubicBezTo>
                <a:cubicBezTo>
                  <a:pt x="6313858" y="604371"/>
                  <a:pt x="6465935" y="595533"/>
                  <a:pt x="6291678" y="612355"/>
                </a:cubicBezTo>
                <a:cubicBezTo>
                  <a:pt x="6117421" y="629177"/>
                  <a:pt x="5964453" y="607494"/>
                  <a:pt x="5717278" y="612355"/>
                </a:cubicBezTo>
                <a:cubicBezTo>
                  <a:pt x="5470103" y="617216"/>
                  <a:pt x="5306484" y="629990"/>
                  <a:pt x="4955865" y="612355"/>
                </a:cubicBezTo>
                <a:cubicBezTo>
                  <a:pt x="4605246" y="594720"/>
                  <a:pt x="4511033" y="623887"/>
                  <a:pt x="4100945" y="612355"/>
                </a:cubicBezTo>
                <a:cubicBezTo>
                  <a:pt x="3690857" y="600823"/>
                  <a:pt x="3736437" y="615350"/>
                  <a:pt x="3620052" y="612355"/>
                </a:cubicBezTo>
                <a:cubicBezTo>
                  <a:pt x="3503667" y="609360"/>
                  <a:pt x="3156390" y="585889"/>
                  <a:pt x="2952146" y="612355"/>
                </a:cubicBezTo>
                <a:cubicBezTo>
                  <a:pt x="2747902" y="638821"/>
                  <a:pt x="2570291" y="631951"/>
                  <a:pt x="2284240" y="612355"/>
                </a:cubicBezTo>
                <a:cubicBezTo>
                  <a:pt x="1998189" y="592759"/>
                  <a:pt x="1991088" y="599907"/>
                  <a:pt x="1803347" y="612355"/>
                </a:cubicBezTo>
                <a:cubicBezTo>
                  <a:pt x="1615606" y="624803"/>
                  <a:pt x="1503086" y="611157"/>
                  <a:pt x="1322455" y="612355"/>
                </a:cubicBezTo>
                <a:cubicBezTo>
                  <a:pt x="1141824" y="613553"/>
                  <a:pt x="929905" y="590742"/>
                  <a:pt x="748055" y="612355"/>
                </a:cubicBezTo>
                <a:cubicBezTo>
                  <a:pt x="566205" y="633968"/>
                  <a:pt x="228281" y="595181"/>
                  <a:pt x="0" y="612355"/>
                </a:cubicBezTo>
                <a:cubicBezTo>
                  <a:pt x="-1269" y="374828"/>
                  <a:pt x="-11719" y="300617"/>
                  <a:pt x="0" y="0"/>
                </a:cubicBezTo>
                <a:close/>
              </a:path>
            </a:pathLst>
          </a:custGeom>
          <a:ln>
            <a:extLst>
              <a:ext uri="{C807C97D-BFC1-408E-A445-0C87EB9F89A2}">
                <ask:lineSketchStyleProps xmlns:ask="http://schemas.microsoft.com/office/drawing/2018/sketchyshapes" sd="21267688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Les Ambassadeurs Jeunes incarnent notre stratégie sur le marché des jeunes, tout en la faisant vivre au sein de leur (s) agence (s).</a:t>
            </a:r>
          </a:p>
        </p:txBody>
      </p:sp>
    </p:spTree>
    <p:extLst>
      <p:ext uri="{BB962C8B-B14F-4D97-AF65-F5344CB8AC3E}">
        <p14:creationId xmlns:p14="http://schemas.microsoft.com/office/powerpoint/2010/main" val="4182564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6CB53F6-E093-40B8-9EA9-7A236AC73C77}"/>
              </a:ext>
            </a:extLst>
          </p:cNvPr>
          <p:cNvSpPr>
            <a:spLocks noGrp="1"/>
          </p:cNvSpPr>
          <p:nvPr>
            <p:ph idx="17"/>
          </p:nvPr>
        </p:nvSpPr>
        <p:spPr>
          <a:xfrm>
            <a:off x="695325" y="1288871"/>
            <a:ext cx="10980738" cy="1432185"/>
          </a:xfrm>
        </p:spPr>
        <p:txBody>
          <a:bodyPr/>
          <a:lstStyle/>
          <a:p>
            <a:r>
              <a:rPr lang="fr-FR" dirty="0"/>
              <a:t>Pour capitaliser sur notre approche pédagogique, le dispositif « En voiture Simone » permet d’</a:t>
            </a:r>
            <a:r>
              <a:rPr lang="fr-FR" b="1" dirty="0">
                <a:solidFill>
                  <a:srgbClr val="C00000"/>
                </a:solidFill>
              </a:rPr>
              <a:t>axer le contact client sur le permis de conduire</a:t>
            </a:r>
            <a:r>
              <a:rPr lang="fr-FR" dirty="0"/>
              <a:t>, véritable levier pour la Caisse qui se veut utile pour ses clients. </a:t>
            </a:r>
          </a:p>
          <a:p>
            <a:r>
              <a:rPr lang="fr-FR" dirty="0"/>
              <a:t>La conduite accompagnée débute dès l’âge de 15 ans. C’est pourquoi, le trimestre précédant les 15 ans de nos clients, nous envoyons par courrier postal un </a:t>
            </a:r>
            <a:r>
              <a:rPr lang="fr-FR" b="1" dirty="0"/>
              <a:t>livre « Code de la Route »</a:t>
            </a:r>
            <a:r>
              <a:rPr lang="fr-FR" dirty="0"/>
              <a:t>, </a:t>
            </a:r>
            <a:r>
              <a:rPr lang="fr-FR" b="1" dirty="0"/>
              <a:t>accompagné d’un carton signé au nom du conseiller</a:t>
            </a:r>
            <a:r>
              <a:rPr lang="fr-FR" dirty="0"/>
              <a:t>. </a:t>
            </a:r>
          </a:p>
        </p:txBody>
      </p:sp>
      <p:sp>
        <p:nvSpPr>
          <p:cNvPr id="3" name="Espace réservé du texte 2">
            <a:extLst>
              <a:ext uri="{FF2B5EF4-FFF2-40B4-BE49-F238E27FC236}">
                <a16:creationId xmlns:a16="http://schemas.microsoft.com/office/drawing/2014/main" id="{D6EB5021-704A-B6F5-01C8-8B0D8BE30E8E}"/>
              </a:ext>
            </a:extLst>
          </p:cNvPr>
          <p:cNvSpPr>
            <a:spLocks noGrp="1"/>
          </p:cNvSpPr>
          <p:nvPr>
            <p:ph type="body" sz="quarter" idx="12"/>
          </p:nvPr>
        </p:nvSpPr>
        <p:spPr/>
        <p:txBody>
          <a:bodyPr/>
          <a:lstStyle/>
          <a:p>
            <a:r>
              <a:rPr lang="fr-FR" dirty="0"/>
              <a:t>« En voiture Simone » : une approche pédagogique au-delà d’un simple dispositif !</a:t>
            </a:r>
          </a:p>
        </p:txBody>
      </p:sp>
      <p:sp>
        <p:nvSpPr>
          <p:cNvPr id="4" name="Espace réservé du texte 3">
            <a:extLst>
              <a:ext uri="{FF2B5EF4-FFF2-40B4-BE49-F238E27FC236}">
                <a16:creationId xmlns:a16="http://schemas.microsoft.com/office/drawing/2014/main" id="{A16F8D55-3FC8-A2EC-06BA-B56B2ED71670}"/>
              </a:ext>
            </a:extLst>
          </p:cNvPr>
          <p:cNvSpPr>
            <a:spLocks noGrp="1"/>
          </p:cNvSpPr>
          <p:nvPr>
            <p:ph type="body" sz="quarter" idx="14"/>
          </p:nvPr>
        </p:nvSpPr>
        <p:spPr/>
        <p:txBody>
          <a:bodyPr/>
          <a:lstStyle/>
          <a:p>
            <a:r>
              <a:rPr lang="fr-FR" dirty="0"/>
              <a:t>Fidéliser nos clients jeunes</a:t>
            </a:r>
          </a:p>
        </p:txBody>
      </p:sp>
      <p:sp>
        <p:nvSpPr>
          <p:cNvPr id="5" name="Espace réservé du texte 4">
            <a:extLst>
              <a:ext uri="{FF2B5EF4-FFF2-40B4-BE49-F238E27FC236}">
                <a16:creationId xmlns:a16="http://schemas.microsoft.com/office/drawing/2014/main" id="{E7C43D9D-7A01-D6F7-6C86-1CA26E94C941}"/>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A891727E-1A9A-60DB-2530-4E8580CCB361}"/>
              </a:ext>
            </a:extLst>
          </p:cNvPr>
          <p:cNvSpPr/>
          <p:nvPr/>
        </p:nvSpPr>
        <p:spPr>
          <a:xfrm>
            <a:off x="695325" y="2758397"/>
            <a:ext cx="7116558" cy="2878077"/>
          </a:xfrm>
          <a:custGeom>
            <a:avLst/>
            <a:gdLst>
              <a:gd name="connsiteX0" fmla="*/ 0 w 7116558"/>
              <a:gd name="connsiteY0" fmla="*/ 0 h 2878077"/>
              <a:gd name="connsiteX1" fmla="*/ 504629 w 7116558"/>
              <a:gd name="connsiteY1" fmla="*/ 0 h 2878077"/>
              <a:gd name="connsiteX2" fmla="*/ 1080423 w 7116558"/>
              <a:gd name="connsiteY2" fmla="*/ 0 h 2878077"/>
              <a:gd name="connsiteX3" fmla="*/ 1798548 w 7116558"/>
              <a:gd name="connsiteY3" fmla="*/ 0 h 2878077"/>
              <a:gd name="connsiteX4" fmla="*/ 2516674 w 7116558"/>
              <a:gd name="connsiteY4" fmla="*/ 0 h 2878077"/>
              <a:gd name="connsiteX5" fmla="*/ 3092468 w 7116558"/>
              <a:gd name="connsiteY5" fmla="*/ 0 h 2878077"/>
              <a:gd name="connsiteX6" fmla="*/ 3597097 w 7116558"/>
              <a:gd name="connsiteY6" fmla="*/ 0 h 2878077"/>
              <a:gd name="connsiteX7" fmla="*/ 4030560 w 7116558"/>
              <a:gd name="connsiteY7" fmla="*/ 0 h 2878077"/>
              <a:gd name="connsiteX8" fmla="*/ 4535188 w 7116558"/>
              <a:gd name="connsiteY8" fmla="*/ 0 h 2878077"/>
              <a:gd name="connsiteX9" fmla="*/ 5110983 w 7116558"/>
              <a:gd name="connsiteY9" fmla="*/ 0 h 2878077"/>
              <a:gd name="connsiteX10" fmla="*/ 5544446 w 7116558"/>
              <a:gd name="connsiteY10" fmla="*/ 0 h 2878077"/>
              <a:gd name="connsiteX11" fmla="*/ 5977909 w 7116558"/>
              <a:gd name="connsiteY11" fmla="*/ 0 h 2878077"/>
              <a:gd name="connsiteX12" fmla="*/ 7116558 w 7116558"/>
              <a:gd name="connsiteY12" fmla="*/ 0 h 2878077"/>
              <a:gd name="connsiteX13" fmla="*/ 7116558 w 7116558"/>
              <a:gd name="connsiteY13" fmla="*/ 633177 h 2878077"/>
              <a:gd name="connsiteX14" fmla="*/ 7116558 w 7116558"/>
              <a:gd name="connsiteY14" fmla="*/ 1208792 h 2878077"/>
              <a:gd name="connsiteX15" fmla="*/ 7116558 w 7116558"/>
              <a:gd name="connsiteY15" fmla="*/ 1755627 h 2878077"/>
              <a:gd name="connsiteX16" fmla="*/ 7116558 w 7116558"/>
              <a:gd name="connsiteY16" fmla="*/ 2360023 h 2878077"/>
              <a:gd name="connsiteX17" fmla="*/ 7116558 w 7116558"/>
              <a:gd name="connsiteY17" fmla="*/ 2878077 h 2878077"/>
              <a:gd name="connsiteX18" fmla="*/ 6469598 w 7116558"/>
              <a:gd name="connsiteY18" fmla="*/ 2878077 h 2878077"/>
              <a:gd name="connsiteX19" fmla="*/ 6036135 w 7116558"/>
              <a:gd name="connsiteY19" fmla="*/ 2878077 h 2878077"/>
              <a:gd name="connsiteX20" fmla="*/ 5246844 w 7116558"/>
              <a:gd name="connsiteY20" fmla="*/ 2878077 h 2878077"/>
              <a:gd name="connsiteX21" fmla="*/ 4742215 w 7116558"/>
              <a:gd name="connsiteY21" fmla="*/ 2878077 h 2878077"/>
              <a:gd name="connsiteX22" fmla="*/ 4308752 w 7116558"/>
              <a:gd name="connsiteY22" fmla="*/ 2878077 h 2878077"/>
              <a:gd name="connsiteX23" fmla="*/ 3661793 w 7116558"/>
              <a:gd name="connsiteY23" fmla="*/ 2878077 h 2878077"/>
              <a:gd name="connsiteX24" fmla="*/ 2943667 w 7116558"/>
              <a:gd name="connsiteY24" fmla="*/ 2878077 h 2878077"/>
              <a:gd name="connsiteX25" fmla="*/ 2367873 w 7116558"/>
              <a:gd name="connsiteY25" fmla="*/ 2878077 h 2878077"/>
              <a:gd name="connsiteX26" fmla="*/ 1649748 w 7116558"/>
              <a:gd name="connsiteY26" fmla="*/ 2878077 h 2878077"/>
              <a:gd name="connsiteX27" fmla="*/ 1002788 w 7116558"/>
              <a:gd name="connsiteY27" fmla="*/ 2878077 h 2878077"/>
              <a:gd name="connsiteX28" fmla="*/ 0 w 7116558"/>
              <a:gd name="connsiteY28" fmla="*/ 2878077 h 2878077"/>
              <a:gd name="connsiteX29" fmla="*/ 0 w 7116558"/>
              <a:gd name="connsiteY29" fmla="*/ 2331242 h 2878077"/>
              <a:gd name="connsiteX30" fmla="*/ 0 w 7116558"/>
              <a:gd name="connsiteY30" fmla="*/ 1755627 h 2878077"/>
              <a:gd name="connsiteX31" fmla="*/ 0 w 7116558"/>
              <a:gd name="connsiteY31" fmla="*/ 1266354 h 2878077"/>
              <a:gd name="connsiteX32" fmla="*/ 0 w 7116558"/>
              <a:gd name="connsiteY32" fmla="*/ 661958 h 2878077"/>
              <a:gd name="connsiteX33" fmla="*/ 0 w 7116558"/>
              <a:gd name="connsiteY33" fmla="*/ 0 h 287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16558" h="2878077" extrusionOk="0">
                <a:moveTo>
                  <a:pt x="0" y="0"/>
                </a:moveTo>
                <a:cubicBezTo>
                  <a:pt x="228416" y="22545"/>
                  <a:pt x="358564" y="-24867"/>
                  <a:pt x="504629" y="0"/>
                </a:cubicBezTo>
                <a:cubicBezTo>
                  <a:pt x="650694" y="24867"/>
                  <a:pt x="822783" y="23802"/>
                  <a:pt x="1080423" y="0"/>
                </a:cubicBezTo>
                <a:cubicBezTo>
                  <a:pt x="1338063" y="-23802"/>
                  <a:pt x="1602673" y="-20686"/>
                  <a:pt x="1798548" y="0"/>
                </a:cubicBezTo>
                <a:cubicBezTo>
                  <a:pt x="1994423" y="20686"/>
                  <a:pt x="2252736" y="12051"/>
                  <a:pt x="2516674" y="0"/>
                </a:cubicBezTo>
                <a:cubicBezTo>
                  <a:pt x="2780612" y="-12051"/>
                  <a:pt x="2866809" y="11709"/>
                  <a:pt x="3092468" y="0"/>
                </a:cubicBezTo>
                <a:cubicBezTo>
                  <a:pt x="3318127" y="-11709"/>
                  <a:pt x="3413914" y="8222"/>
                  <a:pt x="3597097" y="0"/>
                </a:cubicBezTo>
                <a:cubicBezTo>
                  <a:pt x="3780280" y="-8222"/>
                  <a:pt x="3936294" y="-6133"/>
                  <a:pt x="4030560" y="0"/>
                </a:cubicBezTo>
                <a:cubicBezTo>
                  <a:pt x="4124826" y="6133"/>
                  <a:pt x="4350443" y="-8132"/>
                  <a:pt x="4535188" y="0"/>
                </a:cubicBezTo>
                <a:cubicBezTo>
                  <a:pt x="4719933" y="8132"/>
                  <a:pt x="4899147" y="-13545"/>
                  <a:pt x="5110983" y="0"/>
                </a:cubicBezTo>
                <a:cubicBezTo>
                  <a:pt x="5322819" y="13545"/>
                  <a:pt x="5395492" y="2375"/>
                  <a:pt x="5544446" y="0"/>
                </a:cubicBezTo>
                <a:cubicBezTo>
                  <a:pt x="5693400" y="-2375"/>
                  <a:pt x="5887891" y="12855"/>
                  <a:pt x="5977909" y="0"/>
                </a:cubicBezTo>
                <a:cubicBezTo>
                  <a:pt x="6067927" y="-12855"/>
                  <a:pt x="6693202" y="16371"/>
                  <a:pt x="7116558" y="0"/>
                </a:cubicBezTo>
                <a:cubicBezTo>
                  <a:pt x="7142059" y="243981"/>
                  <a:pt x="7120385" y="366378"/>
                  <a:pt x="7116558" y="633177"/>
                </a:cubicBezTo>
                <a:cubicBezTo>
                  <a:pt x="7112731" y="899976"/>
                  <a:pt x="7117750" y="1040722"/>
                  <a:pt x="7116558" y="1208792"/>
                </a:cubicBezTo>
                <a:cubicBezTo>
                  <a:pt x="7115366" y="1376863"/>
                  <a:pt x="7110396" y="1627167"/>
                  <a:pt x="7116558" y="1755627"/>
                </a:cubicBezTo>
                <a:cubicBezTo>
                  <a:pt x="7122720" y="1884087"/>
                  <a:pt x="7087289" y="2090800"/>
                  <a:pt x="7116558" y="2360023"/>
                </a:cubicBezTo>
                <a:cubicBezTo>
                  <a:pt x="7145827" y="2629246"/>
                  <a:pt x="7140825" y="2735514"/>
                  <a:pt x="7116558" y="2878077"/>
                </a:cubicBezTo>
                <a:cubicBezTo>
                  <a:pt x="6833932" y="2879110"/>
                  <a:pt x="6753854" y="2860102"/>
                  <a:pt x="6469598" y="2878077"/>
                </a:cubicBezTo>
                <a:cubicBezTo>
                  <a:pt x="6185342" y="2896052"/>
                  <a:pt x="6179403" y="2896326"/>
                  <a:pt x="6036135" y="2878077"/>
                </a:cubicBezTo>
                <a:cubicBezTo>
                  <a:pt x="5892867" y="2859828"/>
                  <a:pt x="5633292" y="2902139"/>
                  <a:pt x="5246844" y="2878077"/>
                </a:cubicBezTo>
                <a:cubicBezTo>
                  <a:pt x="4860396" y="2854015"/>
                  <a:pt x="4901077" y="2867956"/>
                  <a:pt x="4742215" y="2878077"/>
                </a:cubicBezTo>
                <a:cubicBezTo>
                  <a:pt x="4583353" y="2888198"/>
                  <a:pt x="4518477" y="2878834"/>
                  <a:pt x="4308752" y="2878077"/>
                </a:cubicBezTo>
                <a:cubicBezTo>
                  <a:pt x="4099027" y="2877320"/>
                  <a:pt x="3831013" y="2847827"/>
                  <a:pt x="3661793" y="2878077"/>
                </a:cubicBezTo>
                <a:cubicBezTo>
                  <a:pt x="3492573" y="2908327"/>
                  <a:pt x="3189811" y="2865315"/>
                  <a:pt x="2943667" y="2878077"/>
                </a:cubicBezTo>
                <a:cubicBezTo>
                  <a:pt x="2697523" y="2890839"/>
                  <a:pt x="2655526" y="2871003"/>
                  <a:pt x="2367873" y="2878077"/>
                </a:cubicBezTo>
                <a:cubicBezTo>
                  <a:pt x="2080220" y="2885151"/>
                  <a:pt x="1884157" y="2886558"/>
                  <a:pt x="1649748" y="2878077"/>
                </a:cubicBezTo>
                <a:cubicBezTo>
                  <a:pt x="1415340" y="2869596"/>
                  <a:pt x="1205702" y="2907404"/>
                  <a:pt x="1002788" y="2878077"/>
                </a:cubicBezTo>
                <a:cubicBezTo>
                  <a:pt x="799874" y="2848750"/>
                  <a:pt x="211250" y="2880156"/>
                  <a:pt x="0" y="2878077"/>
                </a:cubicBezTo>
                <a:cubicBezTo>
                  <a:pt x="-11825" y="2720076"/>
                  <a:pt x="-7015" y="2559618"/>
                  <a:pt x="0" y="2331242"/>
                </a:cubicBezTo>
                <a:cubicBezTo>
                  <a:pt x="7015" y="2102866"/>
                  <a:pt x="-4005" y="1963804"/>
                  <a:pt x="0" y="1755627"/>
                </a:cubicBezTo>
                <a:cubicBezTo>
                  <a:pt x="4005" y="1547450"/>
                  <a:pt x="13088" y="1429958"/>
                  <a:pt x="0" y="1266354"/>
                </a:cubicBezTo>
                <a:cubicBezTo>
                  <a:pt x="-13088" y="1102750"/>
                  <a:pt x="7614" y="806465"/>
                  <a:pt x="0" y="661958"/>
                </a:cubicBezTo>
                <a:cubicBezTo>
                  <a:pt x="-7614" y="517451"/>
                  <a:pt x="-27252" y="156055"/>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711C6672-1639-F20D-DC78-35436D2C6251}"/>
              </a:ext>
            </a:extLst>
          </p:cNvPr>
          <p:cNvSpPr/>
          <p:nvPr/>
        </p:nvSpPr>
        <p:spPr>
          <a:xfrm>
            <a:off x="2925580" y="2648926"/>
            <a:ext cx="2664000" cy="217283"/>
          </a:xfrm>
          <a:custGeom>
            <a:avLst/>
            <a:gdLst>
              <a:gd name="connsiteX0" fmla="*/ 0 w 2664000"/>
              <a:gd name="connsiteY0" fmla="*/ 0 h 217283"/>
              <a:gd name="connsiteX1" fmla="*/ 666000 w 2664000"/>
              <a:gd name="connsiteY1" fmla="*/ 0 h 217283"/>
              <a:gd name="connsiteX2" fmla="*/ 1252080 w 2664000"/>
              <a:gd name="connsiteY2" fmla="*/ 0 h 217283"/>
              <a:gd name="connsiteX3" fmla="*/ 1864800 w 2664000"/>
              <a:gd name="connsiteY3" fmla="*/ 0 h 217283"/>
              <a:gd name="connsiteX4" fmla="*/ 2664000 w 2664000"/>
              <a:gd name="connsiteY4" fmla="*/ 0 h 217283"/>
              <a:gd name="connsiteX5" fmla="*/ 2664000 w 2664000"/>
              <a:gd name="connsiteY5" fmla="*/ 217283 h 217283"/>
              <a:gd name="connsiteX6" fmla="*/ 1998000 w 2664000"/>
              <a:gd name="connsiteY6" fmla="*/ 217283 h 217283"/>
              <a:gd name="connsiteX7" fmla="*/ 1305360 w 2664000"/>
              <a:gd name="connsiteY7" fmla="*/ 217283 h 217283"/>
              <a:gd name="connsiteX8" fmla="*/ 612720 w 2664000"/>
              <a:gd name="connsiteY8" fmla="*/ 217283 h 217283"/>
              <a:gd name="connsiteX9" fmla="*/ 0 w 2664000"/>
              <a:gd name="connsiteY9" fmla="*/ 217283 h 217283"/>
              <a:gd name="connsiteX10" fmla="*/ 0 w 2664000"/>
              <a:gd name="connsiteY10"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4000" h="217283" fill="none" extrusionOk="0">
                <a:moveTo>
                  <a:pt x="0" y="0"/>
                </a:moveTo>
                <a:cubicBezTo>
                  <a:pt x="287726" y="21411"/>
                  <a:pt x="411973" y="23551"/>
                  <a:pt x="666000" y="0"/>
                </a:cubicBezTo>
                <a:cubicBezTo>
                  <a:pt x="920027" y="-23551"/>
                  <a:pt x="1049063" y="22019"/>
                  <a:pt x="1252080" y="0"/>
                </a:cubicBezTo>
                <a:cubicBezTo>
                  <a:pt x="1455097" y="-22019"/>
                  <a:pt x="1728860" y="1153"/>
                  <a:pt x="1864800" y="0"/>
                </a:cubicBezTo>
                <a:cubicBezTo>
                  <a:pt x="2000740" y="-1153"/>
                  <a:pt x="2309596" y="-11299"/>
                  <a:pt x="2664000" y="0"/>
                </a:cubicBezTo>
                <a:cubicBezTo>
                  <a:pt x="2663649" y="72929"/>
                  <a:pt x="2657003" y="120525"/>
                  <a:pt x="2664000" y="217283"/>
                </a:cubicBezTo>
                <a:cubicBezTo>
                  <a:pt x="2352666" y="239940"/>
                  <a:pt x="2161850" y="235675"/>
                  <a:pt x="1998000" y="217283"/>
                </a:cubicBezTo>
                <a:cubicBezTo>
                  <a:pt x="1834150" y="198891"/>
                  <a:pt x="1626712" y="210202"/>
                  <a:pt x="1305360" y="217283"/>
                </a:cubicBezTo>
                <a:cubicBezTo>
                  <a:pt x="984008" y="224364"/>
                  <a:pt x="920517" y="215484"/>
                  <a:pt x="612720" y="217283"/>
                </a:cubicBezTo>
                <a:cubicBezTo>
                  <a:pt x="304923" y="219082"/>
                  <a:pt x="213045" y="225757"/>
                  <a:pt x="0" y="217283"/>
                </a:cubicBezTo>
                <a:cubicBezTo>
                  <a:pt x="1013" y="129949"/>
                  <a:pt x="5880" y="102250"/>
                  <a:pt x="0" y="0"/>
                </a:cubicBezTo>
                <a:close/>
              </a:path>
              <a:path w="2664000" h="217283" stroke="0" extrusionOk="0">
                <a:moveTo>
                  <a:pt x="0" y="0"/>
                </a:moveTo>
                <a:cubicBezTo>
                  <a:pt x="287224" y="-20679"/>
                  <a:pt x="367000" y="4380"/>
                  <a:pt x="612720" y="0"/>
                </a:cubicBezTo>
                <a:cubicBezTo>
                  <a:pt x="858440" y="-4380"/>
                  <a:pt x="924793" y="18296"/>
                  <a:pt x="1225440" y="0"/>
                </a:cubicBezTo>
                <a:cubicBezTo>
                  <a:pt x="1526087" y="-18296"/>
                  <a:pt x="1585489" y="27346"/>
                  <a:pt x="1944720" y="0"/>
                </a:cubicBezTo>
                <a:cubicBezTo>
                  <a:pt x="2303951" y="-27346"/>
                  <a:pt x="2408209" y="18619"/>
                  <a:pt x="2664000" y="0"/>
                </a:cubicBezTo>
                <a:cubicBezTo>
                  <a:pt x="2666803" y="56320"/>
                  <a:pt x="2653770" y="132877"/>
                  <a:pt x="2664000" y="217283"/>
                </a:cubicBezTo>
                <a:cubicBezTo>
                  <a:pt x="2356506" y="186366"/>
                  <a:pt x="2199851" y="185199"/>
                  <a:pt x="1998000" y="217283"/>
                </a:cubicBezTo>
                <a:cubicBezTo>
                  <a:pt x="1796149" y="249367"/>
                  <a:pt x="1591655" y="237294"/>
                  <a:pt x="1411920" y="217283"/>
                </a:cubicBezTo>
                <a:cubicBezTo>
                  <a:pt x="1232185" y="197272"/>
                  <a:pt x="992862" y="209826"/>
                  <a:pt x="772560" y="217283"/>
                </a:cubicBezTo>
                <a:cubicBezTo>
                  <a:pt x="552258" y="224740"/>
                  <a:pt x="187136" y="241668"/>
                  <a:pt x="0" y="217283"/>
                </a:cubicBezTo>
                <a:cubicBezTo>
                  <a:pt x="-10575" y="154171"/>
                  <a:pt x="-35" y="96190"/>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 bon « En voiture Simone »</a:t>
            </a:r>
          </a:p>
        </p:txBody>
      </p:sp>
      <p:sp>
        <p:nvSpPr>
          <p:cNvPr id="9" name="ZoneTexte 8">
            <a:extLst>
              <a:ext uri="{FF2B5EF4-FFF2-40B4-BE49-F238E27FC236}">
                <a16:creationId xmlns:a16="http://schemas.microsoft.com/office/drawing/2014/main" id="{ADB961ED-97C5-F5BC-EDAE-2D03A832EBC2}"/>
              </a:ext>
            </a:extLst>
          </p:cNvPr>
          <p:cNvSpPr txBox="1"/>
          <p:nvPr/>
        </p:nvSpPr>
        <p:spPr>
          <a:xfrm>
            <a:off x="1275146" y="2955818"/>
            <a:ext cx="6536737" cy="830997"/>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Nous proposons ainsi un bon « En voiture Simone », d’une valeur de 50€ pour financer toute la partie relative à l’apprentissage du Code de la Route. </a:t>
            </a:r>
          </a:p>
        </p:txBody>
      </p:sp>
      <p:sp>
        <p:nvSpPr>
          <p:cNvPr id="26" name="Rectangle 25">
            <a:extLst>
              <a:ext uri="{FF2B5EF4-FFF2-40B4-BE49-F238E27FC236}">
                <a16:creationId xmlns:a16="http://schemas.microsoft.com/office/drawing/2014/main" id="{9F8FA8EA-1E1E-6783-C864-C31D646EEF9A}"/>
              </a:ext>
            </a:extLst>
          </p:cNvPr>
          <p:cNvSpPr/>
          <p:nvPr/>
        </p:nvSpPr>
        <p:spPr>
          <a:xfrm>
            <a:off x="8074465" y="2802286"/>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796D9743-DBE6-AB34-6A80-1170BB327EAD}"/>
              </a:ext>
            </a:extLst>
          </p:cNvPr>
          <p:cNvSpPr/>
          <p:nvPr/>
        </p:nvSpPr>
        <p:spPr>
          <a:xfrm>
            <a:off x="8771582" y="2671621"/>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outils de référence</a:t>
            </a:r>
          </a:p>
        </p:txBody>
      </p:sp>
      <p:sp>
        <p:nvSpPr>
          <p:cNvPr id="29" name="ZoneTexte 28">
            <a:extLst>
              <a:ext uri="{FF2B5EF4-FFF2-40B4-BE49-F238E27FC236}">
                <a16:creationId xmlns:a16="http://schemas.microsoft.com/office/drawing/2014/main" id="{BD48930C-F5E9-40C0-FE12-5D55274051A2}"/>
              </a:ext>
            </a:extLst>
          </p:cNvPr>
          <p:cNvSpPr txBox="1"/>
          <p:nvPr/>
        </p:nvSpPr>
        <p:spPr>
          <a:xfrm>
            <a:off x="8291732" y="3188328"/>
            <a:ext cx="2987675" cy="2062103"/>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Pour tout savoir sur le dispositif « En voiture Simone », n’hésitez pas à consulter </a:t>
            </a:r>
            <a:r>
              <a:rPr lang="fr-FR" sz="1600" b="1" dirty="0">
                <a:latin typeface="Cavolini" panose="03000502040302020204" pitchFamily="66" charset="0"/>
                <a:cs typeface="Cavolini" panose="03000502040302020204" pitchFamily="66" charset="0"/>
                <a:hlinkClick r:id="rId2"/>
              </a:rPr>
              <a:t>l’ensemble des supports mis à votre disposition dans la Rubrique des Commerciaux</a:t>
            </a:r>
            <a:r>
              <a:rPr lang="fr-FR" sz="1600" dirty="0">
                <a:latin typeface="Cavolini" panose="03000502040302020204" pitchFamily="66" charset="0"/>
                <a:cs typeface="Cavolini" panose="03000502040302020204" pitchFamily="66" charset="0"/>
              </a:rPr>
              <a:t> !</a:t>
            </a:r>
          </a:p>
        </p:txBody>
      </p:sp>
      <p:pic>
        <p:nvPicPr>
          <p:cNvPr id="30" name="Image 29">
            <a:extLst>
              <a:ext uri="{FF2B5EF4-FFF2-40B4-BE49-F238E27FC236}">
                <a16:creationId xmlns:a16="http://schemas.microsoft.com/office/drawing/2014/main" id="{5852D323-2094-0B6E-C405-7A746EBE784B}"/>
              </a:ext>
            </a:extLst>
          </p:cNvPr>
          <p:cNvPicPr>
            <a:picLocks noChangeAspect="1"/>
          </p:cNvPicPr>
          <p:nvPr/>
        </p:nvPicPr>
        <p:blipFill>
          <a:blip r:embed="rId3">
            <a:duotone>
              <a:prstClr val="black"/>
              <a:schemeClr val="accent4">
                <a:tint val="45000"/>
                <a:satMod val="400000"/>
              </a:schemeClr>
            </a:duotone>
          </a:blip>
          <a:stretch>
            <a:fillRect/>
          </a:stretch>
        </p:blipFill>
        <p:spPr>
          <a:xfrm rot="443067" flipH="1" flipV="1">
            <a:off x="11264426" y="2668110"/>
            <a:ext cx="390819" cy="349164"/>
          </a:xfrm>
          <a:prstGeom prst="rect">
            <a:avLst/>
          </a:prstGeom>
          <a:noFill/>
        </p:spPr>
      </p:pic>
      <p:sp>
        <p:nvSpPr>
          <p:cNvPr id="8" name="Ellipse 7">
            <a:extLst>
              <a:ext uri="{FF2B5EF4-FFF2-40B4-BE49-F238E27FC236}">
                <a16:creationId xmlns:a16="http://schemas.microsoft.com/office/drawing/2014/main" id="{0AF113A9-C340-5C7B-F136-EE4DEC426583}"/>
              </a:ext>
            </a:extLst>
          </p:cNvPr>
          <p:cNvSpPr/>
          <p:nvPr/>
        </p:nvSpPr>
        <p:spPr>
          <a:xfrm>
            <a:off x="840181" y="3221578"/>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1</a:t>
            </a:r>
          </a:p>
        </p:txBody>
      </p:sp>
      <p:sp>
        <p:nvSpPr>
          <p:cNvPr id="10" name="ZoneTexte 9">
            <a:extLst>
              <a:ext uri="{FF2B5EF4-FFF2-40B4-BE49-F238E27FC236}">
                <a16:creationId xmlns:a16="http://schemas.microsoft.com/office/drawing/2014/main" id="{91680B01-6D8B-9D15-81A5-BCBECA01D1AC}"/>
              </a:ext>
            </a:extLst>
          </p:cNvPr>
          <p:cNvSpPr txBox="1"/>
          <p:nvPr/>
        </p:nvSpPr>
        <p:spPr>
          <a:xfrm>
            <a:off x="1275145" y="3868278"/>
            <a:ext cx="6536738" cy="1077218"/>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Si le client veut bénéficier de ce bon, il lui suffit de prendre contact avec son conseiller. Ce contact est une opportunité d’échange et de développement commercial.</a:t>
            </a:r>
          </a:p>
        </p:txBody>
      </p:sp>
      <p:sp>
        <p:nvSpPr>
          <p:cNvPr id="11" name="Ellipse 10">
            <a:extLst>
              <a:ext uri="{FF2B5EF4-FFF2-40B4-BE49-F238E27FC236}">
                <a16:creationId xmlns:a16="http://schemas.microsoft.com/office/drawing/2014/main" id="{B45C3615-488A-77D3-642B-1EF7BF292AD7}"/>
              </a:ext>
            </a:extLst>
          </p:cNvPr>
          <p:cNvSpPr/>
          <p:nvPr/>
        </p:nvSpPr>
        <p:spPr>
          <a:xfrm>
            <a:off x="840179" y="4280138"/>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2</a:t>
            </a:r>
          </a:p>
        </p:txBody>
      </p:sp>
      <p:sp>
        <p:nvSpPr>
          <p:cNvPr id="12" name="ZoneTexte 11">
            <a:extLst>
              <a:ext uri="{FF2B5EF4-FFF2-40B4-BE49-F238E27FC236}">
                <a16:creationId xmlns:a16="http://schemas.microsoft.com/office/drawing/2014/main" id="{B5CB0C41-036F-2053-53AA-CC2F7A9D8960}"/>
              </a:ext>
            </a:extLst>
          </p:cNvPr>
          <p:cNvSpPr txBox="1"/>
          <p:nvPr/>
        </p:nvSpPr>
        <p:spPr>
          <a:xfrm>
            <a:off x="1275145" y="5026959"/>
            <a:ext cx="6536738" cy="584775"/>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Le conseiller a la main pour offrir le bon à tous les clients qui n’ont pas encore le permis de conduire.</a:t>
            </a:r>
          </a:p>
        </p:txBody>
      </p:sp>
      <p:sp>
        <p:nvSpPr>
          <p:cNvPr id="13" name="Ellipse 12">
            <a:extLst>
              <a:ext uri="{FF2B5EF4-FFF2-40B4-BE49-F238E27FC236}">
                <a16:creationId xmlns:a16="http://schemas.microsoft.com/office/drawing/2014/main" id="{0C9498FC-61AA-AF86-43B1-AB9BFF0CD80C}"/>
              </a:ext>
            </a:extLst>
          </p:cNvPr>
          <p:cNvSpPr/>
          <p:nvPr/>
        </p:nvSpPr>
        <p:spPr>
          <a:xfrm>
            <a:off x="840179" y="5196337"/>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3</a:t>
            </a:r>
          </a:p>
        </p:txBody>
      </p:sp>
      <p:sp>
        <p:nvSpPr>
          <p:cNvPr id="14" name="Rectangle 13">
            <a:extLst>
              <a:ext uri="{FF2B5EF4-FFF2-40B4-BE49-F238E27FC236}">
                <a16:creationId xmlns:a16="http://schemas.microsoft.com/office/drawing/2014/main" id="{0AAACBB5-F56E-0894-169A-1361477D2CF9}"/>
              </a:ext>
            </a:extLst>
          </p:cNvPr>
          <p:cNvSpPr/>
          <p:nvPr/>
        </p:nvSpPr>
        <p:spPr>
          <a:xfrm>
            <a:off x="1420655" y="5854649"/>
            <a:ext cx="9350689" cy="401455"/>
          </a:xfrm>
          <a:custGeom>
            <a:avLst/>
            <a:gdLst>
              <a:gd name="connsiteX0" fmla="*/ 0 w 9350689"/>
              <a:gd name="connsiteY0" fmla="*/ 0 h 401455"/>
              <a:gd name="connsiteX1" fmla="*/ 480893 w 9350689"/>
              <a:gd name="connsiteY1" fmla="*/ 0 h 401455"/>
              <a:gd name="connsiteX2" fmla="*/ 1335813 w 9350689"/>
              <a:gd name="connsiteY2" fmla="*/ 0 h 401455"/>
              <a:gd name="connsiteX3" fmla="*/ 2003719 w 9350689"/>
              <a:gd name="connsiteY3" fmla="*/ 0 h 401455"/>
              <a:gd name="connsiteX4" fmla="*/ 2671625 w 9350689"/>
              <a:gd name="connsiteY4" fmla="*/ 0 h 401455"/>
              <a:gd name="connsiteX5" fmla="*/ 3526546 w 9350689"/>
              <a:gd name="connsiteY5" fmla="*/ 0 h 401455"/>
              <a:gd name="connsiteX6" fmla="*/ 3913931 w 9350689"/>
              <a:gd name="connsiteY6" fmla="*/ 0 h 401455"/>
              <a:gd name="connsiteX7" fmla="*/ 4768851 w 9350689"/>
              <a:gd name="connsiteY7" fmla="*/ 0 h 401455"/>
              <a:gd name="connsiteX8" fmla="*/ 5249744 w 9350689"/>
              <a:gd name="connsiteY8" fmla="*/ 0 h 401455"/>
              <a:gd name="connsiteX9" fmla="*/ 5824143 w 9350689"/>
              <a:gd name="connsiteY9" fmla="*/ 0 h 401455"/>
              <a:gd name="connsiteX10" fmla="*/ 6398543 w 9350689"/>
              <a:gd name="connsiteY10" fmla="*/ 0 h 401455"/>
              <a:gd name="connsiteX11" fmla="*/ 7066449 w 9350689"/>
              <a:gd name="connsiteY11" fmla="*/ 0 h 401455"/>
              <a:gd name="connsiteX12" fmla="*/ 7640849 w 9350689"/>
              <a:gd name="connsiteY12" fmla="*/ 0 h 401455"/>
              <a:gd name="connsiteX13" fmla="*/ 8495769 w 9350689"/>
              <a:gd name="connsiteY13" fmla="*/ 0 h 401455"/>
              <a:gd name="connsiteX14" fmla="*/ 9350689 w 9350689"/>
              <a:gd name="connsiteY14" fmla="*/ 0 h 401455"/>
              <a:gd name="connsiteX15" fmla="*/ 9350689 w 9350689"/>
              <a:gd name="connsiteY15" fmla="*/ 401455 h 401455"/>
              <a:gd name="connsiteX16" fmla="*/ 8776290 w 9350689"/>
              <a:gd name="connsiteY16" fmla="*/ 401455 h 401455"/>
              <a:gd name="connsiteX17" fmla="*/ 7921369 w 9350689"/>
              <a:gd name="connsiteY17" fmla="*/ 401455 h 401455"/>
              <a:gd name="connsiteX18" fmla="*/ 7159956 w 9350689"/>
              <a:gd name="connsiteY18" fmla="*/ 401455 h 401455"/>
              <a:gd name="connsiteX19" fmla="*/ 6772570 w 9350689"/>
              <a:gd name="connsiteY19" fmla="*/ 401455 h 401455"/>
              <a:gd name="connsiteX20" fmla="*/ 6198171 w 9350689"/>
              <a:gd name="connsiteY20" fmla="*/ 401455 h 401455"/>
              <a:gd name="connsiteX21" fmla="*/ 5810785 w 9350689"/>
              <a:gd name="connsiteY21" fmla="*/ 401455 h 401455"/>
              <a:gd name="connsiteX22" fmla="*/ 5142879 w 9350689"/>
              <a:gd name="connsiteY22" fmla="*/ 401455 h 401455"/>
              <a:gd name="connsiteX23" fmla="*/ 4661986 w 9350689"/>
              <a:gd name="connsiteY23" fmla="*/ 401455 h 401455"/>
              <a:gd name="connsiteX24" fmla="*/ 3994080 w 9350689"/>
              <a:gd name="connsiteY24" fmla="*/ 401455 h 401455"/>
              <a:gd name="connsiteX25" fmla="*/ 3232667 w 9350689"/>
              <a:gd name="connsiteY25" fmla="*/ 401455 h 401455"/>
              <a:gd name="connsiteX26" fmla="*/ 2658267 w 9350689"/>
              <a:gd name="connsiteY26" fmla="*/ 401455 h 401455"/>
              <a:gd name="connsiteX27" fmla="*/ 1896854 w 9350689"/>
              <a:gd name="connsiteY27" fmla="*/ 401455 h 401455"/>
              <a:gd name="connsiteX28" fmla="*/ 1415961 w 9350689"/>
              <a:gd name="connsiteY28" fmla="*/ 401455 h 401455"/>
              <a:gd name="connsiteX29" fmla="*/ 935069 w 9350689"/>
              <a:gd name="connsiteY29" fmla="*/ 401455 h 401455"/>
              <a:gd name="connsiteX30" fmla="*/ 0 w 9350689"/>
              <a:gd name="connsiteY30" fmla="*/ 401455 h 401455"/>
              <a:gd name="connsiteX31" fmla="*/ 0 w 9350689"/>
              <a:gd name="connsiteY31" fmla="*/ 0 h 40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50689" h="401455" fill="none" extrusionOk="0">
                <a:moveTo>
                  <a:pt x="0" y="0"/>
                </a:moveTo>
                <a:cubicBezTo>
                  <a:pt x="149029" y="15591"/>
                  <a:pt x="337267" y="6766"/>
                  <a:pt x="480893" y="0"/>
                </a:cubicBezTo>
                <a:cubicBezTo>
                  <a:pt x="624519" y="-6766"/>
                  <a:pt x="1138026" y="10218"/>
                  <a:pt x="1335813" y="0"/>
                </a:cubicBezTo>
                <a:cubicBezTo>
                  <a:pt x="1533600" y="-10218"/>
                  <a:pt x="1777245" y="27876"/>
                  <a:pt x="2003719" y="0"/>
                </a:cubicBezTo>
                <a:cubicBezTo>
                  <a:pt x="2230193" y="-27876"/>
                  <a:pt x="2467245" y="-32601"/>
                  <a:pt x="2671625" y="0"/>
                </a:cubicBezTo>
                <a:cubicBezTo>
                  <a:pt x="2876005" y="32601"/>
                  <a:pt x="3272819" y="3584"/>
                  <a:pt x="3526546" y="0"/>
                </a:cubicBezTo>
                <a:cubicBezTo>
                  <a:pt x="3780273" y="-3584"/>
                  <a:pt x="3803533" y="-9323"/>
                  <a:pt x="3913931" y="0"/>
                </a:cubicBezTo>
                <a:cubicBezTo>
                  <a:pt x="4024329" y="9323"/>
                  <a:pt x="4565199" y="-18204"/>
                  <a:pt x="4768851" y="0"/>
                </a:cubicBezTo>
                <a:cubicBezTo>
                  <a:pt x="4972503" y="18204"/>
                  <a:pt x="5124783" y="-15716"/>
                  <a:pt x="5249744" y="0"/>
                </a:cubicBezTo>
                <a:cubicBezTo>
                  <a:pt x="5374705" y="15716"/>
                  <a:pt x="5679338" y="-19380"/>
                  <a:pt x="5824143" y="0"/>
                </a:cubicBezTo>
                <a:cubicBezTo>
                  <a:pt x="5968948" y="19380"/>
                  <a:pt x="6267535" y="-24690"/>
                  <a:pt x="6398543" y="0"/>
                </a:cubicBezTo>
                <a:cubicBezTo>
                  <a:pt x="6529551" y="24690"/>
                  <a:pt x="6814665" y="14407"/>
                  <a:pt x="7066449" y="0"/>
                </a:cubicBezTo>
                <a:cubicBezTo>
                  <a:pt x="7318233" y="-14407"/>
                  <a:pt x="7473629" y="-15341"/>
                  <a:pt x="7640849" y="0"/>
                </a:cubicBezTo>
                <a:cubicBezTo>
                  <a:pt x="7808069" y="15341"/>
                  <a:pt x="8270915" y="38526"/>
                  <a:pt x="8495769" y="0"/>
                </a:cubicBezTo>
                <a:cubicBezTo>
                  <a:pt x="8720623" y="-38526"/>
                  <a:pt x="9024521" y="-12833"/>
                  <a:pt x="9350689" y="0"/>
                </a:cubicBezTo>
                <a:cubicBezTo>
                  <a:pt x="9364339" y="130271"/>
                  <a:pt x="9349983" y="310198"/>
                  <a:pt x="9350689" y="401455"/>
                </a:cubicBezTo>
                <a:cubicBezTo>
                  <a:pt x="9190680" y="381417"/>
                  <a:pt x="8974583" y="418869"/>
                  <a:pt x="8776290" y="401455"/>
                </a:cubicBezTo>
                <a:cubicBezTo>
                  <a:pt x="8577997" y="384041"/>
                  <a:pt x="8308429" y="364294"/>
                  <a:pt x="7921369" y="401455"/>
                </a:cubicBezTo>
                <a:cubicBezTo>
                  <a:pt x="7534309" y="438616"/>
                  <a:pt x="7435013" y="373917"/>
                  <a:pt x="7159956" y="401455"/>
                </a:cubicBezTo>
                <a:cubicBezTo>
                  <a:pt x="6884899" y="428993"/>
                  <a:pt x="6943905" y="383158"/>
                  <a:pt x="6772570" y="401455"/>
                </a:cubicBezTo>
                <a:cubicBezTo>
                  <a:pt x="6601235" y="419752"/>
                  <a:pt x="6358122" y="417746"/>
                  <a:pt x="6198171" y="401455"/>
                </a:cubicBezTo>
                <a:cubicBezTo>
                  <a:pt x="6038220" y="385164"/>
                  <a:pt x="5970596" y="394132"/>
                  <a:pt x="5810785" y="401455"/>
                </a:cubicBezTo>
                <a:cubicBezTo>
                  <a:pt x="5650974" y="408778"/>
                  <a:pt x="5311934" y="424397"/>
                  <a:pt x="5142879" y="401455"/>
                </a:cubicBezTo>
                <a:cubicBezTo>
                  <a:pt x="4973824" y="378513"/>
                  <a:pt x="4804988" y="396977"/>
                  <a:pt x="4661986" y="401455"/>
                </a:cubicBezTo>
                <a:cubicBezTo>
                  <a:pt x="4518984" y="405933"/>
                  <a:pt x="4208687" y="381856"/>
                  <a:pt x="3994080" y="401455"/>
                </a:cubicBezTo>
                <a:cubicBezTo>
                  <a:pt x="3779473" y="421054"/>
                  <a:pt x="3486343" y="388328"/>
                  <a:pt x="3232667" y="401455"/>
                </a:cubicBezTo>
                <a:cubicBezTo>
                  <a:pt x="2978991" y="414582"/>
                  <a:pt x="2792249" y="386959"/>
                  <a:pt x="2658267" y="401455"/>
                </a:cubicBezTo>
                <a:cubicBezTo>
                  <a:pt x="2524285" y="415951"/>
                  <a:pt x="2087406" y="397138"/>
                  <a:pt x="1896854" y="401455"/>
                </a:cubicBezTo>
                <a:cubicBezTo>
                  <a:pt x="1706302" y="405772"/>
                  <a:pt x="1567119" y="405564"/>
                  <a:pt x="1415961" y="401455"/>
                </a:cubicBezTo>
                <a:cubicBezTo>
                  <a:pt x="1264803" y="397346"/>
                  <a:pt x="1170660" y="408620"/>
                  <a:pt x="935069" y="401455"/>
                </a:cubicBezTo>
                <a:cubicBezTo>
                  <a:pt x="699478" y="394290"/>
                  <a:pt x="460226" y="387002"/>
                  <a:pt x="0" y="401455"/>
                </a:cubicBezTo>
                <a:cubicBezTo>
                  <a:pt x="19284" y="303944"/>
                  <a:pt x="-3801" y="81452"/>
                  <a:pt x="0" y="0"/>
                </a:cubicBezTo>
                <a:close/>
              </a:path>
              <a:path w="9350689" h="401455" stroke="0" extrusionOk="0">
                <a:moveTo>
                  <a:pt x="0" y="0"/>
                </a:moveTo>
                <a:cubicBezTo>
                  <a:pt x="179000" y="7571"/>
                  <a:pt x="284629" y="-4307"/>
                  <a:pt x="387386" y="0"/>
                </a:cubicBezTo>
                <a:cubicBezTo>
                  <a:pt x="490143" y="4307"/>
                  <a:pt x="692289" y="10627"/>
                  <a:pt x="774771" y="0"/>
                </a:cubicBezTo>
                <a:cubicBezTo>
                  <a:pt x="857254" y="-10627"/>
                  <a:pt x="1149763" y="9880"/>
                  <a:pt x="1255664" y="0"/>
                </a:cubicBezTo>
                <a:cubicBezTo>
                  <a:pt x="1361565" y="-9880"/>
                  <a:pt x="1516937" y="4758"/>
                  <a:pt x="1643050" y="0"/>
                </a:cubicBezTo>
                <a:cubicBezTo>
                  <a:pt x="1769163" y="-4758"/>
                  <a:pt x="1918852" y="11222"/>
                  <a:pt x="2123942" y="0"/>
                </a:cubicBezTo>
                <a:cubicBezTo>
                  <a:pt x="2329032" y="-11222"/>
                  <a:pt x="2702670" y="20060"/>
                  <a:pt x="2885355" y="0"/>
                </a:cubicBezTo>
                <a:cubicBezTo>
                  <a:pt x="3068040" y="-20060"/>
                  <a:pt x="3391442" y="-19348"/>
                  <a:pt x="3646769" y="0"/>
                </a:cubicBezTo>
                <a:cubicBezTo>
                  <a:pt x="3902096" y="19348"/>
                  <a:pt x="3948561" y="12978"/>
                  <a:pt x="4127661" y="0"/>
                </a:cubicBezTo>
                <a:cubicBezTo>
                  <a:pt x="4306761" y="-12978"/>
                  <a:pt x="4418406" y="-16415"/>
                  <a:pt x="4515047" y="0"/>
                </a:cubicBezTo>
                <a:cubicBezTo>
                  <a:pt x="4611688" y="16415"/>
                  <a:pt x="4895791" y="22197"/>
                  <a:pt x="4995940" y="0"/>
                </a:cubicBezTo>
                <a:cubicBezTo>
                  <a:pt x="5096089" y="-22197"/>
                  <a:pt x="5305977" y="12435"/>
                  <a:pt x="5476832" y="0"/>
                </a:cubicBezTo>
                <a:cubicBezTo>
                  <a:pt x="5647687" y="-12435"/>
                  <a:pt x="5699885" y="-4273"/>
                  <a:pt x="5864218" y="0"/>
                </a:cubicBezTo>
                <a:cubicBezTo>
                  <a:pt x="6028551" y="4273"/>
                  <a:pt x="6118405" y="13689"/>
                  <a:pt x="6345110" y="0"/>
                </a:cubicBezTo>
                <a:cubicBezTo>
                  <a:pt x="6571815" y="-13689"/>
                  <a:pt x="6627081" y="-466"/>
                  <a:pt x="6826003" y="0"/>
                </a:cubicBezTo>
                <a:cubicBezTo>
                  <a:pt x="7024925" y="466"/>
                  <a:pt x="7157488" y="21892"/>
                  <a:pt x="7400402" y="0"/>
                </a:cubicBezTo>
                <a:cubicBezTo>
                  <a:pt x="7643316" y="-21892"/>
                  <a:pt x="7888185" y="-4074"/>
                  <a:pt x="8255323" y="0"/>
                </a:cubicBezTo>
                <a:cubicBezTo>
                  <a:pt x="8622461" y="4074"/>
                  <a:pt x="9107423" y="-13268"/>
                  <a:pt x="9350689" y="0"/>
                </a:cubicBezTo>
                <a:cubicBezTo>
                  <a:pt x="9368646" y="162603"/>
                  <a:pt x="9355075" y="229128"/>
                  <a:pt x="9350689" y="401455"/>
                </a:cubicBezTo>
                <a:cubicBezTo>
                  <a:pt x="9103340" y="414338"/>
                  <a:pt x="8918154" y="413342"/>
                  <a:pt x="8776290" y="401455"/>
                </a:cubicBezTo>
                <a:cubicBezTo>
                  <a:pt x="8634426" y="389568"/>
                  <a:pt x="8287785" y="392916"/>
                  <a:pt x="8108383" y="401455"/>
                </a:cubicBezTo>
                <a:cubicBezTo>
                  <a:pt x="7928981" y="409994"/>
                  <a:pt x="7665831" y="401701"/>
                  <a:pt x="7440477" y="401455"/>
                </a:cubicBezTo>
                <a:cubicBezTo>
                  <a:pt x="7215123" y="401209"/>
                  <a:pt x="7044270" y="409439"/>
                  <a:pt x="6679064" y="401455"/>
                </a:cubicBezTo>
                <a:cubicBezTo>
                  <a:pt x="6313858" y="393471"/>
                  <a:pt x="6465935" y="384633"/>
                  <a:pt x="6291678" y="401455"/>
                </a:cubicBezTo>
                <a:cubicBezTo>
                  <a:pt x="6117421" y="418277"/>
                  <a:pt x="5964453" y="396594"/>
                  <a:pt x="5717278" y="401455"/>
                </a:cubicBezTo>
                <a:cubicBezTo>
                  <a:pt x="5470103" y="406316"/>
                  <a:pt x="5306484" y="419090"/>
                  <a:pt x="4955865" y="401455"/>
                </a:cubicBezTo>
                <a:cubicBezTo>
                  <a:pt x="4605246" y="383820"/>
                  <a:pt x="4511033" y="412987"/>
                  <a:pt x="4100945" y="401455"/>
                </a:cubicBezTo>
                <a:cubicBezTo>
                  <a:pt x="3690857" y="389923"/>
                  <a:pt x="3736437" y="404450"/>
                  <a:pt x="3620052" y="401455"/>
                </a:cubicBezTo>
                <a:cubicBezTo>
                  <a:pt x="3503667" y="398460"/>
                  <a:pt x="3156390" y="374989"/>
                  <a:pt x="2952146" y="401455"/>
                </a:cubicBezTo>
                <a:cubicBezTo>
                  <a:pt x="2747902" y="427921"/>
                  <a:pt x="2570291" y="421051"/>
                  <a:pt x="2284240" y="401455"/>
                </a:cubicBezTo>
                <a:cubicBezTo>
                  <a:pt x="1998189" y="381859"/>
                  <a:pt x="1991088" y="389007"/>
                  <a:pt x="1803347" y="401455"/>
                </a:cubicBezTo>
                <a:cubicBezTo>
                  <a:pt x="1615606" y="413903"/>
                  <a:pt x="1503086" y="400257"/>
                  <a:pt x="1322455" y="401455"/>
                </a:cubicBezTo>
                <a:cubicBezTo>
                  <a:pt x="1141824" y="402653"/>
                  <a:pt x="929905" y="379842"/>
                  <a:pt x="748055" y="401455"/>
                </a:cubicBezTo>
                <a:cubicBezTo>
                  <a:pt x="566205" y="423068"/>
                  <a:pt x="228281" y="384281"/>
                  <a:pt x="0" y="401455"/>
                </a:cubicBezTo>
                <a:cubicBezTo>
                  <a:pt x="7539" y="213790"/>
                  <a:pt x="18590" y="121284"/>
                  <a:pt x="0" y="0"/>
                </a:cubicBezTo>
                <a:close/>
              </a:path>
            </a:pathLst>
          </a:custGeom>
          <a:ln>
            <a:extLst>
              <a:ext uri="{C807C97D-BFC1-408E-A445-0C87EB9F89A2}">
                <ask:lineSketchStyleProps xmlns:ask="http://schemas.microsoft.com/office/drawing/2018/sketchyshapes" sd="21267688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Ce dispositif vise à développer la satisfaction-client ainsi que la conquête interne et externe !</a:t>
            </a:r>
          </a:p>
        </p:txBody>
      </p:sp>
      <p:pic>
        <p:nvPicPr>
          <p:cNvPr id="28" name="Picture 4">
            <a:extLst>
              <a:ext uri="{FF2B5EF4-FFF2-40B4-BE49-F238E27FC236}">
                <a16:creationId xmlns:a16="http://schemas.microsoft.com/office/drawing/2014/main" id="{E978DF81-B34C-97D4-E6BD-9A35E619783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833996" y="4120482"/>
            <a:ext cx="1408204" cy="2465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714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Les dispositifs de conquêtes</a:t>
            </a:r>
          </a:p>
        </p:txBody>
      </p:sp>
      <p:sp>
        <p:nvSpPr>
          <p:cNvPr id="4" name="Rectangle 3">
            <a:extLst>
              <a:ext uri="{FF2B5EF4-FFF2-40B4-BE49-F238E27FC236}">
                <a16:creationId xmlns:a16="http://schemas.microsoft.com/office/drawing/2014/main" id="{678D3B07-0631-F150-F4C6-7D6D4AAF7FE0}"/>
              </a:ext>
            </a:extLst>
          </p:cNvPr>
          <p:cNvSpPr/>
          <p:nvPr/>
        </p:nvSpPr>
        <p:spPr>
          <a:xfrm>
            <a:off x="1980000" y="1301818"/>
            <a:ext cx="2340000" cy="4762500"/>
          </a:xfrm>
          <a:custGeom>
            <a:avLst/>
            <a:gdLst>
              <a:gd name="connsiteX0" fmla="*/ 0 w 2340000"/>
              <a:gd name="connsiteY0" fmla="*/ 0 h 4762500"/>
              <a:gd name="connsiteX1" fmla="*/ 538200 w 2340000"/>
              <a:gd name="connsiteY1" fmla="*/ 0 h 4762500"/>
              <a:gd name="connsiteX2" fmla="*/ 1170000 w 2340000"/>
              <a:gd name="connsiteY2" fmla="*/ 0 h 4762500"/>
              <a:gd name="connsiteX3" fmla="*/ 1708200 w 2340000"/>
              <a:gd name="connsiteY3" fmla="*/ 0 h 4762500"/>
              <a:gd name="connsiteX4" fmla="*/ 2340000 w 2340000"/>
              <a:gd name="connsiteY4" fmla="*/ 0 h 4762500"/>
              <a:gd name="connsiteX5" fmla="*/ 2340000 w 2340000"/>
              <a:gd name="connsiteY5" fmla="*/ 680357 h 4762500"/>
              <a:gd name="connsiteX6" fmla="*/ 2340000 w 2340000"/>
              <a:gd name="connsiteY6" fmla="*/ 1217839 h 4762500"/>
              <a:gd name="connsiteX7" fmla="*/ 2340000 w 2340000"/>
              <a:gd name="connsiteY7" fmla="*/ 1755321 h 4762500"/>
              <a:gd name="connsiteX8" fmla="*/ 2340000 w 2340000"/>
              <a:gd name="connsiteY8" fmla="*/ 2483304 h 4762500"/>
              <a:gd name="connsiteX9" fmla="*/ 2340000 w 2340000"/>
              <a:gd name="connsiteY9" fmla="*/ 3116036 h 4762500"/>
              <a:gd name="connsiteX10" fmla="*/ 2340000 w 2340000"/>
              <a:gd name="connsiteY10" fmla="*/ 3844018 h 4762500"/>
              <a:gd name="connsiteX11" fmla="*/ 2340000 w 2340000"/>
              <a:gd name="connsiteY11" fmla="*/ 4762500 h 4762500"/>
              <a:gd name="connsiteX12" fmla="*/ 1708200 w 2340000"/>
              <a:gd name="connsiteY12" fmla="*/ 4762500 h 4762500"/>
              <a:gd name="connsiteX13" fmla="*/ 1099800 w 2340000"/>
              <a:gd name="connsiteY13" fmla="*/ 4762500 h 4762500"/>
              <a:gd name="connsiteX14" fmla="*/ 538200 w 2340000"/>
              <a:gd name="connsiteY14" fmla="*/ 4762500 h 4762500"/>
              <a:gd name="connsiteX15" fmla="*/ 0 w 2340000"/>
              <a:gd name="connsiteY15" fmla="*/ 4762500 h 4762500"/>
              <a:gd name="connsiteX16" fmla="*/ 0 w 2340000"/>
              <a:gd name="connsiteY16" fmla="*/ 3986893 h 4762500"/>
              <a:gd name="connsiteX17" fmla="*/ 0 w 2340000"/>
              <a:gd name="connsiteY17" fmla="*/ 3258911 h 4762500"/>
              <a:gd name="connsiteX18" fmla="*/ 0 w 2340000"/>
              <a:gd name="connsiteY18" fmla="*/ 2578554 h 4762500"/>
              <a:gd name="connsiteX19" fmla="*/ 0 w 2340000"/>
              <a:gd name="connsiteY19" fmla="*/ 1802946 h 4762500"/>
              <a:gd name="connsiteX20" fmla="*/ 0 w 2340000"/>
              <a:gd name="connsiteY20" fmla="*/ 1217839 h 4762500"/>
              <a:gd name="connsiteX21" fmla="*/ 0 w 2340000"/>
              <a:gd name="connsiteY21"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40000" h="4762500" fill="none" extrusionOk="0">
                <a:moveTo>
                  <a:pt x="0" y="0"/>
                </a:moveTo>
                <a:cubicBezTo>
                  <a:pt x="237752" y="-25130"/>
                  <a:pt x="394326" y="26642"/>
                  <a:pt x="538200" y="0"/>
                </a:cubicBezTo>
                <a:cubicBezTo>
                  <a:pt x="682074" y="-26642"/>
                  <a:pt x="855383" y="-17676"/>
                  <a:pt x="1170000" y="0"/>
                </a:cubicBezTo>
                <a:cubicBezTo>
                  <a:pt x="1484617" y="17676"/>
                  <a:pt x="1549040" y="-15251"/>
                  <a:pt x="1708200" y="0"/>
                </a:cubicBezTo>
                <a:cubicBezTo>
                  <a:pt x="1867360" y="15251"/>
                  <a:pt x="2081635" y="-14399"/>
                  <a:pt x="2340000" y="0"/>
                </a:cubicBezTo>
                <a:cubicBezTo>
                  <a:pt x="2349114" y="283427"/>
                  <a:pt x="2362321" y="394330"/>
                  <a:pt x="2340000" y="680357"/>
                </a:cubicBezTo>
                <a:cubicBezTo>
                  <a:pt x="2317679" y="966384"/>
                  <a:pt x="2347086" y="1102056"/>
                  <a:pt x="2340000" y="1217839"/>
                </a:cubicBezTo>
                <a:cubicBezTo>
                  <a:pt x="2332914" y="1333622"/>
                  <a:pt x="2347645" y="1618648"/>
                  <a:pt x="2340000" y="1755321"/>
                </a:cubicBezTo>
                <a:cubicBezTo>
                  <a:pt x="2332355" y="1891994"/>
                  <a:pt x="2305473" y="2121639"/>
                  <a:pt x="2340000" y="2483304"/>
                </a:cubicBezTo>
                <a:cubicBezTo>
                  <a:pt x="2374527" y="2844969"/>
                  <a:pt x="2347683" y="2828192"/>
                  <a:pt x="2340000" y="3116036"/>
                </a:cubicBezTo>
                <a:cubicBezTo>
                  <a:pt x="2332317" y="3403880"/>
                  <a:pt x="2342303" y="3688387"/>
                  <a:pt x="2340000" y="3844018"/>
                </a:cubicBezTo>
                <a:cubicBezTo>
                  <a:pt x="2337697" y="3999649"/>
                  <a:pt x="2382734" y="4399262"/>
                  <a:pt x="2340000" y="4762500"/>
                </a:cubicBezTo>
                <a:cubicBezTo>
                  <a:pt x="2121029" y="4749682"/>
                  <a:pt x="1930285" y="4788420"/>
                  <a:pt x="1708200" y="4762500"/>
                </a:cubicBezTo>
                <a:cubicBezTo>
                  <a:pt x="1486115" y="4736580"/>
                  <a:pt x="1354487" y="4758298"/>
                  <a:pt x="1099800" y="4762500"/>
                </a:cubicBezTo>
                <a:cubicBezTo>
                  <a:pt x="845113" y="4766702"/>
                  <a:pt x="752520" y="4783384"/>
                  <a:pt x="538200" y="4762500"/>
                </a:cubicBezTo>
                <a:cubicBezTo>
                  <a:pt x="323880" y="4741616"/>
                  <a:pt x="183958" y="4778686"/>
                  <a:pt x="0" y="4762500"/>
                </a:cubicBezTo>
                <a:cubicBezTo>
                  <a:pt x="14982" y="4403717"/>
                  <a:pt x="161" y="4254261"/>
                  <a:pt x="0" y="3986893"/>
                </a:cubicBezTo>
                <a:cubicBezTo>
                  <a:pt x="-161" y="3719525"/>
                  <a:pt x="26899" y="3608939"/>
                  <a:pt x="0" y="3258911"/>
                </a:cubicBezTo>
                <a:cubicBezTo>
                  <a:pt x="-26899" y="2908883"/>
                  <a:pt x="-4244" y="2904038"/>
                  <a:pt x="0" y="2578554"/>
                </a:cubicBezTo>
                <a:cubicBezTo>
                  <a:pt x="4244" y="2253070"/>
                  <a:pt x="29183" y="2108343"/>
                  <a:pt x="0" y="1802946"/>
                </a:cubicBezTo>
                <a:cubicBezTo>
                  <a:pt x="-29183" y="1497549"/>
                  <a:pt x="-28875" y="1449524"/>
                  <a:pt x="0" y="1217839"/>
                </a:cubicBezTo>
                <a:cubicBezTo>
                  <a:pt x="28875" y="986154"/>
                  <a:pt x="-12373" y="277576"/>
                  <a:pt x="0" y="0"/>
                </a:cubicBezTo>
                <a:close/>
              </a:path>
              <a:path w="2340000" h="4762500" stroke="0" extrusionOk="0">
                <a:moveTo>
                  <a:pt x="0" y="0"/>
                </a:moveTo>
                <a:cubicBezTo>
                  <a:pt x="198856" y="-23808"/>
                  <a:pt x="370661" y="-9697"/>
                  <a:pt x="608400" y="0"/>
                </a:cubicBezTo>
                <a:cubicBezTo>
                  <a:pt x="846139" y="9697"/>
                  <a:pt x="1095298" y="-863"/>
                  <a:pt x="1240200" y="0"/>
                </a:cubicBezTo>
                <a:cubicBezTo>
                  <a:pt x="1385102" y="863"/>
                  <a:pt x="1633629" y="20517"/>
                  <a:pt x="1778400" y="0"/>
                </a:cubicBezTo>
                <a:cubicBezTo>
                  <a:pt x="1923171" y="-20517"/>
                  <a:pt x="2177687" y="6695"/>
                  <a:pt x="2340000" y="0"/>
                </a:cubicBezTo>
                <a:cubicBezTo>
                  <a:pt x="2335335" y="152745"/>
                  <a:pt x="2359167" y="432925"/>
                  <a:pt x="2340000" y="632732"/>
                </a:cubicBezTo>
                <a:cubicBezTo>
                  <a:pt x="2320833" y="832539"/>
                  <a:pt x="2353648" y="1132632"/>
                  <a:pt x="2340000" y="1265464"/>
                </a:cubicBezTo>
                <a:cubicBezTo>
                  <a:pt x="2326352" y="1398296"/>
                  <a:pt x="2307883" y="1619431"/>
                  <a:pt x="2340000" y="1945821"/>
                </a:cubicBezTo>
                <a:cubicBezTo>
                  <a:pt x="2372117" y="2272211"/>
                  <a:pt x="2346980" y="2512621"/>
                  <a:pt x="2340000" y="2721429"/>
                </a:cubicBezTo>
                <a:cubicBezTo>
                  <a:pt x="2333020" y="2930237"/>
                  <a:pt x="2340147" y="3090956"/>
                  <a:pt x="2340000" y="3449411"/>
                </a:cubicBezTo>
                <a:cubicBezTo>
                  <a:pt x="2339853" y="3807866"/>
                  <a:pt x="2332513" y="3857850"/>
                  <a:pt x="2340000" y="4177393"/>
                </a:cubicBezTo>
                <a:cubicBezTo>
                  <a:pt x="2347487" y="4496936"/>
                  <a:pt x="2324745" y="4504565"/>
                  <a:pt x="2340000" y="4762500"/>
                </a:cubicBezTo>
                <a:cubicBezTo>
                  <a:pt x="2210847" y="4745624"/>
                  <a:pt x="2022611" y="4755101"/>
                  <a:pt x="1731600" y="4762500"/>
                </a:cubicBezTo>
                <a:cubicBezTo>
                  <a:pt x="1440589" y="4769899"/>
                  <a:pt x="1407733" y="4789070"/>
                  <a:pt x="1146600" y="4762500"/>
                </a:cubicBezTo>
                <a:cubicBezTo>
                  <a:pt x="885467" y="4735930"/>
                  <a:pt x="713382" y="4740029"/>
                  <a:pt x="561600" y="4762500"/>
                </a:cubicBezTo>
                <a:cubicBezTo>
                  <a:pt x="409818" y="4784971"/>
                  <a:pt x="216988" y="4779636"/>
                  <a:pt x="0" y="4762500"/>
                </a:cubicBezTo>
                <a:cubicBezTo>
                  <a:pt x="-4036" y="4578184"/>
                  <a:pt x="-1860" y="4414723"/>
                  <a:pt x="0" y="4177393"/>
                </a:cubicBezTo>
                <a:cubicBezTo>
                  <a:pt x="1860" y="3940063"/>
                  <a:pt x="-11125" y="3795473"/>
                  <a:pt x="0" y="3592286"/>
                </a:cubicBezTo>
                <a:cubicBezTo>
                  <a:pt x="11125" y="3389099"/>
                  <a:pt x="-18854" y="3080501"/>
                  <a:pt x="0" y="2864304"/>
                </a:cubicBezTo>
                <a:cubicBezTo>
                  <a:pt x="18854" y="2648107"/>
                  <a:pt x="-23390" y="2460659"/>
                  <a:pt x="0" y="2231571"/>
                </a:cubicBezTo>
                <a:cubicBezTo>
                  <a:pt x="23390" y="2002483"/>
                  <a:pt x="13641" y="1822331"/>
                  <a:pt x="0" y="1551214"/>
                </a:cubicBezTo>
                <a:cubicBezTo>
                  <a:pt x="-13641" y="1280097"/>
                  <a:pt x="-33547" y="1132968"/>
                  <a:pt x="0" y="870857"/>
                </a:cubicBezTo>
                <a:cubicBezTo>
                  <a:pt x="33547" y="608746"/>
                  <a:pt x="-16925" y="276983"/>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4680000" y="1301818"/>
            <a:ext cx="2340000" cy="4762500"/>
          </a:xfrm>
          <a:custGeom>
            <a:avLst/>
            <a:gdLst>
              <a:gd name="connsiteX0" fmla="*/ 0 w 2340000"/>
              <a:gd name="connsiteY0" fmla="*/ 0 h 4762500"/>
              <a:gd name="connsiteX1" fmla="*/ 514800 w 2340000"/>
              <a:gd name="connsiteY1" fmla="*/ 0 h 4762500"/>
              <a:gd name="connsiteX2" fmla="*/ 1146600 w 2340000"/>
              <a:gd name="connsiteY2" fmla="*/ 0 h 4762500"/>
              <a:gd name="connsiteX3" fmla="*/ 1778400 w 2340000"/>
              <a:gd name="connsiteY3" fmla="*/ 0 h 4762500"/>
              <a:gd name="connsiteX4" fmla="*/ 2340000 w 2340000"/>
              <a:gd name="connsiteY4" fmla="*/ 0 h 4762500"/>
              <a:gd name="connsiteX5" fmla="*/ 2340000 w 2340000"/>
              <a:gd name="connsiteY5" fmla="*/ 585107 h 4762500"/>
              <a:gd name="connsiteX6" fmla="*/ 2340000 w 2340000"/>
              <a:gd name="connsiteY6" fmla="*/ 1265464 h 4762500"/>
              <a:gd name="connsiteX7" fmla="*/ 2340000 w 2340000"/>
              <a:gd name="connsiteY7" fmla="*/ 2041071 h 4762500"/>
              <a:gd name="connsiteX8" fmla="*/ 2340000 w 2340000"/>
              <a:gd name="connsiteY8" fmla="*/ 2721429 h 4762500"/>
              <a:gd name="connsiteX9" fmla="*/ 2340000 w 2340000"/>
              <a:gd name="connsiteY9" fmla="*/ 3354161 h 4762500"/>
              <a:gd name="connsiteX10" fmla="*/ 2340000 w 2340000"/>
              <a:gd name="connsiteY10" fmla="*/ 4082143 h 4762500"/>
              <a:gd name="connsiteX11" fmla="*/ 2340000 w 2340000"/>
              <a:gd name="connsiteY11" fmla="*/ 4762500 h 4762500"/>
              <a:gd name="connsiteX12" fmla="*/ 1801800 w 2340000"/>
              <a:gd name="connsiteY12" fmla="*/ 4762500 h 4762500"/>
              <a:gd name="connsiteX13" fmla="*/ 1193400 w 2340000"/>
              <a:gd name="connsiteY13" fmla="*/ 4762500 h 4762500"/>
              <a:gd name="connsiteX14" fmla="*/ 585000 w 2340000"/>
              <a:gd name="connsiteY14" fmla="*/ 4762500 h 4762500"/>
              <a:gd name="connsiteX15" fmla="*/ 0 w 2340000"/>
              <a:gd name="connsiteY15" fmla="*/ 4762500 h 4762500"/>
              <a:gd name="connsiteX16" fmla="*/ 0 w 2340000"/>
              <a:gd name="connsiteY16" fmla="*/ 4225018 h 4762500"/>
              <a:gd name="connsiteX17" fmla="*/ 0 w 2340000"/>
              <a:gd name="connsiteY17" fmla="*/ 3687536 h 4762500"/>
              <a:gd name="connsiteX18" fmla="*/ 0 w 2340000"/>
              <a:gd name="connsiteY18" fmla="*/ 3150054 h 4762500"/>
              <a:gd name="connsiteX19" fmla="*/ 0 w 2340000"/>
              <a:gd name="connsiteY19" fmla="*/ 2422071 h 4762500"/>
              <a:gd name="connsiteX20" fmla="*/ 0 w 2340000"/>
              <a:gd name="connsiteY20" fmla="*/ 1789339 h 4762500"/>
              <a:gd name="connsiteX21" fmla="*/ 0 w 2340000"/>
              <a:gd name="connsiteY21" fmla="*/ 110898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08094" y="-21151"/>
                  <a:pt x="320710" y="-1795"/>
                  <a:pt x="514800" y="0"/>
                </a:cubicBezTo>
                <a:cubicBezTo>
                  <a:pt x="708890" y="1795"/>
                  <a:pt x="878193" y="29233"/>
                  <a:pt x="1146600" y="0"/>
                </a:cubicBezTo>
                <a:cubicBezTo>
                  <a:pt x="1415007" y="-29233"/>
                  <a:pt x="1592332" y="-3312"/>
                  <a:pt x="1778400" y="0"/>
                </a:cubicBezTo>
                <a:cubicBezTo>
                  <a:pt x="1964468" y="3312"/>
                  <a:pt x="2182426" y="-13783"/>
                  <a:pt x="2340000" y="0"/>
                </a:cubicBezTo>
                <a:cubicBezTo>
                  <a:pt x="2321805" y="281458"/>
                  <a:pt x="2311131" y="430169"/>
                  <a:pt x="2340000" y="585107"/>
                </a:cubicBezTo>
                <a:cubicBezTo>
                  <a:pt x="2368869" y="740045"/>
                  <a:pt x="2340490" y="1022096"/>
                  <a:pt x="2340000" y="1265464"/>
                </a:cubicBezTo>
                <a:cubicBezTo>
                  <a:pt x="2339510" y="1508832"/>
                  <a:pt x="2330280" y="1879755"/>
                  <a:pt x="2340000" y="2041071"/>
                </a:cubicBezTo>
                <a:cubicBezTo>
                  <a:pt x="2349720" y="2202387"/>
                  <a:pt x="2362745" y="2539742"/>
                  <a:pt x="2340000" y="2721429"/>
                </a:cubicBezTo>
                <a:cubicBezTo>
                  <a:pt x="2317255" y="2903116"/>
                  <a:pt x="2321906" y="3121160"/>
                  <a:pt x="2340000" y="3354161"/>
                </a:cubicBezTo>
                <a:cubicBezTo>
                  <a:pt x="2358094" y="3587162"/>
                  <a:pt x="2308359" y="3905179"/>
                  <a:pt x="2340000" y="4082143"/>
                </a:cubicBezTo>
                <a:cubicBezTo>
                  <a:pt x="2371641" y="4259107"/>
                  <a:pt x="2335728" y="4545062"/>
                  <a:pt x="2340000" y="4762500"/>
                </a:cubicBezTo>
                <a:cubicBezTo>
                  <a:pt x="2224339" y="4774224"/>
                  <a:pt x="2015403" y="4760788"/>
                  <a:pt x="1801800" y="4762500"/>
                </a:cubicBezTo>
                <a:cubicBezTo>
                  <a:pt x="1588197" y="4764212"/>
                  <a:pt x="1426619" y="4778473"/>
                  <a:pt x="1193400" y="4762500"/>
                </a:cubicBezTo>
                <a:cubicBezTo>
                  <a:pt x="960181" y="4746527"/>
                  <a:pt x="801669" y="4790098"/>
                  <a:pt x="585000" y="4762500"/>
                </a:cubicBezTo>
                <a:cubicBezTo>
                  <a:pt x="368331" y="4734902"/>
                  <a:pt x="178294" y="4749802"/>
                  <a:pt x="0" y="4762500"/>
                </a:cubicBezTo>
                <a:cubicBezTo>
                  <a:pt x="-8766" y="4602341"/>
                  <a:pt x="3998" y="4345383"/>
                  <a:pt x="0" y="4225018"/>
                </a:cubicBezTo>
                <a:cubicBezTo>
                  <a:pt x="-3998" y="4104653"/>
                  <a:pt x="-10851" y="3886105"/>
                  <a:pt x="0" y="3687536"/>
                </a:cubicBezTo>
                <a:cubicBezTo>
                  <a:pt x="10851" y="3488967"/>
                  <a:pt x="-6591" y="3345620"/>
                  <a:pt x="0" y="3150054"/>
                </a:cubicBezTo>
                <a:cubicBezTo>
                  <a:pt x="6591" y="2954488"/>
                  <a:pt x="-1859" y="2641788"/>
                  <a:pt x="0" y="2422071"/>
                </a:cubicBezTo>
                <a:cubicBezTo>
                  <a:pt x="1859" y="2202354"/>
                  <a:pt x="28238" y="1916212"/>
                  <a:pt x="0" y="1789339"/>
                </a:cubicBezTo>
                <a:cubicBezTo>
                  <a:pt x="-28238" y="1662466"/>
                  <a:pt x="-2927" y="1364054"/>
                  <a:pt x="0" y="1108982"/>
                </a:cubicBezTo>
                <a:cubicBezTo>
                  <a:pt x="2927" y="853910"/>
                  <a:pt x="52576" y="482328"/>
                  <a:pt x="0" y="0"/>
                </a:cubicBezTo>
                <a:close/>
              </a:path>
              <a:path w="2340000" h="4762500" stroke="0" extrusionOk="0">
                <a:moveTo>
                  <a:pt x="0" y="0"/>
                </a:moveTo>
                <a:cubicBezTo>
                  <a:pt x="222161" y="25990"/>
                  <a:pt x="495236" y="-29806"/>
                  <a:pt x="631800" y="0"/>
                </a:cubicBezTo>
                <a:cubicBezTo>
                  <a:pt x="768364" y="29806"/>
                  <a:pt x="995945" y="-26688"/>
                  <a:pt x="1170000" y="0"/>
                </a:cubicBezTo>
                <a:cubicBezTo>
                  <a:pt x="1344055" y="26688"/>
                  <a:pt x="1589471" y="3630"/>
                  <a:pt x="1801800" y="0"/>
                </a:cubicBezTo>
                <a:cubicBezTo>
                  <a:pt x="2014129" y="-3630"/>
                  <a:pt x="2112525" y="8959"/>
                  <a:pt x="2340000" y="0"/>
                </a:cubicBezTo>
                <a:cubicBezTo>
                  <a:pt x="2337929" y="171577"/>
                  <a:pt x="2332675" y="402237"/>
                  <a:pt x="2340000" y="632732"/>
                </a:cubicBezTo>
                <a:cubicBezTo>
                  <a:pt x="2347325" y="863227"/>
                  <a:pt x="2374735" y="1121588"/>
                  <a:pt x="2340000" y="1408339"/>
                </a:cubicBezTo>
                <a:cubicBezTo>
                  <a:pt x="2305265" y="1695090"/>
                  <a:pt x="2335793" y="1827827"/>
                  <a:pt x="2340000" y="2088696"/>
                </a:cubicBezTo>
                <a:cubicBezTo>
                  <a:pt x="2344207" y="2349565"/>
                  <a:pt x="2327249" y="2466905"/>
                  <a:pt x="2340000" y="2626179"/>
                </a:cubicBezTo>
                <a:cubicBezTo>
                  <a:pt x="2352751" y="2785453"/>
                  <a:pt x="2361643" y="3053322"/>
                  <a:pt x="2340000" y="3211286"/>
                </a:cubicBezTo>
                <a:cubicBezTo>
                  <a:pt x="2318357" y="3369250"/>
                  <a:pt x="2312073" y="3747334"/>
                  <a:pt x="2340000" y="3986893"/>
                </a:cubicBezTo>
                <a:cubicBezTo>
                  <a:pt x="2367927" y="4226452"/>
                  <a:pt x="2337994" y="4521601"/>
                  <a:pt x="2340000" y="4762500"/>
                </a:cubicBezTo>
                <a:cubicBezTo>
                  <a:pt x="2196554" y="4780983"/>
                  <a:pt x="2039180" y="4773726"/>
                  <a:pt x="1778400" y="4762500"/>
                </a:cubicBezTo>
                <a:cubicBezTo>
                  <a:pt x="1517620" y="4751274"/>
                  <a:pt x="1340050" y="4742990"/>
                  <a:pt x="1146600" y="4762500"/>
                </a:cubicBezTo>
                <a:cubicBezTo>
                  <a:pt x="953150" y="4782010"/>
                  <a:pt x="736683" y="4768171"/>
                  <a:pt x="561600" y="4762500"/>
                </a:cubicBezTo>
                <a:cubicBezTo>
                  <a:pt x="386517" y="4756829"/>
                  <a:pt x="159543" y="4768545"/>
                  <a:pt x="0" y="4762500"/>
                </a:cubicBezTo>
                <a:cubicBezTo>
                  <a:pt x="14628" y="4587394"/>
                  <a:pt x="14766" y="4296571"/>
                  <a:pt x="0" y="4034518"/>
                </a:cubicBezTo>
                <a:cubicBezTo>
                  <a:pt x="-14766" y="3772465"/>
                  <a:pt x="-6740" y="3636974"/>
                  <a:pt x="0" y="3306536"/>
                </a:cubicBezTo>
                <a:cubicBezTo>
                  <a:pt x="6740" y="2976098"/>
                  <a:pt x="15551" y="2968635"/>
                  <a:pt x="0" y="2673804"/>
                </a:cubicBezTo>
                <a:cubicBezTo>
                  <a:pt x="-15551" y="2378973"/>
                  <a:pt x="-5159" y="2289312"/>
                  <a:pt x="0" y="2088696"/>
                </a:cubicBezTo>
                <a:cubicBezTo>
                  <a:pt x="5159" y="1888080"/>
                  <a:pt x="-25301" y="1592574"/>
                  <a:pt x="0" y="1313089"/>
                </a:cubicBezTo>
                <a:cubicBezTo>
                  <a:pt x="25301" y="1033604"/>
                  <a:pt x="32222" y="931259"/>
                  <a:pt x="0" y="585107"/>
                </a:cubicBezTo>
                <a:cubicBezTo>
                  <a:pt x="-32222" y="238955"/>
                  <a:pt x="27074" y="279593"/>
                  <a:pt x="0" y="0"/>
                </a:cubicBezTo>
                <a:close/>
              </a:path>
            </a:pathLst>
          </a:custGeom>
          <a:solidFill>
            <a:srgbClr val="FE0000"/>
          </a:solidFill>
          <a:ln>
            <a:solidFill>
              <a:srgbClr val="FE0000"/>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380000" y="1301818"/>
            <a:ext cx="2340000" cy="4762500"/>
          </a:xfrm>
          <a:custGeom>
            <a:avLst/>
            <a:gdLst>
              <a:gd name="connsiteX0" fmla="*/ 0 w 2340000"/>
              <a:gd name="connsiteY0" fmla="*/ 0 h 4762500"/>
              <a:gd name="connsiteX1" fmla="*/ 561600 w 2340000"/>
              <a:gd name="connsiteY1" fmla="*/ 0 h 4762500"/>
              <a:gd name="connsiteX2" fmla="*/ 1123200 w 2340000"/>
              <a:gd name="connsiteY2" fmla="*/ 0 h 4762500"/>
              <a:gd name="connsiteX3" fmla="*/ 1755000 w 2340000"/>
              <a:gd name="connsiteY3" fmla="*/ 0 h 4762500"/>
              <a:gd name="connsiteX4" fmla="*/ 2340000 w 2340000"/>
              <a:gd name="connsiteY4" fmla="*/ 0 h 4762500"/>
              <a:gd name="connsiteX5" fmla="*/ 2340000 w 2340000"/>
              <a:gd name="connsiteY5" fmla="*/ 537482 h 4762500"/>
              <a:gd name="connsiteX6" fmla="*/ 2340000 w 2340000"/>
              <a:gd name="connsiteY6" fmla="*/ 1217839 h 4762500"/>
              <a:gd name="connsiteX7" fmla="*/ 2340000 w 2340000"/>
              <a:gd name="connsiteY7" fmla="*/ 1802946 h 4762500"/>
              <a:gd name="connsiteX8" fmla="*/ 2340000 w 2340000"/>
              <a:gd name="connsiteY8" fmla="*/ 2340429 h 4762500"/>
              <a:gd name="connsiteX9" fmla="*/ 2340000 w 2340000"/>
              <a:gd name="connsiteY9" fmla="*/ 3116036 h 4762500"/>
              <a:gd name="connsiteX10" fmla="*/ 2340000 w 2340000"/>
              <a:gd name="connsiteY10" fmla="*/ 3891643 h 4762500"/>
              <a:gd name="connsiteX11" fmla="*/ 2340000 w 2340000"/>
              <a:gd name="connsiteY11" fmla="*/ 4762500 h 4762500"/>
              <a:gd name="connsiteX12" fmla="*/ 1801800 w 2340000"/>
              <a:gd name="connsiteY12" fmla="*/ 4762500 h 4762500"/>
              <a:gd name="connsiteX13" fmla="*/ 1170000 w 2340000"/>
              <a:gd name="connsiteY13" fmla="*/ 4762500 h 4762500"/>
              <a:gd name="connsiteX14" fmla="*/ 561600 w 2340000"/>
              <a:gd name="connsiteY14" fmla="*/ 4762500 h 4762500"/>
              <a:gd name="connsiteX15" fmla="*/ 0 w 2340000"/>
              <a:gd name="connsiteY15" fmla="*/ 4762500 h 4762500"/>
              <a:gd name="connsiteX16" fmla="*/ 0 w 2340000"/>
              <a:gd name="connsiteY16" fmla="*/ 4082143 h 4762500"/>
              <a:gd name="connsiteX17" fmla="*/ 0 w 2340000"/>
              <a:gd name="connsiteY17" fmla="*/ 3449411 h 4762500"/>
              <a:gd name="connsiteX18" fmla="*/ 0 w 2340000"/>
              <a:gd name="connsiteY18" fmla="*/ 2769054 h 4762500"/>
              <a:gd name="connsiteX19" fmla="*/ 0 w 2340000"/>
              <a:gd name="connsiteY19" fmla="*/ 2136321 h 4762500"/>
              <a:gd name="connsiteX20" fmla="*/ 0 w 2340000"/>
              <a:gd name="connsiteY20" fmla="*/ 1551214 h 4762500"/>
              <a:gd name="connsiteX21" fmla="*/ 0 w 2340000"/>
              <a:gd name="connsiteY21" fmla="*/ 101373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87692" y="3069"/>
                  <a:pt x="355045" y="-1897"/>
                  <a:pt x="561600" y="0"/>
                </a:cubicBezTo>
                <a:cubicBezTo>
                  <a:pt x="768155" y="1897"/>
                  <a:pt x="947207" y="12871"/>
                  <a:pt x="1123200" y="0"/>
                </a:cubicBezTo>
                <a:cubicBezTo>
                  <a:pt x="1299193" y="-12871"/>
                  <a:pt x="1545861" y="-12195"/>
                  <a:pt x="1755000" y="0"/>
                </a:cubicBezTo>
                <a:cubicBezTo>
                  <a:pt x="1964139" y="12195"/>
                  <a:pt x="2060575" y="21456"/>
                  <a:pt x="2340000" y="0"/>
                </a:cubicBezTo>
                <a:cubicBezTo>
                  <a:pt x="2365777" y="142579"/>
                  <a:pt x="2330449" y="393752"/>
                  <a:pt x="2340000" y="537482"/>
                </a:cubicBezTo>
                <a:cubicBezTo>
                  <a:pt x="2349551" y="681212"/>
                  <a:pt x="2323330" y="990416"/>
                  <a:pt x="2340000" y="1217839"/>
                </a:cubicBezTo>
                <a:cubicBezTo>
                  <a:pt x="2356670" y="1445262"/>
                  <a:pt x="2363903" y="1648288"/>
                  <a:pt x="2340000" y="1802946"/>
                </a:cubicBezTo>
                <a:cubicBezTo>
                  <a:pt x="2316097" y="1957604"/>
                  <a:pt x="2328969" y="2142528"/>
                  <a:pt x="2340000" y="2340429"/>
                </a:cubicBezTo>
                <a:cubicBezTo>
                  <a:pt x="2351031" y="2538330"/>
                  <a:pt x="2333272" y="2857691"/>
                  <a:pt x="2340000" y="3116036"/>
                </a:cubicBezTo>
                <a:cubicBezTo>
                  <a:pt x="2346728" y="3374381"/>
                  <a:pt x="2363859" y="3526734"/>
                  <a:pt x="2340000" y="3891643"/>
                </a:cubicBezTo>
                <a:cubicBezTo>
                  <a:pt x="2316141" y="4256552"/>
                  <a:pt x="2361913" y="4406477"/>
                  <a:pt x="2340000" y="4762500"/>
                </a:cubicBezTo>
                <a:cubicBezTo>
                  <a:pt x="2137804" y="4785003"/>
                  <a:pt x="1947151" y="4784631"/>
                  <a:pt x="1801800" y="4762500"/>
                </a:cubicBezTo>
                <a:cubicBezTo>
                  <a:pt x="1656449" y="4740369"/>
                  <a:pt x="1453870" y="4740148"/>
                  <a:pt x="1170000" y="4762500"/>
                </a:cubicBezTo>
                <a:cubicBezTo>
                  <a:pt x="886130" y="4784852"/>
                  <a:pt x="813826" y="4762147"/>
                  <a:pt x="561600" y="4762500"/>
                </a:cubicBezTo>
                <a:cubicBezTo>
                  <a:pt x="309374" y="4762853"/>
                  <a:pt x="140251" y="4738350"/>
                  <a:pt x="0" y="4762500"/>
                </a:cubicBezTo>
                <a:cubicBezTo>
                  <a:pt x="-11193" y="4589543"/>
                  <a:pt x="17926" y="4364738"/>
                  <a:pt x="0" y="4082143"/>
                </a:cubicBezTo>
                <a:cubicBezTo>
                  <a:pt x="-17926" y="3799548"/>
                  <a:pt x="24540" y="3701804"/>
                  <a:pt x="0" y="3449411"/>
                </a:cubicBezTo>
                <a:cubicBezTo>
                  <a:pt x="-24540" y="3197018"/>
                  <a:pt x="-12573" y="3009177"/>
                  <a:pt x="0" y="2769054"/>
                </a:cubicBezTo>
                <a:cubicBezTo>
                  <a:pt x="12573" y="2528931"/>
                  <a:pt x="-4033" y="2319241"/>
                  <a:pt x="0" y="2136321"/>
                </a:cubicBezTo>
                <a:cubicBezTo>
                  <a:pt x="4033" y="1953401"/>
                  <a:pt x="-4026" y="1790962"/>
                  <a:pt x="0" y="1551214"/>
                </a:cubicBezTo>
                <a:cubicBezTo>
                  <a:pt x="4026" y="1311466"/>
                  <a:pt x="14096" y="1187176"/>
                  <a:pt x="0" y="1013732"/>
                </a:cubicBezTo>
                <a:cubicBezTo>
                  <a:pt x="-14096" y="840288"/>
                  <a:pt x="-21445" y="379570"/>
                  <a:pt x="0" y="0"/>
                </a:cubicBezTo>
                <a:close/>
              </a:path>
              <a:path w="2340000" h="4762500" stroke="0" extrusionOk="0">
                <a:moveTo>
                  <a:pt x="0" y="0"/>
                </a:moveTo>
                <a:cubicBezTo>
                  <a:pt x="145175" y="-20215"/>
                  <a:pt x="377492" y="16202"/>
                  <a:pt x="538200" y="0"/>
                </a:cubicBezTo>
                <a:cubicBezTo>
                  <a:pt x="698908" y="-16202"/>
                  <a:pt x="989233" y="-5276"/>
                  <a:pt x="1146600" y="0"/>
                </a:cubicBezTo>
                <a:cubicBezTo>
                  <a:pt x="1303967" y="5276"/>
                  <a:pt x="1463651" y="29354"/>
                  <a:pt x="1778400" y="0"/>
                </a:cubicBezTo>
                <a:cubicBezTo>
                  <a:pt x="2093149" y="-29354"/>
                  <a:pt x="2189236" y="11002"/>
                  <a:pt x="2340000" y="0"/>
                </a:cubicBezTo>
                <a:cubicBezTo>
                  <a:pt x="2365266" y="198908"/>
                  <a:pt x="2348749" y="484923"/>
                  <a:pt x="2340000" y="632732"/>
                </a:cubicBezTo>
                <a:cubicBezTo>
                  <a:pt x="2331251" y="780541"/>
                  <a:pt x="2356397" y="958151"/>
                  <a:pt x="2340000" y="1170214"/>
                </a:cubicBezTo>
                <a:cubicBezTo>
                  <a:pt x="2323603" y="1382277"/>
                  <a:pt x="2332176" y="1599310"/>
                  <a:pt x="2340000" y="1850571"/>
                </a:cubicBezTo>
                <a:cubicBezTo>
                  <a:pt x="2347824" y="2101832"/>
                  <a:pt x="2325633" y="2143307"/>
                  <a:pt x="2340000" y="2435679"/>
                </a:cubicBezTo>
                <a:cubicBezTo>
                  <a:pt x="2354367" y="2728051"/>
                  <a:pt x="2372169" y="2971361"/>
                  <a:pt x="2340000" y="3211286"/>
                </a:cubicBezTo>
                <a:cubicBezTo>
                  <a:pt x="2307831" y="3451211"/>
                  <a:pt x="2309314" y="3752659"/>
                  <a:pt x="2340000" y="3891643"/>
                </a:cubicBezTo>
                <a:cubicBezTo>
                  <a:pt x="2370686" y="4030627"/>
                  <a:pt x="2331172" y="4549571"/>
                  <a:pt x="2340000" y="4762500"/>
                </a:cubicBezTo>
                <a:cubicBezTo>
                  <a:pt x="2121726" y="4752395"/>
                  <a:pt x="1878793" y="4771656"/>
                  <a:pt x="1755000" y="4762500"/>
                </a:cubicBezTo>
                <a:cubicBezTo>
                  <a:pt x="1631207" y="4753344"/>
                  <a:pt x="1457765" y="4786379"/>
                  <a:pt x="1216800" y="4762500"/>
                </a:cubicBezTo>
                <a:cubicBezTo>
                  <a:pt x="975835" y="4738621"/>
                  <a:pt x="954497" y="4782773"/>
                  <a:pt x="702000" y="4762500"/>
                </a:cubicBezTo>
                <a:cubicBezTo>
                  <a:pt x="449503" y="4742227"/>
                  <a:pt x="161877" y="4780263"/>
                  <a:pt x="0" y="4762500"/>
                </a:cubicBezTo>
                <a:cubicBezTo>
                  <a:pt x="-30667" y="4600213"/>
                  <a:pt x="-38558" y="4206238"/>
                  <a:pt x="0" y="3986893"/>
                </a:cubicBezTo>
                <a:cubicBezTo>
                  <a:pt x="38558" y="3767548"/>
                  <a:pt x="15079" y="3638362"/>
                  <a:pt x="0" y="3306536"/>
                </a:cubicBezTo>
                <a:cubicBezTo>
                  <a:pt x="-15079" y="2974710"/>
                  <a:pt x="-14905" y="2867483"/>
                  <a:pt x="0" y="2673804"/>
                </a:cubicBezTo>
                <a:cubicBezTo>
                  <a:pt x="14905" y="2480125"/>
                  <a:pt x="-25774" y="2116431"/>
                  <a:pt x="0" y="1945821"/>
                </a:cubicBezTo>
                <a:cubicBezTo>
                  <a:pt x="25774" y="1775211"/>
                  <a:pt x="30081" y="1492918"/>
                  <a:pt x="0" y="1265464"/>
                </a:cubicBezTo>
                <a:cubicBezTo>
                  <a:pt x="-30081" y="1038010"/>
                  <a:pt x="14144" y="385643"/>
                  <a:pt x="0" y="0"/>
                </a:cubicBezTo>
                <a:close/>
              </a:path>
            </a:pathLst>
          </a:custGeom>
          <a:solidFill>
            <a:srgbClr val="C00000"/>
          </a:solidFill>
          <a:ln>
            <a:solidFill>
              <a:srgbClr val="C0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AF803B1-6A76-D8D5-0FEC-557155909A4A}"/>
              </a:ext>
            </a:extLst>
          </p:cNvPr>
          <p:cNvSpPr txBox="1"/>
          <p:nvPr/>
        </p:nvSpPr>
        <p:spPr>
          <a:xfrm>
            <a:off x="2268000" y="165610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4968000" y="165610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668000" y="165610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268000" y="2700000"/>
            <a:ext cx="1695450" cy="646331"/>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Fidéliser nos clients jeunes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160000" y="4320000"/>
            <a:ext cx="2016000" cy="720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Ambassadeurs Jeunes</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 En voiture Simone »</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4860000" y="4175999"/>
            <a:ext cx="2016000" cy="1008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Offre « Parents / Ados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Offres commerciales enfants et jeunes</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560000" y="3600000"/>
            <a:ext cx="2016000" cy="2400657"/>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La conquête des salariés des entreprises clientes de la CEGEE</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partenariat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parrainage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Les animations agences</a:t>
            </a:r>
          </a:p>
        </p:txBody>
      </p:sp>
      <p:sp>
        <p:nvSpPr>
          <p:cNvPr id="23" name="ZoneTexte 22">
            <a:extLst>
              <a:ext uri="{FF2B5EF4-FFF2-40B4-BE49-F238E27FC236}">
                <a16:creationId xmlns:a16="http://schemas.microsoft.com/office/drawing/2014/main" id="{0F18F948-4E38-0A93-3797-C38F74356455}"/>
              </a:ext>
            </a:extLst>
          </p:cNvPr>
          <p:cNvSpPr txBox="1"/>
          <p:nvPr/>
        </p:nvSpPr>
        <p:spPr>
          <a:xfrm>
            <a:off x="1834509" y="635154"/>
            <a:ext cx="8433441" cy="400110"/>
          </a:xfrm>
          <a:prstGeom prst="rect">
            <a:avLst/>
          </a:prstGeom>
          <a:noFill/>
        </p:spPr>
        <p:txBody>
          <a:bodyPr wrap="square" rtlCol="0">
            <a:spAutoFit/>
          </a:bodyPr>
          <a:lstStyle/>
          <a:p>
            <a:pPr algn="ctr"/>
            <a:r>
              <a:rPr lang="fr-FR" sz="2000" dirty="0">
                <a:solidFill>
                  <a:schemeClr val="tx1">
                    <a:lumMod val="75000"/>
                    <a:lumOff val="25000"/>
                  </a:schemeClr>
                </a:solidFill>
                <a:latin typeface="Berlin Sans FB Demi" panose="020E0802020502020306" pitchFamily="34" charset="0"/>
              </a:rPr>
              <a:t>POUR DEVELOPPER NOTRE FONDS DE COMMERCE :</a:t>
            </a:r>
          </a:p>
        </p:txBody>
      </p:sp>
      <p:sp>
        <p:nvSpPr>
          <p:cNvPr id="26" name="ZoneTexte 25">
            <a:extLst>
              <a:ext uri="{FF2B5EF4-FFF2-40B4-BE49-F238E27FC236}">
                <a16:creationId xmlns:a16="http://schemas.microsoft.com/office/drawing/2014/main" id="{A73EC024-7A50-9C8F-6E6B-57D56EA09047}"/>
              </a:ext>
            </a:extLst>
          </p:cNvPr>
          <p:cNvSpPr txBox="1"/>
          <p:nvPr/>
        </p:nvSpPr>
        <p:spPr>
          <a:xfrm>
            <a:off x="49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Capitaliser sur nos offres compétitives</a:t>
            </a:r>
          </a:p>
        </p:txBody>
      </p:sp>
      <p:sp>
        <p:nvSpPr>
          <p:cNvPr id="27" name="ZoneTexte 26">
            <a:extLst>
              <a:ext uri="{FF2B5EF4-FFF2-40B4-BE49-F238E27FC236}">
                <a16:creationId xmlns:a16="http://schemas.microsoft.com/office/drawing/2014/main" id="{1DB05AC7-5A81-6D1B-5DDC-5F454466D329}"/>
              </a:ext>
            </a:extLst>
          </p:cNvPr>
          <p:cNvSpPr txBox="1"/>
          <p:nvPr/>
        </p:nvSpPr>
        <p:spPr>
          <a:xfrm>
            <a:off x="76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Utiliser nos stratégies innovantes</a:t>
            </a:r>
          </a:p>
        </p:txBody>
      </p:sp>
      <p:sp>
        <p:nvSpPr>
          <p:cNvPr id="7" name="Rectangle 6">
            <a:extLst>
              <a:ext uri="{FF2B5EF4-FFF2-40B4-BE49-F238E27FC236}">
                <a16:creationId xmlns:a16="http://schemas.microsoft.com/office/drawing/2014/main" id="{F5ED0CC8-3EF5-287B-04DF-20014D554275}"/>
              </a:ext>
            </a:extLst>
          </p:cNvPr>
          <p:cNvSpPr/>
          <p:nvPr/>
        </p:nvSpPr>
        <p:spPr>
          <a:xfrm>
            <a:off x="1800000" y="1231271"/>
            <a:ext cx="2700000" cy="4916032"/>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3349D972-12B7-0EBE-A75E-E7753E4BC4EB}"/>
              </a:ext>
            </a:extLst>
          </p:cNvPr>
          <p:cNvSpPr/>
          <p:nvPr/>
        </p:nvSpPr>
        <p:spPr>
          <a:xfrm>
            <a:off x="7200000" y="1231200"/>
            <a:ext cx="2700000" cy="4916032"/>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Picture 4">
            <a:extLst>
              <a:ext uri="{FF2B5EF4-FFF2-40B4-BE49-F238E27FC236}">
                <a16:creationId xmlns:a16="http://schemas.microsoft.com/office/drawing/2014/main" id="{05172CA4-6E8E-8048-7663-42CA0C3357A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352800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831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3CF5701-C3DE-EDFF-AB6F-2C38EDFEE83B}"/>
              </a:ext>
            </a:extLst>
          </p:cNvPr>
          <p:cNvSpPr>
            <a:spLocks noGrp="1"/>
          </p:cNvSpPr>
          <p:nvPr>
            <p:ph idx="17"/>
          </p:nvPr>
        </p:nvSpPr>
        <p:spPr>
          <a:xfrm>
            <a:off x="695325" y="1288872"/>
            <a:ext cx="10980738" cy="1097521"/>
          </a:xfrm>
        </p:spPr>
        <p:txBody>
          <a:bodyPr/>
          <a:lstStyle/>
          <a:p>
            <a:r>
              <a:rPr lang="fr-FR" dirty="0"/>
              <a:t>L’offre « Parents / Ados » est un </a:t>
            </a:r>
            <a:r>
              <a:rPr lang="fr-FR" b="1" dirty="0">
                <a:solidFill>
                  <a:srgbClr val="C00000"/>
                </a:solidFill>
              </a:rPr>
              <a:t>service complètement gratuit </a:t>
            </a:r>
            <a:r>
              <a:rPr lang="fr-FR" dirty="0"/>
              <a:t>qui comprend à la fois une carte CSQS pour les 12-17 ans et qui permet aux parents de piloter la carte et les dépenses de leur enfant avec leur propre Banque à Distance.</a:t>
            </a:r>
          </a:p>
          <a:p>
            <a:r>
              <a:rPr lang="fr-FR" dirty="0"/>
              <a:t>Cette offre de bancarisation aux mineurs permet d’apporter :</a:t>
            </a:r>
          </a:p>
        </p:txBody>
      </p:sp>
      <p:sp>
        <p:nvSpPr>
          <p:cNvPr id="3" name="Espace réservé du texte 2">
            <a:extLst>
              <a:ext uri="{FF2B5EF4-FFF2-40B4-BE49-F238E27FC236}">
                <a16:creationId xmlns:a16="http://schemas.microsoft.com/office/drawing/2014/main" id="{5874FC0D-CE4D-E8DE-02D3-FBBC87C48A1E}"/>
              </a:ext>
            </a:extLst>
          </p:cNvPr>
          <p:cNvSpPr>
            <a:spLocks noGrp="1"/>
          </p:cNvSpPr>
          <p:nvPr>
            <p:ph type="body" sz="quarter" idx="12"/>
          </p:nvPr>
        </p:nvSpPr>
        <p:spPr/>
        <p:txBody>
          <a:bodyPr/>
          <a:lstStyle/>
          <a:p>
            <a:r>
              <a:rPr lang="fr-FR" dirty="0"/>
              <a:t>Le dispositif « Parents / Ados » ou l’offre de bancarisation inédite ! </a:t>
            </a:r>
          </a:p>
        </p:txBody>
      </p:sp>
      <p:sp>
        <p:nvSpPr>
          <p:cNvPr id="4" name="Espace réservé du texte 3">
            <a:extLst>
              <a:ext uri="{FF2B5EF4-FFF2-40B4-BE49-F238E27FC236}">
                <a16:creationId xmlns:a16="http://schemas.microsoft.com/office/drawing/2014/main" id="{FDCFE1E4-99F5-2BD1-599D-7F0647B87C6A}"/>
              </a:ext>
            </a:extLst>
          </p:cNvPr>
          <p:cNvSpPr>
            <a:spLocks noGrp="1"/>
          </p:cNvSpPr>
          <p:nvPr>
            <p:ph type="body" sz="quarter" idx="14"/>
          </p:nvPr>
        </p:nvSpPr>
        <p:spPr/>
        <p:txBody>
          <a:bodyPr/>
          <a:lstStyle/>
          <a:p>
            <a:r>
              <a:rPr lang="fr-FR" dirty="0"/>
              <a:t>Capitaliser sur nos offres compétitives</a:t>
            </a:r>
          </a:p>
        </p:txBody>
      </p:sp>
      <p:sp>
        <p:nvSpPr>
          <p:cNvPr id="5" name="Espace réservé du texte 4">
            <a:extLst>
              <a:ext uri="{FF2B5EF4-FFF2-40B4-BE49-F238E27FC236}">
                <a16:creationId xmlns:a16="http://schemas.microsoft.com/office/drawing/2014/main" id="{4CD32D27-DF47-F6C1-F7D8-DF4E72169309}"/>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D423D000-AF66-7765-481C-4718EC83654E}"/>
              </a:ext>
            </a:extLst>
          </p:cNvPr>
          <p:cNvSpPr/>
          <p:nvPr/>
        </p:nvSpPr>
        <p:spPr>
          <a:xfrm>
            <a:off x="695325" y="2507666"/>
            <a:ext cx="5328248" cy="552262"/>
          </a:xfrm>
          <a:custGeom>
            <a:avLst/>
            <a:gdLst>
              <a:gd name="connsiteX0" fmla="*/ 0 w 5328248"/>
              <a:gd name="connsiteY0" fmla="*/ 0 h 552262"/>
              <a:gd name="connsiteX1" fmla="*/ 612749 w 5328248"/>
              <a:gd name="connsiteY1" fmla="*/ 0 h 552262"/>
              <a:gd name="connsiteX2" fmla="*/ 1385344 w 5328248"/>
              <a:gd name="connsiteY2" fmla="*/ 0 h 552262"/>
              <a:gd name="connsiteX3" fmla="*/ 2104658 w 5328248"/>
              <a:gd name="connsiteY3" fmla="*/ 0 h 552262"/>
              <a:gd name="connsiteX4" fmla="*/ 2770689 w 5328248"/>
              <a:gd name="connsiteY4" fmla="*/ 0 h 552262"/>
              <a:gd name="connsiteX5" fmla="*/ 3383437 w 5328248"/>
              <a:gd name="connsiteY5" fmla="*/ 0 h 552262"/>
              <a:gd name="connsiteX6" fmla="*/ 3942904 w 5328248"/>
              <a:gd name="connsiteY6" fmla="*/ 0 h 552262"/>
              <a:gd name="connsiteX7" fmla="*/ 4662217 w 5328248"/>
              <a:gd name="connsiteY7" fmla="*/ 0 h 552262"/>
              <a:gd name="connsiteX8" fmla="*/ 5328248 w 5328248"/>
              <a:gd name="connsiteY8" fmla="*/ 0 h 552262"/>
              <a:gd name="connsiteX9" fmla="*/ 5328248 w 5328248"/>
              <a:gd name="connsiteY9" fmla="*/ 552262 h 552262"/>
              <a:gd name="connsiteX10" fmla="*/ 4715499 w 5328248"/>
              <a:gd name="connsiteY10" fmla="*/ 552262 h 552262"/>
              <a:gd name="connsiteX11" fmla="*/ 4156033 w 5328248"/>
              <a:gd name="connsiteY11" fmla="*/ 552262 h 552262"/>
              <a:gd name="connsiteX12" fmla="*/ 3383437 w 5328248"/>
              <a:gd name="connsiteY12" fmla="*/ 552262 h 552262"/>
              <a:gd name="connsiteX13" fmla="*/ 2610842 w 5328248"/>
              <a:gd name="connsiteY13" fmla="*/ 552262 h 552262"/>
              <a:gd name="connsiteX14" fmla="*/ 1891528 w 5328248"/>
              <a:gd name="connsiteY14" fmla="*/ 552262 h 552262"/>
              <a:gd name="connsiteX15" fmla="*/ 1225497 w 5328248"/>
              <a:gd name="connsiteY15" fmla="*/ 552262 h 552262"/>
              <a:gd name="connsiteX16" fmla="*/ 666031 w 5328248"/>
              <a:gd name="connsiteY16" fmla="*/ 552262 h 552262"/>
              <a:gd name="connsiteX17" fmla="*/ 0 w 5328248"/>
              <a:gd name="connsiteY17" fmla="*/ 552262 h 552262"/>
              <a:gd name="connsiteX18" fmla="*/ 0 w 5328248"/>
              <a:gd name="connsiteY18" fmla="*/ 0 h 55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28248" h="552262" fill="none" extrusionOk="0">
                <a:moveTo>
                  <a:pt x="0" y="0"/>
                </a:moveTo>
                <a:cubicBezTo>
                  <a:pt x="194734" y="8603"/>
                  <a:pt x="388135" y="-5870"/>
                  <a:pt x="612749" y="0"/>
                </a:cubicBezTo>
                <a:cubicBezTo>
                  <a:pt x="837363" y="5870"/>
                  <a:pt x="1056316" y="-37418"/>
                  <a:pt x="1385344" y="0"/>
                </a:cubicBezTo>
                <a:cubicBezTo>
                  <a:pt x="1714373" y="37418"/>
                  <a:pt x="1868616" y="-17369"/>
                  <a:pt x="2104658" y="0"/>
                </a:cubicBezTo>
                <a:cubicBezTo>
                  <a:pt x="2340700" y="17369"/>
                  <a:pt x="2553944" y="11045"/>
                  <a:pt x="2770689" y="0"/>
                </a:cubicBezTo>
                <a:cubicBezTo>
                  <a:pt x="2987434" y="-11045"/>
                  <a:pt x="3194620" y="27147"/>
                  <a:pt x="3383437" y="0"/>
                </a:cubicBezTo>
                <a:cubicBezTo>
                  <a:pt x="3572254" y="-27147"/>
                  <a:pt x="3688140" y="9062"/>
                  <a:pt x="3942904" y="0"/>
                </a:cubicBezTo>
                <a:cubicBezTo>
                  <a:pt x="4197668" y="-9062"/>
                  <a:pt x="4374884" y="-7200"/>
                  <a:pt x="4662217" y="0"/>
                </a:cubicBezTo>
                <a:cubicBezTo>
                  <a:pt x="4949550" y="7200"/>
                  <a:pt x="5023255" y="32546"/>
                  <a:pt x="5328248" y="0"/>
                </a:cubicBezTo>
                <a:cubicBezTo>
                  <a:pt x="5315027" y="144005"/>
                  <a:pt x="5306336" y="412001"/>
                  <a:pt x="5328248" y="552262"/>
                </a:cubicBezTo>
                <a:cubicBezTo>
                  <a:pt x="5046245" y="554819"/>
                  <a:pt x="4966144" y="554889"/>
                  <a:pt x="4715499" y="552262"/>
                </a:cubicBezTo>
                <a:cubicBezTo>
                  <a:pt x="4464854" y="549635"/>
                  <a:pt x="4430168" y="551985"/>
                  <a:pt x="4156033" y="552262"/>
                </a:cubicBezTo>
                <a:cubicBezTo>
                  <a:pt x="3881898" y="552539"/>
                  <a:pt x="3625671" y="544997"/>
                  <a:pt x="3383437" y="552262"/>
                </a:cubicBezTo>
                <a:cubicBezTo>
                  <a:pt x="3141203" y="559527"/>
                  <a:pt x="2814473" y="552036"/>
                  <a:pt x="2610842" y="552262"/>
                </a:cubicBezTo>
                <a:cubicBezTo>
                  <a:pt x="2407211" y="552488"/>
                  <a:pt x="2112399" y="540849"/>
                  <a:pt x="1891528" y="552262"/>
                </a:cubicBezTo>
                <a:cubicBezTo>
                  <a:pt x="1670657" y="563675"/>
                  <a:pt x="1476004" y="536974"/>
                  <a:pt x="1225497" y="552262"/>
                </a:cubicBezTo>
                <a:cubicBezTo>
                  <a:pt x="974990" y="567550"/>
                  <a:pt x="838548" y="537677"/>
                  <a:pt x="666031" y="552262"/>
                </a:cubicBezTo>
                <a:cubicBezTo>
                  <a:pt x="493514" y="566847"/>
                  <a:pt x="313128" y="573202"/>
                  <a:pt x="0" y="552262"/>
                </a:cubicBezTo>
                <a:cubicBezTo>
                  <a:pt x="16417" y="316270"/>
                  <a:pt x="27006" y="161187"/>
                  <a:pt x="0" y="0"/>
                </a:cubicBezTo>
                <a:close/>
              </a:path>
              <a:path w="5328248" h="552262" stroke="0" extrusionOk="0">
                <a:moveTo>
                  <a:pt x="0" y="0"/>
                </a:moveTo>
                <a:cubicBezTo>
                  <a:pt x="236948" y="-6356"/>
                  <a:pt x="352650" y="-7615"/>
                  <a:pt x="506184" y="0"/>
                </a:cubicBezTo>
                <a:cubicBezTo>
                  <a:pt x="659718" y="7615"/>
                  <a:pt x="1016968" y="25212"/>
                  <a:pt x="1172215" y="0"/>
                </a:cubicBezTo>
                <a:cubicBezTo>
                  <a:pt x="1327462" y="-25212"/>
                  <a:pt x="1782026" y="-3270"/>
                  <a:pt x="1944811" y="0"/>
                </a:cubicBezTo>
                <a:cubicBezTo>
                  <a:pt x="2107596" y="3270"/>
                  <a:pt x="2333939" y="1159"/>
                  <a:pt x="2450994" y="0"/>
                </a:cubicBezTo>
                <a:cubicBezTo>
                  <a:pt x="2568049" y="-1159"/>
                  <a:pt x="2864466" y="-21103"/>
                  <a:pt x="3010460" y="0"/>
                </a:cubicBezTo>
                <a:cubicBezTo>
                  <a:pt x="3156454" y="21103"/>
                  <a:pt x="3533157" y="11700"/>
                  <a:pt x="3729774" y="0"/>
                </a:cubicBezTo>
                <a:cubicBezTo>
                  <a:pt x="3926391" y="-11700"/>
                  <a:pt x="4158075" y="-7935"/>
                  <a:pt x="4289240" y="0"/>
                </a:cubicBezTo>
                <a:cubicBezTo>
                  <a:pt x="4420405" y="7935"/>
                  <a:pt x="4974653" y="-24880"/>
                  <a:pt x="5328248" y="0"/>
                </a:cubicBezTo>
                <a:cubicBezTo>
                  <a:pt x="5338228" y="132011"/>
                  <a:pt x="5355025" y="412263"/>
                  <a:pt x="5328248" y="552262"/>
                </a:cubicBezTo>
                <a:cubicBezTo>
                  <a:pt x="5170048" y="523608"/>
                  <a:pt x="5014850" y="522123"/>
                  <a:pt x="4715499" y="552262"/>
                </a:cubicBezTo>
                <a:cubicBezTo>
                  <a:pt x="4416148" y="582401"/>
                  <a:pt x="4245054" y="560465"/>
                  <a:pt x="4049468" y="552262"/>
                </a:cubicBezTo>
                <a:cubicBezTo>
                  <a:pt x="3853882" y="544059"/>
                  <a:pt x="3793974" y="553026"/>
                  <a:pt x="3543285" y="552262"/>
                </a:cubicBezTo>
                <a:cubicBezTo>
                  <a:pt x="3292596" y="551498"/>
                  <a:pt x="3064405" y="549617"/>
                  <a:pt x="2877254" y="552262"/>
                </a:cubicBezTo>
                <a:cubicBezTo>
                  <a:pt x="2690103" y="554907"/>
                  <a:pt x="2381727" y="555154"/>
                  <a:pt x="2157940" y="552262"/>
                </a:cubicBezTo>
                <a:cubicBezTo>
                  <a:pt x="1934153" y="549370"/>
                  <a:pt x="1767105" y="581588"/>
                  <a:pt x="1545192" y="552262"/>
                </a:cubicBezTo>
                <a:cubicBezTo>
                  <a:pt x="1323279" y="522936"/>
                  <a:pt x="1057028" y="573479"/>
                  <a:pt x="932443" y="552262"/>
                </a:cubicBezTo>
                <a:cubicBezTo>
                  <a:pt x="807858" y="531045"/>
                  <a:pt x="307726" y="582978"/>
                  <a:pt x="0" y="552262"/>
                </a:cubicBezTo>
                <a:cubicBezTo>
                  <a:pt x="-4694" y="290178"/>
                  <a:pt x="-3848" y="174851"/>
                  <a:pt x="0" y="0"/>
                </a:cubicBezTo>
                <a:close/>
              </a:path>
            </a:pathLst>
          </a:custGeom>
          <a:solidFill>
            <a:srgbClr val="C00000"/>
          </a:solidFill>
          <a:ln>
            <a:solidFill>
              <a:srgbClr val="C00000"/>
            </a:solidFill>
            <a:extLst>
              <a:ext uri="{C807C97D-BFC1-408E-A445-0C87EB9F89A2}">
                <ask:lineSketchStyleProps xmlns:ask="http://schemas.microsoft.com/office/drawing/2018/sketchyshapes" sd="120721024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latin typeface="Cavolini" panose="03000502040302020204" pitchFamily="66" charset="0"/>
                <a:cs typeface="Cavolini" panose="03000502040302020204" pitchFamily="66" charset="0"/>
              </a:rPr>
              <a:t>Une autonomie à l’enfant, qui lui permet d’appréhender la gestion de son budget.</a:t>
            </a:r>
          </a:p>
        </p:txBody>
      </p:sp>
      <p:sp>
        <p:nvSpPr>
          <p:cNvPr id="8" name="Rectangle 7">
            <a:extLst>
              <a:ext uri="{FF2B5EF4-FFF2-40B4-BE49-F238E27FC236}">
                <a16:creationId xmlns:a16="http://schemas.microsoft.com/office/drawing/2014/main" id="{0028834B-720D-BC4E-FDDC-52CFB5DF76DB}"/>
              </a:ext>
            </a:extLst>
          </p:cNvPr>
          <p:cNvSpPr/>
          <p:nvPr/>
        </p:nvSpPr>
        <p:spPr>
          <a:xfrm>
            <a:off x="6168427" y="2507666"/>
            <a:ext cx="5328248" cy="552262"/>
          </a:xfrm>
          <a:custGeom>
            <a:avLst/>
            <a:gdLst>
              <a:gd name="connsiteX0" fmla="*/ 0 w 5328248"/>
              <a:gd name="connsiteY0" fmla="*/ 0 h 552262"/>
              <a:gd name="connsiteX1" fmla="*/ 612749 w 5328248"/>
              <a:gd name="connsiteY1" fmla="*/ 0 h 552262"/>
              <a:gd name="connsiteX2" fmla="*/ 1385344 w 5328248"/>
              <a:gd name="connsiteY2" fmla="*/ 0 h 552262"/>
              <a:gd name="connsiteX3" fmla="*/ 2104658 w 5328248"/>
              <a:gd name="connsiteY3" fmla="*/ 0 h 552262"/>
              <a:gd name="connsiteX4" fmla="*/ 2770689 w 5328248"/>
              <a:gd name="connsiteY4" fmla="*/ 0 h 552262"/>
              <a:gd name="connsiteX5" fmla="*/ 3383437 w 5328248"/>
              <a:gd name="connsiteY5" fmla="*/ 0 h 552262"/>
              <a:gd name="connsiteX6" fmla="*/ 3942904 w 5328248"/>
              <a:gd name="connsiteY6" fmla="*/ 0 h 552262"/>
              <a:gd name="connsiteX7" fmla="*/ 4662217 w 5328248"/>
              <a:gd name="connsiteY7" fmla="*/ 0 h 552262"/>
              <a:gd name="connsiteX8" fmla="*/ 5328248 w 5328248"/>
              <a:gd name="connsiteY8" fmla="*/ 0 h 552262"/>
              <a:gd name="connsiteX9" fmla="*/ 5328248 w 5328248"/>
              <a:gd name="connsiteY9" fmla="*/ 552262 h 552262"/>
              <a:gd name="connsiteX10" fmla="*/ 4715499 w 5328248"/>
              <a:gd name="connsiteY10" fmla="*/ 552262 h 552262"/>
              <a:gd name="connsiteX11" fmla="*/ 4156033 w 5328248"/>
              <a:gd name="connsiteY11" fmla="*/ 552262 h 552262"/>
              <a:gd name="connsiteX12" fmla="*/ 3383437 w 5328248"/>
              <a:gd name="connsiteY12" fmla="*/ 552262 h 552262"/>
              <a:gd name="connsiteX13" fmla="*/ 2610842 w 5328248"/>
              <a:gd name="connsiteY13" fmla="*/ 552262 h 552262"/>
              <a:gd name="connsiteX14" fmla="*/ 1891528 w 5328248"/>
              <a:gd name="connsiteY14" fmla="*/ 552262 h 552262"/>
              <a:gd name="connsiteX15" fmla="*/ 1225497 w 5328248"/>
              <a:gd name="connsiteY15" fmla="*/ 552262 h 552262"/>
              <a:gd name="connsiteX16" fmla="*/ 666031 w 5328248"/>
              <a:gd name="connsiteY16" fmla="*/ 552262 h 552262"/>
              <a:gd name="connsiteX17" fmla="*/ 0 w 5328248"/>
              <a:gd name="connsiteY17" fmla="*/ 552262 h 552262"/>
              <a:gd name="connsiteX18" fmla="*/ 0 w 5328248"/>
              <a:gd name="connsiteY18" fmla="*/ 0 h 55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28248" h="552262" fill="none" extrusionOk="0">
                <a:moveTo>
                  <a:pt x="0" y="0"/>
                </a:moveTo>
                <a:cubicBezTo>
                  <a:pt x="194734" y="8603"/>
                  <a:pt x="388135" y="-5870"/>
                  <a:pt x="612749" y="0"/>
                </a:cubicBezTo>
                <a:cubicBezTo>
                  <a:pt x="837363" y="5870"/>
                  <a:pt x="1056316" y="-37418"/>
                  <a:pt x="1385344" y="0"/>
                </a:cubicBezTo>
                <a:cubicBezTo>
                  <a:pt x="1714373" y="37418"/>
                  <a:pt x="1868616" y="-17369"/>
                  <a:pt x="2104658" y="0"/>
                </a:cubicBezTo>
                <a:cubicBezTo>
                  <a:pt x="2340700" y="17369"/>
                  <a:pt x="2553944" y="11045"/>
                  <a:pt x="2770689" y="0"/>
                </a:cubicBezTo>
                <a:cubicBezTo>
                  <a:pt x="2987434" y="-11045"/>
                  <a:pt x="3194620" y="27147"/>
                  <a:pt x="3383437" y="0"/>
                </a:cubicBezTo>
                <a:cubicBezTo>
                  <a:pt x="3572254" y="-27147"/>
                  <a:pt x="3688140" y="9062"/>
                  <a:pt x="3942904" y="0"/>
                </a:cubicBezTo>
                <a:cubicBezTo>
                  <a:pt x="4197668" y="-9062"/>
                  <a:pt x="4374884" y="-7200"/>
                  <a:pt x="4662217" y="0"/>
                </a:cubicBezTo>
                <a:cubicBezTo>
                  <a:pt x="4949550" y="7200"/>
                  <a:pt x="5023255" y="32546"/>
                  <a:pt x="5328248" y="0"/>
                </a:cubicBezTo>
                <a:cubicBezTo>
                  <a:pt x="5315027" y="144005"/>
                  <a:pt x="5306336" y="412001"/>
                  <a:pt x="5328248" y="552262"/>
                </a:cubicBezTo>
                <a:cubicBezTo>
                  <a:pt x="5046245" y="554819"/>
                  <a:pt x="4966144" y="554889"/>
                  <a:pt x="4715499" y="552262"/>
                </a:cubicBezTo>
                <a:cubicBezTo>
                  <a:pt x="4464854" y="549635"/>
                  <a:pt x="4430168" y="551985"/>
                  <a:pt x="4156033" y="552262"/>
                </a:cubicBezTo>
                <a:cubicBezTo>
                  <a:pt x="3881898" y="552539"/>
                  <a:pt x="3625671" y="544997"/>
                  <a:pt x="3383437" y="552262"/>
                </a:cubicBezTo>
                <a:cubicBezTo>
                  <a:pt x="3141203" y="559527"/>
                  <a:pt x="2814473" y="552036"/>
                  <a:pt x="2610842" y="552262"/>
                </a:cubicBezTo>
                <a:cubicBezTo>
                  <a:pt x="2407211" y="552488"/>
                  <a:pt x="2112399" y="540849"/>
                  <a:pt x="1891528" y="552262"/>
                </a:cubicBezTo>
                <a:cubicBezTo>
                  <a:pt x="1670657" y="563675"/>
                  <a:pt x="1476004" y="536974"/>
                  <a:pt x="1225497" y="552262"/>
                </a:cubicBezTo>
                <a:cubicBezTo>
                  <a:pt x="974990" y="567550"/>
                  <a:pt x="838548" y="537677"/>
                  <a:pt x="666031" y="552262"/>
                </a:cubicBezTo>
                <a:cubicBezTo>
                  <a:pt x="493514" y="566847"/>
                  <a:pt x="313128" y="573202"/>
                  <a:pt x="0" y="552262"/>
                </a:cubicBezTo>
                <a:cubicBezTo>
                  <a:pt x="16417" y="316270"/>
                  <a:pt x="27006" y="161187"/>
                  <a:pt x="0" y="0"/>
                </a:cubicBezTo>
                <a:close/>
              </a:path>
              <a:path w="5328248" h="552262" stroke="0" extrusionOk="0">
                <a:moveTo>
                  <a:pt x="0" y="0"/>
                </a:moveTo>
                <a:cubicBezTo>
                  <a:pt x="236948" y="-6356"/>
                  <a:pt x="352650" y="-7615"/>
                  <a:pt x="506184" y="0"/>
                </a:cubicBezTo>
                <a:cubicBezTo>
                  <a:pt x="659718" y="7615"/>
                  <a:pt x="1016968" y="25212"/>
                  <a:pt x="1172215" y="0"/>
                </a:cubicBezTo>
                <a:cubicBezTo>
                  <a:pt x="1327462" y="-25212"/>
                  <a:pt x="1782026" y="-3270"/>
                  <a:pt x="1944811" y="0"/>
                </a:cubicBezTo>
                <a:cubicBezTo>
                  <a:pt x="2107596" y="3270"/>
                  <a:pt x="2333939" y="1159"/>
                  <a:pt x="2450994" y="0"/>
                </a:cubicBezTo>
                <a:cubicBezTo>
                  <a:pt x="2568049" y="-1159"/>
                  <a:pt x="2864466" y="-21103"/>
                  <a:pt x="3010460" y="0"/>
                </a:cubicBezTo>
                <a:cubicBezTo>
                  <a:pt x="3156454" y="21103"/>
                  <a:pt x="3533157" y="11700"/>
                  <a:pt x="3729774" y="0"/>
                </a:cubicBezTo>
                <a:cubicBezTo>
                  <a:pt x="3926391" y="-11700"/>
                  <a:pt x="4158075" y="-7935"/>
                  <a:pt x="4289240" y="0"/>
                </a:cubicBezTo>
                <a:cubicBezTo>
                  <a:pt x="4420405" y="7935"/>
                  <a:pt x="4974653" y="-24880"/>
                  <a:pt x="5328248" y="0"/>
                </a:cubicBezTo>
                <a:cubicBezTo>
                  <a:pt x="5338228" y="132011"/>
                  <a:pt x="5355025" y="412263"/>
                  <a:pt x="5328248" y="552262"/>
                </a:cubicBezTo>
                <a:cubicBezTo>
                  <a:pt x="5170048" y="523608"/>
                  <a:pt x="5014850" y="522123"/>
                  <a:pt x="4715499" y="552262"/>
                </a:cubicBezTo>
                <a:cubicBezTo>
                  <a:pt x="4416148" y="582401"/>
                  <a:pt x="4245054" y="560465"/>
                  <a:pt x="4049468" y="552262"/>
                </a:cubicBezTo>
                <a:cubicBezTo>
                  <a:pt x="3853882" y="544059"/>
                  <a:pt x="3793974" y="553026"/>
                  <a:pt x="3543285" y="552262"/>
                </a:cubicBezTo>
                <a:cubicBezTo>
                  <a:pt x="3292596" y="551498"/>
                  <a:pt x="3064405" y="549617"/>
                  <a:pt x="2877254" y="552262"/>
                </a:cubicBezTo>
                <a:cubicBezTo>
                  <a:pt x="2690103" y="554907"/>
                  <a:pt x="2381727" y="555154"/>
                  <a:pt x="2157940" y="552262"/>
                </a:cubicBezTo>
                <a:cubicBezTo>
                  <a:pt x="1934153" y="549370"/>
                  <a:pt x="1767105" y="581588"/>
                  <a:pt x="1545192" y="552262"/>
                </a:cubicBezTo>
                <a:cubicBezTo>
                  <a:pt x="1323279" y="522936"/>
                  <a:pt x="1057028" y="573479"/>
                  <a:pt x="932443" y="552262"/>
                </a:cubicBezTo>
                <a:cubicBezTo>
                  <a:pt x="807858" y="531045"/>
                  <a:pt x="307726" y="582978"/>
                  <a:pt x="0" y="552262"/>
                </a:cubicBezTo>
                <a:cubicBezTo>
                  <a:pt x="-4694" y="290178"/>
                  <a:pt x="-3848" y="174851"/>
                  <a:pt x="0" y="0"/>
                </a:cubicBezTo>
                <a:close/>
              </a:path>
            </a:pathLst>
          </a:custGeom>
          <a:solidFill>
            <a:srgbClr val="C00000"/>
          </a:solidFill>
          <a:ln>
            <a:solidFill>
              <a:srgbClr val="C00000"/>
            </a:solidFill>
            <a:extLst>
              <a:ext uri="{C807C97D-BFC1-408E-A445-0C87EB9F89A2}">
                <ask:lineSketchStyleProps xmlns:ask="http://schemas.microsoft.com/office/drawing/2018/sketchyshapes" sd="120721024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latin typeface="Cavolini" panose="03000502040302020204" pitchFamily="66" charset="0"/>
                <a:cs typeface="Cavolini" panose="03000502040302020204" pitchFamily="66" charset="0"/>
              </a:rPr>
              <a:t>Un dispositif de sécurité pour les parents qui supervisent et pilotent la carte de leur enfant.</a:t>
            </a:r>
          </a:p>
        </p:txBody>
      </p:sp>
      <p:sp>
        <p:nvSpPr>
          <p:cNvPr id="9" name="Rectangle 8">
            <a:extLst>
              <a:ext uri="{FF2B5EF4-FFF2-40B4-BE49-F238E27FC236}">
                <a16:creationId xmlns:a16="http://schemas.microsoft.com/office/drawing/2014/main" id="{1ED43253-73E9-5583-94B1-46EB00D47BA1}"/>
              </a:ext>
            </a:extLst>
          </p:cNvPr>
          <p:cNvSpPr/>
          <p:nvPr/>
        </p:nvSpPr>
        <p:spPr>
          <a:xfrm>
            <a:off x="695325" y="3429000"/>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2D25938-24B1-FACB-7755-1C42DC23E4A5}"/>
              </a:ext>
            </a:extLst>
          </p:cNvPr>
          <p:cNvSpPr/>
          <p:nvPr/>
        </p:nvSpPr>
        <p:spPr>
          <a:xfrm>
            <a:off x="1392442" y="3298335"/>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 dispositif</a:t>
            </a:r>
          </a:p>
        </p:txBody>
      </p:sp>
      <p:sp>
        <p:nvSpPr>
          <p:cNvPr id="12" name="ZoneTexte 11">
            <a:extLst>
              <a:ext uri="{FF2B5EF4-FFF2-40B4-BE49-F238E27FC236}">
                <a16:creationId xmlns:a16="http://schemas.microsoft.com/office/drawing/2014/main" id="{FEA48A30-A7DD-1DA8-4E46-15D3B4E758D3}"/>
              </a:ext>
            </a:extLst>
          </p:cNvPr>
          <p:cNvSpPr txBox="1"/>
          <p:nvPr/>
        </p:nvSpPr>
        <p:spPr>
          <a:xfrm>
            <a:off x="920238" y="3691932"/>
            <a:ext cx="2972383" cy="2308324"/>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Les parents définissent intégralement le niveau d’autonomie de l’enfant. Ils déterminent quel compte l’enfant peut consulter et les opérations qu’il peut réaliser avec ses comptes et sa carte.</a:t>
            </a:r>
          </a:p>
        </p:txBody>
      </p:sp>
      <p:sp>
        <p:nvSpPr>
          <p:cNvPr id="19" name="Rectangle 18">
            <a:extLst>
              <a:ext uri="{FF2B5EF4-FFF2-40B4-BE49-F238E27FC236}">
                <a16:creationId xmlns:a16="http://schemas.microsoft.com/office/drawing/2014/main" id="{A0A88416-810B-C39A-2AF4-860193418F82}"/>
              </a:ext>
            </a:extLst>
          </p:cNvPr>
          <p:cNvSpPr/>
          <p:nvPr/>
        </p:nvSpPr>
        <p:spPr>
          <a:xfrm>
            <a:off x="4384895" y="3429000"/>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FA6621DA-E90C-930A-168C-C910207BDB15}"/>
              </a:ext>
            </a:extLst>
          </p:cNvPr>
          <p:cNvSpPr/>
          <p:nvPr/>
        </p:nvSpPr>
        <p:spPr>
          <a:xfrm>
            <a:off x="5082012" y="3298335"/>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L’intérêt du dispositif</a:t>
            </a:r>
          </a:p>
        </p:txBody>
      </p:sp>
      <p:sp>
        <p:nvSpPr>
          <p:cNvPr id="29" name="Rectangle 28">
            <a:extLst>
              <a:ext uri="{FF2B5EF4-FFF2-40B4-BE49-F238E27FC236}">
                <a16:creationId xmlns:a16="http://schemas.microsoft.com/office/drawing/2014/main" id="{FB7B8065-51B5-14A4-EF99-E3832B8C830D}"/>
              </a:ext>
            </a:extLst>
          </p:cNvPr>
          <p:cNvSpPr/>
          <p:nvPr/>
        </p:nvSpPr>
        <p:spPr>
          <a:xfrm>
            <a:off x="8074465" y="3429000"/>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962D8C52-E52B-D652-B82B-725D88D91B45}"/>
              </a:ext>
            </a:extLst>
          </p:cNvPr>
          <p:cNvSpPr/>
          <p:nvPr/>
        </p:nvSpPr>
        <p:spPr>
          <a:xfrm>
            <a:off x="8771582" y="3298335"/>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Pour en savoir plus</a:t>
            </a:r>
          </a:p>
        </p:txBody>
      </p:sp>
      <p:pic>
        <p:nvPicPr>
          <p:cNvPr id="31" name="Picture 4">
            <a:extLst>
              <a:ext uri="{FF2B5EF4-FFF2-40B4-BE49-F238E27FC236}">
                <a16:creationId xmlns:a16="http://schemas.microsoft.com/office/drawing/2014/main" id="{5A5F8176-DB54-8EAE-51CC-6A8B14555B0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952692" y="4075447"/>
            <a:ext cx="1408204" cy="2465739"/>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A65FCCE3-23D1-57BC-6AC3-33034E1E38DF}"/>
              </a:ext>
            </a:extLst>
          </p:cNvPr>
          <p:cNvSpPr txBox="1"/>
          <p:nvPr/>
        </p:nvSpPr>
        <p:spPr>
          <a:xfrm>
            <a:off x="8485869" y="3815042"/>
            <a:ext cx="2599401" cy="2062103"/>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Pour plus de détails sur ce dispositif, n’hésitez pas à consulter le </a:t>
            </a:r>
            <a:r>
              <a:rPr lang="fr-FR" sz="1600" b="1" dirty="0">
                <a:latin typeface="Cavolini" panose="03000502040302020204" pitchFamily="66" charset="0"/>
                <a:cs typeface="Cavolini" panose="03000502040302020204" pitchFamily="66" charset="0"/>
                <a:hlinkClick r:id="rId4"/>
              </a:rPr>
              <a:t>Book Jeunes – Fidélisation et Conquête</a:t>
            </a:r>
            <a:r>
              <a:rPr lang="fr-FR" sz="1600" b="1" dirty="0">
                <a:latin typeface="Cavolini" panose="03000502040302020204" pitchFamily="66" charset="0"/>
                <a:cs typeface="Cavolini" panose="03000502040302020204" pitchFamily="66" charset="0"/>
              </a:rPr>
              <a:t> </a:t>
            </a:r>
            <a:r>
              <a:rPr lang="fr-FR" sz="1600" dirty="0">
                <a:latin typeface="Cavolini" panose="03000502040302020204" pitchFamily="66" charset="0"/>
                <a:cs typeface="Cavolini" panose="03000502040302020204" pitchFamily="66" charset="0"/>
              </a:rPr>
              <a:t>dans la Rubrique des Commerciaux ! </a:t>
            </a:r>
          </a:p>
        </p:txBody>
      </p:sp>
      <p:pic>
        <p:nvPicPr>
          <p:cNvPr id="33" name="Image 32">
            <a:extLst>
              <a:ext uri="{FF2B5EF4-FFF2-40B4-BE49-F238E27FC236}">
                <a16:creationId xmlns:a16="http://schemas.microsoft.com/office/drawing/2014/main" id="{16CEA0FA-9C05-EB22-91CA-78884F244D93}"/>
              </a:ext>
            </a:extLst>
          </p:cNvPr>
          <p:cNvPicPr>
            <a:picLocks noChangeAspect="1"/>
          </p:cNvPicPr>
          <p:nvPr/>
        </p:nvPicPr>
        <p:blipFill>
          <a:blip r:embed="rId5">
            <a:duotone>
              <a:prstClr val="black"/>
              <a:schemeClr val="accent4">
                <a:tint val="45000"/>
                <a:satMod val="400000"/>
              </a:schemeClr>
            </a:duotone>
          </a:blip>
          <a:stretch>
            <a:fillRect/>
          </a:stretch>
        </p:blipFill>
        <p:spPr>
          <a:xfrm rot="443067" flipH="1" flipV="1">
            <a:off x="11264426" y="3294824"/>
            <a:ext cx="390819" cy="349164"/>
          </a:xfrm>
          <a:prstGeom prst="rect">
            <a:avLst/>
          </a:prstGeom>
          <a:noFill/>
        </p:spPr>
      </p:pic>
      <p:sp>
        <p:nvSpPr>
          <p:cNvPr id="34" name="ZoneTexte 33">
            <a:extLst>
              <a:ext uri="{FF2B5EF4-FFF2-40B4-BE49-F238E27FC236}">
                <a16:creationId xmlns:a16="http://schemas.microsoft.com/office/drawing/2014/main" id="{C11E6423-E112-DC1E-6286-FC7A99692701}"/>
              </a:ext>
            </a:extLst>
          </p:cNvPr>
          <p:cNvSpPr txBox="1"/>
          <p:nvPr/>
        </p:nvSpPr>
        <p:spPr>
          <a:xfrm>
            <a:off x="4609808" y="3815042"/>
            <a:ext cx="2972383" cy="2062103"/>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Expliquer ce dispositif aux parents permet de lever les freins à la souscription d’une carte pour les mineurs, ce qui facilite par voie de conséquence la conquête interne !</a:t>
            </a:r>
          </a:p>
        </p:txBody>
      </p:sp>
    </p:spTree>
    <p:extLst>
      <p:ext uri="{BB962C8B-B14F-4D97-AF65-F5344CB8AC3E}">
        <p14:creationId xmlns:p14="http://schemas.microsoft.com/office/powerpoint/2010/main" val="475260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860BA18-A34C-A7EC-9C81-4343A04D77F6}"/>
              </a:ext>
            </a:extLst>
          </p:cNvPr>
          <p:cNvSpPr>
            <a:spLocks noGrp="1"/>
          </p:cNvSpPr>
          <p:nvPr>
            <p:ph idx="17"/>
          </p:nvPr>
        </p:nvSpPr>
        <p:spPr>
          <a:xfrm>
            <a:off x="695325" y="1355548"/>
            <a:ext cx="10980738" cy="612356"/>
          </a:xfrm>
        </p:spPr>
        <p:txBody>
          <a:bodyPr/>
          <a:lstStyle/>
          <a:p>
            <a:r>
              <a:rPr lang="fr-FR" dirty="0"/>
              <a:t>Pour dynamiser la conquête des enfants et jeunes clients, de </a:t>
            </a:r>
            <a:r>
              <a:rPr lang="fr-FR" b="1" dirty="0">
                <a:solidFill>
                  <a:srgbClr val="C00000"/>
                </a:solidFill>
              </a:rPr>
              <a:t>multiples offres commerciales </a:t>
            </a:r>
            <a:r>
              <a:rPr lang="fr-FR" dirty="0"/>
              <a:t>destinées à ce segment de clientèle ont été mises en place </a:t>
            </a:r>
            <a:r>
              <a:rPr lang="fr-FR" b="1" dirty="0">
                <a:solidFill>
                  <a:srgbClr val="C00000"/>
                </a:solidFill>
              </a:rPr>
              <a:t>sur divers périmètres</a:t>
            </a:r>
            <a:r>
              <a:rPr lang="fr-FR" dirty="0"/>
              <a:t>. </a:t>
            </a:r>
          </a:p>
        </p:txBody>
      </p:sp>
      <p:sp>
        <p:nvSpPr>
          <p:cNvPr id="3" name="Espace réservé du texte 2">
            <a:extLst>
              <a:ext uri="{FF2B5EF4-FFF2-40B4-BE49-F238E27FC236}">
                <a16:creationId xmlns:a16="http://schemas.microsoft.com/office/drawing/2014/main" id="{A15ACA64-7AD0-CEF6-4DEC-4D05DD3D0DD3}"/>
              </a:ext>
            </a:extLst>
          </p:cNvPr>
          <p:cNvSpPr>
            <a:spLocks noGrp="1"/>
          </p:cNvSpPr>
          <p:nvPr>
            <p:ph type="body" sz="quarter" idx="12"/>
          </p:nvPr>
        </p:nvSpPr>
        <p:spPr/>
        <p:txBody>
          <a:bodyPr/>
          <a:lstStyle/>
          <a:p>
            <a:r>
              <a:rPr lang="fr-FR" dirty="0"/>
              <a:t>Les offres commerciales enfants et jeunes : des leviers compétitifs pour assurer la conquête ! </a:t>
            </a:r>
          </a:p>
        </p:txBody>
      </p:sp>
      <p:sp>
        <p:nvSpPr>
          <p:cNvPr id="4" name="Espace réservé du texte 3">
            <a:extLst>
              <a:ext uri="{FF2B5EF4-FFF2-40B4-BE49-F238E27FC236}">
                <a16:creationId xmlns:a16="http://schemas.microsoft.com/office/drawing/2014/main" id="{FBCA56C5-4590-97DF-FF7F-3FB164405F5A}"/>
              </a:ext>
            </a:extLst>
          </p:cNvPr>
          <p:cNvSpPr>
            <a:spLocks noGrp="1"/>
          </p:cNvSpPr>
          <p:nvPr>
            <p:ph type="body" sz="quarter" idx="14"/>
          </p:nvPr>
        </p:nvSpPr>
        <p:spPr/>
        <p:txBody>
          <a:bodyPr/>
          <a:lstStyle/>
          <a:p>
            <a:r>
              <a:rPr lang="fr-FR" dirty="0"/>
              <a:t>Capitaliser sur nos offres compétitives</a:t>
            </a:r>
          </a:p>
        </p:txBody>
      </p:sp>
      <p:sp>
        <p:nvSpPr>
          <p:cNvPr id="5" name="Espace réservé du texte 4">
            <a:extLst>
              <a:ext uri="{FF2B5EF4-FFF2-40B4-BE49-F238E27FC236}">
                <a16:creationId xmlns:a16="http://schemas.microsoft.com/office/drawing/2014/main" id="{8D3B2D01-E971-6CAB-CBFE-6F77E26E8E48}"/>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A518D381-DAE9-E1E4-01AF-6A5D33EF0670}"/>
              </a:ext>
            </a:extLst>
          </p:cNvPr>
          <p:cNvSpPr/>
          <p:nvPr/>
        </p:nvSpPr>
        <p:spPr>
          <a:xfrm>
            <a:off x="778598" y="2399168"/>
            <a:ext cx="2562131" cy="2761307"/>
          </a:xfrm>
          <a:custGeom>
            <a:avLst/>
            <a:gdLst>
              <a:gd name="connsiteX0" fmla="*/ 0 w 2562131"/>
              <a:gd name="connsiteY0" fmla="*/ 0 h 2761307"/>
              <a:gd name="connsiteX1" fmla="*/ 589290 w 2562131"/>
              <a:gd name="connsiteY1" fmla="*/ 0 h 2761307"/>
              <a:gd name="connsiteX2" fmla="*/ 1204202 w 2562131"/>
              <a:gd name="connsiteY2" fmla="*/ 0 h 2761307"/>
              <a:gd name="connsiteX3" fmla="*/ 1895977 w 2562131"/>
              <a:gd name="connsiteY3" fmla="*/ 0 h 2761307"/>
              <a:gd name="connsiteX4" fmla="*/ 2562131 w 2562131"/>
              <a:gd name="connsiteY4" fmla="*/ 0 h 2761307"/>
              <a:gd name="connsiteX5" fmla="*/ 2562131 w 2562131"/>
              <a:gd name="connsiteY5" fmla="*/ 635101 h 2761307"/>
              <a:gd name="connsiteX6" fmla="*/ 2562131 w 2562131"/>
              <a:gd name="connsiteY6" fmla="*/ 1380654 h 2761307"/>
              <a:gd name="connsiteX7" fmla="*/ 2562131 w 2562131"/>
              <a:gd name="connsiteY7" fmla="*/ 2070980 h 2761307"/>
              <a:gd name="connsiteX8" fmla="*/ 2562131 w 2562131"/>
              <a:gd name="connsiteY8" fmla="*/ 2761307 h 2761307"/>
              <a:gd name="connsiteX9" fmla="*/ 1921598 w 2562131"/>
              <a:gd name="connsiteY9" fmla="*/ 2761307 h 2761307"/>
              <a:gd name="connsiteX10" fmla="*/ 1255444 w 2562131"/>
              <a:gd name="connsiteY10" fmla="*/ 2761307 h 2761307"/>
              <a:gd name="connsiteX11" fmla="*/ 589290 w 2562131"/>
              <a:gd name="connsiteY11" fmla="*/ 2761307 h 2761307"/>
              <a:gd name="connsiteX12" fmla="*/ 0 w 2562131"/>
              <a:gd name="connsiteY12" fmla="*/ 2761307 h 2761307"/>
              <a:gd name="connsiteX13" fmla="*/ 0 w 2562131"/>
              <a:gd name="connsiteY13" fmla="*/ 2153819 h 2761307"/>
              <a:gd name="connsiteX14" fmla="*/ 0 w 2562131"/>
              <a:gd name="connsiteY14" fmla="*/ 1463493 h 2761307"/>
              <a:gd name="connsiteX15" fmla="*/ 0 w 2562131"/>
              <a:gd name="connsiteY15" fmla="*/ 773166 h 2761307"/>
              <a:gd name="connsiteX16" fmla="*/ 0 w 2562131"/>
              <a:gd name="connsiteY16" fmla="*/ 0 h 276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2131" h="2761307" extrusionOk="0">
                <a:moveTo>
                  <a:pt x="0" y="0"/>
                </a:moveTo>
                <a:cubicBezTo>
                  <a:pt x="141692" y="4962"/>
                  <a:pt x="425468" y="-10302"/>
                  <a:pt x="589290" y="0"/>
                </a:cubicBezTo>
                <a:cubicBezTo>
                  <a:pt x="753112" y="10302"/>
                  <a:pt x="995794" y="-20220"/>
                  <a:pt x="1204202" y="0"/>
                </a:cubicBezTo>
                <a:cubicBezTo>
                  <a:pt x="1412610" y="20220"/>
                  <a:pt x="1727488" y="13668"/>
                  <a:pt x="1895977" y="0"/>
                </a:cubicBezTo>
                <a:cubicBezTo>
                  <a:pt x="2064466" y="-13668"/>
                  <a:pt x="2244152" y="31232"/>
                  <a:pt x="2562131" y="0"/>
                </a:cubicBezTo>
                <a:cubicBezTo>
                  <a:pt x="2541894" y="273333"/>
                  <a:pt x="2539403" y="489922"/>
                  <a:pt x="2562131" y="635101"/>
                </a:cubicBezTo>
                <a:cubicBezTo>
                  <a:pt x="2584859" y="780280"/>
                  <a:pt x="2525382" y="1116923"/>
                  <a:pt x="2562131" y="1380654"/>
                </a:cubicBezTo>
                <a:cubicBezTo>
                  <a:pt x="2598880" y="1644385"/>
                  <a:pt x="2580573" y="1775183"/>
                  <a:pt x="2562131" y="2070980"/>
                </a:cubicBezTo>
                <a:cubicBezTo>
                  <a:pt x="2543689" y="2366777"/>
                  <a:pt x="2535382" y="2537940"/>
                  <a:pt x="2562131" y="2761307"/>
                </a:cubicBezTo>
                <a:cubicBezTo>
                  <a:pt x="2433699" y="2792535"/>
                  <a:pt x="2076547" y="2748924"/>
                  <a:pt x="1921598" y="2761307"/>
                </a:cubicBezTo>
                <a:cubicBezTo>
                  <a:pt x="1766649" y="2773690"/>
                  <a:pt x="1438830" y="2766881"/>
                  <a:pt x="1255444" y="2761307"/>
                </a:cubicBezTo>
                <a:cubicBezTo>
                  <a:pt x="1072058" y="2755733"/>
                  <a:pt x="763152" y="2775760"/>
                  <a:pt x="589290" y="2761307"/>
                </a:cubicBezTo>
                <a:cubicBezTo>
                  <a:pt x="415428" y="2746854"/>
                  <a:pt x="151476" y="2777176"/>
                  <a:pt x="0" y="2761307"/>
                </a:cubicBezTo>
                <a:cubicBezTo>
                  <a:pt x="13830" y="2618846"/>
                  <a:pt x="9308" y="2289805"/>
                  <a:pt x="0" y="2153819"/>
                </a:cubicBezTo>
                <a:cubicBezTo>
                  <a:pt x="-9308" y="2017833"/>
                  <a:pt x="12105" y="1766694"/>
                  <a:pt x="0" y="1463493"/>
                </a:cubicBezTo>
                <a:cubicBezTo>
                  <a:pt x="-12105" y="1160292"/>
                  <a:pt x="-20121" y="920257"/>
                  <a:pt x="0" y="773166"/>
                </a:cubicBezTo>
                <a:cubicBezTo>
                  <a:pt x="20121" y="626075"/>
                  <a:pt x="-14285" y="240192"/>
                  <a:pt x="0" y="0"/>
                </a:cubicBezTo>
                <a:close/>
              </a:path>
            </a:pathLst>
          </a:custGeom>
          <a:noFill/>
          <a:ln>
            <a:solidFill>
              <a:schemeClr val="tx1"/>
            </a:solidFill>
            <a:extLst>
              <a:ext uri="{C807C97D-BFC1-408E-A445-0C87EB9F89A2}">
                <ask:lineSketchStyleProps xmlns:ask="http://schemas.microsoft.com/office/drawing/2018/sketchyshapes" sd="41853015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6EBE3FA-675A-D1D7-D831-C6DA6D82EA4A}"/>
              </a:ext>
            </a:extLst>
          </p:cNvPr>
          <p:cNvSpPr/>
          <p:nvPr/>
        </p:nvSpPr>
        <p:spPr>
          <a:xfrm>
            <a:off x="1045675" y="2290526"/>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solidFill>
                  <a:schemeClr val="bg1"/>
                </a:solidFill>
                <a:latin typeface="Cavolini" panose="03000502040302020204" pitchFamily="66" charset="0"/>
                <a:cs typeface="Cavolini" panose="03000502040302020204" pitchFamily="66" charset="0"/>
              </a:rPr>
              <a:t>Banca</a:t>
            </a:r>
            <a:endParaRPr lang="fr-FR" sz="1200" b="1" dirty="0">
              <a:solidFill>
                <a:schemeClr val="bg1"/>
              </a:solidFill>
              <a:latin typeface="Cavolini" panose="03000502040302020204" pitchFamily="66" charset="0"/>
              <a:cs typeface="Cavolini" panose="03000502040302020204" pitchFamily="66" charset="0"/>
            </a:endParaRPr>
          </a:p>
        </p:txBody>
      </p:sp>
      <p:sp>
        <p:nvSpPr>
          <p:cNvPr id="8" name="Rectangle 7">
            <a:extLst>
              <a:ext uri="{FF2B5EF4-FFF2-40B4-BE49-F238E27FC236}">
                <a16:creationId xmlns:a16="http://schemas.microsoft.com/office/drawing/2014/main" id="{1392EEAD-5BFE-0A03-89AA-D4E4EBBA5F0D}"/>
              </a:ext>
            </a:extLst>
          </p:cNvPr>
          <p:cNvSpPr/>
          <p:nvPr/>
        </p:nvSpPr>
        <p:spPr>
          <a:xfrm>
            <a:off x="3484075" y="2399168"/>
            <a:ext cx="2562131" cy="2761307"/>
          </a:xfrm>
          <a:custGeom>
            <a:avLst/>
            <a:gdLst>
              <a:gd name="connsiteX0" fmla="*/ 0 w 2562131"/>
              <a:gd name="connsiteY0" fmla="*/ 0 h 2761307"/>
              <a:gd name="connsiteX1" fmla="*/ 589290 w 2562131"/>
              <a:gd name="connsiteY1" fmla="*/ 0 h 2761307"/>
              <a:gd name="connsiteX2" fmla="*/ 1204202 w 2562131"/>
              <a:gd name="connsiteY2" fmla="*/ 0 h 2761307"/>
              <a:gd name="connsiteX3" fmla="*/ 1895977 w 2562131"/>
              <a:gd name="connsiteY3" fmla="*/ 0 h 2761307"/>
              <a:gd name="connsiteX4" fmla="*/ 2562131 w 2562131"/>
              <a:gd name="connsiteY4" fmla="*/ 0 h 2761307"/>
              <a:gd name="connsiteX5" fmla="*/ 2562131 w 2562131"/>
              <a:gd name="connsiteY5" fmla="*/ 635101 h 2761307"/>
              <a:gd name="connsiteX6" fmla="*/ 2562131 w 2562131"/>
              <a:gd name="connsiteY6" fmla="*/ 1380654 h 2761307"/>
              <a:gd name="connsiteX7" fmla="*/ 2562131 w 2562131"/>
              <a:gd name="connsiteY7" fmla="*/ 2070980 h 2761307"/>
              <a:gd name="connsiteX8" fmla="*/ 2562131 w 2562131"/>
              <a:gd name="connsiteY8" fmla="*/ 2761307 h 2761307"/>
              <a:gd name="connsiteX9" fmla="*/ 1921598 w 2562131"/>
              <a:gd name="connsiteY9" fmla="*/ 2761307 h 2761307"/>
              <a:gd name="connsiteX10" fmla="*/ 1255444 w 2562131"/>
              <a:gd name="connsiteY10" fmla="*/ 2761307 h 2761307"/>
              <a:gd name="connsiteX11" fmla="*/ 589290 w 2562131"/>
              <a:gd name="connsiteY11" fmla="*/ 2761307 h 2761307"/>
              <a:gd name="connsiteX12" fmla="*/ 0 w 2562131"/>
              <a:gd name="connsiteY12" fmla="*/ 2761307 h 2761307"/>
              <a:gd name="connsiteX13" fmla="*/ 0 w 2562131"/>
              <a:gd name="connsiteY13" fmla="*/ 2153819 h 2761307"/>
              <a:gd name="connsiteX14" fmla="*/ 0 w 2562131"/>
              <a:gd name="connsiteY14" fmla="*/ 1463493 h 2761307"/>
              <a:gd name="connsiteX15" fmla="*/ 0 w 2562131"/>
              <a:gd name="connsiteY15" fmla="*/ 773166 h 2761307"/>
              <a:gd name="connsiteX16" fmla="*/ 0 w 2562131"/>
              <a:gd name="connsiteY16" fmla="*/ 0 h 276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2131" h="2761307" extrusionOk="0">
                <a:moveTo>
                  <a:pt x="0" y="0"/>
                </a:moveTo>
                <a:cubicBezTo>
                  <a:pt x="141692" y="4962"/>
                  <a:pt x="425468" y="-10302"/>
                  <a:pt x="589290" y="0"/>
                </a:cubicBezTo>
                <a:cubicBezTo>
                  <a:pt x="753112" y="10302"/>
                  <a:pt x="995794" y="-20220"/>
                  <a:pt x="1204202" y="0"/>
                </a:cubicBezTo>
                <a:cubicBezTo>
                  <a:pt x="1412610" y="20220"/>
                  <a:pt x="1727488" y="13668"/>
                  <a:pt x="1895977" y="0"/>
                </a:cubicBezTo>
                <a:cubicBezTo>
                  <a:pt x="2064466" y="-13668"/>
                  <a:pt x="2244152" y="31232"/>
                  <a:pt x="2562131" y="0"/>
                </a:cubicBezTo>
                <a:cubicBezTo>
                  <a:pt x="2541894" y="273333"/>
                  <a:pt x="2539403" y="489922"/>
                  <a:pt x="2562131" y="635101"/>
                </a:cubicBezTo>
                <a:cubicBezTo>
                  <a:pt x="2584859" y="780280"/>
                  <a:pt x="2525382" y="1116923"/>
                  <a:pt x="2562131" y="1380654"/>
                </a:cubicBezTo>
                <a:cubicBezTo>
                  <a:pt x="2598880" y="1644385"/>
                  <a:pt x="2580573" y="1775183"/>
                  <a:pt x="2562131" y="2070980"/>
                </a:cubicBezTo>
                <a:cubicBezTo>
                  <a:pt x="2543689" y="2366777"/>
                  <a:pt x="2535382" y="2537940"/>
                  <a:pt x="2562131" y="2761307"/>
                </a:cubicBezTo>
                <a:cubicBezTo>
                  <a:pt x="2433699" y="2792535"/>
                  <a:pt x="2076547" y="2748924"/>
                  <a:pt x="1921598" y="2761307"/>
                </a:cubicBezTo>
                <a:cubicBezTo>
                  <a:pt x="1766649" y="2773690"/>
                  <a:pt x="1438830" y="2766881"/>
                  <a:pt x="1255444" y="2761307"/>
                </a:cubicBezTo>
                <a:cubicBezTo>
                  <a:pt x="1072058" y="2755733"/>
                  <a:pt x="763152" y="2775760"/>
                  <a:pt x="589290" y="2761307"/>
                </a:cubicBezTo>
                <a:cubicBezTo>
                  <a:pt x="415428" y="2746854"/>
                  <a:pt x="151476" y="2777176"/>
                  <a:pt x="0" y="2761307"/>
                </a:cubicBezTo>
                <a:cubicBezTo>
                  <a:pt x="13830" y="2618846"/>
                  <a:pt x="9308" y="2289805"/>
                  <a:pt x="0" y="2153819"/>
                </a:cubicBezTo>
                <a:cubicBezTo>
                  <a:pt x="-9308" y="2017833"/>
                  <a:pt x="12105" y="1766694"/>
                  <a:pt x="0" y="1463493"/>
                </a:cubicBezTo>
                <a:cubicBezTo>
                  <a:pt x="-12105" y="1160292"/>
                  <a:pt x="-20121" y="920257"/>
                  <a:pt x="0" y="773166"/>
                </a:cubicBezTo>
                <a:cubicBezTo>
                  <a:pt x="20121" y="626075"/>
                  <a:pt x="-14285" y="240192"/>
                  <a:pt x="0" y="0"/>
                </a:cubicBezTo>
                <a:close/>
              </a:path>
            </a:pathLst>
          </a:custGeom>
          <a:noFill/>
          <a:ln>
            <a:solidFill>
              <a:schemeClr val="tx1"/>
            </a:solidFill>
            <a:extLst>
              <a:ext uri="{C807C97D-BFC1-408E-A445-0C87EB9F89A2}">
                <ask:lineSketchStyleProps xmlns:ask="http://schemas.microsoft.com/office/drawing/2018/sketchyshapes" sd="41853015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0BEC4B00-045F-05B4-324A-C3169242CC87}"/>
              </a:ext>
            </a:extLst>
          </p:cNvPr>
          <p:cNvSpPr/>
          <p:nvPr/>
        </p:nvSpPr>
        <p:spPr>
          <a:xfrm>
            <a:off x="3751152" y="2290526"/>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Epargne</a:t>
            </a:r>
          </a:p>
        </p:txBody>
      </p:sp>
      <p:sp>
        <p:nvSpPr>
          <p:cNvPr id="10" name="Rectangle 9">
            <a:extLst>
              <a:ext uri="{FF2B5EF4-FFF2-40B4-BE49-F238E27FC236}">
                <a16:creationId xmlns:a16="http://schemas.microsoft.com/office/drawing/2014/main" id="{96A92622-780F-6E2C-6E28-18A15B737752}"/>
              </a:ext>
            </a:extLst>
          </p:cNvPr>
          <p:cNvSpPr/>
          <p:nvPr/>
        </p:nvSpPr>
        <p:spPr>
          <a:xfrm>
            <a:off x="6188040" y="2399168"/>
            <a:ext cx="2562131" cy="2761307"/>
          </a:xfrm>
          <a:custGeom>
            <a:avLst/>
            <a:gdLst>
              <a:gd name="connsiteX0" fmla="*/ 0 w 2562131"/>
              <a:gd name="connsiteY0" fmla="*/ 0 h 2761307"/>
              <a:gd name="connsiteX1" fmla="*/ 589290 w 2562131"/>
              <a:gd name="connsiteY1" fmla="*/ 0 h 2761307"/>
              <a:gd name="connsiteX2" fmla="*/ 1204202 w 2562131"/>
              <a:gd name="connsiteY2" fmla="*/ 0 h 2761307"/>
              <a:gd name="connsiteX3" fmla="*/ 1895977 w 2562131"/>
              <a:gd name="connsiteY3" fmla="*/ 0 h 2761307"/>
              <a:gd name="connsiteX4" fmla="*/ 2562131 w 2562131"/>
              <a:gd name="connsiteY4" fmla="*/ 0 h 2761307"/>
              <a:gd name="connsiteX5" fmla="*/ 2562131 w 2562131"/>
              <a:gd name="connsiteY5" fmla="*/ 635101 h 2761307"/>
              <a:gd name="connsiteX6" fmla="*/ 2562131 w 2562131"/>
              <a:gd name="connsiteY6" fmla="*/ 1380654 h 2761307"/>
              <a:gd name="connsiteX7" fmla="*/ 2562131 w 2562131"/>
              <a:gd name="connsiteY7" fmla="*/ 2070980 h 2761307"/>
              <a:gd name="connsiteX8" fmla="*/ 2562131 w 2562131"/>
              <a:gd name="connsiteY8" fmla="*/ 2761307 h 2761307"/>
              <a:gd name="connsiteX9" fmla="*/ 1921598 w 2562131"/>
              <a:gd name="connsiteY9" fmla="*/ 2761307 h 2761307"/>
              <a:gd name="connsiteX10" fmla="*/ 1255444 w 2562131"/>
              <a:gd name="connsiteY10" fmla="*/ 2761307 h 2761307"/>
              <a:gd name="connsiteX11" fmla="*/ 589290 w 2562131"/>
              <a:gd name="connsiteY11" fmla="*/ 2761307 h 2761307"/>
              <a:gd name="connsiteX12" fmla="*/ 0 w 2562131"/>
              <a:gd name="connsiteY12" fmla="*/ 2761307 h 2761307"/>
              <a:gd name="connsiteX13" fmla="*/ 0 w 2562131"/>
              <a:gd name="connsiteY13" fmla="*/ 2153819 h 2761307"/>
              <a:gd name="connsiteX14" fmla="*/ 0 w 2562131"/>
              <a:gd name="connsiteY14" fmla="*/ 1463493 h 2761307"/>
              <a:gd name="connsiteX15" fmla="*/ 0 w 2562131"/>
              <a:gd name="connsiteY15" fmla="*/ 773166 h 2761307"/>
              <a:gd name="connsiteX16" fmla="*/ 0 w 2562131"/>
              <a:gd name="connsiteY16" fmla="*/ 0 h 276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2131" h="2761307" extrusionOk="0">
                <a:moveTo>
                  <a:pt x="0" y="0"/>
                </a:moveTo>
                <a:cubicBezTo>
                  <a:pt x="141692" y="4962"/>
                  <a:pt x="425468" y="-10302"/>
                  <a:pt x="589290" y="0"/>
                </a:cubicBezTo>
                <a:cubicBezTo>
                  <a:pt x="753112" y="10302"/>
                  <a:pt x="995794" y="-20220"/>
                  <a:pt x="1204202" y="0"/>
                </a:cubicBezTo>
                <a:cubicBezTo>
                  <a:pt x="1412610" y="20220"/>
                  <a:pt x="1727488" y="13668"/>
                  <a:pt x="1895977" y="0"/>
                </a:cubicBezTo>
                <a:cubicBezTo>
                  <a:pt x="2064466" y="-13668"/>
                  <a:pt x="2244152" y="31232"/>
                  <a:pt x="2562131" y="0"/>
                </a:cubicBezTo>
                <a:cubicBezTo>
                  <a:pt x="2541894" y="273333"/>
                  <a:pt x="2539403" y="489922"/>
                  <a:pt x="2562131" y="635101"/>
                </a:cubicBezTo>
                <a:cubicBezTo>
                  <a:pt x="2584859" y="780280"/>
                  <a:pt x="2525382" y="1116923"/>
                  <a:pt x="2562131" y="1380654"/>
                </a:cubicBezTo>
                <a:cubicBezTo>
                  <a:pt x="2598880" y="1644385"/>
                  <a:pt x="2580573" y="1775183"/>
                  <a:pt x="2562131" y="2070980"/>
                </a:cubicBezTo>
                <a:cubicBezTo>
                  <a:pt x="2543689" y="2366777"/>
                  <a:pt x="2535382" y="2537940"/>
                  <a:pt x="2562131" y="2761307"/>
                </a:cubicBezTo>
                <a:cubicBezTo>
                  <a:pt x="2433699" y="2792535"/>
                  <a:pt x="2076547" y="2748924"/>
                  <a:pt x="1921598" y="2761307"/>
                </a:cubicBezTo>
                <a:cubicBezTo>
                  <a:pt x="1766649" y="2773690"/>
                  <a:pt x="1438830" y="2766881"/>
                  <a:pt x="1255444" y="2761307"/>
                </a:cubicBezTo>
                <a:cubicBezTo>
                  <a:pt x="1072058" y="2755733"/>
                  <a:pt x="763152" y="2775760"/>
                  <a:pt x="589290" y="2761307"/>
                </a:cubicBezTo>
                <a:cubicBezTo>
                  <a:pt x="415428" y="2746854"/>
                  <a:pt x="151476" y="2777176"/>
                  <a:pt x="0" y="2761307"/>
                </a:cubicBezTo>
                <a:cubicBezTo>
                  <a:pt x="13830" y="2618846"/>
                  <a:pt x="9308" y="2289805"/>
                  <a:pt x="0" y="2153819"/>
                </a:cubicBezTo>
                <a:cubicBezTo>
                  <a:pt x="-9308" y="2017833"/>
                  <a:pt x="12105" y="1766694"/>
                  <a:pt x="0" y="1463493"/>
                </a:cubicBezTo>
                <a:cubicBezTo>
                  <a:pt x="-12105" y="1160292"/>
                  <a:pt x="-20121" y="920257"/>
                  <a:pt x="0" y="773166"/>
                </a:cubicBezTo>
                <a:cubicBezTo>
                  <a:pt x="20121" y="626075"/>
                  <a:pt x="-14285" y="240192"/>
                  <a:pt x="0" y="0"/>
                </a:cubicBezTo>
                <a:close/>
              </a:path>
            </a:pathLst>
          </a:custGeom>
          <a:noFill/>
          <a:ln>
            <a:solidFill>
              <a:schemeClr val="tx1"/>
            </a:solidFill>
            <a:extLst>
              <a:ext uri="{C807C97D-BFC1-408E-A445-0C87EB9F89A2}">
                <ask:lineSketchStyleProps xmlns:ask="http://schemas.microsoft.com/office/drawing/2018/sketchyshapes" sd="41853015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3693BA6C-EEFF-335C-44B3-BA4FA0EB0A04}"/>
              </a:ext>
            </a:extLst>
          </p:cNvPr>
          <p:cNvSpPr/>
          <p:nvPr/>
        </p:nvSpPr>
        <p:spPr>
          <a:xfrm>
            <a:off x="6455117" y="2290526"/>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Crédit</a:t>
            </a:r>
          </a:p>
        </p:txBody>
      </p:sp>
      <p:sp>
        <p:nvSpPr>
          <p:cNvPr id="12" name="Rectangle 11">
            <a:extLst>
              <a:ext uri="{FF2B5EF4-FFF2-40B4-BE49-F238E27FC236}">
                <a16:creationId xmlns:a16="http://schemas.microsoft.com/office/drawing/2014/main" id="{92F5BAC9-AE51-FA76-FFB0-8DA4B4EA7D6A}"/>
              </a:ext>
            </a:extLst>
          </p:cNvPr>
          <p:cNvSpPr/>
          <p:nvPr/>
        </p:nvSpPr>
        <p:spPr>
          <a:xfrm>
            <a:off x="8892004" y="2399168"/>
            <a:ext cx="2562131" cy="2761307"/>
          </a:xfrm>
          <a:custGeom>
            <a:avLst/>
            <a:gdLst>
              <a:gd name="connsiteX0" fmla="*/ 0 w 2562131"/>
              <a:gd name="connsiteY0" fmla="*/ 0 h 2761307"/>
              <a:gd name="connsiteX1" fmla="*/ 589290 w 2562131"/>
              <a:gd name="connsiteY1" fmla="*/ 0 h 2761307"/>
              <a:gd name="connsiteX2" fmla="*/ 1204202 w 2562131"/>
              <a:gd name="connsiteY2" fmla="*/ 0 h 2761307"/>
              <a:gd name="connsiteX3" fmla="*/ 1895977 w 2562131"/>
              <a:gd name="connsiteY3" fmla="*/ 0 h 2761307"/>
              <a:gd name="connsiteX4" fmla="*/ 2562131 w 2562131"/>
              <a:gd name="connsiteY4" fmla="*/ 0 h 2761307"/>
              <a:gd name="connsiteX5" fmla="*/ 2562131 w 2562131"/>
              <a:gd name="connsiteY5" fmla="*/ 635101 h 2761307"/>
              <a:gd name="connsiteX6" fmla="*/ 2562131 w 2562131"/>
              <a:gd name="connsiteY6" fmla="*/ 1380654 h 2761307"/>
              <a:gd name="connsiteX7" fmla="*/ 2562131 w 2562131"/>
              <a:gd name="connsiteY7" fmla="*/ 2070980 h 2761307"/>
              <a:gd name="connsiteX8" fmla="*/ 2562131 w 2562131"/>
              <a:gd name="connsiteY8" fmla="*/ 2761307 h 2761307"/>
              <a:gd name="connsiteX9" fmla="*/ 1921598 w 2562131"/>
              <a:gd name="connsiteY9" fmla="*/ 2761307 h 2761307"/>
              <a:gd name="connsiteX10" fmla="*/ 1255444 w 2562131"/>
              <a:gd name="connsiteY10" fmla="*/ 2761307 h 2761307"/>
              <a:gd name="connsiteX11" fmla="*/ 589290 w 2562131"/>
              <a:gd name="connsiteY11" fmla="*/ 2761307 h 2761307"/>
              <a:gd name="connsiteX12" fmla="*/ 0 w 2562131"/>
              <a:gd name="connsiteY12" fmla="*/ 2761307 h 2761307"/>
              <a:gd name="connsiteX13" fmla="*/ 0 w 2562131"/>
              <a:gd name="connsiteY13" fmla="*/ 2153819 h 2761307"/>
              <a:gd name="connsiteX14" fmla="*/ 0 w 2562131"/>
              <a:gd name="connsiteY14" fmla="*/ 1463493 h 2761307"/>
              <a:gd name="connsiteX15" fmla="*/ 0 w 2562131"/>
              <a:gd name="connsiteY15" fmla="*/ 773166 h 2761307"/>
              <a:gd name="connsiteX16" fmla="*/ 0 w 2562131"/>
              <a:gd name="connsiteY16" fmla="*/ 0 h 276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2131" h="2761307" extrusionOk="0">
                <a:moveTo>
                  <a:pt x="0" y="0"/>
                </a:moveTo>
                <a:cubicBezTo>
                  <a:pt x="141692" y="4962"/>
                  <a:pt x="425468" y="-10302"/>
                  <a:pt x="589290" y="0"/>
                </a:cubicBezTo>
                <a:cubicBezTo>
                  <a:pt x="753112" y="10302"/>
                  <a:pt x="995794" y="-20220"/>
                  <a:pt x="1204202" y="0"/>
                </a:cubicBezTo>
                <a:cubicBezTo>
                  <a:pt x="1412610" y="20220"/>
                  <a:pt x="1727488" y="13668"/>
                  <a:pt x="1895977" y="0"/>
                </a:cubicBezTo>
                <a:cubicBezTo>
                  <a:pt x="2064466" y="-13668"/>
                  <a:pt x="2244152" y="31232"/>
                  <a:pt x="2562131" y="0"/>
                </a:cubicBezTo>
                <a:cubicBezTo>
                  <a:pt x="2541894" y="273333"/>
                  <a:pt x="2539403" y="489922"/>
                  <a:pt x="2562131" y="635101"/>
                </a:cubicBezTo>
                <a:cubicBezTo>
                  <a:pt x="2584859" y="780280"/>
                  <a:pt x="2525382" y="1116923"/>
                  <a:pt x="2562131" y="1380654"/>
                </a:cubicBezTo>
                <a:cubicBezTo>
                  <a:pt x="2598880" y="1644385"/>
                  <a:pt x="2580573" y="1775183"/>
                  <a:pt x="2562131" y="2070980"/>
                </a:cubicBezTo>
                <a:cubicBezTo>
                  <a:pt x="2543689" y="2366777"/>
                  <a:pt x="2535382" y="2537940"/>
                  <a:pt x="2562131" y="2761307"/>
                </a:cubicBezTo>
                <a:cubicBezTo>
                  <a:pt x="2433699" y="2792535"/>
                  <a:pt x="2076547" y="2748924"/>
                  <a:pt x="1921598" y="2761307"/>
                </a:cubicBezTo>
                <a:cubicBezTo>
                  <a:pt x="1766649" y="2773690"/>
                  <a:pt x="1438830" y="2766881"/>
                  <a:pt x="1255444" y="2761307"/>
                </a:cubicBezTo>
                <a:cubicBezTo>
                  <a:pt x="1072058" y="2755733"/>
                  <a:pt x="763152" y="2775760"/>
                  <a:pt x="589290" y="2761307"/>
                </a:cubicBezTo>
                <a:cubicBezTo>
                  <a:pt x="415428" y="2746854"/>
                  <a:pt x="151476" y="2777176"/>
                  <a:pt x="0" y="2761307"/>
                </a:cubicBezTo>
                <a:cubicBezTo>
                  <a:pt x="13830" y="2618846"/>
                  <a:pt x="9308" y="2289805"/>
                  <a:pt x="0" y="2153819"/>
                </a:cubicBezTo>
                <a:cubicBezTo>
                  <a:pt x="-9308" y="2017833"/>
                  <a:pt x="12105" y="1766694"/>
                  <a:pt x="0" y="1463493"/>
                </a:cubicBezTo>
                <a:cubicBezTo>
                  <a:pt x="-12105" y="1160292"/>
                  <a:pt x="-20121" y="920257"/>
                  <a:pt x="0" y="773166"/>
                </a:cubicBezTo>
                <a:cubicBezTo>
                  <a:pt x="20121" y="626075"/>
                  <a:pt x="-14285" y="240192"/>
                  <a:pt x="0" y="0"/>
                </a:cubicBezTo>
                <a:close/>
              </a:path>
            </a:pathLst>
          </a:custGeom>
          <a:noFill/>
          <a:ln>
            <a:solidFill>
              <a:schemeClr val="tx1"/>
            </a:solidFill>
            <a:extLst>
              <a:ext uri="{C807C97D-BFC1-408E-A445-0C87EB9F89A2}">
                <ask:lineSketchStyleProps xmlns:ask="http://schemas.microsoft.com/office/drawing/2018/sketchyshapes" sd="41853015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7FB5D73-177F-2C87-C51B-40137AA68E44}"/>
              </a:ext>
            </a:extLst>
          </p:cNvPr>
          <p:cNvSpPr/>
          <p:nvPr/>
        </p:nvSpPr>
        <p:spPr>
          <a:xfrm>
            <a:off x="9159081" y="2290526"/>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Pour en savoir plus…</a:t>
            </a:r>
          </a:p>
        </p:txBody>
      </p:sp>
      <p:pic>
        <p:nvPicPr>
          <p:cNvPr id="14" name="Picture 4">
            <a:extLst>
              <a:ext uri="{FF2B5EF4-FFF2-40B4-BE49-F238E27FC236}">
                <a16:creationId xmlns:a16="http://schemas.microsoft.com/office/drawing/2014/main" id="{C92F6A5C-AEC5-1600-C361-56196764A6C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879261" y="4120482"/>
            <a:ext cx="1408204" cy="2465739"/>
          </a:xfrm>
          <a:prstGeom prst="rect">
            <a:avLst/>
          </a:prstGeom>
          <a:noFill/>
          <a:extLst>
            <a:ext uri="{909E8E84-426E-40DD-AFC4-6F175D3DCCD1}">
              <a14:hiddenFill xmlns:a14="http://schemas.microsoft.com/office/drawing/2010/main">
                <a:solidFill>
                  <a:srgbClr val="FFFFFF"/>
                </a:solidFill>
              </a14:hiddenFill>
            </a:ext>
          </a:extLst>
        </p:spPr>
      </p:pic>
      <p:sp>
        <p:nvSpPr>
          <p:cNvPr id="15" name="Ellipse 14">
            <a:extLst>
              <a:ext uri="{FF2B5EF4-FFF2-40B4-BE49-F238E27FC236}">
                <a16:creationId xmlns:a16="http://schemas.microsoft.com/office/drawing/2014/main" id="{0121076B-0BAE-3026-68B5-168EAFC0F307}"/>
              </a:ext>
            </a:extLst>
          </p:cNvPr>
          <p:cNvSpPr/>
          <p:nvPr/>
        </p:nvSpPr>
        <p:spPr>
          <a:xfrm>
            <a:off x="3621681" y="2770358"/>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1</a:t>
            </a:r>
          </a:p>
        </p:txBody>
      </p:sp>
      <p:sp>
        <p:nvSpPr>
          <p:cNvPr id="16" name="ZoneTexte 15">
            <a:extLst>
              <a:ext uri="{FF2B5EF4-FFF2-40B4-BE49-F238E27FC236}">
                <a16:creationId xmlns:a16="http://schemas.microsoft.com/office/drawing/2014/main" id="{6B53EF06-7014-D9BC-79ED-EE0EE7997BC7}"/>
              </a:ext>
            </a:extLst>
          </p:cNvPr>
          <p:cNvSpPr txBox="1"/>
          <p:nvPr/>
        </p:nvSpPr>
        <p:spPr>
          <a:xfrm>
            <a:off x="3900914" y="2604718"/>
            <a:ext cx="2208213" cy="584775"/>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Livret 6-12 sur lequel capitaliser</a:t>
            </a:r>
          </a:p>
        </p:txBody>
      </p:sp>
      <p:sp>
        <p:nvSpPr>
          <p:cNvPr id="17" name="Ellipse 16">
            <a:extLst>
              <a:ext uri="{FF2B5EF4-FFF2-40B4-BE49-F238E27FC236}">
                <a16:creationId xmlns:a16="http://schemas.microsoft.com/office/drawing/2014/main" id="{AF3E3903-CD44-8DDF-5370-424F683576DB}"/>
              </a:ext>
            </a:extLst>
          </p:cNvPr>
          <p:cNvSpPr/>
          <p:nvPr/>
        </p:nvSpPr>
        <p:spPr>
          <a:xfrm>
            <a:off x="3617371" y="3646691"/>
            <a:ext cx="266534" cy="253497"/>
          </a:xfrm>
          <a:custGeom>
            <a:avLst/>
            <a:gdLst>
              <a:gd name="connsiteX0" fmla="*/ 0 w 266534"/>
              <a:gd name="connsiteY0" fmla="*/ 126749 h 253497"/>
              <a:gd name="connsiteX1" fmla="*/ 133267 w 266534"/>
              <a:gd name="connsiteY1" fmla="*/ 0 h 253497"/>
              <a:gd name="connsiteX2" fmla="*/ 266534 w 266534"/>
              <a:gd name="connsiteY2" fmla="*/ 126749 h 253497"/>
              <a:gd name="connsiteX3" fmla="*/ 133267 w 266534"/>
              <a:gd name="connsiteY3" fmla="*/ 253498 h 253497"/>
              <a:gd name="connsiteX4" fmla="*/ 0 w 266534"/>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534" h="253497" fill="none" extrusionOk="0">
                <a:moveTo>
                  <a:pt x="0" y="126749"/>
                </a:moveTo>
                <a:cubicBezTo>
                  <a:pt x="-510" y="61422"/>
                  <a:pt x="60633" y="-2076"/>
                  <a:pt x="133267" y="0"/>
                </a:cubicBezTo>
                <a:cubicBezTo>
                  <a:pt x="213884" y="-6007"/>
                  <a:pt x="257180" y="61794"/>
                  <a:pt x="266534" y="126749"/>
                </a:cubicBezTo>
                <a:cubicBezTo>
                  <a:pt x="267016" y="190746"/>
                  <a:pt x="214044" y="255510"/>
                  <a:pt x="133267" y="253498"/>
                </a:cubicBezTo>
                <a:cubicBezTo>
                  <a:pt x="52242" y="261246"/>
                  <a:pt x="11199" y="207448"/>
                  <a:pt x="0" y="126749"/>
                </a:cubicBezTo>
                <a:close/>
              </a:path>
              <a:path w="266534" h="253497" stroke="0" extrusionOk="0">
                <a:moveTo>
                  <a:pt x="0" y="126749"/>
                </a:moveTo>
                <a:cubicBezTo>
                  <a:pt x="-10185" y="45121"/>
                  <a:pt x="75232" y="-5960"/>
                  <a:pt x="133267" y="0"/>
                </a:cubicBezTo>
                <a:cubicBezTo>
                  <a:pt x="194630" y="8579"/>
                  <a:pt x="262339" y="62206"/>
                  <a:pt x="266534" y="126749"/>
                </a:cubicBezTo>
                <a:cubicBezTo>
                  <a:pt x="264911" y="181149"/>
                  <a:pt x="194563" y="255770"/>
                  <a:pt x="133267" y="253498"/>
                </a:cubicBezTo>
                <a:cubicBezTo>
                  <a:pt x="61530"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2</a:t>
            </a:r>
          </a:p>
        </p:txBody>
      </p:sp>
      <p:sp>
        <p:nvSpPr>
          <p:cNvPr id="18" name="ZoneTexte 17">
            <a:extLst>
              <a:ext uri="{FF2B5EF4-FFF2-40B4-BE49-F238E27FC236}">
                <a16:creationId xmlns:a16="http://schemas.microsoft.com/office/drawing/2014/main" id="{EC6A34A0-19B8-DA56-AD35-57198EFFA419}"/>
              </a:ext>
            </a:extLst>
          </p:cNvPr>
          <p:cNvSpPr txBox="1"/>
          <p:nvPr/>
        </p:nvSpPr>
        <p:spPr>
          <a:xfrm>
            <a:off x="3896605" y="3195087"/>
            <a:ext cx="2182085" cy="1077218"/>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Taux pour le livret jeune parmi les plus élevés du marché</a:t>
            </a:r>
          </a:p>
        </p:txBody>
      </p:sp>
      <p:sp>
        <p:nvSpPr>
          <p:cNvPr id="20" name="ZoneTexte 19">
            <a:extLst>
              <a:ext uri="{FF2B5EF4-FFF2-40B4-BE49-F238E27FC236}">
                <a16:creationId xmlns:a16="http://schemas.microsoft.com/office/drawing/2014/main" id="{F342F7AB-E988-A0D5-0177-02B905102E57}"/>
              </a:ext>
            </a:extLst>
          </p:cNvPr>
          <p:cNvSpPr txBox="1"/>
          <p:nvPr/>
        </p:nvSpPr>
        <p:spPr>
          <a:xfrm>
            <a:off x="1009804" y="2586611"/>
            <a:ext cx="2103046" cy="2554545"/>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Offre </a:t>
            </a:r>
            <a:r>
              <a:rPr lang="fr-FR" sz="1600" dirty="0" err="1">
                <a:latin typeface="Cavolini" panose="03000502040302020204" pitchFamily="66" charset="0"/>
                <a:cs typeface="Cavolini" panose="03000502040302020204" pitchFamily="66" charset="0"/>
              </a:rPr>
              <a:t>banca</a:t>
            </a:r>
            <a:r>
              <a:rPr lang="fr-FR" sz="1600" dirty="0">
                <a:latin typeface="Cavolini" panose="03000502040302020204" pitchFamily="66" charset="0"/>
                <a:cs typeface="Cavolini" panose="03000502040302020204" pitchFamily="66" charset="0"/>
              </a:rPr>
              <a:t> la plus offensive du marché pour les 12-17 ans : gratuité de la Visa </a:t>
            </a:r>
            <a:r>
              <a:rPr lang="fr-FR" sz="1600" dirty="0" err="1">
                <a:latin typeface="Cavolini" panose="03000502040302020204" pitchFamily="66" charset="0"/>
                <a:cs typeface="Cavolini" panose="03000502040302020204" pitchFamily="66" charset="0"/>
              </a:rPr>
              <a:t>Classic</a:t>
            </a:r>
            <a:r>
              <a:rPr lang="fr-FR" sz="1600" dirty="0">
                <a:latin typeface="Cavolini" panose="03000502040302020204" pitchFamily="66" charset="0"/>
                <a:cs typeface="Cavolini" panose="03000502040302020204" pitchFamily="66" charset="0"/>
              </a:rPr>
              <a:t> ou Visa 1</a:t>
            </a:r>
            <a:r>
              <a:rPr lang="fr-FR" sz="1600" baseline="30000" dirty="0">
                <a:latin typeface="Cavolini" panose="03000502040302020204" pitchFamily="66" charset="0"/>
                <a:cs typeface="Cavolini" panose="03000502040302020204" pitchFamily="66" charset="0"/>
              </a:rPr>
              <a:t>er</a:t>
            </a:r>
            <a:r>
              <a:rPr lang="fr-FR" sz="1600" dirty="0">
                <a:latin typeface="Cavolini" panose="03000502040302020204" pitchFamily="66" charset="0"/>
                <a:cs typeface="Cavolini" panose="03000502040302020204" pitchFamily="66" charset="0"/>
              </a:rPr>
              <a:t> à 1€ par mois pendant 2 ans ou jusqu’à la fin des études.</a:t>
            </a:r>
          </a:p>
        </p:txBody>
      </p:sp>
      <p:sp>
        <p:nvSpPr>
          <p:cNvPr id="21" name="ZoneTexte 20">
            <a:extLst>
              <a:ext uri="{FF2B5EF4-FFF2-40B4-BE49-F238E27FC236}">
                <a16:creationId xmlns:a16="http://schemas.microsoft.com/office/drawing/2014/main" id="{C4180102-1854-7188-898A-EEE904B94D60}"/>
              </a:ext>
            </a:extLst>
          </p:cNvPr>
          <p:cNvSpPr txBox="1"/>
          <p:nvPr/>
        </p:nvSpPr>
        <p:spPr>
          <a:xfrm>
            <a:off x="6417582" y="2926201"/>
            <a:ext cx="2103046" cy="1815882"/>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Gamme complète et compétitive réservée aux étudiants / apprentis et Jeunes Actifs.</a:t>
            </a:r>
          </a:p>
        </p:txBody>
      </p:sp>
      <p:sp>
        <p:nvSpPr>
          <p:cNvPr id="22" name="Rectangle 21">
            <a:extLst>
              <a:ext uri="{FF2B5EF4-FFF2-40B4-BE49-F238E27FC236}">
                <a16:creationId xmlns:a16="http://schemas.microsoft.com/office/drawing/2014/main" id="{66001383-2B8E-6344-1399-629475272DA1}"/>
              </a:ext>
            </a:extLst>
          </p:cNvPr>
          <p:cNvSpPr/>
          <p:nvPr/>
        </p:nvSpPr>
        <p:spPr>
          <a:xfrm>
            <a:off x="1370861" y="5476293"/>
            <a:ext cx="9350689" cy="612355"/>
          </a:xfrm>
          <a:custGeom>
            <a:avLst/>
            <a:gdLst>
              <a:gd name="connsiteX0" fmla="*/ 0 w 9350689"/>
              <a:gd name="connsiteY0" fmla="*/ 0 h 612355"/>
              <a:gd name="connsiteX1" fmla="*/ 480893 w 9350689"/>
              <a:gd name="connsiteY1" fmla="*/ 0 h 612355"/>
              <a:gd name="connsiteX2" fmla="*/ 1335813 w 9350689"/>
              <a:gd name="connsiteY2" fmla="*/ 0 h 612355"/>
              <a:gd name="connsiteX3" fmla="*/ 2003719 w 9350689"/>
              <a:gd name="connsiteY3" fmla="*/ 0 h 612355"/>
              <a:gd name="connsiteX4" fmla="*/ 2671625 w 9350689"/>
              <a:gd name="connsiteY4" fmla="*/ 0 h 612355"/>
              <a:gd name="connsiteX5" fmla="*/ 3526546 w 9350689"/>
              <a:gd name="connsiteY5" fmla="*/ 0 h 612355"/>
              <a:gd name="connsiteX6" fmla="*/ 3913931 w 9350689"/>
              <a:gd name="connsiteY6" fmla="*/ 0 h 612355"/>
              <a:gd name="connsiteX7" fmla="*/ 4768851 w 9350689"/>
              <a:gd name="connsiteY7" fmla="*/ 0 h 612355"/>
              <a:gd name="connsiteX8" fmla="*/ 5249744 w 9350689"/>
              <a:gd name="connsiteY8" fmla="*/ 0 h 612355"/>
              <a:gd name="connsiteX9" fmla="*/ 5824143 w 9350689"/>
              <a:gd name="connsiteY9" fmla="*/ 0 h 612355"/>
              <a:gd name="connsiteX10" fmla="*/ 6398543 w 9350689"/>
              <a:gd name="connsiteY10" fmla="*/ 0 h 612355"/>
              <a:gd name="connsiteX11" fmla="*/ 7066449 w 9350689"/>
              <a:gd name="connsiteY11" fmla="*/ 0 h 612355"/>
              <a:gd name="connsiteX12" fmla="*/ 7640849 w 9350689"/>
              <a:gd name="connsiteY12" fmla="*/ 0 h 612355"/>
              <a:gd name="connsiteX13" fmla="*/ 8495769 w 9350689"/>
              <a:gd name="connsiteY13" fmla="*/ 0 h 612355"/>
              <a:gd name="connsiteX14" fmla="*/ 9350689 w 9350689"/>
              <a:gd name="connsiteY14" fmla="*/ 0 h 612355"/>
              <a:gd name="connsiteX15" fmla="*/ 9350689 w 9350689"/>
              <a:gd name="connsiteY15" fmla="*/ 612355 h 612355"/>
              <a:gd name="connsiteX16" fmla="*/ 8776290 w 9350689"/>
              <a:gd name="connsiteY16" fmla="*/ 612355 h 612355"/>
              <a:gd name="connsiteX17" fmla="*/ 7921369 w 9350689"/>
              <a:gd name="connsiteY17" fmla="*/ 612355 h 612355"/>
              <a:gd name="connsiteX18" fmla="*/ 7159956 w 9350689"/>
              <a:gd name="connsiteY18" fmla="*/ 612355 h 612355"/>
              <a:gd name="connsiteX19" fmla="*/ 6772570 w 9350689"/>
              <a:gd name="connsiteY19" fmla="*/ 612355 h 612355"/>
              <a:gd name="connsiteX20" fmla="*/ 6198171 w 9350689"/>
              <a:gd name="connsiteY20" fmla="*/ 612355 h 612355"/>
              <a:gd name="connsiteX21" fmla="*/ 5810785 w 9350689"/>
              <a:gd name="connsiteY21" fmla="*/ 612355 h 612355"/>
              <a:gd name="connsiteX22" fmla="*/ 5142879 w 9350689"/>
              <a:gd name="connsiteY22" fmla="*/ 612355 h 612355"/>
              <a:gd name="connsiteX23" fmla="*/ 4661986 w 9350689"/>
              <a:gd name="connsiteY23" fmla="*/ 612355 h 612355"/>
              <a:gd name="connsiteX24" fmla="*/ 3994080 w 9350689"/>
              <a:gd name="connsiteY24" fmla="*/ 612355 h 612355"/>
              <a:gd name="connsiteX25" fmla="*/ 3232667 w 9350689"/>
              <a:gd name="connsiteY25" fmla="*/ 612355 h 612355"/>
              <a:gd name="connsiteX26" fmla="*/ 2658267 w 9350689"/>
              <a:gd name="connsiteY26" fmla="*/ 612355 h 612355"/>
              <a:gd name="connsiteX27" fmla="*/ 1896854 w 9350689"/>
              <a:gd name="connsiteY27" fmla="*/ 612355 h 612355"/>
              <a:gd name="connsiteX28" fmla="*/ 1415961 w 9350689"/>
              <a:gd name="connsiteY28" fmla="*/ 612355 h 612355"/>
              <a:gd name="connsiteX29" fmla="*/ 935069 w 9350689"/>
              <a:gd name="connsiteY29" fmla="*/ 612355 h 612355"/>
              <a:gd name="connsiteX30" fmla="*/ 0 w 9350689"/>
              <a:gd name="connsiteY30" fmla="*/ 612355 h 612355"/>
              <a:gd name="connsiteX31" fmla="*/ 0 w 9350689"/>
              <a:gd name="connsiteY31" fmla="*/ 0 h 61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50689" h="612355" fill="none" extrusionOk="0">
                <a:moveTo>
                  <a:pt x="0" y="0"/>
                </a:moveTo>
                <a:cubicBezTo>
                  <a:pt x="149029" y="15591"/>
                  <a:pt x="337267" y="6766"/>
                  <a:pt x="480893" y="0"/>
                </a:cubicBezTo>
                <a:cubicBezTo>
                  <a:pt x="624519" y="-6766"/>
                  <a:pt x="1138026" y="10218"/>
                  <a:pt x="1335813" y="0"/>
                </a:cubicBezTo>
                <a:cubicBezTo>
                  <a:pt x="1533600" y="-10218"/>
                  <a:pt x="1777245" y="27876"/>
                  <a:pt x="2003719" y="0"/>
                </a:cubicBezTo>
                <a:cubicBezTo>
                  <a:pt x="2230193" y="-27876"/>
                  <a:pt x="2467245" y="-32601"/>
                  <a:pt x="2671625" y="0"/>
                </a:cubicBezTo>
                <a:cubicBezTo>
                  <a:pt x="2876005" y="32601"/>
                  <a:pt x="3272819" y="3584"/>
                  <a:pt x="3526546" y="0"/>
                </a:cubicBezTo>
                <a:cubicBezTo>
                  <a:pt x="3780273" y="-3584"/>
                  <a:pt x="3803533" y="-9323"/>
                  <a:pt x="3913931" y="0"/>
                </a:cubicBezTo>
                <a:cubicBezTo>
                  <a:pt x="4024329" y="9323"/>
                  <a:pt x="4565199" y="-18204"/>
                  <a:pt x="4768851" y="0"/>
                </a:cubicBezTo>
                <a:cubicBezTo>
                  <a:pt x="4972503" y="18204"/>
                  <a:pt x="5124783" y="-15716"/>
                  <a:pt x="5249744" y="0"/>
                </a:cubicBezTo>
                <a:cubicBezTo>
                  <a:pt x="5374705" y="15716"/>
                  <a:pt x="5679338" y="-19380"/>
                  <a:pt x="5824143" y="0"/>
                </a:cubicBezTo>
                <a:cubicBezTo>
                  <a:pt x="5968948" y="19380"/>
                  <a:pt x="6267535" y="-24690"/>
                  <a:pt x="6398543" y="0"/>
                </a:cubicBezTo>
                <a:cubicBezTo>
                  <a:pt x="6529551" y="24690"/>
                  <a:pt x="6814665" y="14407"/>
                  <a:pt x="7066449" y="0"/>
                </a:cubicBezTo>
                <a:cubicBezTo>
                  <a:pt x="7318233" y="-14407"/>
                  <a:pt x="7473629" y="-15341"/>
                  <a:pt x="7640849" y="0"/>
                </a:cubicBezTo>
                <a:cubicBezTo>
                  <a:pt x="7808069" y="15341"/>
                  <a:pt x="8270915" y="38526"/>
                  <a:pt x="8495769" y="0"/>
                </a:cubicBezTo>
                <a:cubicBezTo>
                  <a:pt x="8720623" y="-38526"/>
                  <a:pt x="9024521" y="-12833"/>
                  <a:pt x="9350689" y="0"/>
                </a:cubicBezTo>
                <a:cubicBezTo>
                  <a:pt x="9363226" y="135491"/>
                  <a:pt x="9342682" y="313303"/>
                  <a:pt x="9350689" y="612355"/>
                </a:cubicBezTo>
                <a:cubicBezTo>
                  <a:pt x="9190680" y="592317"/>
                  <a:pt x="8974583" y="629769"/>
                  <a:pt x="8776290" y="612355"/>
                </a:cubicBezTo>
                <a:cubicBezTo>
                  <a:pt x="8577997" y="594941"/>
                  <a:pt x="8308429" y="575194"/>
                  <a:pt x="7921369" y="612355"/>
                </a:cubicBezTo>
                <a:cubicBezTo>
                  <a:pt x="7534309" y="649516"/>
                  <a:pt x="7435013" y="584817"/>
                  <a:pt x="7159956" y="612355"/>
                </a:cubicBezTo>
                <a:cubicBezTo>
                  <a:pt x="6884899" y="639893"/>
                  <a:pt x="6943905" y="594058"/>
                  <a:pt x="6772570" y="612355"/>
                </a:cubicBezTo>
                <a:cubicBezTo>
                  <a:pt x="6601235" y="630652"/>
                  <a:pt x="6358122" y="628646"/>
                  <a:pt x="6198171" y="612355"/>
                </a:cubicBezTo>
                <a:cubicBezTo>
                  <a:pt x="6038220" y="596064"/>
                  <a:pt x="5970596" y="605032"/>
                  <a:pt x="5810785" y="612355"/>
                </a:cubicBezTo>
                <a:cubicBezTo>
                  <a:pt x="5650974" y="619678"/>
                  <a:pt x="5311934" y="635297"/>
                  <a:pt x="5142879" y="612355"/>
                </a:cubicBezTo>
                <a:cubicBezTo>
                  <a:pt x="4973824" y="589413"/>
                  <a:pt x="4804988" y="607877"/>
                  <a:pt x="4661986" y="612355"/>
                </a:cubicBezTo>
                <a:cubicBezTo>
                  <a:pt x="4518984" y="616833"/>
                  <a:pt x="4208687" y="592756"/>
                  <a:pt x="3994080" y="612355"/>
                </a:cubicBezTo>
                <a:cubicBezTo>
                  <a:pt x="3779473" y="631954"/>
                  <a:pt x="3486343" y="599228"/>
                  <a:pt x="3232667" y="612355"/>
                </a:cubicBezTo>
                <a:cubicBezTo>
                  <a:pt x="2978991" y="625482"/>
                  <a:pt x="2792249" y="597859"/>
                  <a:pt x="2658267" y="612355"/>
                </a:cubicBezTo>
                <a:cubicBezTo>
                  <a:pt x="2524285" y="626851"/>
                  <a:pt x="2087406" y="608038"/>
                  <a:pt x="1896854" y="612355"/>
                </a:cubicBezTo>
                <a:cubicBezTo>
                  <a:pt x="1706302" y="616672"/>
                  <a:pt x="1567119" y="616464"/>
                  <a:pt x="1415961" y="612355"/>
                </a:cubicBezTo>
                <a:cubicBezTo>
                  <a:pt x="1264803" y="608246"/>
                  <a:pt x="1170660" y="619520"/>
                  <a:pt x="935069" y="612355"/>
                </a:cubicBezTo>
                <a:cubicBezTo>
                  <a:pt x="699478" y="605190"/>
                  <a:pt x="460226" y="597902"/>
                  <a:pt x="0" y="612355"/>
                </a:cubicBezTo>
                <a:cubicBezTo>
                  <a:pt x="4646" y="328699"/>
                  <a:pt x="-5376" y="167800"/>
                  <a:pt x="0" y="0"/>
                </a:cubicBezTo>
                <a:close/>
              </a:path>
              <a:path w="9350689" h="612355" stroke="0" extrusionOk="0">
                <a:moveTo>
                  <a:pt x="0" y="0"/>
                </a:moveTo>
                <a:cubicBezTo>
                  <a:pt x="179000" y="7571"/>
                  <a:pt x="284629" y="-4307"/>
                  <a:pt x="387386" y="0"/>
                </a:cubicBezTo>
                <a:cubicBezTo>
                  <a:pt x="490143" y="4307"/>
                  <a:pt x="692289" y="10627"/>
                  <a:pt x="774771" y="0"/>
                </a:cubicBezTo>
                <a:cubicBezTo>
                  <a:pt x="857254" y="-10627"/>
                  <a:pt x="1149763" y="9880"/>
                  <a:pt x="1255664" y="0"/>
                </a:cubicBezTo>
                <a:cubicBezTo>
                  <a:pt x="1361565" y="-9880"/>
                  <a:pt x="1516937" y="4758"/>
                  <a:pt x="1643050" y="0"/>
                </a:cubicBezTo>
                <a:cubicBezTo>
                  <a:pt x="1769163" y="-4758"/>
                  <a:pt x="1918852" y="11222"/>
                  <a:pt x="2123942" y="0"/>
                </a:cubicBezTo>
                <a:cubicBezTo>
                  <a:pt x="2329032" y="-11222"/>
                  <a:pt x="2702670" y="20060"/>
                  <a:pt x="2885355" y="0"/>
                </a:cubicBezTo>
                <a:cubicBezTo>
                  <a:pt x="3068040" y="-20060"/>
                  <a:pt x="3391442" y="-19348"/>
                  <a:pt x="3646769" y="0"/>
                </a:cubicBezTo>
                <a:cubicBezTo>
                  <a:pt x="3902096" y="19348"/>
                  <a:pt x="3948561" y="12978"/>
                  <a:pt x="4127661" y="0"/>
                </a:cubicBezTo>
                <a:cubicBezTo>
                  <a:pt x="4306761" y="-12978"/>
                  <a:pt x="4418406" y="-16415"/>
                  <a:pt x="4515047" y="0"/>
                </a:cubicBezTo>
                <a:cubicBezTo>
                  <a:pt x="4611688" y="16415"/>
                  <a:pt x="4895791" y="22197"/>
                  <a:pt x="4995940" y="0"/>
                </a:cubicBezTo>
                <a:cubicBezTo>
                  <a:pt x="5096089" y="-22197"/>
                  <a:pt x="5305977" y="12435"/>
                  <a:pt x="5476832" y="0"/>
                </a:cubicBezTo>
                <a:cubicBezTo>
                  <a:pt x="5647687" y="-12435"/>
                  <a:pt x="5699885" y="-4273"/>
                  <a:pt x="5864218" y="0"/>
                </a:cubicBezTo>
                <a:cubicBezTo>
                  <a:pt x="6028551" y="4273"/>
                  <a:pt x="6118405" y="13689"/>
                  <a:pt x="6345110" y="0"/>
                </a:cubicBezTo>
                <a:cubicBezTo>
                  <a:pt x="6571815" y="-13689"/>
                  <a:pt x="6627081" y="-466"/>
                  <a:pt x="6826003" y="0"/>
                </a:cubicBezTo>
                <a:cubicBezTo>
                  <a:pt x="7024925" y="466"/>
                  <a:pt x="7157488" y="21892"/>
                  <a:pt x="7400402" y="0"/>
                </a:cubicBezTo>
                <a:cubicBezTo>
                  <a:pt x="7643316" y="-21892"/>
                  <a:pt x="7888185" y="-4074"/>
                  <a:pt x="8255323" y="0"/>
                </a:cubicBezTo>
                <a:cubicBezTo>
                  <a:pt x="8622461" y="4074"/>
                  <a:pt x="9107423" y="-13268"/>
                  <a:pt x="9350689" y="0"/>
                </a:cubicBezTo>
                <a:cubicBezTo>
                  <a:pt x="9325090" y="267401"/>
                  <a:pt x="9321019" y="420876"/>
                  <a:pt x="9350689" y="612355"/>
                </a:cubicBezTo>
                <a:cubicBezTo>
                  <a:pt x="9103340" y="625238"/>
                  <a:pt x="8918154" y="624242"/>
                  <a:pt x="8776290" y="612355"/>
                </a:cubicBezTo>
                <a:cubicBezTo>
                  <a:pt x="8634426" y="600468"/>
                  <a:pt x="8287785" y="603816"/>
                  <a:pt x="8108383" y="612355"/>
                </a:cubicBezTo>
                <a:cubicBezTo>
                  <a:pt x="7928981" y="620894"/>
                  <a:pt x="7665831" y="612601"/>
                  <a:pt x="7440477" y="612355"/>
                </a:cubicBezTo>
                <a:cubicBezTo>
                  <a:pt x="7215123" y="612109"/>
                  <a:pt x="7044270" y="620339"/>
                  <a:pt x="6679064" y="612355"/>
                </a:cubicBezTo>
                <a:cubicBezTo>
                  <a:pt x="6313858" y="604371"/>
                  <a:pt x="6465935" y="595533"/>
                  <a:pt x="6291678" y="612355"/>
                </a:cubicBezTo>
                <a:cubicBezTo>
                  <a:pt x="6117421" y="629177"/>
                  <a:pt x="5964453" y="607494"/>
                  <a:pt x="5717278" y="612355"/>
                </a:cubicBezTo>
                <a:cubicBezTo>
                  <a:pt x="5470103" y="617216"/>
                  <a:pt x="5306484" y="629990"/>
                  <a:pt x="4955865" y="612355"/>
                </a:cubicBezTo>
                <a:cubicBezTo>
                  <a:pt x="4605246" y="594720"/>
                  <a:pt x="4511033" y="623887"/>
                  <a:pt x="4100945" y="612355"/>
                </a:cubicBezTo>
                <a:cubicBezTo>
                  <a:pt x="3690857" y="600823"/>
                  <a:pt x="3736437" y="615350"/>
                  <a:pt x="3620052" y="612355"/>
                </a:cubicBezTo>
                <a:cubicBezTo>
                  <a:pt x="3503667" y="609360"/>
                  <a:pt x="3156390" y="585889"/>
                  <a:pt x="2952146" y="612355"/>
                </a:cubicBezTo>
                <a:cubicBezTo>
                  <a:pt x="2747902" y="638821"/>
                  <a:pt x="2570291" y="631951"/>
                  <a:pt x="2284240" y="612355"/>
                </a:cubicBezTo>
                <a:cubicBezTo>
                  <a:pt x="1998189" y="592759"/>
                  <a:pt x="1991088" y="599907"/>
                  <a:pt x="1803347" y="612355"/>
                </a:cubicBezTo>
                <a:cubicBezTo>
                  <a:pt x="1615606" y="624803"/>
                  <a:pt x="1503086" y="611157"/>
                  <a:pt x="1322455" y="612355"/>
                </a:cubicBezTo>
                <a:cubicBezTo>
                  <a:pt x="1141824" y="613553"/>
                  <a:pt x="929905" y="590742"/>
                  <a:pt x="748055" y="612355"/>
                </a:cubicBezTo>
                <a:cubicBezTo>
                  <a:pt x="566205" y="633968"/>
                  <a:pt x="228281" y="595181"/>
                  <a:pt x="0" y="612355"/>
                </a:cubicBezTo>
                <a:cubicBezTo>
                  <a:pt x="-1269" y="374828"/>
                  <a:pt x="-11719" y="300617"/>
                  <a:pt x="0" y="0"/>
                </a:cubicBezTo>
                <a:close/>
              </a:path>
            </a:pathLst>
          </a:custGeom>
          <a:ln>
            <a:extLst>
              <a:ext uri="{C807C97D-BFC1-408E-A445-0C87EB9F89A2}">
                <ask:lineSketchStyleProps xmlns:ask="http://schemas.microsoft.com/office/drawing/2018/sketchyshapes" sd="21267688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Pensez à inciter les clients à recommander leurs amis, pour leur faire bénéficier d’offres commerciales plus attractives grâce à la prime de parrainage !</a:t>
            </a:r>
          </a:p>
        </p:txBody>
      </p:sp>
      <p:sp>
        <p:nvSpPr>
          <p:cNvPr id="23" name="Ellipse 22">
            <a:extLst>
              <a:ext uri="{FF2B5EF4-FFF2-40B4-BE49-F238E27FC236}">
                <a16:creationId xmlns:a16="http://schemas.microsoft.com/office/drawing/2014/main" id="{147ADD22-0D95-03A7-A550-39A5BC9F79A3}"/>
              </a:ext>
            </a:extLst>
          </p:cNvPr>
          <p:cNvSpPr/>
          <p:nvPr/>
        </p:nvSpPr>
        <p:spPr>
          <a:xfrm>
            <a:off x="3634681" y="4567998"/>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3</a:t>
            </a:r>
          </a:p>
        </p:txBody>
      </p:sp>
      <p:sp>
        <p:nvSpPr>
          <p:cNvPr id="24" name="ZoneTexte 23">
            <a:extLst>
              <a:ext uri="{FF2B5EF4-FFF2-40B4-BE49-F238E27FC236}">
                <a16:creationId xmlns:a16="http://schemas.microsoft.com/office/drawing/2014/main" id="{4C8523E6-3AF2-3E50-B188-868DA97CD28E}"/>
              </a:ext>
            </a:extLst>
          </p:cNvPr>
          <p:cNvSpPr txBox="1"/>
          <p:nvPr/>
        </p:nvSpPr>
        <p:spPr>
          <a:xfrm>
            <a:off x="3913915" y="4278685"/>
            <a:ext cx="2103046" cy="830997"/>
          </a:xfrm>
          <a:prstGeom prst="rect">
            <a:avLst/>
          </a:prstGeom>
          <a:noFill/>
        </p:spPr>
        <p:txBody>
          <a:bodyPr wrap="square" rtlCol="0">
            <a:spAutoFit/>
          </a:bodyPr>
          <a:lstStyle/>
          <a:p>
            <a:r>
              <a:rPr lang="fr-FR" sz="1600" dirty="0">
                <a:latin typeface="Cavolini" panose="03000502040302020204" pitchFamily="66" charset="0"/>
                <a:cs typeface="Cavolini" panose="03000502040302020204" pitchFamily="66" charset="0"/>
              </a:rPr>
              <a:t>30€* offert pour toute EER jusqu’à 11 ans</a:t>
            </a:r>
          </a:p>
        </p:txBody>
      </p:sp>
      <p:sp>
        <p:nvSpPr>
          <p:cNvPr id="25" name="ZoneTexte 24">
            <a:extLst>
              <a:ext uri="{FF2B5EF4-FFF2-40B4-BE49-F238E27FC236}">
                <a16:creationId xmlns:a16="http://schemas.microsoft.com/office/drawing/2014/main" id="{96B9E02E-C008-1D0F-8334-C03FCE7B36D6}"/>
              </a:ext>
            </a:extLst>
          </p:cNvPr>
          <p:cNvSpPr txBox="1"/>
          <p:nvPr/>
        </p:nvSpPr>
        <p:spPr>
          <a:xfrm>
            <a:off x="8829082" y="2742497"/>
            <a:ext cx="2687974" cy="2062103"/>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N’hésitez pas à consulter le </a:t>
            </a:r>
            <a:r>
              <a:rPr lang="fr-FR" sz="1600" b="1" dirty="0">
                <a:latin typeface="Cavolini" panose="03000502040302020204" pitchFamily="66" charset="0"/>
                <a:cs typeface="Cavolini" panose="03000502040302020204" pitchFamily="66" charset="0"/>
                <a:hlinkClick r:id="rId4"/>
              </a:rPr>
              <a:t>Book Jeunes – Fidélisation et Conquête</a:t>
            </a:r>
            <a:r>
              <a:rPr lang="fr-FR" sz="1600" dirty="0">
                <a:latin typeface="Cavolini" panose="03000502040302020204" pitchFamily="66" charset="0"/>
                <a:cs typeface="Cavolini" panose="03000502040302020204" pitchFamily="66" charset="0"/>
              </a:rPr>
              <a:t> dans la Rubrique des Commerciaux pour davantage d’informations!</a:t>
            </a:r>
          </a:p>
        </p:txBody>
      </p:sp>
      <p:pic>
        <p:nvPicPr>
          <p:cNvPr id="26" name="Image 25">
            <a:extLst>
              <a:ext uri="{FF2B5EF4-FFF2-40B4-BE49-F238E27FC236}">
                <a16:creationId xmlns:a16="http://schemas.microsoft.com/office/drawing/2014/main" id="{4696F45F-CDBA-9834-A411-E94E38E4E1C8}"/>
              </a:ext>
            </a:extLst>
          </p:cNvPr>
          <p:cNvPicPr>
            <a:picLocks noChangeAspect="1"/>
          </p:cNvPicPr>
          <p:nvPr/>
        </p:nvPicPr>
        <p:blipFill>
          <a:blip r:embed="rId5">
            <a:duotone>
              <a:prstClr val="black"/>
              <a:schemeClr val="accent4">
                <a:tint val="45000"/>
                <a:satMod val="400000"/>
              </a:schemeClr>
            </a:duotone>
          </a:blip>
          <a:stretch>
            <a:fillRect/>
          </a:stretch>
        </p:blipFill>
        <p:spPr>
          <a:xfrm rot="443067" flipH="1" flipV="1">
            <a:off x="11230404" y="2279484"/>
            <a:ext cx="390819" cy="349164"/>
          </a:xfrm>
          <a:prstGeom prst="rect">
            <a:avLst/>
          </a:prstGeom>
          <a:noFill/>
        </p:spPr>
      </p:pic>
      <p:sp>
        <p:nvSpPr>
          <p:cNvPr id="19" name="ZoneTexte 18">
            <a:extLst>
              <a:ext uri="{FF2B5EF4-FFF2-40B4-BE49-F238E27FC236}">
                <a16:creationId xmlns:a16="http://schemas.microsoft.com/office/drawing/2014/main" id="{B466168A-5AC7-F8AF-83DF-0FDAE1D75F22}"/>
              </a:ext>
            </a:extLst>
          </p:cNvPr>
          <p:cNvSpPr txBox="1"/>
          <p:nvPr/>
        </p:nvSpPr>
        <p:spPr>
          <a:xfrm>
            <a:off x="778598" y="6222033"/>
            <a:ext cx="7514376" cy="246221"/>
          </a:xfrm>
          <a:prstGeom prst="rect">
            <a:avLst/>
          </a:prstGeom>
          <a:noFill/>
        </p:spPr>
        <p:txBody>
          <a:bodyPr wrap="square" rtlCol="0">
            <a:spAutoFit/>
          </a:bodyPr>
          <a:lstStyle/>
          <a:p>
            <a:r>
              <a:rPr lang="fr-FR" sz="1000" dirty="0"/>
              <a:t>*30€ au lieu de 20€, jusqu’au 30 avril 2024.</a:t>
            </a:r>
          </a:p>
        </p:txBody>
      </p:sp>
    </p:spTree>
    <p:extLst>
      <p:ext uri="{BB962C8B-B14F-4D97-AF65-F5344CB8AC3E}">
        <p14:creationId xmlns:p14="http://schemas.microsoft.com/office/powerpoint/2010/main" val="1801679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Les dispositifs de conquêtes</a:t>
            </a:r>
          </a:p>
        </p:txBody>
      </p:sp>
      <p:sp>
        <p:nvSpPr>
          <p:cNvPr id="4" name="Rectangle 3">
            <a:extLst>
              <a:ext uri="{FF2B5EF4-FFF2-40B4-BE49-F238E27FC236}">
                <a16:creationId xmlns:a16="http://schemas.microsoft.com/office/drawing/2014/main" id="{678D3B07-0631-F150-F4C6-7D6D4AAF7FE0}"/>
              </a:ext>
            </a:extLst>
          </p:cNvPr>
          <p:cNvSpPr/>
          <p:nvPr/>
        </p:nvSpPr>
        <p:spPr>
          <a:xfrm>
            <a:off x="1980000" y="1301818"/>
            <a:ext cx="2340000" cy="4762500"/>
          </a:xfrm>
          <a:custGeom>
            <a:avLst/>
            <a:gdLst>
              <a:gd name="connsiteX0" fmla="*/ 0 w 2340000"/>
              <a:gd name="connsiteY0" fmla="*/ 0 h 4762500"/>
              <a:gd name="connsiteX1" fmla="*/ 538200 w 2340000"/>
              <a:gd name="connsiteY1" fmla="*/ 0 h 4762500"/>
              <a:gd name="connsiteX2" fmla="*/ 1170000 w 2340000"/>
              <a:gd name="connsiteY2" fmla="*/ 0 h 4762500"/>
              <a:gd name="connsiteX3" fmla="*/ 1708200 w 2340000"/>
              <a:gd name="connsiteY3" fmla="*/ 0 h 4762500"/>
              <a:gd name="connsiteX4" fmla="*/ 2340000 w 2340000"/>
              <a:gd name="connsiteY4" fmla="*/ 0 h 4762500"/>
              <a:gd name="connsiteX5" fmla="*/ 2340000 w 2340000"/>
              <a:gd name="connsiteY5" fmla="*/ 680357 h 4762500"/>
              <a:gd name="connsiteX6" fmla="*/ 2340000 w 2340000"/>
              <a:gd name="connsiteY6" fmla="*/ 1217839 h 4762500"/>
              <a:gd name="connsiteX7" fmla="*/ 2340000 w 2340000"/>
              <a:gd name="connsiteY7" fmla="*/ 1755321 h 4762500"/>
              <a:gd name="connsiteX8" fmla="*/ 2340000 w 2340000"/>
              <a:gd name="connsiteY8" fmla="*/ 2483304 h 4762500"/>
              <a:gd name="connsiteX9" fmla="*/ 2340000 w 2340000"/>
              <a:gd name="connsiteY9" fmla="*/ 3116036 h 4762500"/>
              <a:gd name="connsiteX10" fmla="*/ 2340000 w 2340000"/>
              <a:gd name="connsiteY10" fmla="*/ 3844018 h 4762500"/>
              <a:gd name="connsiteX11" fmla="*/ 2340000 w 2340000"/>
              <a:gd name="connsiteY11" fmla="*/ 4762500 h 4762500"/>
              <a:gd name="connsiteX12" fmla="*/ 1708200 w 2340000"/>
              <a:gd name="connsiteY12" fmla="*/ 4762500 h 4762500"/>
              <a:gd name="connsiteX13" fmla="*/ 1099800 w 2340000"/>
              <a:gd name="connsiteY13" fmla="*/ 4762500 h 4762500"/>
              <a:gd name="connsiteX14" fmla="*/ 538200 w 2340000"/>
              <a:gd name="connsiteY14" fmla="*/ 4762500 h 4762500"/>
              <a:gd name="connsiteX15" fmla="*/ 0 w 2340000"/>
              <a:gd name="connsiteY15" fmla="*/ 4762500 h 4762500"/>
              <a:gd name="connsiteX16" fmla="*/ 0 w 2340000"/>
              <a:gd name="connsiteY16" fmla="*/ 3986893 h 4762500"/>
              <a:gd name="connsiteX17" fmla="*/ 0 w 2340000"/>
              <a:gd name="connsiteY17" fmla="*/ 3258911 h 4762500"/>
              <a:gd name="connsiteX18" fmla="*/ 0 w 2340000"/>
              <a:gd name="connsiteY18" fmla="*/ 2578554 h 4762500"/>
              <a:gd name="connsiteX19" fmla="*/ 0 w 2340000"/>
              <a:gd name="connsiteY19" fmla="*/ 1802946 h 4762500"/>
              <a:gd name="connsiteX20" fmla="*/ 0 w 2340000"/>
              <a:gd name="connsiteY20" fmla="*/ 1217839 h 4762500"/>
              <a:gd name="connsiteX21" fmla="*/ 0 w 2340000"/>
              <a:gd name="connsiteY21"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40000" h="4762500" fill="none" extrusionOk="0">
                <a:moveTo>
                  <a:pt x="0" y="0"/>
                </a:moveTo>
                <a:cubicBezTo>
                  <a:pt x="237752" y="-25130"/>
                  <a:pt x="394326" y="26642"/>
                  <a:pt x="538200" y="0"/>
                </a:cubicBezTo>
                <a:cubicBezTo>
                  <a:pt x="682074" y="-26642"/>
                  <a:pt x="855383" y="-17676"/>
                  <a:pt x="1170000" y="0"/>
                </a:cubicBezTo>
                <a:cubicBezTo>
                  <a:pt x="1484617" y="17676"/>
                  <a:pt x="1549040" y="-15251"/>
                  <a:pt x="1708200" y="0"/>
                </a:cubicBezTo>
                <a:cubicBezTo>
                  <a:pt x="1867360" y="15251"/>
                  <a:pt x="2081635" y="-14399"/>
                  <a:pt x="2340000" y="0"/>
                </a:cubicBezTo>
                <a:cubicBezTo>
                  <a:pt x="2349114" y="283427"/>
                  <a:pt x="2362321" y="394330"/>
                  <a:pt x="2340000" y="680357"/>
                </a:cubicBezTo>
                <a:cubicBezTo>
                  <a:pt x="2317679" y="966384"/>
                  <a:pt x="2347086" y="1102056"/>
                  <a:pt x="2340000" y="1217839"/>
                </a:cubicBezTo>
                <a:cubicBezTo>
                  <a:pt x="2332914" y="1333622"/>
                  <a:pt x="2347645" y="1618648"/>
                  <a:pt x="2340000" y="1755321"/>
                </a:cubicBezTo>
                <a:cubicBezTo>
                  <a:pt x="2332355" y="1891994"/>
                  <a:pt x="2305473" y="2121639"/>
                  <a:pt x="2340000" y="2483304"/>
                </a:cubicBezTo>
                <a:cubicBezTo>
                  <a:pt x="2374527" y="2844969"/>
                  <a:pt x="2347683" y="2828192"/>
                  <a:pt x="2340000" y="3116036"/>
                </a:cubicBezTo>
                <a:cubicBezTo>
                  <a:pt x="2332317" y="3403880"/>
                  <a:pt x="2342303" y="3688387"/>
                  <a:pt x="2340000" y="3844018"/>
                </a:cubicBezTo>
                <a:cubicBezTo>
                  <a:pt x="2337697" y="3999649"/>
                  <a:pt x="2382734" y="4399262"/>
                  <a:pt x="2340000" y="4762500"/>
                </a:cubicBezTo>
                <a:cubicBezTo>
                  <a:pt x="2121029" y="4749682"/>
                  <a:pt x="1930285" y="4788420"/>
                  <a:pt x="1708200" y="4762500"/>
                </a:cubicBezTo>
                <a:cubicBezTo>
                  <a:pt x="1486115" y="4736580"/>
                  <a:pt x="1354487" y="4758298"/>
                  <a:pt x="1099800" y="4762500"/>
                </a:cubicBezTo>
                <a:cubicBezTo>
                  <a:pt x="845113" y="4766702"/>
                  <a:pt x="752520" y="4783384"/>
                  <a:pt x="538200" y="4762500"/>
                </a:cubicBezTo>
                <a:cubicBezTo>
                  <a:pt x="323880" y="4741616"/>
                  <a:pt x="183958" y="4778686"/>
                  <a:pt x="0" y="4762500"/>
                </a:cubicBezTo>
                <a:cubicBezTo>
                  <a:pt x="14982" y="4403717"/>
                  <a:pt x="161" y="4254261"/>
                  <a:pt x="0" y="3986893"/>
                </a:cubicBezTo>
                <a:cubicBezTo>
                  <a:pt x="-161" y="3719525"/>
                  <a:pt x="26899" y="3608939"/>
                  <a:pt x="0" y="3258911"/>
                </a:cubicBezTo>
                <a:cubicBezTo>
                  <a:pt x="-26899" y="2908883"/>
                  <a:pt x="-4244" y="2904038"/>
                  <a:pt x="0" y="2578554"/>
                </a:cubicBezTo>
                <a:cubicBezTo>
                  <a:pt x="4244" y="2253070"/>
                  <a:pt x="29183" y="2108343"/>
                  <a:pt x="0" y="1802946"/>
                </a:cubicBezTo>
                <a:cubicBezTo>
                  <a:pt x="-29183" y="1497549"/>
                  <a:pt x="-28875" y="1449524"/>
                  <a:pt x="0" y="1217839"/>
                </a:cubicBezTo>
                <a:cubicBezTo>
                  <a:pt x="28875" y="986154"/>
                  <a:pt x="-12373" y="277576"/>
                  <a:pt x="0" y="0"/>
                </a:cubicBezTo>
                <a:close/>
              </a:path>
              <a:path w="2340000" h="4762500" stroke="0" extrusionOk="0">
                <a:moveTo>
                  <a:pt x="0" y="0"/>
                </a:moveTo>
                <a:cubicBezTo>
                  <a:pt x="198856" y="-23808"/>
                  <a:pt x="370661" y="-9697"/>
                  <a:pt x="608400" y="0"/>
                </a:cubicBezTo>
                <a:cubicBezTo>
                  <a:pt x="846139" y="9697"/>
                  <a:pt x="1095298" y="-863"/>
                  <a:pt x="1240200" y="0"/>
                </a:cubicBezTo>
                <a:cubicBezTo>
                  <a:pt x="1385102" y="863"/>
                  <a:pt x="1633629" y="20517"/>
                  <a:pt x="1778400" y="0"/>
                </a:cubicBezTo>
                <a:cubicBezTo>
                  <a:pt x="1923171" y="-20517"/>
                  <a:pt x="2177687" y="6695"/>
                  <a:pt x="2340000" y="0"/>
                </a:cubicBezTo>
                <a:cubicBezTo>
                  <a:pt x="2335335" y="152745"/>
                  <a:pt x="2359167" y="432925"/>
                  <a:pt x="2340000" y="632732"/>
                </a:cubicBezTo>
                <a:cubicBezTo>
                  <a:pt x="2320833" y="832539"/>
                  <a:pt x="2353648" y="1132632"/>
                  <a:pt x="2340000" y="1265464"/>
                </a:cubicBezTo>
                <a:cubicBezTo>
                  <a:pt x="2326352" y="1398296"/>
                  <a:pt x="2307883" y="1619431"/>
                  <a:pt x="2340000" y="1945821"/>
                </a:cubicBezTo>
                <a:cubicBezTo>
                  <a:pt x="2372117" y="2272211"/>
                  <a:pt x="2346980" y="2512621"/>
                  <a:pt x="2340000" y="2721429"/>
                </a:cubicBezTo>
                <a:cubicBezTo>
                  <a:pt x="2333020" y="2930237"/>
                  <a:pt x="2340147" y="3090956"/>
                  <a:pt x="2340000" y="3449411"/>
                </a:cubicBezTo>
                <a:cubicBezTo>
                  <a:pt x="2339853" y="3807866"/>
                  <a:pt x="2332513" y="3857850"/>
                  <a:pt x="2340000" y="4177393"/>
                </a:cubicBezTo>
                <a:cubicBezTo>
                  <a:pt x="2347487" y="4496936"/>
                  <a:pt x="2324745" y="4504565"/>
                  <a:pt x="2340000" y="4762500"/>
                </a:cubicBezTo>
                <a:cubicBezTo>
                  <a:pt x="2210847" y="4745624"/>
                  <a:pt x="2022611" y="4755101"/>
                  <a:pt x="1731600" y="4762500"/>
                </a:cubicBezTo>
                <a:cubicBezTo>
                  <a:pt x="1440589" y="4769899"/>
                  <a:pt x="1407733" y="4789070"/>
                  <a:pt x="1146600" y="4762500"/>
                </a:cubicBezTo>
                <a:cubicBezTo>
                  <a:pt x="885467" y="4735930"/>
                  <a:pt x="713382" y="4740029"/>
                  <a:pt x="561600" y="4762500"/>
                </a:cubicBezTo>
                <a:cubicBezTo>
                  <a:pt x="409818" y="4784971"/>
                  <a:pt x="216988" y="4779636"/>
                  <a:pt x="0" y="4762500"/>
                </a:cubicBezTo>
                <a:cubicBezTo>
                  <a:pt x="-4036" y="4578184"/>
                  <a:pt x="-1860" y="4414723"/>
                  <a:pt x="0" y="4177393"/>
                </a:cubicBezTo>
                <a:cubicBezTo>
                  <a:pt x="1860" y="3940063"/>
                  <a:pt x="-11125" y="3795473"/>
                  <a:pt x="0" y="3592286"/>
                </a:cubicBezTo>
                <a:cubicBezTo>
                  <a:pt x="11125" y="3389099"/>
                  <a:pt x="-18854" y="3080501"/>
                  <a:pt x="0" y="2864304"/>
                </a:cubicBezTo>
                <a:cubicBezTo>
                  <a:pt x="18854" y="2648107"/>
                  <a:pt x="-23390" y="2460659"/>
                  <a:pt x="0" y="2231571"/>
                </a:cubicBezTo>
                <a:cubicBezTo>
                  <a:pt x="23390" y="2002483"/>
                  <a:pt x="13641" y="1822331"/>
                  <a:pt x="0" y="1551214"/>
                </a:cubicBezTo>
                <a:cubicBezTo>
                  <a:pt x="-13641" y="1280097"/>
                  <a:pt x="-33547" y="1132968"/>
                  <a:pt x="0" y="870857"/>
                </a:cubicBezTo>
                <a:cubicBezTo>
                  <a:pt x="33547" y="608746"/>
                  <a:pt x="-16925" y="276983"/>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4680000" y="1301818"/>
            <a:ext cx="2340000" cy="4762500"/>
          </a:xfrm>
          <a:custGeom>
            <a:avLst/>
            <a:gdLst>
              <a:gd name="connsiteX0" fmla="*/ 0 w 2340000"/>
              <a:gd name="connsiteY0" fmla="*/ 0 h 4762500"/>
              <a:gd name="connsiteX1" fmla="*/ 514800 w 2340000"/>
              <a:gd name="connsiteY1" fmla="*/ 0 h 4762500"/>
              <a:gd name="connsiteX2" fmla="*/ 1146600 w 2340000"/>
              <a:gd name="connsiteY2" fmla="*/ 0 h 4762500"/>
              <a:gd name="connsiteX3" fmla="*/ 1778400 w 2340000"/>
              <a:gd name="connsiteY3" fmla="*/ 0 h 4762500"/>
              <a:gd name="connsiteX4" fmla="*/ 2340000 w 2340000"/>
              <a:gd name="connsiteY4" fmla="*/ 0 h 4762500"/>
              <a:gd name="connsiteX5" fmla="*/ 2340000 w 2340000"/>
              <a:gd name="connsiteY5" fmla="*/ 585107 h 4762500"/>
              <a:gd name="connsiteX6" fmla="*/ 2340000 w 2340000"/>
              <a:gd name="connsiteY6" fmla="*/ 1265464 h 4762500"/>
              <a:gd name="connsiteX7" fmla="*/ 2340000 w 2340000"/>
              <a:gd name="connsiteY7" fmla="*/ 2041071 h 4762500"/>
              <a:gd name="connsiteX8" fmla="*/ 2340000 w 2340000"/>
              <a:gd name="connsiteY8" fmla="*/ 2721429 h 4762500"/>
              <a:gd name="connsiteX9" fmla="*/ 2340000 w 2340000"/>
              <a:gd name="connsiteY9" fmla="*/ 3354161 h 4762500"/>
              <a:gd name="connsiteX10" fmla="*/ 2340000 w 2340000"/>
              <a:gd name="connsiteY10" fmla="*/ 4082143 h 4762500"/>
              <a:gd name="connsiteX11" fmla="*/ 2340000 w 2340000"/>
              <a:gd name="connsiteY11" fmla="*/ 4762500 h 4762500"/>
              <a:gd name="connsiteX12" fmla="*/ 1801800 w 2340000"/>
              <a:gd name="connsiteY12" fmla="*/ 4762500 h 4762500"/>
              <a:gd name="connsiteX13" fmla="*/ 1193400 w 2340000"/>
              <a:gd name="connsiteY13" fmla="*/ 4762500 h 4762500"/>
              <a:gd name="connsiteX14" fmla="*/ 585000 w 2340000"/>
              <a:gd name="connsiteY14" fmla="*/ 4762500 h 4762500"/>
              <a:gd name="connsiteX15" fmla="*/ 0 w 2340000"/>
              <a:gd name="connsiteY15" fmla="*/ 4762500 h 4762500"/>
              <a:gd name="connsiteX16" fmla="*/ 0 w 2340000"/>
              <a:gd name="connsiteY16" fmla="*/ 4225018 h 4762500"/>
              <a:gd name="connsiteX17" fmla="*/ 0 w 2340000"/>
              <a:gd name="connsiteY17" fmla="*/ 3687536 h 4762500"/>
              <a:gd name="connsiteX18" fmla="*/ 0 w 2340000"/>
              <a:gd name="connsiteY18" fmla="*/ 3150054 h 4762500"/>
              <a:gd name="connsiteX19" fmla="*/ 0 w 2340000"/>
              <a:gd name="connsiteY19" fmla="*/ 2422071 h 4762500"/>
              <a:gd name="connsiteX20" fmla="*/ 0 w 2340000"/>
              <a:gd name="connsiteY20" fmla="*/ 1789339 h 4762500"/>
              <a:gd name="connsiteX21" fmla="*/ 0 w 2340000"/>
              <a:gd name="connsiteY21" fmla="*/ 110898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08094" y="-21151"/>
                  <a:pt x="320710" y="-1795"/>
                  <a:pt x="514800" y="0"/>
                </a:cubicBezTo>
                <a:cubicBezTo>
                  <a:pt x="708890" y="1795"/>
                  <a:pt x="878193" y="29233"/>
                  <a:pt x="1146600" y="0"/>
                </a:cubicBezTo>
                <a:cubicBezTo>
                  <a:pt x="1415007" y="-29233"/>
                  <a:pt x="1592332" y="-3312"/>
                  <a:pt x="1778400" y="0"/>
                </a:cubicBezTo>
                <a:cubicBezTo>
                  <a:pt x="1964468" y="3312"/>
                  <a:pt x="2182426" y="-13783"/>
                  <a:pt x="2340000" y="0"/>
                </a:cubicBezTo>
                <a:cubicBezTo>
                  <a:pt x="2321805" y="281458"/>
                  <a:pt x="2311131" y="430169"/>
                  <a:pt x="2340000" y="585107"/>
                </a:cubicBezTo>
                <a:cubicBezTo>
                  <a:pt x="2368869" y="740045"/>
                  <a:pt x="2340490" y="1022096"/>
                  <a:pt x="2340000" y="1265464"/>
                </a:cubicBezTo>
                <a:cubicBezTo>
                  <a:pt x="2339510" y="1508832"/>
                  <a:pt x="2330280" y="1879755"/>
                  <a:pt x="2340000" y="2041071"/>
                </a:cubicBezTo>
                <a:cubicBezTo>
                  <a:pt x="2349720" y="2202387"/>
                  <a:pt x="2362745" y="2539742"/>
                  <a:pt x="2340000" y="2721429"/>
                </a:cubicBezTo>
                <a:cubicBezTo>
                  <a:pt x="2317255" y="2903116"/>
                  <a:pt x="2321906" y="3121160"/>
                  <a:pt x="2340000" y="3354161"/>
                </a:cubicBezTo>
                <a:cubicBezTo>
                  <a:pt x="2358094" y="3587162"/>
                  <a:pt x="2308359" y="3905179"/>
                  <a:pt x="2340000" y="4082143"/>
                </a:cubicBezTo>
                <a:cubicBezTo>
                  <a:pt x="2371641" y="4259107"/>
                  <a:pt x="2335728" y="4545062"/>
                  <a:pt x="2340000" y="4762500"/>
                </a:cubicBezTo>
                <a:cubicBezTo>
                  <a:pt x="2224339" y="4774224"/>
                  <a:pt x="2015403" y="4760788"/>
                  <a:pt x="1801800" y="4762500"/>
                </a:cubicBezTo>
                <a:cubicBezTo>
                  <a:pt x="1588197" y="4764212"/>
                  <a:pt x="1426619" y="4778473"/>
                  <a:pt x="1193400" y="4762500"/>
                </a:cubicBezTo>
                <a:cubicBezTo>
                  <a:pt x="960181" y="4746527"/>
                  <a:pt x="801669" y="4790098"/>
                  <a:pt x="585000" y="4762500"/>
                </a:cubicBezTo>
                <a:cubicBezTo>
                  <a:pt x="368331" y="4734902"/>
                  <a:pt x="178294" y="4749802"/>
                  <a:pt x="0" y="4762500"/>
                </a:cubicBezTo>
                <a:cubicBezTo>
                  <a:pt x="-8766" y="4602341"/>
                  <a:pt x="3998" y="4345383"/>
                  <a:pt x="0" y="4225018"/>
                </a:cubicBezTo>
                <a:cubicBezTo>
                  <a:pt x="-3998" y="4104653"/>
                  <a:pt x="-10851" y="3886105"/>
                  <a:pt x="0" y="3687536"/>
                </a:cubicBezTo>
                <a:cubicBezTo>
                  <a:pt x="10851" y="3488967"/>
                  <a:pt x="-6591" y="3345620"/>
                  <a:pt x="0" y="3150054"/>
                </a:cubicBezTo>
                <a:cubicBezTo>
                  <a:pt x="6591" y="2954488"/>
                  <a:pt x="-1859" y="2641788"/>
                  <a:pt x="0" y="2422071"/>
                </a:cubicBezTo>
                <a:cubicBezTo>
                  <a:pt x="1859" y="2202354"/>
                  <a:pt x="28238" y="1916212"/>
                  <a:pt x="0" y="1789339"/>
                </a:cubicBezTo>
                <a:cubicBezTo>
                  <a:pt x="-28238" y="1662466"/>
                  <a:pt x="-2927" y="1364054"/>
                  <a:pt x="0" y="1108982"/>
                </a:cubicBezTo>
                <a:cubicBezTo>
                  <a:pt x="2927" y="853910"/>
                  <a:pt x="52576" y="482328"/>
                  <a:pt x="0" y="0"/>
                </a:cubicBezTo>
                <a:close/>
              </a:path>
              <a:path w="2340000" h="4762500" stroke="0" extrusionOk="0">
                <a:moveTo>
                  <a:pt x="0" y="0"/>
                </a:moveTo>
                <a:cubicBezTo>
                  <a:pt x="222161" y="25990"/>
                  <a:pt x="495236" y="-29806"/>
                  <a:pt x="631800" y="0"/>
                </a:cubicBezTo>
                <a:cubicBezTo>
                  <a:pt x="768364" y="29806"/>
                  <a:pt x="995945" y="-26688"/>
                  <a:pt x="1170000" y="0"/>
                </a:cubicBezTo>
                <a:cubicBezTo>
                  <a:pt x="1344055" y="26688"/>
                  <a:pt x="1589471" y="3630"/>
                  <a:pt x="1801800" y="0"/>
                </a:cubicBezTo>
                <a:cubicBezTo>
                  <a:pt x="2014129" y="-3630"/>
                  <a:pt x="2112525" y="8959"/>
                  <a:pt x="2340000" y="0"/>
                </a:cubicBezTo>
                <a:cubicBezTo>
                  <a:pt x="2337929" y="171577"/>
                  <a:pt x="2332675" y="402237"/>
                  <a:pt x="2340000" y="632732"/>
                </a:cubicBezTo>
                <a:cubicBezTo>
                  <a:pt x="2347325" y="863227"/>
                  <a:pt x="2374735" y="1121588"/>
                  <a:pt x="2340000" y="1408339"/>
                </a:cubicBezTo>
                <a:cubicBezTo>
                  <a:pt x="2305265" y="1695090"/>
                  <a:pt x="2335793" y="1827827"/>
                  <a:pt x="2340000" y="2088696"/>
                </a:cubicBezTo>
                <a:cubicBezTo>
                  <a:pt x="2344207" y="2349565"/>
                  <a:pt x="2327249" y="2466905"/>
                  <a:pt x="2340000" y="2626179"/>
                </a:cubicBezTo>
                <a:cubicBezTo>
                  <a:pt x="2352751" y="2785453"/>
                  <a:pt x="2361643" y="3053322"/>
                  <a:pt x="2340000" y="3211286"/>
                </a:cubicBezTo>
                <a:cubicBezTo>
                  <a:pt x="2318357" y="3369250"/>
                  <a:pt x="2312073" y="3747334"/>
                  <a:pt x="2340000" y="3986893"/>
                </a:cubicBezTo>
                <a:cubicBezTo>
                  <a:pt x="2367927" y="4226452"/>
                  <a:pt x="2337994" y="4521601"/>
                  <a:pt x="2340000" y="4762500"/>
                </a:cubicBezTo>
                <a:cubicBezTo>
                  <a:pt x="2196554" y="4780983"/>
                  <a:pt x="2039180" y="4773726"/>
                  <a:pt x="1778400" y="4762500"/>
                </a:cubicBezTo>
                <a:cubicBezTo>
                  <a:pt x="1517620" y="4751274"/>
                  <a:pt x="1340050" y="4742990"/>
                  <a:pt x="1146600" y="4762500"/>
                </a:cubicBezTo>
                <a:cubicBezTo>
                  <a:pt x="953150" y="4782010"/>
                  <a:pt x="736683" y="4768171"/>
                  <a:pt x="561600" y="4762500"/>
                </a:cubicBezTo>
                <a:cubicBezTo>
                  <a:pt x="386517" y="4756829"/>
                  <a:pt x="159543" y="4768545"/>
                  <a:pt x="0" y="4762500"/>
                </a:cubicBezTo>
                <a:cubicBezTo>
                  <a:pt x="14628" y="4587394"/>
                  <a:pt x="14766" y="4296571"/>
                  <a:pt x="0" y="4034518"/>
                </a:cubicBezTo>
                <a:cubicBezTo>
                  <a:pt x="-14766" y="3772465"/>
                  <a:pt x="-6740" y="3636974"/>
                  <a:pt x="0" y="3306536"/>
                </a:cubicBezTo>
                <a:cubicBezTo>
                  <a:pt x="6740" y="2976098"/>
                  <a:pt x="15551" y="2968635"/>
                  <a:pt x="0" y="2673804"/>
                </a:cubicBezTo>
                <a:cubicBezTo>
                  <a:pt x="-15551" y="2378973"/>
                  <a:pt x="-5159" y="2289312"/>
                  <a:pt x="0" y="2088696"/>
                </a:cubicBezTo>
                <a:cubicBezTo>
                  <a:pt x="5159" y="1888080"/>
                  <a:pt x="-25301" y="1592574"/>
                  <a:pt x="0" y="1313089"/>
                </a:cubicBezTo>
                <a:cubicBezTo>
                  <a:pt x="25301" y="1033604"/>
                  <a:pt x="32222" y="931259"/>
                  <a:pt x="0" y="585107"/>
                </a:cubicBezTo>
                <a:cubicBezTo>
                  <a:pt x="-32222" y="238955"/>
                  <a:pt x="27074" y="279593"/>
                  <a:pt x="0" y="0"/>
                </a:cubicBezTo>
                <a:close/>
              </a:path>
            </a:pathLst>
          </a:custGeom>
          <a:solidFill>
            <a:srgbClr val="FE0000"/>
          </a:solidFill>
          <a:ln>
            <a:solidFill>
              <a:srgbClr val="FE0000"/>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380000" y="1301818"/>
            <a:ext cx="2340000" cy="4762500"/>
          </a:xfrm>
          <a:custGeom>
            <a:avLst/>
            <a:gdLst>
              <a:gd name="connsiteX0" fmla="*/ 0 w 2340000"/>
              <a:gd name="connsiteY0" fmla="*/ 0 h 4762500"/>
              <a:gd name="connsiteX1" fmla="*/ 561600 w 2340000"/>
              <a:gd name="connsiteY1" fmla="*/ 0 h 4762500"/>
              <a:gd name="connsiteX2" fmla="*/ 1123200 w 2340000"/>
              <a:gd name="connsiteY2" fmla="*/ 0 h 4762500"/>
              <a:gd name="connsiteX3" fmla="*/ 1755000 w 2340000"/>
              <a:gd name="connsiteY3" fmla="*/ 0 h 4762500"/>
              <a:gd name="connsiteX4" fmla="*/ 2340000 w 2340000"/>
              <a:gd name="connsiteY4" fmla="*/ 0 h 4762500"/>
              <a:gd name="connsiteX5" fmla="*/ 2340000 w 2340000"/>
              <a:gd name="connsiteY5" fmla="*/ 537482 h 4762500"/>
              <a:gd name="connsiteX6" fmla="*/ 2340000 w 2340000"/>
              <a:gd name="connsiteY6" fmla="*/ 1217839 h 4762500"/>
              <a:gd name="connsiteX7" fmla="*/ 2340000 w 2340000"/>
              <a:gd name="connsiteY7" fmla="*/ 1802946 h 4762500"/>
              <a:gd name="connsiteX8" fmla="*/ 2340000 w 2340000"/>
              <a:gd name="connsiteY8" fmla="*/ 2340429 h 4762500"/>
              <a:gd name="connsiteX9" fmla="*/ 2340000 w 2340000"/>
              <a:gd name="connsiteY9" fmla="*/ 3116036 h 4762500"/>
              <a:gd name="connsiteX10" fmla="*/ 2340000 w 2340000"/>
              <a:gd name="connsiteY10" fmla="*/ 3891643 h 4762500"/>
              <a:gd name="connsiteX11" fmla="*/ 2340000 w 2340000"/>
              <a:gd name="connsiteY11" fmla="*/ 4762500 h 4762500"/>
              <a:gd name="connsiteX12" fmla="*/ 1801800 w 2340000"/>
              <a:gd name="connsiteY12" fmla="*/ 4762500 h 4762500"/>
              <a:gd name="connsiteX13" fmla="*/ 1170000 w 2340000"/>
              <a:gd name="connsiteY13" fmla="*/ 4762500 h 4762500"/>
              <a:gd name="connsiteX14" fmla="*/ 561600 w 2340000"/>
              <a:gd name="connsiteY14" fmla="*/ 4762500 h 4762500"/>
              <a:gd name="connsiteX15" fmla="*/ 0 w 2340000"/>
              <a:gd name="connsiteY15" fmla="*/ 4762500 h 4762500"/>
              <a:gd name="connsiteX16" fmla="*/ 0 w 2340000"/>
              <a:gd name="connsiteY16" fmla="*/ 4082143 h 4762500"/>
              <a:gd name="connsiteX17" fmla="*/ 0 w 2340000"/>
              <a:gd name="connsiteY17" fmla="*/ 3449411 h 4762500"/>
              <a:gd name="connsiteX18" fmla="*/ 0 w 2340000"/>
              <a:gd name="connsiteY18" fmla="*/ 2769054 h 4762500"/>
              <a:gd name="connsiteX19" fmla="*/ 0 w 2340000"/>
              <a:gd name="connsiteY19" fmla="*/ 2136321 h 4762500"/>
              <a:gd name="connsiteX20" fmla="*/ 0 w 2340000"/>
              <a:gd name="connsiteY20" fmla="*/ 1551214 h 4762500"/>
              <a:gd name="connsiteX21" fmla="*/ 0 w 2340000"/>
              <a:gd name="connsiteY21" fmla="*/ 1013732 h 4762500"/>
              <a:gd name="connsiteX22" fmla="*/ 0 w 2340000"/>
              <a:gd name="connsiteY22"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0000" h="4762500" fill="none" extrusionOk="0">
                <a:moveTo>
                  <a:pt x="0" y="0"/>
                </a:moveTo>
                <a:cubicBezTo>
                  <a:pt x="187692" y="3069"/>
                  <a:pt x="355045" y="-1897"/>
                  <a:pt x="561600" y="0"/>
                </a:cubicBezTo>
                <a:cubicBezTo>
                  <a:pt x="768155" y="1897"/>
                  <a:pt x="947207" y="12871"/>
                  <a:pt x="1123200" y="0"/>
                </a:cubicBezTo>
                <a:cubicBezTo>
                  <a:pt x="1299193" y="-12871"/>
                  <a:pt x="1545861" y="-12195"/>
                  <a:pt x="1755000" y="0"/>
                </a:cubicBezTo>
                <a:cubicBezTo>
                  <a:pt x="1964139" y="12195"/>
                  <a:pt x="2060575" y="21456"/>
                  <a:pt x="2340000" y="0"/>
                </a:cubicBezTo>
                <a:cubicBezTo>
                  <a:pt x="2365777" y="142579"/>
                  <a:pt x="2330449" y="393752"/>
                  <a:pt x="2340000" y="537482"/>
                </a:cubicBezTo>
                <a:cubicBezTo>
                  <a:pt x="2349551" y="681212"/>
                  <a:pt x="2323330" y="990416"/>
                  <a:pt x="2340000" y="1217839"/>
                </a:cubicBezTo>
                <a:cubicBezTo>
                  <a:pt x="2356670" y="1445262"/>
                  <a:pt x="2363903" y="1648288"/>
                  <a:pt x="2340000" y="1802946"/>
                </a:cubicBezTo>
                <a:cubicBezTo>
                  <a:pt x="2316097" y="1957604"/>
                  <a:pt x="2328969" y="2142528"/>
                  <a:pt x="2340000" y="2340429"/>
                </a:cubicBezTo>
                <a:cubicBezTo>
                  <a:pt x="2351031" y="2538330"/>
                  <a:pt x="2333272" y="2857691"/>
                  <a:pt x="2340000" y="3116036"/>
                </a:cubicBezTo>
                <a:cubicBezTo>
                  <a:pt x="2346728" y="3374381"/>
                  <a:pt x="2363859" y="3526734"/>
                  <a:pt x="2340000" y="3891643"/>
                </a:cubicBezTo>
                <a:cubicBezTo>
                  <a:pt x="2316141" y="4256552"/>
                  <a:pt x="2361913" y="4406477"/>
                  <a:pt x="2340000" y="4762500"/>
                </a:cubicBezTo>
                <a:cubicBezTo>
                  <a:pt x="2137804" y="4785003"/>
                  <a:pt x="1947151" y="4784631"/>
                  <a:pt x="1801800" y="4762500"/>
                </a:cubicBezTo>
                <a:cubicBezTo>
                  <a:pt x="1656449" y="4740369"/>
                  <a:pt x="1453870" y="4740148"/>
                  <a:pt x="1170000" y="4762500"/>
                </a:cubicBezTo>
                <a:cubicBezTo>
                  <a:pt x="886130" y="4784852"/>
                  <a:pt x="813826" y="4762147"/>
                  <a:pt x="561600" y="4762500"/>
                </a:cubicBezTo>
                <a:cubicBezTo>
                  <a:pt x="309374" y="4762853"/>
                  <a:pt x="140251" y="4738350"/>
                  <a:pt x="0" y="4762500"/>
                </a:cubicBezTo>
                <a:cubicBezTo>
                  <a:pt x="-11193" y="4589543"/>
                  <a:pt x="17926" y="4364738"/>
                  <a:pt x="0" y="4082143"/>
                </a:cubicBezTo>
                <a:cubicBezTo>
                  <a:pt x="-17926" y="3799548"/>
                  <a:pt x="24540" y="3701804"/>
                  <a:pt x="0" y="3449411"/>
                </a:cubicBezTo>
                <a:cubicBezTo>
                  <a:pt x="-24540" y="3197018"/>
                  <a:pt x="-12573" y="3009177"/>
                  <a:pt x="0" y="2769054"/>
                </a:cubicBezTo>
                <a:cubicBezTo>
                  <a:pt x="12573" y="2528931"/>
                  <a:pt x="-4033" y="2319241"/>
                  <a:pt x="0" y="2136321"/>
                </a:cubicBezTo>
                <a:cubicBezTo>
                  <a:pt x="4033" y="1953401"/>
                  <a:pt x="-4026" y="1790962"/>
                  <a:pt x="0" y="1551214"/>
                </a:cubicBezTo>
                <a:cubicBezTo>
                  <a:pt x="4026" y="1311466"/>
                  <a:pt x="14096" y="1187176"/>
                  <a:pt x="0" y="1013732"/>
                </a:cubicBezTo>
                <a:cubicBezTo>
                  <a:pt x="-14096" y="840288"/>
                  <a:pt x="-21445" y="379570"/>
                  <a:pt x="0" y="0"/>
                </a:cubicBezTo>
                <a:close/>
              </a:path>
              <a:path w="2340000" h="4762500" stroke="0" extrusionOk="0">
                <a:moveTo>
                  <a:pt x="0" y="0"/>
                </a:moveTo>
                <a:cubicBezTo>
                  <a:pt x="145175" y="-20215"/>
                  <a:pt x="377492" y="16202"/>
                  <a:pt x="538200" y="0"/>
                </a:cubicBezTo>
                <a:cubicBezTo>
                  <a:pt x="698908" y="-16202"/>
                  <a:pt x="989233" y="-5276"/>
                  <a:pt x="1146600" y="0"/>
                </a:cubicBezTo>
                <a:cubicBezTo>
                  <a:pt x="1303967" y="5276"/>
                  <a:pt x="1463651" y="29354"/>
                  <a:pt x="1778400" y="0"/>
                </a:cubicBezTo>
                <a:cubicBezTo>
                  <a:pt x="2093149" y="-29354"/>
                  <a:pt x="2189236" y="11002"/>
                  <a:pt x="2340000" y="0"/>
                </a:cubicBezTo>
                <a:cubicBezTo>
                  <a:pt x="2365266" y="198908"/>
                  <a:pt x="2348749" y="484923"/>
                  <a:pt x="2340000" y="632732"/>
                </a:cubicBezTo>
                <a:cubicBezTo>
                  <a:pt x="2331251" y="780541"/>
                  <a:pt x="2356397" y="958151"/>
                  <a:pt x="2340000" y="1170214"/>
                </a:cubicBezTo>
                <a:cubicBezTo>
                  <a:pt x="2323603" y="1382277"/>
                  <a:pt x="2332176" y="1599310"/>
                  <a:pt x="2340000" y="1850571"/>
                </a:cubicBezTo>
                <a:cubicBezTo>
                  <a:pt x="2347824" y="2101832"/>
                  <a:pt x="2325633" y="2143307"/>
                  <a:pt x="2340000" y="2435679"/>
                </a:cubicBezTo>
                <a:cubicBezTo>
                  <a:pt x="2354367" y="2728051"/>
                  <a:pt x="2372169" y="2971361"/>
                  <a:pt x="2340000" y="3211286"/>
                </a:cubicBezTo>
                <a:cubicBezTo>
                  <a:pt x="2307831" y="3451211"/>
                  <a:pt x="2309314" y="3752659"/>
                  <a:pt x="2340000" y="3891643"/>
                </a:cubicBezTo>
                <a:cubicBezTo>
                  <a:pt x="2370686" y="4030627"/>
                  <a:pt x="2331172" y="4549571"/>
                  <a:pt x="2340000" y="4762500"/>
                </a:cubicBezTo>
                <a:cubicBezTo>
                  <a:pt x="2121726" y="4752395"/>
                  <a:pt x="1878793" y="4771656"/>
                  <a:pt x="1755000" y="4762500"/>
                </a:cubicBezTo>
                <a:cubicBezTo>
                  <a:pt x="1631207" y="4753344"/>
                  <a:pt x="1457765" y="4786379"/>
                  <a:pt x="1216800" y="4762500"/>
                </a:cubicBezTo>
                <a:cubicBezTo>
                  <a:pt x="975835" y="4738621"/>
                  <a:pt x="954497" y="4782773"/>
                  <a:pt x="702000" y="4762500"/>
                </a:cubicBezTo>
                <a:cubicBezTo>
                  <a:pt x="449503" y="4742227"/>
                  <a:pt x="161877" y="4780263"/>
                  <a:pt x="0" y="4762500"/>
                </a:cubicBezTo>
                <a:cubicBezTo>
                  <a:pt x="-30667" y="4600213"/>
                  <a:pt x="-38558" y="4206238"/>
                  <a:pt x="0" y="3986893"/>
                </a:cubicBezTo>
                <a:cubicBezTo>
                  <a:pt x="38558" y="3767548"/>
                  <a:pt x="15079" y="3638362"/>
                  <a:pt x="0" y="3306536"/>
                </a:cubicBezTo>
                <a:cubicBezTo>
                  <a:pt x="-15079" y="2974710"/>
                  <a:pt x="-14905" y="2867483"/>
                  <a:pt x="0" y="2673804"/>
                </a:cubicBezTo>
                <a:cubicBezTo>
                  <a:pt x="14905" y="2480125"/>
                  <a:pt x="-25774" y="2116431"/>
                  <a:pt x="0" y="1945821"/>
                </a:cubicBezTo>
                <a:cubicBezTo>
                  <a:pt x="25774" y="1775211"/>
                  <a:pt x="30081" y="1492918"/>
                  <a:pt x="0" y="1265464"/>
                </a:cubicBezTo>
                <a:cubicBezTo>
                  <a:pt x="-30081" y="1038010"/>
                  <a:pt x="14144" y="385643"/>
                  <a:pt x="0" y="0"/>
                </a:cubicBezTo>
                <a:close/>
              </a:path>
            </a:pathLst>
          </a:custGeom>
          <a:solidFill>
            <a:srgbClr val="C00000"/>
          </a:solidFill>
          <a:ln>
            <a:solidFill>
              <a:srgbClr val="C0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AF803B1-6A76-D8D5-0FEC-557155909A4A}"/>
              </a:ext>
            </a:extLst>
          </p:cNvPr>
          <p:cNvSpPr txBox="1"/>
          <p:nvPr/>
        </p:nvSpPr>
        <p:spPr>
          <a:xfrm>
            <a:off x="2268000" y="165610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4968000" y="165610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668000" y="165610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268000" y="2700000"/>
            <a:ext cx="1695450" cy="646331"/>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Fidéliser nos clients jeunes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160000" y="4320000"/>
            <a:ext cx="2016000" cy="720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Ambassadeurs Jeunes</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 En voiture Simone »</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4860000" y="4175999"/>
            <a:ext cx="2016000" cy="1008000"/>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Offre « Parents / Ados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Offres commerciales enfants et jeunes</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560000" y="3600000"/>
            <a:ext cx="2016000" cy="2400657"/>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La conquête des salariés des entreprises clientes de la CEGEE</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partenariat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 dispositif de parrainage </a:t>
            </a:r>
          </a:p>
          <a:p>
            <a:pPr algn="ctr"/>
            <a:endParaRPr lang="fr-FR" sz="500" dirty="0">
              <a:solidFill>
                <a:schemeClr val="bg1"/>
              </a:solidFill>
              <a:latin typeface="Cavolini" panose="03000502040302020204" pitchFamily="66" charset="0"/>
              <a:cs typeface="Cavolini" panose="03000502040302020204" pitchFamily="66" charset="0"/>
            </a:endParaRPr>
          </a:p>
          <a:p>
            <a:pPr algn="ctr"/>
            <a:endParaRPr lang="fr-FR" sz="5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Les animations agences</a:t>
            </a:r>
          </a:p>
        </p:txBody>
      </p:sp>
      <p:sp>
        <p:nvSpPr>
          <p:cNvPr id="23" name="ZoneTexte 22">
            <a:extLst>
              <a:ext uri="{FF2B5EF4-FFF2-40B4-BE49-F238E27FC236}">
                <a16:creationId xmlns:a16="http://schemas.microsoft.com/office/drawing/2014/main" id="{0F18F948-4E38-0A93-3797-C38F74356455}"/>
              </a:ext>
            </a:extLst>
          </p:cNvPr>
          <p:cNvSpPr txBox="1"/>
          <p:nvPr/>
        </p:nvSpPr>
        <p:spPr>
          <a:xfrm>
            <a:off x="1834509" y="635154"/>
            <a:ext cx="8433441" cy="400110"/>
          </a:xfrm>
          <a:prstGeom prst="rect">
            <a:avLst/>
          </a:prstGeom>
          <a:noFill/>
        </p:spPr>
        <p:txBody>
          <a:bodyPr wrap="square" rtlCol="0">
            <a:spAutoFit/>
          </a:bodyPr>
          <a:lstStyle/>
          <a:p>
            <a:pPr algn="ctr"/>
            <a:r>
              <a:rPr lang="fr-FR" sz="2000" dirty="0">
                <a:solidFill>
                  <a:schemeClr val="tx1">
                    <a:lumMod val="75000"/>
                    <a:lumOff val="25000"/>
                  </a:schemeClr>
                </a:solidFill>
                <a:latin typeface="Berlin Sans FB Demi" panose="020E0802020502020306" pitchFamily="34" charset="0"/>
              </a:rPr>
              <a:t>POUR DEVELOPPER NOTRE FONDS DE COMMERCE :</a:t>
            </a:r>
          </a:p>
        </p:txBody>
      </p:sp>
      <p:sp>
        <p:nvSpPr>
          <p:cNvPr id="26" name="ZoneTexte 25">
            <a:extLst>
              <a:ext uri="{FF2B5EF4-FFF2-40B4-BE49-F238E27FC236}">
                <a16:creationId xmlns:a16="http://schemas.microsoft.com/office/drawing/2014/main" id="{A73EC024-7A50-9C8F-6E6B-57D56EA09047}"/>
              </a:ext>
            </a:extLst>
          </p:cNvPr>
          <p:cNvSpPr txBox="1"/>
          <p:nvPr/>
        </p:nvSpPr>
        <p:spPr>
          <a:xfrm>
            <a:off x="49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Capitaliser sur nos offres compétitives</a:t>
            </a:r>
          </a:p>
        </p:txBody>
      </p:sp>
      <p:sp>
        <p:nvSpPr>
          <p:cNvPr id="27" name="ZoneTexte 26">
            <a:extLst>
              <a:ext uri="{FF2B5EF4-FFF2-40B4-BE49-F238E27FC236}">
                <a16:creationId xmlns:a16="http://schemas.microsoft.com/office/drawing/2014/main" id="{1DB05AC7-5A81-6D1B-5DDC-5F454466D329}"/>
              </a:ext>
            </a:extLst>
          </p:cNvPr>
          <p:cNvSpPr txBox="1"/>
          <p:nvPr/>
        </p:nvSpPr>
        <p:spPr>
          <a:xfrm>
            <a:off x="7668000" y="2556000"/>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Utiliser nos stratégies innovantes</a:t>
            </a:r>
          </a:p>
        </p:txBody>
      </p:sp>
      <p:sp>
        <p:nvSpPr>
          <p:cNvPr id="3" name="Rectangle 2">
            <a:extLst>
              <a:ext uri="{FF2B5EF4-FFF2-40B4-BE49-F238E27FC236}">
                <a16:creationId xmlns:a16="http://schemas.microsoft.com/office/drawing/2014/main" id="{3DB7038E-839B-3E77-E11B-97BC5601179E}"/>
              </a:ext>
            </a:extLst>
          </p:cNvPr>
          <p:cNvSpPr/>
          <p:nvPr/>
        </p:nvSpPr>
        <p:spPr>
          <a:xfrm>
            <a:off x="1800000" y="1231271"/>
            <a:ext cx="5400000" cy="4916032"/>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Picture 4">
            <a:extLst>
              <a:ext uri="{FF2B5EF4-FFF2-40B4-BE49-F238E27FC236}">
                <a16:creationId xmlns:a16="http://schemas.microsoft.com/office/drawing/2014/main" id="{C3C987F7-208A-64F3-77E0-8E242E749F5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622800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586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20E7FB8-31D2-00CA-EB39-AE4E5AF26801}"/>
              </a:ext>
            </a:extLst>
          </p:cNvPr>
          <p:cNvSpPr>
            <a:spLocks noGrp="1"/>
          </p:cNvSpPr>
          <p:nvPr>
            <p:ph idx="17"/>
          </p:nvPr>
        </p:nvSpPr>
        <p:spPr>
          <a:xfrm>
            <a:off x="695325" y="1288872"/>
            <a:ext cx="8291657" cy="2135183"/>
          </a:xfrm>
        </p:spPr>
        <p:txBody>
          <a:bodyPr/>
          <a:lstStyle/>
          <a:p>
            <a:r>
              <a:rPr lang="fr-FR" dirty="0"/>
              <a:t>Le dispositif de conquête des salariés des entreprises clientes de la CEGEE repose sur la synergie du marché des Pros, de la BDR et de la BDD, tout en permettant à la Caisse de </a:t>
            </a:r>
            <a:r>
              <a:rPr lang="fr-FR" b="1" dirty="0">
                <a:solidFill>
                  <a:srgbClr val="C00000"/>
                </a:solidFill>
              </a:rPr>
              <a:t>se positionner comme une banque de proximité auprès de ses clients</a:t>
            </a:r>
            <a:r>
              <a:rPr lang="fr-FR" dirty="0"/>
              <a:t>. </a:t>
            </a:r>
          </a:p>
          <a:p>
            <a:r>
              <a:rPr lang="fr-FR" dirty="0"/>
              <a:t>Il vise à développer le fonds de commerce de la CEGEE : </a:t>
            </a:r>
          </a:p>
          <a:p>
            <a:pPr lvl="1"/>
            <a:r>
              <a:rPr lang="fr-FR" dirty="0"/>
              <a:t>En proposant à ses clients un ensemble d’offres attractives et utiles </a:t>
            </a:r>
          </a:p>
          <a:p>
            <a:pPr lvl="1"/>
            <a:r>
              <a:rPr lang="fr-FR" dirty="0"/>
              <a:t>En mettant à disposition son expertise, ses conseils ainsi que des informations pédagogiques </a:t>
            </a:r>
          </a:p>
          <a:p>
            <a:r>
              <a:rPr lang="fr-FR" dirty="0"/>
              <a:t>Ce dispositif se décompose en </a:t>
            </a:r>
            <a:r>
              <a:rPr lang="fr-FR" b="1" dirty="0"/>
              <a:t>5 étapes </a:t>
            </a:r>
            <a:r>
              <a:rPr lang="fr-FR" dirty="0"/>
              <a:t>:</a:t>
            </a:r>
          </a:p>
        </p:txBody>
      </p:sp>
      <p:sp>
        <p:nvSpPr>
          <p:cNvPr id="3" name="Espace réservé du texte 2">
            <a:extLst>
              <a:ext uri="{FF2B5EF4-FFF2-40B4-BE49-F238E27FC236}">
                <a16:creationId xmlns:a16="http://schemas.microsoft.com/office/drawing/2014/main" id="{B73634BD-80C9-1892-E3C4-E28A98D2A6DD}"/>
              </a:ext>
            </a:extLst>
          </p:cNvPr>
          <p:cNvSpPr>
            <a:spLocks noGrp="1"/>
          </p:cNvSpPr>
          <p:nvPr>
            <p:ph type="body" sz="quarter" idx="12"/>
          </p:nvPr>
        </p:nvSpPr>
        <p:spPr/>
        <p:txBody>
          <a:bodyPr/>
          <a:lstStyle/>
          <a:p>
            <a:r>
              <a:rPr lang="fr-FR" dirty="0"/>
              <a:t>La conquête des salariés des entreprises clientes de la CEGEE : un dispositif innovant pour être utile aux clients ! </a:t>
            </a:r>
          </a:p>
        </p:txBody>
      </p:sp>
      <p:sp>
        <p:nvSpPr>
          <p:cNvPr id="4" name="Espace réservé du texte 3">
            <a:extLst>
              <a:ext uri="{FF2B5EF4-FFF2-40B4-BE49-F238E27FC236}">
                <a16:creationId xmlns:a16="http://schemas.microsoft.com/office/drawing/2014/main" id="{63D21D3B-5A9E-BE2E-31FB-7CD83E98D73E}"/>
              </a:ext>
            </a:extLst>
          </p:cNvPr>
          <p:cNvSpPr>
            <a:spLocks noGrp="1"/>
          </p:cNvSpPr>
          <p:nvPr>
            <p:ph type="body" sz="quarter" idx="14"/>
          </p:nvPr>
        </p:nvSpPr>
        <p:spPr/>
        <p:txBody>
          <a:bodyPr/>
          <a:lstStyle/>
          <a:p>
            <a:r>
              <a:rPr lang="fr-FR" dirty="0"/>
              <a:t>Utiliser nos stratégies innovantes</a:t>
            </a:r>
          </a:p>
        </p:txBody>
      </p:sp>
      <p:sp>
        <p:nvSpPr>
          <p:cNvPr id="5" name="Espace réservé du texte 4">
            <a:extLst>
              <a:ext uri="{FF2B5EF4-FFF2-40B4-BE49-F238E27FC236}">
                <a16:creationId xmlns:a16="http://schemas.microsoft.com/office/drawing/2014/main" id="{A686B740-3753-9A83-A484-6BED5A8B7640}"/>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A9BBBCE3-F06D-9CE7-B7BD-0064D5B5F25C}"/>
              </a:ext>
            </a:extLst>
          </p:cNvPr>
          <p:cNvSpPr/>
          <p:nvPr/>
        </p:nvSpPr>
        <p:spPr>
          <a:xfrm>
            <a:off x="8986982" y="1279994"/>
            <a:ext cx="2973532" cy="1746767"/>
          </a:xfrm>
          <a:custGeom>
            <a:avLst/>
            <a:gdLst>
              <a:gd name="connsiteX0" fmla="*/ 0 w 2973532"/>
              <a:gd name="connsiteY0" fmla="*/ 0 h 1746767"/>
              <a:gd name="connsiteX1" fmla="*/ 535236 w 2973532"/>
              <a:gd name="connsiteY1" fmla="*/ 0 h 1746767"/>
              <a:gd name="connsiteX2" fmla="*/ 1070472 w 2973532"/>
              <a:gd name="connsiteY2" fmla="*/ 0 h 1746767"/>
              <a:gd name="connsiteX3" fmla="*/ 1635443 w 2973532"/>
              <a:gd name="connsiteY3" fmla="*/ 0 h 1746767"/>
              <a:gd name="connsiteX4" fmla="*/ 2289620 w 2973532"/>
              <a:gd name="connsiteY4" fmla="*/ 0 h 1746767"/>
              <a:gd name="connsiteX5" fmla="*/ 2973532 w 2973532"/>
              <a:gd name="connsiteY5" fmla="*/ 0 h 1746767"/>
              <a:gd name="connsiteX6" fmla="*/ 2973532 w 2973532"/>
              <a:gd name="connsiteY6" fmla="*/ 564788 h 1746767"/>
              <a:gd name="connsiteX7" fmla="*/ 2973532 w 2973532"/>
              <a:gd name="connsiteY7" fmla="*/ 1147044 h 1746767"/>
              <a:gd name="connsiteX8" fmla="*/ 2973532 w 2973532"/>
              <a:gd name="connsiteY8" fmla="*/ 1746767 h 1746767"/>
              <a:gd name="connsiteX9" fmla="*/ 2319355 w 2973532"/>
              <a:gd name="connsiteY9" fmla="*/ 1746767 h 1746767"/>
              <a:gd name="connsiteX10" fmla="*/ 1813855 w 2973532"/>
              <a:gd name="connsiteY10" fmla="*/ 1746767 h 1746767"/>
              <a:gd name="connsiteX11" fmla="*/ 1219148 w 2973532"/>
              <a:gd name="connsiteY11" fmla="*/ 1746767 h 1746767"/>
              <a:gd name="connsiteX12" fmla="*/ 624442 w 2973532"/>
              <a:gd name="connsiteY12" fmla="*/ 1746767 h 1746767"/>
              <a:gd name="connsiteX13" fmla="*/ 0 w 2973532"/>
              <a:gd name="connsiteY13" fmla="*/ 1746767 h 1746767"/>
              <a:gd name="connsiteX14" fmla="*/ 0 w 2973532"/>
              <a:gd name="connsiteY14" fmla="*/ 1164511 h 1746767"/>
              <a:gd name="connsiteX15" fmla="*/ 0 w 2973532"/>
              <a:gd name="connsiteY15" fmla="*/ 564788 h 1746767"/>
              <a:gd name="connsiteX16" fmla="*/ 0 w 2973532"/>
              <a:gd name="connsiteY16" fmla="*/ 0 h 1746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73532" h="1746767" fill="none" extrusionOk="0">
                <a:moveTo>
                  <a:pt x="0" y="0"/>
                </a:moveTo>
                <a:cubicBezTo>
                  <a:pt x="140554" y="-7067"/>
                  <a:pt x="277324" y="-2891"/>
                  <a:pt x="535236" y="0"/>
                </a:cubicBezTo>
                <a:cubicBezTo>
                  <a:pt x="793148" y="2891"/>
                  <a:pt x="925717" y="-15375"/>
                  <a:pt x="1070472" y="0"/>
                </a:cubicBezTo>
                <a:cubicBezTo>
                  <a:pt x="1215227" y="15375"/>
                  <a:pt x="1430998" y="-26265"/>
                  <a:pt x="1635443" y="0"/>
                </a:cubicBezTo>
                <a:cubicBezTo>
                  <a:pt x="1839888" y="26265"/>
                  <a:pt x="2149413" y="32181"/>
                  <a:pt x="2289620" y="0"/>
                </a:cubicBezTo>
                <a:cubicBezTo>
                  <a:pt x="2429827" y="-32181"/>
                  <a:pt x="2746030" y="-19178"/>
                  <a:pt x="2973532" y="0"/>
                </a:cubicBezTo>
                <a:cubicBezTo>
                  <a:pt x="2957664" y="225410"/>
                  <a:pt x="2960638" y="323697"/>
                  <a:pt x="2973532" y="564788"/>
                </a:cubicBezTo>
                <a:cubicBezTo>
                  <a:pt x="2986426" y="805879"/>
                  <a:pt x="2988965" y="935107"/>
                  <a:pt x="2973532" y="1147044"/>
                </a:cubicBezTo>
                <a:cubicBezTo>
                  <a:pt x="2958099" y="1358981"/>
                  <a:pt x="2973400" y="1556192"/>
                  <a:pt x="2973532" y="1746767"/>
                </a:cubicBezTo>
                <a:cubicBezTo>
                  <a:pt x="2654937" y="1771675"/>
                  <a:pt x="2616037" y="1777168"/>
                  <a:pt x="2319355" y="1746767"/>
                </a:cubicBezTo>
                <a:cubicBezTo>
                  <a:pt x="2022673" y="1716366"/>
                  <a:pt x="2057048" y="1750427"/>
                  <a:pt x="1813855" y="1746767"/>
                </a:cubicBezTo>
                <a:cubicBezTo>
                  <a:pt x="1570662" y="1743107"/>
                  <a:pt x="1439934" y="1730306"/>
                  <a:pt x="1219148" y="1746767"/>
                </a:cubicBezTo>
                <a:cubicBezTo>
                  <a:pt x="998362" y="1763228"/>
                  <a:pt x="875069" y="1734057"/>
                  <a:pt x="624442" y="1746767"/>
                </a:cubicBezTo>
                <a:cubicBezTo>
                  <a:pt x="373815" y="1759477"/>
                  <a:pt x="199232" y="1724112"/>
                  <a:pt x="0" y="1746767"/>
                </a:cubicBezTo>
                <a:cubicBezTo>
                  <a:pt x="-23569" y="1513306"/>
                  <a:pt x="-16950" y="1455547"/>
                  <a:pt x="0" y="1164511"/>
                </a:cubicBezTo>
                <a:cubicBezTo>
                  <a:pt x="16950" y="873475"/>
                  <a:pt x="17474" y="759581"/>
                  <a:pt x="0" y="564788"/>
                </a:cubicBezTo>
                <a:cubicBezTo>
                  <a:pt x="-17474" y="369995"/>
                  <a:pt x="-25493" y="278001"/>
                  <a:pt x="0" y="0"/>
                </a:cubicBezTo>
                <a:close/>
              </a:path>
              <a:path w="2973532" h="1746767" stroke="0" extrusionOk="0">
                <a:moveTo>
                  <a:pt x="0" y="0"/>
                </a:moveTo>
                <a:cubicBezTo>
                  <a:pt x="225854" y="5430"/>
                  <a:pt x="349080" y="-14148"/>
                  <a:pt x="624442" y="0"/>
                </a:cubicBezTo>
                <a:cubicBezTo>
                  <a:pt x="899804" y="14148"/>
                  <a:pt x="1043694" y="-31124"/>
                  <a:pt x="1248883" y="0"/>
                </a:cubicBezTo>
                <a:cubicBezTo>
                  <a:pt x="1454072" y="31124"/>
                  <a:pt x="1535576" y="21587"/>
                  <a:pt x="1813855" y="0"/>
                </a:cubicBezTo>
                <a:cubicBezTo>
                  <a:pt x="2092134" y="-21587"/>
                  <a:pt x="2119390" y="6767"/>
                  <a:pt x="2319355" y="0"/>
                </a:cubicBezTo>
                <a:cubicBezTo>
                  <a:pt x="2519320" y="-6767"/>
                  <a:pt x="2741807" y="-17038"/>
                  <a:pt x="2973532" y="0"/>
                </a:cubicBezTo>
                <a:cubicBezTo>
                  <a:pt x="2974754" y="255396"/>
                  <a:pt x="2984490" y="488472"/>
                  <a:pt x="2973532" y="617191"/>
                </a:cubicBezTo>
                <a:cubicBezTo>
                  <a:pt x="2962574" y="745910"/>
                  <a:pt x="2961399" y="1003805"/>
                  <a:pt x="2973532" y="1181979"/>
                </a:cubicBezTo>
                <a:cubicBezTo>
                  <a:pt x="2985665" y="1360153"/>
                  <a:pt x="2988512" y="1596918"/>
                  <a:pt x="2973532" y="1746767"/>
                </a:cubicBezTo>
                <a:cubicBezTo>
                  <a:pt x="2718474" y="1751084"/>
                  <a:pt x="2648088" y="1770220"/>
                  <a:pt x="2408561" y="1746767"/>
                </a:cubicBezTo>
                <a:cubicBezTo>
                  <a:pt x="2169034" y="1723314"/>
                  <a:pt x="2067547" y="1768923"/>
                  <a:pt x="1843590" y="1746767"/>
                </a:cubicBezTo>
                <a:cubicBezTo>
                  <a:pt x="1619633" y="1724611"/>
                  <a:pt x="1494536" y="1716569"/>
                  <a:pt x="1219148" y="1746767"/>
                </a:cubicBezTo>
                <a:cubicBezTo>
                  <a:pt x="943760" y="1776965"/>
                  <a:pt x="904083" y="1736839"/>
                  <a:pt x="713648" y="1746767"/>
                </a:cubicBezTo>
                <a:cubicBezTo>
                  <a:pt x="523213" y="1756695"/>
                  <a:pt x="356480" y="1741864"/>
                  <a:pt x="0" y="1746767"/>
                </a:cubicBezTo>
                <a:cubicBezTo>
                  <a:pt x="10445" y="1549226"/>
                  <a:pt x="5599" y="1262391"/>
                  <a:pt x="0" y="1129576"/>
                </a:cubicBezTo>
                <a:cubicBezTo>
                  <a:pt x="-5599" y="996761"/>
                  <a:pt x="25356" y="819941"/>
                  <a:pt x="0" y="564788"/>
                </a:cubicBezTo>
                <a:cubicBezTo>
                  <a:pt x="-25356" y="309635"/>
                  <a:pt x="11817" y="166089"/>
                  <a:pt x="0" y="0"/>
                </a:cubicBezTo>
                <a:close/>
              </a:path>
            </a:pathLst>
          </a:custGeom>
          <a:ln>
            <a:extLst>
              <a:ext uri="{C807C97D-BFC1-408E-A445-0C87EB9F89A2}">
                <ask:lineSketchStyleProps xmlns:ask="http://schemas.microsoft.com/office/drawing/2018/sketchyshapes" sd="79526794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Ce dispositif permet autant la </a:t>
            </a:r>
            <a:r>
              <a:rPr lang="fr-FR" sz="1400" b="1" dirty="0">
                <a:solidFill>
                  <a:schemeClr val="bg1"/>
                </a:solidFill>
                <a:latin typeface="Cavolini" panose="03000502040302020204" pitchFamily="66" charset="0"/>
                <a:cs typeface="Cavolini" panose="03000502040302020204" pitchFamily="66" charset="0"/>
              </a:rPr>
              <a:t>conquête de nouveaux clients particuliers que pros et entreprises</a:t>
            </a:r>
            <a:r>
              <a:rPr lang="fr-FR" sz="1400" dirty="0">
                <a:solidFill>
                  <a:schemeClr val="bg1"/>
                </a:solidFill>
                <a:latin typeface="Cavolini" panose="03000502040302020204" pitchFamily="66" charset="0"/>
                <a:cs typeface="Cavolini" panose="03000502040302020204" pitchFamily="66" charset="0"/>
              </a:rPr>
              <a:t>, tout en </a:t>
            </a:r>
            <a:r>
              <a:rPr lang="fr-FR" sz="1400" b="1" dirty="0">
                <a:solidFill>
                  <a:schemeClr val="bg1"/>
                </a:solidFill>
                <a:latin typeface="Cavolini" panose="03000502040302020204" pitchFamily="66" charset="0"/>
                <a:cs typeface="Cavolini" panose="03000502040302020204" pitchFamily="66" charset="0"/>
              </a:rPr>
              <a:t>renforçant la relation commerciale</a:t>
            </a:r>
            <a:r>
              <a:rPr lang="fr-FR" sz="1400" dirty="0">
                <a:solidFill>
                  <a:schemeClr val="bg1"/>
                </a:solidFill>
                <a:latin typeface="Cavolini" panose="03000502040302020204" pitchFamily="66" charset="0"/>
                <a:cs typeface="Cavolini" panose="03000502040302020204" pitchFamily="66" charset="0"/>
              </a:rPr>
              <a:t> avec les clients actuels !</a:t>
            </a:r>
          </a:p>
        </p:txBody>
      </p:sp>
      <p:sp>
        <p:nvSpPr>
          <p:cNvPr id="7" name="Flèche : droite 6">
            <a:extLst>
              <a:ext uri="{FF2B5EF4-FFF2-40B4-BE49-F238E27FC236}">
                <a16:creationId xmlns:a16="http://schemas.microsoft.com/office/drawing/2014/main" id="{8030C4CC-92F0-AA47-D6F0-9189AD01E6D1}"/>
              </a:ext>
            </a:extLst>
          </p:cNvPr>
          <p:cNvSpPr/>
          <p:nvPr/>
        </p:nvSpPr>
        <p:spPr>
          <a:xfrm>
            <a:off x="387927" y="4184764"/>
            <a:ext cx="11416146" cy="64655"/>
          </a:xfrm>
          <a:custGeom>
            <a:avLst/>
            <a:gdLst>
              <a:gd name="connsiteX0" fmla="*/ 0 w 11416146"/>
              <a:gd name="connsiteY0" fmla="*/ 16164 h 64655"/>
              <a:gd name="connsiteX1" fmla="*/ 897313 w 11416146"/>
              <a:gd name="connsiteY1" fmla="*/ 16164 h 64655"/>
              <a:gd name="connsiteX2" fmla="*/ 1453111 w 11416146"/>
              <a:gd name="connsiteY2" fmla="*/ 16164 h 64655"/>
              <a:gd name="connsiteX3" fmla="*/ 1781233 w 11416146"/>
              <a:gd name="connsiteY3" fmla="*/ 16164 h 64655"/>
              <a:gd name="connsiteX4" fmla="*/ 2564707 w 11416146"/>
              <a:gd name="connsiteY4" fmla="*/ 16164 h 64655"/>
              <a:gd name="connsiteX5" fmla="*/ 3120506 w 11416146"/>
              <a:gd name="connsiteY5" fmla="*/ 16164 h 64655"/>
              <a:gd name="connsiteX6" fmla="*/ 4017818 w 11416146"/>
              <a:gd name="connsiteY6" fmla="*/ 16164 h 64655"/>
              <a:gd name="connsiteX7" fmla="*/ 4345940 w 11416146"/>
              <a:gd name="connsiteY7" fmla="*/ 16164 h 64655"/>
              <a:gd name="connsiteX8" fmla="*/ 5243253 w 11416146"/>
              <a:gd name="connsiteY8" fmla="*/ 16164 h 64655"/>
              <a:gd name="connsiteX9" fmla="*/ 5799051 w 11416146"/>
              <a:gd name="connsiteY9" fmla="*/ 16164 h 64655"/>
              <a:gd name="connsiteX10" fmla="*/ 6696364 w 11416146"/>
              <a:gd name="connsiteY10" fmla="*/ 16164 h 64655"/>
              <a:gd name="connsiteX11" fmla="*/ 7479839 w 11416146"/>
              <a:gd name="connsiteY11" fmla="*/ 16164 h 64655"/>
              <a:gd name="connsiteX12" fmla="*/ 8149475 w 11416146"/>
              <a:gd name="connsiteY12" fmla="*/ 16164 h 64655"/>
              <a:gd name="connsiteX13" fmla="*/ 8932950 w 11416146"/>
              <a:gd name="connsiteY13" fmla="*/ 16164 h 64655"/>
              <a:gd name="connsiteX14" fmla="*/ 9374910 w 11416146"/>
              <a:gd name="connsiteY14" fmla="*/ 16164 h 64655"/>
              <a:gd name="connsiteX15" fmla="*/ 10272223 w 11416146"/>
              <a:gd name="connsiteY15" fmla="*/ 16164 h 64655"/>
              <a:gd name="connsiteX16" fmla="*/ 11383819 w 11416146"/>
              <a:gd name="connsiteY16" fmla="*/ 16164 h 64655"/>
              <a:gd name="connsiteX17" fmla="*/ 11383819 w 11416146"/>
              <a:gd name="connsiteY17" fmla="*/ 0 h 64655"/>
              <a:gd name="connsiteX18" fmla="*/ 11416146 w 11416146"/>
              <a:gd name="connsiteY18" fmla="*/ 32328 h 64655"/>
              <a:gd name="connsiteX19" fmla="*/ 11383819 w 11416146"/>
              <a:gd name="connsiteY19" fmla="*/ 64655 h 64655"/>
              <a:gd name="connsiteX20" fmla="*/ 11383819 w 11416146"/>
              <a:gd name="connsiteY20" fmla="*/ 48491 h 64655"/>
              <a:gd name="connsiteX21" fmla="*/ 10486506 w 11416146"/>
              <a:gd name="connsiteY21" fmla="*/ 48491 h 64655"/>
              <a:gd name="connsiteX22" fmla="*/ 9703032 w 11416146"/>
              <a:gd name="connsiteY22" fmla="*/ 48491 h 64655"/>
              <a:gd name="connsiteX23" fmla="*/ 9147233 w 11416146"/>
              <a:gd name="connsiteY23" fmla="*/ 48491 h 64655"/>
              <a:gd name="connsiteX24" fmla="*/ 8249921 w 11416146"/>
              <a:gd name="connsiteY24" fmla="*/ 48491 h 64655"/>
              <a:gd name="connsiteX25" fmla="*/ 7352608 w 11416146"/>
              <a:gd name="connsiteY25" fmla="*/ 48491 h 64655"/>
              <a:gd name="connsiteX26" fmla="*/ 6682971 w 11416146"/>
              <a:gd name="connsiteY26" fmla="*/ 48491 h 64655"/>
              <a:gd name="connsiteX27" fmla="*/ 6013335 w 11416146"/>
              <a:gd name="connsiteY27" fmla="*/ 48491 h 64655"/>
              <a:gd name="connsiteX28" fmla="*/ 5571375 w 11416146"/>
              <a:gd name="connsiteY28" fmla="*/ 48491 h 64655"/>
              <a:gd name="connsiteX29" fmla="*/ 5129415 w 11416146"/>
              <a:gd name="connsiteY29" fmla="*/ 48491 h 64655"/>
              <a:gd name="connsiteX30" fmla="*/ 4687455 w 11416146"/>
              <a:gd name="connsiteY30" fmla="*/ 48491 h 64655"/>
              <a:gd name="connsiteX31" fmla="*/ 3903980 w 11416146"/>
              <a:gd name="connsiteY31" fmla="*/ 48491 h 64655"/>
              <a:gd name="connsiteX32" fmla="*/ 3348182 w 11416146"/>
              <a:gd name="connsiteY32" fmla="*/ 48491 h 64655"/>
              <a:gd name="connsiteX33" fmla="*/ 2906222 w 11416146"/>
              <a:gd name="connsiteY33" fmla="*/ 48491 h 64655"/>
              <a:gd name="connsiteX34" fmla="*/ 2578100 w 11416146"/>
              <a:gd name="connsiteY34" fmla="*/ 48491 h 64655"/>
              <a:gd name="connsiteX35" fmla="*/ 1680787 w 11416146"/>
              <a:gd name="connsiteY35" fmla="*/ 48491 h 64655"/>
              <a:gd name="connsiteX36" fmla="*/ 897313 w 11416146"/>
              <a:gd name="connsiteY36" fmla="*/ 48491 h 64655"/>
              <a:gd name="connsiteX37" fmla="*/ 0 w 11416146"/>
              <a:gd name="connsiteY37" fmla="*/ 48491 h 64655"/>
              <a:gd name="connsiteX38" fmla="*/ 0 w 11416146"/>
              <a:gd name="connsiteY38" fmla="*/ 16164 h 6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16146" h="64655" fill="none" extrusionOk="0">
                <a:moveTo>
                  <a:pt x="0" y="16164"/>
                </a:moveTo>
                <a:cubicBezTo>
                  <a:pt x="291027" y="2684"/>
                  <a:pt x="518047" y="-6194"/>
                  <a:pt x="897313" y="16164"/>
                </a:cubicBezTo>
                <a:cubicBezTo>
                  <a:pt x="1276579" y="38522"/>
                  <a:pt x="1326178" y="5646"/>
                  <a:pt x="1453111" y="16164"/>
                </a:cubicBezTo>
                <a:cubicBezTo>
                  <a:pt x="1580044" y="26682"/>
                  <a:pt x="1651933" y="11479"/>
                  <a:pt x="1781233" y="16164"/>
                </a:cubicBezTo>
                <a:cubicBezTo>
                  <a:pt x="1910533" y="20849"/>
                  <a:pt x="2326754" y="12354"/>
                  <a:pt x="2564707" y="16164"/>
                </a:cubicBezTo>
                <a:cubicBezTo>
                  <a:pt x="2802660" y="19974"/>
                  <a:pt x="2885008" y="10227"/>
                  <a:pt x="3120506" y="16164"/>
                </a:cubicBezTo>
                <a:cubicBezTo>
                  <a:pt x="3356004" y="22101"/>
                  <a:pt x="3640054" y="28167"/>
                  <a:pt x="4017818" y="16164"/>
                </a:cubicBezTo>
                <a:cubicBezTo>
                  <a:pt x="4395582" y="4161"/>
                  <a:pt x="4253239" y="23983"/>
                  <a:pt x="4345940" y="16164"/>
                </a:cubicBezTo>
                <a:cubicBezTo>
                  <a:pt x="4438641" y="8345"/>
                  <a:pt x="4965588" y="-19435"/>
                  <a:pt x="5243253" y="16164"/>
                </a:cubicBezTo>
                <a:cubicBezTo>
                  <a:pt x="5520918" y="51763"/>
                  <a:pt x="5556751" y="-7542"/>
                  <a:pt x="5799051" y="16164"/>
                </a:cubicBezTo>
                <a:cubicBezTo>
                  <a:pt x="6041351" y="39870"/>
                  <a:pt x="6340307" y="44275"/>
                  <a:pt x="6696364" y="16164"/>
                </a:cubicBezTo>
                <a:cubicBezTo>
                  <a:pt x="7052421" y="-11947"/>
                  <a:pt x="7106718" y="21437"/>
                  <a:pt x="7479839" y="16164"/>
                </a:cubicBezTo>
                <a:cubicBezTo>
                  <a:pt x="7852961" y="10891"/>
                  <a:pt x="7897494" y="17088"/>
                  <a:pt x="8149475" y="16164"/>
                </a:cubicBezTo>
                <a:cubicBezTo>
                  <a:pt x="8401456" y="15240"/>
                  <a:pt x="8765258" y="-18628"/>
                  <a:pt x="8932950" y="16164"/>
                </a:cubicBezTo>
                <a:cubicBezTo>
                  <a:pt x="9100642" y="50956"/>
                  <a:pt x="9236238" y="23189"/>
                  <a:pt x="9374910" y="16164"/>
                </a:cubicBezTo>
                <a:cubicBezTo>
                  <a:pt x="9513582" y="9139"/>
                  <a:pt x="9972274" y="3179"/>
                  <a:pt x="10272223" y="16164"/>
                </a:cubicBezTo>
                <a:cubicBezTo>
                  <a:pt x="10572172" y="29149"/>
                  <a:pt x="10963772" y="69590"/>
                  <a:pt x="11383819" y="16164"/>
                </a:cubicBezTo>
                <a:cubicBezTo>
                  <a:pt x="11384013" y="9369"/>
                  <a:pt x="11384438" y="7277"/>
                  <a:pt x="11383819" y="0"/>
                </a:cubicBezTo>
                <a:cubicBezTo>
                  <a:pt x="11398101" y="12063"/>
                  <a:pt x="11402088" y="18595"/>
                  <a:pt x="11416146" y="32328"/>
                </a:cubicBezTo>
                <a:cubicBezTo>
                  <a:pt x="11407171" y="39695"/>
                  <a:pt x="11395831" y="55682"/>
                  <a:pt x="11383819" y="64655"/>
                </a:cubicBezTo>
                <a:cubicBezTo>
                  <a:pt x="11384387" y="58036"/>
                  <a:pt x="11383617" y="51862"/>
                  <a:pt x="11383819" y="48491"/>
                </a:cubicBezTo>
                <a:cubicBezTo>
                  <a:pt x="11032450" y="37547"/>
                  <a:pt x="10715247" y="68142"/>
                  <a:pt x="10486506" y="48491"/>
                </a:cubicBezTo>
                <a:cubicBezTo>
                  <a:pt x="10257765" y="28840"/>
                  <a:pt x="9868092" y="57794"/>
                  <a:pt x="9703032" y="48491"/>
                </a:cubicBezTo>
                <a:cubicBezTo>
                  <a:pt x="9537972" y="39188"/>
                  <a:pt x="9345712" y="22766"/>
                  <a:pt x="9147233" y="48491"/>
                </a:cubicBezTo>
                <a:cubicBezTo>
                  <a:pt x="8948754" y="74216"/>
                  <a:pt x="8501557" y="47892"/>
                  <a:pt x="8249921" y="48491"/>
                </a:cubicBezTo>
                <a:cubicBezTo>
                  <a:pt x="7998285" y="49090"/>
                  <a:pt x="7743101" y="43883"/>
                  <a:pt x="7352608" y="48491"/>
                </a:cubicBezTo>
                <a:cubicBezTo>
                  <a:pt x="6962115" y="53099"/>
                  <a:pt x="6892436" y="41911"/>
                  <a:pt x="6682971" y="48491"/>
                </a:cubicBezTo>
                <a:cubicBezTo>
                  <a:pt x="6473506" y="55071"/>
                  <a:pt x="6258609" y="34458"/>
                  <a:pt x="6013335" y="48491"/>
                </a:cubicBezTo>
                <a:cubicBezTo>
                  <a:pt x="5768061" y="62524"/>
                  <a:pt x="5668425" y="52217"/>
                  <a:pt x="5571375" y="48491"/>
                </a:cubicBezTo>
                <a:cubicBezTo>
                  <a:pt x="5474325" y="44765"/>
                  <a:pt x="5300894" y="32553"/>
                  <a:pt x="5129415" y="48491"/>
                </a:cubicBezTo>
                <a:cubicBezTo>
                  <a:pt x="4957936" y="64429"/>
                  <a:pt x="4802726" y="58791"/>
                  <a:pt x="4687455" y="48491"/>
                </a:cubicBezTo>
                <a:cubicBezTo>
                  <a:pt x="4572184" y="38191"/>
                  <a:pt x="4278027" y="42081"/>
                  <a:pt x="3903980" y="48491"/>
                </a:cubicBezTo>
                <a:cubicBezTo>
                  <a:pt x="3529934" y="54901"/>
                  <a:pt x="3612090" y="30828"/>
                  <a:pt x="3348182" y="48491"/>
                </a:cubicBezTo>
                <a:cubicBezTo>
                  <a:pt x="3084274" y="66154"/>
                  <a:pt x="3063754" y="58429"/>
                  <a:pt x="2906222" y="48491"/>
                </a:cubicBezTo>
                <a:cubicBezTo>
                  <a:pt x="2748690" y="38553"/>
                  <a:pt x="2670301" y="42711"/>
                  <a:pt x="2578100" y="48491"/>
                </a:cubicBezTo>
                <a:cubicBezTo>
                  <a:pt x="2485899" y="54271"/>
                  <a:pt x="2036382" y="32918"/>
                  <a:pt x="1680787" y="48491"/>
                </a:cubicBezTo>
                <a:cubicBezTo>
                  <a:pt x="1325192" y="64064"/>
                  <a:pt x="1084046" y="17010"/>
                  <a:pt x="897313" y="48491"/>
                </a:cubicBezTo>
                <a:cubicBezTo>
                  <a:pt x="710580" y="79972"/>
                  <a:pt x="420614" y="15456"/>
                  <a:pt x="0" y="48491"/>
                </a:cubicBezTo>
                <a:cubicBezTo>
                  <a:pt x="-1285" y="38310"/>
                  <a:pt x="690" y="30922"/>
                  <a:pt x="0" y="16164"/>
                </a:cubicBezTo>
                <a:close/>
              </a:path>
              <a:path w="11416146" h="64655" stroke="0" extrusionOk="0">
                <a:moveTo>
                  <a:pt x="0" y="16164"/>
                </a:moveTo>
                <a:cubicBezTo>
                  <a:pt x="345391" y="48326"/>
                  <a:pt x="577271" y="32709"/>
                  <a:pt x="783475" y="16164"/>
                </a:cubicBezTo>
                <a:cubicBezTo>
                  <a:pt x="989679" y="-381"/>
                  <a:pt x="1149937" y="46900"/>
                  <a:pt x="1453111" y="16164"/>
                </a:cubicBezTo>
                <a:cubicBezTo>
                  <a:pt x="1756285" y="-14572"/>
                  <a:pt x="1940806" y="42443"/>
                  <a:pt x="2236586" y="16164"/>
                </a:cubicBezTo>
                <a:cubicBezTo>
                  <a:pt x="2532367" y="-10115"/>
                  <a:pt x="2488668" y="22455"/>
                  <a:pt x="2564707" y="16164"/>
                </a:cubicBezTo>
                <a:cubicBezTo>
                  <a:pt x="2640746" y="9873"/>
                  <a:pt x="3019737" y="38324"/>
                  <a:pt x="3234344" y="16164"/>
                </a:cubicBezTo>
                <a:cubicBezTo>
                  <a:pt x="3448951" y="-5996"/>
                  <a:pt x="3619116" y="1397"/>
                  <a:pt x="3903980" y="16164"/>
                </a:cubicBezTo>
                <a:cubicBezTo>
                  <a:pt x="4188844" y="30931"/>
                  <a:pt x="4077015" y="30675"/>
                  <a:pt x="4232102" y="16164"/>
                </a:cubicBezTo>
                <a:cubicBezTo>
                  <a:pt x="4387189" y="1653"/>
                  <a:pt x="4666046" y="16912"/>
                  <a:pt x="4787900" y="16164"/>
                </a:cubicBezTo>
                <a:cubicBezTo>
                  <a:pt x="4909754" y="15416"/>
                  <a:pt x="5248482" y="-22276"/>
                  <a:pt x="5685213" y="16164"/>
                </a:cubicBezTo>
                <a:cubicBezTo>
                  <a:pt x="6121944" y="54604"/>
                  <a:pt x="6096363" y="-19464"/>
                  <a:pt x="6468688" y="16164"/>
                </a:cubicBezTo>
                <a:cubicBezTo>
                  <a:pt x="6841013" y="51792"/>
                  <a:pt x="7031335" y="38445"/>
                  <a:pt x="7252162" y="16164"/>
                </a:cubicBezTo>
                <a:cubicBezTo>
                  <a:pt x="7472989" y="-6117"/>
                  <a:pt x="7551416" y="28727"/>
                  <a:pt x="7694122" y="16164"/>
                </a:cubicBezTo>
                <a:cubicBezTo>
                  <a:pt x="7836828" y="3601"/>
                  <a:pt x="8128323" y="-12685"/>
                  <a:pt x="8477597" y="16164"/>
                </a:cubicBezTo>
                <a:cubicBezTo>
                  <a:pt x="8826872" y="45013"/>
                  <a:pt x="8922166" y="40379"/>
                  <a:pt x="9261072" y="16164"/>
                </a:cubicBezTo>
                <a:cubicBezTo>
                  <a:pt x="9599978" y="-8051"/>
                  <a:pt x="9561675" y="13121"/>
                  <a:pt x="9816870" y="16164"/>
                </a:cubicBezTo>
                <a:cubicBezTo>
                  <a:pt x="10072065" y="19207"/>
                  <a:pt x="10298721" y="4284"/>
                  <a:pt x="10600344" y="16164"/>
                </a:cubicBezTo>
                <a:cubicBezTo>
                  <a:pt x="10901967" y="28044"/>
                  <a:pt x="11196834" y="24668"/>
                  <a:pt x="11383819" y="16164"/>
                </a:cubicBezTo>
                <a:cubicBezTo>
                  <a:pt x="11383032" y="12803"/>
                  <a:pt x="11383918" y="6952"/>
                  <a:pt x="11383819" y="0"/>
                </a:cubicBezTo>
                <a:cubicBezTo>
                  <a:pt x="11392331" y="9187"/>
                  <a:pt x="11405795" y="24439"/>
                  <a:pt x="11416146" y="32328"/>
                </a:cubicBezTo>
                <a:cubicBezTo>
                  <a:pt x="11405146" y="44228"/>
                  <a:pt x="11392564" y="54190"/>
                  <a:pt x="11383819" y="64655"/>
                </a:cubicBezTo>
                <a:cubicBezTo>
                  <a:pt x="11384543" y="57363"/>
                  <a:pt x="11384267" y="54320"/>
                  <a:pt x="11383819" y="48491"/>
                </a:cubicBezTo>
                <a:cubicBezTo>
                  <a:pt x="11172980" y="54479"/>
                  <a:pt x="10934467" y="83295"/>
                  <a:pt x="10486506" y="48491"/>
                </a:cubicBezTo>
                <a:cubicBezTo>
                  <a:pt x="10038545" y="13687"/>
                  <a:pt x="10161475" y="50182"/>
                  <a:pt x="10044546" y="48491"/>
                </a:cubicBezTo>
                <a:cubicBezTo>
                  <a:pt x="9927617" y="46800"/>
                  <a:pt x="9479754" y="17000"/>
                  <a:pt x="9147233" y="48491"/>
                </a:cubicBezTo>
                <a:cubicBezTo>
                  <a:pt x="8814712" y="79982"/>
                  <a:pt x="8918200" y="50691"/>
                  <a:pt x="8819112" y="48491"/>
                </a:cubicBezTo>
                <a:cubicBezTo>
                  <a:pt x="8720024" y="46291"/>
                  <a:pt x="8288012" y="78496"/>
                  <a:pt x="8035637" y="48491"/>
                </a:cubicBezTo>
                <a:cubicBezTo>
                  <a:pt x="7783263" y="18486"/>
                  <a:pt x="7719243" y="57439"/>
                  <a:pt x="7479839" y="48491"/>
                </a:cubicBezTo>
                <a:cubicBezTo>
                  <a:pt x="7240435" y="39543"/>
                  <a:pt x="7290161" y="57442"/>
                  <a:pt x="7151717" y="48491"/>
                </a:cubicBezTo>
                <a:cubicBezTo>
                  <a:pt x="7013273" y="39540"/>
                  <a:pt x="6537527" y="9984"/>
                  <a:pt x="6368242" y="48491"/>
                </a:cubicBezTo>
                <a:cubicBezTo>
                  <a:pt x="6198958" y="86998"/>
                  <a:pt x="5964630" y="50183"/>
                  <a:pt x="5698606" y="48491"/>
                </a:cubicBezTo>
                <a:cubicBezTo>
                  <a:pt x="5432582" y="46799"/>
                  <a:pt x="5441600" y="70429"/>
                  <a:pt x="5256646" y="48491"/>
                </a:cubicBezTo>
                <a:cubicBezTo>
                  <a:pt x="5071692" y="26553"/>
                  <a:pt x="4753562" y="36105"/>
                  <a:pt x="4587009" y="48491"/>
                </a:cubicBezTo>
                <a:cubicBezTo>
                  <a:pt x="4420456" y="60877"/>
                  <a:pt x="4189515" y="49136"/>
                  <a:pt x="4031211" y="48491"/>
                </a:cubicBezTo>
                <a:cubicBezTo>
                  <a:pt x="3872907" y="47846"/>
                  <a:pt x="3837585" y="56126"/>
                  <a:pt x="3703089" y="48491"/>
                </a:cubicBezTo>
                <a:cubicBezTo>
                  <a:pt x="3568593" y="40856"/>
                  <a:pt x="3365545" y="79115"/>
                  <a:pt x="3033453" y="48491"/>
                </a:cubicBezTo>
                <a:cubicBezTo>
                  <a:pt x="2701361" y="17867"/>
                  <a:pt x="2691405" y="72691"/>
                  <a:pt x="2477655" y="48491"/>
                </a:cubicBezTo>
                <a:cubicBezTo>
                  <a:pt x="2263905" y="24291"/>
                  <a:pt x="2046633" y="38800"/>
                  <a:pt x="1921857" y="48491"/>
                </a:cubicBezTo>
                <a:cubicBezTo>
                  <a:pt x="1797081" y="58182"/>
                  <a:pt x="1708130" y="54314"/>
                  <a:pt x="1593735" y="48491"/>
                </a:cubicBezTo>
                <a:cubicBezTo>
                  <a:pt x="1479340" y="42668"/>
                  <a:pt x="1171549" y="22451"/>
                  <a:pt x="810260" y="48491"/>
                </a:cubicBezTo>
                <a:cubicBezTo>
                  <a:pt x="448972" y="74531"/>
                  <a:pt x="165140" y="13376"/>
                  <a:pt x="0" y="48491"/>
                </a:cubicBezTo>
                <a:cubicBezTo>
                  <a:pt x="-1456" y="38274"/>
                  <a:pt x="-1089" y="31380"/>
                  <a:pt x="0" y="16164"/>
                </a:cubicBezTo>
                <a:close/>
              </a:path>
            </a:pathLst>
          </a:custGeom>
          <a:solidFill>
            <a:schemeClr val="tx1"/>
          </a:solidFill>
          <a:ln>
            <a:solidFill>
              <a:schemeClr val="tx1"/>
            </a:solidFill>
            <a:extLst>
              <a:ext uri="{C807C97D-BFC1-408E-A445-0C87EB9F89A2}">
                <ask:lineSketchStyleProps xmlns:ask="http://schemas.microsoft.com/office/drawing/2018/sketchyshapes" sd="1988568241">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Légende : encadrée à une bordure 7">
            <a:extLst>
              <a:ext uri="{FF2B5EF4-FFF2-40B4-BE49-F238E27FC236}">
                <a16:creationId xmlns:a16="http://schemas.microsoft.com/office/drawing/2014/main" id="{760CE327-F72A-1892-2AB8-927C981339CA}"/>
              </a:ext>
            </a:extLst>
          </p:cNvPr>
          <p:cNvSpPr/>
          <p:nvPr/>
        </p:nvSpPr>
        <p:spPr>
          <a:xfrm>
            <a:off x="752519" y="3480724"/>
            <a:ext cx="1682998" cy="1468188"/>
          </a:xfrm>
          <a:custGeom>
            <a:avLst/>
            <a:gdLst>
              <a:gd name="connsiteX0" fmla="*/ 0 w 1682998"/>
              <a:gd name="connsiteY0" fmla="*/ 0 h 1468188"/>
              <a:gd name="connsiteX1" fmla="*/ 577829 w 1682998"/>
              <a:gd name="connsiteY1" fmla="*/ 0 h 1468188"/>
              <a:gd name="connsiteX2" fmla="*/ 1088339 w 1682998"/>
              <a:gd name="connsiteY2" fmla="*/ 0 h 1468188"/>
              <a:gd name="connsiteX3" fmla="*/ 1682998 w 1682998"/>
              <a:gd name="connsiteY3" fmla="*/ 0 h 1468188"/>
              <a:gd name="connsiteX4" fmla="*/ 1682998 w 1682998"/>
              <a:gd name="connsiteY4" fmla="*/ 518760 h 1468188"/>
              <a:gd name="connsiteX5" fmla="*/ 1682998 w 1682998"/>
              <a:gd name="connsiteY5" fmla="*/ 1037520 h 1468188"/>
              <a:gd name="connsiteX6" fmla="*/ 1682998 w 1682998"/>
              <a:gd name="connsiteY6" fmla="*/ 1468188 h 1468188"/>
              <a:gd name="connsiteX7" fmla="*/ 1172489 w 1682998"/>
              <a:gd name="connsiteY7" fmla="*/ 1468188 h 1468188"/>
              <a:gd name="connsiteX8" fmla="*/ 594659 w 1682998"/>
              <a:gd name="connsiteY8" fmla="*/ 1468188 h 1468188"/>
              <a:gd name="connsiteX9" fmla="*/ 0 w 1682998"/>
              <a:gd name="connsiteY9" fmla="*/ 1468188 h 1468188"/>
              <a:gd name="connsiteX10" fmla="*/ 0 w 1682998"/>
              <a:gd name="connsiteY10" fmla="*/ 949428 h 1468188"/>
              <a:gd name="connsiteX11" fmla="*/ 0 w 1682998"/>
              <a:gd name="connsiteY11" fmla="*/ 445350 h 1468188"/>
              <a:gd name="connsiteX12" fmla="*/ 0 w 1682998"/>
              <a:gd name="connsiteY12" fmla="*/ 0 h 1468188"/>
              <a:gd name="connsiteX0" fmla="*/ -40897 w 1682998"/>
              <a:gd name="connsiteY0" fmla="*/ 0 h 1468188"/>
              <a:gd name="connsiteX1" fmla="*/ -40897 w 1682998"/>
              <a:gd name="connsiteY1" fmla="*/ 474714 h 1468188"/>
              <a:gd name="connsiteX2" fmla="*/ -40897 w 1682998"/>
              <a:gd name="connsiteY2" fmla="*/ 978792 h 1468188"/>
              <a:gd name="connsiteX3" fmla="*/ -40897 w 1682998"/>
              <a:gd name="connsiteY3" fmla="*/ 1468188 h 1468188"/>
              <a:gd name="connsiteX4" fmla="*/ -40897 w 1682998"/>
              <a:gd name="connsiteY4" fmla="*/ 1008156 h 1468188"/>
              <a:gd name="connsiteX5" fmla="*/ -40897 w 1682998"/>
              <a:gd name="connsiteY5" fmla="*/ 504078 h 1468188"/>
              <a:gd name="connsiteX6" fmla="*/ -40897 w 1682998"/>
              <a:gd name="connsiteY6" fmla="*/ 0 h 1468188"/>
              <a:gd name="connsiteX0" fmla="*/ -40897 w 1682998"/>
              <a:gd name="connsiteY0" fmla="*/ 304796 h 1468188"/>
              <a:gd name="connsiteX1" fmla="*/ -264887 w 1682998"/>
              <a:gd name="connsiteY1" fmla="*/ 745326 h 1468188"/>
            </a:gdLst>
            <a:ahLst/>
            <a:cxnLst>
              <a:cxn ang="0">
                <a:pos x="connsiteX0" y="connsiteY0"/>
              </a:cxn>
              <a:cxn ang="0">
                <a:pos x="connsiteX1" y="connsiteY1"/>
              </a:cxn>
            </a:cxnLst>
            <a:rect l="l" t="t" r="r" b="b"/>
            <a:pathLst>
              <a:path w="1682998" h="1468188"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913" y="171601"/>
                  <a:pt x="1659772" y="263020"/>
                  <a:pt x="1682998" y="518760"/>
                </a:cubicBezTo>
                <a:cubicBezTo>
                  <a:pt x="1706224" y="774500"/>
                  <a:pt x="1675244" y="907058"/>
                  <a:pt x="1682998" y="1037520"/>
                </a:cubicBezTo>
                <a:cubicBezTo>
                  <a:pt x="1690752" y="1167982"/>
                  <a:pt x="1690284" y="1335201"/>
                  <a:pt x="1682998" y="1468188"/>
                </a:cubicBezTo>
                <a:cubicBezTo>
                  <a:pt x="1447795" y="1470649"/>
                  <a:pt x="1398601" y="1447381"/>
                  <a:pt x="1172489" y="1468188"/>
                </a:cubicBezTo>
                <a:cubicBezTo>
                  <a:pt x="946377" y="1488995"/>
                  <a:pt x="823111" y="1473431"/>
                  <a:pt x="594659" y="1468188"/>
                </a:cubicBezTo>
                <a:cubicBezTo>
                  <a:pt x="366207" y="1462946"/>
                  <a:pt x="175105" y="1476725"/>
                  <a:pt x="0" y="1468188"/>
                </a:cubicBezTo>
                <a:cubicBezTo>
                  <a:pt x="10737" y="1252618"/>
                  <a:pt x="22147" y="1067781"/>
                  <a:pt x="0" y="949428"/>
                </a:cubicBezTo>
                <a:cubicBezTo>
                  <a:pt x="-22147" y="831075"/>
                  <a:pt x="-8852" y="652867"/>
                  <a:pt x="0" y="445350"/>
                </a:cubicBezTo>
                <a:cubicBezTo>
                  <a:pt x="8852" y="237833"/>
                  <a:pt x="-12507" y="193598"/>
                  <a:pt x="0" y="0"/>
                </a:cubicBezTo>
                <a:close/>
              </a:path>
              <a:path w="1682998" h="1468188" fill="none" extrusionOk="0">
                <a:moveTo>
                  <a:pt x="-40897" y="0"/>
                </a:moveTo>
                <a:cubicBezTo>
                  <a:pt x="-21304" y="153687"/>
                  <a:pt x="-18128" y="254433"/>
                  <a:pt x="-40897" y="474714"/>
                </a:cubicBezTo>
                <a:cubicBezTo>
                  <a:pt x="-63666" y="694995"/>
                  <a:pt x="-26754" y="742590"/>
                  <a:pt x="-40897" y="978792"/>
                </a:cubicBezTo>
                <a:cubicBezTo>
                  <a:pt x="-55040" y="1214994"/>
                  <a:pt x="-26776" y="1286682"/>
                  <a:pt x="-40897" y="1468188"/>
                </a:cubicBezTo>
                <a:cubicBezTo>
                  <a:pt x="-24018" y="1238992"/>
                  <a:pt x="-20433" y="1133155"/>
                  <a:pt x="-40897" y="1008156"/>
                </a:cubicBezTo>
                <a:cubicBezTo>
                  <a:pt x="-61361" y="883157"/>
                  <a:pt x="-46993" y="668175"/>
                  <a:pt x="-40897" y="504078"/>
                </a:cubicBezTo>
                <a:cubicBezTo>
                  <a:pt x="-34801" y="339981"/>
                  <a:pt x="-63479" y="159098"/>
                  <a:pt x="-40897" y="0"/>
                </a:cubicBezTo>
                <a:close/>
              </a:path>
              <a:path w="1682998" h="1468188" fill="none" extrusionOk="0">
                <a:moveTo>
                  <a:pt x="-40897" y="304796"/>
                </a:moveTo>
                <a:cubicBezTo>
                  <a:pt x="-132231" y="458672"/>
                  <a:pt x="-173766" y="604340"/>
                  <a:pt x="-264887" y="745326"/>
                </a:cubicBezTo>
              </a:path>
              <a:path w="1682998" h="1468188"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4181" y="1341587"/>
                  <a:pt x="1682998" y="1468188"/>
                </a:cubicBezTo>
                <a:cubicBezTo>
                  <a:pt x="1460296" y="1464072"/>
                  <a:pt x="1369872" y="1447275"/>
                  <a:pt x="1088339" y="1468188"/>
                </a:cubicBezTo>
                <a:cubicBezTo>
                  <a:pt x="806806" y="1489101"/>
                  <a:pt x="812729" y="1469535"/>
                  <a:pt x="577829" y="1468188"/>
                </a:cubicBezTo>
                <a:cubicBezTo>
                  <a:pt x="342929" y="1466842"/>
                  <a:pt x="154249" y="1488280"/>
                  <a:pt x="0" y="1468188"/>
                </a:cubicBezTo>
                <a:cubicBezTo>
                  <a:pt x="-6472" y="1358167"/>
                  <a:pt x="9441" y="1134541"/>
                  <a:pt x="0" y="993474"/>
                </a:cubicBezTo>
                <a:cubicBezTo>
                  <a:pt x="-9441" y="852407"/>
                  <a:pt x="-5094" y="711275"/>
                  <a:pt x="0" y="504078"/>
                </a:cubicBezTo>
                <a:cubicBezTo>
                  <a:pt x="5094" y="296881"/>
                  <a:pt x="-7260" y="175164"/>
                  <a:pt x="0" y="0"/>
                </a:cubicBezTo>
                <a:close/>
              </a:path>
              <a:path w="1682998" h="1468188" fill="none" stroke="0" extrusionOk="0">
                <a:moveTo>
                  <a:pt x="-40897" y="0"/>
                </a:moveTo>
                <a:cubicBezTo>
                  <a:pt x="-55906" y="140343"/>
                  <a:pt x="-19111" y="353620"/>
                  <a:pt x="-40897" y="518760"/>
                </a:cubicBezTo>
                <a:cubicBezTo>
                  <a:pt x="-62683" y="683900"/>
                  <a:pt x="-39214" y="848465"/>
                  <a:pt x="-40897" y="1037520"/>
                </a:cubicBezTo>
                <a:cubicBezTo>
                  <a:pt x="-42580" y="1226575"/>
                  <a:pt x="-61035" y="1349967"/>
                  <a:pt x="-40897" y="1468188"/>
                </a:cubicBezTo>
                <a:cubicBezTo>
                  <a:pt x="-55494" y="1298244"/>
                  <a:pt x="-29975" y="1167113"/>
                  <a:pt x="-40897" y="978792"/>
                </a:cubicBezTo>
                <a:cubicBezTo>
                  <a:pt x="-51819" y="790471"/>
                  <a:pt x="-25779" y="637695"/>
                  <a:pt x="-40897" y="504078"/>
                </a:cubicBezTo>
                <a:cubicBezTo>
                  <a:pt x="-56015" y="370461"/>
                  <a:pt x="-33392" y="228639"/>
                  <a:pt x="-40897" y="0"/>
                </a:cubicBezTo>
                <a:close/>
              </a:path>
              <a:path w="1682998" h="1468188" fill="none" stroke="0" extrusionOk="0">
                <a:moveTo>
                  <a:pt x="-40897" y="304796"/>
                </a:moveTo>
                <a:cubicBezTo>
                  <a:pt x="-132393" y="487336"/>
                  <a:pt x="-214208" y="630478"/>
                  <a:pt x="-264887" y="745326"/>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Le chargé d’affaires informe son client des offres pour ses salariés. </a:t>
            </a:r>
          </a:p>
        </p:txBody>
      </p:sp>
      <p:sp>
        <p:nvSpPr>
          <p:cNvPr id="14" name="Ellipse 13">
            <a:extLst>
              <a:ext uri="{FF2B5EF4-FFF2-40B4-BE49-F238E27FC236}">
                <a16:creationId xmlns:a16="http://schemas.microsoft.com/office/drawing/2014/main" id="{810C0B4C-823E-FA9D-2CD3-5AD88E6546CB}"/>
              </a:ext>
            </a:extLst>
          </p:cNvPr>
          <p:cNvSpPr/>
          <p:nvPr/>
        </p:nvSpPr>
        <p:spPr>
          <a:xfrm>
            <a:off x="277382" y="4088809"/>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1</a:t>
            </a:r>
          </a:p>
        </p:txBody>
      </p:sp>
      <p:sp>
        <p:nvSpPr>
          <p:cNvPr id="19" name="Légende : encadrée à une bordure 18">
            <a:extLst>
              <a:ext uri="{FF2B5EF4-FFF2-40B4-BE49-F238E27FC236}">
                <a16:creationId xmlns:a16="http://schemas.microsoft.com/office/drawing/2014/main" id="{9CF8DD9C-DDDF-8555-5F0D-2FD6C2BAE64B}"/>
              </a:ext>
            </a:extLst>
          </p:cNvPr>
          <p:cNvSpPr/>
          <p:nvPr/>
        </p:nvSpPr>
        <p:spPr>
          <a:xfrm>
            <a:off x="3070952" y="3480725"/>
            <a:ext cx="1682998" cy="1468187"/>
          </a:xfrm>
          <a:custGeom>
            <a:avLst/>
            <a:gdLst>
              <a:gd name="connsiteX0" fmla="*/ 0 w 1682998"/>
              <a:gd name="connsiteY0" fmla="*/ 0 h 1468187"/>
              <a:gd name="connsiteX1" fmla="*/ 577829 w 1682998"/>
              <a:gd name="connsiteY1" fmla="*/ 0 h 1468187"/>
              <a:gd name="connsiteX2" fmla="*/ 1088339 w 1682998"/>
              <a:gd name="connsiteY2" fmla="*/ 0 h 1468187"/>
              <a:gd name="connsiteX3" fmla="*/ 1682998 w 1682998"/>
              <a:gd name="connsiteY3" fmla="*/ 0 h 1468187"/>
              <a:gd name="connsiteX4" fmla="*/ 1682998 w 1682998"/>
              <a:gd name="connsiteY4" fmla="*/ 518759 h 1468187"/>
              <a:gd name="connsiteX5" fmla="*/ 1682998 w 1682998"/>
              <a:gd name="connsiteY5" fmla="*/ 1037519 h 1468187"/>
              <a:gd name="connsiteX6" fmla="*/ 1682998 w 1682998"/>
              <a:gd name="connsiteY6" fmla="*/ 1468187 h 1468187"/>
              <a:gd name="connsiteX7" fmla="*/ 1172489 w 1682998"/>
              <a:gd name="connsiteY7" fmla="*/ 1468187 h 1468187"/>
              <a:gd name="connsiteX8" fmla="*/ 594659 w 1682998"/>
              <a:gd name="connsiteY8" fmla="*/ 1468187 h 1468187"/>
              <a:gd name="connsiteX9" fmla="*/ 0 w 1682998"/>
              <a:gd name="connsiteY9" fmla="*/ 1468187 h 1468187"/>
              <a:gd name="connsiteX10" fmla="*/ 0 w 1682998"/>
              <a:gd name="connsiteY10" fmla="*/ 949428 h 1468187"/>
              <a:gd name="connsiteX11" fmla="*/ 0 w 1682998"/>
              <a:gd name="connsiteY11" fmla="*/ 445350 h 1468187"/>
              <a:gd name="connsiteX12" fmla="*/ 0 w 1682998"/>
              <a:gd name="connsiteY12" fmla="*/ 0 h 1468187"/>
              <a:gd name="connsiteX0" fmla="*/ -40897 w 1682998"/>
              <a:gd name="connsiteY0" fmla="*/ 0 h 1468187"/>
              <a:gd name="connsiteX1" fmla="*/ -40897 w 1682998"/>
              <a:gd name="connsiteY1" fmla="*/ 474714 h 1468187"/>
              <a:gd name="connsiteX2" fmla="*/ -40897 w 1682998"/>
              <a:gd name="connsiteY2" fmla="*/ 978791 h 1468187"/>
              <a:gd name="connsiteX3" fmla="*/ -40897 w 1682998"/>
              <a:gd name="connsiteY3" fmla="*/ 1468187 h 1468187"/>
              <a:gd name="connsiteX4" fmla="*/ -40897 w 1682998"/>
              <a:gd name="connsiteY4" fmla="*/ 1008155 h 1468187"/>
              <a:gd name="connsiteX5" fmla="*/ -40897 w 1682998"/>
              <a:gd name="connsiteY5" fmla="*/ 504078 h 1468187"/>
              <a:gd name="connsiteX6" fmla="*/ -40897 w 1682998"/>
              <a:gd name="connsiteY6" fmla="*/ 0 h 1468187"/>
              <a:gd name="connsiteX0" fmla="*/ -40897 w 1682998"/>
              <a:gd name="connsiteY0" fmla="*/ 304796 h 1468187"/>
              <a:gd name="connsiteX1" fmla="*/ -264887 w 1682998"/>
              <a:gd name="connsiteY1" fmla="*/ 745325 h 1468187"/>
            </a:gdLst>
            <a:ahLst/>
            <a:cxnLst>
              <a:cxn ang="0">
                <a:pos x="connsiteX0" y="connsiteY0"/>
              </a:cxn>
              <a:cxn ang="0">
                <a:pos x="connsiteX1" y="connsiteY1"/>
              </a:cxn>
            </a:cxnLst>
            <a:rect l="l" t="t" r="r" b="b"/>
            <a:pathLst>
              <a:path w="1682998" h="1468187"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867" y="176846"/>
                  <a:pt x="1705044" y="268425"/>
                  <a:pt x="1682998" y="518759"/>
                </a:cubicBezTo>
                <a:cubicBezTo>
                  <a:pt x="1660952" y="769093"/>
                  <a:pt x="1675244" y="907057"/>
                  <a:pt x="1682998" y="1037519"/>
                </a:cubicBezTo>
                <a:cubicBezTo>
                  <a:pt x="1690752" y="1167981"/>
                  <a:pt x="1690284" y="1335200"/>
                  <a:pt x="1682998" y="1468187"/>
                </a:cubicBezTo>
                <a:cubicBezTo>
                  <a:pt x="1447795" y="1470648"/>
                  <a:pt x="1398601" y="1447380"/>
                  <a:pt x="1172489" y="1468187"/>
                </a:cubicBezTo>
                <a:cubicBezTo>
                  <a:pt x="946377" y="1488994"/>
                  <a:pt x="823111" y="1473430"/>
                  <a:pt x="594659" y="1468187"/>
                </a:cubicBezTo>
                <a:cubicBezTo>
                  <a:pt x="366207" y="1462945"/>
                  <a:pt x="175105" y="1476724"/>
                  <a:pt x="0" y="1468187"/>
                </a:cubicBezTo>
                <a:cubicBezTo>
                  <a:pt x="16597" y="1249384"/>
                  <a:pt x="25778" y="1062577"/>
                  <a:pt x="0" y="949428"/>
                </a:cubicBezTo>
                <a:cubicBezTo>
                  <a:pt x="-25778" y="836279"/>
                  <a:pt x="-8852" y="652867"/>
                  <a:pt x="0" y="445350"/>
                </a:cubicBezTo>
                <a:cubicBezTo>
                  <a:pt x="8852" y="237833"/>
                  <a:pt x="-12507" y="193598"/>
                  <a:pt x="0" y="0"/>
                </a:cubicBezTo>
                <a:close/>
              </a:path>
              <a:path w="1682998" h="1468187" fill="none" extrusionOk="0">
                <a:moveTo>
                  <a:pt x="-40897" y="0"/>
                </a:moveTo>
                <a:cubicBezTo>
                  <a:pt x="-21304" y="153687"/>
                  <a:pt x="-18128" y="254433"/>
                  <a:pt x="-40897" y="474714"/>
                </a:cubicBezTo>
                <a:cubicBezTo>
                  <a:pt x="-63666" y="694995"/>
                  <a:pt x="-31924" y="747369"/>
                  <a:pt x="-40897" y="978791"/>
                </a:cubicBezTo>
                <a:cubicBezTo>
                  <a:pt x="-49870" y="1210213"/>
                  <a:pt x="-26776" y="1286681"/>
                  <a:pt x="-40897" y="1468187"/>
                </a:cubicBezTo>
                <a:cubicBezTo>
                  <a:pt x="-24018" y="1238991"/>
                  <a:pt x="-20433" y="1133154"/>
                  <a:pt x="-40897" y="1008155"/>
                </a:cubicBezTo>
                <a:cubicBezTo>
                  <a:pt x="-61361" y="883156"/>
                  <a:pt x="-45467" y="667047"/>
                  <a:pt x="-40897" y="504078"/>
                </a:cubicBezTo>
                <a:cubicBezTo>
                  <a:pt x="-36327" y="341109"/>
                  <a:pt x="-63479" y="159098"/>
                  <a:pt x="-40897" y="0"/>
                </a:cubicBezTo>
                <a:close/>
              </a:path>
              <a:path w="1682998" h="1468187" fill="none" extrusionOk="0">
                <a:moveTo>
                  <a:pt x="-40897" y="304796"/>
                </a:moveTo>
                <a:cubicBezTo>
                  <a:pt x="-138659" y="463403"/>
                  <a:pt x="-180954" y="604721"/>
                  <a:pt x="-264887" y="745325"/>
                </a:cubicBezTo>
              </a:path>
              <a:path w="1682998" h="1468187"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2930" y="1346676"/>
                  <a:pt x="1682998" y="1468187"/>
                </a:cubicBezTo>
                <a:cubicBezTo>
                  <a:pt x="1460296" y="1464071"/>
                  <a:pt x="1369872" y="1447274"/>
                  <a:pt x="1088339" y="1468187"/>
                </a:cubicBezTo>
                <a:cubicBezTo>
                  <a:pt x="806806" y="1489100"/>
                  <a:pt x="812729" y="1469534"/>
                  <a:pt x="577829" y="1468187"/>
                </a:cubicBezTo>
                <a:cubicBezTo>
                  <a:pt x="342929" y="1466841"/>
                  <a:pt x="154249" y="1488279"/>
                  <a:pt x="0" y="1468187"/>
                </a:cubicBezTo>
                <a:cubicBezTo>
                  <a:pt x="-6472" y="1358166"/>
                  <a:pt x="9441" y="1134540"/>
                  <a:pt x="0" y="993473"/>
                </a:cubicBezTo>
                <a:cubicBezTo>
                  <a:pt x="-9441" y="852406"/>
                  <a:pt x="3638" y="704577"/>
                  <a:pt x="0" y="504078"/>
                </a:cubicBezTo>
                <a:cubicBezTo>
                  <a:pt x="-3638" y="303580"/>
                  <a:pt x="-7260" y="175164"/>
                  <a:pt x="0" y="0"/>
                </a:cubicBezTo>
                <a:close/>
              </a:path>
              <a:path w="1682998" h="1468187" fill="none" stroke="0" extrusionOk="0">
                <a:moveTo>
                  <a:pt x="-40897" y="0"/>
                </a:moveTo>
                <a:cubicBezTo>
                  <a:pt x="-58443" y="143560"/>
                  <a:pt x="-22266" y="358901"/>
                  <a:pt x="-40897" y="518759"/>
                </a:cubicBezTo>
                <a:cubicBezTo>
                  <a:pt x="-59528" y="678617"/>
                  <a:pt x="-39214" y="848464"/>
                  <a:pt x="-40897" y="1037519"/>
                </a:cubicBezTo>
                <a:cubicBezTo>
                  <a:pt x="-42580" y="1226574"/>
                  <a:pt x="-61035" y="1349966"/>
                  <a:pt x="-40897" y="1468187"/>
                </a:cubicBezTo>
                <a:cubicBezTo>
                  <a:pt x="-55494" y="1298243"/>
                  <a:pt x="-29975" y="1167112"/>
                  <a:pt x="-40897" y="978791"/>
                </a:cubicBezTo>
                <a:cubicBezTo>
                  <a:pt x="-51819" y="790470"/>
                  <a:pt x="-17321" y="631735"/>
                  <a:pt x="-40897" y="504078"/>
                </a:cubicBezTo>
                <a:cubicBezTo>
                  <a:pt x="-64473" y="376421"/>
                  <a:pt x="-33392" y="228639"/>
                  <a:pt x="-40897" y="0"/>
                </a:cubicBezTo>
                <a:close/>
              </a:path>
              <a:path w="1682998" h="1468187" fill="none" stroke="0" extrusionOk="0">
                <a:moveTo>
                  <a:pt x="-40897" y="304796"/>
                </a:moveTo>
                <a:cubicBezTo>
                  <a:pt x="-135880" y="491276"/>
                  <a:pt x="-217284" y="634846"/>
                  <a:pt x="-264887" y="745325"/>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Le dirigeant informe ses salariés ou adhérents de l’ensemble des offres qui leur sont dédiées.</a:t>
            </a:r>
          </a:p>
        </p:txBody>
      </p:sp>
      <p:sp>
        <p:nvSpPr>
          <p:cNvPr id="16" name="Ellipse 15">
            <a:extLst>
              <a:ext uri="{FF2B5EF4-FFF2-40B4-BE49-F238E27FC236}">
                <a16:creationId xmlns:a16="http://schemas.microsoft.com/office/drawing/2014/main" id="{6F9F6EB5-DC53-059A-439F-A7789B5088F3}"/>
              </a:ext>
            </a:extLst>
          </p:cNvPr>
          <p:cNvSpPr/>
          <p:nvPr/>
        </p:nvSpPr>
        <p:spPr>
          <a:xfrm>
            <a:off x="2637940" y="4058016"/>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2</a:t>
            </a:r>
          </a:p>
        </p:txBody>
      </p:sp>
      <p:sp>
        <p:nvSpPr>
          <p:cNvPr id="20" name="Légende : encadrée à une bordure 19">
            <a:extLst>
              <a:ext uri="{FF2B5EF4-FFF2-40B4-BE49-F238E27FC236}">
                <a16:creationId xmlns:a16="http://schemas.microsoft.com/office/drawing/2014/main" id="{2601F880-8FFD-9273-0F8D-7A190D671691}"/>
              </a:ext>
            </a:extLst>
          </p:cNvPr>
          <p:cNvSpPr/>
          <p:nvPr/>
        </p:nvSpPr>
        <p:spPr>
          <a:xfrm>
            <a:off x="5366477" y="3480724"/>
            <a:ext cx="1682998" cy="1468187"/>
          </a:xfrm>
          <a:custGeom>
            <a:avLst/>
            <a:gdLst>
              <a:gd name="connsiteX0" fmla="*/ 0 w 1682998"/>
              <a:gd name="connsiteY0" fmla="*/ 0 h 1468187"/>
              <a:gd name="connsiteX1" fmla="*/ 577829 w 1682998"/>
              <a:gd name="connsiteY1" fmla="*/ 0 h 1468187"/>
              <a:gd name="connsiteX2" fmla="*/ 1088339 w 1682998"/>
              <a:gd name="connsiteY2" fmla="*/ 0 h 1468187"/>
              <a:gd name="connsiteX3" fmla="*/ 1682998 w 1682998"/>
              <a:gd name="connsiteY3" fmla="*/ 0 h 1468187"/>
              <a:gd name="connsiteX4" fmla="*/ 1682998 w 1682998"/>
              <a:gd name="connsiteY4" fmla="*/ 518759 h 1468187"/>
              <a:gd name="connsiteX5" fmla="*/ 1682998 w 1682998"/>
              <a:gd name="connsiteY5" fmla="*/ 1037519 h 1468187"/>
              <a:gd name="connsiteX6" fmla="*/ 1682998 w 1682998"/>
              <a:gd name="connsiteY6" fmla="*/ 1468187 h 1468187"/>
              <a:gd name="connsiteX7" fmla="*/ 1172489 w 1682998"/>
              <a:gd name="connsiteY7" fmla="*/ 1468187 h 1468187"/>
              <a:gd name="connsiteX8" fmla="*/ 594659 w 1682998"/>
              <a:gd name="connsiteY8" fmla="*/ 1468187 h 1468187"/>
              <a:gd name="connsiteX9" fmla="*/ 0 w 1682998"/>
              <a:gd name="connsiteY9" fmla="*/ 1468187 h 1468187"/>
              <a:gd name="connsiteX10" fmla="*/ 0 w 1682998"/>
              <a:gd name="connsiteY10" fmla="*/ 949428 h 1468187"/>
              <a:gd name="connsiteX11" fmla="*/ 0 w 1682998"/>
              <a:gd name="connsiteY11" fmla="*/ 445350 h 1468187"/>
              <a:gd name="connsiteX12" fmla="*/ 0 w 1682998"/>
              <a:gd name="connsiteY12" fmla="*/ 0 h 1468187"/>
              <a:gd name="connsiteX0" fmla="*/ -40897 w 1682998"/>
              <a:gd name="connsiteY0" fmla="*/ 0 h 1468187"/>
              <a:gd name="connsiteX1" fmla="*/ -40897 w 1682998"/>
              <a:gd name="connsiteY1" fmla="*/ 474714 h 1468187"/>
              <a:gd name="connsiteX2" fmla="*/ -40897 w 1682998"/>
              <a:gd name="connsiteY2" fmla="*/ 978791 h 1468187"/>
              <a:gd name="connsiteX3" fmla="*/ -40897 w 1682998"/>
              <a:gd name="connsiteY3" fmla="*/ 1468187 h 1468187"/>
              <a:gd name="connsiteX4" fmla="*/ -40897 w 1682998"/>
              <a:gd name="connsiteY4" fmla="*/ 1008155 h 1468187"/>
              <a:gd name="connsiteX5" fmla="*/ -40897 w 1682998"/>
              <a:gd name="connsiteY5" fmla="*/ 504078 h 1468187"/>
              <a:gd name="connsiteX6" fmla="*/ -40897 w 1682998"/>
              <a:gd name="connsiteY6" fmla="*/ 0 h 1468187"/>
              <a:gd name="connsiteX0" fmla="*/ -40897 w 1682998"/>
              <a:gd name="connsiteY0" fmla="*/ 304796 h 1468187"/>
              <a:gd name="connsiteX1" fmla="*/ -264887 w 1682998"/>
              <a:gd name="connsiteY1" fmla="*/ 745325 h 1468187"/>
            </a:gdLst>
            <a:ahLst/>
            <a:cxnLst>
              <a:cxn ang="0">
                <a:pos x="connsiteX0" y="connsiteY0"/>
              </a:cxn>
              <a:cxn ang="0">
                <a:pos x="connsiteX1" y="connsiteY1"/>
              </a:cxn>
            </a:cxnLst>
            <a:rect l="l" t="t" r="r" b="b"/>
            <a:pathLst>
              <a:path w="1682998" h="1468187"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867" y="176846"/>
                  <a:pt x="1705044" y="268425"/>
                  <a:pt x="1682998" y="518759"/>
                </a:cubicBezTo>
                <a:cubicBezTo>
                  <a:pt x="1660952" y="769093"/>
                  <a:pt x="1675244" y="907057"/>
                  <a:pt x="1682998" y="1037519"/>
                </a:cubicBezTo>
                <a:cubicBezTo>
                  <a:pt x="1690752" y="1167981"/>
                  <a:pt x="1690284" y="1335200"/>
                  <a:pt x="1682998" y="1468187"/>
                </a:cubicBezTo>
                <a:cubicBezTo>
                  <a:pt x="1447795" y="1470648"/>
                  <a:pt x="1398601" y="1447380"/>
                  <a:pt x="1172489" y="1468187"/>
                </a:cubicBezTo>
                <a:cubicBezTo>
                  <a:pt x="946377" y="1488994"/>
                  <a:pt x="823111" y="1473430"/>
                  <a:pt x="594659" y="1468187"/>
                </a:cubicBezTo>
                <a:cubicBezTo>
                  <a:pt x="366207" y="1462945"/>
                  <a:pt x="175105" y="1476724"/>
                  <a:pt x="0" y="1468187"/>
                </a:cubicBezTo>
                <a:cubicBezTo>
                  <a:pt x="16597" y="1249384"/>
                  <a:pt x="25778" y="1062577"/>
                  <a:pt x="0" y="949428"/>
                </a:cubicBezTo>
                <a:cubicBezTo>
                  <a:pt x="-25778" y="836279"/>
                  <a:pt x="-8852" y="652867"/>
                  <a:pt x="0" y="445350"/>
                </a:cubicBezTo>
                <a:cubicBezTo>
                  <a:pt x="8852" y="237833"/>
                  <a:pt x="-12507" y="193598"/>
                  <a:pt x="0" y="0"/>
                </a:cubicBezTo>
                <a:close/>
              </a:path>
              <a:path w="1682998" h="1468187" fill="none" extrusionOk="0">
                <a:moveTo>
                  <a:pt x="-40897" y="0"/>
                </a:moveTo>
                <a:cubicBezTo>
                  <a:pt x="-21304" y="153687"/>
                  <a:pt x="-18128" y="254433"/>
                  <a:pt x="-40897" y="474714"/>
                </a:cubicBezTo>
                <a:cubicBezTo>
                  <a:pt x="-63666" y="694995"/>
                  <a:pt x="-31924" y="747369"/>
                  <a:pt x="-40897" y="978791"/>
                </a:cubicBezTo>
                <a:cubicBezTo>
                  <a:pt x="-49870" y="1210213"/>
                  <a:pt x="-26776" y="1286681"/>
                  <a:pt x="-40897" y="1468187"/>
                </a:cubicBezTo>
                <a:cubicBezTo>
                  <a:pt x="-24018" y="1238991"/>
                  <a:pt x="-20433" y="1133154"/>
                  <a:pt x="-40897" y="1008155"/>
                </a:cubicBezTo>
                <a:cubicBezTo>
                  <a:pt x="-61361" y="883156"/>
                  <a:pt x="-45467" y="667047"/>
                  <a:pt x="-40897" y="504078"/>
                </a:cubicBezTo>
                <a:cubicBezTo>
                  <a:pt x="-36327" y="341109"/>
                  <a:pt x="-63479" y="159098"/>
                  <a:pt x="-40897" y="0"/>
                </a:cubicBezTo>
                <a:close/>
              </a:path>
              <a:path w="1682998" h="1468187" fill="none" extrusionOk="0">
                <a:moveTo>
                  <a:pt x="-40897" y="304796"/>
                </a:moveTo>
                <a:cubicBezTo>
                  <a:pt x="-138659" y="463403"/>
                  <a:pt x="-180954" y="604721"/>
                  <a:pt x="-264887" y="745325"/>
                </a:cubicBezTo>
              </a:path>
              <a:path w="1682998" h="1468187"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2930" y="1346676"/>
                  <a:pt x="1682998" y="1468187"/>
                </a:cubicBezTo>
                <a:cubicBezTo>
                  <a:pt x="1460296" y="1464071"/>
                  <a:pt x="1369872" y="1447274"/>
                  <a:pt x="1088339" y="1468187"/>
                </a:cubicBezTo>
                <a:cubicBezTo>
                  <a:pt x="806806" y="1489100"/>
                  <a:pt x="812729" y="1469534"/>
                  <a:pt x="577829" y="1468187"/>
                </a:cubicBezTo>
                <a:cubicBezTo>
                  <a:pt x="342929" y="1466841"/>
                  <a:pt x="154249" y="1488279"/>
                  <a:pt x="0" y="1468187"/>
                </a:cubicBezTo>
                <a:cubicBezTo>
                  <a:pt x="-6472" y="1358166"/>
                  <a:pt x="9441" y="1134540"/>
                  <a:pt x="0" y="993473"/>
                </a:cubicBezTo>
                <a:cubicBezTo>
                  <a:pt x="-9441" y="852406"/>
                  <a:pt x="3638" y="704577"/>
                  <a:pt x="0" y="504078"/>
                </a:cubicBezTo>
                <a:cubicBezTo>
                  <a:pt x="-3638" y="303580"/>
                  <a:pt x="-7260" y="175164"/>
                  <a:pt x="0" y="0"/>
                </a:cubicBezTo>
                <a:close/>
              </a:path>
              <a:path w="1682998" h="1468187" fill="none" stroke="0" extrusionOk="0">
                <a:moveTo>
                  <a:pt x="-40897" y="0"/>
                </a:moveTo>
                <a:cubicBezTo>
                  <a:pt x="-58443" y="143560"/>
                  <a:pt x="-22266" y="358901"/>
                  <a:pt x="-40897" y="518759"/>
                </a:cubicBezTo>
                <a:cubicBezTo>
                  <a:pt x="-59528" y="678617"/>
                  <a:pt x="-39214" y="848464"/>
                  <a:pt x="-40897" y="1037519"/>
                </a:cubicBezTo>
                <a:cubicBezTo>
                  <a:pt x="-42580" y="1226574"/>
                  <a:pt x="-61035" y="1349966"/>
                  <a:pt x="-40897" y="1468187"/>
                </a:cubicBezTo>
                <a:cubicBezTo>
                  <a:pt x="-55494" y="1298243"/>
                  <a:pt x="-29975" y="1167112"/>
                  <a:pt x="-40897" y="978791"/>
                </a:cubicBezTo>
                <a:cubicBezTo>
                  <a:pt x="-51819" y="790470"/>
                  <a:pt x="-17321" y="631735"/>
                  <a:pt x="-40897" y="504078"/>
                </a:cubicBezTo>
                <a:cubicBezTo>
                  <a:pt x="-64473" y="376421"/>
                  <a:pt x="-33392" y="228639"/>
                  <a:pt x="-40897" y="0"/>
                </a:cubicBezTo>
                <a:close/>
              </a:path>
              <a:path w="1682998" h="1468187" fill="none" stroke="0" extrusionOk="0">
                <a:moveTo>
                  <a:pt x="-40897" y="304796"/>
                </a:moveTo>
                <a:cubicBezTo>
                  <a:pt x="-135880" y="491276"/>
                  <a:pt x="-217284" y="634846"/>
                  <a:pt x="-264887" y="745325"/>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Le prospect effectue une demande de RDV auprès de la Caisse d’Epargne.</a:t>
            </a:r>
          </a:p>
        </p:txBody>
      </p:sp>
      <p:sp>
        <p:nvSpPr>
          <p:cNvPr id="21" name="Légende : encadrée à une bordure 20">
            <a:extLst>
              <a:ext uri="{FF2B5EF4-FFF2-40B4-BE49-F238E27FC236}">
                <a16:creationId xmlns:a16="http://schemas.microsoft.com/office/drawing/2014/main" id="{2CC1985F-6951-AF3A-D7DA-F8D92A6FAA13}"/>
              </a:ext>
            </a:extLst>
          </p:cNvPr>
          <p:cNvSpPr/>
          <p:nvPr/>
        </p:nvSpPr>
        <p:spPr>
          <a:xfrm>
            <a:off x="7662002" y="3480724"/>
            <a:ext cx="1682998" cy="1468187"/>
          </a:xfrm>
          <a:custGeom>
            <a:avLst/>
            <a:gdLst>
              <a:gd name="connsiteX0" fmla="*/ 0 w 1682998"/>
              <a:gd name="connsiteY0" fmla="*/ 0 h 1468187"/>
              <a:gd name="connsiteX1" fmla="*/ 577829 w 1682998"/>
              <a:gd name="connsiteY1" fmla="*/ 0 h 1468187"/>
              <a:gd name="connsiteX2" fmla="*/ 1088339 w 1682998"/>
              <a:gd name="connsiteY2" fmla="*/ 0 h 1468187"/>
              <a:gd name="connsiteX3" fmla="*/ 1682998 w 1682998"/>
              <a:gd name="connsiteY3" fmla="*/ 0 h 1468187"/>
              <a:gd name="connsiteX4" fmla="*/ 1682998 w 1682998"/>
              <a:gd name="connsiteY4" fmla="*/ 518759 h 1468187"/>
              <a:gd name="connsiteX5" fmla="*/ 1682998 w 1682998"/>
              <a:gd name="connsiteY5" fmla="*/ 1037519 h 1468187"/>
              <a:gd name="connsiteX6" fmla="*/ 1682998 w 1682998"/>
              <a:gd name="connsiteY6" fmla="*/ 1468187 h 1468187"/>
              <a:gd name="connsiteX7" fmla="*/ 1172489 w 1682998"/>
              <a:gd name="connsiteY7" fmla="*/ 1468187 h 1468187"/>
              <a:gd name="connsiteX8" fmla="*/ 594659 w 1682998"/>
              <a:gd name="connsiteY8" fmla="*/ 1468187 h 1468187"/>
              <a:gd name="connsiteX9" fmla="*/ 0 w 1682998"/>
              <a:gd name="connsiteY9" fmla="*/ 1468187 h 1468187"/>
              <a:gd name="connsiteX10" fmla="*/ 0 w 1682998"/>
              <a:gd name="connsiteY10" fmla="*/ 949428 h 1468187"/>
              <a:gd name="connsiteX11" fmla="*/ 0 w 1682998"/>
              <a:gd name="connsiteY11" fmla="*/ 445350 h 1468187"/>
              <a:gd name="connsiteX12" fmla="*/ 0 w 1682998"/>
              <a:gd name="connsiteY12" fmla="*/ 0 h 1468187"/>
              <a:gd name="connsiteX0" fmla="*/ -40897 w 1682998"/>
              <a:gd name="connsiteY0" fmla="*/ 0 h 1468187"/>
              <a:gd name="connsiteX1" fmla="*/ -40897 w 1682998"/>
              <a:gd name="connsiteY1" fmla="*/ 474714 h 1468187"/>
              <a:gd name="connsiteX2" fmla="*/ -40897 w 1682998"/>
              <a:gd name="connsiteY2" fmla="*/ 978791 h 1468187"/>
              <a:gd name="connsiteX3" fmla="*/ -40897 w 1682998"/>
              <a:gd name="connsiteY3" fmla="*/ 1468187 h 1468187"/>
              <a:gd name="connsiteX4" fmla="*/ -40897 w 1682998"/>
              <a:gd name="connsiteY4" fmla="*/ 1008155 h 1468187"/>
              <a:gd name="connsiteX5" fmla="*/ -40897 w 1682998"/>
              <a:gd name="connsiteY5" fmla="*/ 504078 h 1468187"/>
              <a:gd name="connsiteX6" fmla="*/ -40897 w 1682998"/>
              <a:gd name="connsiteY6" fmla="*/ 0 h 1468187"/>
              <a:gd name="connsiteX0" fmla="*/ -40897 w 1682998"/>
              <a:gd name="connsiteY0" fmla="*/ 304796 h 1468187"/>
              <a:gd name="connsiteX1" fmla="*/ -264887 w 1682998"/>
              <a:gd name="connsiteY1" fmla="*/ 745325 h 1468187"/>
            </a:gdLst>
            <a:ahLst/>
            <a:cxnLst>
              <a:cxn ang="0">
                <a:pos x="connsiteX0" y="connsiteY0"/>
              </a:cxn>
              <a:cxn ang="0">
                <a:pos x="connsiteX1" y="connsiteY1"/>
              </a:cxn>
            </a:cxnLst>
            <a:rect l="l" t="t" r="r" b="b"/>
            <a:pathLst>
              <a:path w="1682998" h="1468187"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867" y="176846"/>
                  <a:pt x="1705044" y="268425"/>
                  <a:pt x="1682998" y="518759"/>
                </a:cubicBezTo>
                <a:cubicBezTo>
                  <a:pt x="1660952" y="769093"/>
                  <a:pt x="1675244" y="907057"/>
                  <a:pt x="1682998" y="1037519"/>
                </a:cubicBezTo>
                <a:cubicBezTo>
                  <a:pt x="1690752" y="1167981"/>
                  <a:pt x="1690284" y="1335200"/>
                  <a:pt x="1682998" y="1468187"/>
                </a:cubicBezTo>
                <a:cubicBezTo>
                  <a:pt x="1447795" y="1470648"/>
                  <a:pt x="1398601" y="1447380"/>
                  <a:pt x="1172489" y="1468187"/>
                </a:cubicBezTo>
                <a:cubicBezTo>
                  <a:pt x="946377" y="1488994"/>
                  <a:pt x="823111" y="1473430"/>
                  <a:pt x="594659" y="1468187"/>
                </a:cubicBezTo>
                <a:cubicBezTo>
                  <a:pt x="366207" y="1462945"/>
                  <a:pt x="175105" y="1476724"/>
                  <a:pt x="0" y="1468187"/>
                </a:cubicBezTo>
                <a:cubicBezTo>
                  <a:pt x="16597" y="1249384"/>
                  <a:pt x="25778" y="1062577"/>
                  <a:pt x="0" y="949428"/>
                </a:cubicBezTo>
                <a:cubicBezTo>
                  <a:pt x="-25778" y="836279"/>
                  <a:pt x="-8852" y="652867"/>
                  <a:pt x="0" y="445350"/>
                </a:cubicBezTo>
                <a:cubicBezTo>
                  <a:pt x="8852" y="237833"/>
                  <a:pt x="-12507" y="193598"/>
                  <a:pt x="0" y="0"/>
                </a:cubicBezTo>
                <a:close/>
              </a:path>
              <a:path w="1682998" h="1468187" fill="none" extrusionOk="0">
                <a:moveTo>
                  <a:pt x="-40897" y="0"/>
                </a:moveTo>
                <a:cubicBezTo>
                  <a:pt x="-21304" y="153687"/>
                  <a:pt x="-18128" y="254433"/>
                  <a:pt x="-40897" y="474714"/>
                </a:cubicBezTo>
                <a:cubicBezTo>
                  <a:pt x="-63666" y="694995"/>
                  <a:pt x="-31924" y="747369"/>
                  <a:pt x="-40897" y="978791"/>
                </a:cubicBezTo>
                <a:cubicBezTo>
                  <a:pt x="-49870" y="1210213"/>
                  <a:pt x="-26776" y="1286681"/>
                  <a:pt x="-40897" y="1468187"/>
                </a:cubicBezTo>
                <a:cubicBezTo>
                  <a:pt x="-24018" y="1238991"/>
                  <a:pt x="-20433" y="1133154"/>
                  <a:pt x="-40897" y="1008155"/>
                </a:cubicBezTo>
                <a:cubicBezTo>
                  <a:pt x="-61361" y="883156"/>
                  <a:pt x="-45467" y="667047"/>
                  <a:pt x="-40897" y="504078"/>
                </a:cubicBezTo>
                <a:cubicBezTo>
                  <a:pt x="-36327" y="341109"/>
                  <a:pt x="-63479" y="159098"/>
                  <a:pt x="-40897" y="0"/>
                </a:cubicBezTo>
                <a:close/>
              </a:path>
              <a:path w="1682998" h="1468187" fill="none" extrusionOk="0">
                <a:moveTo>
                  <a:pt x="-40897" y="304796"/>
                </a:moveTo>
                <a:cubicBezTo>
                  <a:pt x="-138659" y="463403"/>
                  <a:pt x="-180954" y="604721"/>
                  <a:pt x="-264887" y="745325"/>
                </a:cubicBezTo>
              </a:path>
              <a:path w="1682998" h="1468187"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2930" y="1346676"/>
                  <a:pt x="1682998" y="1468187"/>
                </a:cubicBezTo>
                <a:cubicBezTo>
                  <a:pt x="1460296" y="1464071"/>
                  <a:pt x="1369872" y="1447274"/>
                  <a:pt x="1088339" y="1468187"/>
                </a:cubicBezTo>
                <a:cubicBezTo>
                  <a:pt x="806806" y="1489100"/>
                  <a:pt x="812729" y="1469534"/>
                  <a:pt x="577829" y="1468187"/>
                </a:cubicBezTo>
                <a:cubicBezTo>
                  <a:pt x="342929" y="1466841"/>
                  <a:pt x="154249" y="1488279"/>
                  <a:pt x="0" y="1468187"/>
                </a:cubicBezTo>
                <a:cubicBezTo>
                  <a:pt x="-6472" y="1358166"/>
                  <a:pt x="9441" y="1134540"/>
                  <a:pt x="0" y="993473"/>
                </a:cubicBezTo>
                <a:cubicBezTo>
                  <a:pt x="-9441" y="852406"/>
                  <a:pt x="3638" y="704577"/>
                  <a:pt x="0" y="504078"/>
                </a:cubicBezTo>
                <a:cubicBezTo>
                  <a:pt x="-3638" y="303580"/>
                  <a:pt x="-7260" y="175164"/>
                  <a:pt x="0" y="0"/>
                </a:cubicBezTo>
                <a:close/>
              </a:path>
              <a:path w="1682998" h="1468187" fill="none" stroke="0" extrusionOk="0">
                <a:moveTo>
                  <a:pt x="-40897" y="0"/>
                </a:moveTo>
                <a:cubicBezTo>
                  <a:pt x="-58443" y="143560"/>
                  <a:pt x="-22266" y="358901"/>
                  <a:pt x="-40897" y="518759"/>
                </a:cubicBezTo>
                <a:cubicBezTo>
                  <a:pt x="-59528" y="678617"/>
                  <a:pt x="-39214" y="848464"/>
                  <a:pt x="-40897" y="1037519"/>
                </a:cubicBezTo>
                <a:cubicBezTo>
                  <a:pt x="-42580" y="1226574"/>
                  <a:pt x="-61035" y="1349966"/>
                  <a:pt x="-40897" y="1468187"/>
                </a:cubicBezTo>
                <a:cubicBezTo>
                  <a:pt x="-55494" y="1298243"/>
                  <a:pt x="-29975" y="1167112"/>
                  <a:pt x="-40897" y="978791"/>
                </a:cubicBezTo>
                <a:cubicBezTo>
                  <a:pt x="-51819" y="790470"/>
                  <a:pt x="-17321" y="631735"/>
                  <a:pt x="-40897" y="504078"/>
                </a:cubicBezTo>
                <a:cubicBezTo>
                  <a:pt x="-64473" y="376421"/>
                  <a:pt x="-33392" y="228639"/>
                  <a:pt x="-40897" y="0"/>
                </a:cubicBezTo>
                <a:close/>
              </a:path>
              <a:path w="1682998" h="1468187" fill="none" stroke="0" extrusionOk="0">
                <a:moveTo>
                  <a:pt x="-40897" y="304796"/>
                </a:moveTo>
                <a:cubicBezTo>
                  <a:pt x="-135880" y="491276"/>
                  <a:pt x="-217284" y="634846"/>
                  <a:pt x="-264887" y="745325"/>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Le chargé de clientèle contacte le prospect et lui fixe un RDV.</a:t>
            </a:r>
          </a:p>
        </p:txBody>
      </p:sp>
      <p:sp>
        <p:nvSpPr>
          <p:cNvPr id="17" name="Ellipse 16">
            <a:extLst>
              <a:ext uri="{FF2B5EF4-FFF2-40B4-BE49-F238E27FC236}">
                <a16:creationId xmlns:a16="http://schemas.microsoft.com/office/drawing/2014/main" id="{C78DA774-45CA-FDED-F651-25F3BE724540}"/>
              </a:ext>
            </a:extLst>
          </p:cNvPr>
          <p:cNvSpPr/>
          <p:nvPr/>
        </p:nvSpPr>
        <p:spPr>
          <a:xfrm>
            <a:off x="7228990" y="4058015"/>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4</a:t>
            </a:r>
          </a:p>
        </p:txBody>
      </p:sp>
      <p:sp>
        <p:nvSpPr>
          <p:cNvPr id="22" name="Légende : encadrée à une bordure 21">
            <a:extLst>
              <a:ext uri="{FF2B5EF4-FFF2-40B4-BE49-F238E27FC236}">
                <a16:creationId xmlns:a16="http://schemas.microsoft.com/office/drawing/2014/main" id="{1166FA73-DEE5-3054-51E5-7BDF0FDC4BBA}"/>
              </a:ext>
            </a:extLst>
          </p:cNvPr>
          <p:cNvSpPr/>
          <p:nvPr/>
        </p:nvSpPr>
        <p:spPr>
          <a:xfrm>
            <a:off x="9957527" y="3480724"/>
            <a:ext cx="1682998" cy="1468187"/>
          </a:xfrm>
          <a:custGeom>
            <a:avLst/>
            <a:gdLst>
              <a:gd name="connsiteX0" fmla="*/ 0 w 1682998"/>
              <a:gd name="connsiteY0" fmla="*/ 0 h 1468187"/>
              <a:gd name="connsiteX1" fmla="*/ 577829 w 1682998"/>
              <a:gd name="connsiteY1" fmla="*/ 0 h 1468187"/>
              <a:gd name="connsiteX2" fmla="*/ 1088339 w 1682998"/>
              <a:gd name="connsiteY2" fmla="*/ 0 h 1468187"/>
              <a:gd name="connsiteX3" fmla="*/ 1682998 w 1682998"/>
              <a:gd name="connsiteY3" fmla="*/ 0 h 1468187"/>
              <a:gd name="connsiteX4" fmla="*/ 1682998 w 1682998"/>
              <a:gd name="connsiteY4" fmla="*/ 518759 h 1468187"/>
              <a:gd name="connsiteX5" fmla="*/ 1682998 w 1682998"/>
              <a:gd name="connsiteY5" fmla="*/ 1037519 h 1468187"/>
              <a:gd name="connsiteX6" fmla="*/ 1682998 w 1682998"/>
              <a:gd name="connsiteY6" fmla="*/ 1468187 h 1468187"/>
              <a:gd name="connsiteX7" fmla="*/ 1172489 w 1682998"/>
              <a:gd name="connsiteY7" fmla="*/ 1468187 h 1468187"/>
              <a:gd name="connsiteX8" fmla="*/ 594659 w 1682998"/>
              <a:gd name="connsiteY8" fmla="*/ 1468187 h 1468187"/>
              <a:gd name="connsiteX9" fmla="*/ 0 w 1682998"/>
              <a:gd name="connsiteY9" fmla="*/ 1468187 h 1468187"/>
              <a:gd name="connsiteX10" fmla="*/ 0 w 1682998"/>
              <a:gd name="connsiteY10" fmla="*/ 949428 h 1468187"/>
              <a:gd name="connsiteX11" fmla="*/ 0 w 1682998"/>
              <a:gd name="connsiteY11" fmla="*/ 445350 h 1468187"/>
              <a:gd name="connsiteX12" fmla="*/ 0 w 1682998"/>
              <a:gd name="connsiteY12" fmla="*/ 0 h 1468187"/>
              <a:gd name="connsiteX0" fmla="*/ -40897 w 1682998"/>
              <a:gd name="connsiteY0" fmla="*/ 0 h 1468187"/>
              <a:gd name="connsiteX1" fmla="*/ -40897 w 1682998"/>
              <a:gd name="connsiteY1" fmla="*/ 474714 h 1468187"/>
              <a:gd name="connsiteX2" fmla="*/ -40897 w 1682998"/>
              <a:gd name="connsiteY2" fmla="*/ 978791 h 1468187"/>
              <a:gd name="connsiteX3" fmla="*/ -40897 w 1682998"/>
              <a:gd name="connsiteY3" fmla="*/ 1468187 h 1468187"/>
              <a:gd name="connsiteX4" fmla="*/ -40897 w 1682998"/>
              <a:gd name="connsiteY4" fmla="*/ 1008155 h 1468187"/>
              <a:gd name="connsiteX5" fmla="*/ -40897 w 1682998"/>
              <a:gd name="connsiteY5" fmla="*/ 504078 h 1468187"/>
              <a:gd name="connsiteX6" fmla="*/ -40897 w 1682998"/>
              <a:gd name="connsiteY6" fmla="*/ 0 h 1468187"/>
              <a:gd name="connsiteX0" fmla="*/ -40897 w 1682998"/>
              <a:gd name="connsiteY0" fmla="*/ 304796 h 1468187"/>
              <a:gd name="connsiteX1" fmla="*/ -264887 w 1682998"/>
              <a:gd name="connsiteY1" fmla="*/ 745325 h 1468187"/>
            </a:gdLst>
            <a:ahLst/>
            <a:cxnLst>
              <a:cxn ang="0">
                <a:pos x="connsiteX0" y="connsiteY0"/>
              </a:cxn>
              <a:cxn ang="0">
                <a:pos x="connsiteX1" y="connsiteY1"/>
              </a:cxn>
            </a:cxnLst>
            <a:rect l="l" t="t" r="r" b="b"/>
            <a:pathLst>
              <a:path w="1682998" h="1468187"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867" y="176846"/>
                  <a:pt x="1705044" y="268425"/>
                  <a:pt x="1682998" y="518759"/>
                </a:cubicBezTo>
                <a:cubicBezTo>
                  <a:pt x="1660952" y="769093"/>
                  <a:pt x="1675244" y="907057"/>
                  <a:pt x="1682998" y="1037519"/>
                </a:cubicBezTo>
                <a:cubicBezTo>
                  <a:pt x="1690752" y="1167981"/>
                  <a:pt x="1690284" y="1335200"/>
                  <a:pt x="1682998" y="1468187"/>
                </a:cubicBezTo>
                <a:cubicBezTo>
                  <a:pt x="1447795" y="1470648"/>
                  <a:pt x="1398601" y="1447380"/>
                  <a:pt x="1172489" y="1468187"/>
                </a:cubicBezTo>
                <a:cubicBezTo>
                  <a:pt x="946377" y="1488994"/>
                  <a:pt x="823111" y="1473430"/>
                  <a:pt x="594659" y="1468187"/>
                </a:cubicBezTo>
                <a:cubicBezTo>
                  <a:pt x="366207" y="1462945"/>
                  <a:pt x="175105" y="1476724"/>
                  <a:pt x="0" y="1468187"/>
                </a:cubicBezTo>
                <a:cubicBezTo>
                  <a:pt x="16597" y="1249384"/>
                  <a:pt x="25778" y="1062577"/>
                  <a:pt x="0" y="949428"/>
                </a:cubicBezTo>
                <a:cubicBezTo>
                  <a:pt x="-25778" y="836279"/>
                  <a:pt x="-8852" y="652867"/>
                  <a:pt x="0" y="445350"/>
                </a:cubicBezTo>
                <a:cubicBezTo>
                  <a:pt x="8852" y="237833"/>
                  <a:pt x="-12507" y="193598"/>
                  <a:pt x="0" y="0"/>
                </a:cubicBezTo>
                <a:close/>
              </a:path>
              <a:path w="1682998" h="1468187" fill="none" extrusionOk="0">
                <a:moveTo>
                  <a:pt x="-40897" y="0"/>
                </a:moveTo>
                <a:cubicBezTo>
                  <a:pt x="-21304" y="153687"/>
                  <a:pt x="-18128" y="254433"/>
                  <a:pt x="-40897" y="474714"/>
                </a:cubicBezTo>
                <a:cubicBezTo>
                  <a:pt x="-63666" y="694995"/>
                  <a:pt x="-31924" y="747369"/>
                  <a:pt x="-40897" y="978791"/>
                </a:cubicBezTo>
                <a:cubicBezTo>
                  <a:pt x="-49870" y="1210213"/>
                  <a:pt x="-26776" y="1286681"/>
                  <a:pt x="-40897" y="1468187"/>
                </a:cubicBezTo>
                <a:cubicBezTo>
                  <a:pt x="-24018" y="1238991"/>
                  <a:pt x="-20433" y="1133154"/>
                  <a:pt x="-40897" y="1008155"/>
                </a:cubicBezTo>
                <a:cubicBezTo>
                  <a:pt x="-61361" y="883156"/>
                  <a:pt x="-45467" y="667047"/>
                  <a:pt x="-40897" y="504078"/>
                </a:cubicBezTo>
                <a:cubicBezTo>
                  <a:pt x="-36327" y="341109"/>
                  <a:pt x="-63479" y="159098"/>
                  <a:pt x="-40897" y="0"/>
                </a:cubicBezTo>
                <a:close/>
              </a:path>
              <a:path w="1682998" h="1468187" fill="none" extrusionOk="0">
                <a:moveTo>
                  <a:pt x="-40897" y="304796"/>
                </a:moveTo>
                <a:cubicBezTo>
                  <a:pt x="-138659" y="463403"/>
                  <a:pt x="-180954" y="604721"/>
                  <a:pt x="-264887" y="745325"/>
                </a:cubicBezTo>
              </a:path>
              <a:path w="1682998" h="1468187"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2930" y="1346676"/>
                  <a:pt x="1682998" y="1468187"/>
                </a:cubicBezTo>
                <a:cubicBezTo>
                  <a:pt x="1460296" y="1464071"/>
                  <a:pt x="1369872" y="1447274"/>
                  <a:pt x="1088339" y="1468187"/>
                </a:cubicBezTo>
                <a:cubicBezTo>
                  <a:pt x="806806" y="1489100"/>
                  <a:pt x="812729" y="1469534"/>
                  <a:pt x="577829" y="1468187"/>
                </a:cubicBezTo>
                <a:cubicBezTo>
                  <a:pt x="342929" y="1466841"/>
                  <a:pt x="154249" y="1488279"/>
                  <a:pt x="0" y="1468187"/>
                </a:cubicBezTo>
                <a:cubicBezTo>
                  <a:pt x="-6472" y="1358166"/>
                  <a:pt x="9441" y="1134540"/>
                  <a:pt x="0" y="993473"/>
                </a:cubicBezTo>
                <a:cubicBezTo>
                  <a:pt x="-9441" y="852406"/>
                  <a:pt x="3638" y="704577"/>
                  <a:pt x="0" y="504078"/>
                </a:cubicBezTo>
                <a:cubicBezTo>
                  <a:pt x="-3638" y="303580"/>
                  <a:pt x="-7260" y="175164"/>
                  <a:pt x="0" y="0"/>
                </a:cubicBezTo>
                <a:close/>
              </a:path>
              <a:path w="1682998" h="1468187" fill="none" stroke="0" extrusionOk="0">
                <a:moveTo>
                  <a:pt x="-40897" y="0"/>
                </a:moveTo>
                <a:cubicBezTo>
                  <a:pt x="-58443" y="143560"/>
                  <a:pt x="-22266" y="358901"/>
                  <a:pt x="-40897" y="518759"/>
                </a:cubicBezTo>
                <a:cubicBezTo>
                  <a:pt x="-59528" y="678617"/>
                  <a:pt x="-39214" y="848464"/>
                  <a:pt x="-40897" y="1037519"/>
                </a:cubicBezTo>
                <a:cubicBezTo>
                  <a:pt x="-42580" y="1226574"/>
                  <a:pt x="-61035" y="1349966"/>
                  <a:pt x="-40897" y="1468187"/>
                </a:cubicBezTo>
                <a:cubicBezTo>
                  <a:pt x="-55494" y="1298243"/>
                  <a:pt x="-29975" y="1167112"/>
                  <a:pt x="-40897" y="978791"/>
                </a:cubicBezTo>
                <a:cubicBezTo>
                  <a:pt x="-51819" y="790470"/>
                  <a:pt x="-17321" y="631735"/>
                  <a:pt x="-40897" y="504078"/>
                </a:cubicBezTo>
                <a:cubicBezTo>
                  <a:pt x="-64473" y="376421"/>
                  <a:pt x="-33392" y="228639"/>
                  <a:pt x="-40897" y="0"/>
                </a:cubicBezTo>
                <a:close/>
              </a:path>
              <a:path w="1682998" h="1468187" fill="none" stroke="0" extrusionOk="0">
                <a:moveTo>
                  <a:pt x="-40897" y="304796"/>
                </a:moveTo>
                <a:cubicBezTo>
                  <a:pt x="-135880" y="491276"/>
                  <a:pt x="-217284" y="634846"/>
                  <a:pt x="-264887" y="745325"/>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Lors de l’Entrée en Relation, le client bénéficie de nos offres de bienvenue.</a:t>
            </a:r>
          </a:p>
        </p:txBody>
      </p:sp>
      <p:sp>
        <p:nvSpPr>
          <p:cNvPr id="18" name="Ellipse 17">
            <a:extLst>
              <a:ext uri="{FF2B5EF4-FFF2-40B4-BE49-F238E27FC236}">
                <a16:creationId xmlns:a16="http://schemas.microsoft.com/office/drawing/2014/main" id="{6618D1E9-0586-C349-4876-DB3E559293AC}"/>
              </a:ext>
            </a:extLst>
          </p:cNvPr>
          <p:cNvSpPr/>
          <p:nvPr/>
        </p:nvSpPr>
        <p:spPr>
          <a:xfrm>
            <a:off x="9524515" y="4058015"/>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5</a:t>
            </a:r>
          </a:p>
        </p:txBody>
      </p:sp>
      <p:sp>
        <p:nvSpPr>
          <p:cNvPr id="24" name="Espace réservé du contenu 1">
            <a:extLst>
              <a:ext uri="{FF2B5EF4-FFF2-40B4-BE49-F238E27FC236}">
                <a16:creationId xmlns:a16="http://schemas.microsoft.com/office/drawing/2014/main" id="{F16AB5AA-1888-E22B-9157-F0D42AB6C9BD}"/>
              </a:ext>
            </a:extLst>
          </p:cNvPr>
          <p:cNvSpPr txBox="1">
            <a:spLocks/>
          </p:cNvSpPr>
          <p:nvPr/>
        </p:nvSpPr>
        <p:spPr>
          <a:xfrm>
            <a:off x="695325" y="5037925"/>
            <a:ext cx="10980738" cy="146818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réalisation de ces démarches ne nécessite pas de faire signer en amont une convention à l’entreprise ! </a:t>
            </a:r>
            <a:r>
              <a:rPr lang="fr-FR" b="1" dirty="0"/>
              <a:t>Seul l’accord verbal du dirigeant suffit</a:t>
            </a:r>
            <a:r>
              <a:rPr lang="fr-FR" dirty="0"/>
              <a:t> ! Le chargé d’affaires complète ensuite le </a:t>
            </a:r>
            <a:r>
              <a:rPr lang="fr-FR" dirty="0">
                <a:hlinkClick r:id="rId2"/>
              </a:rPr>
              <a:t>Formulaire d’adhésion</a:t>
            </a:r>
            <a:r>
              <a:rPr lang="fr-FR" dirty="0"/>
              <a:t> pour intégrer l’entreprise au dispositif.</a:t>
            </a:r>
          </a:p>
          <a:p>
            <a:r>
              <a:rPr lang="fr-FR" dirty="0"/>
              <a:t>N’hésitez pas à consulter </a:t>
            </a:r>
            <a:r>
              <a:rPr lang="fr-FR" dirty="0">
                <a:hlinkClick r:id="rId3"/>
              </a:rPr>
              <a:t>l’ensemble des supports mis à votre disposition dans la Rubrique des Commerciaux</a:t>
            </a:r>
            <a:r>
              <a:rPr lang="fr-FR" dirty="0"/>
              <a:t>, ainsi que les outils de communication, comme </a:t>
            </a:r>
            <a:r>
              <a:rPr lang="fr-FR" dirty="0">
                <a:hlinkClick r:id="rId4"/>
              </a:rPr>
              <a:t>l’email et le PDF à destination des dirigeants</a:t>
            </a:r>
            <a:r>
              <a:rPr lang="fr-FR" dirty="0"/>
              <a:t> et sa </a:t>
            </a:r>
            <a:r>
              <a:rPr lang="fr-FR" dirty="0">
                <a:hlinkClick r:id="rId5"/>
              </a:rPr>
              <a:t>version digitale</a:t>
            </a:r>
            <a:r>
              <a:rPr lang="fr-FR" dirty="0"/>
              <a:t> !</a:t>
            </a:r>
          </a:p>
        </p:txBody>
      </p:sp>
      <p:sp>
        <p:nvSpPr>
          <p:cNvPr id="15" name="Ellipse 14">
            <a:extLst>
              <a:ext uri="{FF2B5EF4-FFF2-40B4-BE49-F238E27FC236}">
                <a16:creationId xmlns:a16="http://schemas.microsoft.com/office/drawing/2014/main" id="{1AFFB299-B3B0-8378-5985-90EED59023DF}"/>
              </a:ext>
            </a:extLst>
          </p:cNvPr>
          <p:cNvSpPr/>
          <p:nvPr/>
        </p:nvSpPr>
        <p:spPr>
          <a:xfrm>
            <a:off x="4933465" y="4058015"/>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3</a:t>
            </a:r>
          </a:p>
        </p:txBody>
      </p:sp>
    </p:spTree>
    <p:extLst>
      <p:ext uri="{BB962C8B-B14F-4D97-AF65-F5344CB8AC3E}">
        <p14:creationId xmlns:p14="http://schemas.microsoft.com/office/powerpoint/2010/main" val="313811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7EDABFF-FF86-DC23-549B-1375D74301D8}"/>
              </a:ext>
            </a:extLst>
          </p:cNvPr>
          <p:cNvSpPr>
            <a:spLocks noGrp="1"/>
          </p:cNvSpPr>
          <p:nvPr>
            <p:ph idx="17"/>
          </p:nvPr>
        </p:nvSpPr>
        <p:spPr>
          <a:xfrm>
            <a:off x="695325" y="1288873"/>
            <a:ext cx="10980738" cy="1092188"/>
          </a:xfrm>
        </p:spPr>
        <p:txBody>
          <a:bodyPr/>
          <a:lstStyle/>
          <a:p>
            <a:r>
              <a:rPr lang="fr-FR" dirty="0"/>
              <a:t>Le dispositif de partenariat se veut </a:t>
            </a:r>
            <a:r>
              <a:rPr lang="fr-FR" b="1" dirty="0">
                <a:solidFill>
                  <a:srgbClr val="C00000"/>
                </a:solidFill>
              </a:rPr>
              <a:t>simple et à la main du réseau commercial</a:t>
            </a:r>
            <a:r>
              <a:rPr lang="fr-FR" dirty="0"/>
              <a:t>. Il vise à développer notre fonds de commerce en proposant notamment aux partenaires et ses adhérents un </a:t>
            </a:r>
            <a:r>
              <a:rPr lang="fr-FR" b="1" dirty="0"/>
              <a:t>ensemble d’offres attractives et utiles</a:t>
            </a:r>
            <a:r>
              <a:rPr lang="fr-FR" dirty="0"/>
              <a:t>. </a:t>
            </a:r>
          </a:p>
          <a:p>
            <a:r>
              <a:rPr lang="fr-FR" dirty="0"/>
              <a:t>Pour nouer un partenariat, il faut respecter plusieurs étapes :</a:t>
            </a:r>
          </a:p>
          <a:p>
            <a:endParaRPr lang="fr-FR" dirty="0"/>
          </a:p>
        </p:txBody>
      </p:sp>
      <p:sp>
        <p:nvSpPr>
          <p:cNvPr id="3" name="Espace réservé du texte 2">
            <a:extLst>
              <a:ext uri="{FF2B5EF4-FFF2-40B4-BE49-F238E27FC236}">
                <a16:creationId xmlns:a16="http://schemas.microsoft.com/office/drawing/2014/main" id="{D914993A-D2F9-F751-55BB-E3FE280941ED}"/>
              </a:ext>
            </a:extLst>
          </p:cNvPr>
          <p:cNvSpPr>
            <a:spLocks noGrp="1"/>
          </p:cNvSpPr>
          <p:nvPr>
            <p:ph type="body" sz="quarter" idx="12"/>
          </p:nvPr>
        </p:nvSpPr>
        <p:spPr/>
        <p:txBody>
          <a:bodyPr/>
          <a:lstStyle/>
          <a:p>
            <a:r>
              <a:rPr lang="fr-FR" dirty="0"/>
              <a:t>Le dispositif de partenariats : un axe stratégique pour développer et préserver notre fonds de commerce ! </a:t>
            </a:r>
          </a:p>
        </p:txBody>
      </p:sp>
      <p:sp>
        <p:nvSpPr>
          <p:cNvPr id="4" name="Espace réservé du texte 3">
            <a:extLst>
              <a:ext uri="{FF2B5EF4-FFF2-40B4-BE49-F238E27FC236}">
                <a16:creationId xmlns:a16="http://schemas.microsoft.com/office/drawing/2014/main" id="{012A688C-6BB4-5360-6FA5-FBC1448A74B6}"/>
              </a:ext>
            </a:extLst>
          </p:cNvPr>
          <p:cNvSpPr>
            <a:spLocks noGrp="1"/>
          </p:cNvSpPr>
          <p:nvPr>
            <p:ph type="body" sz="quarter" idx="14"/>
          </p:nvPr>
        </p:nvSpPr>
        <p:spPr/>
        <p:txBody>
          <a:bodyPr/>
          <a:lstStyle/>
          <a:p>
            <a:r>
              <a:rPr lang="fr-FR" dirty="0"/>
              <a:t>Utiliser nos stratégies innovantes</a:t>
            </a:r>
          </a:p>
        </p:txBody>
      </p:sp>
      <p:sp>
        <p:nvSpPr>
          <p:cNvPr id="5" name="Espace réservé du texte 4">
            <a:extLst>
              <a:ext uri="{FF2B5EF4-FFF2-40B4-BE49-F238E27FC236}">
                <a16:creationId xmlns:a16="http://schemas.microsoft.com/office/drawing/2014/main" id="{A4FD0354-4014-AC67-CCC8-996FF0233F18}"/>
              </a:ext>
            </a:extLst>
          </p:cNvPr>
          <p:cNvSpPr>
            <a:spLocks noGrp="1"/>
          </p:cNvSpPr>
          <p:nvPr>
            <p:ph type="body" sz="quarter" idx="16"/>
          </p:nvPr>
        </p:nvSpPr>
        <p:spPr/>
        <p:txBody>
          <a:bodyPr/>
          <a:lstStyle/>
          <a:p>
            <a:r>
              <a:rPr lang="fr-FR" dirty="0"/>
              <a:t>2</a:t>
            </a:r>
          </a:p>
        </p:txBody>
      </p:sp>
      <p:sp>
        <p:nvSpPr>
          <p:cNvPr id="6" name="Flèche : droite 5">
            <a:extLst>
              <a:ext uri="{FF2B5EF4-FFF2-40B4-BE49-F238E27FC236}">
                <a16:creationId xmlns:a16="http://schemas.microsoft.com/office/drawing/2014/main" id="{58DABDD9-30F9-5827-077B-E644A70A634D}"/>
              </a:ext>
            </a:extLst>
          </p:cNvPr>
          <p:cNvSpPr/>
          <p:nvPr/>
        </p:nvSpPr>
        <p:spPr>
          <a:xfrm>
            <a:off x="387927" y="3116458"/>
            <a:ext cx="9180000" cy="64655"/>
          </a:xfrm>
          <a:custGeom>
            <a:avLst/>
            <a:gdLst>
              <a:gd name="connsiteX0" fmla="*/ 0 w 9180000"/>
              <a:gd name="connsiteY0" fmla="*/ 16164 h 64655"/>
              <a:gd name="connsiteX1" fmla="*/ 470452 w 9180000"/>
              <a:gd name="connsiteY1" fmla="*/ 16164 h 64655"/>
              <a:gd name="connsiteX2" fmla="*/ 1032380 w 9180000"/>
              <a:gd name="connsiteY2" fmla="*/ 16164 h 64655"/>
              <a:gd name="connsiteX3" fmla="*/ 1868739 w 9180000"/>
              <a:gd name="connsiteY3" fmla="*/ 16164 h 64655"/>
              <a:gd name="connsiteX4" fmla="*/ 2522144 w 9180000"/>
              <a:gd name="connsiteY4" fmla="*/ 16164 h 64655"/>
              <a:gd name="connsiteX5" fmla="*/ 3084073 w 9180000"/>
              <a:gd name="connsiteY5" fmla="*/ 16164 h 64655"/>
              <a:gd name="connsiteX6" fmla="*/ 3737478 w 9180000"/>
              <a:gd name="connsiteY6" fmla="*/ 16164 h 64655"/>
              <a:gd name="connsiteX7" fmla="*/ 4390883 w 9180000"/>
              <a:gd name="connsiteY7" fmla="*/ 16164 h 64655"/>
              <a:gd name="connsiteX8" fmla="*/ 4769858 w 9180000"/>
              <a:gd name="connsiteY8" fmla="*/ 16164 h 64655"/>
              <a:gd name="connsiteX9" fmla="*/ 5331787 w 9180000"/>
              <a:gd name="connsiteY9" fmla="*/ 16164 h 64655"/>
              <a:gd name="connsiteX10" fmla="*/ 5710762 w 9180000"/>
              <a:gd name="connsiteY10" fmla="*/ 16164 h 64655"/>
              <a:gd name="connsiteX11" fmla="*/ 6455644 w 9180000"/>
              <a:gd name="connsiteY11" fmla="*/ 16164 h 64655"/>
              <a:gd name="connsiteX12" fmla="*/ 7017572 w 9180000"/>
              <a:gd name="connsiteY12" fmla="*/ 16164 h 64655"/>
              <a:gd name="connsiteX13" fmla="*/ 7853931 w 9180000"/>
              <a:gd name="connsiteY13" fmla="*/ 16164 h 64655"/>
              <a:gd name="connsiteX14" fmla="*/ 8232906 w 9180000"/>
              <a:gd name="connsiteY14" fmla="*/ 16164 h 64655"/>
              <a:gd name="connsiteX15" fmla="*/ 9147673 w 9180000"/>
              <a:gd name="connsiteY15" fmla="*/ 16164 h 64655"/>
              <a:gd name="connsiteX16" fmla="*/ 9147673 w 9180000"/>
              <a:gd name="connsiteY16" fmla="*/ 0 h 64655"/>
              <a:gd name="connsiteX17" fmla="*/ 9180000 w 9180000"/>
              <a:gd name="connsiteY17" fmla="*/ 32328 h 64655"/>
              <a:gd name="connsiteX18" fmla="*/ 9147673 w 9180000"/>
              <a:gd name="connsiteY18" fmla="*/ 64655 h 64655"/>
              <a:gd name="connsiteX19" fmla="*/ 9147673 w 9180000"/>
              <a:gd name="connsiteY19" fmla="*/ 48491 h 64655"/>
              <a:gd name="connsiteX20" fmla="*/ 8402791 w 9180000"/>
              <a:gd name="connsiteY20" fmla="*/ 48491 h 64655"/>
              <a:gd name="connsiteX21" fmla="*/ 7932339 w 9180000"/>
              <a:gd name="connsiteY21" fmla="*/ 48491 h 64655"/>
              <a:gd name="connsiteX22" fmla="*/ 7370411 w 9180000"/>
              <a:gd name="connsiteY22" fmla="*/ 48491 h 64655"/>
              <a:gd name="connsiteX23" fmla="*/ 6625529 w 9180000"/>
              <a:gd name="connsiteY23" fmla="*/ 48491 h 64655"/>
              <a:gd name="connsiteX24" fmla="*/ 6246554 w 9180000"/>
              <a:gd name="connsiteY24" fmla="*/ 48491 h 64655"/>
              <a:gd name="connsiteX25" fmla="*/ 5684625 w 9180000"/>
              <a:gd name="connsiteY25" fmla="*/ 48491 h 64655"/>
              <a:gd name="connsiteX26" fmla="*/ 4848267 w 9180000"/>
              <a:gd name="connsiteY26" fmla="*/ 48491 h 64655"/>
              <a:gd name="connsiteX27" fmla="*/ 4011908 w 9180000"/>
              <a:gd name="connsiteY27" fmla="*/ 48491 h 64655"/>
              <a:gd name="connsiteX28" fmla="*/ 3449980 w 9180000"/>
              <a:gd name="connsiteY28" fmla="*/ 48491 h 64655"/>
              <a:gd name="connsiteX29" fmla="*/ 2705098 w 9180000"/>
              <a:gd name="connsiteY29" fmla="*/ 48491 h 64655"/>
              <a:gd name="connsiteX30" fmla="*/ 2143169 w 9180000"/>
              <a:gd name="connsiteY30" fmla="*/ 48491 h 64655"/>
              <a:gd name="connsiteX31" fmla="*/ 1306810 w 9180000"/>
              <a:gd name="connsiteY31" fmla="*/ 48491 h 64655"/>
              <a:gd name="connsiteX32" fmla="*/ 0 w 9180000"/>
              <a:gd name="connsiteY32" fmla="*/ 48491 h 64655"/>
              <a:gd name="connsiteX33" fmla="*/ 0 w 9180000"/>
              <a:gd name="connsiteY33" fmla="*/ 16164 h 6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80000" h="64655" fill="none" extrusionOk="0">
                <a:moveTo>
                  <a:pt x="0" y="16164"/>
                </a:moveTo>
                <a:cubicBezTo>
                  <a:pt x="216309" y="27270"/>
                  <a:pt x="354300" y="9624"/>
                  <a:pt x="470452" y="16164"/>
                </a:cubicBezTo>
                <a:cubicBezTo>
                  <a:pt x="586604" y="22704"/>
                  <a:pt x="784247" y="-9241"/>
                  <a:pt x="1032380" y="16164"/>
                </a:cubicBezTo>
                <a:cubicBezTo>
                  <a:pt x="1280513" y="41569"/>
                  <a:pt x="1665318" y="-22060"/>
                  <a:pt x="1868739" y="16164"/>
                </a:cubicBezTo>
                <a:cubicBezTo>
                  <a:pt x="2072160" y="54388"/>
                  <a:pt x="2294005" y="-8892"/>
                  <a:pt x="2522144" y="16164"/>
                </a:cubicBezTo>
                <a:cubicBezTo>
                  <a:pt x="2750283" y="41220"/>
                  <a:pt x="2970015" y="29865"/>
                  <a:pt x="3084073" y="16164"/>
                </a:cubicBezTo>
                <a:cubicBezTo>
                  <a:pt x="3198131" y="2463"/>
                  <a:pt x="3526305" y="34640"/>
                  <a:pt x="3737478" y="16164"/>
                </a:cubicBezTo>
                <a:cubicBezTo>
                  <a:pt x="3948652" y="-2312"/>
                  <a:pt x="4073605" y="-15923"/>
                  <a:pt x="4390883" y="16164"/>
                </a:cubicBezTo>
                <a:cubicBezTo>
                  <a:pt x="4708161" y="48251"/>
                  <a:pt x="4682652" y="5632"/>
                  <a:pt x="4769858" y="16164"/>
                </a:cubicBezTo>
                <a:cubicBezTo>
                  <a:pt x="4857065" y="26696"/>
                  <a:pt x="5108755" y="33650"/>
                  <a:pt x="5331787" y="16164"/>
                </a:cubicBezTo>
                <a:cubicBezTo>
                  <a:pt x="5554819" y="-1322"/>
                  <a:pt x="5623557" y="33032"/>
                  <a:pt x="5710762" y="16164"/>
                </a:cubicBezTo>
                <a:cubicBezTo>
                  <a:pt x="5797967" y="-704"/>
                  <a:pt x="6252558" y="50870"/>
                  <a:pt x="6455644" y="16164"/>
                </a:cubicBezTo>
                <a:cubicBezTo>
                  <a:pt x="6658730" y="-18542"/>
                  <a:pt x="6815436" y="38065"/>
                  <a:pt x="7017572" y="16164"/>
                </a:cubicBezTo>
                <a:cubicBezTo>
                  <a:pt x="7219708" y="-5737"/>
                  <a:pt x="7685713" y="-19760"/>
                  <a:pt x="7853931" y="16164"/>
                </a:cubicBezTo>
                <a:cubicBezTo>
                  <a:pt x="8022149" y="52088"/>
                  <a:pt x="8054039" y="6820"/>
                  <a:pt x="8232906" y="16164"/>
                </a:cubicBezTo>
                <a:cubicBezTo>
                  <a:pt x="8411773" y="25508"/>
                  <a:pt x="8849553" y="1074"/>
                  <a:pt x="9147673" y="16164"/>
                </a:cubicBezTo>
                <a:cubicBezTo>
                  <a:pt x="9148454" y="10602"/>
                  <a:pt x="9148213" y="4760"/>
                  <a:pt x="9147673" y="0"/>
                </a:cubicBezTo>
                <a:cubicBezTo>
                  <a:pt x="9159934" y="14881"/>
                  <a:pt x="9169346" y="23390"/>
                  <a:pt x="9180000" y="32328"/>
                </a:cubicBezTo>
                <a:cubicBezTo>
                  <a:pt x="9166174" y="46341"/>
                  <a:pt x="9163735" y="51269"/>
                  <a:pt x="9147673" y="64655"/>
                </a:cubicBezTo>
                <a:cubicBezTo>
                  <a:pt x="9148006" y="58525"/>
                  <a:pt x="9147381" y="54655"/>
                  <a:pt x="9147673" y="48491"/>
                </a:cubicBezTo>
                <a:cubicBezTo>
                  <a:pt x="8797828" y="57342"/>
                  <a:pt x="8728304" y="84380"/>
                  <a:pt x="8402791" y="48491"/>
                </a:cubicBezTo>
                <a:cubicBezTo>
                  <a:pt x="8077278" y="12602"/>
                  <a:pt x="8122444" y="64720"/>
                  <a:pt x="7932339" y="48491"/>
                </a:cubicBezTo>
                <a:cubicBezTo>
                  <a:pt x="7742234" y="32262"/>
                  <a:pt x="7573913" y="55739"/>
                  <a:pt x="7370411" y="48491"/>
                </a:cubicBezTo>
                <a:cubicBezTo>
                  <a:pt x="7166909" y="41243"/>
                  <a:pt x="6912308" y="13417"/>
                  <a:pt x="6625529" y="48491"/>
                </a:cubicBezTo>
                <a:cubicBezTo>
                  <a:pt x="6338750" y="83565"/>
                  <a:pt x="6356453" y="52526"/>
                  <a:pt x="6246554" y="48491"/>
                </a:cubicBezTo>
                <a:cubicBezTo>
                  <a:pt x="6136655" y="44456"/>
                  <a:pt x="5840663" y="25332"/>
                  <a:pt x="5684625" y="48491"/>
                </a:cubicBezTo>
                <a:cubicBezTo>
                  <a:pt x="5528587" y="71650"/>
                  <a:pt x="5159793" y="65266"/>
                  <a:pt x="4848267" y="48491"/>
                </a:cubicBezTo>
                <a:cubicBezTo>
                  <a:pt x="4536741" y="31716"/>
                  <a:pt x="4422508" y="54087"/>
                  <a:pt x="4011908" y="48491"/>
                </a:cubicBezTo>
                <a:cubicBezTo>
                  <a:pt x="3601308" y="42895"/>
                  <a:pt x="3690654" y="75925"/>
                  <a:pt x="3449980" y="48491"/>
                </a:cubicBezTo>
                <a:cubicBezTo>
                  <a:pt x="3209306" y="21057"/>
                  <a:pt x="2985002" y="73730"/>
                  <a:pt x="2705098" y="48491"/>
                </a:cubicBezTo>
                <a:cubicBezTo>
                  <a:pt x="2425194" y="23252"/>
                  <a:pt x="2404371" y="51244"/>
                  <a:pt x="2143169" y="48491"/>
                </a:cubicBezTo>
                <a:cubicBezTo>
                  <a:pt x="1881967" y="45738"/>
                  <a:pt x="1665898" y="86516"/>
                  <a:pt x="1306810" y="48491"/>
                </a:cubicBezTo>
                <a:cubicBezTo>
                  <a:pt x="947722" y="10466"/>
                  <a:pt x="599186" y="-13510"/>
                  <a:pt x="0" y="48491"/>
                </a:cubicBezTo>
                <a:cubicBezTo>
                  <a:pt x="-1269" y="33553"/>
                  <a:pt x="788" y="28352"/>
                  <a:pt x="0" y="16164"/>
                </a:cubicBezTo>
                <a:close/>
              </a:path>
              <a:path w="9180000" h="64655" stroke="0" extrusionOk="0">
                <a:moveTo>
                  <a:pt x="0" y="16164"/>
                </a:moveTo>
                <a:cubicBezTo>
                  <a:pt x="274082" y="25239"/>
                  <a:pt x="449983" y="42853"/>
                  <a:pt x="744882" y="16164"/>
                </a:cubicBezTo>
                <a:cubicBezTo>
                  <a:pt x="1039781" y="-10525"/>
                  <a:pt x="1164346" y="-3983"/>
                  <a:pt x="1398287" y="16164"/>
                </a:cubicBezTo>
                <a:cubicBezTo>
                  <a:pt x="1632229" y="36311"/>
                  <a:pt x="1944396" y="-11989"/>
                  <a:pt x="2143169" y="16164"/>
                </a:cubicBezTo>
                <a:cubicBezTo>
                  <a:pt x="2341942" y="44317"/>
                  <a:pt x="2439155" y="20707"/>
                  <a:pt x="2522144" y="16164"/>
                </a:cubicBezTo>
                <a:cubicBezTo>
                  <a:pt x="2605134" y="11621"/>
                  <a:pt x="3017193" y="35921"/>
                  <a:pt x="3175549" y="16164"/>
                </a:cubicBezTo>
                <a:cubicBezTo>
                  <a:pt x="3333906" y="-3593"/>
                  <a:pt x="3507518" y="-3975"/>
                  <a:pt x="3828955" y="16164"/>
                </a:cubicBezTo>
                <a:cubicBezTo>
                  <a:pt x="4150392" y="36303"/>
                  <a:pt x="4074810" y="-2784"/>
                  <a:pt x="4207930" y="16164"/>
                </a:cubicBezTo>
                <a:cubicBezTo>
                  <a:pt x="4341050" y="35112"/>
                  <a:pt x="4647689" y="32994"/>
                  <a:pt x="4769858" y="16164"/>
                </a:cubicBezTo>
                <a:cubicBezTo>
                  <a:pt x="4892027" y="-666"/>
                  <a:pt x="5264823" y="57440"/>
                  <a:pt x="5606217" y="16164"/>
                </a:cubicBezTo>
                <a:cubicBezTo>
                  <a:pt x="5947611" y="-25112"/>
                  <a:pt x="6191498" y="544"/>
                  <a:pt x="6351099" y="16164"/>
                </a:cubicBezTo>
                <a:cubicBezTo>
                  <a:pt x="6510700" y="31784"/>
                  <a:pt x="6889662" y="-20547"/>
                  <a:pt x="7095981" y="16164"/>
                </a:cubicBezTo>
                <a:cubicBezTo>
                  <a:pt x="7302300" y="52875"/>
                  <a:pt x="7411202" y="5615"/>
                  <a:pt x="7566432" y="16164"/>
                </a:cubicBezTo>
                <a:cubicBezTo>
                  <a:pt x="7721662" y="26713"/>
                  <a:pt x="8083232" y="-19335"/>
                  <a:pt x="8311314" y="16164"/>
                </a:cubicBezTo>
                <a:cubicBezTo>
                  <a:pt x="8539396" y="51663"/>
                  <a:pt x="8803960" y="-11532"/>
                  <a:pt x="9147673" y="16164"/>
                </a:cubicBezTo>
                <a:cubicBezTo>
                  <a:pt x="9147394" y="11585"/>
                  <a:pt x="9148333" y="5804"/>
                  <a:pt x="9147673" y="0"/>
                </a:cubicBezTo>
                <a:cubicBezTo>
                  <a:pt x="9159821" y="13174"/>
                  <a:pt x="9168434" y="20127"/>
                  <a:pt x="9180000" y="32328"/>
                </a:cubicBezTo>
                <a:cubicBezTo>
                  <a:pt x="9168931" y="45066"/>
                  <a:pt x="9162481" y="47871"/>
                  <a:pt x="9147673" y="64655"/>
                </a:cubicBezTo>
                <a:cubicBezTo>
                  <a:pt x="9147217" y="59819"/>
                  <a:pt x="9147106" y="53830"/>
                  <a:pt x="9147673" y="48491"/>
                </a:cubicBezTo>
                <a:cubicBezTo>
                  <a:pt x="8941758" y="78212"/>
                  <a:pt x="8651419" y="70592"/>
                  <a:pt x="8402791" y="48491"/>
                </a:cubicBezTo>
                <a:cubicBezTo>
                  <a:pt x="8154163" y="26390"/>
                  <a:pt x="7980837" y="48655"/>
                  <a:pt x="7840863" y="48491"/>
                </a:cubicBezTo>
                <a:cubicBezTo>
                  <a:pt x="7700889" y="48327"/>
                  <a:pt x="7547127" y="32573"/>
                  <a:pt x="7370411" y="48491"/>
                </a:cubicBezTo>
                <a:cubicBezTo>
                  <a:pt x="7193695" y="64409"/>
                  <a:pt x="6788928" y="67175"/>
                  <a:pt x="6625529" y="48491"/>
                </a:cubicBezTo>
                <a:cubicBezTo>
                  <a:pt x="6462130" y="29807"/>
                  <a:pt x="6362994" y="30609"/>
                  <a:pt x="6155077" y="48491"/>
                </a:cubicBezTo>
                <a:cubicBezTo>
                  <a:pt x="5947160" y="66373"/>
                  <a:pt x="5608493" y="53736"/>
                  <a:pt x="5318718" y="48491"/>
                </a:cubicBezTo>
                <a:cubicBezTo>
                  <a:pt x="5028943" y="43246"/>
                  <a:pt x="5061755" y="37112"/>
                  <a:pt x="4939743" y="48491"/>
                </a:cubicBezTo>
                <a:cubicBezTo>
                  <a:pt x="4817732" y="59870"/>
                  <a:pt x="4530234" y="55213"/>
                  <a:pt x="4194861" y="48491"/>
                </a:cubicBezTo>
                <a:cubicBezTo>
                  <a:pt x="3859488" y="41769"/>
                  <a:pt x="3904961" y="37135"/>
                  <a:pt x="3632933" y="48491"/>
                </a:cubicBezTo>
                <a:cubicBezTo>
                  <a:pt x="3360905" y="59847"/>
                  <a:pt x="3414243" y="53532"/>
                  <a:pt x="3253958" y="48491"/>
                </a:cubicBezTo>
                <a:cubicBezTo>
                  <a:pt x="3093674" y="43450"/>
                  <a:pt x="2848192" y="75959"/>
                  <a:pt x="2509076" y="48491"/>
                </a:cubicBezTo>
                <a:cubicBezTo>
                  <a:pt x="2169960" y="21023"/>
                  <a:pt x="2025121" y="77326"/>
                  <a:pt x="1855671" y="48491"/>
                </a:cubicBezTo>
                <a:cubicBezTo>
                  <a:pt x="1686222" y="19656"/>
                  <a:pt x="1551834" y="45289"/>
                  <a:pt x="1385219" y="48491"/>
                </a:cubicBezTo>
                <a:cubicBezTo>
                  <a:pt x="1218604" y="51693"/>
                  <a:pt x="960814" y="40420"/>
                  <a:pt x="731814" y="48491"/>
                </a:cubicBezTo>
                <a:cubicBezTo>
                  <a:pt x="502814" y="56562"/>
                  <a:pt x="213050" y="21538"/>
                  <a:pt x="0" y="48491"/>
                </a:cubicBezTo>
                <a:cubicBezTo>
                  <a:pt x="162" y="35511"/>
                  <a:pt x="255" y="31991"/>
                  <a:pt x="0" y="16164"/>
                </a:cubicBezTo>
                <a:close/>
              </a:path>
            </a:pathLst>
          </a:custGeom>
          <a:solidFill>
            <a:schemeClr val="tx1"/>
          </a:solidFill>
          <a:ln>
            <a:solidFill>
              <a:schemeClr val="tx1"/>
            </a:solidFill>
            <a:extLst>
              <a:ext uri="{C807C97D-BFC1-408E-A445-0C87EB9F89A2}">
                <ask:lineSketchStyleProps xmlns:ask="http://schemas.microsoft.com/office/drawing/2018/sketchyshapes" sd="1988568241">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Légende : encadrée à une bordure 6">
            <a:extLst>
              <a:ext uri="{FF2B5EF4-FFF2-40B4-BE49-F238E27FC236}">
                <a16:creationId xmlns:a16="http://schemas.microsoft.com/office/drawing/2014/main" id="{07527AE9-F7D7-D67F-1A75-B6DCC020D91D}"/>
              </a:ext>
            </a:extLst>
          </p:cNvPr>
          <p:cNvSpPr/>
          <p:nvPr/>
        </p:nvSpPr>
        <p:spPr>
          <a:xfrm>
            <a:off x="752519" y="2412418"/>
            <a:ext cx="1682998" cy="1468188"/>
          </a:xfrm>
          <a:custGeom>
            <a:avLst/>
            <a:gdLst>
              <a:gd name="connsiteX0" fmla="*/ 0 w 1682998"/>
              <a:gd name="connsiteY0" fmla="*/ 0 h 1468188"/>
              <a:gd name="connsiteX1" fmla="*/ 577829 w 1682998"/>
              <a:gd name="connsiteY1" fmla="*/ 0 h 1468188"/>
              <a:gd name="connsiteX2" fmla="*/ 1088339 w 1682998"/>
              <a:gd name="connsiteY2" fmla="*/ 0 h 1468188"/>
              <a:gd name="connsiteX3" fmla="*/ 1682998 w 1682998"/>
              <a:gd name="connsiteY3" fmla="*/ 0 h 1468188"/>
              <a:gd name="connsiteX4" fmla="*/ 1682998 w 1682998"/>
              <a:gd name="connsiteY4" fmla="*/ 518760 h 1468188"/>
              <a:gd name="connsiteX5" fmla="*/ 1682998 w 1682998"/>
              <a:gd name="connsiteY5" fmla="*/ 1037520 h 1468188"/>
              <a:gd name="connsiteX6" fmla="*/ 1682998 w 1682998"/>
              <a:gd name="connsiteY6" fmla="*/ 1468188 h 1468188"/>
              <a:gd name="connsiteX7" fmla="*/ 1172489 w 1682998"/>
              <a:gd name="connsiteY7" fmla="*/ 1468188 h 1468188"/>
              <a:gd name="connsiteX8" fmla="*/ 594659 w 1682998"/>
              <a:gd name="connsiteY8" fmla="*/ 1468188 h 1468188"/>
              <a:gd name="connsiteX9" fmla="*/ 0 w 1682998"/>
              <a:gd name="connsiteY9" fmla="*/ 1468188 h 1468188"/>
              <a:gd name="connsiteX10" fmla="*/ 0 w 1682998"/>
              <a:gd name="connsiteY10" fmla="*/ 949428 h 1468188"/>
              <a:gd name="connsiteX11" fmla="*/ 0 w 1682998"/>
              <a:gd name="connsiteY11" fmla="*/ 445350 h 1468188"/>
              <a:gd name="connsiteX12" fmla="*/ 0 w 1682998"/>
              <a:gd name="connsiteY12" fmla="*/ 0 h 1468188"/>
              <a:gd name="connsiteX0" fmla="*/ -40897 w 1682998"/>
              <a:gd name="connsiteY0" fmla="*/ 0 h 1468188"/>
              <a:gd name="connsiteX1" fmla="*/ -40897 w 1682998"/>
              <a:gd name="connsiteY1" fmla="*/ 474714 h 1468188"/>
              <a:gd name="connsiteX2" fmla="*/ -40897 w 1682998"/>
              <a:gd name="connsiteY2" fmla="*/ 978792 h 1468188"/>
              <a:gd name="connsiteX3" fmla="*/ -40897 w 1682998"/>
              <a:gd name="connsiteY3" fmla="*/ 1468188 h 1468188"/>
              <a:gd name="connsiteX4" fmla="*/ -40897 w 1682998"/>
              <a:gd name="connsiteY4" fmla="*/ 1008156 h 1468188"/>
              <a:gd name="connsiteX5" fmla="*/ -40897 w 1682998"/>
              <a:gd name="connsiteY5" fmla="*/ 504078 h 1468188"/>
              <a:gd name="connsiteX6" fmla="*/ -40897 w 1682998"/>
              <a:gd name="connsiteY6" fmla="*/ 0 h 1468188"/>
              <a:gd name="connsiteX0" fmla="*/ -40897 w 1682998"/>
              <a:gd name="connsiteY0" fmla="*/ 304796 h 1468188"/>
              <a:gd name="connsiteX1" fmla="*/ -264887 w 1682998"/>
              <a:gd name="connsiteY1" fmla="*/ 745326 h 1468188"/>
            </a:gdLst>
            <a:ahLst/>
            <a:cxnLst>
              <a:cxn ang="0">
                <a:pos x="connsiteX0" y="connsiteY0"/>
              </a:cxn>
              <a:cxn ang="0">
                <a:pos x="connsiteX1" y="connsiteY1"/>
              </a:cxn>
            </a:cxnLst>
            <a:rect l="l" t="t" r="r" b="b"/>
            <a:pathLst>
              <a:path w="1682998" h="1468188"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913" y="171601"/>
                  <a:pt x="1659772" y="263020"/>
                  <a:pt x="1682998" y="518760"/>
                </a:cubicBezTo>
                <a:cubicBezTo>
                  <a:pt x="1706224" y="774500"/>
                  <a:pt x="1675244" y="907058"/>
                  <a:pt x="1682998" y="1037520"/>
                </a:cubicBezTo>
                <a:cubicBezTo>
                  <a:pt x="1690752" y="1167982"/>
                  <a:pt x="1690284" y="1335201"/>
                  <a:pt x="1682998" y="1468188"/>
                </a:cubicBezTo>
                <a:cubicBezTo>
                  <a:pt x="1447795" y="1470649"/>
                  <a:pt x="1398601" y="1447381"/>
                  <a:pt x="1172489" y="1468188"/>
                </a:cubicBezTo>
                <a:cubicBezTo>
                  <a:pt x="946377" y="1488995"/>
                  <a:pt x="823111" y="1473431"/>
                  <a:pt x="594659" y="1468188"/>
                </a:cubicBezTo>
                <a:cubicBezTo>
                  <a:pt x="366207" y="1462946"/>
                  <a:pt x="175105" y="1476725"/>
                  <a:pt x="0" y="1468188"/>
                </a:cubicBezTo>
                <a:cubicBezTo>
                  <a:pt x="10737" y="1252618"/>
                  <a:pt x="22147" y="1067781"/>
                  <a:pt x="0" y="949428"/>
                </a:cubicBezTo>
                <a:cubicBezTo>
                  <a:pt x="-22147" y="831075"/>
                  <a:pt x="-8852" y="652867"/>
                  <a:pt x="0" y="445350"/>
                </a:cubicBezTo>
                <a:cubicBezTo>
                  <a:pt x="8852" y="237833"/>
                  <a:pt x="-12507" y="193598"/>
                  <a:pt x="0" y="0"/>
                </a:cubicBezTo>
                <a:close/>
              </a:path>
              <a:path w="1682998" h="1468188" fill="none" extrusionOk="0">
                <a:moveTo>
                  <a:pt x="-40897" y="0"/>
                </a:moveTo>
                <a:cubicBezTo>
                  <a:pt x="-21304" y="153687"/>
                  <a:pt x="-18128" y="254433"/>
                  <a:pt x="-40897" y="474714"/>
                </a:cubicBezTo>
                <a:cubicBezTo>
                  <a:pt x="-63666" y="694995"/>
                  <a:pt x="-26754" y="742590"/>
                  <a:pt x="-40897" y="978792"/>
                </a:cubicBezTo>
                <a:cubicBezTo>
                  <a:pt x="-55040" y="1214994"/>
                  <a:pt x="-26776" y="1286682"/>
                  <a:pt x="-40897" y="1468188"/>
                </a:cubicBezTo>
                <a:cubicBezTo>
                  <a:pt x="-24018" y="1238992"/>
                  <a:pt x="-20433" y="1133155"/>
                  <a:pt x="-40897" y="1008156"/>
                </a:cubicBezTo>
                <a:cubicBezTo>
                  <a:pt x="-61361" y="883157"/>
                  <a:pt x="-46993" y="668175"/>
                  <a:pt x="-40897" y="504078"/>
                </a:cubicBezTo>
                <a:cubicBezTo>
                  <a:pt x="-34801" y="339981"/>
                  <a:pt x="-63479" y="159098"/>
                  <a:pt x="-40897" y="0"/>
                </a:cubicBezTo>
                <a:close/>
              </a:path>
              <a:path w="1682998" h="1468188" fill="none" extrusionOk="0">
                <a:moveTo>
                  <a:pt x="-40897" y="304796"/>
                </a:moveTo>
                <a:cubicBezTo>
                  <a:pt x="-132231" y="458672"/>
                  <a:pt x="-173766" y="604340"/>
                  <a:pt x="-264887" y="745326"/>
                </a:cubicBezTo>
              </a:path>
              <a:path w="1682998" h="1468188"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4181" y="1341587"/>
                  <a:pt x="1682998" y="1468188"/>
                </a:cubicBezTo>
                <a:cubicBezTo>
                  <a:pt x="1460296" y="1464072"/>
                  <a:pt x="1369872" y="1447275"/>
                  <a:pt x="1088339" y="1468188"/>
                </a:cubicBezTo>
                <a:cubicBezTo>
                  <a:pt x="806806" y="1489101"/>
                  <a:pt x="812729" y="1469535"/>
                  <a:pt x="577829" y="1468188"/>
                </a:cubicBezTo>
                <a:cubicBezTo>
                  <a:pt x="342929" y="1466842"/>
                  <a:pt x="154249" y="1488280"/>
                  <a:pt x="0" y="1468188"/>
                </a:cubicBezTo>
                <a:cubicBezTo>
                  <a:pt x="-6472" y="1358167"/>
                  <a:pt x="9441" y="1134541"/>
                  <a:pt x="0" y="993474"/>
                </a:cubicBezTo>
                <a:cubicBezTo>
                  <a:pt x="-9441" y="852407"/>
                  <a:pt x="-5094" y="711275"/>
                  <a:pt x="0" y="504078"/>
                </a:cubicBezTo>
                <a:cubicBezTo>
                  <a:pt x="5094" y="296881"/>
                  <a:pt x="-7260" y="175164"/>
                  <a:pt x="0" y="0"/>
                </a:cubicBezTo>
                <a:close/>
              </a:path>
              <a:path w="1682998" h="1468188" fill="none" stroke="0" extrusionOk="0">
                <a:moveTo>
                  <a:pt x="-40897" y="0"/>
                </a:moveTo>
                <a:cubicBezTo>
                  <a:pt x="-55906" y="140343"/>
                  <a:pt x="-19111" y="353620"/>
                  <a:pt x="-40897" y="518760"/>
                </a:cubicBezTo>
                <a:cubicBezTo>
                  <a:pt x="-62683" y="683900"/>
                  <a:pt x="-39214" y="848465"/>
                  <a:pt x="-40897" y="1037520"/>
                </a:cubicBezTo>
                <a:cubicBezTo>
                  <a:pt x="-42580" y="1226575"/>
                  <a:pt x="-61035" y="1349967"/>
                  <a:pt x="-40897" y="1468188"/>
                </a:cubicBezTo>
                <a:cubicBezTo>
                  <a:pt x="-55494" y="1298244"/>
                  <a:pt x="-29975" y="1167113"/>
                  <a:pt x="-40897" y="978792"/>
                </a:cubicBezTo>
                <a:cubicBezTo>
                  <a:pt x="-51819" y="790471"/>
                  <a:pt x="-25779" y="637695"/>
                  <a:pt x="-40897" y="504078"/>
                </a:cubicBezTo>
                <a:cubicBezTo>
                  <a:pt x="-56015" y="370461"/>
                  <a:pt x="-33392" y="228639"/>
                  <a:pt x="-40897" y="0"/>
                </a:cubicBezTo>
                <a:close/>
              </a:path>
              <a:path w="1682998" h="1468188" fill="none" stroke="0" extrusionOk="0">
                <a:moveTo>
                  <a:pt x="-40897" y="304796"/>
                </a:moveTo>
                <a:cubicBezTo>
                  <a:pt x="-132393" y="487336"/>
                  <a:pt x="-214208" y="630478"/>
                  <a:pt x="-264887" y="745326"/>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Prendre contact avec les associations et entreprises avec lesquelles vous souhaitez nouer un partenariat.</a:t>
            </a:r>
          </a:p>
        </p:txBody>
      </p:sp>
      <p:sp>
        <p:nvSpPr>
          <p:cNvPr id="8" name="Ellipse 7">
            <a:extLst>
              <a:ext uri="{FF2B5EF4-FFF2-40B4-BE49-F238E27FC236}">
                <a16:creationId xmlns:a16="http://schemas.microsoft.com/office/drawing/2014/main" id="{B39ECF53-9BC9-46BC-B32C-FA0CA9E0A324}"/>
              </a:ext>
            </a:extLst>
          </p:cNvPr>
          <p:cNvSpPr/>
          <p:nvPr/>
        </p:nvSpPr>
        <p:spPr>
          <a:xfrm>
            <a:off x="277382" y="3020503"/>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1</a:t>
            </a:r>
          </a:p>
        </p:txBody>
      </p:sp>
      <p:sp>
        <p:nvSpPr>
          <p:cNvPr id="9" name="Légende : encadrée à une bordure 8">
            <a:extLst>
              <a:ext uri="{FF2B5EF4-FFF2-40B4-BE49-F238E27FC236}">
                <a16:creationId xmlns:a16="http://schemas.microsoft.com/office/drawing/2014/main" id="{5F362CCB-031A-8E09-30FA-978830625A12}"/>
              </a:ext>
            </a:extLst>
          </p:cNvPr>
          <p:cNvSpPr/>
          <p:nvPr/>
        </p:nvSpPr>
        <p:spPr>
          <a:xfrm>
            <a:off x="3070952" y="2412419"/>
            <a:ext cx="1682998" cy="1468187"/>
          </a:xfrm>
          <a:custGeom>
            <a:avLst/>
            <a:gdLst>
              <a:gd name="connsiteX0" fmla="*/ 0 w 1682998"/>
              <a:gd name="connsiteY0" fmla="*/ 0 h 1468187"/>
              <a:gd name="connsiteX1" fmla="*/ 577829 w 1682998"/>
              <a:gd name="connsiteY1" fmla="*/ 0 h 1468187"/>
              <a:gd name="connsiteX2" fmla="*/ 1088339 w 1682998"/>
              <a:gd name="connsiteY2" fmla="*/ 0 h 1468187"/>
              <a:gd name="connsiteX3" fmla="*/ 1682998 w 1682998"/>
              <a:gd name="connsiteY3" fmla="*/ 0 h 1468187"/>
              <a:gd name="connsiteX4" fmla="*/ 1682998 w 1682998"/>
              <a:gd name="connsiteY4" fmla="*/ 518759 h 1468187"/>
              <a:gd name="connsiteX5" fmla="*/ 1682998 w 1682998"/>
              <a:gd name="connsiteY5" fmla="*/ 1037519 h 1468187"/>
              <a:gd name="connsiteX6" fmla="*/ 1682998 w 1682998"/>
              <a:gd name="connsiteY6" fmla="*/ 1468187 h 1468187"/>
              <a:gd name="connsiteX7" fmla="*/ 1172489 w 1682998"/>
              <a:gd name="connsiteY7" fmla="*/ 1468187 h 1468187"/>
              <a:gd name="connsiteX8" fmla="*/ 594659 w 1682998"/>
              <a:gd name="connsiteY8" fmla="*/ 1468187 h 1468187"/>
              <a:gd name="connsiteX9" fmla="*/ 0 w 1682998"/>
              <a:gd name="connsiteY9" fmla="*/ 1468187 h 1468187"/>
              <a:gd name="connsiteX10" fmla="*/ 0 w 1682998"/>
              <a:gd name="connsiteY10" fmla="*/ 949428 h 1468187"/>
              <a:gd name="connsiteX11" fmla="*/ 0 w 1682998"/>
              <a:gd name="connsiteY11" fmla="*/ 445350 h 1468187"/>
              <a:gd name="connsiteX12" fmla="*/ 0 w 1682998"/>
              <a:gd name="connsiteY12" fmla="*/ 0 h 1468187"/>
              <a:gd name="connsiteX0" fmla="*/ -40897 w 1682998"/>
              <a:gd name="connsiteY0" fmla="*/ 0 h 1468187"/>
              <a:gd name="connsiteX1" fmla="*/ -40897 w 1682998"/>
              <a:gd name="connsiteY1" fmla="*/ 474714 h 1468187"/>
              <a:gd name="connsiteX2" fmla="*/ -40897 w 1682998"/>
              <a:gd name="connsiteY2" fmla="*/ 978791 h 1468187"/>
              <a:gd name="connsiteX3" fmla="*/ -40897 w 1682998"/>
              <a:gd name="connsiteY3" fmla="*/ 1468187 h 1468187"/>
              <a:gd name="connsiteX4" fmla="*/ -40897 w 1682998"/>
              <a:gd name="connsiteY4" fmla="*/ 1008155 h 1468187"/>
              <a:gd name="connsiteX5" fmla="*/ -40897 w 1682998"/>
              <a:gd name="connsiteY5" fmla="*/ 504078 h 1468187"/>
              <a:gd name="connsiteX6" fmla="*/ -40897 w 1682998"/>
              <a:gd name="connsiteY6" fmla="*/ 0 h 1468187"/>
              <a:gd name="connsiteX0" fmla="*/ -40897 w 1682998"/>
              <a:gd name="connsiteY0" fmla="*/ 304796 h 1468187"/>
              <a:gd name="connsiteX1" fmla="*/ -264887 w 1682998"/>
              <a:gd name="connsiteY1" fmla="*/ 745325 h 1468187"/>
            </a:gdLst>
            <a:ahLst/>
            <a:cxnLst>
              <a:cxn ang="0">
                <a:pos x="connsiteX0" y="connsiteY0"/>
              </a:cxn>
              <a:cxn ang="0">
                <a:pos x="connsiteX1" y="connsiteY1"/>
              </a:cxn>
            </a:cxnLst>
            <a:rect l="l" t="t" r="r" b="b"/>
            <a:pathLst>
              <a:path w="1682998" h="1468187"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867" y="176846"/>
                  <a:pt x="1705044" y="268425"/>
                  <a:pt x="1682998" y="518759"/>
                </a:cubicBezTo>
                <a:cubicBezTo>
                  <a:pt x="1660952" y="769093"/>
                  <a:pt x="1675244" y="907057"/>
                  <a:pt x="1682998" y="1037519"/>
                </a:cubicBezTo>
                <a:cubicBezTo>
                  <a:pt x="1690752" y="1167981"/>
                  <a:pt x="1690284" y="1335200"/>
                  <a:pt x="1682998" y="1468187"/>
                </a:cubicBezTo>
                <a:cubicBezTo>
                  <a:pt x="1447795" y="1470648"/>
                  <a:pt x="1398601" y="1447380"/>
                  <a:pt x="1172489" y="1468187"/>
                </a:cubicBezTo>
                <a:cubicBezTo>
                  <a:pt x="946377" y="1488994"/>
                  <a:pt x="823111" y="1473430"/>
                  <a:pt x="594659" y="1468187"/>
                </a:cubicBezTo>
                <a:cubicBezTo>
                  <a:pt x="366207" y="1462945"/>
                  <a:pt x="175105" y="1476724"/>
                  <a:pt x="0" y="1468187"/>
                </a:cubicBezTo>
                <a:cubicBezTo>
                  <a:pt x="16597" y="1249384"/>
                  <a:pt x="25778" y="1062577"/>
                  <a:pt x="0" y="949428"/>
                </a:cubicBezTo>
                <a:cubicBezTo>
                  <a:pt x="-25778" y="836279"/>
                  <a:pt x="-8852" y="652867"/>
                  <a:pt x="0" y="445350"/>
                </a:cubicBezTo>
                <a:cubicBezTo>
                  <a:pt x="8852" y="237833"/>
                  <a:pt x="-12507" y="193598"/>
                  <a:pt x="0" y="0"/>
                </a:cubicBezTo>
                <a:close/>
              </a:path>
              <a:path w="1682998" h="1468187" fill="none" extrusionOk="0">
                <a:moveTo>
                  <a:pt x="-40897" y="0"/>
                </a:moveTo>
                <a:cubicBezTo>
                  <a:pt x="-21304" y="153687"/>
                  <a:pt x="-18128" y="254433"/>
                  <a:pt x="-40897" y="474714"/>
                </a:cubicBezTo>
                <a:cubicBezTo>
                  <a:pt x="-63666" y="694995"/>
                  <a:pt x="-31924" y="747369"/>
                  <a:pt x="-40897" y="978791"/>
                </a:cubicBezTo>
                <a:cubicBezTo>
                  <a:pt x="-49870" y="1210213"/>
                  <a:pt x="-26776" y="1286681"/>
                  <a:pt x="-40897" y="1468187"/>
                </a:cubicBezTo>
                <a:cubicBezTo>
                  <a:pt x="-24018" y="1238991"/>
                  <a:pt x="-20433" y="1133154"/>
                  <a:pt x="-40897" y="1008155"/>
                </a:cubicBezTo>
                <a:cubicBezTo>
                  <a:pt x="-61361" y="883156"/>
                  <a:pt x="-45467" y="667047"/>
                  <a:pt x="-40897" y="504078"/>
                </a:cubicBezTo>
                <a:cubicBezTo>
                  <a:pt x="-36327" y="341109"/>
                  <a:pt x="-63479" y="159098"/>
                  <a:pt x="-40897" y="0"/>
                </a:cubicBezTo>
                <a:close/>
              </a:path>
              <a:path w="1682998" h="1468187" fill="none" extrusionOk="0">
                <a:moveTo>
                  <a:pt x="-40897" y="304796"/>
                </a:moveTo>
                <a:cubicBezTo>
                  <a:pt x="-138659" y="463403"/>
                  <a:pt x="-180954" y="604721"/>
                  <a:pt x="-264887" y="745325"/>
                </a:cubicBezTo>
              </a:path>
              <a:path w="1682998" h="1468187"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2930" y="1346676"/>
                  <a:pt x="1682998" y="1468187"/>
                </a:cubicBezTo>
                <a:cubicBezTo>
                  <a:pt x="1460296" y="1464071"/>
                  <a:pt x="1369872" y="1447274"/>
                  <a:pt x="1088339" y="1468187"/>
                </a:cubicBezTo>
                <a:cubicBezTo>
                  <a:pt x="806806" y="1489100"/>
                  <a:pt x="812729" y="1469534"/>
                  <a:pt x="577829" y="1468187"/>
                </a:cubicBezTo>
                <a:cubicBezTo>
                  <a:pt x="342929" y="1466841"/>
                  <a:pt x="154249" y="1488279"/>
                  <a:pt x="0" y="1468187"/>
                </a:cubicBezTo>
                <a:cubicBezTo>
                  <a:pt x="-6472" y="1358166"/>
                  <a:pt x="9441" y="1134540"/>
                  <a:pt x="0" y="993473"/>
                </a:cubicBezTo>
                <a:cubicBezTo>
                  <a:pt x="-9441" y="852406"/>
                  <a:pt x="3638" y="704577"/>
                  <a:pt x="0" y="504078"/>
                </a:cubicBezTo>
                <a:cubicBezTo>
                  <a:pt x="-3638" y="303580"/>
                  <a:pt x="-7260" y="175164"/>
                  <a:pt x="0" y="0"/>
                </a:cubicBezTo>
                <a:close/>
              </a:path>
              <a:path w="1682998" h="1468187" fill="none" stroke="0" extrusionOk="0">
                <a:moveTo>
                  <a:pt x="-40897" y="0"/>
                </a:moveTo>
                <a:cubicBezTo>
                  <a:pt x="-58443" y="143560"/>
                  <a:pt x="-22266" y="358901"/>
                  <a:pt x="-40897" y="518759"/>
                </a:cubicBezTo>
                <a:cubicBezTo>
                  <a:pt x="-59528" y="678617"/>
                  <a:pt x="-39214" y="848464"/>
                  <a:pt x="-40897" y="1037519"/>
                </a:cubicBezTo>
                <a:cubicBezTo>
                  <a:pt x="-42580" y="1226574"/>
                  <a:pt x="-61035" y="1349966"/>
                  <a:pt x="-40897" y="1468187"/>
                </a:cubicBezTo>
                <a:cubicBezTo>
                  <a:pt x="-55494" y="1298243"/>
                  <a:pt x="-29975" y="1167112"/>
                  <a:pt x="-40897" y="978791"/>
                </a:cubicBezTo>
                <a:cubicBezTo>
                  <a:pt x="-51819" y="790470"/>
                  <a:pt x="-17321" y="631735"/>
                  <a:pt x="-40897" y="504078"/>
                </a:cubicBezTo>
                <a:cubicBezTo>
                  <a:pt x="-64473" y="376421"/>
                  <a:pt x="-33392" y="228639"/>
                  <a:pt x="-40897" y="0"/>
                </a:cubicBezTo>
                <a:close/>
              </a:path>
              <a:path w="1682998" h="1468187" fill="none" stroke="0" extrusionOk="0">
                <a:moveTo>
                  <a:pt x="-40897" y="304796"/>
                </a:moveTo>
                <a:cubicBezTo>
                  <a:pt x="-135880" y="491276"/>
                  <a:pt x="-217284" y="634846"/>
                  <a:pt x="-264887" y="745325"/>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Faire signer la </a:t>
            </a:r>
            <a:r>
              <a:rPr lang="fr-FR" sz="1200" b="1" u="sng" dirty="0">
                <a:solidFill>
                  <a:schemeClr val="bg1"/>
                </a:solidFill>
                <a:latin typeface="Cavolini" panose="03000502040302020204" pitchFamily="66" charset="0"/>
                <a:cs typeface="Cavolini" panose="03000502040302020204" pitchFamily="66" charset="0"/>
                <a:hlinkClick r:id="rId2">
                  <a:extLst>
                    <a:ext uri="{A12FA001-AC4F-418D-AE19-62706E023703}">
                      <ahyp:hlinkClr xmlns:ahyp="http://schemas.microsoft.com/office/drawing/2018/hyperlinkcolor" val="tx"/>
                    </a:ext>
                  </a:extLst>
                </a:hlinkClick>
              </a:rPr>
              <a:t>convention par le partenaire</a:t>
            </a:r>
            <a:r>
              <a:rPr lang="fr-FR" sz="1200" dirty="0">
                <a:latin typeface="Cavolini" panose="03000502040302020204" pitchFamily="66" charset="0"/>
                <a:cs typeface="Cavolini" panose="03000502040302020204" pitchFamily="66" charset="0"/>
              </a:rPr>
              <a:t>.</a:t>
            </a:r>
          </a:p>
        </p:txBody>
      </p:sp>
      <p:sp>
        <p:nvSpPr>
          <p:cNvPr id="10" name="Ellipse 9">
            <a:extLst>
              <a:ext uri="{FF2B5EF4-FFF2-40B4-BE49-F238E27FC236}">
                <a16:creationId xmlns:a16="http://schemas.microsoft.com/office/drawing/2014/main" id="{177AF715-04DB-6D87-C0B7-1C0AE0934E94}"/>
              </a:ext>
            </a:extLst>
          </p:cNvPr>
          <p:cNvSpPr/>
          <p:nvPr/>
        </p:nvSpPr>
        <p:spPr>
          <a:xfrm>
            <a:off x="2637940" y="2989710"/>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2</a:t>
            </a:r>
          </a:p>
        </p:txBody>
      </p:sp>
      <p:sp>
        <p:nvSpPr>
          <p:cNvPr id="11" name="Légende : encadrée à une bordure 10">
            <a:extLst>
              <a:ext uri="{FF2B5EF4-FFF2-40B4-BE49-F238E27FC236}">
                <a16:creationId xmlns:a16="http://schemas.microsoft.com/office/drawing/2014/main" id="{395F95F1-007D-D686-D87E-C6FF325FBFB8}"/>
              </a:ext>
            </a:extLst>
          </p:cNvPr>
          <p:cNvSpPr/>
          <p:nvPr/>
        </p:nvSpPr>
        <p:spPr>
          <a:xfrm>
            <a:off x="5366477" y="2412418"/>
            <a:ext cx="1682998" cy="1468187"/>
          </a:xfrm>
          <a:custGeom>
            <a:avLst/>
            <a:gdLst>
              <a:gd name="connsiteX0" fmla="*/ 0 w 1682998"/>
              <a:gd name="connsiteY0" fmla="*/ 0 h 1468187"/>
              <a:gd name="connsiteX1" fmla="*/ 577829 w 1682998"/>
              <a:gd name="connsiteY1" fmla="*/ 0 h 1468187"/>
              <a:gd name="connsiteX2" fmla="*/ 1088339 w 1682998"/>
              <a:gd name="connsiteY2" fmla="*/ 0 h 1468187"/>
              <a:gd name="connsiteX3" fmla="*/ 1682998 w 1682998"/>
              <a:gd name="connsiteY3" fmla="*/ 0 h 1468187"/>
              <a:gd name="connsiteX4" fmla="*/ 1682998 w 1682998"/>
              <a:gd name="connsiteY4" fmla="*/ 518759 h 1468187"/>
              <a:gd name="connsiteX5" fmla="*/ 1682998 w 1682998"/>
              <a:gd name="connsiteY5" fmla="*/ 1037519 h 1468187"/>
              <a:gd name="connsiteX6" fmla="*/ 1682998 w 1682998"/>
              <a:gd name="connsiteY6" fmla="*/ 1468187 h 1468187"/>
              <a:gd name="connsiteX7" fmla="*/ 1172489 w 1682998"/>
              <a:gd name="connsiteY7" fmla="*/ 1468187 h 1468187"/>
              <a:gd name="connsiteX8" fmla="*/ 594659 w 1682998"/>
              <a:gd name="connsiteY8" fmla="*/ 1468187 h 1468187"/>
              <a:gd name="connsiteX9" fmla="*/ 0 w 1682998"/>
              <a:gd name="connsiteY9" fmla="*/ 1468187 h 1468187"/>
              <a:gd name="connsiteX10" fmla="*/ 0 w 1682998"/>
              <a:gd name="connsiteY10" fmla="*/ 949428 h 1468187"/>
              <a:gd name="connsiteX11" fmla="*/ 0 w 1682998"/>
              <a:gd name="connsiteY11" fmla="*/ 445350 h 1468187"/>
              <a:gd name="connsiteX12" fmla="*/ 0 w 1682998"/>
              <a:gd name="connsiteY12" fmla="*/ 0 h 1468187"/>
              <a:gd name="connsiteX0" fmla="*/ -40897 w 1682998"/>
              <a:gd name="connsiteY0" fmla="*/ 0 h 1468187"/>
              <a:gd name="connsiteX1" fmla="*/ -40897 w 1682998"/>
              <a:gd name="connsiteY1" fmla="*/ 474714 h 1468187"/>
              <a:gd name="connsiteX2" fmla="*/ -40897 w 1682998"/>
              <a:gd name="connsiteY2" fmla="*/ 978791 h 1468187"/>
              <a:gd name="connsiteX3" fmla="*/ -40897 w 1682998"/>
              <a:gd name="connsiteY3" fmla="*/ 1468187 h 1468187"/>
              <a:gd name="connsiteX4" fmla="*/ -40897 w 1682998"/>
              <a:gd name="connsiteY4" fmla="*/ 1008155 h 1468187"/>
              <a:gd name="connsiteX5" fmla="*/ -40897 w 1682998"/>
              <a:gd name="connsiteY5" fmla="*/ 504078 h 1468187"/>
              <a:gd name="connsiteX6" fmla="*/ -40897 w 1682998"/>
              <a:gd name="connsiteY6" fmla="*/ 0 h 1468187"/>
              <a:gd name="connsiteX0" fmla="*/ -40897 w 1682998"/>
              <a:gd name="connsiteY0" fmla="*/ 304796 h 1468187"/>
              <a:gd name="connsiteX1" fmla="*/ -264887 w 1682998"/>
              <a:gd name="connsiteY1" fmla="*/ 745325 h 1468187"/>
            </a:gdLst>
            <a:ahLst/>
            <a:cxnLst>
              <a:cxn ang="0">
                <a:pos x="connsiteX0" y="connsiteY0"/>
              </a:cxn>
              <a:cxn ang="0">
                <a:pos x="connsiteX1" y="connsiteY1"/>
              </a:cxn>
            </a:cxnLst>
            <a:rect l="l" t="t" r="r" b="b"/>
            <a:pathLst>
              <a:path w="1682998" h="1468187"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867" y="176846"/>
                  <a:pt x="1705044" y="268425"/>
                  <a:pt x="1682998" y="518759"/>
                </a:cubicBezTo>
                <a:cubicBezTo>
                  <a:pt x="1660952" y="769093"/>
                  <a:pt x="1675244" y="907057"/>
                  <a:pt x="1682998" y="1037519"/>
                </a:cubicBezTo>
                <a:cubicBezTo>
                  <a:pt x="1690752" y="1167981"/>
                  <a:pt x="1690284" y="1335200"/>
                  <a:pt x="1682998" y="1468187"/>
                </a:cubicBezTo>
                <a:cubicBezTo>
                  <a:pt x="1447795" y="1470648"/>
                  <a:pt x="1398601" y="1447380"/>
                  <a:pt x="1172489" y="1468187"/>
                </a:cubicBezTo>
                <a:cubicBezTo>
                  <a:pt x="946377" y="1488994"/>
                  <a:pt x="823111" y="1473430"/>
                  <a:pt x="594659" y="1468187"/>
                </a:cubicBezTo>
                <a:cubicBezTo>
                  <a:pt x="366207" y="1462945"/>
                  <a:pt x="175105" y="1476724"/>
                  <a:pt x="0" y="1468187"/>
                </a:cubicBezTo>
                <a:cubicBezTo>
                  <a:pt x="16597" y="1249384"/>
                  <a:pt x="25778" y="1062577"/>
                  <a:pt x="0" y="949428"/>
                </a:cubicBezTo>
                <a:cubicBezTo>
                  <a:pt x="-25778" y="836279"/>
                  <a:pt x="-8852" y="652867"/>
                  <a:pt x="0" y="445350"/>
                </a:cubicBezTo>
                <a:cubicBezTo>
                  <a:pt x="8852" y="237833"/>
                  <a:pt x="-12507" y="193598"/>
                  <a:pt x="0" y="0"/>
                </a:cubicBezTo>
                <a:close/>
              </a:path>
              <a:path w="1682998" h="1468187" fill="none" extrusionOk="0">
                <a:moveTo>
                  <a:pt x="-40897" y="0"/>
                </a:moveTo>
                <a:cubicBezTo>
                  <a:pt x="-21304" y="153687"/>
                  <a:pt x="-18128" y="254433"/>
                  <a:pt x="-40897" y="474714"/>
                </a:cubicBezTo>
                <a:cubicBezTo>
                  <a:pt x="-63666" y="694995"/>
                  <a:pt x="-31924" y="747369"/>
                  <a:pt x="-40897" y="978791"/>
                </a:cubicBezTo>
                <a:cubicBezTo>
                  <a:pt x="-49870" y="1210213"/>
                  <a:pt x="-26776" y="1286681"/>
                  <a:pt x="-40897" y="1468187"/>
                </a:cubicBezTo>
                <a:cubicBezTo>
                  <a:pt x="-24018" y="1238991"/>
                  <a:pt x="-20433" y="1133154"/>
                  <a:pt x="-40897" y="1008155"/>
                </a:cubicBezTo>
                <a:cubicBezTo>
                  <a:pt x="-61361" y="883156"/>
                  <a:pt x="-45467" y="667047"/>
                  <a:pt x="-40897" y="504078"/>
                </a:cubicBezTo>
                <a:cubicBezTo>
                  <a:pt x="-36327" y="341109"/>
                  <a:pt x="-63479" y="159098"/>
                  <a:pt x="-40897" y="0"/>
                </a:cubicBezTo>
                <a:close/>
              </a:path>
              <a:path w="1682998" h="1468187" fill="none" extrusionOk="0">
                <a:moveTo>
                  <a:pt x="-40897" y="304796"/>
                </a:moveTo>
                <a:cubicBezTo>
                  <a:pt x="-138659" y="463403"/>
                  <a:pt x="-180954" y="604721"/>
                  <a:pt x="-264887" y="745325"/>
                </a:cubicBezTo>
              </a:path>
              <a:path w="1682998" h="1468187"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2930" y="1346676"/>
                  <a:pt x="1682998" y="1468187"/>
                </a:cubicBezTo>
                <a:cubicBezTo>
                  <a:pt x="1460296" y="1464071"/>
                  <a:pt x="1369872" y="1447274"/>
                  <a:pt x="1088339" y="1468187"/>
                </a:cubicBezTo>
                <a:cubicBezTo>
                  <a:pt x="806806" y="1489100"/>
                  <a:pt x="812729" y="1469534"/>
                  <a:pt x="577829" y="1468187"/>
                </a:cubicBezTo>
                <a:cubicBezTo>
                  <a:pt x="342929" y="1466841"/>
                  <a:pt x="154249" y="1488279"/>
                  <a:pt x="0" y="1468187"/>
                </a:cubicBezTo>
                <a:cubicBezTo>
                  <a:pt x="-6472" y="1358166"/>
                  <a:pt x="9441" y="1134540"/>
                  <a:pt x="0" y="993473"/>
                </a:cubicBezTo>
                <a:cubicBezTo>
                  <a:pt x="-9441" y="852406"/>
                  <a:pt x="3638" y="704577"/>
                  <a:pt x="0" y="504078"/>
                </a:cubicBezTo>
                <a:cubicBezTo>
                  <a:pt x="-3638" y="303580"/>
                  <a:pt x="-7260" y="175164"/>
                  <a:pt x="0" y="0"/>
                </a:cubicBezTo>
                <a:close/>
              </a:path>
              <a:path w="1682998" h="1468187" fill="none" stroke="0" extrusionOk="0">
                <a:moveTo>
                  <a:pt x="-40897" y="0"/>
                </a:moveTo>
                <a:cubicBezTo>
                  <a:pt x="-58443" y="143560"/>
                  <a:pt x="-22266" y="358901"/>
                  <a:pt x="-40897" y="518759"/>
                </a:cubicBezTo>
                <a:cubicBezTo>
                  <a:pt x="-59528" y="678617"/>
                  <a:pt x="-39214" y="848464"/>
                  <a:pt x="-40897" y="1037519"/>
                </a:cubicBezTo>
                <a:cubicBezTo>
                  <a:pt x="-42580" y="1226574"/>
                  <a:pt x="-61035" y="1349966"/>
                  <a:pt x="-40897" y="1468187"/>
                </a:cubicBezTo>
                <a:cubicBezTo>
                  <a:pt x="-55494" y="1298243"/>
                  <a:pt x="-29975" y="1167112"/>
                  <a:pt x="-40897" y="978791"/>
                </a:cubicBezTo>
                <a:cubicBezTo>
                  <a:pt x="-51819" y="790470"/>
                  <a:pt x="-17321" y="631735"/>
                  <a:pt x="-40897" y="504078"/>
                </a:cubicBezTo>
                <a:cubicBezTo>
                  <a:pt x="-64473" y="376421"/>
                  <a:pt x="-33392" y="228639"/>
                  <a:pt x="-40897" y="0"/>
                </a:cubicBezTo>
                <a:close/>
              </a:path>
              <a:path w="1682998" h="1468187" fill="none" stroke="0" extrusionOk="0">
                <a:moveTo>
                  <a:pt x="-40897" y="304796"/>
                </a:moveTo>
                <a:cubicBezTo>
                  <a:pt x="-135880" y="491276"/>
                  <a:pt x="-217284" y="634846"/>
                  <a:pt x="-264887" y="745325"/>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Compléter la </a:t>
            </a:r>
            <a:r>
              <a:rPr lang="fr-FR" sz="1200" b="1" dirty="0">
                <a:solidFill>
                  <a:schemeClr val="bg1"/>
                </a:solidFill>
                <a:latin typeface="Cavolini" panose="03000502040302020204" pitchFamily="66" charset="0"/>
                <a:cs typeface="Cavolini" panose="03000502040302020204" pitchFamily="66" charset="0"/>
                <a:hlinkClick r:id="rId3">
                  <a:extLst>
                    <a:ext uri="{A12FA001-AC4F-418D-AE19-62706E023703}">
                      <ahyp:hlinkClr xmlns:ahyp="http://schemas.microsoft.com/office/drawing/2018/hyperlinkcolor" val="tx"/>
                    </a:ext>
                  </a:extLst>
                </a:hlinkClick>
              </a:rPr>
              <a:t>fiche d’opportunité</a:t>
            </a:r>
            <a:r>
              <a:rPr lang="fr-FR" sz="1200" dirty="0">
                <a:latin typeface="Cavolini" panose="03000502040302020204" pitchFamily="66" charset="0"/>
                <a:cs typeface="Cavolini" panose="03000502040302020204" pitchFamily="66" charset="0"/>
              </a:rPr>
              <a:t>.</a:t>
            </a:r>
          </a:p>
        </p:txBody>
      </p:sp>
      <p:sp>
        <p:nvSpPr>
          <p:cNvPr id="12" name="Légende : encadrée à une bordure 11">
            <a:extLst>
              <a:ext uri="{FF2B5EF4-FFF2-40B4-BE49-F238E27FC236}">
                <a16:creationId xmlns:a16="http://schemas.microsoft.com/office/drawing/2014/main" id="{26770A46-0EF5-EDD3-AE01-3D84698FD682}"/>
              </a:ext>
            </a:extLst>
          </p:cNvPr>
          <p:cNvSpPr/>
          <p:nvPr/>
        </p:nvSpPr>
        <p:spPr>
          <a:xfrm>
            <a:off x="7662002" y="2412418"/>
            <a:ext cx="1682998" cy="1468187"/>
          </a:xfrm>
          <a:custGeom>
            <a:avLst/>
            <a:gdLst>
              <a:gd name="connsiteX0" fmla="*/ 0 w 1682998"/>
              <a:gd name="connsiteY0" fmla="*/ 0 h 1468187"/>
              <a:gd name="connsiteX1" fmla="*/ 577829 w 1682998"/>
              <a:gd name="connsiteY1" fmla="*/ 0 h 1468187"/>
              <a:gd name="connsiteX2" fmla="*/ 1088339 w 1682998"/>
              <a:gd name="connsiteY2" fmla="*/ 0 h 1468187"/>
              <a:gd name="connsiteX3" fmla="*/ 1682998 w 1682998"/>
              <a:gd name="connsiteY3" fmla="*/ 0 h 1468187"/>
              <a:gd name="connsiteX4" fmla="*/ 1682998 w 1682998"/>
              <a:gd name="connsiteY4" fmla="*/ 518759 h 1468187"/>
              <a:gd name="connsiteX5" fmla="*/ 1682998 w 1682998"/>
              <a:gd name="connsiteY5" fmla="*/ 1037519 h 1468187"/>
              <a:gd name="connsiteX6" fmla="*/ 1682998 w 1682998"/>
              <a:gd name="connsiteY6" fmla="*/ 1468187 h 1468187"/>
              <a:gd name="connsiteX7" fmla="*/ 1172489 w 1682998"/>
              <a:gd name="connsiteY7" fmla="*/ 1468187 h 1468187"/>
              <a:gd name="connsiteX8" fmla="*/ 594659 w 1682998"/>
              <a:gd name="connsiteY8" fmla="*/ 1468187 h 1468187"/>
              <a:gd name="connsiteX9" fmla="*/ 0 w 1682998"/>
              <a:gd name="connsiteY9" fmla="*/ 1468187 h 1468187"/>
              <a:gd name="connsiteX10" fmla="*/ 0 w 1682998"/>
              <a:gd name="connsiteY10" fmla="*/ 949428 h 1468187"/>
              <a:gd name="connsiteX11" fmla="*/ 0 w 1682998"/>
              <a:gd name="connsiteY11" fmla="*/ 445350 h 1468187"/>
              <a:gd name="connsiteX12" fmla="*/ 0 w 1682998"/>
              <a:gd name="connsiteY12" fmla="*/ 0 h 1468187"/>
              <a:gd name="connsiteX0" fmla="*/ -40897 w 1682998"/>
              <a:gd name="connsiteY0" fmla="*/ 0 h 1468187"/>
              <a:gd name="connsiteX1" fmla="*/ -40897 w 1682998"/>
              <a:gd name="connsiteY1" fmla="*/ 474714 h 1468187"/>
              <a:gd name="connsiteX2" fmla="*/ -40897 w 1682998"/>
              <a:gd name="connsiteY2" fmla="*/ 978791 h 1468187"/>
              <a:gd name="connsiteX3" fmla="*/ -40897 w 1682998"/>
              <a:gd name="connsiteY3" fmla="*/ 1468187 h 1468187"/>
              <a:gd name="connsiteX4" fmla="*/ -40897 w 1682998"/>
              <a:gd name="connsiteY4" fmla="*/ 1008155 h 1468187"/>
              <a:gd name="connsiteX5" fmla="*/ -40897 w 1682998"/>
              <a:gd name="connsiteY5" fmla="*/ 504078 h 1468187"/>
              <a:gd name="connsiteX6" fmla="*/ -40897 w 1682998"/>
              <a:gd name="connsiteY6" fmla="*/ 0 h 1468187"/>
              <a:gd name="connsiteX0" fmla="*/ -40897 w 1682998"/>
              <a:gd name="connsiteY0" fmla="*/ 304796 h 1468187"/>
              <a:gd name="connsiteX1" fmla="*/ -264887 w 1682998"/>
              <a:gd name="connsiteY1" fmla="*/ 745325 h 1468187"/>
            </a:gdLst>
            <a:ahLst/>
            <a:cxnLst>
              <a:cxn ang="0">
                <a:pos x="connsiteX0" y="connsiteY0"/>
              </a:cxn>
              <a:cxn ang="0">
                <a:pos x="connsiteX1" y="connsiteY1"/>
              </a:cxn>
            </a:cxnLst>
            <a:rect l="l" t="t" r="r" b="b"/>
            <a:pathLst>
              <a:path w="1682998" h="1468187" fill="none" extrusionOk="0">
                <a:moveTo>
                  <a:pt x="0" y="0"/>
                </a:moveTo>
                <a:cubicBezTo>
                  <a:pt x="164351" y="26173"/>
                  <a:pt x="340849" y="-23644"/>
                  <a:pt x="577829" y="0"/>
                </a:cubicBezTo>
                <a:cubicBezTo>
                  <a:pt x="814809" y="23644"/>
                  <a:pt x="982172" y="-18389"/>
                  <a:pt x="1088339" y="0"/>
                </a:cubicBezTo>
                <a:cubicBezTo>
                  <a:pt x="1194506" y="18389"/>
                  <a:pt x="1462995" y="-28958"/>
                  <a:pt x="1682998" y="0"/>
                </a:cubicBezTo>
                <a:cubicBezTo>
                  <a:pt x="1688867" y="176846"/>
                  <a:pt x="1705044" y="268425"/>
                  <a:pt x="1682998" y="518759"/>
                </a:cubicBezTo>
                <a:cubicBezTo>
                  <a:pt x="1660952" y="769093"/>
                  <a:pt x="1675244" y="907057"/>
                  <a:pt x="1682998" y="1037519"/>
                </a:cubicBezTo>
                <a:cubicBezTo>
                  <a:pt x="1690752" y="1167981"/>
                  <a:pt x="1690284" y="1335200"/>
                  <a:pt x="1682998" y="1468187"/>
                </a:cubicBezTo>
                <a:cubicBezTo>
                  <a:pt x="1447795" y="1470648"/>
                  <a:pt x="1398601" y="1447380"/>
                  <a:pt x="1172489" y="1468187"/>
                </a:cubicBezTo>
                <a:cubicBezTo>
                  <a:pt x="946377" y="1488994"/>
                  <a:pt x="823111" y="1473430"/>
                  <a:pt x="594659" y="1468187"/>
                </a:cubicBezTo>
                <a:cubicBezTo>
                  <a:pt x="366207" y="1462945"/>
                  <a:pt x="175105" y="1476724"/>
                  <a:pt x="0" y="1468187"/>
                </a:cubicBezTo>
                <a:cubicBezTo>
                  <a:pt x="16597" y="1249384"/>
                  <a:pt x="25778" y="1062577"/>
                  <a:pt x="0" y="949428"/>
                </a:cubicBezTo>
                <a:cubicBezTo>
                  <a:pt x="-25778" y="836279"/>
                  <a:pt x="-8852" y="652867"/>
                  <a:pt x="0" y="445350"/>
                </a:cubicBezTo>
                <a:cubicBezTo>
                  <a:pt x="8852" y="237833"/>
                  <a:pt x="-12507" y="193598"/>
                  <a:pt x="0" y="0"/>
                </a:cubicBezTo>
                <a:close/>
              </a:path>
              <a:path w="1682998" h="1468187" fill="none" extrusionOk="0">
                <a:moveTo>
                  <a:pt x="-40897" y="0"/>
                </a:moveTo>
                <a:cubicBezTo>
                  <a:pt x="-21304" y="153687"/>
                  <a:pt x="-18128" y="254433"/>
                  <a:pt x="-40897" y="474714"/>
                </a:cubicBezTo>
                <a:cubicBezTo>
                  <a:pt x="-63666" y="694995"/>
                  <a:pt x="-31924" y="747369"/>
                  <a:pt x="-40897" y="978791"/>
                </a:cubicBezTo>
                <a:cubicBezTo>
                  <a:pt x="-49870" y="1210213"/>
                  <a:pt x="-26776" y="1286681"/>
                  <a:pt x="-40897" y="1468187"/>
                </a:cubicBezTo>
                <a:cubicBezTo>
                  <a:pt x="-24018" y="1238991"/>
                  <a:pt x="-20433" y="1133154"/>
                  <a:pt x="-40897" y="1008155"/>
                </a:cubicBezTo>
                <a:cubicBezTo>
                  <a:pt x="-61361" y="883156"/>
                  <a:pt x="-45467" y="667047"/>
                  <a:pt x="-40897" y="504078"/>
                </a:cubicBezTo>
                <a:cubicBezTo>
                  <a:pt x="-36327" y="341109"/>
                  <a:pt x="-63479" y="159098"/>
                  <a:pt x="-40897" y="0"/>
                </a:cubicBezTo>
                <a:close/>
              </a:path>
              <a:path w="1682998" h="1468187" fill="none" extrusionOk="0">
                <a:moveTo>
                  <a:pt x="-40897" y="304796"/>
                </a:moveTo>
                <a:cubicBezTo>
                  <a:pt x="-138659" y="463403"/>
                  <a:pt x="-180954" y="604721"/>
                  <a:pt x="-264887" y="745325"/>
                </a:cubicBezTo>
              </a:path>
              <a:path w="1682998" h="1468187" stroke="0" extrusionOk="0">
                <a:moveTo>
                  <a:pt x="0" y="0"/>
                </a:moveTo>
                <a:cubicBezTo>
                  <a:pt x="243125" y="12210"/>
                  <a:pt x="273168" y="15544"/>
                  <a:pt x="527339" y="0"/>
                </a:cubicBezTo>
                <a:cubicBezTo>
                  <a:pt x="781510" y="-15544"/>
                  <a:pt x="947993" y="-968"/>
                  <a:pt x="1105169" y="0"/>
                </a:cubicBezTo>
                <a:cubicBezTo>
                  <a:pt x="1262345" y="968"/>
                  <a:pt x="1415784" y="12167"/>
                  <a:pt x="1682998" y="0"/>
                </a:cubicBezTo>
                <a:cubicBezTo>
                  <a:pt x="1669551" y="146998"/>
                  <a:pt x="1668922" y="280553"/>
                  <a:pt x="1682998" y="474714"/>
                </a:cubicBezTo>
                <a:cubicBezTo>
                  <a:pt x="1697074" y="668875"/>
                  <a:pt x="1692125" y="785232"/>
                  <a:pt x="1682998" y="934746"/>
                </a:cubicBezTo>
                <a:cubicBezTo>
                  <a:pt x="1673871" y="1084260"/>
                  <a:pt x="1682930" y="1346676"/>
                  <a:pt x="1682998" y="1468187"/>
                </a:cubicBezTo>
                <a:cubicBezTo>
                  <a:pt x="1460296" y="1464071"/>
                  <a:pt x="1369872" y="1447274"/>
                  <a:pt x="1088339" y="1468187"/>
                </a:cubicBezTo>
                <a:cubicBezTo>
                  <a:pt x="806806" y="1489100"/>
                  <a:pt x="812729" y="1469534"/>
                  <a:pt x="577829" y="1468187"/>
                </a:cubicBezTo>
                <a:cubicBezTo>
                  <a:pt x="342929" y="1466841"/>
                  <a:pt x="154249" y="1488279"/>
                  <a:pt x="0" y="1468187"/>
                </a:cubicBezTo>
                <a:cubicBezTo>
                  <a:pt x="-6472" y="1358166"/>
                  <a:pt x="9441" y="1134540"/>
                  <a:pt x="0" y="993473"/>
                </a:cubicBezTo>
                <a:cubicBezTo>
                  <a:pt x="-9441" y="852406"/>
                  <a:pt x="3638" y="704577"/>
                  <a:pt x="0" y="504078"/>
                </a:cubicBezTo>
                <a:cubicBezTo>
                  <a:pt x="-3638" y="303580"/>
                  <a:pt x="-7260" y="175164"/>
                  <a:pt x="0" y="0"/>
                </a:cubicBezTo>
                <a:close/>
              </a:path>
              <a:path w="1682998" h="1468187" fill="none" stroke="0" extrusionOk="0">
                <a:moveTo>
                  <a:pt x="-40897" y="0"/>
                </a:moveTo>
                <a:cubicBezTo>
                  <a:pt x="-58443" y="143560"/>
                  <a:pt x="-22266" y="358901"/>
                  <a:pt x="-40897" y="518759"/>
                </a:cubicBezTo>
                <a:cubicBezTo>
                  <a:pt x="-59528" y="678617"/>
                  <a:pt x="-39214" y="848464"/>
                  <a:pt x="-40897" y="1037519"/>
                </a:cubicBezTo>
                <a:cubicBezTo>
                  <a:pt x="-42580" y="1226574"/>
                  <a:pt x="-61035" y="1349966"/>
                  <a:pt x="-40897" y="1468187"/>
                </a:cubicBezTo>
                <a:cubicBezTo>
                  <a:pt x="-55494" y="1298243"/>
                  <a:pt x="-29975" y="1167112"/>
                  <a:pt x="-40897" y="978791"/>
                </a:cubicBezTo>
                <a:cubicBezTo>
                  <a:pt x="-51819" y="790470"/>
                  <a:pt x="-17321" y="631735"/>
                  <a:pt x="-40897" y="504078"/>
                </a:cubicBezTo>
                <a:cubicBezTo>
                  <a:pt x="-64473" y="376421"/>
                  <a:pt x="-33392" y="228639"/>
                  <a:pt x="-40897" y="0"/>
                </a:cubicBezTo>
                <a:close/>
              </a:path>
              <a:path w="1682998" h="1468187" fill="none" stroke="0" extrusionOk="0">
                <a:moveTo>
                  <a:pt x="-40897" y="304796"/>
                </a:moveTo>
                <a:cubicBezTo>
                  <a:pt x="-135880" y="491276"/>
                  <a:pt x="-217284" y="634846"/>
                  <a:pt x="-264887" y="745325"/>
                </a:cubicBezTo>
              </a:path>
            </a:pathLst>
          </a:custGeom>
          <a:ln>
            <a:solidFill>
              <a:schemeClr val="tx1"/>
            </a:solidFill>
            <a:extLst>
              <a:ext uri="{C807C97D-BFC1-408E-A445-0C87EB9F89A2}">
                <ask:lineSketchStyleProps xmlns:ask="http://schemas.microsoft.com/office/drawing/2018/sketchyshapes" sd="3429895947">
                  <a:prstGeom prst="accentBorderCallout1">
                    <a:avLst>
                      <a:gd name="adj1" fmla="val 20760"/>
                      <a:gd name="adj2" fmla="val -2430"/>
                      <a:gd name="adj3" fmla="val 50765"/>
                      <a:gd name="adj4" fmla="val -1573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Cavolini" panose="03000502040302020204" pitchFamily="66" charset="0"/>
                <a:cs typeface="Cavolini" panose="03000502040302020204" pitchFamily="66" charset="0"/>
              </a:rPr>
              <a:t>Envoyer la fiche d’opportunité et la convention au Département Marketing.</a:t>
            </a:r>
          </a:p>
        </p:txBody>
      </p:sp>
      <p:sp>
        <p:nvSpPr>
          <p:cNvPr id="13" name="Ellipse 12">
            <a:extLst>
              <a:ext uri="{FF2B5EF4-FFF2-40B4-BE49-F238E27FC236}">
                <a16:creationId xmlns:a16="http://schemas.microsoft.com/office/drawing/2014/main" id="{C34F10C1-DB30-C95C-1D5B-F13502260002}"/>
              </a:ext>
            </a:extLst>
          </p:cNvPr>
          <p:cNvSpPr/>
          <p:nvPr/>
        </p:nvSpPr>
        <p:spPr>
          <a:xfrm>
            <a:off x="7228990" y="2989709"/>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4</a:t>
            </a:r>
          </a:p>
        </p:txBody>
      </p:sp>
      <p:sp>
        <p:nvSpPr>
          <p:cNvPr id="16" name="Ellipse 15">
            <a:extLst>
              <a:ext uri="{FF2B5EF4-FFF2-40B4-BE49-F238E27FC236}">
                <a16:creationId xmlns:a16="http://schemas.microsoft.com/office/drawing/2014/main" id="{E9121F0B-8AD6-44EB-3CAB-C5D78AD67F9F}"/>
              </a:ext>
            </a:extLst>
          </p:cNvPr>
          <p:cNvSpPr/>
          <p:nvPr/>
        </p:nvSpPr>
        <p:spPr>
          <a:xfrm>
            <a:off x="4933465" y="2989709"/>
            <a:ext cx="253497" cy="253497"/>
          </a:xfrm>
          <a:custGeom>
            <a:avLst/>
            <a:gdLst>
              <a:gd name="connsiteX0" fmla="*/ 0 w 253497"/>
              <a:gd name="connsiteY0" fmla="*/ 126749 h 253497"/>
              <a:gd name="connsiteX1" fmla="*/ 126749 w 253497"/>
              <a:gd name="connsiteY1" fmla="*/ 0 h 253497"/>
              <a:gd name="connsiteX2" fmla="*/ 253498 w 253497"/>
              <a:gd name="connsiteY2" fmla="*/ 126749 h 253497"/>
              <a:gd name="connsiteX3" fmla="*/ 126749 w 253497"/>
              <a:gd name="connsiteY3" fmla="*/ 253498 h 253497"/>
              <a:gd name="connsiteX4" fmla="*/ 0 w 253497"/>
              <a:gd name="connsiteY4" fmla="*/ 126749 h 253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97" h="253497" fill="none" extrusionOk="0">
                <a:moveTo>
                  <a:pt x="0" y="126749"/>
                </a:moveTo>
                <a:cubicBezTo>
                  <a:pt x="-707" y="63230"/>
                  <a:pt x="60148" y="-7302"/>
                  <a:pt x="126749" y="0"/>
                </a:cubicBezTo>
                <a:cubicBezTo>
                  <a:pt x="203767" y="-6007"/>
                  <a:pt x="244144" y="61794"/>
                  <a:pt x="253498" y="126749"/>
                </a:cubicBezTo>
                <a:cubicBezTo>
                  <a:pt x="254421" y="185264"/>
                  <a:pt x="210449" y="257338"/>
                  <a:pt x="126749" y="253498"/>
                </a:cubicBezTo>
                <a:cubicBezTo>
                  <a:pt x="49323" y="261246"/>
                  <a:pt x="11199" y="207448"/>
                  <a:pt x="0" y="126749"/>
                </a:cubicBezTo>
                <a:close/>
              </a:path>
              <a:path w="253497" h="253497" stroke="0" extrusionOk="0">
                <a:moveTo>
                  <a:pt x="0" y="126749"/>
                </a:moveTo>
                <a:cubicBezTo>
                  <a:pt x="-8152" y="47442"/>
                  <a:pt x="67623" y="-4165"/>
                  <a:pt x="126749" y="0"/>
                </a:cubicBezTo>
                <a:cubicBezTo>
                  <a:pt x="184513" y="8579"/>
                  <a:pt x="249303" y="62206"/>
                  <a:pt x="253498" y="126749"/>
                </a:cubicBezTo>
                <a:cubicBezTo>
                  <a:pt x="253165" y="193551"/>
                  <a:pt x="179596" y="256666"/>
                  <a:pt x="126749" y="253498"/>
                </a:cubicBezTo>
                <a:cubicBezTo>
                  <a:pt x="58611" y="245304"/>
                  <a:pt x="9264" y="198727"/>
                  <a:pt x="0" y="126749"/>
                </a:cubicBezTo>
                <a:close/>
              </a:path>
            </a:pathLst>
          </a:custGeom>
          <a:ln>
            <a:extLst>
              <a:ext uri="{C807C97D-BFC1-408E-A445-0C87EB9F89A2}">
                <ask:lineSketchStyleProps xmlns:ask="http://schemas.microsoft.com/office/drawing/2018/sketchyshapes" sd="399705370">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3</a:t>
            </a:r>
          </a:p>
        </p:txBody>
      </p:sp>
      <p:sp>
        <p:nvSpPr>
          <p:cNvPr id="17" name="Rectangle 16">
            <a:extLst>
              <a:ext uri="{FF2B5EF4-FFF2-40B4-BE49-F238E27FC236}">
                <a16:creationId xmlns:a16="http://schemas.microsoft.com/office/drawing/2014/main" id="{CF155D4A-9806-5F7F-4042-CFF7B7A62E45}"/>
              </a:ext>
            </a:extLst>
          </p:cNvPr>
          <p:cNvSpPr/>
          <p:nvPr/>
        </p:nvSpPr>
        <p:spPr>
          <a:xfrm>
            <a:off x="9653812" y="2019277"/>
            <a:ext cx="2150261" cy="2254468"/>
          </a:xfrm>
          <a:custGeom>
            <a:avLst/>
            <a:gdLst>
              <a:gd name="connsiteX0" fmla="*/ 0 w 2150261"/>
              <a:gd name="connsiteY0" fmla="*/ 0 h 2254468"/>
              <a:gd name="connsiteX1" fmla="*/ 494560 w 2150261"/>
              <a:gd name="connsiteY1" fmla="*/ 0 h 2254468"/>
              <a:gd name="connsiteX2" fmla="*/ 989120 w 2150261"/>
              <a:gd name="connsiteY2" fmla="*/ 0 h 2254468"/>
              <a:gd name="connsiteX3" fmla="*/ 1505183 w 2150261"/>
              <a:gd name="connsiteY3" fmla="*/ 0 h 2254468"/>
              <a:gd name="connsiteX4" fmla="*/ 2150261 w 2150261"/>
              <a:gd name="connsiteY4" fmla="*/ 0 h 2254468"/>
              <a:gd name="connsiteX5" fmla="*/ 2150261 w 2150261"/>
              <a:gd name="connsiteY5" fmla="*/ 541072 h 2254468"/>
              <a:gd name="connsiteX6" fmla="*/ 2150261 w 2150261"/>
              <a:gd name="connsiteY6" fmla="*/ 1127234 h 2254468"/>
              <a:gd name="connsiteX7" fmla="*/ 2150261 w 2150261"/>
              <a:gd name="connsiteY7" fmla="*/ 1690851 h 2254468"/>
              <a:gd name="connsiteX8" fmla="*/ 2150261 w 2150261"/>
              <a:gd name="connsiteY8" fmla="*/ 2254468 h 2254468"/>
              <a:gd name="connsiteX9" fmla="*/ 1569691 w 2150261"/>
              <a:gd name="connsiteY9" fmla="*/ 2254468 h 2254468"/>
              <a:gd name="connsiteX10" fmla="*/ 1096633 w 2150261"/>
              <a:gd name="connsiteY10" fmla="*/ 2254468 h 2254468"/>
              <a:gd name="connsiteX11" fmla="*/ 559068 w 2150261"/>
              <a:gd name="connsiteY11" fmla="*/ 2254468 h 2254468"/>
              <a:gd name="connsiteX12" fmla="*/ 0 w 2150261"/>
              <a:gd name="connsiteY12" fmla="*/ 2254468 h 2254468"/>
              <a:gd name="connsiteX13" fmla="*/ 0 w 2150261"/>
              <a:gd name="connsiteY13" fmla="*/ 1735940 h 2254468"/>
              <a:gd name="connsiteX14" fmla="*/ 0 w 2150261"/>
              <a:gd name="connsiteY14" fmla="*/ 1217413 h 2254468"/>
              <a:gd name="connsiteX15" fmla="*/ 0 w 2150261"/>
              <a:gd name="connsiteY15" fmla="*/ 631251 h 2254468"/>
              <a:gd name="connsiteX16" fmla="*/ 0 w 2150261"/>
              <a:gd name="connsiteY16" fmla="*/ 0 h 225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50261" h="2254468" fill="none" extrusionOk="0">
                <a:moveTo>
                  <a:pt x="0" y="0"/>
                </a:moveTo>
                <a:cubicBezTo>
                  <a:pt x="107412" y="-6184"/>
                  <a:pt x="325465" y="-15698"/>
                  <a:pt x="494560" y="0"/>
                </a:cubicBezTo>
                <a:cubicBezTo>
                  <a:pt x="663655" y="15698"/>
                  <a:pt x="763852" y="-4182"/>
                  <a:pt x="989120" y="0"/>
                </a:cubicBezTo>
                <a:cubicBezTo>
                  <a:pt x="1214388" y="4182"/>
                  <a:pt x="1253894" y="-22328"/>
                  <a:pt x="1505183" y="0"/>
                </a:cubicBezTo>
                <a:cubicBezTo>
                  <a:pt x="1756472" y="22328"/>
                  <a:pt x="1897451" y="-19157"/>
                  <a:pt x="2150261" y="0"/>
                </a:cubicBezTo>
                <a:cubicBezTo>
                  <a:pt x="2163294" y="181223"/>
                  <a:pt x="2129066" y="362021"/>
                  <a:pt x="2150261" y="541072"/>
                </a:cubicBezTo>
                <a:cubicBezTo>
                  <a:pt x="2171456" y="720123"/>
                  <a:pt x="2161183" y="967871"/>
                  <a:pt x="2150261" y="1127234"/>
                </a:cubicBezTo>
                <a:cubicBezTo>
                  <a:pt x="2139339" y="1286597"/>
                  <a:pt x="2156446" y="1456236"/>
                  <a:pt x="2150261" y="1690851"/>
                </a:cubicBezTo>
                <a:cubicBezTo>
                  <a:pt x="2144076" y="1925466"/>
                  <a:pt x="2134687" y="2056487"/>
                  <a:pt x="2150261" y="2254468"/>
                </a:cubicBezTo>
                <a:cubicBezTo>
                  <a:pt x="1928563" y="2229180"/>
                  <a:pt x="1808137" y="2275714"/>
                  <a:pt x="1569691" y="2254468"/>
                </a:cubicBezTo>
                <a:cubicBezTo>
                  <a:pt x="1331245" y="2233223"/>
                  <a:pt x="1256519" y="2239557"/>
                  <a:pt x="1096633" y="2254468"/>
                </a:cubicBezTo>
                <a:cubicBezTo>
                  <a:pt x="936747" y="2269379"/>
                  <a:pt x="792715" y="2248457"/>
                  <a:pt x="559068" y="2254468"/>
                </a:cubicBezTo>
                <a:cubicBezTo>
                  <a:pt x="325422" y="2260479"/>
                  <a:pt x="200744" y="2240162"/>
                  <a:pt x="0" y="2254468"/>
                </a:cubicBezTo>
                <a:cubicBezTo>
                  <a:pt x="-5856" y="2037533"/>
                  <a:pt x="-22880" y="1854286"/>
                  <a:pt x="0" y="1735940"/>
                </a:cubicBezTo>
                <a:cubicBezTo>
                  <a:pt x="22880" y="1617594"/>
                  <a:pt x="-292" y="1449931"/>
                  <a:pt x="0" y="1217413"/>
                </a:cubicBezTo>
                <a:cubicBezTo>
                  <a:pt x="292" y="984895"/>
                  <a:pt x="-14651" y="753618"/>
                  <a:pt x="0" y="631251"/>
                </a:cubicBezTo>
                <a:cubicBezTo>
                  <a:pt x="14651" y="508884"/>
                  <a:pt x="-1272" y="184632"/>
                  <a:pt x="0" y="0"/>
                </a:cubicBezTo>
                <a:close/>
              </a:path>
              <a:path w="2150261" h="2254468" stroke="0" extrusionOk="0">
                <a:moveTo>
                  <a:pt x="0" y="0"/>
                </a:moveTo>
                <a:cubicBezTo>
                  <a:pt x="170120" y="-11439"/>
                  <a:pt x="434762" y="24342"/>
                  <a:pt x="559068" y="0"/>
                </a:cubicBezTo>
                <a:cubicBezTo>
                  <a:pt x="683374" y="-24342"/>
                  <a:pt x="990910" y="14885"/>
                  <a:pt x="1118136" y="0"/>
                </a:cubicBezTo>
                <a:cubicBezTo>
                  <a:pt x="1245362" y="-14885"/>
                  <a:pt x="1381592" y="17164"/>
                  <a:pt x="1634198" y="0"/>
                </a:cubicBezTo>
                <a:cubicBezTo>
                  <a:pt x="1886804" y="-17164"/>
                  <a:pt x="1984838" y="17928"/>
                  <a:pt x="2150261" y="0"/>
                </a:cubicBezTo>
                <a:cubicBezTo>
                  <a:pt x="2149145" y="119142"/>
                  <a:pt x="2137086" y="341311"/>
                  <a:pt x="2150261" y="495983"/>
                </a:cubicBezTo>
                <a:cubicBezTo>
                  <a:pt x="2163436" y="650655"/>
                  <a:pt x="2168325" y="851978"/>
                  <a:pt x="2150261" y="1037055"/>
                </a:cubicBezTo>
                <a:cubicBezTo>
                  <a:pt x="2132197" y="1222132"/>
                  <a:pt x="2152978" y="1376268"/>
                  <a:pt x="2150261" y="1578128"/>
                </a:cubicBezTo>
                <a:cubicBezTo>
                  <a:pt x="2147544" y="1779988"/>
                  <a:pt x="2157577" y="2068967"/>
                  <a:pt x="2150261" y="2254468"/>
                </a:cubicBezTo>
                <a:cubicBezTo>
                  <a:pt x="1917436" y="2276883"/>
                  <a:pt x="1864965" y="2232172"/>
                  <a:pt x="1634198" y="2254468"/>
                </a:cubicBezTo>
                <a:cubicBezTo>
                  <a:pt x="1403431" y="2276764"/>
                  <a:pt x="1336883" y="2266747"/>
                  <a:pt x="1118136" y="2254468"/>
                </a:cubicBezTo>
                <a:cubicBezTo>
                  <a:pt x="899389" y="2242189"/>
                  <a:pt x="714370" y="2249525"/>
                  <a:pt x="559068" y="2254468"/>
                </a:cubicBezTo>
                <a:cubicBezTo>
                  <a:pt x="403766" y="2259411"/>
                  <a:pt x="263416" y="2252894"/>
                  <a:pt x="0" y="2254468"/>
                </a:cubicBezTo>
                <a:cubicBezTo>
                  <a:pt x="21996" y="2134224"/>
                  <a:pt x="-7739" y="1957207"/>
                  <a:pt x="0" y="1758485"/>
                </a:cubicBezTo>
                <a:cubicBezTo>
                  <a:pt x="7739" y="1559763"/>
                  <a:pt x="7593" y="1369944"/>
                  <a:pt x="0" y="1217413"/>
                </a:cubicBezTo>
                <a:cubicBezTo>
                  <a:pt x="-7593" y="1064882"/>
                  <a:pt x="18621" y="826364"/>
                  <a:pt x="0" y="676340"/>
                </a:cubicBezTo>
                <a:cubicBezTo>
                  <a:pt x="-18621" y="526316"/>
                  <a:pt x="10431" y="311299"/>
                  <a:pt x="0" y="0"/>
                </a:cubicBezTo>
                <a:close/>
              </a:path>
            </a:pathLst>
          </a:custGeom>
          <a:ln>
            <a:extLst>
              <a:ext uri="{C807C97D-BFC1-408E-A445-0C87EB9F89A2}">
                <ask:lineSketchStyleProps xmlns:ask="http://schemas.microsoft.com/office/drawing/2018/sketchyshapes" sd="79526794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Les documents seront transmis à Mikaël LE GALL pour qu’il appose sa signature. Lorsque la convention est signée par les 2 parties, le partenariat est noué.</a:t>
            </a:r>
          </a:p>
        </p:txBody>
      </p:sp>
      <p:sp>
        <p:nvSpPr>
          <p:cNvPr id="18" name="Espace réservé du contenu 1">
            <a:extLst>
              <a:ext uri="{FF2B5EF4-FFF2-40B4-BE49-F238E27FC236}">
                <a16:creationId xmlns:a16="http://schemas.microsoft.com/office/drawing/2014/main" id="{94C3DF47-17B2-A9CB-AA5B-657318E84926}"/>
              </a:ext>
            </a:extLst>
          </p:cNvPr>
          <p:cNvSpPr txBox="1">
            <a:spLocks/>
          </p:cNvSpPr>
          <p:nvPr/>
        </p:nvSpPr>
        <p:spPr>
          <a:xfrm>
            <a:off x="695325" y="4431690"/>
            <a:ext cx="10980738" cy="177436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capitaliser sur les partenariats, il est essentiel de </a:t>
            </a:r>
            <a:r>
              <a:rPr lang="fr-FR" b="1" dirty="0">
                <a:solidFill>
                  <a:srgbClr val="C00000"/>
                </a:solidFill>
              </a:rPr>
              <a:t>faire vivre le lien créé entre l’entreprise et la Caisse</a:t>
            </a:r>
            <a:r>
              <a:rPr lang="fr-FR" dirty="0"/>
              <a:t>. Pour ce faire, il est possible : </a:t>
            </a:r>
          </a:p>
          <a:p>
            <a:pPr lvl="1"/>
            <a:r>
              <a:rPr lang="fr-FR" dirty="0"/>
              <a:t>D’organiser des interventions dans la structure du partenaire et d’y présenter des ateliers des décodeurs par exemple</a:t>
            </a:r>
          </a:p>
          <a:p>
            <a:pPr lvl="1"/>
            <a:r>
              <a:rPr lang="fr-FR" dirty="0"/>
              <a:t>De réaliser des animations en agences pour partager un moment convivial et favoriser les échanges.</a:t>
            </a:r>
          </a:p>
          <a:p>
            <a:r>
              <a:rPr lang="fr-FR" dirty="0"/>
              <a:t>Pour vous accompagner dans vos démarches, des </a:t>
            </a:r>
            <a:r>
              <a:rPr lang="fr-FR" dirty="0">
                <a:hlinkClick r:id="rId4"/>
              </a:rPr>
              <a:t>outils de communication</a:t>
            </a:r>
            <a:r>
              <a:rPr lang="fr-FR" dirty="0"/>
              <a:t> et un </a:t>
            </a:r>
            <a:r>
              <a:rPr lang="fr-FR" dirty="0">
                <a:hlinkClick r:id="rId5"/>
              </a:rPr>
              <a:t>kit partenariat</a:t>
            </a:r>
            <a:r>
              <a:rPr lang="fr-FR" dirty="0"/>
              <a:t> pour davantage d’informations sont mis à votre disposition dans la Rubrique des Commerciaux.</a:t>
            </a:r>
          </a:p>
        </p:txBody>
      </p:sp>
    </p:spTree>
    <p:extLst>
      <p:ext uri="{BB962C8B-B14F-4D97-AF65-F5344CB8AC3E}">
        <p14:creationId xmlns:p14="http://schemas.microsoft.com/office/powerpoint/2010/main" val="2328452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305B7D8-C035-0E99-44CB-43E0AF9062DF}"/>
              </a:ext>
            </a:extLst>
          </p:cNvPr>
          <p:cNvSpPr>
            <a:spLocks noGrp="1"/>
          </p:cNvSpPr>
          <p:nvPr>
            <p:ph idx="17"/>
          </p:nvPr>
        </p:nvSpPr>
        <p:spPr>
          <a:xfrm>
            <a:off x="695325" y="1288872"/>
            <a:ext cx="10980738" cy="1245863"/>
          </a:xfrm>
        </p:spPr>
        <p:txBody>
          <a:bodyPr/>
          <a:lstStyle/>
          <a:p>
            <a:r>
              <a:rPr lang="fr-FR" dirty="0"/>
              <a:t>Pour développer notre fonds de commerce, la recommandation active s’avère un levier innovant pour la conquête ! Elle consiste à </a:t>
            </a:r>
            <a:r>
              <a:rPr lang="fr-FR" b="1" dirty="0">
                <a:solidFill>
                  <a:srgbClr val="C00000"/>
                </a:solidFill>
              </a:rPr>
              <a:t>obtenir d’un client, sitôt qu’il exprime sa satisfaction, les coordonnées d’une ou plusieurs personnes de son entourage</a:t>
            </a:r>
            <a:r>
              <a:rPr lang="fr-FR" dirty="0"/>
              <a:t>. </a:t>
            </a:r>
          </a:p>
          <a:p>
            <a:r>
              <a:rPr lang="fr-FR" dirty="0"/>
              <a:t>Ce dispositif de parrainage se veut </a:t>
            </a:r>
            <a:r>
              <a:rPr lang="fr-FR" b="1" dirty="0"/>
              <a:t>simple et à la main du conseiller</a:t>
            </a:r>
            <a:r>
              <a:rPr lang="fr-FR" dirty="0"/>
              <a:t>. </a:t>
            </a:r>
          </a:p>
        </p:txBody>
      </p:sp>
      <p:sp>
        <p:nvSpPr>
          <p:cNvPr id="3" name="Espace réservé du texte 2">
            <a:extLst>
              <a:ext uri="{FF2B5EF4-FFF2-40B4-BE49-F238E27FC236}">
                <a16:creationId xmlns:a16="http://schemas.microsoft.com/office/drawing/2014/main" id="{AF1B7C27-EAD3-375C-80F9-9122E891A669}"/>
              </a:ext>
            </a:extLst>
          </p:cNvPr>
          <p:cNvSpPr>
            <a:spLocks noGrp="1"/>
          </p:cNvSpPr>
          <p:nvPr>
            <p:ph type="body" sz="quarter" idx="12"/>
          </p:nvPr>
        </p:nvSpPr>
        <p:spPr/>
        <p:txBody>
          <a:bodyPr/>
          <a:lstStyle/>
          <a:p>
            <a:r>
              <a:rPr lang="fr-FR" dirty="0"/>
              <a:t>Le dispositif de parrainage ou la recommandation active comme levier de conquête ! </a:t>
            </a:r>
          </a:p>
        </p:txBody>
      </p:sp>
      <p:sp>
        <p:nvSpPr>
          <p:cNvPr id="4" name="Espace réservé du texte 3">
            <a:extLst>
              <a:ext uri="{FF2B5EF4-FFF2-40B4-BE49-F238E27FC236}">
                <a16:creationId xmlns:a16="http://schemas.microsoft.com/office/drawing/2014/main" id="{EF2062B3-69F6-3F0D-2E4B-2760A21D7426}"/>
              </a:ext>
            </a:extLst>
          </p:cNvPr>
          <p:cNvSpPr>
            <a:spLocks noGrp="1"/>
          </p:cNvSpPr>
          <p:nvPr>
            <p:ph type="body" sz="quarter" idx="14"/>
          </p:nvPr>
        </p:nvSpPr>
        <p:spPr/>
        <p:txBody>
          <a:bodyPr/>
          <a:lstStyle/>
          <a:p>
            <a:r>
              <a:rPr lang="fr-FR" dirty="0"/>
              <a:t>Utiliser nos stratégies innovantes</a:t>
            </a:r>
          </a:p>
        </p:txBody>
      </p:sp>
      <p:sp>
        <p:nvSpPr>
          <p:cNvPr id="5" name="Espace réservé du texte 4">
            <a:extLst>
              <a:ext uri="{FF2B5EF4-FFF2-40B4-BE49-F238E27FC236}">
                <a16:creationId xmlns:a16="http://schemas.microsoft.com/office/drawing/2014/main" id="{F76356A4-CF03-C208-B7A1-5361A7F40404}"/>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412F22E1-B74E-094F-70B0-63727A8ABC8A}"/>
              </a:ext>
            </a:extLst>
          </p:cNvPr>
          <p:cNvSpPr/>
          <p:nvPr/>
        </p:nvSpPr>
        <p:spPr>
          <a:xfrm>
            <a:off x="695325" y="2864201"/>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D40FEC6-D0DD-5BD3-B393-1A9ED2E7BCF9}"/>
              </a:ext>
            </a:extLst>
          </p:cNvPr>
          <p:cNvSpPr/>
          <p:nvPr/>
        </p:nvSpPr>
        <p:spPr>
          <a:xfrm>
            <a:off x="1392442" y="2733536"/>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La recommandation</a:t>
            </a:r>
          </a:p>
        </p:txBody>
      </p:sp>
      <p:sp>
        <p:nvSpPr>
          <p:cNvPr id="9" name="ZoneTexte 8">
            <a:extLst>
              <a:ext uri="{FF2B5EF4-FFF2-40B4-BE49-F238E27FC236}">
                <a16:creationId xmlns:a16="http://schemas.microsoft.com/office/drawing/2014/main" id="{330168BD-F674-090C-47F6-D491FE83E1AC}"/>
              </a:ext>
            </a:extLst>
          </p:cNvPr>
          <p:cNvSpPr txBox="1"/>
          <p:nvPr/>
        </p:nvSpPr>
        <p:spPr>
          <a:xfrm>
            <a:off x="920238" y="3047111"/>
            <a:ext cx="2972383" cy="2554545"/>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Dès que le conseiller sent que son client est satisfait de ses services, il peut lui présenter l’offre de parrainage. Elle permet au filleul de bénéficier d’avantages commerciaux et de récompenser le parrain via une prime.</a:t>
            </a:r>
          </a:p>
        </p:txBody>
      </p:sp>
      <p:sp>
        <p:nvSpPr>
          <p:cNvPr id="16" name="Rectangle 15">
            <a:extLst>
              <a:ext uri="{FF2B5EF4-FFF2-40B4-BE49-F238E27FC236}">
                <a16:creationId xmlns:a16="http://schemas.microsoft.com/office/drawing/2014/main" id="{00A51B0F-A194-D018-03B0-CF9D6F34A632}"/>
              </a:ext>
            </a:extLst>
          </p:cNvPr>
          <p:cNvSpPr/>
          <p:nvPr/>
        </p:nvSpPr>
        <p:spPr>
          <a:xfrm>
            <a:off x="4384895" y="2864201"/>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CD810AC-1676-2B08-4653-9C668B0AD102}"/>
              </a:ext>
            </a:extLst>
          </p:cNvPr>
          <p:cNvSpPr/>
          <p:nvPr/>
        </p:nvSpPr>
        <p:spPr>
          <a:xfrm>
            <a:off x="4795121" y="2733536"/>
            <a:ext cx="2592000" cy="217283"/>
          </a:xfrm>
          <a:custGeom>
            <a:avLst/>
            <a:gdLst>
              <a:gd name="connsiteX0" fmla="*/ 0 w 2592000"/>
              <a:gd name="connsiteY0" fmla="*/ 0 h 217283"/>
              <a:gd name="connsiteX1" fmla="*/ 648000 w 2592000"/>
              <a:gd name="connsiteY1" fmla="*/ 0 h 217283"/>
              <a:gd name="connsiteX2" fmla="*/ 1218240 w 2592000"/>
              <a:gd name="connsiteY2" fmla="*/ 0 h 217283"/>
              <a:gd name="connsiteX3" fmla="*/ 1814400 w 2592000"/>
              <a:gd name="connsiteY3" fmla="*/ 0 h 217283"/>
              <a:gd name="connsiteX4" fmla="*/ 2592000 w 2592000"/>
              <a:gd name="connsiteY4" fmla="*/ 0 h 217283"/>
              <a:gd name="connsiteX5" fmla="*/ 2592000 w 2592000"/>
              <a:gd name="connsiteY5" fmla="*/ 217283 h 217283"/>
              <a:gd name="connsiteX6" fmla="*/ 1944000 w 2592000"/>
              <a:gd name="connsiteY6" fmla="*/ 217283 h 217283"/>
              <a:gd name="connsiteX7" fmla="*/ 1270080 w 2592000"/>
              <a:gd name="connsiteY7" fmla="*/ 217283 h 217283"/>
              <a:gd name="connsiteX8" fmla="*/ 596160 w 2592000"/>
              <a:gd name="connsiteY8" fmla="*/ 217283 h 217283"/>
              <a:gd name="connsiteX9" fmla="*/ 0 w 2592000"/>
              <a:gd name="connsiteY9" fmla="*/ 217283 h 217283"/>
              <a:gd name="connsiteX10" fmla="*/ 0 w 2592000"/>
              <a:gd name="connsiteY10"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2000" h="217283" fill="none" extrusionOk="0">
                <a:moveTo>
                  <a:pt x="0" y="0"/>
                </a:moveTo>
                <a:cubicBezTo>
                  <a:pt x="283794" y="-31689"/>
                  <a:pt x="494238" y="1051"/>
                  <a:pt x="648000" y="0"/>
                </a:cubicBezTo>
                <a:cubicBezTo>
                  <a:pt x="801762" y="-1051"/>
                  <a:pt x="1003898" y="22811"/>
                  <a:pt x="1218240" y="0"/>
                </a:cubicBezTo>
                <a:cubicBezTo>
                  <a:pt x="1432582" y="-22811"/>
                  <a:pt x="1611813" y="-17891"/>
                  <a:pt x="1814400" y="0"/>
                </a:cubicBezTo>
                <a:cubicBezTo>
                  <a:pt x="2016987" y="17891"/>
                  <a:pt x="2371452" y="15701"/>
                  <a:pt x="2592000" y="0"/>
                </a:cubicBezTo>
                <a:cubicBezTo>
                  <a:pt x="2591649" y="72929"/>
                  <a:pt x="2585003" y="120525"/>
                  <a:pt x="2592000" y="217283"/>
                </a:cubicBezTo>
                <a:cubicBezTo>
                  <a:pt x="2311692" y="217440"/>
                  <a:pt x="2266423" y="205975"/>
                  <a:pt x="1944000" y="217283"/>
                </a:cubicBezTo>
                <a:cubicBezTo>
                  <a:pt x="1621577" y="228591"/>
                  <a:pt x="1436510" y="186802"/>
                  <a:pt x="1270080" y="217283"/>
                </a:cubicBezTo>
                <a:cubicBezTo>
                  <a:pt x="1103650" y="247764"/>
                  <a:pt x="810866" y="223908"/>
                  <a:pt x="596160" y="217283"/>
                </a:cubicBezTo>
                <a:cubicBezTo>
                  <a:pt x="381454" y="210658"/>
                  <a:pt x="145321" y="231553"/>
                  <a:pt x="0" y="217283"/>
                </a:cubicBezTo>
                <a:cubicBezTo>
                  <a:pt x="1013" y="129949"/>
                  <a:pt x="5880" y="102250"/>
                  <a:pt x="0" y="0"/>
                </a:cubicBezTo>
                <a:close/>
              </a:path>
              <a:path w="2592000" h="217283" stroke="0" extrusionOk="0">
                <a:moveTo>
                  <a:pt x="0" y="0"/>
                </a:moveTo>
                <a:cubicBezTo>
                  <a:pt x="293493" y="24861"/>
                  <a:pt x="323485" y="-16320"/>
                  <a:pt x="596160" y="0"/>
                </a:cubicBezTo>
                <a:cubicBezTo>
                  <a:pt x="868835" y="16320"/>
                  <a:pt x="1038853" y="-23932"/>
                  <a:pt x="1192320" y="0"/>
                </a:cubicBezTo>
                <a:cubicBezTo>
                  <a:pt x="1345787" y="23932"/>
                  <a:pt x="1693962" y="3046"/>
                  <a:pt x="1892160" y="0"/>
                </a:cubicBezTo>
                <a:cubicBezTo>
                  <a:pt x="2090358" y="-3046"/>
                  <a:pt x="2246690" y="33199"/>
                  <a:pt x="2592000" y="0"/>
                </a:cubicBezTo>
                <a:cubicBezTo>
                  <a:pt x="2594803" y="56320"/>
                  <a:pt x="2581770" y="132877"/>
                  <a:pt x="2592000" y="217283"/>
                </a:cubicBezTo>
                <a:cubicBezTo>
                  <a:pt x="2283098" y="214266"/>
                  <a:pt x="2158570" y="207699"/>
                  <a:pt x="1944000" y="217283"/>
                </a:cubicBezTo>
                <a:cubicBezTo>
                  <a:pt x="1729430" y="226867"/>
                  <a:pt x="1546010" y="214326"/>
                  <a:pt x="1373760" y="217283"/>
                </a:cubicBezTo>
                <a:cubicBezTo>
                  <a:pt x="1201510" y="220240"/>
                  <a:pt x="1000230" y="219330"/>
                  <a:pt x="751680" y="217283"/>
                </a:cubicBezTo>
                <a:cubicBezTo>
                  <a:pt x="503130" y="215236"/>
                  <a:pt x="220950" y="188424"/>
                  <a:pt x="0" y="217283"/>
                </a:cubicBezTo>
                <a:cubicBezTo>
                  <a:pt x="-10575" y="154171"/>
                  <a:pt x="-35" y="96190"/>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outils à votre disposition</a:t>
            </a:r>
          </a:p>
        </p:txBody>
      </p:sp>
      <p:sp>
        <p:nvSpPr>
          <p:cNvPr id="19" name="ZoneTexte 18">
            <a:extLst>
              <a:ext uri="{FF2B5EF4-FFF2-40B4-BE49-F238E27FC236}">
                <a16:creationId xmlns:a16="http://schemas.microsoft.com/office/drawing/2014/main" id="{FF8BC900-A415-C278-D11A-2B08A250FA90}"/>
              </a:ext>
            </a:extLst>
          </p:cNvPr>
          <p:cNvSpPr txBox="1"/>
          <p:nvPr/>
        </p:nvSpPr>
        <p:spPr>
          <a:xfrm>
            <a:off x="4592061" y="3127133"/>
            <a:ext cx="2998120" cy="2308324"/>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Pour vous accompagner dans vos démarches, un dispositif complet de communication est prévu. Flyers, </a:t>
            </a:r>
            <a:r>
              <a:rPr lang="fr-FR" sz="1600" b="1" dirty="0">
                <a:latin typeface="Cavolini" panose="03000502040302020204" pitchFamily="66" charset="0"/>
                <a:cs typeface="Cavolini" panose="03000502040302020204" pitchFamily="66" charset="0"/>
                <a:hlinkClick r:id="rId2"/>
              </a:rPr>
              <a:t>dépliants</a:t>
            </a:r>
            <a:r>
              <a:rPr lang="fr-FR" sz="1600" dirty="0">
                <a:latin typeface="Cavolini" panose="03000502040302020204" pitchFamily="66" charset="0"/>
                <a:cs typeface="Cavolini" panose="03000502040302020204" pitchFamily="66" charset="0"/>
              </a:rPr>
              <a:t>, affiches et autres supports sont mis à votre disposition pour être actif sur le sujet.</a:t>
            </a:r>
          </a:p>
        </p:txBody>
      </p:sp>
      <p:sp>
        <p:nvSpPr>
          <p:cNvPr id="26" name="Rectangle 25">
            <a:extLst>
              <a:ext uri="{FF2B5EF4-FFF2-40B4-BE49-F238E27FC236}">
                <a16:creationId xmlns:a16="http://schemas.microsoft.com/office/drawing/2014/main" id="{2617A90A-784D-3E99-CAAC-C2D0738D6A71}"/>
              </a:ext>
            </a:extLst>
          </p:cNvPr>
          <p:cNvSpPr/>
          <p:nvPr/>
        </p:nvSpPr>
        <p:spPr>
          <a:xfrm>
            <a:off x="8074465" y="2864201"/>
            <a:ext cx="3422210" cy="2834188"/>
          </a:xfrm>
          <a:custGeom>
            <a:avLst/>
            <a:gdLst>
              <a:gd name="connsiteX0" fmla="*/ 0 w 3422210"/>
              <a:gd name="connsiteY0" fmla="*/ 0 h 2834188"/>
              <a:gd name="connsiteX1" fmla="*/ 615998 w 3422210"/>
              <a:gd name="connsiteY1" fmla="*/ 0 h 2834188"/>
              <a:gd name="connsiteX2" fmla="*/ 1266218 w 3422210"/>
              <a:gd name="connsiteY2" fmla="*/ 0 h 2834188"/>
              <a:gd name="connsiteX3" fmla="*/ 1984882 w 3422210"/>
              <a:gd name="connsiteY3" fmla="*/ 0 h 2834188"/>
              <a:gd name="connsiteX4" fmla="*/ 2703546 w 3422210"/>
              <a:gd name="connsiteY4" fmla="*/ 0 h 2834188"/>
              <a:gd name="connsiteX5" fmla="*/ 3422210 w 3422210"/>
              <a:gd name="connsiteY5" fmla="*/ 0 h 2834188"/>
              <a:gd name="connsiteX6" fmla="*/ 3422210 w 3422210"/>
              <a:gd name="connsiteY6" fmla="*/ 510154 h 2834188"/>
              <a:gd name="connsiteX7" fmla="*/ 3422210 w 3422210"/>
              <a:gd name="connsiteY7" fmla="*/ 1133675 h 2834188"/>
              <a:gd name="connsiteX8" fmla="*/ 3422210 w 3422210"/>
              <a:gd name="connsiteY8" fmla="*/ 1700513 h 2834188"/>
              <a:gd name="connsiteX9" fmla="*/ 3422210 w 3422210"/>
              <a:gd name="connsiteY9" fmla="*/ 2182325 h 2834188"/>
              <a:gd name="connsiteX10" fmla="*/ 3422210 w 3422210"/>
              <a:gd name="connsiteY10" fmla="*/ 2834188 h 2834188"/>
              <a:gd name="connsiteX11" fmla="*/ 2840434 w 3422210"/>
              <a:gd name="connsiteY11" fmla="*/ 2834188 h 2834188"/>
              <a:gd name="connsiteX12" fmla="*/ 2190214 w 3422210"/>
              <a:gd name="connsiteY12" fmla="*/ 2834188 h 2834188"/>
              <a:gd name="connsiteX13" fmla="*/ 1574217 w 3422210"/>
              <a:gd name="connsiteY13" fmla="*/ 2834188 h 2834188"/>
              <a:gd name="connsiteX14" fmla="*/ 923997 w 3422210"/>
              <a:gd name="connsiteY14" fmla="*/ 2834188 h 2834188"/>
              <a:gd name="connsiteX15" fmla="*/ 0 w 3422210"/>
              <a:gd name="connsiteY15" fmla="*/ 2834188 h 2834188"/>
              <a:gd name="connsiteX16" fmla="*/ 0 w 3422210"/>
              <a:gd name="connsiteY16" fmla="*/ 2210667 h 2834188"/>
              <a:gd name="connsiteX17" fmla="*/ 0 w 3422210"/>
              <a:gd name="connsiteY17" fmla="*/ 1615487 h 2834188"/>
              <a:gd name="connsiteX18" fmla="*/ 0 w 3422210"/>
              <a:gd name="connsiteY18" fmla="*/ 991966 h 2834188"/>
              <a:gd name="connsiteX19" fmla="*/ 0 w 3422210"/>
              <a:gd name="connsiteY19" fmla="*/ 0 h 28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22210" h="2834188" extrusionOk="0">
                <a:moveTo>
                  <a:pt x="0" y="0"/>
                </a:moveTo>
                <a:cubicBezTo>
                  <a:pt x="232871" y="-1840"/>
                  <a:pt x="375247" y="15270"/>
                  <a:pt x="615998" y="0"/>
                </a:cubicBezTo>
                <a:cubicBezTo>
                  <a:pt x="856749" y="-15270"/>
                  <a:pt x="1016725" y="26402"/>
                  <a:pt x="1266218" y="0"/>
                </a:cubicBezTo>
                <a:cubicBezTo>
                  <a:pt x="1515711" y="-26402"/>
                  <a:pt x="1651779" y="19693"/>
                  <a:pt x="1984882" y="0"/>
                </a:cubicBezTo>
                <a:cubicBezTo>
                  <a:pt x="2317985" y="-19693"/>
                  <a:pt x="2548214" y="3679"/>
                  <a:pt x="2703546" y="0"/>
                </a:cubicBezTo>
                <a:cubicBezTo>
                  <a:pt x="2858878" y="-3679"/>
                  <a:pt x="3262830" y="15675"/>
                  <a:pt x="3422210" y="0"/>
                </a:cubicBezTo>
                <a:cubicBezTo>
                  <a:pt x="3408355" y="178498"/>
                  <a:pt x="3410340" y="352661"/>
                  <a:pt x="3422210" y="510154"/>
                </a:cubicBezTo>
                <a:cubicBezTo>
                  <a:pt x="3434080" y="667647"/>
                  <a:pt x="3409516" y="876607"/>
                  <a:pt x="3422210" y="1133675"/>
                </a:cubicBezTo>
                <a:cubicBezTo>
                  <a:pt x="3434904" y="1390743"/>
                  <a:pt x="3445051" y="1442707"/>
                  <a:pt x="3422210" y="1700513"/>
                </a:cubicBezTo>
                <a:cubicBezTo>
                  <a:pt x="3399369" y="1958319"/>
                  <a:pt x="3408929" y="1984013"/>
                  <a:pt x="3422210" y="2182325"/>
                </a:cubicBezTo>
                <a:cubicBezTo>
                  <a:pt x="3435491" y="2380637"/>
                  <a:pt x="3426255" y="2563748"/>
                  <a:pt x="3422210" y="2834188"/>
                </a:cubicBezTo>
                <a:cubicBezTo>
                  <a:pt x="3146224" y="2862719"/>
                  <a:pt x="3119228" y="2823061"/>
                  <a:pt x="2840434" y="2834188"/>
                </a:cubicBezTo>
                <a:cubicBezTo>
                  <a:pt x="2561640" y="2845315"/>
                  <a:pt x="2504550" y="2857258"/>
                  <a:pt x="2190214" y="2834188"/>
                </a:cubicBezTo>
                <a:cubicBezTo>
                  <a:pt x="1875878" y="2811118"/>
                  <a:pt x="1813222" y="2851517"/>
                  <a:pt x="1574217" y="2834188"/>
                </a:cubicBezTo>
                <a:cubicBezTo>
                  <a:pt x="1335212" y="2816859"/>
                  <a:pt x="1176494" y="2845217"/>
                  <a:pt x="923997" y="2834188"/>
                </a:cubicBezTo>
                <a:cubicBezTo>
                  <a:pt x="671500" y="2823159"/>
                  <a:pt x="342281" y="2804352"/>
                  <a:pt x="0" y="2834188"/>
                </a:cubicBezTo>
                <a:cubicBezTo>
                  <a:pt x="27994" y="2526075"/>
                  <a:pt x="21036" y="2457860"/>
                  <a:pt x="0" y="2210667"/>
                </a:cubicBezTo>
                <a:cubicBezTo>
                  <a:pt x="-21036" y="1963474"/>
                  <a:pt x="2551" y="1844163"/>
                  <a:pt x="0" y="1615487"/>
                </a:cubicBezTo>
                <a:cubicBezTo>
                  <a:pt x="-2551" y="1386811"/>
                  <a:pt x="-149" y="1298479"/>
                  <a:pt x="0" y="991966"/>
                </a:cubicBezTo>
                <a:cubicBezTo>
                  <a:pt x="149" y="685453"/>
                  <a:pt x="-8838" y="303078"/>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810E462A-1617-F67B-18E4-140A049EDFBE}"/>
              </a:ext>
            </a:extLst>
          </p:cNvPr>
          <p:cNvSpPr/>
          <p:nvPr/>
        </p:nvSpPr>
        <p:spPr>
          <a:xfrm>
            <a:off x="8771582" y="2733536"/>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Pour en savoir plus</a:t>
            </a:r>
          </a:p>
        </p:txBody>
      </p:sp>
      <p:pic>
        <p:nvPicPr>
          <p:cNvPr id="28" name="Picture 4">
            <a:extLst>
              <a:ext uri="{FF2B5EF4-FFF2-40B4-BE49-F238E27FC236}">
                <a16:creationId xmlns:a16="http://schemas.microsoft.com/office/drawing/2014/main" id="{C4EC8974-0EC7-CCCE-243A-F070249A5F5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833996" y="4120482"/>
            <a:ext cx="1408204" cy="2465739"/>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34D62C01-DA4B-F1B2-10F6-C1B4BD617A6A}"/>
              </a:ext>
            </a:extLst>
          </p:cNvPr>
          <p:cNvSpPr txBox="1"/>
          <p:nvPr/>
        </p:nvSpPr>
        <p:spPr>
          <a:xfrm>
            <a:off x="8388104" y="3416442"/>
            <a:ext cx="2794932" cy="1815882"/>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Si vous souhaitez en savoir plus sur ce dispositif, n’hésitez pas à consulter le</a:t>
            </a:r>
            <a:r>
              <a:rPr lang="fr-FR" sz="1600" b="1" dirty="0">
                <a:latin typeface="Cavolini" panose="03000502040302020204" pitchFamily="66" charset="0"/>
                <a:cs typeface="Cavolini" panose="03000502040302020204" pitchFamily="66" charset="0"/>
              </a:rPr>
              <a:t> </a:t>
            </a:r>
            <a:r>
              <a:rPr lang="fr-FR" sz="1600" b="1" dirty="0">
                <a:latin typeface="Cavolini" panose="03000502040302020204" pitchFamily="66" charset="0"/>
                <a:cs typeface="Cavolini" panose="03000502040302020204" pitchFamily="66" charset="0"/>
                <a:hlinkClick r:id="rId5"/>
              </a:rPr>
              <a:t>support dédié dans la Rubrique des Commerciaux</a:t>
            </a:r>
            <a:r>
              <a:rPr lang="fr-FR" sz="1600" dirty="0">
                <a:latin typeface="Cavolini" panose="03000502040302020204" pitchFamily="66" charset="0"/>
                <a:cs typeface="Cavolini" panose="03000502040302020204" pitchFamily="66" charset="0"/>
              </a:rPr>
              <a:t>.</a:t>
            </a:r>
          </a:p>
        </p:txBody>
      </p:sp>
      <p:pic>
        <p:nvPicPr>
          <p:cNvPr id="30" name="Image 29">
            <a:extLst>
              <a:ext uri="{FF2B5EF4-FFF2-40B4-BE49-F238E27FC236}">
                <a16:creationId xmlns:a16="http://schemas.microsoft.com/office/drawing/2014/main" id="{9869517C-5AAF-6C43-AB4B-D888B33E3C8B}"/>
              </a:ext>
            </a:extLst>
          </p:cNvPr>
          <p:cNvPicPr>
            <a:picLocks noChangeAspect="1"/>
          </p:cNvPicPr>
          <p:nvPr/>
        </p:nvPicPr>
        <p:blipFill>
          <a:blip r:embed="rId6">
            <a:duotone>
              <a:prstClr val="black"/>
              <a:schemeClr val="accent4">
                <a:tint val="45000"/>
                <a:satMod val="400000"/>
              </a:schemeClr>
            </a:duotone>
          </a:blip>
          <a:stretch>
            <a:fillRect/>
          </a:stretch>
        </p:blipFill>
        <p:spPr>
          <a:xfrm rot="443067" flipH="1" flipV="1">
            <a:off x="11264426" y="2730025"/>
            <a:ext cx="390819" cy="349164"/>
          </a:xfrm>
          <a:prstGeom prst="rect">
            <a:avLst/>
          </a:prstGeom>
          <a:noFill/>
        </p:spPr>
      </p:pic>
    </p:spTree>
    <p:extLst>
      <p:ext uri="{BB962C8B-B14F-4D97-AF65-F5344CB8AC3E}">
        <p14:creationId xmlns:p14="http://schemas.microsoft.com/office/powerpoint/2010/main" val="1877325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4A9D863-3AFE-9BB3-9283-1CA81C9FC96B}"/>
              </a:ext>
            </a:extLst>
          </p:cNvPr>
          <p:cNvSpPr>
            <a:spLocks noGrp="1"/>
          </p:cNvSpPr>
          <p:nvPr>
            <p:ph idx="17"/>
          </p:nvPr>
        </p:nvSpPr>
        <p:spPr>
          <a:xfrm>
            <a:off x="695325" y="1288872"/>
            <a:ext cx="10980738" cy="2332514"/>
          </a:xfrm>
        </p:spPr>
        <p:txBody>
          <a:bodyPr/>
          <a:lstStyle/>
          <a:p>
            <a:r>
              <a:rPr lang="fr-FR" dirty="0"/>
              <a:t>Parmi tous les dispositifs présentés précédemment, les animations agences se présentent comme un autre levier de conquête important. L’idée d’organiser des animations avec les clients et prospects vise à </a:t>
            </a:r>
            <a:r>
              <a:rPr lang="fr-FR" b="1" dirty="0">
                <a:solidFill>
                  <a:srgbClr val="C00000"/>
                </a:solidFill>
              </a:rPr>
              <a:t>repenser la relation avec la clientèle</a:t>
            </a:r>
            <a:r>
              <a:rPr lang="fr-FR" dirty="0"/>
              <a:t>, </a:t>
            </a:r>
            <a:r>
              <a:rPr lang="fr-FR" b="1" dirty="0">
                <a:solidFill>
                  <a:srgbClr val="C00000"/>
                </a:solidFill>
              </a:rPr>
              <a:t>tout en permettant à la Caisse de se différencier de la concurrence </a:t>
            </a:r>
            <a:r>
              <a:rPr lang="fr-FR" dirty="0"/>
              <a:t>! </a:t>
            </a:r>
          </a:p>
          <a:p>
            <a:r>
              <a:rPr lang="fr-FR" dirty="0"/>
              <a:t>Il est ainsi possible : </a:t>
            </a:r>
          </a:p>
          <a:p>
            <a:pPr lvl="1"/>
            <a:r>
              <a:rPr lang="fr-FR" dirty="0"/>
              <a:t>De réunir les clients autour d’une thématique spécifique, portant sur l’assurance, la retraite, les offres jeunes et bien d’autres encore…</a:t>
            </a:r>
          </a:p>
          <a:p>
            <a:pPr lvl="1"/>
            <a:r>
              <a:rPr lang="fr-FR" dirty="0"/>
              <a:t>D’organiser un moment convivial allant du petit-déjeuner, au goûter ou à un apéro suivant l’horaire défini</a:t>
            </a:r>
          </a:p>
          <a:p>
            <a:pPr lvl="1"/>
            <a:r>
              <a:rPr lang="fr-FR" dirty="0"/>
              <a:t>De réaliser des animations au sein même des locaux des partenaires de la Caisse. </a:t>
            </a:r>
          </a:p>
          <a:p>
            <a:endParaRPr lang="fr-FR" dirty="0"/>
          </a:p>
        </p:txBody>
      </p:sp>
      <p:sp>
        <p:nvSpPr>
          <p:cNvPr id="3" name="Espace réservé du texte 2">
            <a:extLst>
              <a:ext uri="{FF2B5EF4-FFF2-40B4-BE49-F238E27FC236}">
                <a16:creationId xmlns:a16="http://schemas.microsoft.com/office/drawing/2014/main" id="{38AE3938-7067-50AC-BAF2-005C282639A0}"/>
              </a:ext>
            </a:extLst>
          </p:cNvPr>
          <p:cNvSpPr>
            <a:spLocks noGrp="1"/>
          </p:cNvSpPr>
          <p:nvPr>
            <p:ph type="body" sz="quarter" idx="12"/>
          </p:nvPr>
        </p:nvSpPr>
        <p:spPr/>
        <p:txBody>
          <a:bodyPr/>
          <a:lstStyle/>
          <a:p>
            <a:r>
              <a:rPr lang="fr-FR" dirty="0"/>
              <a:t>Les animations agences : un levier différenciant pour stimuler la conquête ! </a:t>
            </a:r>
          </a:p>
        </p:txBody>
      </p:sp>
      <p:sp>
        <p:nvSpPr>
          <p:cNvPr id="4" name="Espace réservé du texte 3">
            <a:extLst>
              <a:ext uri="{FF2B5EF4-FFF2-40B4-BE49-F238E27FC236}">
                <a16:creationId xmlns:a16="http://schemas.microsoft.com/office/drawing/2014/main" id="{3547FDB3-FB52-216E-B0A9-6C09842E4608}"/>
              </a:ext>
            </a:extLst>
          </p:cNvPr>
          <p:cNvSpPr>
            <a:spLocks noGrp="1"/>
          </p:cNvSpPr>
          <p:nvPr>
            <p:ph type="body" sz="quarter" idx="14"/>
          </p:nvPr>
        </p:nvSpPr>
        <p:spPr/>
        <p:txBody>
          <a:bodyPr/>
          <a:lstStyle/>
          <a:p>
            <a:r>
              <a:rPr lang="fr-FR" dirty="0"/>
              <a:t>Utiliser nos stratégies innovantes</a:t>
            </a:r>
          </a:p>
        </p:txBody>
      </p:sp>
      <p:sp>
        <p:nvSpPr>
          <p:cNvPr id="5" name="Espace réservé du texte 4">
            <a:extLst>
              <a:ext uri="{FF2B5EF4-FFF2-40B4-BE49-F238E27FC236}">
                <a16:creationId xmlns:a16="http://schemas.microsoft.com/office/drawing/2014/main" id="{2EB5F313-6611-CB0B-191F-C7EF4DEC6A9E}"/>
              </a:ext>
            </a:extLst>
          </p:cNvPr>
          <p:cNvSpPr>
            <a:spLocks noGrp="1"/>
          </p:cNvSpPr>
          <p:nvPr>
            <p:ph type="body" sz="quarter" idx="16"/>
          </p:nvPr>
        </p:nvSpPr>
        <p:spPr/>
        <p:txBody>
          <a:bodyPr/>
          <a:lstStyle/>
          <a:p>
            <a:r>
              <a:rPr lang="fr-FR" dirty="0"/>
              <a:t>2</a:t>
            </a:r>
          </a:p>
        </p:txBody>
      </p:sp>
      <p:pic>
        <p:nvPicPr>
          <p:cNvPr id="17" name="Picture 2">
            <a:extLst>
              <a:ext uri="{FF2B5EF4-FFF2-40B4-BE49-F238E27FC236}">
                <a16:creationId xmlns:a16="http://schemas.microsoft.com/office/drawing/2014/main" id="{1FC77897-F7D5-832A-6D2A-0A3AB587C25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385" b="84019" l="73971" r="93341">
                        <a14:foregroundMark x1="83172" y1="61138" x2="82930" y2="67797"/>
                        <a14:foregroundMark x1="82567" y1="76392" x2="84019" y2="66707"/>
                        <a14:foregroundMark x1="83051" y1="62954" x2="84867" y2="58959"/>
                        <a14:foregroundMark x1="78814" y1="58838" x2="83414" y2="57748"/>
                        <a14:foregroundMark x1="92736" y1="65254" x2="92736" y2="65254"/>
                        <a14:foregroundMark x1="91768" y1="65981" x2="91768" y2="65981"/>
                        <a14:foregroundMark x1="83293" y1="61985" x2="81477" y2="68281"/>
                        <a14:foregroundMark x1="78450" y1="62349" x2="82809" y2="71792"/>
                        <a14:foregroundMark x1="74455" y1="67312" x2="74455" y2="67312"/>
                        <a14:foregroundMark x1="74213" y1="68281" x2="74576" y2="69128"/>
                        <a14:foregroundMark x1="75787" y1="67797" x2="75908" y2="66828"/>
                        <a14:foregroundMark x1="86441" y1="62591" x2="88257" y2="63317"/>
                        <a14:foregroundMark x1="78935" y1="84140" x2="78935" y2="84140"/>
                        <a14:foregroundMark x1="87288" y1="83535" x2="87288" y2="83535"/>
                        <a14:foregroundMark x1="84746" y1="72881" x2="84746" y2="73366"/>
                        <a14:foregroundMark x1="81235" y1="80387" x2="81235" y2="80387"/>
                        <a14:foregroundMark x1="85472" y1="81114" x2="85472" y2="81114"/>
                        <a14:foregroundMark x1="93341" y1="66102" x2="93341" y2="66102"/>
                        <a14:foregroundMark x1="74576" y1="71792" x2="74576" y2="71792"/>
                        <a14:foregroundMark x1="75182" y1="70339" x2="74576" y2="72034"/>
                        <a14:foregroundMark x1="74576" y1="72881" x2="74576" y2="72881"/>
                      </a14:backgroundRemoval>
                    </a14:imgEffect>
                  </a14:imgLayer>
                </a14:imgProps>
              </a:ext>
              <a:ext uri="{28A0092B-C50C-407E-A947-70E740481C1C}">
                <a14:useLocalDpi xmlns:a14="http://schemas.microsoft.com/office/drawing/2010/main" val="0"/>
              </a:ext>
            </a:extLst>
          </a:blip>
          <a:srcRect l="72530" t="56106" r="5291" b="14456"/>
          <a:stretch/>
        </p:blipFill>
        <p:spPr bwMode="auto">
          <a:xfrm flipH="1">
            <a:off x="193038" y="4142433"/>
            <a:ext cx="1841062" cy="244378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E6A3ECC0-B7A1-28B0-800E-B53FA126749F}"/>
              </a:ext>
            </a:extLst>
          </p:cNvPr>
          <p:cNvSpPr/>
          <p:nvPr/>
        </p:nvSpPr>
        <p:spPr>
          <a:xfrm>
            <a:off x="8150407" y="3832910"/>
            <a:ext cx="3030606" cy="2443788"/>
          </a:xfrm>
          <a:custGeom>
            <a:avLst/>
            <a:gdLst>
              <a:gd name="connsiteX0" fmla="*/ 0 w 3030606"/>
              <a:gd name="connsiteY0" fmla="*/ 0 h 2443788"/>
              <a:gd name="connsiteX1" fmla="*/ 545509 w 3030606"/>
              <a:gd name="connsiteY1" fmla="*/ 0 h 2443788"/>
              <a:gd name="connsiteX2" fmla="*/ 1121324 w 3030606"/>
              <a:gd name="connsiteY2" fmla="*/ 0 h 2443788"/>
              <a:gd name="connsiteX3" fmla="*/ 1757751 w 3030606"/>
              <a:gd name="connsiteY3" fmla="*/ 0 h 2443788"/>
              <a:gd name="connsiteX4" fmla="*/ 2394179 w 3030606"/>
              <a:gd name="connsiteY4" fmla="*/ 0 h 2443788"/>
              <a:gd name="connsiteX5" fmla="*/ 3030606 w 3030606"/>
              <a:gd name="connsiteY5" fmla="*/ 0 h 2443788"/>
              <a:gd name="connsiteX6" fmla="*/ 3030606 w 3030606"/>
              <a:gd name="connsiteY6" fmla="*/ 562071 h 2443788"/>
              <a:gd name="connsiteX7" fmla="*/ 3030606 w 3030606"/>
              <a:gd name="connsiteY7" fmla="*/ 1221894 h 2443788"/>
              <a:gd name="connsiteX8" fmla="*/ 3030606 w 3030606"/>
              <a:gd name="connsiteY8" fmla="*/ 1832841 h 2443788"/>
              <a:gd name="connsiteX9" fmla="*/ 3030606 w 3030606"/>
              <a:gd name="connsiteY9" fmla="*/ 2443788 h 2443788"/>
              <a:gd name="connsiteX10" fmla="*/ 2394179 w 3030606"/>
              <a:gd name="connsiteY10" fmla="*/ 2443788 h 2443788"/>
              <a:gd name="connsiteX11" fmla="*/ 1788058 w 3030606"/>
              <a:gd name="connsiteY11" fmla="*/ 2443788 h 2443788"/>
              <a:gd name="connsiteX12" fmla="*/ 1212242 w 3030606"/>
              <a:gd name="connsiteY12" fmla="*/ 2443788 h 2443788"/>
              <a:gd name="connsiteX13" fmla="*/ 666733 w 3030606"/>
              <a:gd name="connsiteY13" fmla="*/ 2443788 h 2443788"/>
              <a:gd name="connsiteX14" fmla="*/ 0 w 3030606"/>
              <a:gd name="connsiteY14" fmla="*/ 2443788 h 2443788"/>
              <a:gd name="connsiteX15" fmla="*/ 0 w 3030606"/>
              <a:gd name="connsiteY15" fmla="*/ 1881717 h 2443788"/>
              <a:gd name="connsiteX16" fmla="*/ 0 w 3030606"/>
              <a:gd name="connsiteY16" fmla="*/ 1270770 h 2443788"/>
              <a:gd name="connsiteX17" fmla="*/ 0 w 3030606"/>
              <a:gd name="connsiteY17" fmla="*/ 635385 h 2443788"/>
              <a:gd name="connsiteX18" fmla="*/ 0 w 3030606"/>
              <a:gd name="connsiteY18" fmla="*/ 0 h 244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30606" h="2443788" extrusionOk="0">
                <a:moveTo>
                  <a:pt x="0" y="0"/>
                </a:moveTo>
                <a:cubicBezTo>
                  <a:pt x="152270" y="-9864"/>
                  <a:pt x="360265" y="22835"/>
                  <a:pt x="545509" y="0"/>
                </a:cubicBezTo>
                <a:cubicBezTo>
                  <a:pt x="730753" y="-22835"/>
                  <a:pt x="920297" y="-4881"/>
                  <a:pt x="1121324" y="0"/>
                </a:cubicBezTo>
                <a:cubicBezTo>
                  <a:pt x="1322351" y="4881"/>
                  <a:pt x="1441972" y="19296"/>
                  <a:pt x="1757751" y="0"/>
                </a:cubicBezTo>
                <a:cubicBezTo>
                  <a:pt x="2073530" y="-19296"/>
                  <a:pt x="2095781" y="26320"/>
                  <a:pt x="2394179" y="0"/>
                </a:cubicBezTo>
                <a:cubicBezTo>
                  <a:pt x="2692577" y="-26320"/>
                  <a:pt x="2859727" y="29913"/>
                  <a:pt x="3030606" y="0"/>
                </a:cubicBezTo>
                <a:cubicBezTo>
                  <a:pt x="3032274" y="179521"/>
                  <a:pt x="3028139" y="384512"/>
                  <a:pt x="3030606" y="562071"/>
                </a:cubicBezTo>
                <a:cubicBezTo>
                  <a:pt x="3033073" y="739630"/>
                  <a:pt x="3016269" y="1053878"/>
                  <a:pt x="3030606" y="1221894"/>
                </a:cubicBezTo>
                <a:cubicBezTo>
                  <a:pt x="3044943" y="1389910"/>
                  <a:pt x="3059460" y="1615899"/>
                  <a:pt x="3030606" y="1832841"/>
                </a:cubicBezTo>
                <a:cubicBezTo>
                  <a:pt x="3001752" y="2049783"/>
                  <a:pt x="3043950" y="2233807"/>
                  <a:pt x="3030606" y="2443788"/>
                </a:cubicBezTo>
                <a:cubicBezTo>
                  <a:pt x="2897670" y="2475324"/>
                  <a:pt x="2575282" y="2459325"/>
                  <a:pt x="2394179" y="2443788"/>
                </a:cubicBezTo>
                <a:cubicBezTo>
                  <a:pt x="2213076" y="2428251"/>
                  <a:pt x="1919690" y="2462512"/>
                  <a:pt x="1788058" y="2443788"/>
                </a:cubicBezTo>
                <a:cubicBezTo>
                  <a:pt x="1656426" y="2425064"/>
                  <a:pt x="1331390" y="2421349"/>
                  <a:pt x="1212242" y="2443788"/>
                </a:cubicBezTo>
                <a:cubicBezTo>
                  <a:pt x="1093094" y="2466227"/>
                  <a:pt x="900547" y="2452573"/>
                  <a:pt x="666733" y="2443788"/>
                </a:cubicBezTo>
                <a:cubicBezTo>
                  <a:pt x="432919" y="2435003"/>
                  <a:pt x="189830" y="2455931"/>
                  <a:pt x="0" y="2443788"/>
                </a:cubicBezTo>
                <a:cubicBezTo>
                  <a:pt x="13317" y="2215148"/>
                  <a:pt x="-22673" y="2099817"/>
                  <a:pt x="0" y="1881717"/>
                </a:cubicBezTo>
                <a:cubicBezTo>
                  <a:pt x="22673" y="1663617"/>
                  <a:pt x="-21132" y="1456922"/>
                  <a:pt x="0" y="1270770"/>
                </a:cubicBezTo>
                <a:cubicBezTo>
                  <a:pt x="21132" y="1084618"/>
                  <a:pt x="9625" y="764145"/>
                  <a:pt x="0" y="635385"/>
                </a:cubicBezTo>
                <a:cubicBezTo>
                  <a:pt x="-9625" y="506626"/>
                  <a:pt x="1395" y="262307"/>
                  <a:pt x="0" y="0"/>
                </a:cubicBezTo>
                <a:close/>
              </a:path>
            </a:pathLst>
          </a:custGeom>
          <a:noFill/>
          <a:ln>
            <a:solidFill>
              <a:schemeClr val="tx1"/>
            </a:solidFill>
            <a:extLst>
              <a:ext uri="{C807C97D-BFC1-408E-A445-0C87EB9F89A2}">
                <ask:lineSketchStyleProps xmlns:ask="http://schemas.microsoft.com/office/drawing/2018/sketchyshapes" sd="32326163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9CACC3D1-2CB1-02CD-BBC1-7998C9DE5994}"/>
              </a:ext>
            </a:extLst>
          </p:cNvPr>
          <p:cNvSpPr/>
          <p:nvPr/>
        </p:nvSpPr>
        <p:spPr>
          <a:xfrm>
            <a:off x="8651721" y="3700707"/>
            <a:ext cx="2027976" cy="217283"/>
          </a:xfrm>
          <a:custGeom>
            <a:avLst/>
            <a:gdLst>
              <a:gd name="connsiteX0" fmla="*/ 0 w 2027976"/>
              <a:gd name="connsiteY0" fmla="*/ 0 h 217283"/>
              <a:gd name="connsiteX1" fmla="*/ 716552 w 2027976"/>
              <a:gd name="connsiteY1" fmla="*/ 0 h 217283"/>
              <a:gd name="connsiteX2" fmla="*/ 1392544 w 2027976"/>
              <a:gd name="connsiteY2" fmla="*/ 0 h 217283"/>
              <a:gd name="connsiteX3" fmla="*/ 2027976 w 2027976"/>
              <a:gd name="connsiteY3" fmla="*/ 0 h 217283"/>
              <a:gd name="connsiteX4" fmla="*/ 2027976 w 2027976"/>
              <a:gd name="connsiteY4" fmla="*/ 217283 h 217283"/>
              <a:gd name="connsiteX5" fmla="*/ 1392544 w 2027976"/>
              <a:gd name="connsiteY5" fmla="*/ 217283 h 217283"/>
              <a:gd name="connsiteX6" fmla="*/ 696272 w 2027976"/>
              <a:gd name="connsiteY6" fmla="*/ 217283 h 217283"/>
              <a:gd name="connsiteX7" fmla="*/ 0 w 2027976"/>
              <a:gd name="connsiteY7" fmla="*/ 217283 h 217283"/>
              <a:gd name="connsiteX8" fmla="*/ 0 w 2027976"/>
              <a:gd name="connsiteY8" fmla="*/ 0 h 2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976" h="217283" fill="none" extrusionOk="0">
                <a:moveTo>
                  <a:pt x="0" y="0"/>
                </a:moveTo>
                <a:cubicBezTo>
                  <a:pt x="143950" y="-20110"/>
                  <a:pt x="567269" y="12175"/>
                  <a:pt x="716552" y="0"/>
                </a:cubicBezTo>
                <a:cubicBezTo>
                  <a:pt x="865835" y="-12175"/>
                  <a:pt x="1078435" y="-2259"/>
                  <a:pt x="1392544" y="0"/>
                </a:cubicBezTo>
                <a:cubicBezTo>
                  <a:pt x="1706653" y="2259"/>
                  <a:pt x="1852468" y="-29750"/>
                  <a:pt x="2027976" y="0"/>
                </a:cubicBezTo>
                <a:cubicBezTo>
                  <a:pt x="2035218" y="97822"/>
                  <a:pt x="2019565" y="142075"/>
                  <a:pt x="2027976" y="217283"/>
                </a:cubicBezTo>
                <a:cubicBezTo>
                  <a:pt x="1803916" y="195204"/>
                  <a:pt x="1568224" y="196268"/>
                  <a:pt x="1392544" y="217283"/>
                </a:cubicBezTo>
                <a:cubicBezTo>
                  <a:pt x="1216864" y="238298"/>
                  <a:pt x="985974" y="202582"/>
                  <a:pt x="696272" y="217283"/>
                </a:cubicBezTo>
                <a:cubicBezTo>
                  <a:pt x="406570" y="231984"/>
                  <a:pt x="205384" y="243123"/>
                  <a:pt x="0" y="217283"/>
                </a:cubicBezTo>
                <a:cubicBezTo>
                  <a:pt x="9935" y="109236"/>
                  <a:pt x="-1579" y="102918"/>
                  <a:pt x="0" y="0"/>
                </a:cubicBezTo>
                <a:close/>
              </a:path>
              <a:path w="2027976" h="217283" stroke="0" extrusionOk="0">
                <a:moveTo>
                  <a:pt x="0" y="0"/>
                </a:moveTo>
                <a:cubicBezTo>
                  <a:pt x="127885" y="10913"/>
                  <a:pt x="500809" y="5932"/>
                  <a:pt x="635432" y="0"/>
                </a:cubicBezTo>
                <a:cubicBezTo>
                  <a:pt x="770055" y="-5932"/>
                  <a:pt x="1053348" y="6838"/>
                  <a:pt x="1270865" y="0"/>
                </a:cubicBezTo>
                <a:cubicBezTo>
                  <a:pt x="1488382" y="-6838"/>
                  <a:pt x="1848743" y="11151"/>
                  <a:pt x="2027976" y="0"/>
                </a:cubicBezTo>
                <a:cubicBezTo>
                  <a:pt x="2021243" y="79311"/>
                  <a:pt x="2020724" y="137781"/>
                  <a:pt x="2027976" y="217283"/>
                </a:cubicBezTo>
                <a:cubicBezTo>
                  <a:pt x="1714828" y="198142"/>
                  <a:pt x="1709750" y="203377"/>
                  <a:pt x="1392544" y="217283"/>
                </a:cubicBezTo>
                <a:cubicBezTo>
                  <a:pt x="1075338" y="231189"/>
                  <a:pt x="891974" y="229027"/>
                  <a:pt x="675992" y="217283"/>
                </a:cubicBezTo>
                <a:cubicBezTo>
                  <a:pt x="460010" y="205539"/>
                  <a:pt x="201783" y="248117"/>
                  <a:pt x="0" y="217283"/>
                </a:cubicBezTo>
                <a:cubicBezTo>
                  <a:pt x="3856" y="124426"/>
                  <a:pt x="6785" y="6769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Pour en savoir plus</a:t>
            </a:r>
          </a:p>
        </p:txBody>
      </p:sp>
      <p:pic>
        <p:nvPicPr>
          <p:cNvPr id="20" name="Picture 4">
            <a:extLst>
              <a:ext uri="{FF2B5EF4-FFF2-40B4-BE49-F238E27FC236}">
                <a16:creationId xmlns:a16="http://schemas.microsoft.com/office/drawing/2014/main" id="{12E38100-D075-6D31-E65A-CCCD323459C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590758" y="4120482"/>
            <a:ext cx="1408204" cy="2465739"/>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a:extLst>
              <a:ext uri="{FF2B5EF4-FFF2-40B4-BE49-F238E27FC236}">
                <a16:creationId xmlns:a16="http://schemas.microsoft.com/office/drawing/2014/main" id="{1CC97ACC-BA5F-1168-8716-B8F54AE9E7D4}"/>
              </a:ext>
            </a:extLst>
          </p:cNvPr>
          <p:cNvSpPr txBox="1"/>
          <p:nvPr/>
        </p:nvSpPr>
        <p:spPr>
          <a:xfrm>
            <a:off x="8483091" y="4189403"/>
            <a:ext cx="2365235" cy="1815882"/>
          </a:xfrm>
          <a:prstGeom prst="rect">
            <a:avLst/>
          </a:prstGeom>
          <a:noFill/>
        </p:spPr>
        <p:txBody>
          <a:bodyPr wrap="square" rtlCol="0">
            <a:spAutoFit/>
          </a:bodyPr>
          <a:lstStyle/>
          <a:p>
            <a:pPr algn="ctr"/>
            <a:r>
              <a:rPr lang="fr-FR" sz="1600" dirty="0">
                <a:latin typeface="Cavolini" panose="03000502040302020204" pitchFamily="66" charset="0"/>
                <a:cs typeface="Cavolini" panose="03000502040302020204" pitchFamily="66" charset="0"/>
              </a:rPr>
              <a:t>Pour en savoir plus, consultez le </a:t>
            </a:r>
            <a:r>
              <a:rPr lang="fr-FR" sz="1600" b="1" u="sng" dirty="0">
                <a:latin typeface="Cavolini" panose="03000502040302020204" pitchFamily="66" charset="0"/>
                <a:cs typeface="Cavolini" panose="03000502040302020204" pitchFamily="66" charset="0"/>
                <a:hlinkClick r:id="rId6"/>
              </a:rPr>
              <a:t>Kit animation</a:t>
            </a:r>
            <a:r>
              <a:rPr lang="fr-FR" sz="1600" dirty="0">
                <a:latin typeface="Cavolini" panose="03000502040302020204" pitchFamily="66" charset="0"/>
                <a:cs typeface="Cavolini" panose="03000502040302020204" pitchFamily="66" charset="0"/>
              </a:rPr>
              <a:t> dans la Rubrique des Commerciaux ainsi que l</a:t>
            </a:r>
            <a:r>
              <a:rPr lang="fr-FR" sz="1600" dirty="0">
                <a:latin typeface="Cavolini" panose="03000502040302020204" pitchFamily="66" charset="0"/>
                <a:cs typeface="Cavolini" panose="03000502040302020204" pitchFamily="66" charset="0"/>
                <a:hlinkClick r:id="rId7"/>
              </a:rPr>
              <a:t>’</a:t>
            </a:r>
            <a:r>
              <a:rPr lang="fr-FR" sz="1600" b="1" dirty="0">
                <a:latin typeface="Cavolini" panose="03000502040302020204" pitchFamily="66" charset="0"/>
                <a:cs typeface="Cavolini" panose="03000502040302020204" pitchFamily="66" charset="0"/>
                <a:hlinkClick r:id="rId7"/>
              </a:rPr>
              <a:t>HDJ</a:t>
            </a:r>
            <a:r>
              <a:rPr lang="fr-FR" sz="1600" dirty="0">
                <a:latin typeface="Cavolini" panose="03000502040302020204" pitchFamily="66" charset="0"/>
                <a:cs typeface="Cavolini" panose="03000502040302020204" pitchFamily="66" charset="0"/>
              </a:rPr>
              <a:t> sur le sujet !</a:t>
            </a:r>
          </a:p>
        </p:txBody>
      </p:sp>
      <p:pic>
        <p:nvPicPr>
          <p:cNvPr id="22" name="Image 21">
            <a:extLst>
              <a:ext uri="{FF2B5EF4-FFF2-40B4-BE49-F238E27FC236}">
                <a16:creationId xmlns:a16="http://schemas.microsoft.com/office/drawing/2014/main" id="{F313C294-7C9F-63E2-D657-9AD47ADFC7E5}"/>
              </a:ext>
            </a:extLst>
          </p:cNvPr>
          <p:cNvPicPr>
            <a:picLocks noChangeAspect="1"/>
          </p:cNvPicPr>
          <p:nvPr/>
        </p:nvPicPr>
        <p:blipFill>
          <a:blip r:embed="rId8">
            <a:duotone>
              <a:prstClr val="black"/>
              <a:schemeClr val="accent4">
                <a:tint val="45000"/>
                <a:satMod val="400000"/>
              </a:schemeClr>
            </a:duotone>
          </a:blip>
          <a:stretch>
            <a:fillRect/>
          </a:stretch>
        </p:blipFill>
        <p:spPr>
          <a:xfrm rot="443067" flipH="1" flipV="1">
            <a:off x="10948764" y="3698734"/>
            <a:ext cx="390819" cy="349164"/>
          </a:xfrm>
          <a:prstGeom prst="rect">
            <a:avLst/>
          </a:prstGeom>
          <a:noFill/>
        </p:spPr>
      </p:pic>
      <p:sp>
        <p:nvSpPr>
          <p:cNvPr id="23" name="Légende : encadrée à une bordure 22">
            <a:extLst>
              <a:ext uri="{FF2B5EF4-FFF2-40B4-BE49-F238E27FC236}">
                <a16:creationId xmlns:a16="http://schemas.microsoft.com/office/drawing/2014/main" id="{30ADFAFF-AADD-34F2-14E0-D1D8B6DAAC05}"/>
              </a:ext>
            </a:extLst>
          </p:cNvPr>
          <p:cNvSpPr/>
          <p:nvPr/>
        </p:nvSpPr>
        <p:spPr>
          <a:xfrm>
            <a:off x="2445009" y="3756568"/>
            <a:ext cx="5526010" cy="1041771"/>
          </a:xfrm>
          <a:custGeom>
            <a:avLst/>
            <a:gdLst>
              <a:gd name="connsiteX0" fmla="*/ 0 w 5526010"/>
              <a:gd name="connsiteY0" fmla="*/ 0 h 1041771"/>
              <a:gd name="connsiteX1" fmla="*/ 635491 w 5526010"/>
              <a:gd name="connsiteY1" fmla="*/ 0 h 1041771"/>
              <a:gd name="connsiteX2" fmla="*/ 1381503 w 5526010"/>
              <a:gd name="connsiteY2" fmla="*/ 0 h 1041771"/>
              <a:gd name="connsiteX3" fmla="*/ 1906473 w 5526010"/>
              <a:gd name="connsiteY3" fmla="*/ 0 h 1041771"/>
              <a:gd name="connsiteX4" fmla="*/ 2597225 w 5526010"/>
              <a:gd name="connsiteY4" fmla="*/ 0 h 1041771"/>
              <a:gd name="connsiteX5" fmla="*/ 3122196 w 5526010"/>
              <a:gd name="connsiteY5" fmla="*/ 0 h 1041771"/>
              <a:gd name="connsiteX6" fmla="*/ 3868207 w 5526010"/>
              <a:gd name="connsiteY6" fmla="*/ 0 h 1041771"/>
              <a:gd name="connsiteX7" fmla="*/ 4393178 w 5526010"/>
              <a:gd name="connsiteY7" fmla="*/ 0 h 1041771"/>
              <a:gd name="connsiteX8" fmla="*/ 5526010 w 5526010"/>
              <a:gd name="connsiteY8" fmla="*/ 0 h 1041771"/>
              <a:gd name="connsiteX9" fmla="*/ 5526010 w 5526010"/>
              <a:gd name="connsiteY9" fmla="*/ 500050 h 1041771"/>
              <a:gd name="connsiteX10" fmla="*/ 5526010 w 5526010"/>
              <a:gd name="connsiteY10" fmla="*/ 1041771 h 1041771"/>
              <a:gd name="connsiteX11" fmla="*/ 5001039 w 5526010"/>
              <a:gd name="connsiteY11" fmla="*/ 1041771 h 1041771"/>
              <a:gd name="connsiteX12" fmla="*/ 4420808 w 5526010"/>
              <a:gd name="connsiteY12" fmla="*/ 1041771 h 1041771"/>
              <a:gd name="connsiteX13" fmla="*/ 3619537 w 5526010"/>
              <a:gd name="connsiteY13" fmla="*/ 1041771 h 1041771"/>
              <a:gd name="connsiteX14" fmla="*/ 3094566 w 5526010"/>
              <a:gd name="connsiteY14" fmla="*/ 1041771 h 1041771"/>
              <a:gd name="connsiteX15" fmla="*/ 2348554 w 5526010"/>
              <a:gd name="connsiteY15" fmla="*/ 1041771 h 1041771"/>
              <a:gd name="connsiteX16" fmla="*/ 1713063 w 5526010"/>
              <a:gd name="connsiteY16" fmla="*/ 1041771 h 1041771"/>
              <a:gd name="connsiteX17" fmla="*/ 1077572 w 5526010"/>
              <a:gd name="connsiteY17" fmla="*/ 1041771 h 1041771"/>
              <a:gd name="connsiteX18" fmla="*/ 0 w 5526010"/>
              <a:gd name="connsiteY18" fmla="*/ 1041771 h 1041771"/>
              <a:gd name="connsiteX19" fmla="*/ 0 w 5526010"/>
              <a:gd name="connsiteY19" fmla="*/ 541721 h 1041771"/>
              <a:gd name="connsiteX20" fmla="*/ 0 w 5526010"/>
              <a:gd name="connsiteY20" fmla="*/ 0 h 1041771"/>
              <a:gd name="connsiteX0" fmla="*/ -168101 w 5526010"/>
              <a:gd name="connsiteY0" fmla="*/ 0 h 1041771"/>
              <a:gd name="connsiteX1" fmla="*/ -168101 w 5526010"/>
              <a:gd name="connsiteY1" fmla="*/ 531303 h 1041771"/>
              <a:gd name="connsiteX2" fmla="*/ -168101 w 5526010"/>
              <a:gd name="connsiteY2" fmla="*/ 1041771 h 1041771"/>
              <a:gd name="connsiteX3" fmla="*/ -168101 w 5526010"/>
              <a:gd name="connsiteY3" fmla="*/ 520886 h 1041771"/>
              <a:gd name="connsiteX4" fmla="*/ -168101 w 5526010"/>
              <a:gd name="connsiteY4" fmla="*/ 0 h 1041771"/>
              <a:gd name="connsiteX0" fmla="*/ -168101 w 5526010"/>
              <a:gd name="connsiteY0" fmla="*/ 206739 h 1041771"/>
              <a:gd name="connsiteX1" fmla="*/ -514527 w 5526010"/>
              <a:gd name="connsiteY1" fmla="*/ 524803 h 1041771"/>
            </a:gdLst>
            <a:ahLst/>
            <a:cxnLst>
              <a:cxn ang="0">
                <a:pos x="connsiteX0" y="connsiteY0"/>
              </a:cxn>
              <a:cxn ang="0">
                <a:pos x="connsiteX1" y="connsiteY1"/>
              </a:cxn>
            </a:cxnLst>
            <a:rect l="l" t="t" r="r" b="b"/>
            <a:pathLst>
              <a:path w="5526010" h="1041771" fill="none" extrusionOk="0">
                <a:moveTo>
                  <a:pt x="0" y="0"/>
                </a:moveTo>
                <a:cubicBezTo>
                  <a:pt x="134171" y="28267"/>
                  <a:pt x="417303" y="16655"/>
                  <a:pt x="635491" y="0"/>
                </a:cubicBezTo>
                <a:cubicBezTo>
                  <a:pt x="853679" y="-16655"/>
                  <a:pt x="1039181" y="20051"/>
                  <a:pt x="1381503" y="0"/>
                </a:cubicBezTo>
                <a:cubicBezTo>
                  <a:pt x="1723825" y="-20051"/>
                  <a:pt x="1787347" y="-7444"/>
                  <a:pt x="1906473" y="0"/>
                </a:cubicBezTo>
                <a:cubicBezTo>
                  <a:pt x="2025599" y="7444"/>
                  <a:pt x="2414852" y="16034"/>
                  <a:pt x="2597225" y="0"/>
                </a:cubicBezTo>
                <a:cubicBezTo>
                  <a:pt x="2779598" y="-16034"/>
                  <a:pt x="2948696" y="-17568"/>
                  <a:pt x="3122196" y="0"/>
                </a:cubicBezTo>
                <a:cubicBezTo>
                  <a:pt x="3295696" y="17568"/>
                  <a:pt x="3708283" y="29522"/>
                  <a:pt x="3868207" y="0"/>
                </a:cubicBezTo>
                <a:cubicBezTo>
                  <a:pt x="4028131" y="-29522"/>
                  <a:pt x="4174073" y="5072"/>
                  <a:pt x="4393178" y="0"/>
                </a:cubicBezTo>
                <a:cubicBezTo>
                  <a:pt x="4612283" y="-5072"/>
                  <a:pt x="5054847" y="26798"/>
                  <a:pt x="5526010" y="0"/>
                </a:cubicBezTo>
                <a:cubicBezTo>
                  <a:pt x="5549384" y="217875"/>
                  <a:pt x="5507958" y="358441"/>
                  <a:pt x="5526010" y="500050"/>
                </a:cubicBezTo>
                <a:cubicBezTo>
                  <a:pt x="5544063" y="641659"/>
                  <a:pt x="5508209" y="909957"/>
                  <a:pt x="5526010" y="1041771"/>
                </a:cubicBezTo>
                <a:cubicBezTo>
                  <a:pt x="5323231" y="1038677"/>
                  <a:pt x="5120882" y="1048836"/>
                  <a:pt x="5001039" y="1041771"/>
                </a:cubicBezTo>
                <a:cubicBezTo>
                  <a:pt x="4881196" y="1034706"/>
                  <a:pt x="4702585" y="1013759"/>
                  <a:pt x="4420808" y="1041771"/>
                </a:cubicBezTo>
                <a:cubicBezTo>
                  <a:pt x="4139031" y="1069783"/>
                  <a:pt x="3951831" y="1019962"/>
                  <a:pt x="3619537" y="1041771"/>
                </a:cubicBezTo>
                <a:cubicBezTo>
                  <a:pt x="3287243" y="1063580"/>
                  <a:pt x="3208742" y="1065590"/>
                  <a:pt x="3094566" y="1041771"/>
                </a:cubicBezTo>
                <a:cubicBezTo>
                  <a:pt x="2980390" y="1017952"/>
                  <a:pt x="2574851" y="1051800"/>
                  <a:pt x="2348554" y="1041771"/>
                </a:cubicBezTo>
                <a:cubicBezTo>
                  <a:pt x="2122257" y="1031742"/>
                  <a:pt x="2015161" y="1058058"/>
                  <a:pt x="1713063" y="1041771"/>
                </a:cubicBezTo>
                <a:cubicBezTo>
                  <a:pt x="1410965" y="1025484"/>
                  <a:pt x="1244998" y="1064849"/>
                  <a:pt x="1077572" y="1041771"/>
                </a:cubicBezTo>
                <a:cubicBezTo>
                  <a:pt x="910146" y="1018693"/>
                  <a:pt x="526693" y="1065601"/>
                  <a:pt x="0" y="1041771"/>
                </a:cubicBezTo>
                <a:cubicBezTo>
                  <a:pt x="7989" y="916399"/>
                  <a:pt x="-6361" y="758604"/>
                  <a:pt x="0" y="541721"/>
                </a:cubicBezTo>
                <a:cubicBezTo>
                  <a:pt x="6361" y="324838"/>
                  <a:pt x="22228" y="199613"/>
                  <a:pt x="0" y="0"/>
                </a:cubicBezTo>
                <a:close/>
              </a:path>
              <a:path w="5526010" h="1041771" fill="none" extrusionOk="0">
                <a:moveTo>
                  <a:pt x="-168101" y="0"/>
                </a:moveTo>
                <a:cubicBezTo>
                  <a:pt x="-190716" y="219709"/>
                  <a:pt x="-150461" y="399497"/>
                  <a:pt x="-168101" y="531303"/>
                </a:cubicBezTo>
                <a:cubicBezTo>
                  <a:pt x="-185741" y="663109"/>
                  <a:pt x="-160032" y="810504"/>
                  <a:pt x="-168101" y="1041771"/>
                </a:cubicBezTo>
                <a:cubicBezTo>
                  <a:pt x="-179797" y="902943"/>
                  <a:pt x="-159220" y="675801"/>
                  <a:pt x="-168101" y="520886"/>
                </a:cubicBezTo>
                <a:cubicBezTo>
                  <a:pt x="-176982" y="365971"/>
                  <a:pt x="-161169" y="237952"/>
                  <a:pt x="-168101" y="0"/>
                </a:cubicBezTo>
                <a:close/>
              </a:path>
              <a:path w="5526010" h="1041771" fill="none" extrusionOk="0">
                <a:moveTo>
                  <a:pt x="-168101" y="206739"/>
                </a:moveTo>
                <a:cubicBezTo>
                  <a:pt x="-322500" y="318536"/>
                  <a:pt x="-408774" y="453559"/>
                  <a:pt x="-514527" y="524803"/>
                </a:cubicBezTo>
              </a:path>
              <a:path w="5526010" h="1041771" stroke="0" extrusionOk="0">
                <a:moveTo>
                  <a:pt x="0" y="0"/>
                </a:moveTo>
                <a:cubicBezTo>
                  <a:pt x="367751" y="-30577"/>
                  <a:pt x="514924" y="-33738"/>
                  <a:pt x="801271" y="0"/>
                </a:cubicBezTo>
                <a:cubicBezTo>
                  <a:pt x="1087618" y="33738"/>
                  <a:pt x="1176650" y="-13475"/>
                  <a:pt x="1381503" y="0"/>
                </a:cubicBezTo>
                <a:cubicBezTo>
                  <a:pt x="1586356" y="13475"/>
                  <a:pt x="1884414" y="-27657"/>
                  <a:pt x="2072254" y="0"/>
                </a:cubicBezTo>
                <a:cubicBezTo>
                  <a:pt x="2260094" y="27657"/>
                  <a:pt x="2589962" y="-19125"/>
                  <a:pt x="2873525" y="0"/>
                </a:cubicBezTo>
                <a:cubicBezTo>
                  <a:pt x="3157088" y="19125"/>
                  <a:pt x="3203708" y="-5590"/>
                  <a:pt x="3453756" y="0"/>
                </a:cubicBezTo>
                <a:cubicBezTo>
                  <a:pt x="3703804" y="5590"/>
                  <a:pt x="3841245" y="-10896"/>
                  <a:pt x="3978727" y="0"/>
                </a:cubicBezTo>
                <a:cubicBezTo>
                  <a:pt x="4116209" y="10896"/>
                  <a:pt x="4371327" y="3304"/>
                  <a:pt x="4724739" y="0"/>
                </a:cubicBezTo>
                <a:cubicBezTo>
                  <a:pt x="5078151" y="-3304"/>
                  <a:pt x="5239488" y="16300"/>
                  <a:pt x="5526010" y="0"/>
                </a:cubicBezTo>
                <a:cubicBezTo>
                  <a:pt x="5531090" y="149747"/>
                  <a:pt x="5518268" y="388509"/>
                  <a:pt x="5526010" y="520886"/>
                </a:cubicBezTo>
                <a:cubicBezTo>
                  <a:pt x="5533752" y="653263"/>
                  <a:pt x="5529533" y="915796"/>
                  <a:pt x="5526010" y="1041771"/>
                </a:cubicBezTo>
                <a:cubicBezTo>
                  <a:pt x="5224137" y="1054736"/>
                  <a:pt x="4941823" y="1069903"/>
                  <a:pt x="4779999" y="1041771"/>
                </a:cubicBezTo>
                <a:cubicBezTo>
                  <a:pt x="4618175" y="1013639"/>
                  <a:pt x="4387488" y="1070586"/>
                  <a:pt x="4144508" y="1041771"/>
                </a:cubicBezTo>
                <a:cubicBezTo>
                  <a:pt x="3901528" y="1012956"/>
                  <a:pt x="3806279" y="1063609"/>
                  <a:pt x="3619537" y="1041771"/>
                </a:cubicBezTo>
                <a:cubicBezTo>
                  <a:pt x="3432795" y="1019933"/>
                  <a:pt x="3253432" y="1026115"/>
                  <a:pt x="2928785" y="1041771"/>
                </a:cubicBezTo>
                <a:cubicBezTo>
                  <a:pt x="2604138" y="1057427"/>
                  <a:pt x="2498182" y="1054529"/>
                  <a:pt x="2238034" y="1041771"/>
                </a:cubicBezTo>
                <a:cubicBezTo>
                  <a:pt x="1977886" y="1029013"/>
                  <a:pt x="1803697" y="1054393"/>
                  <a:pt x="1657803" y="1041771"/>
                </a:cubicBezTo>
                <a:cubicBezTo>
                  <a:pt x="1511909" y="1029149"/>
                  <a:pt x="1199720" y="1030401"/>
                  <a:pt x="856532" y="1041771"/>
                </a:cubicBezTo>
                <a:cubicBezTo>
                  <a:pt x="513344" y="1053141"/>
                  <a:pt x="414434" y="1045586"/>
                  <a:pt x="0" y="1041771"/>
                </a:cubicBezTo>
                <a:cubicBezTo>
                  <a:pt x="3281" y="849998"/>
                  <a:pt x="-19079" y="758654"/>
                  <a:pt x="0" y="531303"/>
                </a:cubicBezTo>
                <a:cubicBezTo>
                  <a:pt x="19079" y="303952"/>
                  <a:pt x="-22628" y="202649"/>
                  <a:pt x="0" y="0"/>
                </a:cubicBezTo>
                <a:close/>
              </a:path>
              <a:path w="5526010" h="1041771" fill="none" stroke="0" extrusionOk="0">
                <a:moveTo>
                  <a:pt x="-168101" y="0"/>
                </a:moveTo>
                <a:cubicBezTo>
                  <a:pt x="-157106" y="231994"/>
                  <a:pt x="-192982" y="383326"/>
                  <a:pt x="-168101" y="500050"/>
                </a:cubicBezTo>
                <a:cubicBezTo>
                  <a:pt x="-143221" y="616774"/>
                  <a:pt x="-190936" y="780440"/>
                  <a:pt x="-168101" y="1041771"/>
                </a:cubicBezTo>
                <a:cubicBezTo>
                  <a:pt x="-161129" y="824631"/>
                  <a:pt x="-165152" y="682700"/>
                  <a:pt x="-168101" y="541721"/>
                </a:cubicBezTo>
                <a:cubicBezTo>
                  <a:pt x="-171051" y="400742"/>
                  <a:pt x="-194021" y="242430"/>
                  <a:pt x="-168101" y="0"/>
                </a:cubicBezTo>
                <a:close/>
              </a:path>
              <a:path w="5526010" h="1041771" fill="none" stroke="0" extrusionOk="0">
                <a:moveTo>
                  <a:pt x="-168101" y="206739"/>
                </a:moveTo>
                <a:cubicBezTo>
                  <a:pt x="-328326" y="335257"/>
                  <a:pt x="-378747" y="416560"/>
                  <a:pt x="-514527" y="524803"/>
                </a:cubicBezTo>
              </a:path>
            </a:pathLst>
          </a:custGeom>
          <a:ln>
            <a:solidFill>
              <a:schemeClr val="tx1"/>
            </a:solidFill>
            <a:extLst>
              <a:ext uri="{C807C97D-BFC1-408E-A445-0C87EB9F89A2}">
                <ask:lineSketchStyleProps xmlns:ask="http://schemas.microsoft.com/office/drawing/2018/sketchyshapes" sd="3614533575">
                  <a:prstGeom prst="accentBorderCallout1">
                    <a:avLst>
                      <a:gd name="adj1" fmla="val 19845"/>
                      <a:gd name="adj2" fmla="val -3042"/>
                      <a:gd name="adj3" fmla="val 50376"/>
                      <a:gd name="adj4" fmla="val -931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N’hésitez pas à convier les clients en leur demandant de venir avec des proches pour marquer des points par rapport à la concurrence et obtenir des contacts pour initier des entrées en relation !</a:t>
            </a:r>
          </a:p>
        </p:txBody>
      </p:sp>
      <p:sp>
        <p:nvSpPr>
          <p:cNvPr id="24" name="Légende : encadrée à une bordure 23">
            <a:extLst>
              <a:ext uri="{FF2B5EF4-FFF2-40B4-BE49-F238E27FC236}">
                <a16:creationId xmlns:a16="http://schemas.microsoft.com/office/drawing/2014/main" id="{A782A227-6CBA-EC6B-E3C9-95064D9DCF2C}"/>
              </a:ext>
            </a:extLst>
          </p:cNvPr>
          <p:cNvSpPr/>
          <p:nvPr/>
        </p:nvSpPr>
        <p:spPr>
          <a:xfrm>
            <a:off x="2445008" y="4888881"/>
            <a:ext cx="5526010" cy="1450654"/>
          </a:xfrm>
          <a:custGeom>
            <a:avLst/>
            <a:gdLst>
              <a:gd name="connsiteX0" fmla="*/ 0 w 5526010"/>
              <a:gd name="connsiteY0" fmla="*/ 0 h 1450654"/>
              <a:gd name="connsiteX1" fmla="*/ 746011 w 5526010"/>
              <a:gd name="connsiteY1" fmla="*/ 0 h 1450654"/>
              <a:gd name="connsiteX2" fmla="*/ 1436763 w 5526010"/>
              <a:gd name="connsiteY2" fmla="*/ 0 h 1450654"/>
              <a:gd name="connsiteX3" fmla="*/ 1961734 w 5526010"/>
              <a:gd name="connsiteY3" fmla="*/ 0 h 1450654"/>
              <a:gd name="connsiteX4" fmla="*/ 2707745 w 5526010"/>
              <a:gd name="connsiteY4" fmla="*/ 0 h 1450654"/>
              <a:gd name="connsiteX5" fmla="*/ 3232716 w 5526010"/>
              <a:gd name="connsiteY5" fmla="*/ 0 h 1450654"/>
              <a:gd name="connsiteX6" fmla="*/ 3978727 w 5526010"/>
              <a:gd name="connsiteY6" fmla="*/ 0 h 1450654"/>
              <a:gd name="connsiteX7" fmla="*/ 4558958 w 5526010"/>
              <a:gd name="connsiteY7" fmla="*/ 0 h 1450654"/>
              <a:gd name="connsiteX8" fmla="*/ 5526010 w 5526010"/>
              <a:gd name="connsiteY8" fmla="*/ 0 h 1450654"/>
              <a:gd name="connsiteX9" fmla="*/ 5526010 w 5526010"/>
              <a:gd name="connsiteY9" fmla="*/ 483551 h 1450654"/>
              <a:gd name="connsiteX10" fmla="*/ 5526010 w 5526010"/>
              <a:gd name="connsiteY10" fmla="*/ 981609 h 1450654"/>
              <a:gd name="connsiteX11" fmla="*/ 5526010 w 5526010"/>
              <a:gd name="connsiteY11" fmla="*/ 1450654 h 1450654"/>
              <a:gd name="connsiteX12" fmla="*/ 5001039 w 5526010"/>
              <a:gd name="connsiteY12" fmla="*/ 1450654 h 1450654"/>
              <a:gd name="connsiteX13" fmla="*/ 4255028 w 5526010"/>
              <a:gd name="connsiteY13" fmla="*/ 1450654 h 1450654"/>
              <a:gd name="connsiteX14" fmla="*/ 3619537 w 5526010"/>
              <a:gd name="connsiteY14" fmla="*/ 1450654 h 1450654"/>
              <a:gd name="connsiteX15" fmla="*/ 2984045 w 5526010"/>
              <a:gd name="connsiteY15" fmla="*/ 1450654 h 1450654"/>
              <a:gd name="connsiteX16" fmla="*/ 2238034 w 5526010"/>
              <a:gd name="connsiteY16" fmla="*/ 1450654 h 1450654"/>
              <a:gd name="connsiteX17" fmla="*/ 1657803 w 5526010"/>
              <a:gd name="connsiteY17" fmla="*/ 1450654 h 1450654"/>
              <a:gd name="connsiteX18" fmla="*/ 1022312 w 5526010"/>
              <a:gd name="connsiteY18" fmla="*/ 1450654 h 1450654"/>
              <a:gd name="connsiteX19" fmla="*/ 0 w 5526010"/>
              <a:gd name="connsiteY19" fmla="*/ 1450654 h 1450654"/>
              <a:gd name="connsiteX20" fmla="*/ 0 w 5526010"/>
              <a:gd name="connsiteY20" fmla="*/ 1010622 h 1450654"/>
              <a:gd name="connsiteX21" fmla="*/ 0 w 5526010"/>
              <a:gd name="connsiteY21" fmla="*/ 570591 h 1450654"/>
              <a:gd name="connsiteX22" fmla="*/ 0 w 5526010"/>
              <a:gd name="connsiteY22" fmla="*/ 0 h 1450654"/>
              <a:gd name="connsiteX0" fmla="*/ -168101 w 5526010"/>
              <a:gd name="connsiteY0" fmla="*/ 0 h 1450654"/>
              <a:gd name="connsiteX1" fmla="*/ -168101 w 5526010"/>
              <a:gd name="connsiteY1" fmla="*/ 498058 h 1450654"/>
              <a:gd name="connsiteX2" fmla="*/ -168101 w 5526010"/>
              <a:gd name="connsiteY2" fmla="*/ 981609 h 1450654"/>
              <a:gd name="connsiteX3" fmla="*/ -168101 w 5526010"/>
              <a:gd name="connsiteY3" fmla="*/ 1450654 h 1450654"/>
              <a:gd name="connsiteX4" fmla="*/ -168101 w 5526010"/>
              <a:gd name="connsiteY4" fmla="*/ 938090 h 1450654"/>
              <a:gd name="connsiteX5" fmla="*/ -168101 w 5526010"/>
              <a:gd name="connsiteY5" fmla="*/ 469045 h 1450654"/>
              <a:gd name="connsiteX6" fmla="*/ -168101 w 5526010"/>
              <a:gd name="connsiteY6" fmla="*/ 0 h 1450654"/>
              <a:gd name="connsiteX0" fmla="*/ -168101 w 5526010"/>
              <a:gd name="connsiteY0" fmla="*/ 287882 h 1450654"/>
              <a:gd name="connsiteX1" fmla="*/ -442081 w 5526010"/>
              <a:gd name="connsiteY1" fmla="*/ 70226 h 1450654"/>
            </a:gdLst>
            <a:ahLst/>
            <a:cxnLst>
              <a:cxn ang="0">
                <a:pos x="connsiteX0" y="connsiteY0"/>
              </a:cxn>
              <a:cxn ang="0">
                <a:pos x="connsiteX1" y="connsiteY1"/>
              </a:cxn>
            </a:cxnLst>
            <a:rect l="l" t="t" r="r" b="b"/>
            <a:pathLst>
              <a:path w="5526010" h="1450654" fill="none" extrusionOk="0">
                <a:moveTo>
                  <a:pt x="0" y="0"/>
                </a:moveTo>
                <a:cubicBezTo>
                  <a:pt x="202484" y="8542"/>
                  <a:pt x="426181" y="-28295"/>
                  <a:pt x="746011" y="0"/>
                </a:cubicBezTo>
                <a:cubicBezTo>
                  <a:pt x="1065841" y="28295"/>
                  <a:pt x="1254390" y="16034"/>
                  <a:pt x="1436763" y="0"/>
                </a:cubicBezTo>
                <a:cubicBezTo>
                  <a:pt x="1619136" y="-16034"/>
                  <a:pt x="1788234" y="-17568"/>
                  <a:pt x="1961734" y="0"/>
                </a:cubicBezTo>
                <a:cubicBezTo>
                  <a:pt x="2135234" y="17568"/>
                  <a:pt x="2547821" y="29522"/>
                  <a:pt x="2707745" y="0"/>
                </a:cubicBezTo>
                <a:cubicBezTo>
                  <a:pt x="2867669" y="-29522"/>
                  <a:pt x="3013611" y="5072"/>
                  <a:pt x="3232716" y="0"/>
                </a:cubicBezTo>
                <a:cubicBezTo>
                  <a:pt x="3451821" y="-5072"/>
                  <a:pt x="3747108" y="20293"/>
                  <a:pt x="3978727" y="0"/>
                </a:cubicBezTo>
                <a:cubicBezTo>
                  <a:pt x="4210346" y="-20293"/>
                  <a:pt x="4289551" y="8143"/>
                  <a:pt x="4558958" y="0"/>
                </a:cubicBezTo>
                <a:cubicBezTo>
                  <a:pt x="4828365" y="-8143"/>
                  <a:pt x="5102256" y="44937"/>
                  <a:pt x="5526010" y="0"/>
                </a:cubicBezTo>
                <a:cubicBezTo>
                  <a:pt x="5521178" y="97454"/>
                  <a:pt x="5523472" y="271698"/>
                  <a:pt x="5526010" y="483551"/>
                </a:cubicBezTo>
                <a:cubicBezTo>
                  <a:pt x="5528548" y="695404"/>
                  <a:pt x="5507800" y="800061"/>
                  <a:pt x="5526010" y="981609"/>
                </a:cubicBezTo>
                <a:cubicBezTo>
                  <a:pt x="5544220" y="1163157"/>
                  <a:pt x="5517556" y="1305392"/>
                  <a:pt x="5526010" y="1450654"/>
                </a:cubicBezTo>
                <a:cubicBezTo>
                  <a:pt x="5315839" y="1449413"/>
                  <a:pt x="5115215" y="1474473"/>
                  <a:pt x="5001039" y="1450654"/>
                </a:cubicBezTo>
                <a:cubicBezTo>
                  <a:pt x="4886863" y="1426835"/>
                  <a:pt x="4478653" y="1455491"/>
                  <a:pt x="4255028" y="1450654"/>
                </a:cubicBezTo>
                <a:cubicBezTo>
                  <a:pt x="4031403" y="1445817"/>
                  <a:pt x="3921635" y="1466941"/>
                  <a:pt x="3619537" y="1450654"/>
                </a:cubicBezTo>
                <a:cubicBezTo>
                  <a:pt x="3317439" y="1434367"/>
                  <a:pt x="3155510" y="1475341"/>
                  <a:pt x="2984045" y="1450654"/>
                </a:cubicBezTo>
                <a:cubicBezTo>
                  <a:pt x="2812580" y="1425967"/>
                  <a:pt x="2425097" y="1465943"/>
                  <a:pt x="2238034" y="1450654"/>
                </a:cubicBezTo>
                <a:cubicBezTo>
                  <a:pt x="2050971" y="1435365"/>
                  <a:pt x="1787696" y="1477716"/>
                  <a:pt x="1657803" y="1450654"/>
                </a:cubicBezTo>
                <a:cubicBezTo>
                  <a:pt x="1527910" y="1423592"/>
                  <a:pt x="1297455" y="1451363"/>
                  <a:pt x="1022312" y="1450654"/>
                </a:cubicBezTo>
                <a:cubicBezTo>
                  <a:pt x="747169" y="1449945"/>
                  <a:pt x="412115" y="1496246"/>
                  <a:pt x="0" y="1450654"/>
                </a:cubicBezTo>
                <a:cubicBezTo>
                  <a:pt x="426" y="1322337"/>
                  <a:pt x="-15357" y="1180796"/>
                  <a:pt x="0" y="1010622"/>
                </a:cubicBezTo>
                <a:cubicBezTo>
                  <a:pt x="15357" y="840448"/>
                  <a:pt x="17736" y="719727"/>
                  <a:pt x="0" y="570591"/>
                </a:cubicBezTo>
                <a:cubicBezTo>
                  <a:pt x="-17736" y="421455"/>
                  <a:pt x="21890" y="274901"/>
                  <a:pt x="0" y="0"/>
                </a:cubicBezTo>
                <a:close/>
              </a:path>
              <a:path w="5526010" h="1450654" fill="none" extrusionOk="0">
                <a:moveTo>
                  <a:pt x="-168101" y="0"/>
                </a:moveTo>
                <a:cubicBezTo>
                  <a:pt x="-178655" y="133958"/>
                  <a:pt x="-160859" y="355169"/>
                  <a:pt x="-168101" y="498058"/>
                </a:cubicBezTo>
                <a:cubicBezTo>
                  <a:pt x="-175343" y="640947"/>
                  <a:pt x="-153328" y="864550"/>
                  <a:pt x="-168101" y="981609"/>
                </a:cubicBezTo>
                <a:cubicBezTo>
                  <a:pt x="-182874" y="1098668"/>
                  <a:pt x="-155267" y="1229325"/>
                  <a:pt x="-168101" y="1450654"/>
                </a:cubicBezTo>
                <a:cubicBezTo>
                  <a:pt x="-143888" y="1324939"/>
                  <a:pt x="-166012" y="1145926"/>
                  <a:pt x="-168101" y="938090"/>
                </a:cubicBezTo>
                <a:cubicBezTo>
                  <a:pt x="-170190" y="730254"/>
                  <a:pt x="-148473" y="691167"/>
                  <a:pt x="-168101" y="469045"/>
                </a:cubicBezTo>
                <a:cubicBezTo>
                  <a:pt x="-187729" y="246924"/>
                  <a:pt x="-146228" y="137474"/>
                  <a:pt x="-168101" y="0"/>
                </a:cubicBezTo>
                <a:close/>
              </a:path>
              <a:path w="5526010" h="1450654" fill="none" extrusionOk="0">
                <a:moveTo>
                  <a:pt x="-168101" y="287882"/>
                </a:moveTo>
                <a:cubicBezTo>
                  <a:pt x="-259549" y="210722"/>
                  <a:pt x="-332956" y="169033"/>
                  <a:pt x="-442081" y="70226"/>
                </a:cubicBezTo>
              </a:path>
              <a:path w="5526010" h="1450654" stroke="0" extrusionOk="0">
                <a:moveTo>
                  <a:pt x="0" y="0"/>
                </a:moveTo>
                <a:cubicBezTo>
                  <a:pt x="367751" y="-30577"/>
                  <a:pt x="514924" y="-33738"/>
                  <a:pt x="801271" y="0"/>
                </a:cubicBezTo>
                <a:cubicBezTo>
                  <a:pt x="1087618" y="33738"/>
                  <a:pt x="1176650" y="-13475"/>
                  <a:pt x="1381503" y="0"/>
                </a:cubicBezTo>
                <a:cubicBezTo>
                  <a:pt x="1586356" y="13475"/>
                  <a:pt x="1884414" y="-27657"/>
                  <a:pt x="2072254" y="0"/>
                </a:cubicBezTo>
                <a:cubicBezTo>
                  <a:pt x="2260094" y="27657"/>
                  <a:pt x="2589962" y="-19125"/>
                  <a:pt x="2873525" y="0"/>
                </a:cubicBezTo>
                <a:cubicBezTo>
                  <a:pt x="3157088" y="19125"/>
                  <a:pt x="3203708" y="-5590"/>
                  <a:pt x="3453756" y="0"/>
                </a:cubicBezTo>
                <a:cubicBezTo>
                  <a:pt x="3703804" y="5590"/>
                  <a:pt x="3841245" y="-10896"/>
                  <a:pt x="3978727" y="0"/>
                </a:cubicBezTo>
                <a:cubicBezTo>
                  <a:pt x="4116209" y="10896"/>
                  <a:pt x="4371327" y="3304"/>
                  <a:pt x="4724739" y="0"/>
                </a:cubicBezTo>
                <a:cubicBezTo>
                  <a:pt x="5078151" y="-3304"/>
                  <a:pt x="5239488" y="16300"/>
                  <a:pt x="5526010" y="0"/>
                </a:cubicBezTo>
                <a:cubicBezTo>
                  <a:pt x="5547805" y="225322"/>
                  <a:pt x="5545086" y="252448"/>
                  <a:pt x="5526010" y="483551"/>
                </a:cubicBezTo>
                <a:cubicBezTo>
                  <a:pt x="5506934" y="714654"/>
                  <a:pt x="5507188" y="755586"/>
                  <a:pt x="5526010" y="967103"/>
                </a:cubicBezTo>
                <a:cubicBezTo>
                  <a:pt x="5544832" y="1178620"/>
                  <a:pt x="5526661" y="1251942"/>
                  <a:pt x="5526010" y="1450654"/>
                </a:cubicBezTo>
                <a:cubicBezTo>
                  <a:pt x="5298353" y="1445323"/>
                  <a:pt x="4999350" y="1470190"/>
                  <a:pt x="4779999" y="1450654"/>
                </a:cubicBezTo>
                <a:cubicBezTo>
                  <a:pt x="4560648" y="1431118"/>
                  <a:pt x="4441770" y="1472492"/>
                  <a:pt x="4255028" y="1450654"/>
                </a:cubicBezTo>
                <a:cubicBezTo>
                  <a:pt x="4068286" y="1428816"/>
                  <a:pt x="3888923" y="1434998"/>
                  <a:pt x="3564276" y="1450654"/>
                </a:cubicBezTo>
                <a:cubicBezTo>
                  <a:pt x="3239629" y="1466310"/>
                  <a:pt x="3133673" y="1463412"/>
                  <a:pt x="2873525" y="1450654"/>
                </a:cubicBezTo>
                <a:cubicBezTo>
                  <a:pt x="2613377" y="1437896"/>
                  <a:pt x="2439188" y="1463276"/>
                  <a:pt x="2293294" y="1450654"/>
                </a:cubicBezTo>
                <a:cubicBezTo>
                  <a:pt x="2147400" y="1438032"/>
                  <a:pt x="1835211" y="1439284"/>
                  <a:pt x="1492023" y="1450654"/>
                </a:cubicBezTo>
                <a:cubicBezTo>
                  <a:pt x="1148835" y="1462024"/>
                  <a:pt x="1053816" y="1413268"/>
                  <a:pt x="690751" y="1450654"/>
                </a:cubicBezTo>
                <a:cubicBezTo>
                  <a:pt x="327686" y="1488040"/>
                  <a:pt x="281112" y="1481175"/>
                  <a:pt x="0" y="1450654"/>
                </a:cubicBezTo>
                <a:cubicBezTo>
                  <a:pt x="-2826" y="1279394"/>
                  <a:pt x="14337" y="1146234"/>
                  <a:pt x="0" y="996116"/>
                </a:cubicBezTo>
                <a:cubicBezTo>
                  <a:pt x="-14337" y="845998"/>
                  <a:pt x="19890" y="753353"/>
                  <a:pt x="0" y="527071"/>
                </a:cubicBezTo>
                <a:cubicBezTo>
                  <a:pt x="-19890" y="300789"/>
                  <a:pt x="-19869" y="143113"/>
                  <a:pt x="0" y="0"/>
                </a:cubicBezTo>
                <a:close/>
              </a:path>
              <a:path w="5526010" h="1450654" fill="none" stroke="0" extrusionOk="0">
                <a:moveTo>
                  <a:pt x="-168101" y="0"/>
                </a:moveTo>
                <a:cubicBezTo>
                  <a:pt x="-152708" y="183467"/>
                  <a:pt x="-152108" y="343031"/>
                  <a:pt x="-168101" y="469045"/>
                </a:cubicBezTo>
                <a:cubicBezTo>
                  <a:pt x="-184094" y="595059"/>
                  <a:pt x="-164124" y="844281"/>
                  <a:pt x="-168101" y="981609"/>
                </a:cubicBezTo>
                <a:cubicBezTo>
                  <a:pt x="-172078" y="1118937"/>
                  <a:pt x="-164564" y="1255271"/>
                  <a:pt x="-168101" y="1450654"/>
                </a:cubicBezTo>
                <a:cubicBezTo>
                  <a:pt x="-182459" y="1348046"/>
                  <a:pt x="-166127" y="1224416"/>
                  <a:pt x="-168101" y="1010622"/>
                </a:cubicBezTo>
                <a:cubicBezTo>
                  <a:pt x="-170075" y="796828"/>
                  <a:pt x="-150338" y="667569"/>
                  <a:pt x="-168101" y="527071"/>
                </a:cubicBezTo>
                <a:cubicBezTo>
                  <a:pt x="-185864" y="386573"/>
                  <a:pt x="-146469" y="128159"/>
                  <a:pt x="-168101" y="0"/>
                </a:cubicBezTo>
                <a:close/>
              </a:path>
              <a:path w="5526010" h="1450654" fill="none" stroke="0" extrusionOk="0">
                <a:moveTo>
                  <a:pt x="-168101" y="287882"/>
                </a:moveTo>
                <a:cubicBezTo>
                  <a:pt x="-296294" y="172154"/>
                  <a:pt x="-354792" y="146072"/>
                  <a:pt x="-442081" y="70226"/>
                </a:cubicBezTo>
              </a:path>
            </a:pathLst>
          </a:custGeom>
          <a:ln>
            <a:solidFill>
              <a:schemeClr val="tx1"/>
            </a:solidFill>
            <a:extLst>
              <a:ext uri="{C807C97D-BFC1-408E-A445-0C87EB9F89A2}">
                <ask:lineSketchStyleProps xmlns:ask="http://schemas.microsoft.com/office/drawing/2018/sketchyshapes" sd="3614533575">
                  <a:prstGeom prst="accentBorderCallout1">
                    <a:avLst>
                      <a:gd name="adj1" fmla="val 19845"/>
                      <a:gd name="adj2" fmla="val -3042"/>
                      <a:gd name="adj3" fmla="val 4841"/>
                      <a:gd name="adj4" fmla="val -80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Pour organiser vos animations, un dispositif complet est mis à votre disposition dans le Kit Animation. Vous y retrouverez le ciblage, les invitations, la méthodologie, les supports à présenter, les box animations (réception, goodies, évent), ou encore les intervenants qu’il est possible de convier !</a:t>
            </a:r>
          </a:p>
        </p:txBody>
      </p:sp>
    </p:spTree>
    <p:extLst>
      <p:ext uri="{BB962C8B-B14F-4D97-AF65-F5344CB8AC3E}">
        <p14:creationId xmlns:p14="http://schemas.microsoft.com/office/powerpoint/2010/main" val="2409816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891BD2-51A0-2DA0-F283-921C9952CEE2}"/>
              </a:ext>
            </a:extLst>
          </p:cNvPr>
          <p:cNvSpPr>
            <a:spLocks noGrp="1"/>
          </p:cNvSpPr>
          <p:nvPr>
            <p:ph type="body" sz="quarter" idx="13"/>
          </p:nvPr>
        </p:nvSpPr>
        <p:spPr>
          <a:xfrm>
            <a:off x="2975399" y="2349000"/>
            <a:ext cx="8360966" cy="2160000"/>
          </a:xfrm>
        </p:spPr>
        <p:txBody>
          <a:bodyPr/>
          <a:lstStyle/>
          <a:p>
            <a:r>
              <a:rPr lang="fr-FR" dirty="0"/>
              <a:t>Le contexte</a:t>
            </a:r>
          </a:p>
          <a:p>
            <a:r>
              <a:rPr lang="fr-FR" dirty="0"/>
              <a:t>Les dispositifs de conquêtes</a:t>
            </a:r>
          </a:p>
          <a:p>
            <a:r>
              <a:rPr lang="fr-FR" b="1" dirty="0">
                <a:solidFill>
                  <a:srgbClr val="C00000"/>
                </a:solidFill>
              </a:rPr>
              <a:t>La recommandation active</a:t>
            </a:r>
            <a:endParaRPr lang="fr-FR" dirty="0">
              <a:highlight>
                <a:srgbClr val="FFFF00"/>
              </a:highlight>
            </a:endParaRPr>
          </a:p>
          <a:p>
            <a:r>
              <a:rPr lang="fr-FR" dirty="0"/>
              <a:t>L’opération de dynamisation</a:t>
            </a:r>
          </a:p>
          <a:p>
            <a:r>
              <a:rPr lang="fr-FR" dirty="0"/>
              <a:t>Conclusion</a:t>
            </a:r>
          </a:p>
        </p:txBody>
      </p:sp>
    </p:spTree>
    <p:extLst>
      <p:ext uri="{BB962C8B-B14F-4D97-AF65-F5344CB8AC3E}">
        <p14:creationId xmlns:p14="http://schemas.microsoft.com/office/powerpoint/2010/main" val="2413939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C9E7F99-6331-59FF-FD8C-1BA838F0DFEB}"/>
              </a:ext>
            </a:extLst>
          </p:cNvPr>
          <p:cNvSpPr>
            <a:spLocks noGrp="1"/>
          </p:cNvSpPr>
          <p:nvPr>
            <p:ph idx="17"/>
          </p:nvPr>
        </p:nvSpPr>
        <p:spPr>
          <a:xfrm>
            <a:off x="695325" y="1288873"/>
            <a:ext cx="10980738" cy="2140128"/>
          </a:xfrm>
        </p:spPr>
        <p:txBody>
          <a:bodyPr/>
          <a:lstStyle/>
          <a:p>
            <a:r>
              <a:rPr lang="fr-FR" sz="1600" dirty="0">
                <a:solidFill>
                  <a:schemeClr val="tx1">
                    <a:lumMod val="75000"/>
                    <a:lumOff val="25000"/>
                  </a:schemeClr>
                </a:solidFill>
              </a:rPr>
              <a:t>Un levier qui met la </a:t>
            </a:r>
            <a:r>
              <a:rPr lang="fr-FR" sz="1600" b="1" dirty="0">
                <a:solidFill>
                  <a:srgbClr val="C00000"/>
                </a:solidFill>
              </a:rPr>
              <a:t>recherche de satisfaction </a:t>
            </a:r>
            <a:r>
              <a:rPr lang="fr-FR" sz="1600" dirty="0">
                <a:solidFill>
                  <a:schemeClr val="tx1">
                    <a:lumMod val="75000"/>
                    <a:lumOff val="25000"/>
                  </a:schemeClr>
                </a:solidFill>
              </a:rPr>
              <a:t>et </a:t>
            </a:r>
            <a:r>
              <a:rPr lang="fr-FR" dirty="0"/>
              <a:t>le </a:t>
            </a:r>
            <a:r>
              <a:rPr lang="fr-FR" sz="1600" b="1" dirty="0">
                <a:solidFill>
                  <a:srgbClr val="C00000"/>
                </a:solidFill>
              </a:rPr>
              <a:t>conseiller au centre du dispositif </a:t>
            </a:r>
            <a:r>
              <a:rPr lang="fr-FR" sz="1600" dirty="0">
                <a:solidFill>
                  <a:schemeClr val="tx1">
                    <a:lumMod val="75000"/>
                    <a:lumOff val="25000"/>
                  </a:schemeClr>
                </a:solidFill>
              </a:rPr>
              <a:t>afin de gagner plus rapidement des </a:t>
            </a:r>
            <a:r>
              <a:rPr lang="fr-FR" sz="1600" b="1" dirty="0">
                <a:solidFill>
                  <a:schemeClr val="tx1">
                    <a:lumMod val="75000"/>
                    <a:lumOff val="25000"/>
                  </a:schemeClr>
                </a:solidFill>
              </a:rPr>
              <a:t>nouveaux clients </a:t>
            </a:r>
            <a:r>
              <a:rPr lang="fr-FR" sz="1600" dirty="0">
                <a:solidFill>
                  <a:schemeClr val="tx1">
                    <a:lumMod val="75000"/>
                    <a:lumOff val="25000"/>
                  </a:schemeClr>
                </a:solidFill>
              </a:rPr>
              <a:t>pour l’agence, développer le </a:t>
            </a:r>
            <a:r>
              <a:rPr lang="fr-FR" sz="1600" b="1" dirty="0">
                <a:solidFill>
                  <a:schemeClr val="tx1">
                    <a:lumMod val="75000"/>
                    <a:lumOff val="25000"/>
                  </a:schemeClr>
                </a:solidFill>
              </a:rPr>
              <a:t>PNB</a:t>
            </a:r>
            <a:r>
              <a:rPr lang="fr-FR" sz="1600" dirty="0">
                <a:solidFill>
                  <a:schemeClr val="tx1">
                    <a:lumMod val="75000"/>
                    <a:lumOff val="25000"/>
                  </a:schemeClr>
                </a:solidFill>
              </a:rPr>
              <a:t> de la CEGEE et de travailler la </a:t>
            </a:r>
            <a:r>
              <a:rPr lang="fr-FR" sz="1600" b="1" dirty="0">
                <a:solidFill>
                  <a:schemeClr val="tx1">
                    <a:lumMod val="75000"/>
                    <a:lumOff val="25000"/>
                  </a:schemeClr>
                </a:solidFill>
              </a:rPr>
              <a:t>PV de son équipe</a:t>
            </a:r>
            <a:r>
              <a:rPr lang="fr-FR" sz="1600" dirty="0">
                <a:solidFill>
                  <a:schemeClr val="tx1">
                    <a:lumMod val="75000"/>
                    <a:lumOff val="25000"/>
                  </a:schemeClr>
                </a:solidFill>
              </a:rPr>
              <a:t> !</a:t>
            </a:r>
          </a:p>
          <a:p>
            <a:r>
              <a:rPr lang="fr-FR" b="1" dirty="0">
                <a:solidFill>
                  <a:srgbClr val="C00000"/>
                </a:solidFill>
              </a:rPr>
              <a:t>Les clients expriment régulièrement leur satisfaction / insatisfaction </a:t>
            </a:r>
            <a:r>
              <a:rPr lang="fr-FR" dirty="0"/>
              <a:t>: </a:t>
            </a:r>
          </a:p>
          <a:p>
            <a:pPr lvl="1"/>
            <a:r>
              <a:rPr lang="fr-FR" dirty="0">
                <a:solidFill>
                  <a:schemeClr val="tx1">
                    <a:lumMod val="75000"/>
                    <a:lumOff val="25000"/>
                  </a:schemeClr>
                </a:solidFill>
              </a:rPr>
              <a:t>Donner son avis positif ou négatif est devenu une habitude pour les clients </a:t>
            </a:r>
          </a:p>
          <a:p>
            <a:pPr lvl="1"/>
            <a:r>
              <a:rPr lang="fr-FR" dirty="0"/>
              <a:t>Recommander quelqu’un ou quelques à ses proches lorsque l’on est client satisfait est naturel</a:t>
            </a:r>
          </a:p>
          <a:p>
            <a:pPr lvl="1"/>
            <a:r>
              <a:rPr lang="fr-FR" dirty="0">
                <a:solidFill>
                  <a:schemeClr val="tx1">
                    <a:lumMod val="75000"/>
                    <a:lumOff val="25000"/>
                  </a:schemeClr>
                </a:solidFill>
              </a:rPr>
              <a:t>Sur cette base</a:t>
            </a:r>
            <a:r>
              <a:rPr lang="fr-FR" dirty="0"/>
              <a:t>, un conseiller qui se propose d’entrer en contact avec les proches d’un client satisfait est une évidence.</a:t>
            </a:r>
            <a:endParaRPr lang="fr-FR" dirty="0">
              <a:solidFill>
                <a:schemeClr val="tx1">
                  <a:lumMod val="75000"/>
                  <a:lumOff val="25000"/>
                </a:schemeClr>
              </a:solidFill>
            </a:endParaRPr>
          </a:p>
        </p:txBody>
      </p:sp>
      <p:sp>
        <p:nvSpPr>
          <p:cNvPr id="3" name="Espace réservé du texte 2">
            <a:extLst>
              <a:ext uri="{FF2B5EF4-FFF2-40B4-BE49-F238E27FC236}">
                <a16:creationId xmlns:a16="http://schemas.microsoft.com/office/drawing/2014/main" id="{8127AE10-98D6-7394-163A-BCE801FB058D}"/>
              </a:ext>
            </a:extLst>
          </p:cNvPr>
          <p:cNvSpPr>
            <a:spLocks noGrp="1"/>
          </p:cNvSpPr>
          <p:nvPr>
            <p:ph type="body" sz="quarter" idx="12"/>
          </p:nvPr>
        </p:nvSpPr>
        <p:spPr/>
        <p:txBody>
          <a:bodyPr/>
          <a:lstStyle/>
          <a:p>
            <a:r>
              <a:rPr lang="fr-FR" dirty="0"/>
              <a:t>La recommandation comme une évidence pour qui est recommandable !</a:t>
            </a:r>
          </a:p>
        </p:txBody>
      </p:sp>
      <p:sp>
        <p:nvSpPr>
          <p:cNvPr id="4" name="Espace réservé du texte 3">
            <a:extLst>
              <a:ext uri="{FF2B5EF4-FFF2-40B4-BE49-F238E27FC236}">
                <a16:creationId xmlns:a16="http://schemas.microsoft.com/office/drawing/2014/main" id="{938F596A-C921-2E8C-9DC1-8374C3977831}"/>
              </a:ext>
            </a:extLst>
          </p:cNvPr>
          <p:cNvSpPr>
            <a:spLocks noGrp="1"/>
          </p:cNvSpPr>
          <p:nvPr>
            <p:ph type="body" sz="quarter" idx="14"/>
          </p:nvPr>
        </p:nvSpPr>
        <p:spPr/>
        <p:txBody>
          <a:bodyPr/>
          <a:lstStyle/>
          <a:p>
            <a:r>
              <a:rPr lang="fr-FR" dirty="0"/>
              <a:t>La recommandation active</a:t>
            </a:r>
          </a:p>
        </p:txBody>
      </p:sp>
      <p:sp>
        <p:nvSpPr>
          <p:cNvPr id="5" name="Espace réservé du texte 4">
            <a:extLst>
              <a:ext uri="{FF2B5EF4-FFF2-40B4-BE49-F238E27FC236}">
                <a16:creationId xmlns:a16="http://schemas.microsoft.com/office/drawing/2014/main" id="{41EE1E33-2EEB-004C-6AF3-91A537B885C9}"/>
              </a:ext>
            </a:extLst>
          </p:cNvPr>
          <p:cNvSpPr>
            <a:spLocks noGrp="1"/>
          </p:cNvSpPr>
          <p:nvPr>
            <p:ph type="body" sz="quarter" idx="16"/>
          </p:nvPr>
        </p:nvSpPr>
        <p:spPr/>
        <p:txBody>
          <a:bodyPr/>
          <a:lstStyle/>
          <a:p>
            <a:r>
              <a:rPr lang="fr-FR" dirty="0"/>
              <a:t>3</a:t>
            </a:r>
          </a:p>
        </p:txBody>
      </p:sp>
      <p:pic>
        <p:nvPicPr>
          <p:cNvPr id="7" name="Picture 4">
            <a:extLst>
              <a:ext uri="{FF2B5EF4-FFF2-40B4-BE49-F238E27FC236}">
                <a16:creationId xmlns:a16="http://schemas.microsoft.com/office/drawing/2014/main" id="{50260190-0184-437A-ABAA-98D1A81E69C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9699758" y="4140000"/>
            <a:ext cx="1408204" cy="2465739"/>
          </a:xfrm>
          <a:prstGeom prst="rect">
            <a:avLst/>
          </a:prstGeom>
          <a:noFill/>
          <a:extLst>
            <a:ext uri="{909E8E84-426E-40DD-AFC4-6F175D3DCCD1}">
              <a14:hiddenFill xmlns:a14="http://schemas.microsoft.com/office/drawing/2010/main">
                <a:solidFill>
                  <a:srgbClr val="FFFFFF"/>
                </a:solidFill>
              </a14:hiddenFill>
            </a:ext>
          </a:extLst>
        </p:spPr>
      </p:pic>
      <p:sp>
        <p:nvSpPr>
          <p:cNvPr id="11" name="Légende : encadrée à une bordure 10">
            <a:extLst>
              <a:ext uri="{FF2B5EF4-FFF2-40B4-BE49-F238E27FC236}">
                <a16:creationId xmlns:a16="http://schemas.microsoft.com/office/drawing/2014/main" id="{C24094D3-EAD1-1FD4-B773-7407B93FD991}"/>
              </a:ext>
            </a:extLst>
          </p:cNvPr>
          <p:cNvSpPr/>
          <p:nvPr/>
        </p:nvSpPr>
        <p:spPr>
          <a:xfrm flipH="1">
            <a:off x="1683944" y="3429000"/>
            <a:ext cx="6627137" cy="398353"/>
          </a:xfrm>
          <a:custGeom>
            <a:avLst/>
            <a:gdLst>
              <a:gd name="connsiteX0" fmla="*/ 0 w 6627137"/>
              <a:gd name="connsiteY0" fmla="*/ 0 h 398353"/>
              <a:gd name="connsiteX1" fmla="*/ 728985 w 6627137"/>
              <a:gd name="connsiteY1" fmla="*/ 0 h 398353"/>
              <a:gd name="connsiteX2" fmla="*/ 1259156 w 6627137"/>
              <a:gd name="connsiteY2" fmla="*/ 0 h 398353"/>
              <a:gd name="connsiteX3" fmla="*/ 2054412 w 6627137"/>
              <a:gd name="connsiteY3" fmla="*/ 0 h 398353"/>
              <a:gd name="connsiteX4" fmla="*/ 2518312 w 6627137"/>
              <a:gd name="connsiteY4" fmla="*/ 0 h 398353"/>
              <a:gd name="connsiteX5" fmla="*/ 2982212 w 6627137"/>
              <a:gd name="connsiteY5" fmla="*/ 0 h 398353"/>
              <a:gd name="connsiteX6" fmla="*/ 3578654 w 6627137"/>
              <a:gd name="connsiteY6" fmla="*/ 0 h 398353"/>
              <a:gd name="connsiteX7" fmla="*/ 4175096 w 6627137"/>
              <a:gd name="connsiteY7" fmla="*/ 0 h 398353"/>
              <a:gd name="connsiteX8" fmla="*/ 4771539 w 6627137"/>
              <a:gd name="connsiteY8" fmla="*/ 0 h 398353"/>
              <a:gd name="connsiteX9" fmla="*/ 5367981 w 6627137"/>
              <a:gd name="connsiteY9" fmla="*/ 0 h 398353"/>
              <a:gd name="connsiteX10" fmla="*/ 5964423 w 6627137"/>
              <a:gd name="connsiteY10" fmla="*/ 0 h 398353"/>
              <a:gd name="connsiteX11" fmla="*/ 6627137 w 6627137"/>
              <a:gd name="connsiteY11" fmla="*/ 0 h 398353"/>
              <a:gd name="connsiteX12" fmla="*/ 6627137 w 6627137"/>
              <a:gd name="connsiteY12" fmla="*/ 398353 h 398353"/>
              <a:gd name="connsiteX13" fmla="*/ 6096966 w 6627137"/>
              <a:gd name="connsiteY13" fmla="*/ 398353 h 398353"/>
              <a:gd name="connsiteX14" fmla="*/ 5434252 w 6627137"/>
              <a:gd name="connsiteY14" fmla="*/ 398353 h 398353"/>
              <a:gd name="connsiteX15" fmla="*/ 4771539 w 6627137"/>
              <a:gd name="connsiteY15" fmla="*/ 398353 h 398353"/>
              <a:gd name="connsiteX16" fmla="*/ 4175096 w 6627137"/>
              <a:gd name="connsiteY16" fmla="*/ 398353 h 398353"/>
              <a:gd name="connsiteX17" fmla="*/ 3711197 w 6627137"/>
              <a:gd name="connsiteY17" fmla="*/ 398353 h 398353"/>
              <a:gd name="connsiteX18" fmla="*/ 3181026 w 6627137"/>
              <a:gd name="connsiteY18" fmla="*/ 398353 h 398353"/>
              <a:gd name="connsiteX19" fmla="*/ 2518312 w 6627137"/>
              <a:gd name="connsiteY19" fmla="*/ 398353 h 398353"/>
              <a:gd name="connsiteX20" fmla="*/ 1789327 w 6627137"/>
              <a:gd name="connsiteY20" fmla="*/ 398353 h 398353"/>
              <a:gd name="connsiteX21" fmla="*/ 1259156 w 6627137"/>
              <a:gd name="connsiteY21" fmla="*/ 398353 h 398353"/>
              <a:gd name="connsiteX22" fmla="*/ 662714 w 6627137"/>
              <a:gd name="connsiteY22" fmla="*/ 398353 h 398353"/>
              <a:gd name="connsiteX23" fmla="*/ 0 w 6627137"/>
              <a:gd name="connsiteY23" fmla="*/ 398353 h 398353"/>
              <a:gd name="connsiteX24" fmla="*/ 0 w 6627137"/>
              <a:gd name="connsiteY24" fmla="*/ 0 h 398353"/>
              <a:gd name="connsiteX0" fmla="*/ -106366 w 6627137"/>
              <a:gd name="connsiteY0" fmla="*/ 0 h 398353"/>
              <a:gd name="connsiteX1" fmla="*/ -106366 w 6627137"/>
              <a:gd name="connsiteY1" fmla="*/ 398353 h 398353"/>
              <a:gd name="connsiteX2" fmla="*/ -106366 w 6627137"/>
              <a:gd name="connsiteY2" fmla="*/ 0 h 398353"/>
              <a:gd name="connsiteX0" fmla="*/ -106366 w 6627137"/>
              <a:gd name="connsiteY0" fmla="*/ 74695 h 398353"/>
              <a:gd name="connsiteX1" fmla="*/ -549689 w 6627137"/>
              <a:gd name="connsiteY1" fmla="*/ 341753 h 398353"/>
              <a:gd name="connsiteX2" fmla="*/ -980099 w 6627137"/>
              <a:gd name="connsiteY2" fmla="*/ 601033 h 398353"/>
              <a:gd name="connsiteX3" fmla="*/ -1397597 w 6627137"/>
              <a:gd name="connsiteY3" fmla="*/ 852535 h 398353"/>
            </a:gdLst>
            <a:ahLst/>
            <a:cxnLst>
              <a:cxn ang="0">
                <a:pos x="connsiteX0" y="connsiteY0"/>
              </a:cxn>
              <a:cxn ang="0">
                <a:pos x="connsiteX1" y="connsiteY1"/>
              </a:cxn>
              <a:cxn ang="0">
                <a:pos x="connsiteX2" y="connsiteY2"/>
              </a:cxn>
              <a:cxn ang="0">
                <a:pos x="connsiteX3" y="connsiteY3"/>
              </a:cxn>
            </a:cxnLst>
            <a:rect l="l" t="t" r="r" b="b"/>
            <a:pathLst>
              <a:path w="6627137" h="398353" fill="none" extrusionOk="0">
                <a:moveTo>
                  <a:pt x="0" y="0"/>
                </a:moveTo>
                <a:cubicBezTo>
                  <a:pt x="348705" y="31922"/>
                  <a:pt x="467701" y="14861"/>
                  <a:pt x="728985" y="0"/>
                </a:cubicBezTo>
                <a:cubicBezTo>
                  <a:pt x="990269" y="-14861"/>
                  <a:pt x="1020869" y="-13319"/>
                  <a:pt x="1259156" y="0"/>
                </a:cubicBezTo>
                <a:cubicBezTo>
                  <a:pt x="1497443" y="13319"/>
                  <a:pt x="1884647" y="-28884"/>
                  <a:pt x="2054412" y="0"/>
                </a:cubicBezTo>
                <a:cubicBezTo>
                  <a:pt x="2224177" y="28884"/>
                  <a:pt x="2326115" y="5278"/>
                  <a:pt x="2518312" y="0"/>
                </a:cubicBezTo>
                <a:cubicBezTo>
                  <a:pt x="2710509" y="-5278"/>
                  <a:pt x="2814104" y="-10679"/>
                  <a:pt x="2982212" y="0"/>
                </a:cubicBezTo>
                <a:cubicBezTo>
                  <a:pt x="3150320" y="10679"/>
                  <a:pt x="3448528" y="1839"/>
                  <a:pt x="3578654" y="0"/>
                </a:cubicBezTo>
                <a:cubicBezTo>
                  <a:pt x="3708780" y="-1839"/>
                  <a:pt x="3916112" y="-17530"/>
                  <a:pt x="4175096" y="0"/>
                </a:cubicBezTo>
                <a:cubicBezTo>
                  <a:pt x="4434080" y="17530"/>
                  <a:pt x="4508348" y="-17613"/>
                  <a:pt x="4771539" y="0"/>
                </a:cubicBezTo>
                <a:cubicBezTo>
                  <a:pt x="5034730" y="17613"/>
                  <a:pt x="5220474" y="-1834"/>
                  <a:pt x="5367981" y="0"/>
                </a:cubicBezTo>
                <a:cubicBezTo>
                  <a:pt x="5515488" y="1834"/>
                  <a:pt x="5805865" y="25971"/>
                  <a:pt x="5964423" y="0"/>
                </a:cubicBezTo>
                <a:cubicBezTo>
                  <a:pt x="6122981" y="-25971"/>
                  <a:pt x="6378224" y="14369"/>
                  <a:pt x="6627137" y="0"/>
                </a:cubicBezTo>
                <a:cubicBezTo>
                  <a:pt x="6623957" y="125111"/>
                  <a:pt x="6619359" y="225485"/>
                  <a:pt x="6627137" y="398353"/>
                </a:cubicBezTo>
                <a:cubicBezTo>
                  <a:pt x="6446052" y="376755"/>
                  <a:pt x="6330874" y="391523"/>
                  <a:pt x="6096966" y="398353"/>
                </a:cubicBezTo>
                <a:cubicBezTo>
                  <a:pt x="5863058" y="405183"/>
                  <a:pt x="5736151" y="414418"/>
                  <a:pt x="5434252" y="398353"/>
                </a:cubicBezTo>
                <a:cubicBezTo>
                  <a:pt x="5132353" y="382288"/>
                  <a:pt x="4911936" y="378689"/>
                  <a:pt x="4771539" y="398353"/>
                </a:cubicBezTo>
                <a:cubicBezTo>
                  <a:pt x="4631142" y="418017"/>
                  <a:pt x="4295643" y="398929"/>
                  <a:pt x="4175096" y="398353"/>
                </a:cubicBezTo>
                <a:cubicBezTo>
                  <a:pt x="4054549" y="397777"/>
                  <a:pt x="3813790" y="380729"/>
                  <a:pt x="3711197" y="398353"/>
                </a:cubicBezTo>
                <a:cubicBezTo>
                  <a:pt x="3608604" y="415977"/>
                  <a:pt x="3336617" y="411632"/>
                  <a:pt x="3181026" y="398353"/>
                </a:cubicBezTo>
                <a:cubicBezTo>
                  <a:pt x="3025435" y="385074"/>
                  <a:pt x="2684312" y="408018"/>
                  <a:pt x="2518312" y="398353"/>
                </a:cubicBezTo>
                <a:cubicBezTo>
                  <a:pt x="2352312" y="388688"/>
                  <a:pt x="1981759" y="362109"/>
                  <a:pt x="1789327" y="398353"/>
                </a:cubicBezTo>
                <a:cubicBezTo>
                  <a:pt x="1596896" y="434597"/>
                  <a:pt x="1522096" y="394417"/>
                  <a:pt x="1259156" y="398353"/>
                </a:cubicBezTo>
                <a:cubicBezTo>
                  <a:pt x="996216" y="402289"/>
                  <a:pt x="788148" y="396502"/>
                  <a:pt x="662714" y="398353"/>
                </a:cubicBezTo>
                <a:cubicBezTo>
                  <a:pt x="537280" y="400204"/>
                  <a:pt x="154147" y="415293"/>
                  <a:pt x="0" y="398353"/>
                </a:cubicBezTo>
                <a:cubicBezTo>
                  <a:pt x="-4755" y="223311"/>
                  <a:pt x="-14837" y="174712"/>
                  <a:pt x="0" y="0"/>
                </a:cubicBezTo>
                <a:close/>
              </a:path>
              <a:path w="6627137" h="398353" fill="none" extrusionOk="0">
                <a:moveTo>
                  <a:pt x="-106366" y="0"/>
                </a:moveTo>
                <a:cubicBezTo>
                  <a:pt x="-121249" y="130289"/>
                  <a:pt x="-95004" y="219821"/>
                  <a:pt x="-106366" y="398353"/>
                </a:cubicBezTo>
                <a:cubicBezTo>
                  <a:pt x="-123705" y="251405"/>
                  <a:pt x="-86976" y="108798"/>
                  <a:pt x="-106366" y="0"/>
                </a:cubicBezTo>
                <a:close/>
              </a:path>
              <a:path w="6627137" h="398353" fill="none" extrusionOk="0">
                <a:moveTo>
                  <a:pt x="-106366" y="74695"/>
                </a:moveTo>
                <a:cubicBezTo>
                  <a:pt x="-324134" y="183384"/>
                  <a:pt x="-334197" y="232922"/>
                  <a:pt x="-549689" y="341753"/>
                </a:cubicBezTo>
                <a:cubicBezTo>
                  <a:pt x="-765181" y="450585"/>
                  <a:pt x="-827982" y="506641"/>
                  <a:pt x="-980099" y="601033"/>
                </a:cubicBezTo>
                <a:cubicBezTo>
                  <a:pt x="-1132216" y="695425"/>
                  <a:pt x="-1325088" y="780602"/>
                  <a:pt x="-1397597" y="852535"/>
                </a:cubicBezTo>
              </a:path>
              <a:path w="6627137" h="398353" stroke="0" extrusionOk="0">
                <a:moveTo>
                  <a:pt x="0" y="0"/>
                </a:moveTo>
                <a:cubicBezTo>
                  <a:pt x="249064" y="14864"/>
                  <a:pt x="308541" y="10121"/>
                  <a:pt x="596442" y="0"/>
                </a:cubicBezTo>
                <a:cubicBezTo>
                  <a:pt x="884343" y="-10121"/>
                  <a:pt x="928555" y="15026"/>
                  <a:pt x="1126613" y="0"/>
                </a:cubicBezTo>
                <a:cubicBezTo>
                  <a:pt x="1324671" y="-15026"/>
                  <a:pt x="1441051" y="-12570"/>
                  <a:pt x="1590513" y="0"/>
                </a:cubicBezTo>
                <a:cubicBezTo>
                  <a:pt x="1739975" y="12570"/>
                  <a:pt x="1964661" y="27035"/>
                  <a:pt x="2253227" y="0"/>
                </a:cubicBezTo>
                <a:cubicBezTo>
                  <a:pt x="2541793" y="-27035"/>
                  <a:pt x="2510830" y="12364"/>
                  <a:pt x="2717126" y="0"/>
                </a:cubicBezTo>
                <a:cubicBezTo>
                  <a:pt x="2923422" y="-12364"/>
                  <a:pt x="3193242" y="-6743"/>
                  <a:pt x="3446111" y="0"/>
                </a:cubicBezTo>
                <a:cubicBezTo>
                  <a:pt x="3698981" y="6743"/>
                  <a:pt x="3699932" y="19086"/>
                  <a:pt x="3910011" y="0"/>
                </a:cubicBezTo>
                <a:cubicBezTo>
                  <a:pt x="4120090" y="-19086"/>
                  <a:pt x="4525710" y="14038"/>
                  <a:pt x="4705267" y="0"/>
                </a:cubicBezTo>
                <a:cubicBezTo>
                  <a:pt x="4884824" y="-14038"/>
                  <a:pt x="5093800" y="-15845"/>
                  <a:pt x="5434252" y="0"/>
                </a:cubicBezTo>
                <a:cubicBezTo>
                  <a:pt x="5774704" y="15845"/>
                  <a:pt x="6270768" y="37051"/>
                  <a:pt x="6627137" y="0"/>
                </a:cubicBezTo>
                <a:cubicBezTo>
                  <a:pt x="6637978" y="123204"/>
                  <a:pt x="6634166" y="280758"/>
                  <a:pt x="6627137" y="398353"/>
                </a:cubicBezTo>
                <a:cubicBezTo>
                  <a:pt x="6519015" y="380640"/>
                  <a:pt x="6292887" y="386495"/>
                  <a:pt x="6163237" y="398353"/>
                </a:cubicBezTo>
                <a:cubicBezTo>
                  <a:pt x="6033587" y="410211"/>
                  <a:pt x="5784978" y="383641"/>
                  <a:pt x="5434252" y="398353"/>
                </a:cubicBezTo>
                <a:cubicBezTo>
                  <a:pt x="5083527" y="413065"/>
                  <a:pt x="5054334" y="414498"/>
                  <a:pt x="4771539" y="398353"/>
                </a:cubicBezTo>
                <a:cubicBezTo>
                  <a:pt x="4488744" y="382208"/>
                  <a:pt x="4501170" y="390347"/>
                  <a:pt x="4307639" y="398353"/>
                </a:cubicBezTo>
                <a:cubicBezTo>
                  <a:pt x="4114108" y="406359"/>
                  <a:pt x="3806953" y="363112"/>
                  <a:pt x="3578654" y="398353"/>
                </a:cubicBezTo>
                <a:cubicBezTo>
                  <a:pt x="3350356" y="433594"/>
                  <a:pt x="3306483" y="390008"/>
                  <a:pt x="3114754" y="398353"/>
                </a:cubicBezTo>
                <a:cubicBezTo>
                  <a:pt x="2923025" y="406698"/>
                  <a:pt x="2697423" y="392938"/>
                  <a:pt x="2319498" y="398353"/>
                </a:cubicBezTo>
                <a:cubicBezTo>
                  <a:pt x="1941573" y="403768"/>
                  <a:pt x="1922798" y="390320"/>
                  <a:pt x="1789327" y="398353"/>
                </a:cubicBezTo>
                <a:cubicBezTo>
                  <a:pt x="1655856" y="406386"/>
                  <a:pt x="1319314" y="395758"/>
                  <a:pt x="1192885" y="398353"/>
                </a:cubicBezTo>
                <a:cubicBezTo>
                  <a:pt x="1066456" y="400948"/>
                  <a:pt x="807764" y="420207"/>
                  <a:pt x="662714" y="398353"/>
                </a:cubicBezTo>
                <a:cubicBezTo>
                  <a:pt x="517664" y="376499"/>
                  <a:pt x="327202" y="393290"/>
                  <a:pt x="0" y="398353"/>
                </a:cubicBezTo>
                <a:cubicBezTo>
                  <a:pt x="-4921" y="213673"/>
                  <a:pt x="7143" y="187505"/>
                  <a:pt x="0" y="0"/>
                </a:cubicBezTo>
                <a:close/>
              </a:path>
              <a:path w="6627137" h="398353" fill="none" stroke="0" extrusionOk="0">
                <a:moveTo>
                  <a:pt x="-106366" y="0"/>
                </a:moveTo>
                <a:cubicBezTo>
                  <a:pt x="-86875" y="182217"/>
                  <a:pt x="-89973" y="305773"/>
                  <a:pt x="-106366" y="398353"/>
                </a:cubicBezTo>
                <a:cubicBezTo>
                  <a:pt x="-94295" y="229067"/>
                  <a:pt x="-121812" y="164335"/>
                  <a:pt x="-106366" y="0"/>
                </a:cubicBezTo>
                <a:close/>
              </a:path>
              <a:path w="6627137" h="398353" fill="none" stroke="0" extrusionOk="0">
                <a:moveTo>
                  <a:pt x="-106366" y="74695"/>
                </a:moveTo>
                <a:cubicBezTo>
                  <a:pt x="-270283" y="156946"/>
                  <a:pt x="-411170" y="266194"/>
                  <a:pt x="-562601" y="349532"/>
                </a:cubicBezTo>
                <a:cubicBezTo>
                  <a:pt x="-714032" y="432870"/>
                  <a:pt x="-825154" y="509457"/>
                  <a:pt x="-980099" y="601033"/>
                </a:cubicBezTo>
                <a:cubicBezTo>
                  <a:pt x="-1135044" y="692609"/>
                  <a:pt x="-1200877" y="717551"/>
                  <a:pt x="-1397597" y="852535"/>
                </a:cubicBezTo>
              </a:path>
            </a:pathLst>
          </a:custGeom>
          <a:solidFill>
            <a:schemeClr val="accent1"/>
          </a:solidFill>
          <a:ln>
            <a:solidFill>
              <a:schemeClr val="tx1"/>
            </a:solidFill>
            <a:extLst>
              <a:ext uri="{C807C97D-BFC1-408E-A445-0C87EB9F89A2}">
                <ask:lineSketchStyleProps xmlns:ask="http://schemas.microsoft.com/office/drawing/2018/sketchyshapes" sd="4038333612">
                  <a:prstGeom prst="accentBorderCallout1">
                    <a:avLst>
                      <a:gd name="adj1" fmla="val 18751"/>
                      <a:gd name="adj2" fmla="val -1605"/>
                      <a:gd name="adj3" fmla="val 214015"/>
                      <a:gd name="adj4" fmla="val -2108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Des </a:t>
            </a:r>
            <a:r>
              <a:rPr lang="fr-FR" sz="1400" b="1" dirty="0">
                <a:solidFill>
                  <a:schemeClr val="bg1"/>
                </a:solidFill>
                <a:latin typeface="Cavolini" panose="03000502040302020204" pitchFamily="66" charset="0"/>
                <a:cs typeface="Cavolini" panose="03000502040302020204" pitchFamily="66" charset="0"/>
              </a:rPr>
              <a:t>conseillers</a:t>
            </a:r>
            <a:r>
              <a:rPr lang="fr-FR" sz="1400" dirty="0">
                <a:solidFill>
                  <a:schemeClr val="bg1"/>
                </a:solidFill>
                <a:latin typeface="Cavolini" panose="03000502040302020204" pitchFamily="66" charset="0"/>
                <a:cs typeface="Cavolini" panose="03000502040302020204" pitchFamily="66" charset="0"/>
              </a:rPr>
              <a:t> reconnus, compétents et investis</a:t>
            </a:r>
          </a:p>
        </p:txBody>
      </p:sp>
      <p:sp>
        <p:nvSpPr>
          <p:cNvPr id="13" name="Légende : encadrée à une bordure 12">
            <a:extLst>
              <a:ext uri="{FF2B5EF4-FFF2-40B4-BE49-F238E27FC236}">
                <a16:creationId xmlns:a16="http://schemas.microsoft.com/office/drawing/2014/main" id="{CD4FF1B3-9895-46A5-C307-E6076F3349E6}"/>
              </a:ext>
            </a:extLst>
          </p:cNvPr>
          <p:cNvSpPr/>
          <p:nvPr/>
        </p:nvSpPr>
        <p:spPr>
          <a:xfrm flipH="1">
            <a:off x="1683944" y="3892705"/>
            <a:ext cx="6627137" cy="398353"/>
          </a:xfrm>
          <a:custGeom>
            <a:avLst/>
            <a:gdLst>
              <a:gd name="connsiteX0" fmla="*/ 0 w 6627137"/>
              <a:gd name="connsiteY0" fmla="*/ 0 h 398353"/>
              <a:gd name="connsiteX1" fmla="*/ 728985 w 6627137"/>
              <a:gd name="connsiteY1" fmla="*/ 0 h 398353"/>
              <a:gd name="connsiteX2" fmla="*/ 1259156 w 6627137"/>
              <a:gd name="connsiteY2" fmla="*/ 0 h 398353"/>
              <a:gd name="connsiteX3" fmla="*/ 2054412 w 6627137"/>
              <a:gd name="connsiteY3" fmla="*/ 0 h 398353"/>
              <a:gd name="connsiteX4" fmla="*/ 2518312 w 6627137"/>
              <a:gd name="connsiteY4" fmla="*/ 0 h 398353"/>
              <a:gd name="connsiteX5" fmla="*/ 2982212 w 6627137"/>
              <a:gd name="connsiteY5" fmla="*/ 0 h 398353"/>
              <a:gd name="connsiteX6" fmla="*/ 3578654 w 6627137"/>
              <a:gd name="connsiteY6" fmla="*/ 0 h 398353"/>
              <a:gd name="connsiteX7" fmla="*/ 4175096 w 6627137"/>
              <a:gd name="connsiteY7" fmla="*/ 0 h 398353"/>
              <a:gd name="connsiteX8" fmla="*/ 4771539 w 6627137"/>
              <a:gd name="connsiteY8" fmla="*/ 0 h 398353"/>
              <a:gd name="connsiteX9" fmla="*/ 5367981 w 6627137"/>
              <a:gd name="connsiteY9" fmla="*/ 0 h 398353"/>
              <a:gd name="connsiteX10" fmla="*/ 5964423 w 6627137"/>
              <a:gd name="connsiteY10" fmla="*/ 0 h 398353"/>
              <a:gd name="connsiteX11" fmla="*/ 6627137 w 6627137"/>
              <a:gd name="connsiteY11" fmla="*/ 0 h 398353"/>
              <a:gd name="connsiteX12" fmla="*/ 6627137 w 6627137"/>
              <a:gd name="connsiteY12" fmla="*/ 398353 h 398353"/>
              <a:gd name="connsiteX13" fmla="*/ 6096966 w 6627137"/>
              <a:gd name="connsiteY13" fmla="*/ 398353 h 398353"/>
              <a:gd name="connsiteX14" fmla="*/ 5434252 w 6627137"/>
              <a:gd name="connsiteY14" fmla="*/ 398353 h 398353"/>
              <a:gd name="connsiteX15" fmla="*/ 4771539 w 6627137"/>
              <a:gd name="connsiteY15" fmla="*/ 398353 h 398353"/>
              <a:gd name="connsiteX16" fmla="*/ 4175096 w 6627137"/>
              <a:gd name="connsiteY16" fmla="*/ 398353 h 398353"/>
              <a:gd name="connsiteX17" fmla="*/ 3711197 w 6627137"/>
              <a:gd name="connsiteY17" fmla="*/ 398353 h 398353"/>
              <a:gd name="connsiteX18" fmla="*/ 3181026 w 6627137"/>
              <a:gd name="connsiteY18" fmla="*/ 398353 h 398353"/>
              <a:gd name="connsiteX19" fmla="*/ 2518312 w 6627137"/>
              <a:gd name="connsiteY19" fmla="*/ 398353 h 398353"/>
              <a:gd name="connsiteX20" fmla="*/ 1789327 w 6627137"/>
              <a:gd name="connsiteY20" fmla="*/ 398353 h 398353"/>
              <a:gd name="connsiteX21" fmla="*/ 1259156 w 6627137"/>
              <a:gd name="connsiteY21" fmla="*/ 398353 h 398353"/>
              <a:gd name="connsiteX22" fmla="*/ 662714 w 6627137"/>
              <a:gd name="connsiteY22" fmla="*/ 398353 h 398353"/>
              <a:gd name="connsiteX23" fmla="*/ 0 w 6627137"/>
              <a:gd name="connsiteY23" fmla="*/ 398353 h 398353"/>
              <a:gd name="connsiteX24" fmla="*/ 0 w 6627137"/>
              <a:gd name="connsiteY24" fmla="*/ 0 h 398353"/>
              <a:gd name="connsiteX0" fmla="*/ -106366 w 6627137"/>
              <a:gd name="connsiteY0" fmla="*/ 0 h 398353"/>
              <a:gd name="connsiteX1" fmla="*/ -106366 w 6627137"/>
              <a:gd name="connsiteY1" fmla="*/ 398353 h 398353"/>
              <a:gd name="connsiteX2" fmla="*/ -106366 w 6627137"/>
              <a:gd name="connsiteY2" fmla="*/ 0 h 398353"/>
              <a:gd name="connsiteX0" fmla="*/ -106366 w 6627137"/>
              <a:gd name="connsiteY0" fmla="*/ 74695 h 398353"/>
              <a:gd name="connsiteX1" fmla="*/ -708789 w 6627137"/>
              <a:gd name="connsiteY1" fmla="*/ 287268 h 398353"/>
              <a:gd name="connsiteX2" fmla="*/ -1361413 w 6627137"/>
              <a:gd name="connsiteY2" fmla="*/ 517556 h 398353"/>
            </a:gdLst>
            <a:ahLst/>
            <a:cxnLst>
              <a:cxn ang="0">
                <a:pos x="connsiteX0" y="connsiteY0"/>
              </a:cxn>
              <a:cxn ang="0">
                <a:pos x="connsiteX1" y="connsiteY1"/>
              </a:cxn>
              <a:cxn ang="0">
                <a:pos x="connsiteX2" y="connsiteY2"/>
              </a:cxn>
            </a:cxnLst>
            <a:rect l="l" t="t" r="r" b="b"/>
            <a:pathLst>
              <a:path w="6627137" h="398353" fill="none" extrusionOk="0">
                <a:moveTo>
                  <a:pt x="0" y="0"/>
                </a:moveTo>
                <a:cubicBezTo>
                  <a:pt x="348705" y="31922"/>
                  <a:pt x="467701" y="14861"/>
                  <a:pt x="728985" y="0"/>
                </a:cubicBezTo>
                <a:cubicBezTo>
                  <a:pt x="990269" y="-14861"/>
                  <a:pt x="1020869" y="-13319"/>
                  <a:pt x="1259156" y="0"/>
                </a:cubicBezTo>
                <a:cubicBezTo>
                  <a:pt x="1497443" y="13319"/>
                  <a:pt x="1884647" y="-28884"/>
                  <a:pt x="2054412" y="0"/>
                </a:cubicBezTo>
                <a:cubicBezTo>
                  <a:pt x="2224177" y="28884"/>
                  <a:pt x="2326115" y="5278"/>
                  <a:pt x="2518312" y="0"/>
                </a:cubicBezTo>
                <a:cubicBezTo>
                  <a:pt x="2710509" y="-5278"/>
                  <a:pt x="2814104" y="-10679"/>
                  <a:pt x="2982212" y="0"/>
                </a:cubicBezTo>
                <a:cubicBezTo>
                  <a:pt x="3150320" y="10679"/>
                  <a:pt x="3448528" y="1839"/>
                  <a:pt x="3578654" y="0"/>
                </a:cubicBezTo>
                <a:cubicBezTo>
                  <a:pt x="3708780" y="-1839"/>
                  <a:pt x="3916112" y="-17530"/>
                  <a:pt x="4175096" y="0"/>
                </a:cubicBezTo>
                <a:cubicBezTo>
                  <a:pt x="4434080" y="17530"/>
                  <a:pt x="4508348" y="-17613"/>
                  <a:pt x="4771539" y="0"/>
                </a:cubicBezTo>
                <a:cubicBezTo>
                  <a:pt x="5034730" y="17613"/>
                  <a:pt x="5220474" y="-1834"/>
                  <a:pt x="5367981" y="0"/>
                </a:cubicBezTo>
                <a:cubicBezTo>
                  <a:pt x="5515488" y="1834"/>
                  <a:pt x="5805865" y="25971"/>
                  <a:pt x="5964423" y="0"/>
                </a:cubicBezTo>
                <a:cubicBezTo>
                  <a:pt x="6122981" y="-25971"/>
                  <a:pt x="6378224" y="14369"/>
                  <a:pt x="6627137" y="0"/>
                </a:cubicBezTo>
                <a:cubicBezTo>
                  <a:pt x="6623957" y="125111"/>
                  <a:pt x="6619359" y="225485"/>
                  <a:pt x="6627137" y="398353"/>
                </a:cubicBezTo>
                <a:cubicBezTo>
                  <a:pt x="6446052" y="376755"/>
                  <a:pt x="6330874" y="391523"/>
                  <a:pt x="6096966" y="398353"/>
                </a:cubicBezTo>
                <a:cubicBezTo>
                  <a:pt x="5863058" y="405183"/>
                  <a:pt x="5736151" y="414418"/>
                  <a:pt x="5434252" y="398353"/>
                </a:cubicBezTo>
                <a:cubicBezTo>
                  <a:pt x="5132353" y="382288"/>
                  <a:pt x="4911936" y="378689"/>
                  <a:pt x="4771539" y="398353"/>
                </a:cubicBezTo>
                <a:cubicBezTo>
                  <a:pt x="4631142" y="418017"/>
                  <a:pt x="4295643" y="398929"/>
                  <a:pt x="4175096" y="398353"/>
                </a:cubicBezTo>
                <a:cubicBezTo>
                  <a:pt x="4054549" y="397777"/>
                  <a:pt x="3813790" y="380729"/>
                  <a:pt x="3711197" y="398353"/>
                </a:cubicBezTo>
                <a:cubicBezTo>
                  <a:pt x="3608604" y="415977"/>
                  <a:pt x="3336617" y="411632"/>
                  <a:pt x="3181026" y="398353"/>
                </a:cubicBezTo>
                <a:cubicBezTo>
                  <a:pt x="3025435" y="385074"/>
                  <a:pt x="2684312" y="408018"/>
                  <a:pt x="2518312" y="398353"/>
                </a:cubicBezTo>
                <a:cubicBezTo>
                  <a:pt x="2352312" y="388688"/>
                  <a:pt x="1981759" y="362109"/>
                  <a:pt x="1789327" y="398353"/>
                </a:cubicBezTo>
                <a:cubicBezTo>
                  <a:pt x="1596896" y="434597"/>
                  <a:pt x="1522096" y="394417"/>
                  <a:pt x="1259156" y="398353"/>
                </a:cubicBezTo>
                <a:cubicBezTo>
                  <a:pt x="996216" y="402289"/>
                  <a:pt x="788148" y="396502"/>
                  <a:pt x="662714" y="398353"/>
                </a:cubicBezTo>
                <a:cubicBezTo>
                  <a:pt x="537280" y="400204"/>
                  <a:pt x="154147" y="415293"/>
                  <a:pt x="0" y="398353"/>
                </a:cubicBezTo>
                <a:cubicBezTo>
                  <a:pt x="-4755" y="223311"/>
                  <a:pt x="-14837" y="174712"/>
                  <a:pt x="0" y="0"/>
                </a:cubicBezTo>
                <a:close/>
              </a:path>
              <a:path w="6627137" h="398353" fill="none" extrusionOk="0">
                <a:moveTo>
                  <a:pt x="-106366" y="0"/>
                </a:moveTo>
                <a:cubicBezTo>
                  <a:pt x="-121249" y="130289"/>
                  <a:pt x="-95004" y="219821"/>
                  <a:pt x="-106366" y="398353"/>
                </a:cubicBezTo>
                <a:cubicBezTo>
                  <a:pt x="-123705" y="251405"/>
                  <a:pt x="-86976" y="108798"/>
                  <a:pt x="-106366" y="0"/>
                </a:cubicBezTo>
                <a:close/>
              </a:path>
              <a:path w="6627137" h="398353" fill="none" extrusionOk="0">
                <a:moveTo>
                  <a:pt x="-106366" y="74695"/>
                </a:moveTo>
                <a:cubicBezTo>
                  <a:pt x="-249244" y="134668"/>
                  <a:pt x="-481040" y="218457"/>
                  <a:pt x="-708789" y="287268"/>
                </a:cubicBezTo>
                <a:cubicBezTo>
                  <a:pt x="-936538" y="356080"/>
                  <a:pt x="-1129195" y="407436"/>
                  <a:pt x="-1361413" y="517556"/>
                </a:cubicBezTo>
              </a:path>
              <a:path w="6627137" h="398353" stroke="0" extrusionOk="0">
                <a:moveTo>
                  <a:pt x="0" y="0"/>
                </a:moveTo>
                <a:cubicBezTo>
                  <a:pt x="249064" y="14864"/>
                  <a:pt x="308541" y="10121"/>
                  <a:pt x="596442" y="0"/>
                </a:cubicBezTo>
                <a:cubicBezTo>
                  <a:pt x="884343" y="-10121"/>
                  <a:pt x="928555" y="15026"/>
                  <a:pt x="1126613" y="0"/>
                </a:cubicBezTo>
                <a:cubicBezTo>
                  <a:pt x="1324671" y="-15026"/>
                  <a:pt x="1441051" y="-12570"/>
                  <a:pt x="1590513" y="0"/>
                </a:cubicBezTo>
                <a:cubicBezTo>
                  <a:pt x="1739975" y="12570"/>
                  <a:pt x="1964661" y="27035"/>
                  <a:pt x="2253227" y="0"/>
                </a:cubicBezTo>
                <a:cubicBezTo>
                  <a:pt x="2541793" y="-27035"/>
                  <a:pt x="2510830" y="12364"/>
                  <a:pt x="2717126" y="0"/>
                </a:cubicBezTo>
                <a:cubicBezTo>
                  <a:pt x="2923422" y="-12364"/>
                  <a:pt x="3193242" y="-6743"/>
                  <a:pt x="3446111" y="0"/>
                </a:cubicBezTo>
                <a:cubicBezTo>
                  <a:pt x="3698981" y="6743"/>
                  <a:pt x="3699932" y="19086"/>
                  <a:pt x="3910011" y="0"/>
                </a:cubicBezTo>
                <a:cubicBezTo>
                  <a:pt x="4120090" y="-19086"/>
                  <a:pt x="4525710" y="14038"/>
                  <a:pt x="4705267" y="0"/>
                </a:cubicBezTo>
                <a:cubicBezTo>
                  <a:pt x="4884824" y="-14038"/>
                  <a:pt x="5093800" y="-15845"/>
                  <a:pt x="5434252" y="0"/>
                </a:cubicBezTo>
                <a:cubicBezTo>
                  <a:pt x="5774704" y="15845"/>
                  <a:pt x="6270768" y="37051"/>
                  <a:pt x="6627137" y="0"/>
                </a:cubicBezTo>
                <a:cubicBezTo>
                  <a:pt x="6637978" y="123204"/>
                  <a:pt x="6634166" y="280758"/>
                  <a:pt x="6627137" y="398353"/>
                </a:cubicBezTo>
                <a:cubicBezTo>
                  <a:pt x="6519015" y="380640"/>
                  <a:pt x="6292887" y="386495"/>
                  <a:pt x="6163237" y="398353"/>
                </a:cubicBezTo>
                <a:cubicBezTo>
                  <a:pt x="6033587" y="410211"/>
                  <a:pt x="5784978" y="383641"/>
                  <a:pt x="5434252" y="398353"/>
                </a:cubicBezTo>
                <a:cubicBezTo>
                  <a:pt x="5083527" y="413065"/>
                  <a:pt x="5054334" y="414498"/>
                  <a:pt x="4771539" y="398353"/>
                </a:cubicBezTo>
                <a:cubicBezTo>
                  <a:pt x="4488744" y="382208"/>
                  <a:pt x="4501170" y="390347"/>
                  <a:pt x="4307639" y="398353"/>
                </a:cubicBezTo>
                <a:cubicBezTo>
                  <a:pt x="4114108" y="406359"/>
                  <a:pt x="3806953" y="363112"/>
                  <a:pt x="3578654" y="398353"/>
                </a:cubicBezTo>
                <a:cubicBezTo>
                  <a:pt x="3350356" y="433594"/>
                  <a:pt x="3306483" y="390008"/>
                  <a:pt x="3114754" y="398353"/>
                </a:cubicBezTo>
                <a:cubicBezTo>
                  <a:pt x="2923025" y="406698"/>
                  <a:pt x="2697423" y="392938"/>
                  <a:pt x="2319498" y="398353"/>
                </a:cubicBezTo>
                <a:cubicBezTo>
                  <a:pt x="1941573" y="403768"/>
                  <a:pt x="1922798" y="390320"/>
                  <a:pt x="1789327" y="398353"/>
                </a:cubicBezTo>
                <a:cubicBezTo>
                  <a:pt x="1655856" y="406386"/>
                  <a:pt x="1319314" y="395758"/>
                  <a:pt x="1192885" y="398353"/>
                </a:cubicBezTo>
                <a:cubicBezTo>
                  <a:pt x="1066456" y="400948"/>
                  <a:pt x="807764" y="420207"/>
                  <a:pt x="662714" y="398353"/>
                </a:cubicBezTo>
                <a:cubicBezTo>
                  <a:pt x="517664" y="376499"/>
                  <a:pt x="327202" y="393290"/>
                  <a:pt x="0" y="398353"/>
                </a:cubicBezTo>
                <a:cubicBezTo>
                  <a:pt x="-4921" y="213673"/>
                  <a:pt x="7143" y="187505"/>
                  <a:pt x="0" y="0"/>
                </a:cubicBezTo>
                <a:close/>
              </a:path>
              <a:path w="6627137" h="398353" fill="none" stroke="0" extrusionOk="0">
                <a:moveTo>
                  <a:pt x="-106366" y="0"/>
                </a:moveTo>
                <a:cubicBezTo>
                  <a:pt x="-86875" y="182217"/>
                  <a:pt x="-89973" y="305773"/>
                  <a:pt x="-106366" y="398353"/>
                </a:cubicBezTo>
                <a:cubicBezTo>
                  <a:pt x="-94295" y="229067"/>
                  <a:pt x="-121812" y="164335"/>
                  <a:pt x="-106366" y="0"/>
                </a:cubicBezTo>
                <a:close/>
              </a:path>
              <a:path w="6627137" h="398353" fill="none" stroke="0" extrusionOk="0">
                <a:moveTo>
                  <a:pt x="-106366" y="74695"/>
                </a:moveTo>
                <a:cubicBezTo>
                  <a:pt x="-395268" y="179000"/>
                  <a:pt x="-622290" y="247762"/>
                  <a:pt x="-758990" y="304983"/>
                </a:cubicBezTo>
                <a:cubicBezTo>
                  <a:pt x="-895691" y="362204"/>
                  <a:pt x="-1200925" y="474074"/>
                  <a:pt x="-1361413" y="517556"/>
                </a:cubicBezTo>
              </a:path>
            </a:pathLst>
          </a:custGeom>
          <a:solidFill>
            <a:schemeClr val="accent1"/>
          </a:solidFill>
          <a:ln>
            <a:solidFill>
              <a:schemeClr val="tx1"/>
            </a:solidFill>
            <a:extLst>
              <a:ext uri="{C807C97D-BFC1-408E-A445-0C87EB9F89A2}">
                <ask:lineSketchStyleProps xmlns:ask="http://schemas.microsoft.com/office/drawing/2018/sketchyshapes" sd="4038333612">
                  <a:prstGeom prst="accentBorderCallout1">
                    <a:avLst>
                      <a:gd name="adj1" fmla="val 18751"/>
                      <a:gd name="adj2" fmla="val -1605"/>
                      <a:gd name="adj3" fmla="val 129924"/>
                      <a:gd name="adj4" fmla="val -20543"/>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Des </a:t>
            </a:r>
            <a:r>
              <a:rPr lang="fr-FR" sz="1400" b="1" dirty="0">
                <a:solidFill>
                  <a:schemeClr val="bg1"/>
                </a:solidFill>
                <a:latin typeface="Cavolini" panose="03000502040302020204" pitchFamily="66" charset="0"/>
                <a:cs typeface="Cavolini" panose="03000502040302020204" pitchFamily="66" charset="0"/>
              </a:rPr>
              <a:t>agences</a:t>
            </a:r>
            <a:r>
              <a:rPr lang="fr-FR" sz="1400" dirty="0">
                <a:solidFill>
                  <a:schemeClr val="bg1"/>
                </a:solidFill>
                <a:latin typeface="Cavolini" panose="03000502040302020204" pitchFamily="66" charset="0"/>
                <a:cs typeface="Cavolini" panose="03000502040302020204" pitchFamily="66" charset="0"/>
              </a:rPr>
              <a:t> dans tous les bassins de vie</a:t>
            </a:r>
          </a:p>
        </p:txBody>
      </p:sp>
      <p:sp>
        <p:nvSpPr>
          <p:cNvPr id="14" name="Légende : encadrée à une bordure 13">
            <a:extLst>
              <a:ext uri="{FF2B5EF4-FFF2-40B4-BE49-F238E27FC236}">
                <a16:creationId xmlns:a16="http://schemas.microsoft.com/office/drawing/2014/main" id="{B9EB474D-6CE0-ECF9-830A-40E3702C289E}"/>
              </a:ext>
            </a:extLst>
          </p:cNvPr>
          <p:cNvSpPr/>
          <p:nvPr/>
        </p:nvSpPr>
        <p:spPr>
          <a:xfrm flipH="1">
            <a:off x="1683944" y="4356410"/>
            <a:ext cx="6627137" cy="504733"/>
          </a:xfrm>
          <a:custGeom>
            <a:avLst/>
            <a:gdLst>
              <a:gd name="connsiteX0" fmla="*/ 0 w 6627137"/>
              <a:gd name="connsiteY0" fmla="*/ 0 h 504733"/>
              <a:gd name="connsiteX1" fmla="*/ 728985 w 6627137"/>
              <a:gd name="connsiteY1" fmla="*/ 0 h 504733"/>
              <a:gd name="connsiteX2" fmla="*/ 1259156 w 6627137"/>
              <a:gd name="connsiteY2" fmla="*/ 0 h 504733"/>
              <a:gd name="connsiteX3" fmla="*/ 2054412 w 6627137"/>
              <a:gd name="connsiteY3" fmla="*/ 0 h 504733"/>
              <a:gd name="connsiteX4" fmla="*/ 2518312 w 6627137"/>
              <a:gd name="connsiteY4" fmla="*/ 0 h 504733"/>
              <a:gd name="connsiteX5" fmla="*/ 2982212 w 6627137"/>
              <a:gd name="connsiteY5" fmla="*/ 0 h 504733"/>
              <a:gd name="connsiteX6" fmla="*/ 3578654 w 6627137"/>
              <a:gd name="connsiteY6" fmla="*/ 0 h 504733"/>
              <a:gd name="connsiteX7" fmla="*/ 4175096 w 6627137"/>
              <a:gd name="connsiteY7" fmla="*/ 0 h 504733"/>
              <a:gd name="connsiteX8" fmla="*/ 4771539 w 6627137"/>
              <a:gd name="connsiteY8" fmla="*/ 0 h 504733"/>
              <a:gd name="connsiteX9" fmla="*/ 5367981 w 6627137"/>
              <a:gd name="connsiteY9" fmla="*/ 0 h 504733"/>
              <a:gd name="connsiteX10" fmla="*/ 5964423 w 6627137"/>
              <a:gd name="connsiteY10" fmla="*/ 0 h 504733"/>
              <a:gd name="connsiteX11" fmla="*/ 6627137 w 6627137"/>
              <a:gd name="connsiteY11" fmla="*/ 0 h 504733"/>
              <a:gd name="connsiteX12" fmla="*/ 6627137 w 6627137"/>
              <a:gd name="connsiteY12" fmla="*/ 504733 h 504733"/>
              <a:gd name="connsiteX13" fmla="*/ 6096966 w 6627137"/>
              <a:gd name="connsiteY13" fmla="*/ 504733 h 504733"/>
              <a:gd name="connsiteX14" fmla="*/ 5434252 w 6627137"/>
              <a:gd name="connsiteY14" fmla="*/ 504733 h 504733"/>
              <a:gd name="connsiteX15" fmla="*/ 4771539 w 6627137"/>
              <a:gd name="connsiteY15" fmla="*/ 504733 h 504733"/>
              <a:gd name="connsiteX16" fmla="*/ 4175096 w 6627137"/>
              <a:gd name="connsiteY16" fmla="*/ 504733 h 504733"/>
              <a:gd name="connsiteX17" fmla="*/ 3711197 w 6627137"/>
              <a:gd name="connsiteY17" fmla="*/ 504733 h 504733"/>
              <a:gd name="connsiteX18" fmla="*/ 3181026 w 6627137"/>
              <a:gd name="connsiteY18" fmla="*/ 504733 h 504733"/>
              <a:gd name="connsiteX19" fmla="*/ 2518312 w 6627137"/>
              <a:gd name="connsiteY19" fmla="*/ 504733 h 504733"/>
              <a:gd name="connsiteX20" fmla="*/ 1789327 w 6627137"/>
              <a:gd name="connsiteY20" fmla="*/ 504733 h 504733"/>
              <a:gd name="connsiteX21" fmla="*/ 1259156 w 6627137"/>
              <a:gd name="connsiteY21" fmla="*/ 504733 h 504733"/>
              <a:gd name="connsiteX22" fmla="*/ 662714 w 6627137"/>
              <a:gd name="connsiteY22" fmla="*/ 504733 h 504733"/>
              <a:gd name="connsiteX23" fmla="*/ 0 w 6627137"/>
              <a:gd name="connsiteY23" fmla="*/ 504733 h 504733"/>
              <a:gd name="connsiteX24" fmla="*/ 0 w 6627137"/>
              <a:gd name="connsiteY24" fmla="*/ 0 h 504733"/>
              <a:gd name="connsiteX0" fmla="*/ -106366 w 6627137"/>
              <a:gd name="connsiteY0" fmla="*/ 0 h 504733"/>
              <a:gd name="connsiteX1" fmla="*/ -106366 w 6627137"/>
              <a:gd name="connsiteY1" fmla="*/ 504733 h 504733"/>
              <a:gd name="connsiteX2" fmla="*/ -106366 w 6627137"/>
              <a:gd name="connsiteY2" fmla="*/ 0 h 504733"/>
              <a:gd name="connsiteX0" fmla="*/ -106366 w 6627137"/>
              <a:gd name="connsiteY0" fmla="*/ 94642 h 504733"/>
              <a:gd name="connsiteX1" fmla="*/ -691420 w 6627137"/>
              <a:gd name="connsiteY1" fmla="*/ 120330 h 504733"/>
              <a:gd name="connsiteX2" fmla="*/ -1325229 w 6627137"/>
              <a:gd name="connsiteY2" fmla="*/ 148159 h 504733"/>
            </a:gdLst>
            <a:ahLst/>
            <a:cxnLst>
              <a:cxn ang="0">
                <a:pos x="connsiteX0" y="connsiteY0"/>
              </a:cxn>
              <a:cxn ang="0">
                <a:pos x="connsiteX1" y="connsiteY1"/>
              </a:cxn>
              <a:cxn ang="0">
                <a:pos x="connsiteX2" y="connsiteY2"/>
              </a:cxn>
            </a:cxnLst>
            <a:rect l="l" t="t" r="r" b="b"/>
            <a:pathLst>
              <a:path w="6627137" h="504733" fill="none" extrusionOk="0">
                <a:moveTo>
                  <a:pt x="0" y="0"/>
                </a:moveTo>
                <a:cubicBezTo>
                  <a:pt x="348705" y="31922"/>
                  <a:pt x="467701" y="14861"/>
                  <a:pt x="728985" y="0"/>
                </a:cubicBezTo>
                <a:cubicBezTo>
                  <a:pt x="990269" y="-14861"/>
                  <a:pt x="1020869" y="-13319"/>
                  <a:pt x="1259156" y="0"/>
                </a:cubicBezTo>
                <a:cubicBezTo>
                  <a:pt x="1497443" y="13319"/>
                  <a:pt x="1884647" y="-28884"/>
                  <a:pt x="2054412" y="0"/>
                </a:cubicBezTo>
                <a:cubicBezTo>
                  <a:pt x="2224177" y="28884"/>
                  <a:pt x="2326115" y="5278"/>
                  <a:pt x="2518312" y="0"/>
                </a:cubicBezTo>
                <a:cubicBezTo>
                  <a:pt x="2710509" y="-5278"/>
                  <a:pt x="2814104" y="-10679"/>
                  <a:pt x="2982212" y="0"/>
                </a:cubicBezTo>
                <a:cubicBezTo>
                  <a:pt x="3150320" y="10679"/>
                  <a:pt x="3448528" y="1839"/>
                  <a:pt x="3578654" y="0"/>
                </a:cubicBezTo>
                <a:cubicBezTo>
                  <a:pt x="3708780" y="-1839"/>
                  <a:pt x="3916112" y="-17530"/>
                  <a:pt x="4175096" y="0"/>
                </a:cubicBezTo>
                <a:cubicBezTo>
                  <a:pt x="4434080" y="17530"/>
                  <a:pt x="4508348" y="-17613"/>
                  <a:pt x="4771539" y="0"/>
                </a:cubicBezTo>
                <a:cubicBezTo>
                  <a:pt x="5034730" y="17613"/>
                  <a:pt x="5220474" y="-1834"/>
                  <a:pt x="5367981" y="0"/>
                </a:cubicBezTo>
                <a:cubicBezTo>
                  <a:pt x="5515488" y="1834"/>
                  <a:pt x="5805865" y="25971"/>
                  <a:pt x="5964423" y="0"/>
                </a:cubicBezTo>
                <a:cubicBezTo>
                  <a:pt x="6122981" y="-25971"/>
                  <a:pt x="6378224" y="14369"/>
                  <a:pt x="6627137" y="0"/>
                </a:cubicBezTo>
                <a:cubicBezTo>
                  <a:pt x="6613520" y="167197"/>
                  <a:pt x="6606479" y="255590"/>
                  <a:pt x="6627137" y="504733"/>
                </a:cubicBezTo>
                <a:cubicBezTo>
                  <a:pt x="6446052" y="483135"/>
                  <a:pt x="6330874" y="497903"/>
                  <a:pt x="6096966" y="504733"/>
                </a:cubicBezTo>
                <a:cubicBezTo>
                  <a:pt x="5863058" y="511563"/>
                  <a:pt x="5736151" y="520798"/>
                  <a:pt x="5434252" y="504733"/>
                </a:cubicBezTo>
                <a:cubicBezTo>
                  <a:pt x="5132353" y="488668"/>
                  <a:pt x="4911936" y="485069"/>
                  <a:pt x="4771539" y="504733"/>
                </a:cubicBezTo>
                <a:cubicBezTo>
                  <a:pt x="4631142" y="524397"/>
                  <a:pt x="4295643" y="505309"/>
                  <a:pt x="4175096" y="504733"/>
                </a:cubicBezTo>
                <a:cubicBezTo>
                  <a:pt x="4054549" y="504157"/>
                  <a:pt x="3813790" y="487109"/>
                  <a:pt x="3711197" y="504733"/>
                </a:cubicBezTo>
                <a:cubicBezTo>
                  <a:pt x="3608604" y="522357"/>
                  <a:pt x="3336617" y="518012"/>
                  <a:pt x="3181026" y="504733"/>
                </a:cubicBezTo>
                <a:cubicBezTo>
                  <a:pt x="3025435" y="491454"/>
                  <a:pt x="2684312" y="514398"/>
                  <a:pt x="2518312" y="504733"/>
                </a:cubicBezTo>
                <a:cubicBezTo>
                  <a:pt x="2352312" y="495068"/>
                  <a:pt x="1981759" y="468489"/>
                  <a:pt x="1789327" y="504733"/>
                </a:cubicBezTo>
                <a:cubicBezTo>
                  <a:pt x="1596896" y="540977"/>
                  <a:pt x="1522096" y="500797"/>
                  <a:pt x="1259156" y="504733"/>
                </a:cubicBezTo>
                <a:cubicBezTo>
                  <a:pt x="996216" y="508669"/>
                  <a:pt x="788148" y="502882"/>
                  <a:pt x="662714" y="504733"/>
                </a:cubicBezTo>
                <a:cubicBezTo>
                  <a:pt x="537280" y="506584"/>
                  <a:pt x="154147" y="521673"/>
                  <a:pt x="0" y="504733"/>
                </a:cubicBezTo>
                <a:cubicBezTo>
                  <a:pt x="13115" y="368612"/>
                  <a:pt x="16862" y="109596"/>
                  <a:pt x="0" y="0"/>
                </a:cubicBezTo>
                <a:close/>
              </a:path>
              <a:path w="6627137" h="504733" fill="none" extrusionOk="0">
                <a:moveTo>
                  <a:pt x="-106366" y="0"/>
                </a:moveTo>
                <a:cubicBezTo>
                  <a:pt x="-82795" y="123768"/>
                  <a:pt x="-125956" y="253624"/>
                  <a:pt x="-106366" y="504733"/>
                </a:cubicBezTo>
                <a:cubicBezTo>
                  <a:pt x="-96893" y="302081"/>
                  <a:pt x="-87714" y="198857"/>
                  <a:pt x="-106366" y="0"/>
                </a:cubicBezTo>
                <a:close/>
              </a:path>
              <a:path w="6627137" h="504733" fill="none" extrusionOk="0">
                <a:moveTo>
                  <a:pt x="-106366" y="94642"/>
                </a:moveTo>
                <a:cubicBezTo>
                  <a:pt x="-315165" y="114758"/>
                  <a:pt x="-555706" y="129602"/>
                  <a:pt x="-691420" y="120330"/>
                </a:cubicBezTo>
                <a:cubicBezTo>
                  <a:pt x="-827134" y="111058"/>
                  <a:pt x="-1045692" y="128542"/>
                  <a:pt x="-1325229" y="148159"/>
                </a:cubicBezTo>
              </a:path>
              <a:path w="6627137" h="504733" stroke="0" extrusionOk="0">
                <a:moveTo>
                  <a:pt x="0" y="0"/>
                </a:moveTo>
                <a:cubicBezTo>
                  <a:pt x="249064" y="14864"/>
                  <a:pt x="308541" y="10121"/>
                  <a:pt x="596442" y="0"/>
                </a:cubicBezTo>
                <a:cubicBezTo>
                  <a:pt x="884343" y="-10121"/>
                  <a:pt x="928555" y="15026"/>
                  <a:pt x="1126613" y="0"/>
                </a:cubicBezTo>
                <a:cubicBezTo>
                  <a:pt x="1324671" y="-15026"/>
                  <a:pt x="1441051" y="-12570"/>
                  <a:pt x="1590513" y="0"/>
                </a:cubicBezTo>
                <a:cubicBezTo>
                  <a:pt x="1739975" y="12570"/>
                  <a:pt x="1964661" y="27035"/>
                  <a:pt x="2253227" y="0"/>
                </a:cubicBezTo>
                <a:cubicBezTo>
                  <a:pt x="2541793" y="-27035"/>
                  <a:pt x="2510830" y="12364"/>
                  <a:pt x="2717126" y="0"/>
                </a:cubicBezTo>
                <a:cubicBezTo>
                  <a:pt x="2923422" y="-12364"/>
                  <a:pt x="3193242" y="-6743"/>
                  <a:pt x="3446111" y="0"/>
                </a:cubicBezTo>
                <a:cubicBezTo>
                  <a:pt x="3698981" y="6743"/>
                  <a:pt x="3699932" y="19086"/>
                  <a:pt x="3910011" y="0"/>
                </a:cubicBezTo>
                <a:cubicBezTo>
                  <a:pt x="4120090" y="-19086"/>
                  <a:pt x="4525710" y="14038"/>
                  <a:pt x="4705267" y="0"/>
                </a:cubicBezTo>
                <a:cubicBezTo>
                  <a:pt x="4884824" y="-14038"/>
                  <a:pt x="5093800" y="-15845"/>
                  <a:pt x="5434252" y="0"/>
                </a:cubicBezTo>
                <a:cubicBezTo>
                  <a:pt x="5774704" y="15845"/>
                  <a:pt x="6270768" y="37051"/>
                  <a:pt x="6627137" y="0"/>
                </a:cubicBezTo>
                <a:cubicBezTo>
                  <a:pt x="6628721" y="138051"/>
                  <a:pt x="6622672" y="325091"/>
                  <a:pt x="6627137" y="504733"/>
                </a:cubicBezTo>
                <a:cubicBezTo>
                  <a:pt x="6519015" y="487020"/>
                  <a:pt x="6292887" y="492875"/>
                  <a:pt x="6163237" y="504733"/>
                </a:cubicBezTo>
                <a:cubicBezTo>
                  <a:pt x="6033587" y="516591"/>
                  <a:pt x="5784978" y="490021"/>
                  <a:pt x="5434252" y="504733"/>
                </a:cubicBezTo>
                <a:cubicBezTo>
                  <a:pt x="5083527" y="519445"/>
                  <a:pt x="5054334" y="520878"/>
                  <a:pt x="4771539" y="504733"/>
                </a:cubicBezTo>
                <a:cubicBezTo>
                  <a:pt x="4488744" y="488588"/>
                  <a:pt x="4501170" y="496727"/>
                  <a:pt x="4307639" y="504733"/>
                </a:cubicBezTo>
                <a:cubicBezTo>
                  <a:pt x="4114108" y="512739"/>
                  <a:pt x="3806953" y="469492"/>
                  <a:pt x="3578654" y="504733"/>
                </a:cubicBezTo>
                <a:cubicBezTo>
                  <a:pt x="3350356" y="539974"/>
                  <a:pt x="3306483" y="496388"/>
                  <a:pt x="3114754" y="504733"/>
                </a:cubicBezTo>
                <a:cubicBezTo>
                  <a:pt x="2923025" y="513078"/>
                  <a:pt x="2697423" y="499318"/>
                  <a:pt x="2319498" y="504733"/>
                </a:cubicBezTo>
                <a:cubicBezTo>
                  <a:pt x="1941573" y="510148"/>
                  <a:pt x="1922798" y="496700"/>
                  <a:pt x="1789327" y="504733"/>
                </a:cubicBezTo>
                <a:cubicBezTo>
                  <a:pt x="1655856" y="512766"/>
                  <a:pt x="1319314" y="502138"/>
                  <a:pt x="1192885" y="504733"/>
                </a:cubicBezTo>
                <a:cubicBezTo>
                  <a:pt x="1066456" y="507328"/>
                  <a:pt x="807764" y="526587"/>
                  <a:pt x="662714" y="504733"/>
                </a:cubicBezTo>
                <a:cubicBezTo>
                  <a:pt x="517664" y="482879"/>
                  <a:pt x="327202" y="499670"/>
                  <a:pt x="0" y="504733"/>
                </a:cubicBezTo>
                <a:cubicBezTo>
                  <a:pt x="16065" y="316491"/>
                  <a:pt x="4066" y="103835"/>
                  <a:pt x="0" y="0"/>
                </a:cubicBezTo>
                <a:close/>
              </a:path>
              <a:path w="6627137" h="504733" fill="none" stroke="0" extrusionOk="0">
                <a:moveTo>
                  <a:pt x="-106366" y="0"/>
                </a:moveTo>
                <a:cubicBezTo>
                  <a:pt x="-120243" y="227802"/>
                  <a:pt x="-130595" y="403585"/>
                  <a:pt x="-106366" y="504733"/>
                </a:cubicBezTo>
                <a:cubicBezTo>
                  <a:pt x="-90856" y="329097"/>
                  <a:pt x="-93475" y="148153"/>
                  <a:pt x="-106366" y="0"/>
                </a:cubicBezTo>
                <a:close/>
              </a:path>
              <a:path w="6627137" h="504733" fill="none" stroke="0" extrusionOk="0">
                <a:moveTo>
                  <a:pt x="-106366" y="94642"/>
                </a:moveTo>
                <a:cubicBezTo>
                  <a:pt x="-266976" y="85047"/>
                  <a:pt x="-564465" y="124731"/>
                  <a:pt x="-740175" y="122471"/>
                </a:cubicBezTo>
                <a:cubicBezTo>
                  <a:pt x="-915885" y="120211"/>
                  <a:pt x="-1047306" y="149026"/>
                  <a:pt x="-1325229" y="148159"/>
                </a:cubicBezTo>
              </a:path>
            </a:pathLst>
          </a:custGeom>
          <a:solidFill>
            <a:schemeClr val="accent1"/>
          </a:solidFill>
          <a:ln>
            <a:solidFill>
              <a:schemeClr val="tx1"/>
            </a:solidFill>
            <a:extLst>
              <a:ext uri="{C807C97D-BFC1-408E-A445-0C87EB9F89A2}">
                <ask:lineSketchStyleProps xmlns:ask="http://schemas.microsoft.com/office/drawing/2018/sketchyshapes" sd="4038333612">
                  <a:prstGeom prst="accentBorderCallout1">
                    <a:avLst>
                      <a:gd name="adj1" fmla="val 18751"/>
                      <a:gd name="adj2" fmla="val -1605"/>
                      <a:gd name="adj3" fmla="val 29354"/>
                      <a:gd name="adj4" fmla="val -1999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Une </a:t>
            </a:r>
            <a:r>
              <a:rPr lang="fr-FR" sz="1400" b="1" dirty="0">
                <a:solidFill>
                  <a:schemeClr val="bg1"/>
                </a:solidFill>
                <a:latin typeface="Cavolini" panose="03000502040302020204" pitchFamily="66" charset="0"/>
                <a:cs typeface="Cavolini" panose="03000502040302020204" pitchFamily="66" charset="0"/>
              </a:rPr>
              <a:t>marque</a:t>
            </a:r>
            <a:r>
              <a:rPr lang="fr-FR" sz="1400" dirty="0">
                <a:solidFill>
                  <a:schemeClr val="bg1"/>
                </a:solidFill>
                <a:latin typeface="Cavolini" panose="03000502040302020204" pitchFamily="66" charset="0"/>
                <a:cs typeface="Cavolini" panose="03000502040302020204" pitchFamily="66" charset="0"/>
              </a:rPr>
              <a:t> connue et qui innove régulièrement (GARMIN, </a:t>
            </a:r>
            <a:r>
              <a:rPr lang="fr-FR" sz="1400" dirty="0" err="1">
                <a:solidFill>
                  <a:schemeClr val="bg1"/>
                </a:solidFill>
                <a:latin typeface="Cavolini" panose="03000502040302020204" pitchFamily="66" charset="0"/>
                <a:cs typeface="Cavolini" panose="03000502040302020204" pitchFamily="66" charset="0"/>
              </a:rPr>
              <a:t>Papernest</a:t>
            </a:r>
            <a:r>
              <a:rPr lang="fr-FR" sz="1400" dirty="0">
                <a:solidFill>
                  <a:schemeClr val="bg1"/>
                </a:solidFill>
                <a:latin typeface="Cavolini" panose="03000502040302020204" pitchFamily="66" charset="0"/>
                <a:cs typeface="Cavolini" panose="03000502040302020204" pitchFamily="66" charset="0"/>
              </a:rPr>
              <a:t>)</a:t>
            </a:r>
          </a:p>
        </p:txBody>
      </p:sp>
      <p:sp>
        <p:nvSpPr>
          <p:cNvPr id="15" name="Légende : encadrée à une bordure 14">
            <a:extLst>
              <a:ext uri="{FF2B5EF4-FFF2-40B4-BE49-F238E27FC236}">
                <a16:creationId xmlns:a16="http://schemas.microsoft.com/office/drawing/2014/main" id="{CD8D080C-1EE0-1A63-2006-022477DAB958}"/>
              </a:ext>
            </a:extLst>
          </p:cNvPr>
          <p:cNvSpPr/>
          <p:nvPr/>
        </p:nvSpPr>
        <p:spPr>
          <a:xfrm flipH="1">
            <a:off x="1683944" y="4926495"/>
            <a:ext cx="6627137" cy="398353"/>
          </a:xfrm>
          <a:custGeom>
            <a:avLst/>
            <a:gdLst>
              <a:gd name="connsiteX0" fmla="*/ 0 w 6627137"/>
              <a:gd name="connsiteY0" fmla="*/ 0 h 398353"/>
              <a:gd name="connsiteX1" fmla="*/ 728985 w 6627137"/>
              <a:gd name="connsiteY1" fmla="*/ 0 h 398353"/>
              <a:gd name="connsiteX2" fmla="*/ 1259156 w 6627137"/>
              <a:gd name="connsiteY2" fmla="*/ 0 h 398353"/>
              <a:gd name="connsiteX3" fmla="*/ 2054412 w 6627137"/>
              <a:gd name="connsiteY3" fmla="*/ 0 h 398353"/>
              <a:gd name="connsiteX4" fmla="*/ 2518312 w 6627137"/>
              <a:gd name="connsiteY4" fmla="*/ 0 h 398353"/>
              <a:gd name="connsiteX5" fmla="*/ 2982212 w 6627137"/>
              <a:gd name="connsiteY5" fmla="*/ 0 h 398353"/>
              <a:gd name="connsiteX6" fmla="*/ 3578654 w 6627137"/>
              <a:gd name="connsiteY6" fmla="*/ 0 h 398353"/>
              <a:gd name="connsiteX7" fmla="*/ 4175096 w 6627137"/>
              <a:gd name="connsiteY7" fmla="*/ 0 h 398353"/>
              <a:gd name="connsiteX8" fmla="*/ 4771539 w 6627137"/>
              <a:gd name="connsiteY8" fmla="*/ 0 h 398353"/>
              <a:gd name="connsiteX9" fmla="*/ 5367981 w 6627137"/>
              <a:gd name="connsiteY9" fmla="*/ 0 h 398353"/>
              <a:gd name="connsiteX10" fmla="*/ 5964423 w 6627137"/>
              <a:gd name="connsiteY10" fmla="*/ 0 h 398353"/>
              <a:gd name="connsiteX11" fmla="*/ 6627137 w 6627137"/>
              <a:gd name="connsiteY11" fmla="*/ 0 h 398353"/>
              <a:gd name="connsiteX12" fmla="*/ 6627137 w 6627137"/>
              <a:gd name="connsiteY12" fmla="*/ 398353 h 398353"/>
              <a:gd name="connsiteX13" fmla="*/ 6096966 w 6627137"/>
              <a:gd name="connsiteY13" fmla="*/ 398353 h 398353"/>
              <a:gd name="connsiteX14" fmla="*/ 5434252 w 6627137"/>
              <a:gd name="connsiteY14" fmla="*/ 398353 h 398353"/>
              <a:gd name="connsiteX15" fmla="*/ 4771539 w 6627137"/>
              <a:gd name="connsiteY15" fmla="*/ 398353 h 398353"/>
              <a:gd name="connsiteX16" fmla="*/ 4175096 w 6627137"/>
              <a:gd name="connsiteY16" fmla="*/ 398353 h 398353"/>
              <a:gd name="connsiteX17" fmla="*/ 3711197 w 6627137"/>
              <a:gd name="connsiteY17" fmla="*/ 398353 h 398353"/>
              <a:gd name="connsiteX18" fmla="*/ 3181026 w 6627137"/>
              <a:gd name="connsiteY18" fmla="*/ 398353 h 398353"/>
              <a:gd name="connsiteX19" fmla="*/ 2518312 w 6627137"/>
              <a:gd name="connsiteY19" fmla="*/ 398353 h 398353"/>
              <a:gd name="connsiteX20" fmla="*/ 1789327 w 6627137"/>
              <a:gd name="connsiteY20" fmla="*/ 398353 h 398353"/>
              <a:gd name="connsiteX21" fmla="*/ 1259156 w 6627137"/>
              <a:gd name="connsiteY21" fmla="*/ 398353 h 398353"/>
              <a:gd name="connsiteX22" fmla="*/ 662714 w 6627137"/>
              <a:gd name="connsiteY22" fmla="*/ 398353 h 398353"/>
              <a:gd name="connsiteX23" fmla="*/ 0 w 6627137"/>
              <a:gd name="connsiteY23" fmla="*/ 398353 h 398353"/>
              <a:gd name="connsiteX24" fmla="*/ 0 w 6627137"/>
              <a:gd name="connsiteY24" fmla="*/ 0 h 398353"/>
              <a:gd name="connsiteX0" fmla="*/ -106366 w 6627137"/>
              <a:gd name="connsiteY0" fmla="*/ 0 h 398353"/>
              <a:gd name="connsiteX1" fmla="*/ -106366 w 6627137"/>
              <a:gd name="connsiteY1" fmla="*/ 398353 h 398353"/>
              <a:gd name="connsiteX2" fmla="*/ -106366 w 6627137"/>
              <a:gd name="connsiteY2" fmla="*/ 0 h 398353"/>
              <a:gd name="connsiteX0" fmla="*/ -106366 w 6627137"/>
              <a:gd name="connsiteY0" fmla="*/ 74695 h 398353"/>
              <a:gd name="connsiteX1" fmla="*/ -691388 w 6627137"/>
              <a:gd name="connsiteY1" fmla="*/ -116878 h 398353"/>
              <a:gd name="connsiteX2" fmla="*/ -1325162 w 6627137"/>
              <a:gd name="connsiteY2" fmla="*/ -324415 h 398353"/>
            </a:gdLst>
            <a:ahLst/>
            <a:cxnLst>
              <a:cxn ang="0">
                <a:pos x="connsiteX0" y="connsiteY0"/>
              </a:cxn>
              <a:cxn ang="0">
                <a:pos x="connsiteX1" y="connsiteY1"/>
              </a:cxn>
              <a:cxn ang="0">
                <a:pos x="connsiteX2" y="connsiteY2"/>
              </a:cxn>
            </a:cxnLst>
            <a:rect l="l" t="t" r="r" b="b"/>
            <a:pathLst>
              <a:path w="6627137" h="398353" fill="none" extrusionOk="0">
                <a:moveTo>
                  <a:pt x="0" y="0"/>
                </a:moveTo>
                <a:cubicBezTo>
                  <a:pt x="348705" y="31922"/>
                  <a:pt x="467701" y="14861"/>
                  <a:pt x="728985" y="0"/>
                </a:cubicBezTo>
                <a:cubicBezTo>
                  <a:pt x="990269" y="-14861"/>
                  <a:pt x="1020869" y="-13319"/>
                  <a:pt x="1259156" y="0"/>
                </a:cubicBezTo>
                <a:cubicBezTo>
                  <a:pt x="1497443" y="13319"/>
                  <a:pt x="1884647" y="-28884"/>
                  <a:pt x="2054412" y="0"/>
                </a:cubicBezTo>
                <a:cubicBezTo>
                  <a:pt x="2224177" y="28884"/>
                  <a:pt x="2326115" y="5278"/>
                  <a:pt x="2518312" y="0"/>
                </a:cubicBezTo>
                <a:cubicBezTo>
                  <a:pt x="2710509" y="-5278"/>
                  <a:pt x="2814104" y="-10679"/>
                  <a:pt x="2982212" y="0"/>
                </a:cubicBezTo>
                <a:cubicBezTo>
                  <a:pt x="3150320" y="10679"/>
                  <a:pt x="3448528" y="1839"/>
                  <a:pt x="3578654" y="0"/>
                </a:cubicBezTo>
                <a:cubicBezTo>
                  <a:pt x="3708780" y="-1839"/>
                  <a:pt x="3916112" y="-17530"/>
                  <a:pt x="4175096" y="0"/>
                </a:cubicBezTo>
                <a:cubicBezTo>
                  <a:pt x="4434080" y="17530"/>
                  <a:pt x="4508348" y="-17613"/>
                  <a:pt x="4771539" y="0"/>
                </a:cubicBezTo>
                <a:cubicBezTo>
                  <a:pt x="5034730" y="17613"/>
                  <a:pt x="5220474" y="-1834"/>
                  <a:pt x="5367981" y="0"/>
                </a:cubicBezTo>
                <a:cubicBezTo>
                  <a:pt x="5515488" y="1834"/>
                  <a:pt x="5805865" y="25971"/>
                  <a:pt x="5964423" y="0"/>
                </a:cubicBezTo>
                <a:cubicBezTo>
                  <a:pt x="6122981" y="-25971"/>
                  <a:pt x="6378224" y="14369"/>
                  <a:pt x="6627137" y="0"/>
                </a:cubicBezTo>
                <a:cubicBezTo>
                  <a:pt x="6623957" y="125111"/>
                  <a:pt x="6619359" y="225485"/>
                  <a:pt x="6627137" y="398353"/>
                </a:cubicBezTo>
                <a:cubicBezTo>
                  <a:pt x="6446052" y="376755"/>
                  <a:pt x="6330874" y="391523"/>
                  <a:pt x="6096966" y="398353"/>
                </a:cubicBezTo>
                <a:cubicBezTo>
                  <a:pt x="5863058" y="405183"/>
                  <a:pt x="5736151" y="414418"/>
                  <a:pt x="5434252" y="398353"/>
                </a:cubicBezTo>
                <a:cubicBezTo>
                  <a:pt x="5132353" y="382288"/>
                  <a:pt x="4911936" y="378689"/>
                  <a:pt x="4771539" y="398353"/>
                </a:cubicBezTo>
                <a:cubicBezTo>
                  <a:pt x="4631142" y="418017"/>
                  <a:pt x="4295643" y="398929"/>
                  <a:pt x="4175096" y="398353"/>
                </a:cubicBezTo>
                <a:cubicBezTo>
                  <a:pt x="4054549" y="397777"/>
                  <a:pt x="3813790" y="380729"/>
                  <a:pt x="3711197" y="398353"/>
                </a:cubicBezTo>
                <a:cubicBezTo>
                  <a:pt x="3608604" y="415977"/>
                  <a:pt x="3336617" y="411632"/>
                  <a:pt x="3181026" y="398353"/>
                </a:cubicBezTo>
                <a:cubicBezTo>
                  <a:pt x="3025435" y="385074"/>
                  <a:pt x="2684312" y="408018"/>
                  <a:pt x="2518312" y="398353"/>
                </a:cubicBezTo>
                <a:cubicBezTo>
                  <a:pt x="2352312" y="388688"/>
                  <a:pt x="1981759" y="362109"/>
                  <a:pt x="1789327" y="398353"/>
                </a:cubicBezTo>
                <a:cubicBezTo>
                  <a:pt x="1596896" y="434597"/>
                  <a:pt x="1522096" y="394417"/>
                  <a:pt x="1259156" y="398353"/>
                </a:cubicBezTo>
                <a:cubicBezTo>
                  <a:pt x="996216" y="402289"/>
                  <a:pt x="788148" y="396502"/>
                  <a:pt x="662714" y="398353"/>
                </a:cubicBezTo>
                <a:cubicBezTo>
                  <a:pt x="537280" y="400204"/>
                  <a:pt x="154147" y="415293"/>
                  <a:pt x="0" y="398353"/>
                </a:cubicBezTo>
                <a:cubicBezTo>
                  <a:pt x="-4755" y="223311"/>
                  <a:pt x="-14837" y="174712"/>
                  <a:pt x="0" y="0"/>
                </a:cubicBezTo>
                <a:close/>
              </a:path>
              <a:path w="6627137" h="398353" fill="none" extrusionOk="0">
                <a:moveTo>
                  <a:pt x="-106366" y="0"/>
                </a:moveTo>
                <a:cubicBezTo>
                  <a:pt x="-121249" y="130289"/>
                  <a:pt x="-95004" y="219821"/>
                  <a:pt x="-106366" y="398353"/>
                </a:cubicBezTo>
                <a:cubicBezTo>
                  <a:pt x="-123705" y="251405"/>
                  <a:pt x="-86976" y="108798"/>
                  <a:pt x="-106366" y="0"/>
                </a:cubicBezTo>
                <a:close/>
              </a:path>
              <a:path w="6627137" h="398353" fill="none" extrusionOk="0">
                <a:moveTo>
                  <a:pt x="-106366" y="74695"/>
                </a:moveTo>
                <a:cubicBezTo>
                  <a:pt x="-266048" y="261"/>
                  <a:pt x="-415173" y="-20270"/>
                  <a:pt x="-691388" y="-116878"/>
                </a:cubicBezTo>
                <a:cubicBezTo>
                  <a:pt x="-967603" y="-213486"/>
                  <a:pt x="-1197265" y="-266732"/>
                  <a:pt x="-1325162" y="-324415"/>
                </a:cubicBezTo>
              </a:path>
              <a:path w="6627137" h="398353" stroke="0" extrusionOk="0">
                <a:moveTo>
                  <a:pt x="0" y="0"/>
                </a:moveTo>
                <a:cubicBezTo>
                  <a:pt x="249064" y="14864"/>
                  <a:pt x="308541" y="10121"/>
                  <a:pt x="596442" y="0"/>
                </a:cubicBezTo>
                <a:cubicBezTo>
                  <a:pt x="884343" y="-10121"/>
                  <a:pt x="928555" y="15026"/>
                  <a:pt x="1126613" y="0"/>
                </a:cubicBezTo>
                <a:cubicBezTo>
                  <a:pt x="1324671" y="-15026"/>
                  <a:pt x="1441051" y="-12570"/>
                  <a:pt x="1590513" y="0"/>
                </a:cubicBezTo>
                <a:cubicBezTo>
                  <a:pt x="1739975" y="12570"/>
                  <a:pt x="1964661" y="27035"/>
                  <a:pt x="2253227" y="0"/>
                </a:cubicBezTo>
                <a:cubicBezTo>
                  <a:pt x="2541793" y="-27035"/>
                  <a:pt x="2510830" y="12364"/>
                  <a:pt x="2717126" y="0"/>
                </a:cubicBezTo>
                <a:cubicBezTo>
                  <a:pt x="2923422" y="-12364"/>
                  <a:pt x="3193242" y="-6743"/>
                  <a:pt x="3446111" y="0"/>
                </a:cubicBezTo>
                <a:cubicBezTo>
                  <a:pt x="3698981" y="6743"/>
                  <a:pt x="3699932" y="19086"/>
                  <a:pt x="3910011" y="0"/>
                </a:cubicBezTo>
                <a:cubicBezTo>
                  <a:pt x="4120090" y="-19086"/>
                  <a:pt x="4525710" y="14038"/>
                  <a:pt x="4705267" y="0"/>
                </a:cubicBezTo>
                <a:cubicBezTo>
                  <a:pt x="4884824" y="-14038"/>
                  <a:pt x="5093800" y="-15845"/>
                  <a:pt x="5434252" y="0"/>
                </a:cubicBezTo>
                <a:cubicBezTo>
                  <a:pt x="5774704" y="15845"/>
                  <a:pt x="6270768" y="37051"/>
                  <a:pt x="6627137" y="0"/>
                </a:cubicBezTo>
                <a:cubicBezTo>
                  <a:pt x="6637978" y="123204"/>
                  <a:pt x="6634166" y="280758"/>
                  <a:pt x="6627137" y="398353"/>
                </a:cubicBezTo>
                <a:cubicBezTo>
                  <a:pt x="6519015" y="380640"/>
                  <a:pt x="6292887" y="386495"/>
                  <a:pt x="6163237" y="398353"/>
                </a:cubicBezTo>
                <a:cubicBezTo>
                  <a:pt x="6033587" y="410211"/>
                  <a:pt x="5784978" y="383641"/>
                  <a:pt x="5434252" y="398353"/>
                </a:cubicBezTo>
                <a:cubicBezTo>
                  <a:pt x="5083527" y="413065"/>
                  <a:pt x="5054334" y="414498"/>
                  <a:pt x="4771539" y="398353"/>
                </a:cubicBezTo>
                <a:cubicBezTo>
                  <a:pt x="4488744" y="382208"/>
                  <a:pt x="4501170" y="390347"/>
                  <a:pt x="4307639" y="398353"/>
                </a:cubicBezTo>
                <a:cubicBezTo>
                  <a:pt x="4114108" y="406359"/>
                  <a:pt x="3806953" y="363112"/>
                  <a:pt x="3578654" y="398353"/>
                </a:cubicBezTo>
                <a:cubicBezTo>
                  <a:pt x="3350356" y="433594"/>
                  <a:pt x="3306483" y="390008"/>
                  <a:pt x="3114754" y="398353"/>
                </a:cubicBezTo>
                <a:cubicBezTo>
                  <a:pt x="2923025" y="406698"/>
                  <a:pt x="2697423" y="392938"/>
                  <a:pt x="2319498" y="398353"/>
                </a:cubicBezTo>
                <a:cubicBezTo>
                  <a:pt x="1941573" y="403768"/>
                  <a:pt x="1922798" y="390320"/>
                  <a:pt x="1789327" y="398353"/>
                </a:cubicBezTo>
                <a:cubicBezTo>
                  <a:pt x="1655856" y="406386"/>
                  <a:pt x="1319314" y="395758"/>
                  <a:pt x="1192885" y="398353"/>
                </a:cubicBezTo>
                <a:cubicBezTo>
                  <a:pt x="1066456" y="400948"/>
                  <a:pt x="807764" y="420207"/>
                  <a:pt x="662714" y="398353"/>
                </a:cubicBezTo>
                <a:cubicBezTo>
                  <a:pt x="517664" y="376499"/>
                  <a:pt x="327202" y="393290"/>
                  <a:pt x="0" y="398353"/>
                </a:cubicBezTo>
                <a:cubicBezTo>
                  <a:pt x="-4921" y="213673"/>
                  <a:pt x="7143" y="187505"/>
                  <a:pt x="0" y="0"/>
                </a:cubicBezTo>
                <a:close/>
              </a:path>
              <a:path w="6627137" h="398353" fill="none" stroke="0" extrusionOk="0">
                <a:moveTo>
                  <a:pt x="-106366" y="0"/>
                </a:moveTo>
                <a:cubicBezTo>
                  <a:pt x="-86875" y="182217"/>
                  <a:pt x="-89973" y="305773"/>
                  <a:pt x="-106366" y="398353"/>
                </a:cubicBezTo>
                <a:cubicBezTo>
                  <a:pt x="-94295" y="229067"/>
                  <a:pt x="-121812" y="164335"/>
                  <a:pt x="-106366" y="0"/>
                </a:cubicBezTo>
                <a:close/>
              </a:path>
              <a:path w="6627137" h="398353" fill="none" stroke="0" extrusionOk="0">
                <a:moveTo>
                  <a:pt x="-106366" y="74695"/>
                </a:moveTo>
                <a:cubicBezTo>
                  <a:pt x="-373149" y="-20100"/>
                  <a:pt x="-613567" y="-90574"/>
                  <a:pt x="-740140" y="-132842"/>
                </a:cubicBezTo>
                <a:cubicBezTo>
                  <a:pt x="-866713" y="-175110"/>
                  <a:pt x="-1061292" y="-213719"/>
                  <a:pt x="-1325162" y="-324415"/>
                </a:cubicBezTo>
              </a:path>
            </a:pathLst>
          </a:custGeom>
          <a:solidFill>
            <a:schemeClr val="accent1"/>
          </a:solidFill>
          <a:ln>
            <a:solidFill>
              <a:schemeClr val="tx1"/>
            </a:solidFill>
            <a:extLst>
              <a:ext uri="{C807C97D-BFC1-408E-A445-0C87EB9F89A2}">
                <ask:lineSketchStyleProps xmlns:ask="http://schemas.microsoft.com/office/drawing/2018/sketchyshapes" sd="4038333612">
                  <a:prstGeom prst="accentBorderCallout1">
                    <a:avLst>
                      <a:gd name="adj1" fmla="val 18751"/>
                      <a:gd name="adj2" fmla="val -1605"/>
                      <a:gd name="adj3" fmla="val -81439"/>
                      <a:gd name="adj4" fmla="val -1999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Une </a:t>
            </a:r>
            <a:r>
              <a:rPr lang="fr-FR" sz="1400" b="1" dirty="0">
                <a:solidFill>
                  <a:schemeClr val="bg1"/>
                </a:solidFill>
                <a:latin typeface="Cavolini" panose="03000502040302020204" pitchFamily="66" charset="0"/>
                <a:cs typeface="Cavolini" panose="03000502040302020204" pitchFamily="66" charset="0"/>
              </a:rPr>
              <a:t>gamme</a:t>
            </a:r>
            <a:r>
              <a:rPr lang="fr-FR" sz="1400" dirty="0">
                <a:solidFill>
                  <a:schemeClr val="bg1"/>
                </a:solidFill>
                <a:latin typeface="Cavolini" panose="03000502040302020204" pitchFamily="66" charset="0"/>
                <a:cs typeface="Cavolini" panose="03000502040302020204" pitchFamily="66" charset="0"/>
              </a:rPr>
              <a:t> de produits et services de qualité</a:t>
            </a:r>
          </a:p>
        </p:txBody>
      </p:sp>
      <p:sp>
        <p:nvSpPr>
          <p:cNvPr id="16" name="Légende : encadrée à une bordure 15">
            <a:extLst>
              <a:ext uri="{FF2B5EF4-FFF2-40B4-BE49-F238E27FC236}">
                <a16:creationId xmlns:a16="http://schemas.microsoft.com/office/drawing/2014/main" id="{1AE929BB-A4EC-B061-1DD0-7ACC2755053C}"/>
              </a:ext>
            </a:extLst>
          </p:cNvPr>
          <p:cNvSpPr/>
          <p:nvPr/>
        </p:nvSpPr>
        <p:spPr>
          <a:xfrm flipH="1">
            <a:off x="1683944" y="5390200"/>
            <a:ext cx="6627137" cy="398353"/>
          </a:xfrm>
          <a:custGeom>
            <a:avLst/>
            <a:gdLst>
              <a:gd name="connsiteX0" fmla="*/ 0 w 6627137"/>
              <a:gd name="connsiteY0" fmla="*/ 0 h 398353"/>
              <a:gd name="connsiteX1" fmla="*/ 728985 w 6627137"/>
              <a:gd name="connsiteY1" fmla="*/ 0 h 398353"/>
              <a:gd name="connsiteX2" fmla="*/ 1259156 w 6627137"/>
              <a:gd name="connsiteY2" fmla="*/ 0 h 398353"/>
              <a:gd name="connsiteX3" fmla="*/ 2054412 w 6627137"/>
              <a:gd name="connsiteY3" fmla="*/ 0 h 398353"/>
              <a:gd name="connsiteX4" fmla="*/ 2518312 w 6627137"/>
              <a:gd name="connsiteY4" fmla="*/ 0 h 398353"/>
              <a:gd name="connsiteX5" fmla="*/ 2982212 w 6627137"/>
              <a:gd name="connsiteY5" fmla="*/ 0 h 398353"/>
              <a:gd name="connsiteX6" fmla="*/ 3578654 w 6627137"/>
              <a:gd name="connsiteY6" fmla="*/ 0 h 398353"/>
              <a:gd name="connsiteX7" fmla="*/ 4175096 w 6627137"/>
              <a:gd name="connsiteY7" fmla="*/ 0 h 398353"/>
              <a:gd name="connsiteX8" fmla="*/ 4771539 w 6627137"/>
              <a:gd name="connsiteY8" fmla="*/ 0 h 398353"/>
              <a:gd name="connsiteX9" fmla="*/ 5367981 w 6627137"/>
              <a:gd name="connsiteY9" fmla="*/ 0 h 398353"/>
              <a:gd name="connsiteX10" fmla="*/ 5964423 w 6627137"/>
              <a:gd name="connsiteY10" fmla="*/ 0 h 398353"/>
              <a:gd name="connsiteX11" fmla="*/ 6627137 w 6627137"/>
              <a:gd name="connsiteY11" fmla="*/ 0 h 398353"/>
              <a:gd name="connsiteX12" fmla="*/ 6627137 w 6627137"/>
              <a:gd name="connsiteY12" fmla="*/ 398353 h 398353"/>
              <a:gd name="connsiteX13" fmla="*/ 6096966 w 6627137"/>
              <a:gd name="connsiteY13" fmla="*/ 398353 h 398353"/>
              <a:gd name="connsiteX14" fmla="*/ 5434252 w 6627137"/>
              <a:gd name="connsiteY14" fmla="*/ 398353 h 398353"/>
              <a:gd name="connsiteX15" fmla="*/ 4771539 w 6627137"/>
              <a:gd name="connsiteY15" fmla="*/ 398353 h 398353"/>
              <a:gd name="connsiteX16" fmla="*/ 4175096 w 6627137"/>
              <a:gd name="connsiteY16" fmla="*/ 398353 h 398353"/>
              <a:gd name="connsiteX17" fmla="*/ 3711197 w 6627137"/>
              <a:gd name="connsiteY17" fmla="*/ 398353 h 398353"/>
              <a:gd name="connsiteX18" fmla="*/ 3181026 w 6627137"/>
              <a:gd name="connsiteY18" fmla="*/ 398353 h 398353"/>
              <a:gd name="connsiteX19" fmla="*/ 2518312 w 6627137"/>
              <a:gd name="connsiteY19" fmla="*/ 398353 h 398353"/>
              <a:gd name="connsiteX20" fmla="*/ 1789327 w 6627137"/>
              <a:gd name="connsiteY20" fmla="*/ 398353 h 398353"/>
              <a:gd name="connsiteX21" fmla="*/ 1259156 w 6627137"/>
              <a:gd name="connsiteY21" fmla="*/ 398353 h 398353"/>
              <a:gd name="connsiteX22" fmla="*/ 662714 w 6627137"/>
              <a:gd name="connsiteY22" fmla="*/ 398353 h 398353"/>
              <a:gd name="connsiteX23" fmla="*/ 0 w 6627137"/>
              <a:gd name="connsiteY23" fmla="*/ 398353 h 398353"/>
              <a:gd name="connsiteX24" fmla="*/ 0 w 6627137"/>
              <a:gd name="connsiteY24" fmla="*/ 0 h 398353"/>
              <a:gd name="connsiteX0" fmla="*/ -106366 w 6627137"/>
              <a:gd name="connsiteY0" fmla="*/ 0 h 398353"/>
              <a:gd name="connsiteX1" fmla="*/ -106366 w 6627137"/>
              <a:gd name="connsiteY1" fmla="*/ 398353 h 398353"/>
              <a:gd name="connsiteX2" fmla="*/ -106366 w 6627137"/>
              <a:gd name="connsiteY2" fmla="*/ 0 h 398353"/>
              <a:gd name="connsiteX0" fmla="*/ -106366 w 6627137"/>
              <a:gd name="connsiteY0" fmla="*/ 74695 h 398353"/>
              <a:gd name="connsiteX1" fmla="*/ -527936 w 6627137"/>
              <a:gd name="connsiteY1" fmla="*/ -192885 h 398353"/>
              <a:gd name="connsiteX2" fmla="*/ -937228 w 6627137"/>
              <a:gd name="connsiteY2" fmla="*/ -452671 h 398353"/>
              <a:gd name="connsiteX3" fmla="*/ -1334241 w 6627137"/>
              <a:gd name="connsiteY3" fmla="*/ -704663 h 398353"/>
            </a:gdLst>
            <a:ahLst/>
            <a:cxnLst>
              <a:cxn ang="0">
                <a:pos x="connsiteX0" y="connsiteY0"/>
              </a:cxn>
              <a:cxn ang="0">
                <a:pos x="connsiteX1" y="connsiteY1"/>
              </a:cxn>
              <a:cxn ang="0">
                <a:pos x="connsiteX2" y="connsiteY2"/>
              </a:cxn>
              <a:cxn ang="0">
                <a:pos x="connsiteX3" y="connsiteY3"/>
              </a:cxn>
            </a:cxnLst>
            <a:rect l="l" t="t" r="r" b="b"/>
            <a:pathLst>
              <a:path w="6627137" h="398353" fill="none" extrusionOk="0">
                <a:moveTo>
                  <a:pt x="0" y="0"/>
                </a:moveTo>
                <a:cubicBezTo>
                  <a:pt x="348705" y="31922"/>
                  <a:pt x="467701" y="14861"/>
                  <a:pt x="728985" y="0"/>
                </a:cubicBezTo>
                <a:cubicBezTo>
                  <a:pt x="990269" y="-14861"/>
                  <a:pt x="1020869" y="-13319"/>
                  <a:pt x="1259156" y="0"/>
                </a:cubicBezTo>
                <a:cubicBezTo>
                  <a:pt x="1497443" y="13319"/>
                  <a:pt x="1884647" y="-28884"/>
                  <a:pt x="2054412" y="0"/>
                </a:cubicBezTo>
                <a:cubicBezTo>
                  <a:pt x="2224177" y="28884"/>
                  <a:pt x="2326115" y="5278"/>
                  <a:pt x="2518312" y="0"/>
                </a:cubicBezTo>
                <a:cubicBezTo>
                  <a:pt x="2710509" y="-5278"/>
                  <a:pt x="2814104" y="-10679"/>
                  <a:pt x="2982212" y="0"/>
                </a:cubicBezTo>
                <a:cubicBezTo>
                  <a:pt x="3150320" y="10679"/>
                  <a:pt x="3448528" y="1839"/>
                  <a:pt x="3578654" y="0"/>
                </a:cubicBezTo>
                <a:cubicBezTo>
                  <a:pt x="3708780" y="-1839"/>
                  <a:pt x="3916112" y="-17530"/>
                  <a:pt x="4175096" y="0"/>
                </a:cubicBezTo>
                <a:cubicBezTo>
                  <a:pt x="4434080" y="17530"/>
                  <a:pt x="4508348" y="-17613"/>
                  <a:pt x="4771539" y="0"/>
                </a:cubicBezTo>
                <a:cubicBezTo>
                  <a:pt x="5034730" y="17613"/>
                  <a:pt x="5220474" y="-1834"/>
                  <a:pt x="5367981" y="0"/>
                </a:cubicBezTo>
                <a:cubicBezTo>
                  <a:pt x="5515488" y="1834"/>
                  <a:pt x="5805865" y="25971"/>
                  <a:pt x="5964423" y="0"/>
                </a:cubicBezTo>
                <a:cubicBezTo>
                  <a:pt x="6122981" y="-25971"/>
                  <a:pt x="6378224" y="14369"/>
                  <a:pt x="6627137" y="0"/>
                </a:cubicBezTo>
                <a:cubicBezTo>
                  <a:pt x="6623957" y="125111"/>
                  <a:pt x="6619359" y="225485"/>
                  <a:pt x="6627137" y="398353"/>
                </a:cubicBezTo>
                <a:cubicBezTo>
                  <a:pt x="6446052" y="376755"/>
                  <a:pt x="6330874" y="391523"/>
                  <a:pt x="6096966" y="398353"/>
                </a:cubicBezTo>
                <a:cubicBezTo>
                  <a:pt x="5863058" y="405183"/>
                  <a:pt x="5736151" y="414418"/>
                  <a:pt x="5434252" y="398353"/>
                </a:cubicBezTo>
                <a:cubicBezTo>
                  <a:pt x="5132353" y="382288"/>
                  <a:pt x="4911936" y="378689"/>
                  <a:pt x="4771539" y="398353"/>
                </a:cubicBezTo>
                <a:cubicBezTo>
                  <a:pt x="4631142" y="418017"/>
                  <a:pt x="4295643" y="398929"/>
                  <a:pt x="4175096" y="398353"/>
                </a:cubicBezTo>
                <a:cubicBezTo>
                  <a:pt x="4054549" y="397777"/>
                  <a:pt x="3813790" y="380729"/>
                  <a:pt x="3711197" y="398353"/>
                </a:cubicBezTo>
                <a:cubicBezTo>
                  <a:pt x="3608604" y="415977"/>
                  <a:pt x="3336617" y="411632"/>
                  <a:pt x="3181026" y="398353"/>
                </a:cubicBezTo>
                <a:cubicBezTo>
                  <a:pt x="3025435" y="385074"/>
                  <a:pt x="2684312" y="408018"/>
                  <a:pt x="2518312" y="398353"/>
                </a:cubicBezTo>
                <a:cubicBezTo>
                  <a:pt x="2352312" y="388688"/>
                  <a:pt x="1981759" y="362109"/>
                  <a:pt x="1789327" y="398353"/>
                </a:cubicBezTo>
                <a:cubicBezTo>
                  <a:pt x="1596896" y="434597"/>
                  <a:pt x="1522096" y="394417"/>
                  <a:pt x="1259156" y="398353"/>
                </a:cubicBezTo>
                <a:cubicBezTo>
                  <a:pt x="996216" y="402289"/>
                  <a:pt x="788148" y="396502"/>
                  <a:pt x="662714" y="398353"/>
                </a:cubicBezTo>
                <a:cubicBezTo>
                  <a:pt x="537280" y="400204"/>
                  <a:pt x="154147" y="415293"/>
                  <a:pt x="0" y="398353"/>
                </a:cubicBezTo>
                <a:cubicBezTo>
                  <a:pt x="-4755" y="223311"/>
                  <a:pt x="-14837" y="174712"/>
                  <a:pt x="0" y="0"/>
                </a:cubicBezTo>
                <a:close/>
              </a:path>
              <a:path w="6627137" h="398353" fill="none" extrusionOk="0">
                <a:moveTo>
                  <a:pt x="-106366" y="0"/>
                </a:moveTo>
                <a:cubicBezTo>
                  <a:pt x="-121249" y="130289"/>
                  <a:pt x="-95004" y="219821"/>
                  <a:pt x="-106366" y="398353"/>
                </a:cubicBezTo>
                <a:cubicBezTo>
                  <a:pt x="-123705" y="251405"/>
                  <a:pt x="-86976" y="108798"/>
                  <a:pt x="-106366" y="0"/>
                </a:cubicBezTo>
                <a:close/>
              </a:path>
              <a:path w="6627137" h="398353" fill="none" extrusionOk="0">
                <a:moveTo>
                  <a:pt x="-106366" y="74695"/>
                </a:moveTo>
                <a:cubicBezTo>
                  <a:pt x="-279741" y="-54302"/>
                  <a:pt x="-351475" y="-108474"/>
                  <a:pt x="-527936" y="-192885"/>
                </a:cubicBezTo>
                <a:cubicBezTo>
                  <a:pt x="-704397" y="-277295"/>
                  <a:pt x="-817262" y="-400494"/>
                  <a:pt x="-937228" y="-452671"/>
                </a:cubicBezTo>
                <a:cubicBezTo>
                  <a:pt x="-1057194" y="-504848"/>
                  <a:pt x="-1259096" y="-631607"/>
                  <a:pt x="-1334241" y="-704663"/>
                </a:cubicBezTo>
              </a:path>
              <a:path w="6627137" h="398353" stroke="0" extrusionOk="0">
                <a:moveTo>
                  <a:pt x="0" y="0"/>
                </a:moveTo>
                <a:cubicBezTo>
                  <a:pt x="249064" y="14864"/>
                  <a:pt x="308541" y="10121"/>
                  <a:pt x="596442" y="0"/>
                </a:cubicBezTo>
                <a:cubicBezTo>
                  <a:pt x="884343" y="-10121"/>
                  <a:pt x="928555" y="15026"/>
                  <a:pt x="1126613" y="0"/>
                </a:cubicBezTo>
                <a:cubicBezTo>
                  <a:pt x="1324671" y="-15026"/>
                  <a:pt x="1441051" y="-12570"/>
                  <a:pt x="1590513" y="0"/>
                </a:cubicBezTo>
                <a:cubicBezTo>
                  <a:pt x="1739975" y="12570"/>
                  <a:pt x="1964661" y="27035"/>
                  <a:pt x="2253227" y="0"/>
                </a:cubicBezTo>
                <a:cubicBezTo>
                  <a:pt x="2541793" y="-27035"/>
                  <a:pt x="2510830" y="12364"/>
                  <a:pt x="2717126" y="0"/>
                </a:cubicBezTo>
                <a:cubicBezTo>
                  <a:pt x="2923422" y="-12364"/>
                  <a:pt x="3193242" y="-6743"/>
                  <a:pt x="3446111" y="0"/>
                </a:cubicBezTo>
                <a:cubicBezTo>
                  <a:pt x="3698981" y="6743"/>
                  <a:pt x="3699932" y="19086"/>
                  <a:pt x="3910011" y="0"/>
                </a:cubicBezTo>
                <a:cubicBezTo>
                  <a:pt x="4120090" y="-19086"/>
                  <a:pt x="4525710" y="14038"/>
                  <a:pt x="4705267" y="0"/>
                </a:cubicBezTo>
                <a:cubicBezTo>
                  <a:pt x="4884824" y="-14038"/>
                  <a:pt x="5093800" y="-15845"/>
                  <a:pt x="5434252" y="0"/>
                </a:cubicBezTo>
                <a:cubicBezTo>
                  <a:pt x="5774704" y="15845"/>
                  <a:pt x="6270768" y="37051"/>
                  <a:pt x="6627137" y="0"/>
                </a:cubicBezTo>
                <a:cubicBezTo>
                  <a:pt x="6637978" y="123204"/>
                  <a:pt x="6634166" y="280758"/>
                  <a:pt x="6627137" y="398353"/>
                </a:cubicBezTo>
                <a:cubicBezTo>
                  <a:pt x="6519015" y="380640"/>
                  <a:pt x="6292887" y="386495"/>
                  <a:pt x="6163237" y="398353"/>
                </a:cubicBezTo>
                <a:cubicBezTo>
                  <a:pt x="6033587" y="410211"/>
                  <a:pt x="5784978" y="383641"/>
                  <a:pt x="5434252" y="398353"/>
                </a:cubicBezTo>
                <a:cubicBezTo>
                  <a:pt x="5083527" y="413065"/>
                  <a:pt x="5054334" y="414498"/>
                  <a:pt x="4771539" y="398353"/>
                </a:cubicBezTo>
                <a:cubicBezTo>
                  <a:pt x="4488744" y="382208"/>
                  <a:pt x="4501170" y="390347"/>
                  <a:pt x="4307639" y="398353"/>
                </a:cubicBezTo>
                <a:cubicBezTo>
                  <a:pt x="4114108" y="406359"/>
                  <a:pt x="3806953" y="363112"/>
                  <a:pt x="3578654" y="398353"/>
                </a:cubicBezTo>
                <a:cubicBezTo>
                  <a:pt x="3350356" y="433594"/>
                  <a:pt x="3306483" y="390008"/>
                  <a:pt x="3114754" y="398353"/>
                </a:cubicBezTo>
                <a:cubicBezTo>
                  <a:pt x="2923025" y="406698"/>
                  <a:pt x="2697423" y="392938"/>
                  <a:pt x="2319498" y="398353"/>
                </a:cubicBezTo>
                <a:cubicBezTo>
                  <a:pt x="1941573" y="403768"/>
                  <a:pt x="1922798" y="390320"/>
                  <a:pt x="1789327" y="398353"/>
                </a:cubicBezTo>
                <a:cubicBezTo>
                  <a:pt x="1655856" y="406386"/>
                  <a:pt x="1319314" y="395758"/>
                  <a:pt x="1192885" y="398353"/>
                </a:cubicBezTo>
                <a:cubicBezTo>
                  <a:pt x="1066456" y="400948"/>
                  <a:pt x="807764" y="420207"/>
                  <a:pt x="662714" y="398353"/>
                </a:cubicBezTo>
                <a:cubicBezTo>
                  <a:pt x="517664" y="376499"/>
                  <a:pt x="327202" y="393290"/>
                  <a:pt x="0" y="398353"/>
                </a:cubicBezTo>
                <a:cubicBezTo>
                  <a:pt x="-4921" y="213673"/>
                  <a:pt x="7143" y="187505"/>
                  <a:pt x="0" y="0"/>
                </a:cubicBezTo>
                <a:close/>
              </a:path>
              <a:path w="6627137" h="398353" fill="none" stroke="0" extrusionOk="0">
                <a:moveTo>
                  <a:pt x="-106366" y="0"/>
                </a:moveTo>
                <a:cubicBezTo>
                  <a:pt x="-86875" y="182217"/>
                  <a:pt x="-89973" y="305773"/>
                  <a:pt x="-106366" y="398353"/>
                </a:cubicBezTo>
                <a:cubicBezTo>
                  <a:pt x="-94295" y="229067"/>
                  <a:pt x="-121812" y="164335"/>
                  <a:pt x="-106366" y="0"/>
                </a:cubicBezTo>
                <a:close/>
              </a:path>
              <a:path w="6627137" h="398353" fill="none" stroke="0" extrusionOk="0">
                <a:moveTo>
                  <a:pt x="-106366" y="74695"/>
                </a:moveTo>
                <a:cubicBezTo>
                  <a:pt x="-305204" y="-37317"/>
                  <a:pt x="-336791" y="-86282"/>
                  <a:pt x="-540215" y="-200678"/>
                </a:cubicBezTo>
                <a:cubicBezTo>
                  <a:pt x="-743639" y="-315074"/>
                  <a:pt x="-770991" y="-363159"/>
                  <a:pt x="-937228" y="-452671"/>
                </a:cubicBezTo>
                <a:cubicBezTo>
                  <a:pt x="-1103465" y="-542183"/>
                  <a:pt x="-1179077" y="-598602"/>
                  <a:pt x="-1334241" y="-704663"/>
                </a:cubicBezTo>
              </a:path>
            </a:pathLst>
          </a:custGeom>
          <a:solidFill>
            <a:schemeClr val="accent1"/>
          </a:solidFill>
          <a:ln>
            <a:solidFill>
              <a:schemeClr val="tx1"/>
            </a:solidFill>
            <a:extLst>
              <a:ext uri="{C807C97D-BFC1-408E-A445-0C87EB9F89A2}">
                <ask:lineSketchStyleProps xmlns:ask="http://schemas.microsoft.com/office/drawing/2018/sketchyshapes" sd="4038333612">
                  <a:prstGeom prst="accentBorderCallout1">
                    <a:avLst>
                      <a:gd name="adj1" fmla="val 18751"/>
                      <a:gd name="adj2" fmla="val -1605"/>
                      <a:gd name="adj3" fmla="val -176894"/>
                      <a:gd name="adj4" fmla="val -20133"/>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Un </a:t>
            </a:r>
            <a:r>
              <a:rPr lang="fr-FR" sz="1400" b="1" dirty="0" err="1">
                <a:solidFill>
                  <a:schemeClr val="bg1"/>
                </a:solidFill>
                <a:latin typeface="Cavolini" panose="03000502040302020204" pitchFamily="66" charset="0"/>
                <a:cs typeface="Cavolini" panose="03000502040302020204" pitchFamily="66" charset="0"/>
              </a:rPr>
              <a:t>selfcare</a:t>
            </a:r>
            <a:r>
              <a:rPr lang="fr-FR" sz="1400" dirty="0">
                <a:solidFill>
                  <a:schemeClr val="bg1"/>
                </a:solidFill>
                <a:latin typeface="Cavolini" panose="03000502040302020204" pitchFamily="66" charset="0"/>
                <a:cs typeface="Cavolini" panose="03000502040302020204" pitchFamily="66" charset="0"/>
              </a:rPr>
              <a:t> simple, rapide et sûr</a:t>
            </a:r>
          </a:p>
        </p:txBody>
      </p:sp>
      <p:sp>
        <p:nvSpPr>
          <p:cNvPr id="17" name="Légende : encadrée à une bordure 16">
            <a:extLst>
              <a:ext uri="{FF2B5EF4-FFF2-40B4-BE49-F238E27FC236}">
                <a16:creationId xmlns:a16="http://schemas.microsoft.com/office/drawing/2014/main" id="{6B015E73-24B3-9B52-70AC-C86F6DF7EC5A}"/>
              </a:ext>
            </a:extLst>
          </p:cNvPr>
          <p:cNvSpPr/>
          <p:nvPr/>
        </p:nvSpPr>
        <p:spPr>
          <a:xfrm flipH="1">
            <a:off x="1683944" y="5853906"/>
            <a:ext cx="6627137" cy="398353"/>
          </a:xfrm>
          <a:custGeom>
            <a:avLst/>
            <a:gdLst>
              <a:gd name="connsiteX0" fmla="*/ 0 w 6627137"/>
              <a:gd name="connsiteY0" fmla="*/ 0 h 398353"/>
              <a:gd name="connsiteX1" fmla="*/ 728985 w 6627137"/>
              <a:gd name="connsiteY1" fmla="*/ 0 h 398353"/>
              <a:gd name="connsiteX2" fmla="*/ 1259156 w 6627137"/>
              <a:gd name="connsiteY2" fmla="*/ 0 h 398353"/>
              <a:gd name="connsiteX3" fmla="*/ 2054412 w 6627137"/>
              <a:gd name="connsiteY3" fmla="*/ 0 h 398353"/>
              <a:gd name="connsiteX4" fmla="*/ 2518312 w 6627137"/>
              <a:gd name="connsiteY4" fmla="*/ 0 h 398353"/>
              <a:gd name="connsiteX5" fmla="*/ 2982212 w 6627137"/>
              <a:gd name="connsiteY5" fmla="*/ 0 h 398353"/>
              <a:gd name="connsiteX6" fmla="*/ 3578654 w 6627137"/>
              <a:gd name="connsiteY6" fmla="*/ 0 h 398353"/>
              <a:gd name="connsiteX7" fmla="*/ 4175096 w 6627137"/>
              <a:gd name="connsiteY7" fmla="*/ 0 h 398353"/>
              <a:gd name="connsiteX8" fmla="*/ 4771539 w 6627137"/>
              <a:gd name="connsiteY8" fmla="*/ 0 h 398353"/>
              <a:gd name="connsiteX9" fmla="*/ 5367981 w 6627137"/>
              <a:gd name="connsiteY9" fmla="*/ 0 h 398353"/>
              <a:gd name="connsiteX10" fmla="*/ 5964423 w 6627137"/>
              <a:gd name="connsiteY10" fmla="*/ 0 h 398353"/>
              <a:gd name="connsiteX11" fmla="*/ 6627137 w 6627137"/>
              <a:gd name="connsiteY11" fmla="*/ 0 h 398353"/>
              <a:gd name="connsiteX12" fmla="*/ 6627137 w 6627137"/>
              <a:gd name="connsiteY12" fmla="*/ 398353 h 398353"/>
              <a:gd name="connsiteX13" fmla="*/ 6096966 w 6627137"/>
              <a:gd name="connsiteY13" fmla="*/ 398353 h 398353"/>
              <a:gd name="connsiteX14" fmla="*/ 5434252 w 6627137"/>
              <a:gd name="connsiteY14" fmla="*/ 398353 h 398353"/>
              <a:gd name="connsiteX15" fmla="*/ 4771539 w 6627137"/>
              <a:gd name="connsiteY15" fmla="*/ 398353 h 398353"/>
              <a:gd name="connsiteX16" fmla="*/ 4175096 w 6627137"/>
              <a:gd name="connsiteY16" fmla="*/ 398353 h 398353"/>
              <a:gd name="connsiteX17" fmla="*/ 3711197 w 6627137"/>
              <a:gd name="connsiteY17" fmla="*/ 398353 h 398353"/>
              <a:gd name="connsiteX18" fmla="*/ 3181026 w 6627137"/>
              <a:gd name="connsiteY18" fmla="*/ 398353 h 398353"/>
              <a:gd name="connsiteX19" fmla="*/ 2518312 w 6627137"/>
              <a:gd name="connsiteY19" fmla="*/ 398353 h 398353"/>
              <a:gd name="connsiteX20" fmla="*/ 1789327 w 6627137"/>
              <a:gd name="connsiteY20" fmla="*/ 398353 h 398353"/>
              <a:gd name="connsiteX21" fmla="*/ 1259156 w 6627137"/>
              <a:gd name="connsiteY21" fmla="*/ 398353 h 398353"/>
              <a:gd name="connsiteX22" fmla="*/ 662714 w 6627137"/>
              <a:gd name="connsiteY22" fmla="*/ 398353 h 398353"/>
              <a:gd name="connsiteX23" fmla="*/ 0 w 6627137"/>
              <a:gd name="connsiteY23" fmla="*/ 398353 h 398353"/>
              <a:gd name="connsiteX24" fmla="*/ 0 w 6627137"/>
              <a:gd name="connsiteY24" fmla="*/ 0 h 398353"/>
              <a:gd name="connsiteX0" fmla="*/ -106366 w 6627137"/>
              <a:gd name="connsiteY0" fmla="*/ 0 h 398353"/>
              <a:gd name="connsiteX1" fmla="*/ -106366 w 6627137"/>
              <a:gd name="connsiteY1" fmla="*/ 398353 h 398353"/>
              <a:gd name="connsiteX2" fmla="*/ -106366 w 6627137"/>
              <a:gd name="connsiteY2" fmla="*/ 0 h 398353"/>
              <a:gd name="connsiteX0" fmla="*/ -106366 w 6627137"/>
              <a:gd name="connsiteY0" fmla="*/ 74695 h 398353"/>
              <a:gd name="connsiteX1" fmla="*/ -537265 w 6627137"/>
              <a:gd name="connsiteY1" fmla="*/ -314110 h 398353"/>
              <a:gd name="connsiteX2" fmla="*/ -955614 w 6627137"/>
              <a:gd name="connsiteY2" fmla="*/ -691591 h 398353"/>
              <a:gd name="connsiteX3" fmla="*/ -1361413 w 6627137"/>
              <a:gd name="connsiteY3" fmla="*/ -1057747 h 398353"/>
            </a:gdLst>
            <a:ahLst/>
            <a:cxnLst>
              <a:cxn ang="0">
                <a:pos x="connsiteX0" y="connsiteY0"/>
              </a:cxn>
              <a:cxn ang="0">
                <a:pos x="connsiteX1" y="connsiteY1"/>
              </a:cxn>
              <a:cxn ang="0">
                <a:pos x="connsiteX2" y="connsiteY2"/>
              </a:cxn>
              <a:cxn ang="0">
                <a:pos x="connsiteX3" y="connsiteY3"/>
              </a:cxn>
            </a:cxnLst>
            <a:rect l="l" t="t" r="r" b="b"/>
            <a:pathLst>
              <a:path w="6627137" h="398353" fill="none" extrusionOk="0">
                <a:moveTo>
                  <a:pt x="0" y="0"/>
                </a:moveTo>
                <a:cubicBezTo>
                  <a:pt x="348705" y="31922"/>
                  <a:pt x="467701" y="14861"/>
                  <a:pt x="728985" y="0"/>
                </a:cubicBezTo>
                <a:cubicBezTo>
                  <a:pt x="990269" y="-14861"/>
                  <a:pt x="1020869" y="-13319"/>
                  <a:pt x="1259156" y="0"/>
                </a:cubicBezTo>
                <a:cubicBezTo>
                  <a:pt x="1497443" y="13319"/>
                  <a:pt x="1884647" y="-28884"/>
                  <a:pt x="2054412" y="0"/>
                </a:cubicBezTo>
                <a:cubicBezTo>
                  <a:pt x="2224177" y="28884"/>
                  <a:pt x="2326115" y="5278"/>
                  <a:pt x="2518312" y="0"/>
                </a:cubicBezTo>
                <a:cubicBezTo>
                  <a:pt x="2710509" y="-5278"/>
                  <a:pt x="2814104" y="-10679"/>
                  <a:pt x="2982212" y="0"/>
                </a:cubicBezTo>
                <a:cubicBezTo>
                  <a:pt x="3150320" y="10679"/>
                  <a:pt x="3448528" y="1839"/>
                  <a:pt x="3578654" y="0"/>
                </a:cubicBezTo>
                <a:cubicBezTo>
                  <a:pt x="3708780" y="-1839"/>
                  <a:pt x="3916112" y="-17530"/>
                  <a:pt x="4175096" y="0"/>
                </a:cubicBezTo>
                <a:cubicBezTo>
                  <a:pt x="4434080" y="17530"/>
                  <a:pt x="4508348" y="-17613"/>
                  <a:pt x="4771539" y="0"/>
                </a:cubicBezTo>
                <a:cubicBezTo>
                  <a:pt x="5034730" y="17613"/>
                  <a:pt x="5220474" y="-1834"/>
                  <a:pt x="5367981" y="0"/>
                </a:cubicBezTo>
                <a:cubicBezTo>
                  <a:pt x="5515488" y="1834"/>
                  <a:pt x="5805865" y="25971"/>
                  <a:pt x="5964423" y="0"/>
                </a:cubicBezTo>
                <a:cubicBezTo>
                  <a:pt x="6122981" y="-25971"/>
                  <a:pt x="6378224" y="14369"/>
                  <a:pt x="6627137" y="0"/>
                </a:cubicBezTo>
                <a:cubicBezTo>
                  <a:pt x="6623957" y="125111"/>
                  <a:pt x="6619359" y="225485"/>
                  <a:pt x="6627137" y="398353"/>
                </a:cubicBezTo>
                <a:cubicBezTo>
                  <a:pt x="6446052" y="376755"/>
                  <a:pt x="6330874" y="391523"/>
                  <a:pt x="6096966" y="398353"/>
                </a:cubicBezTo>
                <a:cubicBezTo>
                  <a:pt x="5863058" y="405183"/>
                  <a:pt x="5736151" y="414418"/>
                  <a:pt x="5434252" y="398353"/>
                </a:cubicBezTo>
                <a:cubicBezTo>
                  <a:pt x="5132353" y="382288"/>
                  <a:pt x="4911936" y="378689"/>
                  <a:pt x="4771539" y="398353"/>
                </a:cubicBezTo>
                <a:cubicBezTo>
                  <a:pt x="4631142" y="418017"/>
                  <a:pt x="4295643" y="398929"/>
                  <a:pt x="4175096" y="398353"/>
                </a:cubicBezTo>
                <a:cubicBezTo>
                  <a:pt x="4054549" y="397777"/>
                  <a:pt x="3813790" y="380729"/>
                  <a:pt x="3711197" y="398353"/>
                </a:cubicBezTo>
                <a:cubicBezTo>
                  <a:pt x="3608604" y="415977"/>
                  <a:pt x="3336617" y="411632"/>
                  <a:pt x="3181026" y="398353"/>
                </a:cubicBezTo>
                <a:cubicBezTo>
                  <a:pt x="3025435" y="385074"/>
                  <a:pt x="2684312" y="408018"/>
                  <a:pt x="2518312" y="398353"/>
                </a:cubicBezTo>
                <a:cubicBezTo>
                  <a:pt x="2352312" y="388688"/>
                  <a:pt x="1981759" y="362109"/>
                  <a:pt x="1789327" y="398353"/>
                </a:cubicBezTo>
                <a:cubicBezTo>
                  <a:pt x="1596896" y="434597"/>
                  <a:pt x="1522096" y="394417"/>
                  <a:pt x="1259156" y="398353"/>
                </a:cubicBezTo>
                <a:cubicBezTo>
                  <a:pt x="996216" y="402289"/>
                  <a:pt x="788148" y="396502"/>
                  <a:pt x="662714" y="398353"/>
                </a:cubicBezTo>
                <a:cubicBezTo>
                  <a:pt x="537280" y="400204"/>
                  <a:pt x="154147" y="415293"/>
                  <a:pt x="0" y="398353"/>
                </a:cubicBezTo>
                <a:cubicBezTo>
                  <a:pt x="-4755" y="223311"/>
                  <a:pt x="-14837" y="174712"/>
                  <a:pt x="0" y="0"/>
                </a:cubicBezTo>
                <a:close/>
              </a:path>
              <a:path w="6627137" h="398353" fill="none" extrusionOk="0">
                <a:moveTo>
                  <a:pt x="-106366" y="0"/>
                </a:moveTo>
                <a:cubicBezTo>
                  <a:pt x="-121249" y="130289"/>
                  <a:pt x="-95004" y="219821"/>
                  <a:pt x="-106366" y="398353"/>
                </a:cubicBezTo>
                <a:cubicBezTo>
                  <a:pt x="-123705" y="251405"/>
                  <a:pt x="-86976" y="108798"/>
                  <a:pt x="-106366" y="0"/>
                </a:cubicBezTo>
                <a:close/>
              </a:path>
              <a:path w="6627137" h="398353" fill="none" extrusionOk="0">
                <a:moveTo>
                  <a:pt x="-106366" y="74695"/>
                </a:moveTo>
                <a:cubicBezTo>
                  <a:pt x="-329974" y="-100709"/>
                  <a:pt x="-403656" y="-203905"/>
                  <a:pt x="-537265" y="-314110"/>
                </a:cubicBezTo>
                <a:cubicBezTo>
                  <a:pt x="-670874" y="-424315"/>
                  <a:pt x="-762196" y="-536508"/>
                  <a:pt x="-955614" y="-691591"/>
                </a:cubicBezTo>
                <a:cubicBezTo>
                  <a:pt x="-1149032" y="-846674"/>
                  <a:pt x="-1263527" y="-946257"/>
                  <a:pt x="-1361413" y="-1057747"/>
                </a:cubicBezTo>
              </a:path>
              <a:path w="6627137" h="398353" stroke="0" extrusionOk="0">
                <a:moveTo>
                  <a:pt x="0" y="0"/>
                </a:moveTo>
                <a:cubicBezTo>
                  <a:pt x="249064" y="14864"/>
                  <a:pt x="308541" y="10121"/>
                  <a:pt x="596442" y="0"/>
                </a:cubicBezTo>
                <a:cubicBezTo>
                  <a:pt x="884343" y="-10121"/>
                  <a:pt x="928555" y="15026"/>
                  <a:pt x="1126613" y="0"/>
                </a:cubicBezTo>
                <a:cubicBezTo>
                  <a:pt x="1324671" y="-15026"/>
                  <a:pt x="1441051" y="-12570"/>
                  <a:pt x="1590513" y="0"/>
                </a:cubicBezTo>
                <a:cubicBezTo>
                  <a:pt x="1739975" y="12570"/>
                  <a:pt x="1964661" y="27035"/>
                  <a:pt x="2253227" y="0"/>
                </a:cubicBezTo>
                <a:cubicBezTo>
                  <a:pt x="2541793" y="-27035"/>
                  <a:pt x="2510830" y="12364"/>
                  <a:pt x="2717126" y="0"/>
                </a:cubicBezTo>
                <a:cubicBezTo>
                  <a:pt x="2923422" y="-12364"/>
                  <a:pt x="3193242" y="-6743"/>
                  <a:pt x="3446111" y="0"/>
                </a:cubicBezTo>
                <a:cubicBezTo>
                  <a:pt x="3698981" y="6743"/>
                  <a:pt x="3699932" y="19086"/>
                  <a:pt x="3910011" y="0"/>
                </a:cubicBezTo>
                <a:cubicBezTo>
                  <a:pt x="4120090" y="-19086"/>
                  <a:pt x="4525710" y="14038"/>
                  <a:pt x="4705267" y="0"/>
                </a:cubicBezTo>
                <a:cubicBezTo>
                  <a:pt x="4884824" y="-14038"/>
                  <a:pt x="5093800" y="-15845"/>
                  <a:pt x="5434252" y="0"/>
                </a:cubicBezTo>
                <a:cubicBezTo>
                  <a:pt x="5774704" y="15845"/>
                  <a:pt x="6270768" y="37051"/>
                  <a:pt x="6627137" y="0"/>
                </a:cubicBezTo>
                <a:cubicBezTo>
                  <a:pt x="6637978" y="123204"/>
                  <a:pt x="6634166" y="280758"/>
                  <a:pt x="6627137" y="398353"/>
                </a:cubicBezTo>
                <a:cubicBezTo>
                  <a:pt x="6519015" y="380640"/>
                  <a:pt x="6292887" y="386495"/>
                  <a:pt x="6163237" y="398353"/>
                </a:cubicBezTo>
                <a:cubicBezTo>
                  <a:pt x="6033587" y="410211"/>
                  <a:pt x="5784978" y="383641"/>
                  <a:pt x="5434252" y="398353"/>
                </a:cubicBezTo>
                <a:cubicBezTo>
                  <a:pt x="5083527" y="413065"/>
                  <a:pt x="5054334" y="414498"/>
                  <a:pt x="4771539" y="398353"/>
                </a:cubicBezTo>
                <a:cubicBezTo>
                  <a:pt x="4488744" y="382208"/>
                  <a:pt x="4501170" y="390347"/>
                  <a:pt x="4307639" y="398353"/>
                </a:cubicBezTo>
                <a:cubicBezTo>
                  <a:pt x="4114108" y="406359"/>
                  <a:pt x="3806953" y="363112"/>
                  <a:pt x="3578654" y="398353"/>
                </a:cubicBezTo>
                <a:cubicBezTo>
                  <a:pt x="3350356" y="433594"/>
                  <a:pt x="3306483" y="390008"/>
                  <a:pt x="3114754" y="398353"/>
                </a:cubicBezTo>
                <a:cubicBezTo>
                  <a:pt x="2923025" y="406698"/>
                  <a:pt x="2697423" y="392938"/>
                  <a:pt x="2319498" y="398353"/>
                </a:cubicBezTo>
                <a:cubicBezTo>
                  <a:pt x="1941573" y="403768"/>
                  <a:pt x="1922798" y="390320"/>
                  <a:pt x="1789327" y="398353"/>
                </a:cubicBezTo>
                <a:cubicBezTo>
                  <a:pt x="1655856" y="406386"/>
                  <a:pt x="1319314" y="395758"/>
                  <a:pt x="1192885" y="398353"/>
                </a:cubicBezTo>
                <a:cubicBezTo>
                  <a:pt x="1066456" y="400948"/>
                  <a:pt x="807764" y="420207"/>
                  <a:pt x="662714" y="398353"/>
                </a:cubicBezTo>
                <a:cubicBezTo>
                  <a:pt x="517664" y="376499"/>
                  <a:pt x="327202" y="393290"/>
                  <a:pt x="0" y="398353"/>
                </a:cubicBezTo>
                <a:cubicBezTo>
                  <a:pt x="-4921" y="213673"/>
                  <a:pt x="7143" y="187505"/>
                  <a:pt x="0" y="0"/>
                </a:cubicBezTo>
                <a:close/>
              </a:path>
              <a:path w="6627137" h="398353" fill="none" stroke="0" extrusionOk="0">
                <a:moveTo>
                  <a:pt x="-106366" y="0"/>
                </a:moveTo>
                <a:cubicBezTo>
                  <a:pt x="-86875" y="182217"/>
                  <a:pt x="-89973" y="305773"/>
                  <a:pt x="-106366" y="398353"/>
                </a:cubicBezTo>
                <a:cubicBezTo>
                  <a:pt x="-94295" y="229067"/>
                  <a:pt x="-121812" y="164335"/>
                  <a:pt x="-106366" y="0"/>
                </a:cubicBezTo>
                <a:close/>
              </a:path>
              <a:path w="6627137" h="398353" fill="none" stroke="0" extrusionOk="0">
                <a:moveTo>
                  <a:pt x="-106366" y="74695"/>
                </a:moveTo>
                <a:cubicBezTo>
                  <a:pt x="-256489" y="-35887"/>
                  <a:pt x="-409749" y="-169202"/>
                  <a:pt x="-549816" y="-325435"/>
                </a:cubicBezTo>
                <a:cubicBezTo>
                  <a:pt x="-689883" y="-481668"/>
                  <a:pt x="-764433" y="-538532"/>
                  <a:pt x="-955614" y="-691591"/>
                </a:cubicBezTo>
                <a:cubicBezTo>
                  <a:pt x="-1146795" y="-844650"/>
                  <a:pt x="-1276314" y="-971490"/>
                  <a:pt x="-1361413" y="-1057747"/>
                </a:cubicBezTo>
              </a:path>
            </a:pathLst>
          </a:custGeom>
          <a:solidFill>
            <a:schemeClr val="accent1"/>
          </a:solidFill>
          <a:ln>
            <a:solidFill>
              <a:schemeClr val="tx1"/>
            </a:solidFill>
            <a:extLst>
              <a:ext uri="{C807C97D-BFC1-408E-A445-0C87EB9F89A2}">
                <ask:lineSketchStyleProps xmlns:ask="http://schemas.microsoft.com/office/drawing/2018/sketchyshapes" sd="4038333612">
                  <a:prstGeom prst="accentBorderCallout1">
                    <a:avLst>
                      <a:gd name="adj1" fmla="val 18751"/>
                      <a:gd name="adj2" fmla="val -1605"/>
                      <a:gd name="adj3" fmla="val -265530"/>
                      <a:gd name="adj4" fmla="val -20543"/>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Une </a:t>
            </a:r>
            <a:r>
              <a:rPr lang="fr-FR" sz="1400" b="1" dirty="0">
                <a:solidFill>
                  <a:schemeClr val="bg1"/>
                </a:solidFill>
                <a:latin typeface="Cavolini" panose="03000502040302020204" pitchFamily="66" charset="0"/>
                <a:cs typeface="Cavolini" panose="03000502040302020204" pitchFamily="66" charset="0"/>
              </a:rPr>
              <a:t>offre de parrainage </a:t>
            </a:r>
            <a:r>
              <a:rPr lang="fr-FR" sz="1400" dirty="0">
                <a:solidFill>
                  <a:schemeClr val="bg1"/>
                </a:solidFill>
                <a:latin typeface="Cavolini" panose="03000502040302020204" pitchFamily="66" charset="0"/>
                <a:cs typeface="Cavolini" panose="03000502040302020204" pitchFamily="66" charset="0"/>
              </a:rPr>
              <a:t>qui renforce notre attractivité</a:t>
            </a:r>
          </a:p>
        </p:txBody>
      </p:sp>
    </p:spTree>
    <p:extLst>
      <p:ext uri="{BB962C8B-B14F-4D97-AF65-F5344CB8AC3E}">
        <p14:creationId xmlns:p14="http://schemas.microsoft.com/office/powerpoint/2010/main" val="3245809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C9E7F99-6331-59FF-FD8C-1BA838F0DFEB}"/>
              </a:ext>
            </a:extLst>
          </p:cNvPr>
          <p:cNvSpPr>
            <a:spLocks noGrp="1"/>
          </p:cNvSpPr>
          <p:nvPr>
            <p:ph idx="17"/>
          </p:nvPr>
        </p:nvSpPr>
        <p:spPr>
          <a:xfrm>
            <a:off x="695325" y="1288872"/>
            <a:ext cx="10980738" cy="1336633"/>
          </a:xfrm>
        </p:spPr>
        <p:txBody>
          <a:bodyPr/>
          <a:lstStyle/>
          <a:p>
            <a:r>
              <a:rPr lang="fr-FR" dirty="0"/>
              <a:t>2</a:t>
            </a:r>
            <a:r>
              <a:rPr lang="fr-FR" sz="1600" dirty="0">
                <a:solidFill>
                  <a:schemeClr val="tx1">
                    <a:lumMod val="75000"/>
                    <a:lumOff val="25000"/>
                  </a:schemeClr>
                </a:solidFill>
              </a:rPr>
              <a:t>0 de nos collègues de la région 3M testent la recommandation active depuis 15 jours.</a:t>
            </a:r>
          </a:p>
          <a:p>
            <a:r>
              <a:rPr lang="fr-FR" dirty="0"/>
              <a:t>L</a:t>
            </a:r>
            <a:r>
              <a:rPr lang="fr-FR" sz="1600" dirty="0">
                <a:solidFill>
                  <a:schemeClr val="tx1">
                    <a:lumMod val="75000"/>
                    <a:lumOff val="25000"/>
                  </a:schemeClr>
                </a:solidFill>
              </a:rPr>
              <a:t>es premiers RDV avec les premiers prospects filleuls sont programmés.</a:t>
            </a:r>
          </a:p>
          <a:p>
            <a:r>
              <a:rPr lang="fr-FR" sz="1600" dirty="0">
                <a:solidFill>
                  <a:schemeClr val="tx1">
                    <a:lumMod val="75000"/>
                    <a:lumOff val="25000"/>
                  </a:schemeClr>
                </a:solidFill>
              </a:rPr>
              <a:t>Les </a:t>
            </a:r>
            <a:r>
              <a:rPr lang="fr-FR" sz="1600" b="1" dirty="0">
                <a:solidFill>
                  <a:srgbClr val="C00000"/>
                </a:solidFill>
              </a:rPr>
              <a:t>premières EER sont réalisées </a:t>
            </a:r>
            <a:r>
              <a:rPr lang="fr-FR" sz="1600" dirty="0">
                <a:solidFill>
                  <a:schemeClr val="tx1">
                    <a:lumMod val="75000"/>
                    <a:lumOff val="25000"/>
                  </a:schemeClr>
                </a:solidFill>
              </a:rPr>
              <a:t>!</a:t>
            </a:r>
          </a:p>
          <a:p>
            <a:r>
              <a:rPr lang="fr-FR" sz="1600" dirty="0">
                <a:solidFill>
                  <a:schemeClr val="tx1">
                    <a:lumMod val="75000"/>
                    <a:lumOff val="25000"/>
                  </a:schemeClr>
                </a:solidFill>
              </a:rPr>
              <a:t>Laure POPLIMONT, GC à Laxou Aristide BRIAND nous partage sa </a:t>
            </a:r>
            <a:r>
              <a:rPr lang="fr-FR" sz="1600" b="1" dirty="0">
                <a:solidFill>
                  <a:schemeClr val="tx1">
                    <a:lumMod val="75000"/>
                    <a:lumOff val="25000"/>
                  </a:schemeClr>
                </a:solidFill>
              </a:rPr>
              <a:t>première tentative </a:t>
            </a:r>
            <a:r>
              <a:rPr lang="fr-FR" sz="1600" dirty="0">
                <a:solidFill>
                  <a:schemeClr val="tx1">
                    <a:lumMod val="75000"/>
                    <a:lumOff val="25000"/>
                  </a:schemeClr>
                </a:solidFill>
              </a:rPr>
              <a:t>:</a:t>
            </a:r>
            <a:endParaRPr lang="fr-FR" sz="1600" b="1" dirty="0">
              <a:solidFill>
                <a:schemeClr val="tx1">
                  <a:lumMod val="75000"/>
                  <a:lumOff val="25000"/>
                </a:schemeClr>
              </a:solidFill>
            </a:endParaRPr>
          </a:p>
        </p:txBody>
      </p:sp>
      <p:sp>
        <p:nvSpPr>
          <p:cNvPr id="3" name="Espace réservé du texte 2">
            <a:extLst>
              <a:ext uri="{FF2B5EF4-FFF2-40B4-BE49-F238E27FC236}">
                <a16:creationId xmlns:a16="http://schemas.microsoft.com/office/drawing/2014/main" id="{8127AE10-98D6-7394-163A-BCE801FB058D}"/>
              </a:ext>
            </a:extLst>
          </p:cNvPr>
          <p:cNvSpPr>
            <a:spLocks noGrp="1"/>
          </p:cNvSpPr>
          <p:nvPr>
            <p:ph type="body" sz="quarter" idx="12"/>
          </p:nvPr>
        </p:nvSpPr>
        <p:spPr/>
        <p:txBody>
          <a:bodyPr/>
          <a:lstStyle/>
          <a:p>
            <a:r>
              <a:rPr lang="fr-FR" dirty="0"/>
              <a:t>Nous sommes recommandables et recommandés !</a:t>
            </a:r>
          </a:p>
        </p:txBody>
      </p:sp>
      <p:sp>
        <p:nvSpPr>
          <p:cNvPr id="4" name="Espace réservé du texte 3">
            <a:extLst>
              <a:ext uri="{FF2B5EF4-FFF2-40B4-BE49-F238E27FC236}">
                <a16:creationId xmlns:a16="http://schemas.microsoft.com/office/drawing/2014/main" id="{938F596A-C921-2E8C-9DC1-8374C3977831}"/>
              </a:ext>
            </a:extLst>
          </p:cNvPr>
          <p:cNvSpPr>
            <a:spLocks noGrp="1"/>
          </p:cNvSpPr>
          <p:nvPr>
            <p:ph type="body" sz="quarter" idx="14"/>
          </p:nvPr>
        </p:nvSpPr>
        <p:spPr/>
        <p:txBody>
          <a:bodyPr/>
          <a:lstStyle/>
          <a:p>
            <a:r>
              <a:rPr lang="fr-FR" dirty="0"/>
              <a:t>La recommandation active</a:t>
            </a:r>
          </a:p>
        </p:txBody>
      </p:sp>
      <p:sp>
        <p:nvSpPr>
          <p:cNvPr id="5" name="Espace réservé du texte 4">
            <a:extLst>
              <a:ext uri="{FF2B5EF4-FFF2-40B4-BE49-F238E27FC236}">
                <a16:creationId xmlns:a16="http://schemas.microsoft.com/office/drawing/2014/main" id="{41EE1E33-2EEB-004C-6AF3-91A537B885C9}"/>
              </a:ext>
            </a:extLst>
          </p:cNvPr>
          <p:cNvSpPr>
            <a:spLocks noGrp="1"/>
          </p:cNvSpPr>
          <p:nvPr>
            <p:ph type="body" sz="quarter" idx="16"/>
          </p:nvPr>
        </p:nvSpPr>
        <p:spPr/>
        <p:txBody>
          <a:bodyPr/>
          <a:lstStyle/>
          <a:p>
            <a:r>
              <a:rPr lang="fr-FR" dirty="0"/>
              <a:t>3</a:t>
            </a:r>
          </a:p>
        </p:txBody>
      </p:sp>
      <p:sp>
        <p:nvSpPr>
          <p:cNvPr id="6" name="Légende : encadrée à une bordure 5">
            <a:extLst>
              <a:ext uri="{FF2B5EF4-FFF2-40B4-BE49-F238E27FC236}">
                <a16:creationId xmlns:a16="http://schemas.microsoft.com/office/drawing/2014/main" id="{E6E49BD1-2B79-227C-30AF-7F20B74F277E}"/>
              </a:ext>
            </a:extLst>
          </p:cNvPr>
          <p:cNvSpPr/>
          <p:nvPr/>
        </p:nvSpPr>
        <p:spPr>
          <a:xfrm>
            <a:off x="2330947" y="2755391"/>
            <a:ext cx="6948855" cy="2154724"/>
          </a:xfrm>
          <a:custGeom>
            <a:avLst/>
            <a:gdLst>
              <a:gd name="connsiteX0" fmla="*/ 0 w 6948855"/>
              <a:gd name="connsiteY0" fmla="*/ 0 h 2154724"/>
              <a:gd name="connsiteX1" fmla="*/ 486420 w 6948855"/>
              <a:gd name="connsiteY1" fmla="*/ 0 h 2154724"/>
              <a:gd name="connsiteX2" fmla="*/ 1320282 w 6948855"/>
              <a:gd name="connsiteY2" fmla="*/ 0 h 2154724"/>
              <a:gd name="connsiteX3" fmla="*/ 2154145 w 6948855"/>
              <a:gd name="connsiteY3" fmla="*/ 0 h 2154724"/>
              <a:gd name="connsiteX4" fmla="*/ 2849031 w 6948855"/>
              <a:gd name="connsiteY4" fmla="*/ 0 h 2154724"/>
              <a:gd name="connsiteX5" fmla="*/ 3474428 w 6948855"/>
              <a:gd name="connsiteY5" fmla="*/ 0 h 2154724"/>
              <a:gd name="connsiteX6" fmla="*/ 4099824 w 6948855"/>
              <a:gd name="connsiteY6" fmla="*/ 0 h 2154724"/>
              <a:gd name="connsiteX7" fmla="*/ 4725221 w 6948855"/>
              <a:gd name="connsiteY7" fmla="*/ 0 h 2154724"/>
              <a:gd name="connsiteX8" fmla="*/ 5559084 w 6948855"/>
              <a:gd name="connsiteY8" fmla="*/ 0 h 2154724"/>
              <a:gd name="connsiteX9" fmla="*/ 6184481 w 6948855"/>
              <a:gd name="connsiteY9" fmla="*/ 0 h 2154724"/>
              <a:gd name="connsiteX10" fmla="*/ 6948855 w 6948855"/>
              <a:gd name="connsiteY10" fmla="*/ 0 h 2154724"/>
              <a:gd name="connsiteX11" fmla="*/ 6948855 w 6948855"/>
              <a:gd name="connsiteY11" fmla="*/ 560228 h 2154724"/>
              <a:gd name="connsiteX12" fmla="*/ 6948855 w 6948855"/>
              <a:gd name="connsiteY12" fmla="*/ 1142004 h 2154724"/>
              <a:gd name="connsiteX13" fmla="*/ 6948855 w 6948855"/>
              <a:gd name="connsiteY13" fmla="*/ 1680685 h 2154724"/>
              <a:gd name="connsiteX14" fmla="*/ 6948855 w 6948855"/>
              <a:gd name="connsiteY14" fmla="*/ 2154724 h 2154724"/>
              <a:gd name="connsiteX15" fmla="*/ 6253970 w 6948855"/>
              <a:gd name="connsiteY15" fmla="*/ 2154724 h 2154724"/>
              <a:gd name="connsiteX16" fmla="*/ 5767550 w 6948855"/>
              <a:gd name="connsiteY16" fmla="*/ 2154724 h 2154724"/>
              <a:gd name="connsiteX17" fmla="*/ 5211641 w 6948855"/>
              <a:gd name="connsiteY17" fmla="*/ 2154724 h 2154724"/>
              <a:gd name="connsiteX18" fmla="*/ 4377779 w 6948855"/>
              <a:gd name="connsiteY18" fmla="*/ 2154724 h 2154724"/>
              <a:gd name="connsiteX19" fmla="*/ 3682893 w 6948855"/>
              <a:gd name="connsiteY19" fmla="*/ 2154724 h 2154724"/>
              <a:gd name="connsiteX20" fmla="*/ 3196473 w 6948855"/>
              <a:gd name="connsiteY20" fmla="*/ 2154724 h 2154724"/>
              <a:gd name="connsiteX21" fmla="*/ 2362611 w 6948855"/>
              <a:gd name="connsiteY21" fmla="*/ 2154724 h 2154724"/>
              <a:gd name="connsiteX22" fmla="*/ 1667725 w 6948855"/>
              <a:gd name="connsiteY22" fmla="*/ 2154724 h 2154724"/>
              <a:gd name="connsiteX23" fmla="*/ 1111817 w 6948855"/>
              <a:gd name="connsiteY23" fmla="*/ 2154724 h 2154724"/>
              <a:gd name="connsiteX24" fmla="*/ 0 w 6948855"/>
              <a:gd name="connsiteY24" fmla="*/ 2154724 h 2154724"/>
              <a:gd name="connsiteX25" fmla="*/ 0 w 6948855"/>
              <a:gd name="connsiteY25" fmla="*/ 1659137 h 2154724"/>
              <a:gd name="connsiteX26" fmla="*/ 0 w 6948855"/>
              <a:gd name="connsiteY26" fmla="*/ 1163551 h 2154724"/>
              <a:gd name="connsiteX27" fmla="*/ 0 w 6948855"/>
              <a:gd name="connsiteY27" fmla="*/ 624870 h 2154724"/>
              <a:gd name="connsiteX28" fmla="*/ 0 w 6948855"/>
              <a:gd name="connsiteY28" fmla="*/ 0 h 2154724"/>
              <a:gd name="connsiteX0" fmla="*/ -93671 w 6948855"/>
              <a:gd name="connsiteY0" fmla="*/ 0 h 2154724"/>
              <a:gd name="connsiteX1" fmla="*/ -93671 w 6948855"/>
              <a:gd name="connsiteY1" fmla="*/ 560228 h 2154724"/>
              <a:gd name="connsiteX2" fmla="*/ -93671 w 6948855"/>
              <a:gd name="connsiteY2" fmla="*/ 1055815 h 2154724"/>
              <a:gd name="connsiteX3" fmla="*/ -93671 w 6948855"/>
              <a:gd name="connsiteY3" fmla="*/ 1572949 h 2154724"/>
              <a:gd name="connsiteX4" fmla="*/ -93671 w 6948855"/>
              <a:gd name="connsiteY4" fmla="*/ 2154724 h 2154724"/>
              <a:gd name="connsiteX5" fmla="*/ -93671 w 6948855"/>
              <a:gd name="connsiteY5" fmla="*/ 1637590 h 2154724"/>
              <a:gd name="connsiteX6" fmla="*/ -93671 w 6948855"/>
              <a:gd name="connsiteY6" fmla="*/ 1142004 h 2154724"/>
              <a:gd name="connsiteX7" fmla="*/ -93671 w 6948855"/>
              <a:gd name="connsiteY7" fmla="*/ 581775 h 2154724"/>
              <a:gd name="connsiteX8" fmla="*/ -93671 w 6948855"/>
              <a:gd name="connsiteY8" fmla="*/ 0 h 2154724"/>
              <a:gd name="connsiteX0" fmla="*/ -93671 w 6948855"/>
              <a:gd name="connsiteY0" fmla="*/ 427605 h 2154724"/>
              <a:gd name="connsiteX1" fmla="*/ -417409 w 6948855"/>
              <a:gd name="connsiteY1" fmla="*/ 948193 h 2154724"/>
              <a:gd name="connsiteX2" fmla="*/ -768126 w 6948855"/>
              <a:gd name="connsiteY2" fmla="*/ 1512164 h 2154724"/>
            </a:gdLst>
            <a:ahLst/>
            <a:cxnLst>
              <a:cxn ang="0">
                <a:pos x="connsiteX0" y="connsiteY0"/>
              </a:cxn>
              <a:cxn ang="0">
                <a:pos x="connsiteX1" y="connsiteY1"/>
              </a:cxn>
              <a:cxn ang="0">
                <a:pos x="connsiteX2" y="connsiteY2"/>
              </a:cxn>
            </a:cxnLst>
            <a:rect l="l" t="t" r="r" b="b"/>
            <a:pathLst>
              <a:path w="6948855" h="2154724" fill="none" extrusionOk="0">
                <a:moveTo>
                  <a:pt x="0" y="0"/>
                </a:moveTo>
                <a:cubicBezTo>
                  <a:pt x="114663" y="-19305"/>
                  <a:pt x="331191" y="-13371"/>
                  <a:pt x="486420" y="0"/>
                </a:cubicBezTo>
                <a:cubicBezTo>
                  <a:pt x="641649" y="13371"/>
                  <a:pt x="987983" y="-40995"/>
                  <a:pt x="1320282" y="0"/>
                </a:cubicBezTo>
                <a:cubicBezTo>
                  <a:pt x="1652581" y="40995"/>
                  <a:pt x="1807936" y="-38911"/>
                  <a:pt x="2154145" y="0"/>
                </a:cubicBezTo>
                <a:cubicBezTo>
                  <a:pt x="2500354" y="38911"/>
                  <a:pt x="2625895" y="-20255"/>
                  <a:pt x="2849031" y="0"/>
                </a:cubicBezTo>
                <a:cubicBezTo>
                  <a:pt x="3072167" y="20255"/>
                  <a:pt x="3283999" y="-17897"/>
                  <a:pt x="3474428" y="0"/>
                </a:cubicBezTo>
                <a:cubicBezTo>
                  <a:pt x="3664857" y="17897"/>
                  <a:pt x="3859832" y="30743"/>
                  <a:pt x="4099824" y="0"/>
                </a:cubicBezTo>
                <a:cubicBezTo>
                  <a:pt x="4339816" y="-30743"/>
                  <a:pt x="4589657" y="-21834"/>
                  <a:pt x="4725221" y="0"/>
                </a:cubicBezTo>
                <a:cubicBezTo>
                  <a:pt x="4860785" y="21834"/>
                  <a:pt x="5309524" y="17096"/>
                  <a:pt x="5559084" y="0"/>
                </a:cubicBezTo>
                <a:cubicBezTo>
                  <a:pt x="5808644" y="-17096"/>
                  <a:pt x="5880738" y="-22459"/>
                  <a:pt x="6184481" y="0"/>
                </a:cubicBezTo>
                <a:cubicBezTo>
                  <a:pt x="6488224" y="22459"/>
                  <a:pt x="6776561" y="-33466"/>
                  <a:pt x="6948855" y="0"/>
                </a:cubicBezTo>
                <a:cubicBezTo>
                  <a:pt x="6923461" y="239414"/>
                  <a:pt x="6966941" y="350220"/>
                  <a:pt x="6948855" y="560228"/>
                </a:cubicBezTo>
                <a:cubicBezTo>
                  <a:pt x="6930769" y="770236"/>
                  <a:pt x="6923298" y="857644"/>
                  <a:pt x="6948855" y="1142004"/>
                </a:cubicBezTo>
                <a:cubicBezTo>
                  <a:pt x="6974412" y="1426364"/>
                  <a:pt x="6971431" y="1486034"/>
                  <a:pt x="6948855" y="1680685"/>
                </a:cubicBezTo>
                <a:cubicBezTo>
                  <a:pt x="6926279" y="1875336"/>
                  <a:pt x="6970165" y="1958651"/>
                  <a:pt x="6948855" y="2154724"/>
                </a:cubicBezTo>
                <a:cubicBezTo>
                  <a:pt x="6686291" y="2188103"/>
                  <a:pt x="6437277" y="2136257"/>
                  <a:pt x="6253970" y="2154724"/>
                </a:cubicBezTo>
                <a:cubicBezTo>
                  <a:pt x="6070664" y="2173191"/>
                  <a:pt x="5879012" y="2175055"/>
                  <a:pt x="5767550" y="2154724"/>
                </a:cubicBezTo>
                <a:cubicBezTo>
                  <a:pt x="5656088" y="2134393"/>
                  <a:pt x="5380580" y="2146426"/>
                  <a:pt x="5211641" y="2154724"/>
                </a:cubicBezTo>
                <a:cubicBezTo>
                  <a:pt x="5042702" y="2163022"/>
                  <a:pt x="4634900" y="2138897"/>
                  <a:pt x="4377779" y="2154724"/>
                </a:cubicBezTo>
                <a:cubicBezTo>
                  <a:pt x="4120658" y="2170551"/>
                  <a:pt x="3893090" y="2124931"/>
                  <a:pt x="3682893" y="2154724"/>
                </a:cubicBezTo>
                <a:cubicBezTo>
                  <a:pt x="3472696" y="2184517"/>
                  <a:pt x="3295481" y="2150949"/>
                  <a:pt x="3196473" y="2154724"/>
                </a:cubicBezTo>
                <a:cubicBezTo>
                  <a:pt x="3097465" y="2158499"/>
                  <a:pt x="2626666" y="2162765"/>
                  <a:pt x="2362611" y="2154724"/>
                </a:cubicBezTo>
                <a:cubicBezTo>
                  <a:pt x="2098556" y="2146683"/>
                  <a:pt x="2011550" y="2167964"/>
                  <a:pt x="1667725" y="2154724"/>
                </a:cubicBezTo>
                <a:cubicBezTo>
                  <a:pt x="1323900" y="2141484"/>
                  <a:pt x="1346420" y="2128235"/>
                  <a:pt x="1111817" y="2154724"/>
                </a:cubicBezTo>
                <a:cubicBezTo>
                  <a:pt x="877214" y="2181213"/>
                  <a:pt x="384591" y="2114342"/>
                  <a:pt x="0" y="2154724"/>
                </a:cubicBezTo>
                <a:cubicBezTo>
                  <a:pt x="-22327" y="1937282"/>
                  <a:pt x="4922" y="1778559"/>
                  <a:pt x="0" y="1659137"/>
                </a:cubicBezTo>
                <a:cubicBezTo>
                  <a:pt x="-4922" y="1539715"/>
                  <a:pt x="1325" y="1266187"/>
                  <a:pt x="0" y="1163551"/>
                </a:cubicBezTo>
                <a:cubicBezTo>
                  <a:pt x="-1325" y="1060915"/>
                  <a:pt x="24242" y="866541"/>
                  <a:pt x="0" y="624870"/>
                </a:cubicBezTo>
                <a:cubicBezTo>
                  <a:pt x="-24242" y="383199"/>
                  <a:pt x="13436" y="174772"/>
                  <a:pt x="0" y="0"/>
                </a:cubicBezTo>
                <a:close/>
              </a:path>
              <a:path w="6948855" h="2154724" fill="none" extrusionOk="0">
                <a:moveTo>
                  <a:pt x="-93671" y="0"/>
                </a:moveTo>
                <a:cubicBezTo>
                  <a:pt x="-96347" y="235420"/>
                  <a:pt x="-102086" y="447829"/>
                  <a:pt x="-93671" y="560228"/>
                </a:cubicBezTo>
                <a:cubicBezTo>
                  <a:pt x="-85256" y="672627"/>
                  <a:pt x="-97065" y="894684"/>
                  <a:pt x="-93671" y="1055815"/>
                </a:cubicBezTo>
                <a:cubicBezTo>
                  <a:pt x="-90277" y="1216946"/>
                  <a:pt x="-114113" y="1459261"/>
                  <a:pt x="-93671" y="1572949"/>
                </a:cubicBezTo>
                <a:cubicBezTo>
                  <a:pt x="-73229" y="1686637"/>
                  <a:pt x="-78077" y="1972381"/>
                  <a:pt x="-93671" y="2154724"/>
                </a:cubicBezTo>
                <a:cubicBezTo>
                  <a:pt x="-106555" y="1917488"/>
                  <a:pt x="-100961" y="1788691"/>
                  <a:pt x="-93671" y="1637590"/>
                </a:cubicBezTo>
                <a:cubicBezTo>
                  <a:pt x="-86381" y="1486489"/>
                  <a:pt x="-85519" y="1363299"/>
                  <a:pt x="-93671" y="1142004"/>
                </a:cubicBezTo>
                <a:cubicBezTo>
                  <a:pt x="-101823" y="920709"/>
                  <a:pt x="-86347" y="853268"/>
                  <a:pt x="-93671" y="581775"/>
                </a:cubicBezTo>
                <a:cubicBezTo>
                  <a:pt x="-100995" y="310282"/>
                  <a:pt x="-108480" y="267063"/>
                  <a:pt x="-93671" y="0"/>
                </a:cubicBezTo>
                <a:close/>
              </a:path>
              <a:path w="6948855" h="2154724" fill="none" extrusionOk="0">
                <a:moveTo>
                  <a:pt x="-93671" y="427605"/>
                </a:moveTo>
                <a:cubicBezTo>
                  <a:pt x="-243196" y="638685"/>
                  <a:pt x="-254761" y="725552"/>
                  <a:pt x="-417409" y="948193"/>
                </a:cubicBezTo>
                <a:cubicBezTo>
                  <a:pt x="-580057" y="1170833"/>
                  <a:pt x="-638612" y="1248005"/>
                  <a:pt x="-768126" y="1512164"/>
                </a:cubicBezTo>
              </a:path>
              <a:path w="6948855" h="2154724" stroke="0" extrusionOk="0">
                <a:moveTo>
                  <a:pt x="0" y="0"/>
                </a:moveTo>
                <a:cubicBezTo>
                  <a:pt x="229708" y="-3833"/>
                  <a:pt x="521222" y="-27829"/>
                  <a:pt x="833863" y="0"/>
                </a:cubicBezTo>
                <a:cubicBezTo>
                  <a:pt x="1146504" y="27829"/>
                  <a:pt x="1191256" y="21878"/>
                  <a:pt x="1389771" y="0"/>
                </a:cubicBezTo>
                <a:cubicBezTo>
                  <a:pt x="1588286" y="-21878"/>
                  <a:pt x="2043417" y="1273"/>
                  <a:pt x="2223634" y="0"/>
                </a:cubicBezTo>
                <a:cubicBezTo>
                  <a:pt x="2403851" y="-1273"/>
                  <a:pt x="2562269" y="20826"/>
                  <a:pt x="2849031" y="0"/>
                </a:cubicBezTo>
                <a:cubicBezTo>
                  <a:pt x="3135793" y="-20826"/>
                  <a:pt x="3378383" y="-8341"/>
                  <a:pt x="3543916" y="0"/>
                </a:cubicBezTo>
                <a:cubicBezTo>
                  <a:pt x="3709450" y="8341"/>
                  <a:pt x="4000218" y="-3709"/>
                  <a:pt x="4308290" y="0"/>
                </a:cubicBezTo>
                <a:cubicBezTo>
                  <a:pt x="4616362" y="3709"/>
                  <a:pt x="4645716" y="23249"/>
                  <a:pt x="4794710" y="0"/>
                </a:cubicBezTo>
                <a:cubicBezTo>
                  <a:pt x="4943704" y="-23249"/>
                  <a:pt x="5226034" y="2727"/>
                  <a:pt x="5559084" y="0"/>
                </a:cubicBezTo>
                <a:cubicBezTo>
                  <a:pt x="5892134" y="-2727"/>
                  <a:pt x="5880939" y="-18737"/>
                  <a:pt x="6184481" y="0"/>
                </a:cubicBezTo>
                <a:cubicBezTo>
                  <a:pt x="6488023" y="18737"/>
                  <a:pt x="6594579" y="20839"/>
                  <a:pt x="6948855" y="0"/>
                </a:cubicBezTo>
                <a:cubicBezTo>
                  <a:pt x="6925356" y="206446"/>
                  <a:pt x="6942215" y="448921"/>
                  <a:pt x="6948855" y="581775"/>
                </a:cubicBezTo>
                <a:cubicBezTo>
                  <a:pt x="6955495" y="714629"/>
                  <a:pt x="6943125" y="989291"/>
                  <a:pt x="6948855" y="1163551"/>
                </a:cubicBezTo>
                <a:cubicBezTo>
                  <a:pt x="6954585" y="1337811"/>
                  <a:pt x="6949872" y="1442650"/>
                  <a:pt x="6948855" y="1680685"/>
                </a:cubicBezTo>
                <a:cubicBezTo>
                  <a:pt x="6947838" y="1918720"/>
                  <a:pt x="6954319" y="1977291"/>
                  <a:pt x="6948855" y="2154724"/>
                </a:cubicBezTo>
                <a:cubicBezTo>
                  <a:pt x="6692191" y="2168104"/>
                  <a:pt x="6432580" y="2150008"/>
                  <a:pt x="6253970" y="2154724"/>
                </a:cubicBezTo>
                <a:cubicBezTo>
                  <a:pt x="6075361" y="2159440"/>
                  <a:pt x="5926200" y="2131313"/>
                  <a:pt x="5628573" y="2154724"/>
                </a:cubicBezTo>
                <a:cubicBezTo>
                  <a:pt x="5330946" y="2178135"/>
                  <a:pt x="5183572" y="2149506"/>
                  <a:pt x="5003176" y="2154724"/>
                </a:cubicBezTo>
                <a:cubicBezTo>
                  <a:pt x="4822780" y="2159942"/>
                  <a:pt x="4644224" y="2167598"/>
                  <a:pt x="4516756" y="2154724"/>
                </a:cubicBezTo>
                <a:cubicBezTo>
                  <a:pt x="4389288" y="2141850"/>
                  <a:pt x="4079816" y="2146382"/>
                  <a:pt x="3960847" y="2154724"/>
                </a:cubicBezTo>
                <a:cubicBezTo>
                  <a:pt x="3841878" y="2163066"/>
                  <a:pt x="3436439" y="2160838"/>
                  <a:pt x="3126985" y="2154724"/>
                </a:cubicBezTo>
                <a:cubicBezTo>
                  <a:pt x="2817531" y="2148610"/>
                  <a:pt x="2482136" y="2134655"/>
                  <a:pt x="2293122" y="2154724"/>
                </a:cubicBezTo>
                <a:cubicBezTo>
                  <a:pt x="2104108" y="2174793"/>
                  <a:pt x="1746843" y="2190646"/>
                  <a:pt x="1459260" y="2154724"/>
                </a:cubicBezTo>
                <a:cubicBezTo>
                  <a:pt x="1171677" y="2118802"/>
                  <a:pt x="1107036" y="2160782"/>
                  <a:pt x="903351" y="2154724"/>
                </a:cubicBezTo>
                <a:cubicBezTo>
                  <a:pt x="699666" y="2148666"/>
                  <a:pt x="317174" y="2179120"/>
                  <a:pt x="0" y="2154724"/>
                </a:cubicBezTo>
                <a:cubicBezTo>
                  <a:pt x="13255" y="1925992"/>
                  <a:pt x="1409" y="1851888"/>
                  <a:pt x="0" y="1680685"/>
                </a:cubicBezTo>
                <a:cubicBezTo>
                  <a:pt x="-1409" y="1509482"/>
                  <a:pt x="10479" y="1427653"/>
                  <a:pt x="0" y="1206645"/>
                </a:cubicBezTo>
                <a:cubicBezTo>
                  <a:pt x="-10479" y="985637"/>
                  <a:pt x="12886" y="786814"/>
                  <a:pt x="0" y="646417"/>
                </a:cubicBezTo>
                <a:cubicBezTo>
                  <a:pt x="-12886" y="506020"/>
                  <a:pt x="-31212" y="141424"/>
                  <a:pt x="0" y="0"/>
                </a:cubicBezTo>
                <a:close/>
              </a:path>
              <a:path w="6948855" h="2154724" fill="none" stroke="0" extrusionOk="0">
                <a:moveTo>
                  <a:pt x="-93671" y="0"/>
                </a:moveTo>
                <a:cubicBezTo>
                  <a:pt x="-108608" y="193029"/>
                  <a:pt x="-83081" y="392529"/>
                  <a:pt x="-93671" y="538681"/>
                </a:cubicBezTo>
                <a:cubicBezTo>
                  <a:pt x="-104261" y="684833"/>
                  <a:pt x="-102021" y="894323"/>
                  <a:pt x="-93671" y="1098909"/>
                </a:cubicBezTo>
                <a:cubicBezTo>
                  <a:pt x="-85321" y="1303495"/>
                  <a:pt x="-105805" y="1491496"/>
                  <a:pt x="-93671" y="1659137"/>
                </a:cubicBezTo>
                <a:cubicBezTo>
                  <a:pt x="-81537" y="1826778"/>
                  <a:pt x="-68919" y="1999579"/>
                  <a:pt x="-93671" y="2154724"/>
                </a:cubicBezTo>
                <a:cubicBezTo>
                  <a:pt x="-90560" y="1959572"/>
                  <a:pt x="-86508" y="1878396"/>
                  <a:pt x="-93671" y="1659137"/>
                </a:cubicBezTo>
                <a:cubicBezTo>
                  <a:pt x="-100834" y="1439878"/>
                  <a:pt x="-73326" y="1275233"/>
                  <a:pt x="-93671" y="1142004"/>
                </a:cubicBezTo>
                <a:cubicBezTo>
                  <a:pt x="-114016" y="1008775"/>
                  <a:pt x="-85679" y="822071"/>
                  <a:pt x="-93671" y="646417"/>
                </a:cubicBezTo>
                <a:cubicBezTo>
                  <a:pt x="-101663" y="470763"/>
                  <a:pt x="-78811" y="212124"/>
                  <a:pt x="-93671" y="0"/>
                </a:cubicBezTo>
                <a:close/>
              </a:path>
              <a:path w="6948855" h="2154724" fill="none" stroke="0" extrusionOk="0">
                <a:moveTo>
                  <a:pt x="-93671" y="427605"/>
                </a:moveTo>
                <a:cubicBezTo>
                  <a:pt x="-213959" y="654596"/>
                  <a:pt x="-316100" y="744082"/>
                  <a:pt x="-410665" y="937348"/>
                </a:cubicBezTo>
                <a:cubicBezTo>
                  <a:pt x="-505230" y="1130614"/>
                  <a:pt x="-651263" y="1326074"/>
                  <a:pt x="-768126" y="1512164"/>
                </a:cubicBezTo>
              </a:path>
            </a:pathLst>
          </a:custGeom>
          <a:solidFill>
            <a:schemeClr val="accent1"/>
          </a:solidFill>
          <a:ln>
            <a:solidFill>
              <a:schemeClr val="tx1"/>
            </a:solidFill>
            <a:extLst>
              <a:ext uri="{C807C97D-BFC1-408E-A445-0C87EB9F89A2}">
                <ask:lineSketchStyleProps xmlns:ask="http://schemas.microsoft.com/office/drawing/2018/sketchyshapes" sd="3590864331">
                  <a:prstGeom prst="accentBorderCallout1">
                    <a:avLst>
                      <a:gd name="adj1" fmla="val 19845"/>
                      <a:gd name="adj2" fmla="val -1348"/>
                      <a:gd name="adj3" fmla="val 70179"/>
                      <a:gd name="adj4" fmla="val -1105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 Il s’agissait d’un bilan IARD, Mr bancarisé principal chez nous et Mme cliente du CM (MRH au CM), le rendez-vous s’est très bien passé, j’ai proposé à Mme de nous rejoindre, elle a très bien accueilli cette proposition, nous nous recontactons cette semaine pour la signature des contrats et prendre RDV pour envisager le changement de banque, </a:t>
            </a:r>
            <a:r>
              <a:rPr lang="fr-FR" sz="1400" b="1" dirty="0">
                <a:solidFill>
                  <a:schemeClr val="bg1"/>
                </a:solidFill>
                <a:latin typeface="Cavolini" panose="03000502040302020204" pitchFamily="66" charset="0"/>
                <a:cs typeface="Cavolini" panose="03000502040302020204" pitchFamily="66" charset="0"/>
              </a:rPr>
              <a:t>j’en ai également profité pour lui proposer de me recommander, elle avait justement une amie bancarisée à LBP qui souhaite changer de banque… </a:t>
            </a:r>
            <a:r>
              <a:rPr lang="fr-FR" sz="1400" dirty="0">
                <a:solidFill>
                  <a:schemeClr val="bg1"/>
                </a:solidFill>
                <a:latin typeface="Cavolini" panose="03000502040302020204" pitchFamily="66" charset="0"/>
                <a:cs typeface="Cavolini" panose="03000502040302020204" pitchFamily="66" charset="0"/>
              </a:rPr>
              <a:t>»</a:t>
            </a:r>
          </a:p>
        </p:txBody>
      </p:sp>
      <p:pic>
        <p:nvPicPr>
          <p:cNvPr id="8" name="Picture 2">
            <a:extLst>
              <a:ext uri="{FF2B5EF4-FFF2-40B4-BE49-F238E27FC236}">
                <a16:creationId xmlns:a16="http://schemas.microsoft.com/office/drawing/2014/main" id="{1574E6D1-EBD2-D648-9437-EF1165E5661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385" b="84019" l="73971" r="93341">
                        <a14:foregroundMark x1="83172" y1="61138" x2="82930" y2="67797"/>
                        <a14:foregroundMark x1="82567" y1="76392" x2="84019" y2="66707"/>
                        <a14:foregroundMark x1="83051" y1="62954" x2="84867" y2="58959"/>
                        <a14:foregroundMark x1="78814" y1="58838" x2="83414" y2="57748"/>
                        <a14:foregroundMark x1="92736" y1="65254" x2="92736" y2="65254"/>
                        <a14:foregroundMark x1="91768" y1="65981" x2="91768" y2="65981"/>
                        <a14:foregroundMark x1="83293" y1="61985" x2="81477" y2="68281"/>
                        <a14:foregroundMark x1="78450" y1="62349" x2="82809" y2="71792"/>
                        <a14:foregroundMark x1="74455" y1="67312" x2="74455" y2="67312"/>
                        <a14:foregroundMark x1="74213" y1="68281" x2="74576" y2="69128"/>
                        <a14:foregroundMark x1="75787" y1="67797" x2="75908" y2="66828"/>
                        <a14:foregroundMark x1="86441" y1="62591" x2="88257" y2="63317"/>
                        <a14:foregroundMark x1="78935" y1="84140" x2="78935" y2="84140"/>
                        <a14:foregroundMark x1="87288" y1="83535" x2="87288" y2="83535"/>
                        <a14:foregroundMark x1="84746" y1="72881" x2="84746" y2="73366"/>
                        <a14:foregroundMark x1="81235" y1="80387" x2="81235" y2="80387"/>
                        <a14:foregroundMark x1="85472" y1="81114" x2="85472" y2="81114"/>
                        <a14:foregroundMark x1="93341" y1="66102" x2="93341" y2="66102"/>
                        <a14:foregroundMark x1="74576" y1="71792" x2="74576" y2="71792"/>
                        <a14:foregroundMark x1="75182" y1="70339" x2="74576" y2="72034"/>
                        <a14:foregroundMark x1="74576" y1="72881" x2="74576" y2="72881"/>
                      </a14:backgroundRemoval>
                    </a14:imgEffect>
                  </a14:imgLayer>
                </a14:imgProps>
              </a:ext>
              <a:ext uri="{28A0092B-C50C-407E-A947-70E740481C1C}">
                <a14:useLocalDpi xmlns:a14="http://schemas.microsoft.com/office/drawing/2010/main" val="0"/>
              </a:ext>
            </a:extLst>
          </a:blip>
          <a:srcRect l="72530" t="56106" r="5291" b="14456"/>
          <a:stretch/>
        </p:blipFill>
        <p:spPr bwMode="auto">
          <a:xfrm flipH="1">
            <a:off x="90938" y="4161951"/>
            <a:ext cx="1841062" cy="24437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9F5BB4A-F44A-498B-7F6D-3E21362EA2B1}"/>
              </a:ext>
            </a:extLst>
          </p:cNvPr>
          <p:cNvPicPr>
            <a:picLocks noChangeAspect="1" noChangeArrowheads="1"/>
          </p:cNvPicPr>
          <p:nvPr/>
        </p:nvPicPr>
        <p:blipFill rotWithShape="1">
          <a:blip r:embed="rId4">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20385" t="3696" r="69714" b="77954"/>
          <a:stretch/>
        </p:blipFill>
        <p:spPr bwMode="auto">
          <a:xfrm rot="12224015">
            <a:off x="9664755" y="3695832"/>
            <a:ext cx="529009" cy="980429"/>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A63E3F29-059A-0E4B-C82D-C9D72987F42D}"/>
              </a:ext>
            </a:extLst>
          </p:cNvPr>
          <p:cNvSpPr txBox="1"/>
          <p:nvPr/>
        </p:nvSpPr>
        <p:spPr>
          <a:xfrm rot="806724">
            <a:off x="9776542" y="2727625"/>
            <a:ext cx="2011747" cy="1078296"/>
          </a:xfrm>
          <a:custGeom>
            <a:avLst/>
            <a:gdLst>
              <a:gd name="connsiteX0" fmla="*/ 0 w 2011747"/>
              <a:gd name="connsiteY0" fmla="*/ 0 h 1078296"/>
              <a:gd name="connsiteX1" fmla="*/ 670582 w 2011747"/>
              <a:gd name="connsiteY1" fmla="*/ 0 h 1078296"/>
              <a:gd name="connsiteX2" fmla="*/ 1321047 w 2011747"/>
              <a:gd name="connsiteY2" fmla="*/ 0 h 1078296"/>
              <a:gd name="connsiteX3" fmla="*/ 2011747 w 2011747"/>
              <a:gd name="connsiteY3" fmla="*/ 0 h 1078296"/>
              <a:gd name="connsiteX4" fmla="*/ 2011747 w 2011747"/>
              <a:gd name="connsiteY4" fmla="*/ 528365 h 1078296"/>
              <a:gd name="connsiteX5" fmla="*/ 2011747 w 2011747"/>
              <a:gd name="connsiteY5" fmla="*/ 1078296 h 1078296"/>
              <a:gd name="connsiteX6" fmla="*/ 1341165 w 2011747"/>
              <a:gd name="connsiteY6" fmla="*/ 1078296 h 1078296"/>
              <a:gd name="connsiteX7" fmla="*/ 690700 w 2011747"/>
              <a:gd name="connsiteY7" fmla="*/ 1078296 h 1078296"/>
              <a:gd name="connsiteX8" fmla="*/ 0 w 2011747"/>
              <a:gd name="connsiteY8" fmla="*/ 1078296 h 1078296"/>
              <a:gd name="connsiteX9" fmla="*/ 0 w 2011747"/>
              <a:gd name="connsiteY9" fmla="*/ 549931 h 1078296"/>
              <a:gd name="connsiteX10" fmla="*/ 0 w 2011747"/>
              <a:gd name="connsiteY10" fmla="*/ 0 h 107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1747" h="1078296" fill="none" extrusionOk="0">
                <a:moveTo>
                  <a:pt x="0" y="0"/>
                </a:moveTo>
                <a:cubicBezTo>
                  <a:pt x="189249" y="9254"/>
                  <a:pt x="460565" y="-31822"/>
                  <a:pt x="670582" y="0"/>
                </a:cubicBezTo>
                <a:cubicBezTo>
                  <a:pt x="880599" y="31822"/>
                  <a:pt x="1101894" y="18373"/>
                  <a:pt x="1321047" y="0"/>
                </a:cubicBezTo>
                <a:cubicBezTo>
                  <a:pt x="1540200" y="-18373"/>
                  <a:pt x="1711180" y="-2905"/>
                  <a:pt x="2011747" y="0"/>
                </a:cubicBezTo>
                <a:cubicBezTo>
                  <a:pt x="1990001" y="174425"/>
                  <a:pt x="2018634" y="404868"/>
                  <a:pt x="2011747" y="528365"/>
                </a:cubicBezTo>
                <a:cubicBezTo>
                  <a:pt x="2004860" y="651863"/>
                  <a:pt x="2006414" y="915631"/>
                  <a:pt x="2011747" y="1078296"/>
                </a:cubicBezTo>
                <a:cubicBezTo>
                  <a:pt x="1694202" y="1050767"/>
                  <a:pt x="1590829" y="1076515"/>
                  <a:pt x="1341165" y="1078296"/>
                </a:cubicBezTo>
                <a:cubicBezTo>
                  <a:pt x="1091501" y="1080077"/>
                  <a:pt x="988400" y="1085957"/>
                  <a:pt x="690700" y="1078296"/>
                </a:cubicBezTo>
                <a:cubicBezTo>
                  <a:pt x="393001" y="1070635"/>
                  <a:pt x="190573" y="1052476"/>
                  <a:pt x="0" y="1078296"/>
                </a:cubicBezTo>
                <a:cubicBezTo>
                  <a:pt x="-15863" y="866118"/>
                  <a:pt x="-9507" y="735407"/>
                  <a:pt x="0" y="549931"/>
                </a:cubicBezTo>
                <a:cubicBezTo>
                  <a:pt x="9507" y="364456"/>
                  <a:pt x="18886" y="173794"/>
                  <a:pt x="0" y="0"/>
                </a:cubicBezTo>
                <a:close/>
              </a:path>
              <a:path w="2011747" h="1078296" stroke="0" extrusionOk="0">
                <a:moveTo>
                  <a:pt x="0" y="0"/>
                </a:moveTo>
                <a:cubicBezTo>
                  <a:pt x="336455" y="10624"/>
                  <a:pt x="478446" y="-27496"/>
                  <a:pt x="710817" y="0"/>
                </a:cubicBezTo>
                <a:cubicBezTo>
                  <a:pt x="943188" y="27496"/>
                  <a:pt x="1096385" y="-4485"/>
                  <a:pt x="1381400" y="0"/>
                </a:cubicBezTo>
                <a:cubicBezTo>
                  <a:pt x="1666415" y="4485"/>
                  <a:pt x="1786257" y="-29773"/>
                  <a:pt x="2011747" y="0"/>
                </a:cubicBezTo>
                <a:cubicBezTo>
                  <a:pt x="2035852" y="141295"/>
                  <a:pt x="2003848" y="387943"/>
                  <a:pt x="2011747" y="517582"/>
                </a:cubicBezTo>
                <a:cubicBezTo>
                  <a:pt x="2019646" y="647221"/>
                  <a:pt x="1985762" y="803790"/>
                  <a:pt x="2011747" y="1078296"/>
                </a:cubicBezTo>
                <a:cubicBezTo>
                  <a:pt x="1727466" y="1068644"/>
                  <a:pt x="1615972" y="1062567"/>
                  <a:pt x="1381400" y="1078296"/>
                </a:cubicBezTo>
                <a:cubicBezTo>
                  <a:pt x="1146828" y="1094025"/>
                  <a:pt x="814460" y="1055975"/>
                  <a:pt x="670582" y="1078296"/>
                </a:cubicBezTo>
                <a:cubicBezTo>
                  <a:pt x="526704" y="1100617"/>
                  <a:pt x="278754" y="1092550"/>
                  <a:pt x="0" y="1078296"/>
                </a:cubicBezTo>
                <a:cubicBezTo>
                  <a:pt x="18291" y="888799"/>
                  <a:pt x="375" y="791241"/>
                  <a:pt x="0" y="539148"/>
                </a:cubicBezTo>
                <a:cubicBezTo>
                  <a:pt x="-375" y="287055"/>
                  <a:pt x="10871" y="235067"/>
                  <a:pt x="0" y="0"/>
                </a:cubicBezTo>
                <a:close/>
              </a:path>
            </a:pathLst>
          </a:custGeom>
          <a:solidFill>
            <a:schemeClr val="accent1"/>
          </a:solidFill>
          <a:ln>
            <a:solidFill>
              <a:schemeClr val="tx1"/>
            </a:solidFill>
            <a:extLst>
              <a:ext uri="{C807C97D-BFC1-408E-A445-0C87EB9F89A2}">
                <ask:lineSketchStyleProps xmlns:ask="http://schemas.microsoft.com/office/drawing/2018/sketchyshapes" sd="179537683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1400">
                <a:latin typeface="Cavolini" panose="03000502040302020204" pitchFamily="66" charset="0"/>
                <a:cs typeface="Cavolini" panose="03000502040302020204" pitchFamily="66"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b="1" dirty="0">
                <a:solidFill>
                  <a:schemeClr val="bg1"/>
                </a:solidFill>
              </a:rPr>
              <a:t>Le RDV est depuis positionné !</a:t>
            </a:r>
          </a:p>
        </p:txBody>
      </p:sp>
      <p:sp>
        <p:nvSpPr>
          <p:cNvPr id="13" name="Légende : encadrée à une bordure 12">
            <a:extLst>
              <a:ext uri="{FF2B5EF4-FFF2-40B4-BE49-F238E27FC236}">
                <a16:creationId xmlns:a16="http://schemas.microsoft.com/office/drawing/2014/main" id="{FBE5DC1B-497F-D76F-7C77-6BC29F578C42}"/>
              </a:ext>
            </a:extLst>
          </p:cNvPr>
          <p:cNvSpPr/>
          <p:nvPr/>
        </p:nvSpPr>
        <p:spPr>
          <a:xfrm flipH="1">
            <a:off x="2330947" y="5040001"/>
            <a:ext cx="6948855" cy="1078297"/>
          </a:xfrm>
          <a:custGeom>
            <a:avLst/>
            <a:gdLst>
              <a:gd name="connsiteX0" fmla="*/ 0 w 6948855"/>
              <a:gd name="connsiteY0" fmla="*/ 0 h 1078297"/>
              <a:gd name="connsiteX1" fmla="*/ 555908 w 6948855"/>
              <a:gd name="connsiteY1" fmla="*/ 0 h 1078297"/>
              <a:gd name="connsiteX2" fmla="*/ 1389771 w 6948855"/>
              <a:gd name="connsiteY2" fmla="*/ 0 h 1078297"/>
              <a:gd name="connsiteX3" fmla="*/ 2223634 w 6948855"/>
              <a:gd name="connsiteY3" fmla="*/ 0 h 1078297"/>
              <a:gd name="connsiteX4" fmla="*/ 2710053 w 6948855"/>
              <a:gd name="connsiteY4" fmla="*/ 0 h 1078297"/>
              <a:gd name="connsiteX5" fmla="*/ 3196473 w 6948855"/>
              <a:gd name="connsiteY5" fmla="*/ 0 h 1078297"/>
              <a:gd name="connsiteX6" fmla="*/ 4030336 w 6948855"/>
              <a:gd name="connsiteY6" fmla="*/ 0 h 1078297"/>
              <a:gd name="connsiteX7" fmla="*/ 4864199 w 6948855"/>
              <a:gd name="connsiteY7" fmla="*/ 0 h 1078297"/>
              <a:gd name="connsiteX8" fmla="*/ 5559084 w 6948855"/>
              <a:gd name="connsiteY8" fmla="*/ 0 h 1078297"/>
              <a:gd name="connsiteX9" fmla="*/ 6184481 w 6948855"/>
              <a:gd name="connsiteY9" fmla="*/ 0 h 1078297"/>
              <a:gd name="connsiteX10" fmla="*/ 6948855 w 6948855"/>
              <a:gd name="connsiteY10" fmla="*/ 0 h 1078297"/>
              <a:gd name="connsiteX11" fmla="*/ 6948855 w 6948855"/>
              <a:gd name="connsiteY11" fmla="*/ 528366 h 1078297"/>
              <a:gd name="connsiteX12" fmla="*/ 6948855 w 6948855"/>
              <a:gd name="connsiteY12" fmla="*/ 1078297 h 1078297"/>
              <a:gd name="connsiteX13" fmla="*/ 6114992 w 6948855"/>
              <a:gd name="connsiteY13" fmla="*/ 1078297 h 1078297"/>
              <a:gd name="connsiteX14" fmla="*/ 5489595 w 6948855"/>
              <a:gd name="connsiteY14" fmla="*/ 1078297 h 1078297"/>
              <a:gd name="connsiteX15" fmla="*/ 4864199 w 6948855"/>
              <a:gd name="connsiteY15" fmla="*/ 1078297 h 1078297"/>
              <a:gd name="connsiteX16" fmla="*/ 4169313 w 6948855"/>
              <a:gd name="connsiteY16" fmla="*/ 1078297 h 1078297"/>
              <a:gd name="connsiteX17" fmla="*/ 3474428 w 6948855"/>
              <a:gd name="connsiteY17" fmla="*/ 1078297 h 1078297"/>
              <a:gd name="connsiteX18" fmla="*/ 2640565 w 6948855"/>
              <a:gd name="connsiteY18" fmla="*/ 1078297 h 1078297"/>
              <a:gd name="connsiteX19" fmla="*/ 2015168 w 6948855"/>
              <a:gd name="connsiteY19" fmla="*/ 1078297 h 1078297"/>
              <a:gd name="connsiteX20" fmla="*/ 1528748 w 6948855"/>
              <a:gd name="connsiteY20" fmla="*/ 1078297 h 1078297"/>
              <a:gd name="connsiteX21" fmla="*/ 972840 w 6948855"/>
              <a:gd name="connsiteY21" fmla="*/ 1078297 h 1078297"/>
              <a:gd name="connsiteX22" fmla="*/ 0 w 6948855"/>
              <a:gd name="connsiteY22" fmla="*/ 1078297 h 1078297"/>
              <a:gd name="connsiteX23" fmla="*/ 0 w 6948855"/>
              <a:gd name="connsiteY23" fmla="*/ 539149 h 1078297"/>
              <a:gd name="connsiteX24" fmla="*/ 0 w 6948855"/>
              <a:gd name="connsiteY24" fmla="*/ 0 h 1078297"/>
              <a:gd name="connsiteX0" fmla="*/ -84637 w 6948855"/>
              <a:gd name="connsiteY0" fmla="*/ 0 h 1078297"/>
              <a:gd name="connsiteX1" fmla="*/ -84637 w 6948855"/>
              <a:gd name="connsiteY1" fmla="*/ 539149 h 1078297"/>
              <a:gd name="connsiteX2" fmla="*/ -84637 w 6948855"/>
              <a:gd name="connsiteY2" fmla="*/ 1078297 h 1078297"/>
              <a:gd name="connsiteX3" fmla="*/ -84637 w 6948855"/>
              <a:gd name="connsiteY3" fmla="*/ 539149 h 1078297"/>
              <a:gd name="connsiteX4" fmla="*/ -84637 w 6948855"/>
              <a:gd name="connsiteY4" fmla="*/ 0 h 1078297"/>
              <a:gd name="connsiteX0" fmla="*/ -84637 w 6948855"/>
              <a:gd name="connsiteY0" fmla="*/ 213988 h 1078297"/>
              <a:gd name="connsiteX1" fmla="*/ -525959 w 6948855"/>
              <a:gd name="connsiteY1" fmla="*/ 1003 h 1078297"/>
              <a:gd name="connsiteX2" fmla="*/ -967281 w 6948855"/>
              <a:gd name="connsiteY2" fmla="*/ -211982 h 1078297"/>
            </a:gdLst>
            <a:ahLst/>
            <a:cxnLst>
              <a:cxn ang="0">
                <a:pos x="connsiteX0" y="connsiteY0"/>
              </a:cxn>
              <a:cxn ang="0">
                <a:pos x="connsiteX1" y="connsiteY1"/>
              </a:cxn>
              <a:cxn ang="0">
                <a:pos x="connsiteX2" y="connsiteY2"/>
              </a:cxn>
            </a:cxnLst>
            <a:rect l="l" t="t" r="r" b="b"/>
            <a:pathLst>
              <a:path w="6948855" h="1078297" fill="none" extrusionOk="0">
                <a:moveTo>
                  <a:pt x="0" y="0"/>
                </a:moveTo>
                <a:cubicBezTo>
                  <a:pt x="163108" y="24517"/>
                  <a:pt x="411289" y="-3538"/>
                  <a:pt x="555908" y="0"/>
                </a:cubicBezTo>
                <a:cubicBezTo>
                  <a:pt x="700527" y="3538"/>
                  <a:pt x="1059109" y="16098"/>
                  <a:pt x="1389771" y="0"/>
                </a:cubicBezTo>
                <a:cubicBezTo>
                  <a:pt x="1720433" y="-16098"/>
                  <a:pt x="2019704" y="27238"/>
                  <a:pt x="2223634" y="0"/>
                </a:cubicBezTo>
                <a:cubicBezTo>
                  <a:pt x="2427564" y="-27238"/>
                  <a:pt x="2603096" y="-21425"/>
                  <a:pt x="2710053" y="0"/>
                </a:cubicBezTo>
                <a:cubicBezTo>
                  <a:pt x="2817010" y="21425"/>
                  <a:pt x="3041244" y="-13371"/>
                  <a:pt x="3196473" y="0"/>
                </a:cubicBezTo>
                <a:cubicBezTo>
                  <a:pt x="3351702" y="13371"/>
                  <a:pt x="3697049" y="41243"/>
                  <a:pt x="4030336" y="0"/>
                </a:cubicBezTo>
                <a:cubicBezTo>
                  <a:pt x="4363623" y="-41243"/>
                  <a:pt x="4517990" y="-38911"/>
                  <a:pt x="4864199" y="0"/>
                </a:cubicBezTo>
                <a:cubicBezTo>
                  <a:pt x="5210408" y="38911"/>
                  <a:pt x="5339487" y="-14909"/>
                  <a:pt x="5559084" y="0"/>
                </a:cubicBezTo>
                <a:cubicBezTo>
                  <a:pt x="5778681" y="14909"/>
                  <a:pt x="5994052" y="-17897"/>
                  <a:pt x="6184481" y="0"/>
                </a:cubicBezTo>
                <a:cubicBezTo>
                  <a:pt x="6374910" y="17897"/>
                  <a:pt x="6618216" y="-4499"/>
                  <a:pt x="6948855" y="0"/>
                </a:cubicBezTo>
                <a:cubicBezTo>
                  <a:pt x="6942451" y="244922"/>
                  <a:pt x="6930167" y="291191"/>
                  <a:pt x="6948855" y="528366"/>
                </a:cubicBezTo>
                <a:cubicBezTo>
                  <a:pt x="6967543" y="765541"/>
                  <a:pt x="6949829" y="949647"/>
                  <a:pt x="6948855" y="1078297"/>
                </a:cubicBezTo>
                <a:cubicBezTo>
                  <a:pt x="6700278" y="1105684"/>
                  <a:pt x="6390028" y="1082075"/>
                  <a:pt x="6114992" y="1078297"/>
                </a:cubicBezTo>
                <a:cubicBezTo>
                  <a:pt x="5839956" y="1074519"/>
                  <a:pt x="5676803" y="1096716"/>
                  <a:pt x="5489595" y="1078297"/>
                </a:cubicBezTo>
                <a:cubicBezTo>
                  <a:pt x="5302387" y="1059878"/>
                  <a:pt x="5122869" y="1081742"/>
                  <a:pt x="4864199" y="1078297"/>
                </a:cubicBezTo>
                <a:cubicBezTo>
                  <a:pt x="4605529" y="1074852"/>
                  <a:pt x="4333401" y="1049542"/>
                  <a:pt x="4169313" y="1078297"/>
                </a:cubicBezTo>
                <a:cubicBezTo>
                  <a:pt x="4005225" y="1107052"/>
                  <a:pt x="3650648" y="1083246"/>
                  <a:pt x="3474428" y="1078297"/>
                </a:cubicBezTo>
                <a:cubicBezTo>
                  <a:pt x="3298208" y="1073348"/>
                  <a:pt x="2983708" y="1078025"/>
                  <a:pt x="2640565" y="1078297"/>
                </a:cubicBezTo>
                <a:cubicBezTo>
                  <a:pt x="2297422" y="1078569"/>
                  <a:pt x="2314108" y="1100298"/>
                  <a:pt x="2015168" y="1078297"/>
                </a:cubicBezTo>
                <a:cubicBezTo>
                  <a:pt x="1716228" y="1056296"/>
                  <a:pt x="1640210" y="1098628"/>
                  <a:pt x="1528748" y="1078297"/>
                </a:cubicBezTo>
                <a:cubicBezTo>
                  <a:pt x="1417286" y="1057966"/>
                  <a:pt x="1134798" y="1063495"/>
                  <a:pt x="972840" y="1078297"/>
                </a:cubicBezTo>
                <a:cubicBezTo>
                  <a:pt x="810882" y="1093099"/>
                  <a:pt x="327695" y="1086866"/>
                  <a:pt x="0" y="1078297"/>
                </a:cubicBezTo>
                <a:cubicBezTo>
                  <a:pt x="-10061" y="962265"/>
                  <a:pt x="-10380" y="799488"/>
                  <a:pt x="0" y="539149"/>
                </a:cubicBezTo>
                <a:cubicBezTo>
                  <a:pt x="10380" y="278810"/>
                  <a:pt x="5731" y="172042"/>
                  <a:pt x="0" y="0"/>
                </a:cubicBezTo>
                <a:close/>
              </a:path>
              <a:path w="6948855" h="1078297" fill="none" extrusionOk="0">
                <a:moveTo>
                  <a:pt x="-84637" y="0"/>
                </a:moveTo>
                <a:cubicBezTo>
                  <a:pt x="-102315" y="133885"/>
                  <a:pt x="-86077" y="273198"/>
                  <a:pt x="-84637" y="539149"/>
                </a:cubicBezTo>
                <a:cubicBezTo>
                  <a:pt x="-83197" y="805100"/>
                  <a:pt x="-87525" y="870599"/>
                  <a:pt x="-84637" y="1078297"/>
                </a:cubicBezTo>
                <a:cubicBezTo>
                  <a:pt x="-105414" y="961810"/>
                  <a:pt x="-89904" y="792783"/>
                  <a:pt x="-84637" y="539149"/>
                </a:cubicBezTo>
                <a:cubicBezTo>
                  <a:pt x="-79370" y="285515"/>
                  <a:pt x="-106462" y="126146"/>
                  <a:pt x="-84637" y="0"/>
                </a:cubicBezTo>
                <a:close/>
              </a:path>
              <a:path w="6948855" h="1078297" fill="none" extrusionOk="0">
                <a:moveTo>
                  <a:pt x="-84637" y="213988"/>
                </a:moveTo>
                <a:cubicBezTo>
                  <a:pt x="-287765" y="142606"/>
                  <a:pt x="-357562" y="106236"/>
                  <a:pt x="-525959" y="1003"/>
                </a:cubicBezTo>
                <a:cubicBezTo>
                  <a:pt x="-694356" y="-104230"/>
                  <a:pt x="-873344" y="-143372"/>
                  <a:pt x="-967281" y="-211982"/>
                </a:cubicBezTo>
              </a:path>
              <a:path w="6948855" h="1078297" stroke="0" extrusionOk="0">
                <a:moveTo>
                  <a:pt x="0" y="0"/>
                </a:moveTo>
                <a:cubicBezTo>
                  <a:pt x="229708" y="-3833"/>
                  <a:pt x="521222" y="-27829"/>
                  <a:pt x="833863" y="0"/>
                </a:cubicBezTo>
                <a:cubicBezTo>
                  <a:pt x="1146504" y="27829"/>
                  <a:pt x="1191256" y="21878"/>
                  <a:pt x="1389771" y="0"/>
                </a:cubicBezTo>
                <a:cubicBezTo>
                  <a:pt x="1588286" y="-21878"/>
                  <a:pt x="2043417" y="1273"/>
                  <a:pt x="2223634" y="0"/>
                </a:cubicBezTo>
                <a:cubicBezTo>
                  <a:pt x="2403851" y="-1273"/>
                  <a:pt x="2562269" y="20826"/>
                  <a:pt x="2849031" y="0"/>
                </a:cubicBezTo>
                <a:cubicBezTo>
                  <a:pt x="3135793" y="-20826"/>
                  <a:pt x="3378383" y="-8341"/>
                  <a:pt x="3543916" y="0"/>
                </a:cubicBezTo>
                <a:cubicBezTo>
                  <a:pt x="3709450" y="8341"/>
                  <a:pt x="4000218" y="-3709"/>
                  <a:pt x="4308290" y="0"/>
                </a:cubicBezTo>
                <a:cubicBezTo>
                  <a:pt x="4616362" y="3709"/>
                  <a:pt x="4645716" y="23249"/>
                  <a:pt x="4794710" y="0"/>
                </a:cubicBezTo>
                <a:cubicBezTo>
                  <a:pt x="4943704" y="-23249"/>
                  <a:pt x="5226034" y="2727"/>
                  <a:pt x="5559084" y="0"/>
                </a:cubicBezTo>
                <a:cubicBezTo>
                  <a:pt x="5892134" y="-2727"/>
                  <a:pt x="5880939" y="-18737"/>
                  <a:pt x="6184481" y="0"/>
                </a:cubicBezTo>
                <a:cubicBezTo>
                  <a:pt x="6488023" y="18737"/>
                  <a:pt x="6594579" y="20839"/>
                  <a:pt x="6948855" y="0"/>
                </a:cubicBezTo>
                <a:cubicBezTo>
                  <a:pt x="6947300" y="261263"/>
                  <a:pt x="6969073" y="443988"/>
                  <a:pt x="6948855" y="560714"/>
                </a:cubicBezTo>
                <a:cubicBezTo>
                  <a:pt x="6928637" y="677440"/>
                  <a:pt x="6958552" y="819837"/>
                  <a:pt x="6948855" y="1078297"/>
                </a:cubicBezTo>
                <a:cubicBezTo>
                  <a:pt x="6767506" y="1082098"/>
                  <a:pt x="6538123" y="1049451"/>
                  <a:pt x="6323458" y="1078297"/>
                </a:cubicBezTo>
                <a:cubicBezTo>
                  <a:pt x="6108793" y="1107143"/>
                  <a:pt x="5996126" y="1100766"/>
                  <a:pt x="5837038" y="1078297"/>
                </a:cubicBezTo>
                <a:cubicBezTo>
                  <a:pt x="5677950" y="1055828"/>
                  <a:pt x="5432656" y="1063743"/>
                  <a:pt x="5072664" y="1078297"/>
                </a:cubicBezTo>
                <a:cubicBezTo>
                  <a:pt x="4712672" y="1092851"/>
                  <a:pt x="4744894" y="1054886"/>
                  <a:pt x="4447267" y="1078297"/>
                </a:cubicBezTo>
                <a:cubicBezTo>
                  <a:pt x="4149640" y="1101708"/>
                  <a:pt x="4002266" y="1073079"/>
                  <a:pt x="3821870" y="1078297"/>
                </a:cubicBezTo>
                <a:cubicBezTo>
                  <a:pt x="3641474" y="1083515"/>
                  <a:pt x="3462918" y="1091171"/>
                  <a:pt x="3335450" y="1078297"/>
                </a:cubicBezTo>
                <a:cubicBezTo>
                  <a:pt x="3207982" y="1065423"/>
                  <a:pt x="2895438" y="1068094"/>
                  <a:pt x="2779542" y="1078297"/>
                </a:cubicBezTo>
                <a:cubicBezTo>
                  <a:pt x="2663646" y="1088500"/>
                  <a:pt x="2258443" y="1084660"/>
                  <a:pt x="1945679" y="1078297"/>
                </a:cubicBezTo>
                <a:cubicBezTo>
                  <a:pt x="1632915" y="1071934"/>
                  <a:pt x="1300312" y="1056486"/>
                  <a:pt x="1111817" y="1078297"/>
                </a:cubicBezTo>
                <a:cubicBezTo>
                  <a:pt x="923322" y="1100108"/>
                  <a:pt x="259684" y="1102433"/>
                  <a:pt x="0" y="1078297"/>
                </a:cubicBezTo>
                <a:cubicBezTo>
                  <a:pt x="-11861" y="854233"/>
                  <a:pt x="-7364" y="792092"/>
                  <a:pt x="0" y="560714"/>
                </a:cubicBezTo>
                <a:cubicBezTo>
                  <a:pt x="7364" y="329336"/>
                  <a:pt x="-4732" y="219919"/>
                  <a:pt x="0" y="0"/>
                </a:cubicBezTo>
                <a:close/>
              </a:path>
              <a:path w="6948855" h="1078297" fill="none" stroke="0" extrusionOk="0">
                <a:moveTo>
                  <a:pt x="-84637" y="0"/>
                </a:moveTo>
                <a:cubicBezTo>
                  <a:pt x="-60636" y="228381"/>
                  <a:pt x="-81385" y="288206"/>
                  <a:pt x="-84637" y="517583"/>
                </a:cubicBezTo>
                <a:cubicBezTo>
                  <a:pt x="-87889" y="746960"/>
                  <a:pt x="-74689" y="889117"/>
                  <a:pt x="-84637" y="1078297"/>
                </a:cubicBezTo>
                <a:cubicBezTo>
                  <a:pt x="-69675" y="877414"/>
                  <a:pt x="-86847" y="677666"/>
                  <a:pt x="-84637" y="528366"/>
                </a:cubicBezTo>
                <a:cubicBezTo>
                  <a:pt x="-82427" y="379066"/>
                  <a:pt x="-83585" y="230125"/>
                  <a:pt x="-84637" y="0"/>
                </a:cubicBezTo>
                <a:close/>
              </a:path>
              <a:path w="6948855" h="1078297" fill="none" stroke="0" extrusionOk="0">
                <a:moveTo>
                  <a:pt x="-84637" y="213988"/>
                </a:moveTo>
                <a:cubicBezTo>
                  <a:pt x="-248458" y="144094"/>
                  <a:pt x="-425937" y="40926"/>
                  <a:pt x="-534785" y="-3257"/>
                </a:cubicBezTo>
                <a:cubicBezTo>
                  <a:pt x="-643633" y="-47440"/>
                  <a:pt x="-795081" y="-138516"/>
                  <a:pt x="-967281" y="-211982"/>
                </a:cubicBezTo>
              </a:path>
            </a:pathLst>
          </a:custGeom>
          <a:solidFill>
            <a:schemeClr val="accent1"/>
          </a:solidFill>
          <a:ln>
            <a:solidFill>
              <a:schemeClr val="tx1"/>
            </a:solidFill>
            <a:extLst>
              <a:ext uri="{C807C97D-BFC1-408E-A445-0C87EB9F89A2}">
                <ask:lineSketchStyleProps xmlns:ask="http://schemas.microsoft.com/office/drawing/2018/sketchyshapes" sd="3590864331">
                  <a:prstGeom prst="accentBorderCallout1">
                    <a:avLst>
                      <a:gd name="adj1" fmla="val 19845"/>
                      <a:gd name="adj2" fmla="val -1218"/>
                      <a:gd name="adj3" fmla="val -19659"/>
                      <a:gd name="adj4" fmla="val -1392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400" dirty="0">
                <a:solidFill>
                  <a:schemeClr val="bg1"/>
                </a:solidFill>
                <a:latin typeface="Cavolini" panose="03000502040302020204" pitchFamily="66" charset="0"/>
                <a:cs typeface="Cavolini" panose="03000502040302020204" pitchFamily="66" charset="0"/>
              </a:rPr>
              <a:t>Un constat partagé par le groupe test ?</a:t>
            </a:r>
          </a:p>
          <a:p>
            <a:pPr marL="361950" lvl="1" indent="-285750" algn="just">
              <a:buFont typeface="Wingdings" panose="05000000000000000000" pitchFamily="2" charset="2"/>
              <a:buChar char="§"/>
            </a:pPr>
            <a:r>
              <a:rPr lang="fr-FR" sz="1400" dirty="0">
                <a:solidFill>
                  <a:schemeClr val="bg1"/>
                </a:solidFill>
                <a:latin typeface="Cavolini" panose="03000502040302020204" pitchFamily="66" charset="0"/>
                <a:cs typeface="Cavolini" panose="03000502040302020204" pitchFamily="66" charset="0"/>
              </a:rPr>
              <a:t>Pas si compliqué !</a:t>
            </a:r>
          </a:p>
          <a:p>
            <a:pPr marL="361950" lvl="1" indent="-285750" algn="just">
              <a:buFont typeface="Wingdings" panose="05000000000000000000" pitchFamily="2" charset="2"/>
              <a:buChar char="§"/>
            </a:pPr>
            <a:r>
              <a:rPr lang="fr-FR" sz="1400" dirty="0">
                <a:solidFill>
                  <a:schemeClr val="bg1"/>
                </a:solidFill>
                <a:latin typeface="Cavolini" panose="03000502040302020204" pitchFamily="66" charset="0"/>
                <a:cs typeface="Cavolini" panose="03000502040302020204" pitchFamily="66" charset="0"/>
              </a:rPr>
              <a:t>Les clients le prennent bien !</a:t>
            </a:r>
          </a:p>
          <a:p>
            <a:pPr marL="361950" lvl="1" indent="-285750" algn="just">
              <a:buFont typeface="Wingdings" panose="05000000000000000000" pitchFamily="2" charset="2"/>
              <a:buChar char="§"/>
            </a:pPr>
            <a:r>
              <a:rPr lang="fr-FR" sz="1400" dirty="0">
                <a:solidFill>
                  <a:schemeClr val="bg1"/>
                </a:solidFill>
                <a:latin typeface="Cavolini" panose="03000502040302020204" pitchFamily="66" charset="0"/>
                <a:cs typeface="Cavolini" panose="03000502040302020204" pitchFamily="66" charset="0"/>
              </a:rPr>
              <a:t>On gagne des clients ! </a:t>
            </a:r>
          </a:p>
        </p:txBody>
      </p:sp>
      <p:pic>
        <p:nvPicPr>
          <p:cNvPr id="14" name="Picture 4">
            <a:extLst>
              <a:ext uri="{FF2B5EF4-FFF2-40B4-BE49-F238E27FC236}">
                <a16:creationId xmlns:a16="http://schemas.microsoft.com/office/drawing/2014/main" id="{8A5AF263-A7DD-FCFC-A3F2-68D52E7749D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257576" y="4121996"/>
            <a:ext cx="1418487" cy="2483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895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C9E7F99-6331-59FF-FD8C-1BA838F0DFEB}"/>
              </a:ext>
            </a:extLst>
          </p:cNvPr>
          <p:cNvSpPr>
            <a:spLocks noGrp="1"/>
          </p:cNvSpPr>
          <p:nvPr>
            <p:ph idx="17"/>
          </p:nvPr>
        </p:nvSpPr>
        <p:spPr>
          <a:xfrm>
            <a:off x="695325" y="1288873"/>
            <a:ext cx="10980738" cy="331128"/>
          </a:xfrm>
        </p:spPr>
        <p:txBody>
          <a:bodyPr/>
          <a:lstStyle/>
          <a:p>
            <a:r>
              <a:rPr lang="fr-FR" sz="1600" dirty="0">
                <a:solidFill>
                  <a:schemeClr val="tx1">
                    <a:lumMod val="75000"/>
                    <a:lumOff val="25000"/>
                  </a:schemeClr>
                </a:solidFill>
              </a:rPr>
              <a:t>Quelle méthode ?</a:t>
            </a:r>
          </a:p>
          <a:p>
            <a:pPr marL="810900" lvl="1" indent="-342900">
              <a:buFont typeface="+mj-lt"/>
              <a:buAutoNum type="arabicPeriod"/>
            </a:pPr>
            <a:r>
              <a:rPr lang="fr-FR" b="1" dirty="0">
                <a:solidFill>
                  <a:srgbClr val="C00000"/>
                </a:solidFill>
              </a:rPr>
              <a:t>Permettre</a:t>
            </a:r>
            <a:r>
              <a:rPr lang="fr-FR" dirty="0">
                <a:solidFill>
                  <a:schemeClr val="tx1">
                    <a:lumMod val="75000"/>
                    <a:lumOff val="25000"/>
                  </a:schemeClr>
                </a:solidFill>
              </a:rPr>
              <a:t> au client d’exprimer sa </a:t>
            </a:r>
            <a:r>
              <a:rPr lang="fr-FR" b="1" dirty="0"/>
              <a:t>satisfaction</a:t>
            </a:r>
            <a:r>
              <a:rPr lang="fr-FR" dirty="0">
                <a:solidFill>
                  <a:schemeClr val="tx1">
                    <a:lumMod val="75000"/>
                    <a:lumOff val="25000"/>
                  </a:schemeClr>
                </a:solidFill>
              </a:rPr>
              <a:t> </a:t>
            </a:r>
          </a:p>
          <a:p>
            <a:pPr marL="810900" lvl="1" indent="-342900">
              <a:buFont typeface="+mj-lt"/>
              <a:buAutoNum type="arabicPeriod"/>
            </a:pPr>
            <a:r>
              <a:rPr lang="fr-FR" b="1" dirty="0">
                <a:solidFill>
                  <a:srgbClr val="C00000"/>
                </a:solidFill>
              </a:rPr>
              <a:t>Proposer</a:t>
            </a:r>
            <a:r>
              <a:rPr lang="fr-FR" dirty="0"/>
              <a:t> la recommandation et le parrainage </a:t>
            </a:r>
            <a:r>
              <a:rPr lang="fr-FR" b="1" dirty="0"/>
              <a:t>de façon naturelle </a:t>
            </a:r>
          </a:p>
          <a:p>
            <a:pPr marL="810900" lvl="1" indent="-342900">
              <a:buFont typeface="+mj-lt"/>
              <a:buAutoNum type="arabicPeriod"/>
            </a:pPr>
            <a:r>
              <a:rPr lang="fr-FR" b="1" dirty="0">
                <a:solidFill>
                  <a:srgbClr val="C00000"/>
                </a:solidFill>
              </a:rPr>
              <a:t>Contacter</a:t>
            </a:r>
            <a:r>
              <a:rPr lang="fr-FR" dirty="0">
                <a:solidFill>
                  <a:schemeClr val="tx1">
                    <a:lumMod val="75000"/>
                    <a:lumOff val="25000"/>
                  </a:schemeClr>
                </a:solidFill>
              </a:rPr>
              <a:t> le </a:t>
            </a:r>
            <a:r>
              <a:rPr lang="fr-FR" b="1" dirty="0"/>
              <a:t>filleul</a:t>
            </a:r>
            <a:r>
              <a:rPr lang="fr-FR" dirty="0">
                <a:solidFill>
                  <a:schemeClr val="tx1">
                    <a:lumMod val="75000"/>
                    <a:lumOff val="25000"/>
                  </a:schemeClr>
                </a:solidFill>
              </a:rPr>
              <a:t> après information de ce dernier par le parrain</a:t>
            </a:r>
          </a:p>
          <a:p>
            <a:pPr marL="810900" lvl="1" indent="-342900">
              <a:buFont typeface="+mj-lt"/>
              <a:buAutoNum type="arabicPeriod"/>
            </a:pPr>
            <a:r>
              <a:rPr lang="fr-FR" b="1" dirty="0">
                <a:solidFill>
                  <a:srgbClr val="C00000"/>
                </a:solidFill>
              </a:rPr>
              <a:t>Remercier</a:t>
            </a:r>
            <a:r>
              <a:rPr lang="fr-FR" dirty="0"/>
              <a:t> le </a:t>
            </a:r>
            <a:r>
              <a:rPr lang="fr-FR" b="1" dirty="0"/>
              <a:t>parrain</a:t>
            </a:r>
            <a:r>
              <a:rPr lang="fr-FR" dirty="0"/>
              <a:t> </a:t>
            </a:r>
          </a:p>
          <a:p>
            <a:pPr marL="810900" lvl="1" indent="-342900">
              <a:buFont typeface="+mj-lt"/>
              <a:buAutoNum type="arabicPeriod"/>
            </a:pPr>
            <a:r>
              <a:rPr lang="fr-FR" b="1" dirty="0">
                <a:solidFill>
                  <a:srgbClr val="C00000"/>
                </a:solidFill>
              </a:rPr>
              <a:t>Réussir</a:t>
            </a:r>
            <a:r>
              <a:rPr lang="fr-FR" dirty="0">
                <a:solidFill>
                  <a:schemeClr val="tx1">
                    <a:lumMod val="75000"/>
                    <a:lumOff val="25000"/>
                  </a:schemeClr>
                </a:solidFill>
              </a:rPr>
              <a:t> de </a:t>
            </a:r>
            <a:r>
              <a:rPr lang="fr-FR" b="1" dirty="0">
                <a:solidFill>
                  <a:schemeClr val="tx1">
                    <a:lumMod val="75000"/>
                    <a:lumOff val="25000"/>
                  </a:schemeClr>
                </a:solidFill>
              </a:rPr>
              <a:t>nouvelles entrées en relation </a:t>
            </a:r>
            <a:r>
              <a:rPr lang="fr-FR" dirty="0">
                <a:solidFill>
                  <a:schemeClr val="tx1">
                    <a:lumMod val="75000"/>
                    <a:lumOff val="25000"/>
                  </a:schemeClr>
                </a:solidFill>
              </a:rPr>
              <a:t>! </a:t>
            </a:r>
          </a:p>
        </p:txBody>
      </p:sp>
      <p:sp>
        <p:nvSpPr>
          <p:cNvPr id="3" name="Espace réservé du texte 2">
            <a:extLst>
              <a:ext uri="{FF2B5EF4-FFF2-40B4-BE49-F238E27FC236}">
                <a16:creationId xmlns:a16="http://schemas.microsoft.com/office/drawing/2014/main" id="{8127AE10-98D6-7394-163A-BCE801FB058D}"/>
              </a:ext>
            </a:extLst>
          </p:cNvPr>
          <p:cNvSpPr>
            <a:spLocks noGrp="1"/>
          </p:cNvSpPr>
          <p:nvPr>
            <p:ph type="body" sz="quarter" idx="12"/>
          </p:nvPr>
        </p:nvSpPr>
        <p:spPr/>
        <p:txBody>
          <a:bodyPr/>
          <a:lstStyle/>
          <a:p>
            <a:r>
              <a:rPr lang="fr-FR" dirty="0"/>
              <a:t>La recommandation : les bonnes pratiques</a:t>
            </a:r>
          </a:p>
        </p:txBody>
      </p:sp>
      <p:sp>
        <p:nvSpPr>
          <p:cNvPr id="4" name="Espace réservé du texte 3">
            <a:extLst>
              <a:ext uri="{FF2B5EF4-FFF2-40B4-BE49-F238E27FC236}">
                <a16:creationId xmlns:a16="http://schemas.microsoft.com/office/drawing/2014/main" id="{938F596A-C921-2E8C-9DC1-8374C3977831}"/>
              </a:ext>
            </a:extLst>
          </p:cNvPr>
          <p:cNvSpPr>
            <a:spLocks noGrp="1"/>
          </p:cNvSpPr>
          <p:nvPr>
            <p:ph type="body" sz="quarter" idx="14"/>
          </p:nvPr>
        </p:nvSpPr>
        <p:spPr/>
        <p:txBody>
          <a:bodyPr/>
          <a:lstStyle/>
          <a:p>
            <a:r>
              <a:rPr lang="fr-FR" dirty="0"/>
              <a:t>La recommandation active</a:t>
            </a:r>
          </a:p>
        </p:txBody>
      </p:sp>
      <p:sp>
        <p:nvSpPr>
          <p:cNvPr id="5" name="Espace réservé du texte 4">
            <a:extLst>
              <a:ext uri="{FF2B5EF4-FFF2-40B4-BE49-F238E27FC236}">
                <a16:creationId xmlns:a16="http://schemas.microsoft.com/office/drawing/2014/main" id="{41EE1E33-2EEB-004C-6AF3-91A537B885C9}"/>
              </a:ext>
            </a:extLst>
          </p:cNvPr>
          <p:cNvSpPr>
            <a:spLocks noGrp="1"/>
          </p:cNvSpPr>
          <p:nvPr>
            <p:ph type="body" sz="quarter" idx="16"/>
          </p:nvPr>
        </p:nvSpPr>
        <p:spPr/>
        <p:txBody>
          <a:bodyPr/>
          <a:lstStyle/>
          <a:p>
            <a:r>
              <a:rPr lang="fr-FR" dirty="0"/>
              <a:t>3</a:t>
            </a:r>
          </a:p>
        </p:txBody>
      </p:sp>
      <p:pic>
        <p:nvPicPr>
          <p:cNvPr id="7" name="Picture 2">
            <a:extLst>
              <a:ext uri="{FF2B5EF4-FFF2-40B4-BE49-F238E27FC236}">
                <a16:creationId xmlns:a16="http://schemas.microsoft.com/office/drawing/2014/main" id="{B29F11E5-14C5-62C9-6C79-B7DAEE9340C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385" b="84019" l="73971" r="93341">
                        <a14:foregroundMark x1="83172" y1="61138" x2="82930" y2="67797"/>
                        <a14:foregroundMark x1="82567" y1="76392" x2="84019" y2="66707"/>
                        <a14:foregroundMark x1="83051" y1="62954" x2="84867" y2="58959"/>
                        <a14:foregroundMark x1="78814" y1="58838" x2="83414" y2="57748"/>
                        <a14:foregroundMark x1="92736" y1="65254" x2="92736" y2="65254"/>
                        <a14:foregroundMark x1="91768" y1="65981" x2="91768" y2="65981"/>
                        <a14:foregroundMark x1="83293" y1="61985" x2="81477" y2="68281"/>
                        <a14:foregroundMark x1="78450" y1="62349" x2="82809" y2="71792"/>
                        <a14:foregroundMark x1="74455" y1="67312" x2="74455" y2="67312"/>
                        <a14:foregroundMark x1="74213" y1="68281" x2="74576" y2="69128"/>
                        <a14:foregroundMark x1="75787" y1="67797" x2="75908" y2="66828"/>
                        <a14:foregroundMark x1="86441" y1="62591" x2="88257" y2="63317"/>
                        <a14:foregroundMark x1="78935" y1="84140" x2="78935" y2="84140"/>
                        <a14:foregroundMark x1="87288" y1="83535" x2="87288" y2="83535"/>
                        <a14:foregroundMark x1="84746" y1="72881" x2="84746" y2="73366"/>
                        <a14:foregroundMark x1="81235" y1="80387" x2="81235" y2="80387"/>
                        <a14:foregroundMark x1="85472" y1="81114" x2="85472" y2="81114"/>
                        <a14:foregroundMark x1="93341" y1="66102" x2="93341" y2="66102"/>
                        <a14:foregroundMark x1="74576" y1="71792" x2="74576" y2="71792"/>
                        <a14:foregroundMark x1="75182" y1="70339" x2="74576" y2="72034"/>
                        <a14:foregroundMark x1="74576" y1="72881" x2="74576" y2="72881"/>
                      </a14:backgroundRemoval>
                    </a14:imgEffect>
                  </a14:imgLayer>
                </a14:imgProps>
              </a:ext>
              <a:ext uri="{28A0092B-C50C-407E-A947-70E740481C1C}">
                <a14:useLocalDpi xmlns:a14="http://schemas.microsoft.com/office/drawing/2010/main" val="0"/>
              </a:ext>
            </a:extLst>
          </a:blip>
          <a:srcRect l="72530" t="56106" r="5291" b="14456"/>
          <a:stretch/>
        </p:blipFill>
        <p:spPr bwMode="auto">
          <a:xfrm flipH="1">
            <a:off x="695325" y="4116618"/>
            <a:ext cx="1841062" cy="2443788"/>
          </a:xfrm>
          <a:prstGeom prst="rect">
            <a:avLst/>
          </a:prstGeom>
          <a:noFill/>
          <a:extLst>
            <a:ext uri="{909E8E84-426E-40DD-AFC4-6F175D3DCCD1}">
              <a14:hiddenFill xmlns:a14="http://schemas.microsoft.com/office/drawing/2010/main">
                <a:solidFill>
                  <a:srgbClr val="FFFFFF"/>
                </a:solidFill>
              </a14:hiddenFill>
            </a:ext>
          </a:extLst>
        </p:spPr>
      </p:pic>
      <p:sp>
        <p:nvSpPr>
          <p:cNvPr id="8" name="Légende : encadrée à une bordure 7">
            <a:extLst>
              <a:ext uri="{FF2B5EF4-FFF2-40B4-BE49-F238E27FC236}">
                <a16:creationId xmlns:a16="http://schemas.microsoft.com/office/drawing/2014/main" id="{29DB7C0E-41B2-99DA-A751-FB5982413D46}"/>
              </a:ext>
            </a:extLst>
          </p:cNvPr>
          <p:cNvSpPr/>
          <p:nvPr/>
        </p:nvSpPr>
        <p:spPr>
          <a:xfrm>
            <a:off x="3113252" y="3513702"/>
            <a:ext cx="7968190" cy="1443536"/>
          </a:xfrm>
          <a:custGeom>
            <a:avLst/>
            <a:gdLst>
              <a:gd name="connsiteX0" fmla="*/ 0 w 7968190"/>
              <a:gd name="connsiteY0" fmla="*/ 0 h 1443536"/>
              <a:gd name="connsiteX1" fmla="*/ 584334 w 7968190"/>
              <a:gd name="connsiteY1" fmla="*/ 0 h 1443536"/>
              <a:gd name="connsiteX2" fmla="*/ 1248350 w 7968190"/>
              <a:gd name="connsiteY2" fmla="*/ 0 h 1443536"/>
              <a:gd name="connsiteX3" fmla="*/ 1832684 w 7968190"/>
              <a:gd name="connsiteY3" fmla="*/ 0 h 1443536"/>
              <a:gd name="connsiteX4" fmla="*/ 2417018 w 7968190"/>
              <a:gd name="connsiteY4" fmla="*/ 0 h 1443536"/>
              <a:gd name="connsiteX5" fmla="*/ 3001352 w 7968190"/>
              <a:gd name="connsiteY5" fmla="*/ 0 h 1443536"/>
              <a:gd name="connsiteX6" fmla="*/ 3824731 w 7968190"/>
              <a:gd name="connsiteY6" fmla="*/ 0 h 1443536"/>
              <a:gd name="connsiteX7" fmla="*/ 4409065 w 7968190"/>
              <a:gd name="connsiteY7" fmla="*/ 0 h 1443536"/>
              <a:gd name="connsiteX8" fmla="*/ 4834035 w 7968190"/>
              <a:gd name="connsiteY8" fmla="*/ 0 h 1443536"/>
              <a:gd name="connsiteX9" fmla="*/ 5577733 w 7968190"/>
              <a:gd name="connsiteY9" fmla="*/ 0 h 1443536"/>
              <a:gd name="connsiteX10" fmla="*/ 6401113 w 7968190"/>
              <a:gd name="connsiteY10" fmla="*/ 0 h 1443536"/>
              <a:gd name="connsiteX11" fmla="*/ 6985447 w 7968190"/>
              <a:gd name="connsiteY11" fmla="*/ 0 h 1443536"/>
              <a:gd name="connsiteX12" fmla="*/ 7968190 w 7968190"/>
              <a:gd name="connsiteY12" fmla="*/ 0 h 1443536"/>
              <a:gd name="connsiteX13" fmla="*/ 7968190 w 7968190"/>
              <a:gd name="connsiteY13" fmla="*/ 452308 h 1443536"/>
              <a:gd name="connsiteX14" fmla="*/ 7968190 w 7968190"/>
              <a:gd name="connsiteY14" fmla="*/ 962357 h 1443536"/>
              <a:gd name="connsiteX15" fmla="*/ 7968190 w 7968190"/>
              <a:gd name="connsiteY15" fmla="*/ 1443536 h 1443536"/>
              <a:gd name="connsiteX16" fmla="*/ 7144810 w 7968190"/>
              <a:gd name="connsiteY16" fmla="*/ 1443536 h 1443536"/>
              <a:gd name="connsiteX17" fmla="*/ 6480795 w 7968190"/>
              <a:gd name="connsiteY17" fmla="*/ 1443536 h 1443536"/>
              <a:gd name="connsiteX18" fmla="*/ 6055824 w 7968190"/>
              <a:gd name="connsiteY18" fmla="*/ 1443536 h 1443536"/>
              <a:gd name="connsiteX19" fmla="*/ 5232445 w 7968190"/>
              <a:gd name="connsiteY19" fmla="*/ 1443536 h 1443536"/>
              <a:gd name="connsiteX20" fmla="*/ 4568429 w 7968190"/>
              <a:gd name="connsiteY20" fmla="*/ 1443536 h 1443536"/>
              <a:gd name="connsiteX21" fmla="*/ 4063777 w 7968190"/>
              <a:gd name="connsiteY21" fmla="*/ 1443536 h 1443536"/>
              <a:gd name="connsiteX22" fmla="*/ 3559125 w 7968190"/>
              <a:gd name="connsiteY22" fmla="*/ 1443536 h 1443536"/>
              <a:gd name="connsiteX23" fmla="*/ 3054473 w 7968190"/>
              <a:gd name="connsiteY23" fmla="*/ 1443536 h 1443536"/>
              <a:gd name="connsiteX24" fmla="*/ 2231093 w 7968190"/>
              <a:gd name="connsiteY24" fmla="*/ 1443536 h 1443536"/>
              <a:gd name="connsiteX25" fmla="*/ 1567077 w 7968190"/>
              <a:gd name="connsiteY25" fmla="*/ 1443536 h 1443536"/>
              <a:gd name="connsiteX26" fmla="*/ 903062 w 7968190"/>
              <a:gd name="connsiteY26" fmla="*/ 1443536 h 1443536"/>
              <a:gd name="connsiteX27" fmla="*/ 0 w 7968190"/>
              <a:gd name="connsiteY27" fmla="*/ 1443536 h 1443536"/>
              <a:gd name="connsiteX28" fmla="*/ 0 w 7968190"/>
              <a:gd name="connsiteY28" fmla="*/ 962357 h 1443536"/>
              <a:gd name="connsiteX29" fmla="*/ 0 w 7968190"/>
              <a:gd name="connsiteY29" fmla="*/ 524485 h 1443536"/>
              <a:gd name="connsiteX30" fmla="*/ 0 w 7968190"/>
              <a:gd name="connsiteY30" fmla="*/ 0 h 1443536"/>
              <a:gd name="connsiteX0" fmla="*/ -106614 w 7968190"/>
              <a:gd name="connsiteY0" fmla="*/ 0 h 1443536"/>
              <a:gd name="connsiteX1" fmla="*/ -106614 w 7968190"/>
              <a:gd name="connsiteY1" fmla="*/ 510049 h 1443536"/>
              <a:gd name="connsiteX2" fmla="*/ -106614 w 7968190"/>
              <a:gd name="connsiteY2" fmla="*/ 1005663 h 1443536"/>
              <a:gd name="connsiteX3" fmla="*/ -106614 w 7968190"/>
              <a:gd name="connsiteY3" fmla="*/ 1443536 h 1443536"/>
              <a:gd name="connsiteX4" fmla="*/ -106614 w 7968190"/>
              <a:gd name="connsiteY4" fmla="*/ 933487 h 1443536"/>
              <a:gd name="connsiteX5" fmla="*/ -106614 w 7968190"/>
              <a:gd name="connsiteY5" fmla="*/ 437873 h 1443536"/>
              <a:gd name="connsiteX6" fmla="*/ -106614 w 7968190"/>
              <a:gd name="connsiteY6" fmla="*/ 0 h 1443536"/>
              <a:gd name="connsiteX0" fmla="*/ -106614 w 7968190"/>
              <a:gd name="connsiteY0" fmla="*/ 291825 h 1443536"/>
              <a:gd name="connsiteX1" fmla="*/ -430722 w 7968190"/>
              <a:gd name="connsiteY1" fmla="*/ 482843 h 1443536"/>
              <a:gd name="connsiteX2" fmla="*/ -781839 w 7968190"/>
              <a:gd name="connsiteY2" fmla="*/ 689779 h 1443536"/>
            </a:gdLst>
            <a:ahLst/>
            <a:cxnLst>
              <a:cxn ang="0">
                <a:pos x="connsiteX0" y="connsiteY0"/>
              </a:cxn>
              <a:cxn ang="0">
                <a:pos x="connsiteX1" y="connsiteY1"/>
              </a:cxn>
              <a:cxn ang="0">
                <a:pos x="connsiteX2" y="connsiteY2"/>
              </a:cxn>
            </a:cxnLst>
            <a:rect l="l" t="t" r="r" b="b"/>
            <a:pathLst>
              <a:path w="7968190" h="1443536" fill="none" extrusionOk="0">
                <a:moveTo>
                  <a:pt x="0" y="0"/>
                </a:moveTo>
                <a:cubicBezTo>
                  <a:pt x="129088" y="24615"/>
                  <a:pt x="303787" y="21248"/>
                  <a:pt x="584334" y="0"/>
                </a:cubicBezTo>
                <a:cubicBezTo>
                  <a:pt x="864881" y="-21248"/>
                  <a:pt x="1109366" y="-14189"/>
                  <a:pt x="1248350" y="0"/>
                </a:cubicBezTo>
                <a:cubicBezTo>
                  <a:pt x="1387334" y="14189"/>
                  <a:pt x="1626057" y="7361"/>
                  <a:pt x="1832684" y="0"/>
                </a:cubicBezTo>
                <a:cubicBezTo>
                  <a:pt x="2039311" y="-7361"/>
                  <a:pt x="2165810" y="-7255"/>
                  <a:pt x="2417018" y="0"/>
                </a:cubicBezTo>
                <a:cubicBezTo>
                  <a:pt x="2668226" y="7255"/>
                  <a:pt x="2854306" y="3405"/>
                  <a:pt x="3001352" y="0"/>
                </a:cubicBezTo>
                <a:cubicBezTo>
                  <a:pt x="3148398" y="-3405"/>
                  <a:pt x="3522632" y="-40314"/>
                  <a:pt x="3824731" y="0"/>
                </a:cubicBezTo>
                <a:cubicBezTo>
                  <a:pt x="4126830" y="40314"/>
                  <a:pt x="4246595" y="21177"/>
                  <a:pt x="4409065" y="0"/>
                </a:cubicBezTo>
                <a:cubicBezTo>
                  <a:pt x="4571535" y="-21177"/>
                  <a:pt x="4639913" y="-12763"/>
                  <a:pt x="4834035" y="0"/>
                </a:cubicBezTo>
                <a:cubicBezTo>
                  <a:pt x="5028157" y="12763"/>
                  <a:pt x="5334572" y="-33304"/>
                  <a:pt x="5577733" y="0"/>
                </a:cubicBezTo>
                <a:cubicBezTo>
                  <a:pt x="5820894" y="33304"/>
                  <a:pt x="6211849" y="3404"/>
                  <a:pt x="6401113" y="0"/>
                </a:cubicBezTo>
                <a:cubicBezTo>
                  <a:pt x="6590377" y="-3404"/>
                  <a:pt x="6795170" y="-28308"/>
                  <a:pt x="6985447" y="0"/>
                </a:cubicBezTo>
                <a:cubicBezTo>
                  <a:pt x="7175724" y="28308"/>
                  <a:pt x="7505290" y="6798"/>
                  <a:pt x="7968190" y="0"/>
                </a:cubicBezTo>
                <a:cubicBezTo>
                  <a:pt x="7965772" y="136951"/>
                  <a:pt x="7953313" y="267001"/>
                  <a:pt x="7968190" y="452308"/>
                </a:cubicBezTo>
                <a:cubicBezTo>
                  <a:pt x="7983067" y="637615"/>
                  <a:pt x="7948593" y="808822"/>
                  <a:pt x="7968190" y="962357"/>
                </a:cubicBezTo>
                <a:cubicBezTo>
                  <a:pt x="7987787" y="1115892"/>
                  <a:pt x="7951953" y="1264796"/>
                  <a:pt x="7968190" y="1443536"/>
                </a:cubicBezTo>
                <a:cubicBezTo>
                  <a:pt x="7749430" y="1440930"/>
                  <a:pt x="7436962" y="1417542"/>
                  <a:pt x="7144810" y="1443536"/>
                </a:cubicBezTo>
                <a:cubicBezTo>
                  <a:pt x="6852658" y="1469530"/>
                  <a:pt x="6656826" y="1438495"/>
                  <a:pt x="6480795" y="1443536"/>
                </a:cubicBezTo>
                <a:cubicBezTo>
                  <a:pt x="6304764" y="1448577"/>
                  <a:pt x="6220914" y="1447117"/>
                  <a:pt x="6055824" y="1443536"/>
                </a:cubicBezTo>
                <a:cubicBezTo>
                  <a:pt x="5890734" y="1439955"/>
                  <a:pt x="5506728" y="1423495"/>
                  <a:pt x="5232445" y="1443536"/>
                </a:cubicBezTo>
                <a:cubicBezTo>
                  <a:pt x="4958162" y="1463577"/>
                  <a:pt x="4800905" y="1435959"/>
                  <a:pt x="4568429" y="1443536"/>
                </a:cubicBezTo>
                <a:cubicBezTo>
                  <a:pt x="4335953" y="1451113"/>
                  <a:pt x="4289928" y="1465702"/>
                  <a:pt x="4063777" y="1443536"/>
                </a:cubicBezTo>
                <a:cubicBezTo>
                  <a:pt x="3837626" y="1421370"/>
                  <a:pt x="3679925" y="1420483"/>
                  <a:pt x="3559125" y="1443536"/>
                </a:cubicBezTo>
                <a:cubicBezTo>
                  <a:pt x="3438325" y="1466589"/>
                  <a:pt x="3158575" y="1452067"/>
                  <a:pt x="3054473" y="1443536"/>
                </a:cubicBezTo>
                <a:cubicBezTo>
                  <a:pt x="2950371" y="1435005"/>
                  <a:pt x="2461883" y="1451764"/>
                  <a:pt x="2231093" y="1443536"/>
                </a:cubicBezTo>
                <a:cubicBezTo>
                  <a:pt x="2000303" y="1435308"/>
                  <a:pt x="1878395" y="1445217"/>
                  <a:pt x="1567077" y="1443536"/>
                </a:cubicBezTo>
                <a:cubicBezTo>
                  <a:pt x="1255759" y="1441855"/>
                  <a:pt x="1209875" y="1410725"/>
                  <a:pt x="903062" y="1443536"/>
                </a:cubicBezTo>
                <a:cubicBezTo>
                  <a:pt x="596249" y="1476347"/>
                  <a:pt x="346970" y="1430171"/>
                  <a:pt x="0" y="1443536"/>
                </a:cubicBezTo>
                <a:cubicBezTo>
                  <a:pt x="-7800" y="1222360"/>
                  <a:pt x="18173" y="1081356"/>
                  <a:pt x="0" y="962357"/>
                </a:cubicBezTo>
                <a:cubicBezTo>
                  <a:pt x="-18173" y="843358"/>
                  <a:pt x="-101" y="695281"/>
                  <a:pt x="0" y="524485"/>
                </a:cubicBezTo>
                <a:cubicBezTo>
                  <a:pt x="101" y="353689"/>
                  <a:pt x="-26153" y="109305"/>
                  <a:pt x="0" y="0"/>
                </a:cubicBezTo>
                <a:close/>
              </a:path>
              <a:path w="7968190" h="1443536" fill="none" extrusionOk="0">
                <a:moveTo>
                  <a:pt x="-106614" y="0"/>
                </a:moveTo>
                <a:cubicBezTo>
                  <a:pt x="-116235" y="227813"/>
                  <a:pt x="-95266" y="346094"/>
                  <a:pt x="-106614" y="510049"/>
                </a:cubicBezTo>
                <a:cubicBezTo>
                  <a:pt x="-117962" y="674004"/>
                  <a:pt x="-121080" y="895403"/>
                  <a:pt x="-106614" y="1005663"/>
                </a:cubicBezTo>
                <a:cubicBezTo>
                  <a:pt x="-92148" y="1115923"/>
                  <a:pt x="-96766" y="1325048"/>
                  <a:pt x="-106614" y="1443536"/>
                </a:cubicBezTo>
                <a:cubicBezTo>
                  <a:pt x="-110877" y="1261123"/>
                  <a:pt x="-84448" y="1046930"/>
                  <a:pt x="-106614" y="933487"/>
                </a:cubicBezTo>
                <a:cubicBezTo>
                  <a:pt x="-128780" y="820044"/>
                  <a:pt x="-130804" y="566256"/>
                  <a:pt x="-106614" y="437873"/>
                </a:cubicBezTo>
                <a:cubicBezTo>
                  <a:pt x="-82424" y="309490"/>
                  <a:pt x="-100903" y="194686"/>
                  <a:pt x="-106614" y="0"/>
                </a:cubicBezTo>
                <a:close/>
              </a:path>
              <a:path w="7968190" h="1443536" fill="none" extrusionOk="0">
                <a:moveTo>
                  <a:pt x="-106614" y="291825"/>
                </a:moveTo>
                <a:cubicBezTo>
                  <a:pt x="-178968" y="336184"/>
                  <a:pt x="-307415" y="422439"/>
                  <a:pt x="-430722" y="482843"/>
                </a:cubicBezTo>
                <a:cubicBezTo>
                  <a:pt x="-554029" y="543247"/>
                  <a:pt x="-643996" y="607363"/>
                  <a:pt x="-781839" y="689779"/>
                </a:cubicBezTo>
              </a:path>
              <a:path w="7968190" h="1443536" stroke="0" extrusionOk="0">
                <a:moveTo>
                  <a:pt x="0" y="0"/>
                </a:moveTo>
                <a:cubicBezTo>
                  <a:pt x="293184" y="-7211"/>
                  <a:pt x="452727" y="1248"/>
                  <a:pt x="823380" y="0"/>
                </a:cubicBezTo>
                <a:cubicBezTo>
                  <a:pt x="1194033" y="-1248"/>
                  <a:pt x="1189436" y="1331"/>
                  <a:pt x="1328032" y="0"/>
                </a:cubicBezTo>
                <a:cubicBezTo>
                  <a:pt x="1466628" y="-1331"/>
                  <a:pt x="1926637" y="-6726"/>
                  <a:pt x="2151411" y="0"/>
                </a:cubicBezTo>
                <a:cubicBezTo>
                  <a:pt x="2376185" y="6726"/>
                  <a:pt x="2573154" y="17014"/>
                  <a:pt x="2735745" y="0"/>
                </a:cubicBezTo>
                <a:cubicBezTo>
                  <a:pt x="2898336" y="-17014"/>
                  <a:pt x="3226431" y="16675"/>
                  <a:pt x="3399761" y="0"/>
                </a:cubicBezTo>
                <a:cubicBezTo>
                  <a:pt x="3573091" y="-16675"/>
                  <a:pt x="3934731" y="-33699"/>
                  <a:pt x="4143459" y="0"/>
                </a:cubicBezTo>
                <a:cubicBezTo>
                  <a:pt x="4352187" y="33699"/>
                  <a:pt x="4443057" y="-1512"/>
                  <a:pt x="4568429" y="0"/>
                </a:cubicBezTo>
                <a:cubicBezTo>
                  <a:pt x="4693801" y="1512"/>
                  <a:pt x="4942522" y="28374"/>
                  <a:pt x="5312127" y="0"/>
                </a:cubicBezTo>
                <a:cubicBezTo>
                  <a:pt x="5681732" y="-28374"/>
                  <a:pt x="5723021" y="22740"/>
                  <a:pt x="5896461" y="0"/>
                </a:cubicBezTo>
                <a:cubicBezTo>
                  <a:pt x="6069901" y="-22740"/>
                  <a:pt x="6195001" y="-471"/>
                  <a:pt x="6480795" y="0"/>
                </a:cubicBezTo>
                <a:cubicBezTo>
                  <a:pt x="6766589" y="471"/>
                  <a:pt x="6909732" y="9398"/>
                  <a:pt x="7304174" y="0"/>
                </a:cubicBezTo>
                <a:cubicBezTo>
                  <a:pt x="7698616" y="-9398"/>
                  <a:pt x="7678228" y="-27781"/>
                  <a:pt x="7968190" y="0"/>
                </a:cubicBezTo>
                <a:cubicBezTo>
                  <a:pt x="7978820" y="158235"/>
                  <a:pt x="7969358" y="289264"/>
                  <a:pt x="7968190" y="466743"/>
                </a:cubicBezTo>
                <a:cubicBezTo>
                  <a:pt x="7967022" y="644222"/>
                  <a:pt x="7968830" y="784182"/>
                  <a:pt x="7968190" y="904616"/>
                </a:cubicBezTo>
                <a:cubicBezTo>
                  <a:pt x="7967550" y="1025050"/>
                  <a:pt x="7994916" y="1260046"/>
                  <a:pt x="7968190" y="1443536"/>
                </a:cubicBezTo>
                <a:cubicBezTo>
                  <a:pt x="7780336" y="1423815"/>
                  <a:pt x="7471029" y="1415061"/>
                  <a:pt x="7144810" y="1443536"/>
                </a:cubicBezTo>
                <a:cubicBezTo>
                  <a:pt x="6818591" y="1472011"/>
                  <a:pt x="6749932" y="1465547"/>
                  <a:pt x="6560476" y="1443536"/>
                </a:cubicBezTo>
                <a:cubicBezTo>
                  <a:pt x="6371020" y="1421525"/>
                  <a:pt x="6335494" y="1430810"/>
                  <a:pt x="6135506" y="1443536"/>
                </a:cubicBezTo>
                <a:cubicBezTo>
                  <a:pt x="5935518" y="1456263"/>
                  <a:pt x="5835797" y="1422583"/>
                  <a:pt x="5630854" y="1443536"/>
                </a:cubicBezTo>
                <a:cubicBezTo>
                  <a:pt x="5425911" y="1464489"/>
                  <a:pt x="4999209" y="1475768"/>
                  <a:pt x="4807475" y="1443536"/>
                </a:cubicBezTo>
                <a:cubicBezTo>
                  <a:pt x="4615741" y="1411304"/>
                  <a:pt x="4170955" y="1436400"/>
                  <a:pt x="3984095" y="1443536"/>
                </a:cubicBezTo>
                <a:cubicBezTo>
                  <a:pt x="3797235" y="1450672"/>
                  <a:pt x="3547654" y="1439674"/>
                  <a:pt x="3160715" y="1443536"/>
                </a:cubicBezTo>
                <a:cubicBezTo>
                  <a:pt x="2773776" y="1447398"/>
                  <a:pt x="2824066" y="1450185"/>
                  <a:pt x="2656063" y="1443536"/>
                </a:cubicBezTo>
                <a:cubicBezTo>
                  <a:pt x="2488060" y="1436887"/>
                  <a:pt x="2288513" y="1438354"/>
                  <a:pt x="2151411" y="1443536"/>
                </a:cubicBezTo>
                <a:cubicBezTo>
                  <a:pt x="2014309" y="1448718"/>
                  <a:pt x="1913391" y="1424341"/>
                  <a:pt x="1726441" y="1443536"/>
                </a:cubicBezTo>
                <a:cubicBezTo>
                  <a:pt x="1539491" y="1462732"/>
                  <a:pt x="1200099" y="1476551"/>
                  <a:pt x="982743" y="1443536"/>
                </a:cubicBezTo>
                <a:cubicBezTo>
                  <a:pt x="765387" y="1410521"/>
                  <a:pt x="370907" y="1480969"/>
                  <a:pt x="0" y="1443536"/>
                </a:cubicBezTo>
                <a:cubicBezTo>
                  <a:pt x="17911" y="1294267"/>
                  <a:pt x="21584" y="1145863"/>
                  <a:pt x="0" y="1005663"/>
                </a:cubicBezTo>
                <a:cubicBezTo>
                  <a:pt x="-21584" y="865463"/>
                  <a:pt x="-10393" y="734427"/>
                  <a:pt x="0" y="567791"/>
                </a:cubicBezTo>
                <a:cubicBezTo>
                  <a:pt x="10393" y="401155"/>
                  <a:pt x="23012" y="228763"/>
                  <a:pt x="0" y="0"/>
                </a:cubicBezTo>
                <a:close/>
              </a:path>
              <a:path w="7968190" h="1443536" fill="none" stroke="0" extrusionOk="0">
                <a:moveTo>
                  <a:pt x="-106614" y="0"/>
                </a:moveTo>
                <a:cubicBezTo>
                  <a:pt x="-125694" y="196265"/>
                  <a:pt x="-114124" y="238244"/>
                  <a:pt x="-106614" y="466743"/>
                </a:cubicBezTo>
                <a:cubicBezTo>
                  <a:pt x="-99104" y="695242"/>
                  <a:pt x="-128112" y="692844"/>
                  <a:pt x="-106614" y="904616"/>
                </a:cubicBezTo>
                <a:cubicBezTo>
                  <a:pt x="-85116" y="1116388"/>
                  <a:pt x="-127207" y="1184125"/>
                  <a:pt x="-106614" y="1443536"/>
                </a:cubicBezTo>
                <a:cubicBezTo>
                  <a:pt x="-128484" y="1319156"/>
                  <a:pt x="-107846" y="1209861"/>
                  <a:pt x="-106614" y="976793"/>
                </a:cubicBezTo>
                <a:cubicBezTo>
                  <a:pt x="-105382" y="743725"/>
                  <a:pt x="-110908" y="721671"/>
                  <a:pt x="-106614" y="481179"/>
                </a:cubicBezTo>
                <a:cubicBezTo>
                  <a:pt x="-102320" y="240687"/>
                  <a:pt x="-108770" y="216028"/>
                  <a:pt x="-106614" y="0"/>
                </a:cubicBezTo>
                <a:close/>
              </a:path>
              <a:path w="7968190" h="1443536" fill="none" stroke="0" extrusionOk="0">
                <a:moveTo>
                  <a:pt x="-106614" y="291825"/>
                </a:moveTo>
                <a:cubicBezTo>
                  <a:pt x="-218532" y="347066"/>
                  <a:pt x="-340554" y="443968"/>
                  <a:pt x="-423970" y="478863"/>
                </a:cubicBezTo>
                <a:cubicBezTo>
                  <a:pt x="-507385" y="513758"/>
                  <a:pt x="-645552" y="620073"/>
                  <a:pt x="-781839" y="689779"/>
                </a:cubicBezTo>
              </a:path>
            </a:pathLst>
          </a:custGeom>
          <a:solidFill>
            <a:schemeClr val="accent1"/>
          </a:solidFill>
          <a:ln>
            <a:solidFill>
              <a:schemeClr val="tx1"/>
            </a:solidFill>
            <a:extLst>
              <a:ext uri="{C807C97D-BFC1-408E-A445-0C87EB9F89A2}">
                <ask:lineSketchStyleProps xmlns:ask="http://schemas.microsoft.com/office/drawing/2018/sketchyshapes" sd="3590864331">
                  <a:prstGeom prst="accentBorderCallout1">
                    <a:avLst>
                      <a:gd name="adj1" fmla="val 20216"/>
                      <a:gd name="adj2" fmla="val -1338"/>
                      <a:gd name="adj3" fmla="val 47784"/>
                      <a:gd name="adj4" fmla="val -981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245" marR="0" lvl="0" indent="0" algn="just" defTabSz="914400" rtl="0" eaLnBrk="1" fontAlgn="auto" latinLnBrk="0" hangingPunct="1">
              <a:lnSpc>
                <a:spcPct val="100000"/>
              </a:lnSpc>
              <a:spcBef>
                <a:spcPts val="500"/>
              </a:spcBef>
              <a:spcAft>
                <a:spcPts val="0"/>
              </a:spcAft>
              <a:buClr>
                <a:srgbClr val="C00000"/>
              </a:buClr>
              <a:buSzTx/>
              <a:buFontTx/>
              <a:buNone/>
              <a:tabLst/>
              <a:defRPr/>
            </a:pPr>
            <a:r>
              <a:rPr lang="fr-FR" sz="1600" b="1" dirty="0">
                <a:solidFill>
                  <a:schemeClr val="bg1"/>
                </a:solidFill>
                <a:latin typeface="Cavolini" panose="03000502040302020204" pitchFamily="66" charset="0"/>
                <a:cs typeface="Cavolini" panose="03000502040302020204" pitchFamily="66" charset="0"/>
              </a:rPr>
              <a:t>Comment le dire ? Par exemple</a:t>
            </a:r>
          </a:p>
          <a:p>
            <a:pPr marL="182245" marR="0" lvl="0" indent="0" algn="just" defTabSz="914400" rtl="0" eaLnBrk="1" fontAlgn="auto" latinLnBrk="0" hangingPunct="1">
              <a:lnSpc>
                <a:spcPct val="100000"/>
              </a:lnSpc>
              <a:spcBef>
                <a:spcPts val="500"/>
              </a:spcBef>
              <a:spcAft>
                <a:spcPts val="0"/>
              </a:spcAft>
              <a:buClr>
                <a:srgbClr val="C00000"/>
              </a:buClr>
              <a:buSzTx/>
              <a:buFontTx/>
              <a:buNone/>
              <a:tabLst/>
              <a:defRPr/>
            </a:pPr>
            <a:r>
              <a:rPr lang="fr-FR" sz="1200" i="1" dirty="0">
                <a:solidFill>
                  <a:schemeClr val="bg1"/>
                </a:solidFill>
                <a:latin typeface="Cavolini" panose="03000502040302020204" pitchFamily="66" charset="0"/>
                <a:cs typeface="Cavolini" panose="03000502040302020204" pitchFamily="66" charset="0"/>
              </a:rPr>
              <a:t>« </a:t>
            </a:r>
            <a:r>
              <a:rPr kumimoji="0" lang="fr-FR" sz="1200" b="0" i="1" u="none" strike="noStrike" kern="1200" cap="none" spc="0" normalizeH="0" baseline="0" noProof="0" dirty="0">
                <a:ln>
                  <a:noFill/>
                </a:ln>
                <a:solidFill>
                  <a:schemeClr val="bg1"/>
                </a:solidFill>
                <a:effectLst/>
                <a:uLnTx/>
                <a:uFillTx/>
                <a:latin typeface="Cavolini" panose="03000502040302020204" pitchFamily="66" charset="0"/>
                <a:cs typeface="Cavolini" panose="03000502040302020204" pitchFamily="66" charset="0"/>
              </a:rPr>
              <a:t>Je serai heureux de vous faire profiter de notre offre de parrainage, pourriez-vous me communiquer quelques noms parmi vos relations que je peux appeler de votre part ? »</a:t>
            </a:r>
          </a:p>
          <a:p>
            <a:pPr marL="182245" algn="just">
              <a:spcBef>
                <a:spcPts val="500"/>
              </a:spcBef>
              <a:buClr>
                <a:srgbClr val="C00000"/>
              </a:buClr>
              <a:defRPr/>
            </a:pPr>
            <a:r>
              <a:rPr kumimoji="0" lang="fr-FR" sz="1200" b="0" i="1" u="none" strike="noStrike" kern="1200" cap="none" spc="0" normalizeH="0" baseline="0" noProof="0" dirty="0">
                <a:ln>
                  <a:noFill/>
                </a:ln>
                <a:solidFill>
                  <a:schemeClr val="bg1"/>
                </a:solidFill>
                <a:effectLst/>
                <a:uLnTx/>
                <a:uFillTx/>
                <a:latin typeface="Cavolini" panose="03000502040302020204" pitchFamily="66" charset="0"/>
                <a:cs typeface="Cavolini" panose="03000502040302020204" pitchFamily="66" charset="0"/>
              </a:rPr>
              <a:t>« Peut-être avez-vous dans votre entourage des personnes que je pourrais accompagner dans la réalisation de leurs projets ? (achat de voiture, achat immobilier, épargne…) »</a:t>
            </a:r>
          </a:p>
        </p:txBody>
      </p:sp>
      <p:sp>
        <p:nvSpPr>
          <p:cNvPr id="9" name="ZoneTexte 8">
            <a:extLst>
              <a:ext uri="{FF2B5EF4-FFF2-40B4-BE49-F238E27FC236}">
                <a16:creationId xmlns:a16="http://schemas.microsoft.com/office/drawing/2014/main" id="{2F4A28A3-8A94-E493-E9A0-9C5675450391}"/>
              </a:ext>
            </a:extLst>
          </p:cNvPr>
          <p:cNvSpPr txBox="1">
            <a:spLocks/>
          </p:cNvSpPr>
          <p:nvPr/>
        </p:nvSpPr>
        <p:spPr>
          <a:xfrm rot="553855">
            <a:off x="8938410" y="1331106"/>
            <a:ext cx="2709177" cy="1716319"/>
          </a:xfrm>
          <a:custGeom>
            <a:avLst/>
            <a:gdLst>
              <a:gd name="connsiteX0" fmla="*/ 0 w 2709177"/>
              <a:gd name="connsiteY0" fmla="*/ 0 h 1716319"/>
              <a:gd name="connsiteX1" fmla="*/ 731478 w 2709177"/>
              <a:gd name="connsiteY1" fmla="*/ 0 h 1716319"/>
              <a:gd name="connsiteX2" fmla="*/ 1462956 w 2709177"/>
              <a:gd name="connsiteY2" fmla="*/ 0 h 1716319"/>
              <a:gd name="connsiteX3" fmla="*/ 2113158 w 2709177"/>
              <a:gd name="connsiteY3" fmla="*/ 0 h 1716319"/>
              <a:gd name="connsiteX4" fmla="*/ 2709177 w 2709177"/>
              <a:gd name="connsiteY4" fmla="*/ 0 h 1716319"/>
              <a:gd name="connsiteX5" fmla="*/ 2709177 w 2709177"/>
              <a:gd name="connsiteY5" fmla="*/ 606433 h 1716319"/>
              <a:gd name="connsiteX6" fmla="*/ 2709177 w 2709177"/>
              <a:gd name="connsiteY6" fmla="*/ 1195702 h 1716319"/>
              <a:gd name="connsiteX7" fmla="*/ 2709177 w 2709177"/>
              <a:gd name="connsiteY7" fmla="*/ 1716319 h 1716319"/>
              <a:gd name="connsiteX8" fmla="*/ 2113158 w 2709177"/>
              <a:gd name="connsiteY8" fmla="*/ 1716319 h 1716319"/>
              <a:gd name="connsiteX9" fmla="*/ 1381680 w 2709177"/>
              <a:gd name="connsiteY9" fmla="*/ 1716319 h 1716319"/>
              <a:gd name="connsiteX10" fmla="*/ 677294 w 2709177"/>
              <a:gd name="connsiteY10" fmla="*/ 1716319 h 1716319"/>
              <a:gd name="connsiteX11" fmla="*/ 0 w 2709177"/>
              <a:gd name="connsiteY11" fmla="*/ 1716319 h 1716319"/>
              <a:gd name="connsiteX12" fmla="*/ 0 w 2709177"/>
              <a:gd name="connsiteY12" fmla="*/ 1161376 h 1716319"/>
              <a:gd name="connsiteX13" fmla="*/ 0 w 2709177"/>
              <a:gd name="connsiteY13" fmla="*/ 606433 h 1716319"/>
              <a:gd name="connsiteX14" fmla="*/ 0 w 2709177"/>
              <a:gd name="connsiteY14" fmla="*/ 0 h 17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9177" h="1716319" fill="none" extrusionOk="0">
                <a:moveTo>
                  <a:pt x="0" y="0"/>
                </a:moveTo>
                <a:cubicBezTo>
                  <a:pt x="345808" y="34270"/>
                  <a:pt x="432674" y="25770"/>
                  <a:pt x="731478" y="0"/>
                </a:cubicBezTo>
                <a:cubicBezTo>
                  <a:pt x="1030282" y="-25770"/>
                  <a:pt x="1122684" y="-35964"/>
                  <a:pt x="1462956" y="0"/>
                </a:cubicBezTo>
                <a:cubicBezTo>
                  <a:pt x="1803228" y="35964"/>
                  <a:pt x="1976673" y="-29490"/>
                  <a:pt x="2113158" y="0"/>
                </a:cubicBezTo>
                <a:cubicBezTo>
                  <a:pt x="2249643" y="29490"/>
                  <a:pt x="2466486" y="-28582"/>
                  <a:pt x="2709177" y="0"/>
                </a:cubicBezTo>
                <a:cubicBezTo>
                  <a:pt x="2732661" y="186741"/>
                  <a:pt x="2684768" y="437509"/>
                  <a:pt x="2709177" y="606433"/>
                </a:cubicBezTo>
                <a:cubicBezTo>
                  <a:pt x="2733586" y="775357"/>
                  <a:pt x="2716219" y="934987"/>
                  <a:pt x="2709177" y="1195702"/>
                </a:cubicBezTo>
                <a:cubicBezTo>
                  <a:pt x="2702135" y="1456417"/>
                  <a:pt x="2701522" y="1532606"/>
                  <a:pt x="2709177" y="1716319"/>
                </a:cubicBezTo>
                <a:cubicBezTo>
                  <a:pt x="2449374" y="1710602"/>
                  <a:pt x="2389700" y="1705105"/>
                  <a:pt x="2113158" y="1716319"/>
                </a:cubicBezTo>
                <a:cubicBezTo>
                  <a:pt x="1836616" y="1727533"/>
                  <a:pt x="1643161" y="1741541"/>
                  <a:pt x="1381680" y="1716319"/>
                </a:cubicBezTo>
                <a:cubicBezTo>
                  <a:pt x="1120199" y="1691097"/>
                  <a:pt x="831857" y="1729178"/>
                  <a:pt x="677294" y="1716319"/>
                </a:cubicBezTo>
                <a:cubicBezTo>
                  <a:pt x="522731" y="1703460"/>
                  <a:pt x="283075" y="1737127"/>
                  <a:pt x="0" y="1716319"/>
                </a:cubicBezTo>
                <a:cubicBezTo>
                  <a:pt x="1217" y="1473895"/>
                  <a:pt x="8553" y="1355293"/>
                  <a:pt x="0" y="1161376"/>
                </a:cubicBezTo>
                <a:cubicBezTo>
                  <a:pt x="-8553" y="967459"/>
                  <a:pt x="10220" y="745632"/>
                  <a:pt x="0" y="606433"/>
                </a:cubicBezTo>
                <a:cubicBezTo>
                  <a:pt x="-10220" y="467234"/>
                  <a:pt x="-6116" y="257094"/>
                  <a:pt x="0" y="0"/>
                </a:cubicBezTo>
                <a:close/>
              </a:path>
              <a:path w="2709177" h="1716319" stroke="0" extrusionOk="0">
                <a:moveTo>
                  <a:pt x="0" y="0"/>
                </a:moveTo>
                <a:cubicBezTo>
                  <a:pt x="165222" y="16107"/>
                  <a:pt x="572872" y="-35335"/>
                  <a:pt x="731478" y="0"/>
                </a:cubicBezTo>
                <a:cubicBezTo>
                  <a:pt x="890084" y="35335"/>
                  <a:pt x="1078408" y="14014"/>
                  <a:pt x="1381680" y="0"/>
                </a:cubicBezTo>
                <a:cubicBezTo>
                  <a:pt x="1684952" y="-14014"/>
                  <a:pt x="1795289" y="932"/>
                  <a:pt x="2004791" y="0"/>
                </a:cubicBezTo>
                <a:cubicBezTo>
                  <a:pt x="2214293" y="-932"/>
                  <a:pt x="2566193" y="7550"/>
                  <a:pt x="2709177" y="0"/>
                </a:cubicBezTo>
                <a:cubicBezTo>
                  <a:pt x="2720281" y="254171"/>
                  <a:pt x="2728002" y="301755"/>
                  <a:pt x="2709177" y="554943"/>
                </a:cubicBezTo>
                <a:cubicBezTo>
                  <a:pt x="2690352" y="808131"/>
                  <a:pt x="2732620" y="885480"/>
                  <a:pt x="2709177" y="1144213"/>
                </a:cubicBezTo>
                <a:cubicBezTo>
                  <a:pt x="2685735" y="1402946"/>
                  <a:pt x="2731864" y="1562008"/>
                  <a:pt x="2709177" y="1716319"/>
                </a:cubicBezTo>
                <a:cubicBezTo>
                  <a:pt x="2414362" y="1704858"/>
                  <a:pt x="2400725" y="1733216"/>
                  <a:pt x="2113158" y="1716319"/>
                </a:cubicBezTo>
                <a:cubicBezTo>
                  <a:pt x="1825591" y="1699422"/>
                  <a:pt x="1706068" y="1709275"/>
                  <a:pt x="1435864" y="1716319"/>
                </a:cubicBezTo>
                <a:cubicBezTo>
                  <a:pt x="1165660" y="1723363"/>
                  <a:pt x="1055878" y="1727218"/>
                  <a:pt x="812753" y="1716319"/>
                </a:cubicBezTo>
                <a:cubicBezTo>
                  <a:pt x="569628" y="1705420"/>
                  <a:pt x="220227" y="1728463"/>
                  <a:pt x="0" y="1716319"/>
                </a:cubicBezTo>
                <a:cubicBezTo>
                  <a:pt x="-12294" y="1566474"/>
                  <a:pt x="19545" y="1335163"/>
                  <a:pt x="0" y="1195702"/>
                </a:cubicBezTo>
                <a:cubicBezTo>
                  <a:pt x="-19545" y="1056241"/>
                  <a:pt x="9886" y="773251"/>
                  <a:pt x="0" y="606433"/>
                </a:cubicBezTo>
                <a:cubicBezTo>
                  <a:pt x="-9886" y="439615"/>
                  <a:pt x="-27218" y="168858"/>
                  <a:pt x="0" y="0"/>
                </a:cubicBezTo>
                <a:close/>
              </a:path>
            </a:pathLst>
          </a:custGeom>
          <a:solidFill>
            <a:schemeClr val="accent1"/>
          </a:solidFill>
          <a:ln>
            <a:solidFill>
              <a:schemeClr val="tx1"/>
            </a:solidFill>
            <a:extLst>
              <a:ext uri="{C807C97D-BFC1-408E-A445-0C87EB9F89A2}">
                <ask:lineSketchStyleProps xmlns:ask="http://schemas.microsoft.com/office/drawing/2018/sketchyshapes" sd="596841221">
                  <a:prstGeom prst="rect">
                    <a:avLst/>
                  </a:prstGeom>
                  <ask:type>
                    <ask:lineSketchFreehand/>
                  </ask:type>
                </ask:lineSketchStyleProps>
              </a:ext>
            </a:extLst>
          </a:ln>
        </p:spPr>
        <p:txBody>
          <a:bodyPr wrap="none" rtlCol="0" anchor="ctr">
            <a:noAutofit/>
          </a:bodyPr>
          <a:lstStyle/>
          <a:p>
            <a:pPr algn="ctr"/>
            <a:r>
              <a:rPr lang="fr-FR" sz="1400" b="1" dirty="0">
                <a:solidFill>
                  <a:schemeClr val="bg1"/>
                </a:solidFill>
                <a:latin typeface="Cavolini" panose="03000502040302020204" pitchFamily="66" charset="0"/>
                <a:cs typeface="Cavolini" panose="03000502040302020204" pitchFamily="66" charset="0"/>
              </a:rPr>
              <a:t>Facteur clé du succès :</a:t>
            </a:r>
          </a:p>
          <a:p>
            <a:endParaRPr lang="fr-FR" sz="1400" dirty="0">
              <a:solidFill>
                <a:schemeClr val="bg1"/>
              </a:solidFill>
              <a:latin typeface="Cavolini" panose="03000502040302020204" pitchFamily="66" charset="0"/>
              <a:cs typeface="Cavolini" panose="03000502040302020204" pitchFamily="66" charset="0"/>
            </a:endParaRPr>
          </a:p>
          <a:p>
            <a:r>
              <a:rPr lang="fr-FR" sz="1400" b="1" dirty="0">
                <a:solidFill>
                  <a:schemeClr val="bg1"/>
                </a:solidFill>
                <a:latin typeface="Cavolini" panose="03000502040302020204" pitchFamily="66" charset="0"/>
                <a:cs typeface="Cavolini" panose="03000502040302020204" pitchFamily="66" charset="0"/>
              </a:rPr>
              <a:t>O</a:t>
            </a:r>
            <a:r>
              <a:rPr lang="fr-FR" sz="1400" dirty="0">
                <a:solidFill>
                  <a:schemeClr val="bg1"/>
                </a:solidFill>
                <a:latin typeface="Cavolini" panose="03000502040302020204" pitchFamily="66" charset="0"/>
                <a:cs typeface="Cavolini" panose="03000502040302020204" pitchFamily="66" charset="0"/>
              </a:rPr>
              <a:t>ublier ses appréhensions</a:t>
            </a:r>
          </a:p>
          <a:p>
            <a:r>
              <a:rPr lang="fr-FR" sz="1400" b="1" dirty="0">
                <a:solidFill>
                  <a:schemeClr val="bg1"/>
                </a:solidFill>
                <a:latin typeface="Cavolini" panose="03000502040302020204" pitchFamily="66" charset="0"/>
                <a:cs typeface="Cavolini" panose="03000502040302020204" pitchFamily="66" charset="0"/>
              </a:rPr>
              <a:t>S</a:t>
            </a:r>
            <a:r>
              <a:rPr lang="fr-FR" sz="1400" dirty="0">
                <a:solidFill>
                  <a:schemeClr val="bg1"/>
                </a:solidFill>
                <a:latin typeface="Cavolini" panose="03000502040302020204" pitchFamily="66" charset="0"/>
                <a:cs typeface="Cavolini" panose="03000502040302020204" pitchFamily="66" charset="0"/>
              </a:rPr>
              <a:t>atisfaction</a:t>
            </a:r>
          </a:p>
          <a:p>
            <a:r>
              <a:rPr lang="fr-FR" sz="1400" b="1" dirty="0">
                <a:solidFill>
                  <a:schemeClr val="bg1"/>
                </a:solidFill>
                <a:latin typeface="Cavolini" panose="03000502040302020204" pitchFamily="66" charset="0"/>
                <a:cs typeface="Cavolini" panose="03000502040302020204" pitchFamily="66" charset="0"/>
              </a:rPr>
              <a:t>E</a:t>
            </a:r>
            <a:r>
              <a:rPr lang="fr-FR" sz="1400" dirty="0">
                <a:solidFill>
                  <a:schemeClr val="bg1"/>
                </a:solidFill>
                <a:latin typeface="Cavolini" panose="03000502040302020204" pitchFamily="66" charset="0"/>
                <a:cs typeface="Cavolini" panose="03000502040302020204" pitchFamily="66" charset="0"/>
              </a:rPr>
              <a:t>nvie </a:t>
            </a:r>
          </a:p>
          <a:p>
            <a:r>
              <a:rPr lang="fr-FR" sz="1400" b="1" dirty="0">
                <a:solidFill>
                  <a:schemeClr val="bg1"/>
                </a:solidFill>
                <a:latin typeface="Cavolini" panose="03000502040302020204" pitchFamily="66" charset="0"/>
                <a:cs typeface="Cavolini" panose="03000502040302020204" pitchFamily="66" charset="0"/>
              </a:rPr>
              <a:t>R</a:t>
            </a:r>
            <a:r>
              <a:rPr lang="fr-FR" sz="1400" dirty="0">
                <a:solidFill>
                  <a:schemeClr val="bg1"/>
                </a:solidFill>
                <a:latin typeface="Cavolini" panose="03000502040302020204" pitchFamily="66" charset="0"/>
                <a:cs typeface="Cavolini" panose="03000502040302020204" pitchFamily="66" charset="0"/>
              </a:rPr>
              <a:t>égularité</a:t>
            </a:r>
          </a:p>
        </p:txBody>
      </p:sp>
      <p:sp>
        <p:nvSpPr>
          <p:cNvPr id="10" name="Légende : encadrée à une bordure 9">
            <a:extLst>
              <a:ext uri="{FF2B5EF4-FFF2-40B4-BE49-F238E27FC236}">
                <a16:creationId xmlns:a16="http://schemas.microsoft.com/office/drawing/2014/main" id="{395575E6-F19E-94A1-BCDE-1F34107C23B2}"/>
              </a:ext>
            </a:extLst>
          </p:cNvPr>
          <p:cNvSpPr/>
          <p:nvPr/>
        </p:nvSpPr>
        <p:spPr>
          <a:xfrm>
            <a:off x="3113252" y="5104520"/>
            <a:ext cx="7968190" cy="1097104"/>
          </a:xfrm>
          <a:custGeom>
            <a:avLst/>
            <a:gdLst>
              <a:gd name="connsiteX0" fmla="*/ 0 w 7968190"/>
              <a:gd name="connsiteY0" fmla="*/ 0 h 1097104"/>
              <a:gd name="connsiteX1" fmla="*/ 424970 w 7968190"/>
              <a:gd name="connsiteY1" fmla="*/ 0 h 1097104"/>
              <a:gd name="connsiteX2" fmla="*/ 1248350 w 7968190"/>
              <a:gd name="connsiteY2" fmla="*/ 0 h 1097104"/>
              <a:gd name="connsiteX3" fmla="*/ 2071729 w 7968190"/>
              <a:gd name="connsiteY3" fmla="*/ 0 h 1097104"/>
              <a:gd name="connsiteX4" fmla="*/ 2735745 w 7968190"/>
              <a:gd name="connsiteY4" fmla="*/ 0 h 1097104"/>
              <a:gd name="connsiteX5" fmla="*/ 3320079 w 7968190"/>
              <a:gd name="connsiteY5" fmla="*/ 0 h 1097104"/>
              <a:gd name="connsiteX6" fmla="*/ 3904413 w 7968190"/>
              <a:gd name="connsiteY6" fmla="*/ 0 h 1097104"/>
              <a:gd name="connsiteX7" fmla="*/ 4488747 w 7968190"/>
              <a:gd name="connsiteY7" fmla="*/ 0 h 1097104"/>
              <a:gd name="connsiteX8" fmla="*/ 5312127 w 7968190"/>
              <a:gd name="connsiteY8" fmla="*/ 0 h 1097104"/>
              <a:gd name="connsiteX9" fmla="*/ 5896461 w 7968190"/>
              <a:gd name="connsiteY9" fmla="*/ 0 h 1097104"/>
              <a:gd name="connsiteX10" fmla="*/ 6321431 w 7968190"/>
              <a:gd name="connsiteY10" fmla="*/ 0 h 1097104"/>
              <a:gd name="connsiteX11" fmla="*/ 7065128 w 7968190"/>
              <a:gd name="connsiteY11" fmla="*/ 0 h 1097104"/>
              <a:gd name="connsiteX12" fmla="*/ 7968190 w 7968190"/>
              <a:gd name="connsiteY12" fmla="*/ 0 h 1097104"/>
              <a:gd name="connsiteX13" fmla="*/ 7968190 w 7968190"/>
              <a:gd name="connsiteY13" fmla="*/ 537581 h 1097104"/>
              <a:gd name="connsiteX14" fmla="*/ 7968190 w 7968190"/>
              <a:gd name="connsiteY14" fmla="*/ 1097104 h 1097104"/>
              <a:gd name="connsiteX15" fmla="*/ 7304174 w 7968190"/>
              <a:gd name="connsiteY15" fmla="*/ 1097104 h 1097104"/>
              <a:gd name="connsiteX16" fmla="*/ 6879204 w 7968190"/>
              <a:gd name="connsiteY16" fmla="*/ 1097104 h 1097104"/>
              <a:gd name="connsiteX17" fmla="*/ 6374552 w 7968190"/>
              <a:gd name="connsiteY17" fmla="*/ 1097104 h 1097104"/>
              <a:gd name="connsiteX18" fmla="*/ 5551172 w 7968190"/>
              <a:gd name="connsiteY18" fmla="*/ 1097104 h 1097104"/>
              <a:gd name="connsiteX19" fmla="*/ 4887157 w 7968190"/>
              <a:gd name="connsiteY19" fmla="*/ 1097104 h 1097104"/>
              <a:gd name="connsiteX20" fmla="*/ 4462186 w 7968190"/>
              <a:gd name="connsiteY20" fmla="*/ 1097104 h 1097104"/>
              <a:gd name="connsiteX21" fmla="*/ 3638807 w 7968190"/>
              <a:gd name="connsiteY21" fmla="*/ 1097104 h 1097104"/>
              <a:gd name="connsiteX22" fmla="*/ 2974791 w 7968190"/>
              <a:gd name="connsiteY22" fmla="*/ 1097104 h 1097104"/>
              <a:gd name="connsiteX23" fmla="*/ 2470139 w 7968190"/>
              <a:gd name="connsiteY23" fmla="*/ 1097104 h 1097104"/>
              <a:gd name="connsiteX24" fmla="*/ 1965487 w 7968190"/>
              <a:gd name="connsiteY24" fmla="*/ 1097104 h 1097104"/>
              <a:gd name="connsiteX25" fmla="*/ 1460835 w 7968190"/>
              <a:gd name="connsiteY25" fmla="*/ 1097104 h 1097104"/>
              <a:gd name="connsiteX26" fmla="*/ 637455 w 7968190"/>
              <a:gd name="connsiteY26" fmla="*/ 1097104 h 1097104"/>
              <a:gd name="connsiteX27" fmla="*/ 0 w 7968190"/>
              <a:gd name="connsiteY27" fmla="*/ 1097104 h 1097104"/>
              <a:gd name="connsiteX28" fmla="*/ 0 w 7968190"/>
              <a:gd name="connsiteY28" fmla="*/ 548552 h 1097104"/>
              <a:gd name="connsiteX29" fmla="*/ 0 w 7968190"/>
              <a:gd name="connsiteY29" fmla="*/ 0 h 1097104"/>
              <a:gd name="connsiteX0" fmla="*/ -106614 w 7968190"/>
              <a:gd name="connsiteY0" fmla="*/ 0 h 1097104"/>
              <a:gd name="connsiteX1" fmla="*/ -106614 w 7968190"/>
              <a:gd name="connsiteY1" fmla="*/ 537581 h 1097104"/>
              <a:gd name="connsiteX2" fmla="*/ -106614 w 7968190"/>
              <a:gd name="connsiteY2" fmla="*/ 1097104 h 1097104"/>
              <a:gd name="connsiteX3" fmla="*/ -106614 w 7968190"/>
              <a:gd name="connsiteY3" fmla="*/ 570494 h 1097104"/>
              <a:gd name="connsiteX4" fmla="*/ -106614 w 7968190"/>
              <a:gd name="connsiteY4" fmla="*/ 0 h 1097104"/>
              <a:gd name="connsiteX0" fmla="*/ -106614 w 7968190"/>
              <a:gd name="connsiteY0" fmla="*/ 221791 h 1097104"/>
              <a:gd name="connsiteX1" fmla="*/ -379806 w 7968190"/>
              <a:gd name="connsiteY1" fmla="*/ -77180 h 1097104"/>
              <a:gd name="connsiteX2" fmla="*/ -664149 w 7968190"/>
              <a:gd name="connsiteY2" fmla="*/ -388353 h 1097104"/>
            </a:gdLst>
            <a:ahLst/>
            <a:cxnLst>
              <a:cxn ang="0">
                <a:pos x="connsiteX0" y="connsiteY0"/>
              </a:cxn>
              <a:cxn ang="0">
                <a:pos x="connsiteX1" y="connsiteY1"/>
              </a:cxn>
              <a:cxn ang="0">
                <a:pos x="connsiteX2" y="connsiteY2"/>
              </a:cxn>
            </a:cxnLst>
            <a:rect l="l" t="t" r="r" b="b"/>
            <a:pathLst>
              <a:path w="7968190" h="1097104" fill="none" extrusionOk="0">
                <a:moveTo>
                  <a:pt x="0" y="0"/>
                </a:moveTo>
                <a:cubicBezTo>
                  <a:pt x="158325" y="2023"/>
                  <a:pt x="336246" y="1642"/>
                  <a:pt x="424970" y="0"/>
                </a:cubicBezTo>
                <a:cubicBezTo>
                  <a:pt x="513694" y="-1642"/>
                  <a:pt x="889251" y="-21145"/>
                  <a:pt x="1248350" y="0"/>
                </a:cubicBezTo>
                <a:cubicBezTo>
                  <a:pt x="1607449" y="21145"/>
                  <a:pt x="1886797" y="24819"/>
                  <a:pt x="2071729" y="0"/>
                </a:cubicBezTo>
                <a:cubicBezTo>
                  <a:pt x="2256661" y="-24819"/>
                  <a:pt x="2596761" y="-14189"/>
                  <a:pt x="2735745" y="0"/>
                </a:cubicBezTo>
                <a:cubicBezTo>
                  <a:pt x="2874729" y="14189"/>
                  <a:pt x="3113452" y="7361"/>
                  <a:pt x="3320079" y="0"/>
                </a:cubicBezTo>
                <a:cubicBezTo>
                  <a:pt x="3526706" y="-7361"/>
                  <a:pt x="3653205" y="-7255"/>
                  <a:pt x="3904413" y="0"/>
                </a:cubicBezTo>
                <a:cubicBezTo>
                  <a:pt x="4155621" y="7255"/>
                  <a:pt x="4341701" y="3405"/>
                  <a:pt x="4488747" y="0"/>
                </a:cubicBezTo>
                <a:cubicBezTo>
                  <a:pt x="4635793" y="-3405"/>
                  <a:pt x="5005929" y="39699"/>
                  <a:pt x="5312127" y="0"/>
                </a:cubicBezTo>
                <a:cubicBezTo>
                  <a:pt x="5618325" y="-39699"/>
                  <a:pt x="5733991" y="21177"/>
                  <a:pt x="5896461" y="0"/>
                </a:cubicBezTo>
                <a:cubicBezTo>
                  <a:pt x="6058931" y="-21177"/>
                  <a:pt x="6127309" y="-12763"/>
                  <a:pt x="6321431" y="0"/>
                </a:cubicBezTo>
                <a:cubicBezTo>
                  <a:pt x="6515553" y="12763"/>
                  <a:pt x="6826280" y="-30683"/>
                  <a:pt x="7065128" y="0"/>
                </a:cubicBezTo>
                <a:cubicBezTo>
                  <a:pt x="7303976" y="30683"/>
                  <a:pt x="7596677" y="7306"/>
                  <a:pt x="7968190" y="0"/>
                </a:cubicBezTo>
                <a:cubicBezTo>
                  <a:pt x="7972046" y="223207"/>
                  <a:pt x="7968220" y="308844"/>
                  <a:pt x="7968190" y="537581"/>
                </a:cubicBezTo>
                <a:cubicBezTo>
                  <a:pt x="7968160" y="766318"/>
                  <a:pt x="7946101" y="925247"/>
                  <a:pt x="7968190" y="1097104"/>
                </a:cubicBezTo>
                <a:cubicBezTo>
                  <a:pt x="7644066" y="1129420"/>
                  <a:pt x="7505432" y="1071758"/>
                  <a:pt x="7304174" y="1097104"/>
                </a:cubicBezTo>
                <a:cubicBezTo>
                  <a:pt x="7102916" y="1122450"/>
                  <a:pt x="7046537" y="1099518"/>
                  <a:pt x="6879204" y="1097104"/>
                </a:cubicBezTo>
                <a:cubicBezTo>
                  <a:pt x="6711871" y="1094691"/>
                  <a:pt x="6625062" y="1088952"/>
                  <a:pt x="6374552" y="1097104"/>
                </a:cubicBezTo>
                <a:cubicBezTo>
                  <a:pt x="6124042" y="1105256"/>
                  <a:pt x="5843324" y="1071110"/>
                  <a:pt x="5551172" y="1097104"/>
                </a:cubicBezTo>
                <a:cubicBezTo>
                  <a:pt x="5259020" y="1123098"/>
                  <a:pt x="5063188" y="1092063"/>
                  <a:pt x="4887157" y="1097104"/>
                </a:cubicBezTo>
                <a:cubicBezTo>
                  <a:pt x="4711126" y="1102145"/>
                  <a:pt x="4627276" y="1100685"/>
                  <a:pt x="4462186" y="1097104"/>
                </a:cubicBezTo>
                <a:cubicBezTo>
                  <a:pt x="4297096" y="1093523"/>
                  <a:pt x="3913090" y="1077063"/>
                  <a:pt x="3638807" y="1097104"/>
                </a:cubicBezTo>
                <a:cubicBezTo>
                  <a:pt x="3364524" y="1117145"/>
                  <a:pt x="3207267" y="1089527"/>
                  <a:pt x="2974791" y="1097104"/>
                </a:cubicBezTo>
                <a:cubicBezTo>
                  <a:pt x="2742315" y="1104681"/>
                  <a:pt x="2696290" y="1119270"/>
                  <a:pt x="2470139" y="1097104"/>
                </a:cubicBezTo>
                <a:cubicBezTo>
                  <a:pt x="2243988" y="1074938"/>
                  <a:pt x="2086287" y="1074051"/>
                  <a:pt x="1965487" y="1097104"/>
                </a:cubicBezTo>
                <a:cubicBezTo>
                  <a:pt x="1844687" y="1120157"/>
                  <a:pt x="1564937" y="1105635"/>
                  <a:pt x="1460835" y="1097104"/>
                </a:cubicBezTo>
                <a:cubicBezTo>
                  <a:pt x="1356733" y="1088573"/>
                  <a:pt x="868245" y="1105332"/>
                  <a:pt x="637455" y="1097104"/>
                </a:cubicBezTo>
                <a:cubicBezTo>
                  <a:pt x="406665" y="1088876"/>
                  <a:pt x="209892" y="1098419"/>
                  <a:pt x="0" y="1097104"/>
                </a:cubicBezTo>
                <a:cubicBezTo>
                  <a:pt x="6315" y="888679"/>
                  <a:pt x="-13922" y="665409"/>
                  <a:pt x="0" y="548552"/>
                </a:cubicBezTo>
                <a:cubicBezTo>
                  <a:pt x="13922" y="431695"/>
                  <a:pt x="-20744" y="154015"/>
                  <a:pt x="0" y="0"/>
                </a:cubicBezTo>
                <a:close/>
              </a:path>
              <a:path w="7968190" h="1097104" fill="none" extrusionOk="0">
                <a:moveTo>
                  <a:pt x="-106614" y="0"/>
                </a:moveTo>
                <a:cubicBezTo>
                  <a:pt x="-81250" y="165532"/>
                  <a:pt x="-127968" y="368528"/>
                  <a:pt x="-106614" y="537581"/>
                </a:cubicBezTo>
                <a:cubicBezTo>
                  <a:pt x="-85260" y="706634"/>
                  <a:pt x="-127009" y="833921"/>
                  <a:pt x="-106614" y="1097104"/>
                </a:cubicBezTo>
                <a:cubicBezTo>
                  <a:pt x="-112457" y="957560"/>
                  <a:pt x="-103952" y="815926"/>
                  <a:pt x="-106614" y="570494"/>
                </a:cubicBezTo>
                <a:cubicBezTo>
                  <a:pt x="-109277" y="325062"/>
                  <a:pt x="-127445" y="280401"/>
                  <a:pt x="-106614" y="0"/>
                </a:cubicBezTo>
                <a:close/>
              </a:path>
              <a:path w="7968190" h="1097104" fill="none" extrusionOk="0">
                <a:moveTo>
                  <a:pt x="-106614" y="221791"/>
                </a:moveTo>
                <a:cubicBezTo>
                  <a:pt x="-243626" y="97244"/>
                  <a:pt x="-238090" y="52223"/>
                  <a:pt x="-379806" y="-77180"/>
                </a:cubicBezTo>
                <a:cubicBezTo>
                  <a:pt x="-521522" y="-206582"/>
                  <a:pt x="-528797" y="-246275"/>
                  <a:pt x="-664149" y="-388353"/>
                </a:cubicBezTo>
              </a:path>
              <a:path w="7968190" h="1097104" stroke="0" extrusionOk="0">
                <a:moveTo>
                  <a:pt x="0" y="0"/>
                </a:moveTo>
                <a:cubicBezTo>
                  <a:pt x="293184" y="-7211"/>
                  <a:pt x="452727" y="1248"/>
                  <a:pt x="823380" y="0"/>
                </a:cubicBezTo>
                <a:cubicBezTo>
                  <a:pt x="1194033" y="-1248"/>
                  <a:pt x="1189436" y="1331"/>
                  <a:pt x="1328032" y="0"/>
                </a:cubicBezTo>
                <a:cubicBezTo>
                  <a:pt x="1466628" y="-1331"/>
                  <a:pt x="1926637" y="-6726"/>
                  <a:pt x="2151411" y="0"/>
                </a:cubicBezTo>
                <a:cubicBezTo>
                  <a:pt x="2376185" y="6726"/>
                  <a:pt x="2573154" y="17014"/>
                  <a:pt x="2735745" y="0"/>
                </a:cubicBezTo>
                <a:cubicBezTo>
                  <a:pt x="2898336" y="-17014"/>
                  <a:pt x="3226431" y="16675"/>
                  <a:pt x="3399761" y="0"/>
                </a:cubicBezTo>
                <a:cubicBezTo>
                  <a:pt x="3573091" y="-16675"/>
                  <a:pt x="3934731" y="-33699"/>
                  <a:pt x="4143459" y="0"/>
                </a:cubicBezTo>
                <a:cubicBezTo>
                  <a:pt x="4352187" y="33699"/>
                  <a:pt x="4443057" y="-1512"/>
                  <a:pt x="4568429" y="0"/>
                </a:cubicBezTo>
                <a:cubicBezTo>
                  <a:pt x="4693801" y="1512"/>
                  <a:pt x="4942522" y="28374"/>
                  <a:pt x="5312127" y="0"/>
                </a:cubicBezTo>
                <a:cubicBezTo>
                  <a:pt x="5681732" y="-28374"/>
                  <a:pt x="5723021" y="22740"/>
                  <a:pt x="5896461" y="0"/>
                </a:cubicBezTo>
                <a:cubicBezTo>
                  <a:pt x="6069901" y="-22740"/>
                  <a:pt x="6195001" y="-471"/>
                  <a:pt x="6480795" y="0"/>
                </a:cubicBezTo>
                <a:cubicBezTo>
                  <a:pt x="6766589" y="471"/>
                  <a:pt x="6909732" y="9398"/>
                  <a:pt x="7304174" y="0"/>
                </a:cubicBezTo>
                <a:cubicBezTo>
                  <a:pt x="7698616" y="-9398"/>
                  <a:pt x="7678228" y="-27781"/>
                  <a:pt x="7968190" y="0"/>
                </a:cubicBezTo>
                <a:cubicBezTo>
                  <a:pt x="7980515" y="161472"/>
                  <a:pt x="7952740" y="393518"/>
                  <a:pt x="7968190" y="537581"/>
                </a:cubicBezTo>
                <a:cubicBezTo>
                  <a:pt x="7983640" y="681644"/>
                  <a:pt x="7959789" y="924754"/>
                  <a:pt x="7968190" y="1097104"/>
                </a:cubicBezTo>
                <a:cubicBezTo>
                  <a:pt x="7731136" y="1072118"/>
                  <a:pt x="7466609" y="1076772"/>
                  <a:pt x="7304174" y="1097104"/>
                </a:cubicBezTo>
                <a:cubicBezTo>
                  <a:pt x="7141739" y="1117436"/>
                  <a:pt x="6966463" y="1090807"/>
                  <a:pt x="6719840" y="1097104"/>
                </a:cubicBezTo>
                <a:cubicBezTo>
                  <a:pt x="6473217" y="1103401"/>
                  <a:pt x="6324962" y="1119115"/>
                  <a:pt x="6135506" y="1097104"/>
                </a:cubicBezTo>
                <a:cubicBezTo>
                  <a:pt x="5946050" y="1075093"/>
                  <a:pt x="5910524" y="1084378"/>
                  <a:pt x="5710536" y="1097104"/>
                </a:cubicBezTo>
                <a:cubicBezTo>
                  <a:pt x="5510548" y="1109831"/>
                  <a:pt x="5410827" y="1076151"/>
                  <a:pt x="5205884" y="1097104"/>
                </a:cubicBezTo>
                <a:cubicBezTo>
                  <a:pt x="5000941" y="1118057"/>
                  <a:pt x="4574239" y="1129336"/>
                  <a:pt x="4382505" y="1097104"/>
                </a:cubicBezTo>
                <a:cubicBezTo>
                  <a:pt x="4190771" y="1064872"/>
                  <a:pt x="3745985" y="1089968"/>
                  <a:pt x="3559125" y="1097104"/>
                </a:cubicBezTo>
                <a:cubicBezTo>
                  <a:pt x="3372265" y="1104240"/>
                  <a:pt x="3122684" y="1093242"/>
                  <a:pt x="2735745" y="1097104"/>
                </a:cubicBezTo>
                <a:cubicBezTo>
                  <a:pt x="2348806" y="1100966"/>
                  <a:pt x="2399096" y="1103753"/>
                  <a:pt x="2231093" y="1097104"/>
                </a:cubicBezTo>
                <a:cubicBezTo>
                  <a:pt x="2063090" y="1090455"/>
                  <a:pt x="1863543" y="1091922"/>
                  <a:pt x="1726441" y="1097104"/>
                </a:cubicBezTo>
                <a:cubicBezTo>
                  <a:pt x="1589339" y="1102286"/>
                  <a:pt x="1488421" y="1077909"/>
                  <a:pt x="1301471" y="1097104"/>
                </a:cubicBezTo>
                <a:cubicBezTo>
                  <a:pt x="1114521" y="1116300"/>
                  <a:pt x="327374" y="1137938"/>
                  <a:pt x="0" y="1097104"/>
                </a:cubicBezTo>
                <a:cubicBezTo>
                  <a:pt x="18248" y="935973"/>
                  <a:pt x="-19258" y="676177"/>
                  <a:pt x="0" y="570494"/>
                </a:cubicBezTo>
                <a:cubicBezTo>
                  <a:pt x="19258" y="464811"/>
                  <a:pt x="1269" y="198337"/>
                  <a:pt x="0" y="0"/>
                </a:cubicBezTo>
                <a:close/>
              </a:path>
              <a:path w="7968190" h="1097104" fill="none" stroke="0" extrusionOk="0">
                <a:moveTo>
                  <a:pt x="-106614" y="0"/>
                </a:moveTo>
                <a:cubicBezTo>
                  <a:pt x="-130568" y="108205"/>
                  <a:pt x="-113378" y="272903"/>
                  <a:pt x="-106614" y="526610"/>
                </a:cubicBezTo>
                <a:cubicBezTo>
                  <a:pt x="-99851" y="780317"/>
                  <a:pt x="-102426" y="921770"/>
                  <a:pt x="-106614" y="1097104"/>
                </a:cubicBezTo>
                <a:cubicBezTo>
                  <a:pt x="-82494" y="989426"/>
                  <a:pt x="-94369" y="726964"/>
                  <a:pt x="-106614" y="559523"/>
                </a:cubicBezTo>
                <a:cubicBezTo>
                  <a:pt x="-118859" y="392082"/>
                  <a:pt x="-105805" y="247716"/>
                  <a:pt x="-106614" y="0"/>
                </a:cubicBezTo>
                <a:close/>
              </a:path>
              <a:path w="7968190" h="1097104" fill="none" stroke="0" extrusionOk="0">
                <a:moveTo>
                  <a:pt x="-106614" y="221791"/>
                </a:moveTo>
                <a:cubicBezTo>
                  <a:pt x="-220968" y="102407"/>
                  <a:pt x="-284719" y="787"/>
                  <a:pt x="-396532" y="-95484"/>
                </a:cubicBezTo>
                <a:cubicBezTo>
                  <a:pt x="-508345" y="-191755"/>
                  <a:pt x="-526855" y="-259874"/>
                  <a:pt x="-664149" y="-388353"/>
                </a:cubicBezTo>
              </a:path>
            </a:pathLst>
          </a:custGeom>
          <a:solidFill>
            <a:schemeClr val="accent1"/>
          </a:solidFill>
          <a:ln>
            <a:solidFill>
              <a:schemeClr val="tx1"/>
            </a:solidFill>
            <a:extLst>
              <a:ext uri="{C807C97D-BFC1-408E-A445-0C87EB9F89A2}">
                <ask:lineSketchStyleProps xmlns:ask="http://schemas.microsoft.com/office/drawing/2018/sketchyshapes" sd="3590864331">
                  <a:prstGeom prst="accentBorderCallout1">
                    <a:avLst>
                      <a:gd name="adj1" fmla="val 20216"/>
                      <a:gd name="adj2" fmla="val -1338"/>
                      <a:gd name="adj3" fmla="val -35398"/>
                      <a:gd name="adj4" fmla="val -833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245" algn="just">
              <a:spcBef>
                <a:spcPts val="500"/>
              </a:spcBef>
              <a:buClr>
                <a:srgbClr val="C00000"/>
              </a:buClr>
              <a:defRPr/>
            </a:pPr>
            <a:r>
              <a:rPr lang="fr-FR" sz="1600" b="1" dirty="0">
                <a:solidFill>
                  <a:schemeClr val="bg1"/>
                </a:solidFill>
                <a:latin typeface="Cavolini" panose="03000502040302020204" pitchFamily="66" charset="0"/>
                <a:cs typeface="Cavolini" panose="03000502040302020204" pitchFamily="66" charset="0"/>
              </a:rPr>
              <a:t>Si le client marque son étonnement</a:t>
            </a:r>
          </a:p>
          <a:p>
            <a:pPr marL="180975" marR="0" lvl="0" indent="0" algn="just" defTabSz="914400" rtl="0" eaLnBrk="1" fontAlgn="auto" latinLnBrk="0" hangingPunct="1">
              <a:lnSpc>
                <a:spcPct val="100000"/>
              </a:lnSpc>
              <a:spcBef>
                <a:spcPts val="500"/>
              </a:spcBef>
              <a:spcAft>
                <a:spcPts val="0"/>
              </a:spcAft>
              <a:buClr>
                <a:srgbClr val="C00000"/>
              </a:buClr>
              <a:buSzTx/>
              <a:buFontTx/>
              <a:buNone/>
              <a:tabLst/>
              <a:defRPr/>
            </a:pPr>
            <a:r>
              <a:rPr kumimoji="0" lang="fr-FR" sz="1200" b="0" i="1" u="none" strike="noStrike" kern="1200" cap="none" spc="0" normalizeH="0" baseline="0" noProof="0" dirty="0">
                <a:ln>
                  <a:noFill/>
                </a:ln>
                <a:solidFill>
                  <a:schemeClr val="bg1"/>
                </a:solidFill>
                <a:effectLst/>
                <a:uLnTx/>
                <a:uFillTx/>
                <a:latin typeface="Cavolini" panose="03000502040302020204" pitchFamily="66" charset="0"/>
                <a:cs typeface="Cavolini" panose="03000502040302020204" pitchFamily="66" charset="0"/>
              </a:rPr>
              <a:t>" Je m’engage à ne pas être insistant auprès d’eux. Il s’agit simplement d’une prise de contact. Quant à eux, ils seront libres d’accepter ou non le rendez-vous que je proposerai. Qu’en dîtes vous ?"</a:t>
            </a:r>
          </a:p>
        </p:txBody>
      </p:sp>
      <p:sp>
        <p:nvSpPr>
          <p:cNvPr id="11" name="ZoneTexte 10">
            <a:extLst>
              <a:ext uri="{FF2B5EF4-FFF2-40B4-BE49-F238E27FC236}">
                <a16:creationId xmlns:a16="http://schemas.microsoft.com/office/drawing/2014/main" id="{5C5ED3D9-4F7D-147F-74C7-B26D4A8ADD0F}"/>
              </a:ext>
            </a:extLst>
          </p:cNvPr>
          <p:cNvSpPr txBox="1"/>
          <p:nvPr/>
        </p:nvSpPr>
        <p:spPr>
          <a:xfrm rot="20229572">
            <a:off x="8670339" y="956924"/>
            <a:ext cx="857250" cy="369332"/>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fr-FR" b="1" dirty="0">
                <a:latin typeface="Cavolini" panose="03000502040302020204" pitchFamily="66" charset="0"/>
                <a:cs typeface="Cavolini" panose="03000502040302020204" pitchFamily="66" charset="0"/>
              </a:rPr>
              <a:t>!!!</a:t>
            </a:r>
          </a:p>
        </p:txBody>
      </p:sp>
    </p:spTree>
    <p:extLst>
      <p:ext uri="{BB962C8B-B14F-4D97-AF65-F5344CB8AC3E}">
        <p14:creationId xmlns:p14="http://schemas.microsoft.com/office/powerpoint/2010/main" val="825688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891BD2-51A0-2DA0-F283-921C9952CEE2}"/>
              </a:ext>
            </a:extLst>
          </p:cNvPr>
          <p:cNvSpPr>
            <a:spLocks noGrp="1"/>
          </p:cNvSpPr>
          <p:nvPr>
            <p:ph type="body" sz="quarter" idx="13"/>
          </p:nvPr>
        </p:nvSpPr>
        <p:spPr>
          <a:xfrm>
            <a:off x="2975399" y="2349000"/>
            <a:ext cx="8360966" cy="2160000"/>
          </a:xfrm>
        </p:spPr>
        <p:txBody>
          <a:bodyPr/>
          <a:lstStyle/>
          <a:p>
            <a:r>
              <a:rPr lang="fr-FR" dirty="0"/>
              <a:t>Le contexte</a:t>
            </a:r>
          </a:p>
          <a:p>
            <a:r>
              <a:rPr lang="fr-FR" dirty="0"/>
              <a:t>Les dispositifs de conquêtes</a:t>
            </a:r>
          </a:p>
          <a:p>
            <a:r>
              <a:rPr lang="fr-FR" dirty="0"/>
              <a:t>La recommandation active</a:t>
            </a:r>
          </a:p>
          <a:p>
            <a:r>
              <a:rPr lang="fr-FR" b="1" dirty="0">
                <a:solidFill>
                  <a:srgbClr val="C00000"/>
                </a:solidFill>
              </a:rPr>
              <a:t>L’opération de dynamisation</a:t>
            </a:r>
          </a:p>
          <a:p>
            <a:r>
              <a:rPr lang="fr-FR" dirty="0"/>
              <a:t>Conclusion</a:t>
            </a:r>
          </a:p>
        </p:txBody>
      </p:sp>
    </p:spTree>
    <p:extLst>
      <p:ext uri="{BB962C8B-B14F-4D97-AF65-F5344CB8AC3E}">
        <p14:creationId xmlns:p14="http://schemas.microsoft.com/office/powerpoint/2010/main" val="148690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C9E7F99-6331-59FF-FD8C-1BA838F0DFEB}"/>
              </a:ext>
            </a:extLst>
          </p:cNvPr>
          <p:cNvSpPr>
            <a:spLocks noGrp="1"/>
          </p:cNvSpPr>
          <p:nvPr>
            <p:ph idx="17"/>
          </p:nvPr>
        </p:nvSpPr>
        <p:spPr>
          <a:xfrm>
            <a:off x="695324" y="1288873"/>
            <a:ext cx="11083233" cy="639516"/>
          </a:xfrm>
        </p:spPr>
        <p:txBody>
          <a:bodyPr/>
          <a:lstStyle/>
          <a:p>
            <a:r>
              <a:rPr lang="fr-FR" dirty="0"/>
              <a:t>Pour vous accompagner sur les mois de mars et avril, une opération de </a:t>
            </a:r>
            <a:r>
              <a:rPr lang="fr-FR" b="1" dirty="0">
                <a:solidFill>
                  <a:srgbClr val="C00000"/>
                </a:solidFill>
              </a:rPr>
              <a:t>dynamisation conquête </a:t>
            </a:r>
            <a:r>
              <a:rPr lang="fr-FR" dirty="0"/>
              <a:t>est mise en œuvre !</a:t>
            </a:r>
          </a:p>
          <a:p>
            <a:r>
              <a:rPr lang="fr-FR" dirty="0"/>
              <a:t>Elle a pour objectif de </a:t>
            </a:r>
            <a:r>
              <a:rPr lang="fr-FR" b="1" dirty="0"/>
              <a:t>stimuler les </a:t>
            </a:r>
            <a:r>
              <a:rPr lang="fr-FR" b="1" dirty="0">
                <a:solidFill>
                  <a:srgbClr val="C00000"/>
                </a:solidFill>
              </a:rPr>
              <a:t>Entrées en Relation </a:t>
            </a:r>
            <a:r>
              <a:rPr lang="fr-FR" dirty="0"/>
              <a:t>(EER) </a:t>
            </a:r>
            <a:r>
              <a:rPr lang="fr-FR" b="1" dirty="0"/>
              <a:t>sur le marché Grand Public</a:t>
            </a:r>
            <a:r>
              <a:rPr lang="fr-FR" dirty="0"/>
              <a:t>.</a:t>
            </a:r>
          </a:p>
          <a:p>
            <a:endParaRPr lang="fr-FR" dirty="0"/>
          </a:p>
        </p:txBody>
      </p:sp>
      <p:sp>
        <p:nvSpPr>
          <p:cNvPr id="3" name="Espace réservé du texte 2">
            <a:extLst>
              <a:ext uri="{FF2B5EF4-FFF2-40B4-BE49-F238E27FC236}">
                <a16:creationId xmlns:a16="http://schemas.microsoft.com/office/drawing/2014/main" id="{8127AE10-98D6-7394-163A-BCE801FB058D}"/>
              </a:ext>
            </a:extLst>
          </p:cNvPr>
          <p:cNvSpPr>
            <a:spLocks noGrp="1"/>
          </p:cNvSpPr>
          <p:nvPr>
            <p:ph type="body" sz="quarter" idx="12"/>
          </p:nvPr>
        </p:nvSpPr>
        <p:spPr/>
        <p:txBody>
          <a:bodyPr/>
          <a:lstStyle/>
          <a:p>
            <a:r>
              <a:rPr lang="fr-FR" dirty="0"/>
              <a:t>L’opération de dynamisation au service de la conquête !</a:t>
            </a:r>
          </a:p>
        </p:txBody>
      </p:sp>
      <p:sp>
        <p:nvSpPr>
          <p:cNvPr id="4" name="Espace réservé du texte 3">
            <a:extLst>
              <a:ext uri="{FF2B5EF4-FFF2-40B4-BE49-F238E27FC236}">
                <a16:creationId xmlns:a16="http://schemas.microsoft.com/office/drawing/2014/main" id="{938F596A-C921-2E8C-9DC1-8374C3977831}"/>
              </a:ext>
            </a:extLst>
          </p:cNvPr>
          <p:cNvSpPr>
            <a:spLocks noGrp="1"/>
          </p:cNvSpPr>
          <p:nvPr>
            <p:ph type="body" sz="quarter" idx="14"/>
          </p:nvPr>
        </p:nvSpPr>
        <p:spPr/>
        <p:txBody>
          <a:bodyPr/>
          <a:lstStyle/>
          <a:p>
            <a:r>
              <a:rPr lang="fr-FR" dirty="0"/>
              <a:t>L’opération de dynamisation</a:t>
            </a:r>
          </a:p>
        </p:txBody>
      </p:sp>
      <p:sp>
        <p:nvSpPr>
          <p:cNvPr id="5" name="Espace réservé du texte 4">
            <a:extLst>
              <a:ext uri="{FF2B5EF4-FFF2-40B4-BE49-F238E27FC236}">
                <a16:creationId xmlns:a16="http://schemas.microsoft.com/office/drawing/2014/main" id="{41EE1E33-2EEB-004C-6AF3-91A537B885C9}"/>
              </a:ext>
            </a:extLst>
          </p:cNvPr>
          <p:cNvSpPr>
            <a:spLocks noGrp="1"/>
          </p:cNvSpPr>
          <p:nvPr>
            <p:ph type="body" sz="quarter" idx="16"/>
          </p:nvPr>
        </p:nvSpPr>
        <p:spPr/>
        <p:txBody>
          <a:bodyPr/>
          <a:lstStyle/>
          <a:p>
            <a:r>
              <a:rPr lang="fr-FR" dirty="0"/>
              <a:t>4</a:t>
            </a:r>
          </a:p>
        </p:txBody>
      </p:sp>
      <p:sp>
        <p:nvSpPr>
          <p:cNvPr id="6" name="Rectangle 5">
            <a:extLst>
              <a:ext uri="{FF2B5EF4-FFF2-40B4-BE49-F238E27FC236}">
                <a16:creationId xmlns:a16="http://schemas.microsoft.com/office/drawing/2014/main" id="{D5B183D1-2F84-49A5-B6CA-2433DC4C17CB}"/>
              </a:ext>
            </a:extLst>
          </p:cNvPr>
          <p:cNvSpPr/>
          <p:nvPr/>
        </p:nvSpPr>
        <p:spPr>
          <a:xfrm>
            <a:off x="1570322" y="2265405"/>
            <a:ext cx="9293837" cy="1346928"/>
          </a:xfrm>
          <a:custGeom>
            <a:avLst/>
            <a:gdLst>
              <a:gd name="connsiteX0" fmla="*/ 0 w 9293837"/>
              <a:gd name="connsiteY0" fmla="*/ 0 h 1346928"/>
              <a:gd name="connsiteX1" fmla="*/ 663846 w 9293837"/>
              <a:gd name="connsiteY1" fmla="*/ 0 h 1346928"/>
              <a:gd name="connsiteX2" fmla="*/ 1327691 w 9293837"/>
              <a:gd name="connsiteY2" fmla="*/ 0 h 1346928"/>
              <a:gd name="connsiteX3" fmla="*/ 2177413 w 9293837"/>
              <a:gd name="connsiteY3" fmla="*/ 0 h 1346928"/>
              <a:gd name="connsiteX4" fmla="*/ 2562444 w 9293837"/>
              <a:gd name="connsiteY4" fmla="*/ 0 h 1346928"/>
              <a:gd name="connsiteX5" fmla="*/ 3412166 w 9293837"/>
              <a:gd name="connsiteY5" fmla="*/ 0 h 1346928"/>
              <a:gd name="connsiteX6" fmla="*/ 3890135 w 9293837"/>
              <a:gd name="connsiteY6" fmla="*/ 0 h 1346928"/>
              <a:gd name="connsiteX7" fmla="*/ 4461042 w 9293837"/>
              <a:gd name="connsiteY7" fmla="*/ 0 h 1346928"/>
              <a:gd name="connsiteX8" fmla="*/ 5031949 w 9293837"/>
              <a:gd name="connsiteY8" fmla="*/ 0 h 1346928"/>
              <a:gd name="connsiteX9" fmla="*/ 5695794 w 9293837"/>
              <a:gd name="connsiteY9" fmla="*/ 0 h 1346928"/>
              <a:gd name="connsiteX10" fmla="*/ 6266702 w 9293837"/>
              <a:gd name="connsiteY10" fmla="*/ 0 h 1346928"/>
              <a:gd name="connsiteX11" fmla="*/ 7116424 w 9293837"/>
              <a:gd name="connsiteY11" fmla="*/ 0 h 1346928"/>
              <a:gd name="connsiteX12" fmla="*/ 7873208 w 9293837"/>
              <a:gd name="connsiteY12" fmla="*/ 0 h 1346928"/>
              <a:gd name="connsiteX13" fmla="*/ 8258238 w 9293837"/>
              <a:gd name="connsiteY13" fmla="*/ 0 h 1346928"/>
              <a:gd name="connsiteX14" fmla="*/ 8643268 w 9293837"/>
              <a:gd name="connsiteY14" fmla="*/ 0 h 1346928"/>
              <a:gd name="connsiteX15" fmla="*/ 9293837 w 9293837"/>
              <a:gd name="connsiteY15" fmla="*/ 0 h 1346928"/>
              <a:gd name="connsiteX16" fmla="*/ 9293837 w 9293837"/>
              <a:gd name="connsiteY16" fmla="*/ 659995 h 1346928"/>
              <a:gd name="connsiteX17" fmla="*/ 9293837 w 9293837"/>
              <a:gd name="connsiteY17" fmla="*/ 1346928 h 1346928"/>
              <a:gd name="connsiteX18" fmla="*/ 8444115 w 9293837"/>
              <a:gd name="connsiteY18" fmla="*/ 1346928 h 1346928"/>
              <a:gd name="connsiteX19" fmla="*/ 8059084 w 9293837"/>
              <a:gd name="connsiteY19" fmla="*/ 1346928 h 1346928"/>
              <a:gd name="connsiteX20" fmla="*/ 7395239 w 9293837"/>
              <a:gd name="connsiteY20" fmla="*/ 1346928 h 1346928"/>
              <a:gd name="connsiteX21" fmla="*/ 6917270 w 9293837"/>
              <a:gd name="connsiteY21" fmla="*/ 1346928 h 1346928"/>
              <a:gd name="connsiteX22" fmla="*/ 6253425 w 9293837"/>
              <a:gd name="connsiteY22" fmla="*/ 1346928 h 1346928"/>
              <a:gd name="connsiteX23" fmla="*/ 5496641 w 9293837"/>
              <a:gd name="connsiteY23" fmla="*/ 1346928 h 1346928"/>
              <a:gd name="connsiteX24" fmla="*/ 4925734 w 9293837"/>
              <a:gd name="connsiteY24" fmla="*/ 1346928 h 1346928"/>
              <a:gd name="connsiteX25" fmla="*/ 4168950 w 9293837"/>
              <a:gd name="connsiteY25" fmla="*/ 1346928 h 1346928"/>
              <a:gd name="connsiteX26" fmla="*/ 3690981 w 9293837"/>
              <a:gd name="connsiteY26" fmla="*/ 1346928 h 1346928"/>
              <a:gd name="connsiteX27" fmla="*/ 3213012 w 9293837"/>
              <a:gd name="connsiteY27" fmla="*/ 1346928 h 1346928"/>
              <a:gd name="connsiteX28" fmla="*/ 2642105 w 9293837"/>
              <a:gd name="connsiteY28" fmla="*/ 1346928 h 1346928"/>
              <a:gd name="connsiteX29" fmla="*/ 1978260 w 9293837"/>
              <a:gd name="connsiteY29" fmla="*/ 1346928 h 1346928"/>
              <a:gd name="connsiteX30" fmla="*/ 1593229 w 9293837"/>
              <a:gd name="connsiteY30" fmla="*/ 1346928 h 1346928"/>
              <a:gd name="connsiteX31" fmla="*/ 1208199 w 9293837"/>
              <a:gd name="connsiteY31" fmla="*/ 1346928 h 1346928"/>
              <a:gd name="connsiteX32" fmla="*/ 0 w 9293837"/>
              <a:gd name="connsiteY32" fmla="*/ 1346928 h 1346928"/>
              <a:gd name="connsiteX33" fmla="*/ 0 w 9293837"/>
              <a:gd name="connsiteY33" fmla="*/ 686933 h 1346928"/>
              <a:gd name="connsiteX34" fmla="*/ 0 w 9293837"/>
              <a:gd name="connsiteY34" fmla="*/ 0 h 134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93837" h="1346928" fill="none" extrusionOk="0">
                <a:moveTo>
                  <a:pt x="0" y="0"/>
                </a:moveTo>
                <a:cubicBezTo>
                  <a:pt x="299066" y="-7902"/>
                  <a:pt x="491743" y="-23672"/>
                  <a:pt x="663846" y="0"/>
                </a:cubicBezTo>
                <a:cubicBezTo>
                  <a:pt x="835949" y="23672"/>
                  <a:pt x="1021932" y="-224"/>
                  <a:pt x="1327691" y="0"/>
                </a:cubicBezTo>
                <a:cubicBezTo>
                  <a:pt x="1633450" y="224"/>
                  <a:pt x="1753207" y="-40489"/>
                  <a:pt x="2177413" y="0"/>
                </a:cubicBezTo>
                <a:cubicBezTo>
                  <a:pt x="2601619" y="40489"/>
                  <a:pt x="2376901" y="18691"/>
                  <a:pt x="2562444" y="0"/>
                </a:cubicBezTo>
                <a:cubicBezTo>
                  <a:pt x="2747987" y="-18691"/>
                  <a:pt x="3096408" y="29070"/>
                  <a:pt x="3412166" y="0"/>
                </a:cubicBezTo>
                <a:cubicBezTo>
                  <a:pt x="3727924" y="-29070"/>
                  <a:pt x="3732103" y="18311"/>
                  <a:pt x="3890135" y="0"/>
                </a:cubicBezTo>
                <a:cubicBezTo>
                  <a:pt x="4048167" y="-18311"/>
                  <a:pt x="4289752" y="1695"/>
                  <a:pt x="4461042" y="0"/>
                </a:cubicBezTo>
                <a:cubicBezTo>
                  <a:pt x="4632332" y="-1695"/>
                  <a:pt x="4880261" y="8431"/>
                  <a:pt x="5031949" y="0"/>
                </a:cubicBezTo>
                <a:cubicBezTo>
                  <a:pt x="5183637" y="-8431"/>
                  <a:pt x="5392674" y="25837"/>
                  <a:pt x="5695794" y="0"/>
                </a:cubicBezTo>
                <a:cubicBezTo>
                  <a:pt x="5998915" y="-25837"/>
                  <a:pt x="5996597" y="-17305"/>
                  <a:pt x="6266702" y="0"/>
                </a:cubicBezTo>
                <a:cubicBezTo>
                  <a:pt x="6536807" y="17305"/>
                  <a:pt x="6866259" y="-30496"/>
                  <a:pt x="7116424" y="0"/>
                </a:cubicBezTo>
                <a:cubicBezTo>
                  <a:pt x="7366589" y="30496"/>
                  <a:pt x="7595579" y="-21591"/>
                  <a:pt x="7873208" y="0"/>
                </a:cubicBezTo>
                <a:cubicBezTo>
                  <a:pt x="8150837" y="21591"/>
                  <a:pt x="8180298" y="-10036"/>
                  <a:pt x="8258238" y="0"/>
                </a:cubicBezTo>
                <a:cubicBezTo>
                  <a:pt x="8336178" y="10036"/>
                  <a:pt x="8475989" y="12332"/>
                  <a:pt x="8643268" y="0"/>
                </a:cubicBezTo>
                <a:cubicBezTo>
                  <a:pt x="8810547" y="-12332"/>
                  <a:pt x="8988809" y="3631"/>
                  <a:pt x="9293837" y="0"/>
                </a:cubicBezTo>
                <a:cubicBezTo>
                  <a:pt x="9275367" y="191875"/>
                  <a:pt x="9319098" y="473922"/>
                  <a:pt x="9293837" y="659995"/>
                </a:cubicBezTo>
                <a:cubicBezTo>
                  <a:pt x="9268576" y="846068"/>
                  <a:pt x="9326019" y="1057381"/>
                  <a:pt x="9293837" y="1346928"/>
                </a:cubicBezTo>
                <a:cubicBezTo>
                  <a:pt x="8970259" y="1344721"/>
                  <a:pt x="8753966" y="1320784"/>
                  <a:pt x="8444115" y="1346928"/>
                </a:cubicBezTo>
                <a:cubicBezTo>
                  <a:pt x="8134264" y="1373072"/>
                  <a:pt x="8164046" y="1363469"/>
                  <a:pt x="8059084" y="1346928"/>
                </a:cubicBezTo>
                <a:cubicBezTo>
                  <a:pt x="7954122" y="1330387"/>
                  <a:pt x="7672754" y="1345024"/>
                  <a:pt x="7395239" y="1346928"/>
                </a:cubicBezTo>
                <a:cubicBezTo>
                  <a:pt x="7117725" y="1348832"/>
                  <a:pt x="7041443" y="1333816"/>
                  <a:pt x="6917270" y="1346928"/>
                </a:cubicBezTo>
                <a:cubicBezTo>
                  <a:pt x="6793097" y="1360040"/>
                  <a:pt x="6489032" y="1374085"/>
                  <a:pt x="6253425" y="1346928"/>
                </a:cubicBezTo>
                <a:cubicBezTo>
                  <a:pt x="6017818" y="1319771"/>
                  <a:pt x="5855476" y="1316144"/>
                  <a:pt x="5496641" y="1346928"/>
                </a:cubicBezTo>
                <a:cubicBezTo>
                  <a:pt x="5137806" y="1377712"/>
                  <a:pt x="5081690" y="1373688"/>
                  <a:pt x="4925734" y="1346928"/>
                </a:cubicBezTo>
                <a:cubicBezTo>
                  <a:pt x="4769778" y="1320168"/>
                  <a:pt x="4370128" y="1367916"/>
                  <a:pt x="4168950" y="1346928"/>
                </a:cubicBezTo>
                <a:cubicBezTo>
                  <a:pt x="3967772" y="1325940"/>
                  <a:pt x="3914069" y="1323470"/>
                  <a:pt x="3690981" y="1346928"/>
                </a:cubicBezTo>
                <a:cubicBezTo>
                  <a:pt x="3467893" y="1370386"/>
                  <a:pt x="3330207" y="1354205"/>
                  <a:pt x="3213012" y="1346928"/>
                </a:cubicBezTo>
                <a:cubicBezTo>
                  <a:pt x="3095817" y="1339651"/>
                  <a:pt x="2758603" y="1329901"/>
                  <a:pt x="2642105" y="1346928"/>
                </a:cubicBezTo>
                <a:cubicBezTo>
                  <a:pt x="2525607" y="1363955"/>
                  <a:pt x="2178399" y="1365052"/>
                  <a:pt x="1978260" y="1346928"/>
                </a:cubicBezTo>
                <a:cubicBezTo>
                  <a:pt x="1778122" y="1328804"/>
                  <a:pt x="1775724" y="1363543"/>
                  <a:pt x="1593229" y="1346928"/>
                </a:cubicBezTo>
                <a:cubicBezTo>
                  <a:pt x="1410734" y="1330313"/>
                  <a:pt x="1330284" y="1355717"/>
                  <a:pt x="1208199" y="1346928"/>
                </a:cubicBezTo>
                <a:cubicBezTo>
                  <a:pt x="1086114" y="1338140"/>
                  <a:pt x="242158" y="1361500"/>
                  <a:pt x="0" y="1346928"/>
                </a:cubicBezTo>
                <a:cubicBezTo>
                  <a:pt x="-24600" y="1154909"/>
                  <a:pt x="5926" y="893274"/>
                  <a:pt x="0" y="686933"/>
                </a:cubicBezTo>
                <a:cubicBezTo>
                  <a:pt x="-5926" y="480593"/>
                  <a:pt x="-25112" y="223096"/>
                  <a:pt x="0" y="0"/>
                </a:cubicBezTo>
                <a:close/>
              </a:path>
              <a:path w="9293837" h="1346928" stroke="0" extrusionOk="0">
                <a:moveTo>
                  <a:pt x="0" y="0"/>
                </a:moveTo>
                <a:cubicBezTo>
                  <a:pt x="141052" y="9532"/>
                  <a:pt x="268815" y="1847"/>
                  <a:pt x="385030" y="0"/>
                </a:cubicBezTo>
                <a:cubicBezTo>
                  <a:pt x="501245" y="-1847"/>
                  <a:pt x="672742" y="13867"/>
                  <a:pt x="770061" y="0"/>
                </a:cubicBezTo>
                <a:cubicBezTo>
                  <a:pt x="867380" y="-13867"/>
                  <a:pt x="1056359" y="6395"/>
                  <a:pt x="1248030" y="0"/>
                </a:cubicBezTo>
                <a:cubicBezTo>
                  <a:pt x="1439701" y="-6395"/>
                  <a:pt x="1452207" y="-12695"/>
                  <a:pt x="1633060" y="0"/>
                </a:cubicBezTo>
                <a:cubicBezTo>
                  <a:pt x="1813913" y="12695"/>
                  <a:pt x="1968067" y="8772"/>
                  <a:pt x="2111029" y="0"/>
                </a:cubicBezTo>
                <a:cubicBezTo>
                  <a:pt x="2253991" y="-8772"/>
                  <a:pt x="2582203" y="1662"/>
                  <a:pt x="2867813" y="0"/>
                </a:cubicBezTo>
                <a:cubicBezTo>
                  <a:pt x="3153423" y="-1662"/>
                  <a:pt x="3301122" y="31391"/>
                  <a:pt x="3624596" y="0"/>
                </a:cubicBezTo>
                <a:cubicBezTo>
                  <a:pt x="3948070" y="-31391"/>
                  <a:pt x="3973451" y="5382"/>
                  <a:pt x="4102565" y="0"/>
                </a:cubicBezTo>
                <a:cubicBezTo>
                  <a:pt x="4231679" y="-5382"/>
                  <a:pt x="4321526" y="-16264"/>
                  <a:pt x="4487596" y="0"/>
                </a:cubicBezTo>
                <a:cubicBezTo>
                  <a:pt x="4653666" y="16264"/>
                  <a:pt x="4791065" y="12065"/>
                  <a:pt x="4965564" y="0"/>
                </a:cubicBezTo>
                <a:cubicBezTo>
                  <a:pt x="5140063" y="-12065"/>
                  <a:pt x="5236515" y="18274"/>
                  <a:pt x="5443533" y="0"/>
                </a:cubicBezTo>
                <a:cubicBezTo>
                  <a:pt x="5650551" y="-18274"/>
                  <a:pt x="5739184" y="-15599"/>
                  <a:pt x="5828563" y="0"/>
                </a:cubicBezTo>
                <a:cubicBezTo>
                  <a:pt x="5917942" y="15599"/>
                  <a:pt x="6129442" y="-7258"/>
                  <a:pt x="6306532" y="0"/>
                </a:cubicBezTo>
                <a:cubicBezTo>
                  <a:pt x="6483622" y="7258"/>
                  <a:pt x="6615244" y="-6630"/>
                  <a:pt x="6784501" y="0"/>
                </a:cubicBezTo>
                <a:cubicBezTo>
                  <a:pt x="6953758" y="6630"/>
                  <a:pt x="7204578" y="13023"/>
                  <a:pt x="7355408" y="0"/>
                </a:cubicBezTo>
                <a:cubicBezTo>
                  <a:pt x="7506238" y="-13023"/>
                  <a:pt x="7917306" y="7345"/>
                  <a:pt x="8205130" y="0"/>
                </a:cubicBezTo>
                <a:cubicBezTo>
                  <a:pt x="8492954" y="-7345"/>
                  <a:pt x="8752616" y="-42077"/>
                  <a:pt x="9293837" y="0"/>
                </a:cubicBezTo>
                <a:cubicBezTo>
                  <a:pt x="9272763" y="155146"/>
                  <a:pt x="9298369" y="462392"/>
                  <a:pt x="9293837" y="659995"/>
                </a:cubicBezTo>
                <a:cubicBezTo>
                  <a:pt x="9289305" y="857599"/>
                  <a:pt x="9308589" y="1004428"/>
                  <a:pt x="9293837" y="1346928"/>
                </a:cubicBezTo>
                <a:cubicBezTo>
                  <a:pt x="9114996" y="1376803"/>
                  <a:pt x="8892680" y="1340391"/>
                  <a:pt x="8629992" y="1346928"/>
                </a:cubicBezTo>
                <a:cubicBezTo>
                  <a:pt x="8367304" y="1353465"/>
                  <a:pt x="8106929" y="1343307"/>
                  <a:pt x="7966146" y="1346928"/>
                </a:cubicBezTo>
                <a:cubicBezTo>
                  <a:pt x="7825363" y="1350549"/>
                  <a:pt x="7388750" y="1347109"/>
                  <a:pt x="7209362" y="1346928"/>
                </a:cubicBezTo>
                <a:cubicBezTo>
                  <a:pt x="7029974" y="1346747"/>
                  <a:pt x="6913910" y="1356052"/>
                  <a:pt x="6824332" y="1346928"/>
                </a:cubicBezTo>
                <a:cubicBezTo>
                  <a:pt x="6734754" y="1337805"/>
                  <a:pt x="6424299" y="1327995"/>
                  <a:pt x="6253425" y="1346928"/>
                </a:cubicBezTo>
                <a:cubicBezTo>
                  <a:pt x="6082551" y="1365861"/>
                  <a:pt x="5846167" y="1326942"/>
                  <a:pt x="5496641" y="1346928"/>
                </a:cubicBezTo>
                <a:cubicBezTo>
                  <a:pt x="5147115" y="1366914"/>
                  <a:pt x="4971184" y="1376406"/>
                  <a:pt x="4646919" y="1346928"/>
                </a:cubicBezTo>
                <a:cubicBezTo>
                  <a:pt x="4322654" y="1317450"/>
                  <a:pt x="4385454" y="1359715"/>
                  <a:pt x="4168950" y="1346928"/>
                </a:cubicBezTo>
                <a:cubicBezTo>
                  <a:pt x="3952446" y="1334141"/>
                  <a:pt x="3773005" y="1370076"/>
                  <a:pt x="3505104" y="1346928"/>
                </a:cubicBezTo>
                <a:cubicBezTo>
                  <a:pt x="3237203" y="1323780"/>
                  <a:pt x="2997784" y="1378576"/>
                  <a:pt x="2841259" y="1346928"/>
                </a:cubicBezTo>
                <a:cubicBezTo>
                  <a:pt x="2684734" y="1315280"/>
                  <a:pt x="2493994" y="1337801"/>
                  <a:pt x="2363290" y="1346928"/>
                </a:cubicBezTo>
                <a:cubicBezTo>
                  <a:pt x="2232586" y="1356055"/>
                  <a:pt x="2101361" y="1368280"/>
                  <a:pt x="1885321" y="1346928"/>
                </a:cubicBezTo>
                <a:cubicBezTo>
                  <a:pt x="1669281" y="1325576"/>
                  <a:pt x="1570426" y="1341263"/>
                  <a:pt x="1314414" y="1346928"/>
                </a:cubicBezTo>
                <a:cubicBezTo>
                  <a:pt x="1058402" y="1352593"/>
                  <a:pt x="1121892" y="1346362"/>
                  <a:pt x="929384" y="1346928"/>
                </a:cubicBezTo>
                <a:cubicBezTo>
                  <a:pt x="736876" y="1347495"/>
                  <a:pt x="304148" y="1356315"/>
                  <a:pt x="0" y="1346928"/>
                </a:cubicBezTo>
                <a:cubicBezTo>
                  <a:pt x="-7933" y="1044387"/>
                  <a:pt x="-4404" y="952394"/>
                  <a:pt x="0" y="713872"/>
                </a:cubicBezTo>
                <a:cubicBezTo>
                  <a:pt x="4404" y="475350"/>
                  <a:pt x="-23917" y="201111"/>
                  <a:pt x="0" y="0"/>
                </a:cubicBezTo>
                <a:close/>
              </a:path>
            </a:pathLst>
          </a:custGeom>
          <a:solidFill>
            <a:schemeClr val="accent1"/>
          </a:solidFill>
          <a:ln>
            <a:extLst>
              <a:ext uri="{C807C97D-BFC1-408E-A445-0C87EB9F89A2}">
                <ask:lineSketchStyleProps xmlns:ask="http://schemas.microsoft.com/office/drawing/2018/sketchyshapes" sd="21267688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Cavolini" panose="03000502040302020204" pitchFamily="66" charset="0"/>
                <a:cs typeface="Cavolini" panose="03000502040302020204" pitchFamily="66" charset="0"/>
              </a:rPr>
              <a:t>Une </a:t>
            </a:r>
            <a:r>
              <a:rPr lang="fr-FR" sz="1400" b="1" dirty="0">
                <a:solidFill>
                  <a:schemeClr val="bg1"/>
                </a:solidFill>
                <a:latin typeface="Cavolini" panose="03000502040302020204" pitchFamily="66" charset="0"/>
                <a:cs typeface="Cavolini" panose="03000502040302020204" pitchFamily="66" charset="0"/>
              </a:rPr>
              <a:t>récompense de 15€ </a:t>
            </a:r>
            <a:r>
              <a:rPr lang="fr-FR" sz="1400" dirty="0">
                <a:solidFill>
                  <a:schemeClr val="bg1"/>
                </a:solidFill>
                <a:latin typeface="Cavolini" panose="03000502040302020204" pitchFamily="66" charset="0"/>
                <a:cs typeface="Cavolini" panose="03000502040302020204" pitchFamily="66" charset="0"/>
              </a:rPr>
              <a:t>par entrée en relation (</a:t>
            </a:r>
            <a:r>
              <a:rPr lang="fr-FR" sz="1400" i="1" dirty="0">
                <a:solidFill>
                  <a:schemeClr val="bg1"/>
                </a:solidFill>
                <a:latin typeface="Cavolini" panose="03000502040302020204" pitchFamily="66" charset="0"/>
                <a:cs typeface="Cavolini" panose="03000502040302020204" pitchFamily="66" charset="0"/>
              </a:rPr>
              <a:t>périmètre identique à la PV 2024</a:t>
            </a:r>
            <a:r>
              <a:rPr lang="fr-FR" sz="1400" dirty="0">
                <a:solidFill>
                  <a:schemeClr val="bg1"/>
                </a:solidFill>
                <a:latin typeface="Cavolini" panose="03000502040302020204" pitchFamily="66" charset="0"/>
                <a:cs typeface="Cavolini" panose="03000502040302020204" pitchFamily="66" charset="0"/>
              </a:rPr>
              <a:t>) sera versée dès lors qu’un objectif minimal de </a:t>
            </a:r>
            <a:r>
              <a:rPr lang="fr-FR" sz="1400" b="1" dirty="0">
                <a:solidFill>
                  <a:schemeClr val="bg1"/>
                </a:solidFill>
                <a:latin typeface="Cavolini" panose="03000502040302020204" pitchFamily="66" charset="0"/>
                <a:cs typeface="Cavolini" panose="03000502040302020204" pitchFamily="66" charset="0"/>
              </a:rPr>
              <a:t>6,84 EER </a:t>
            </a:r>
            <a:r>
              <a:rPr lang="fr-FR" sz="1400" dirty="0">
                <a:solidFill>
                  <a:schemeClr val="bg1"/>
                </a:solidFill>
                <a:latin typeface="Cavolini" panose="03000502040302020204" pitchFamily="66" charset="0"/>
                <a:cs typeface="Cavolini" panose="03000502040302020204" pitchFamily="66" charset="0"/>
              </a:rPr>
              <a:t>par ETP sera atteint. Ce chiffre correspond à l’objectif annuel saisonnalisé sur ces 2 mois.</a:t>
            </a:r>
          </a:p>
          <a:p>
            <a:pPr algn="ctr"/>
            <a:r>
              <a:rPr lang="fr-FR" sz="1400" dirty="0">
                <a:solidFill>
                  <a:schemeClr val="bg1"/>
                </a:solidFill>
                <a:latin typeface="Cavolini" panose="03000502040302020204" pitchFamily="66" charset="0"/>
                <a:cs typeface="Cavolini" panose="03000502040302020204" pitchFamily="66" charset="0"/>
              </a:rPr>
              <a:t>Cette récompense est </a:t>
            </a:r>
            <a:r>
              <a:rPr lang="fr-FR" sz="1400" b="1" dirty="0">
                <a:solidFill>
                  <a:schemeClr val="bg1"/>
                </a:solidFill>
                <a:latin typeface="Cavolini" panose="03000502040302020204" pitchFamily="66" charset="0"/>
                <a:cs typeface="Cavolini" panose="03000502040302020204" pitchFamily="66" charset="0"/>
              </a:rPr>
              <a:t>portée à 20€ </a:t>
            </a:r>
            <a:r>
              <a:rPr lang="fr-FR" sz="1400" dirty="0">
                <a:solidFill>
                  <a:schemeClr val="bg1"/>
                </a:solidFill>
                <a:latin typeface="Cavolini" panose="03000502040302020204" pitchFamily="66" charset="0"/>
                <a:cs typeface="Cavolini" panose="03000502040302020204" pitchFamily="66" charset="0"/>
              </a:rPr>
              <a:t>si l’EER se fait avec le </a:t>
            </a:r>
            <a:r>
              <a:rPr lang="fr-FR" sz="1400" b="1" u="sng" dirty="0">
                <a:solidFill>
                  <a:schemeClr val="bg1"/>
                </a:solidFill>
                <a:latin typeface="Cavolini" panose="03000502040302020204" pitchFamily="66" charset="0"/>
                <a:cs typeface="Cavolini" panose="03000502040302020204" pitchFamily="66" charset="0"/>
              </a:rPr>
              <a:t>parcours digital </a:t>
            </a:r>
            <a:r>
              <a:rPr lang="fr-FR" sz="1400" dirty="0">
                <a:solidFill>
                  <a:schemeClr val="bg1"/>
                </a:solidFill>
                <a:latin typeface="Cavolini" panose="03000502040302020204" pitchFamily="66" charset="0"/>
                <a:cs typeface="Cavolini" panose="03000502040302020204" pitchFamily="66" charset="0"/>
              </a:rPr>
              <a:t>! </a:t>
            </a:r>
          </a:p>
          <a:p>
            <a:pPr algn="ctr"/>
            <a:r>
              <a:rPr lang="fr-FR" sz="1400" dirty="0">
                <a:solidFill>
                  <a:schemeClr val="bg1"/>
                </a:solidFill>
                <a:latin typeface="Cavolini" panose="03000502040302020204" pitchFamily="66" charset="0"/>
                <a:cs typeface="Cavolini" panose="03000502040302020204" pitchFamily="66" charset="0"/>
              </a:rPr>
              <a:t>Ce dispositif est soumis à validation DRCCP.</a:t>
            </a:r>
          </a:p>
        </p:txBody>
      </p:sp>
      <p:pic>
        <p:nvPicPr>
          <p:cNvPr id="7" name="Picture 4">
            <a:extLst>
              <a:ext uri="{FF2B5EF4-FFF2-40B4-BE49-F238E27FC236}">
                <a16:creationId xmlns:a16="http://schemas.microsoft.com/office/drawing/2014/main" id="{547EC4AD-E616-016B-B7CA-3B963E38C00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7627" b="83535" l="9201" r="23366">
                        <a14:foregroundMark x1="15981" y1="61259" x2="15617" y2="66949"/>
                        <a14:foregroundMark x1="12349" y1="61380" x2="16465" y2="59927"/>
                        <a14:foregroundMark x1="15375" y1="58232" x2="15375" y2="58232"/>
                        <a14:foregroundMark x1="15617" y1="57869" x2="15617" y2="57869"/>
                        <a14:foregroundMark x1="16828" y1="57869" x2="17312" y2="57869"/>
                        <a14:foregroundMark x1="19976" y1="61864" x2="21186" y2="62954"/>
                        <a14:foregroundMark x1="23366" y1="62470" x2="23366" y2="62470"/>
                        <a14:foregroundMark x1="19613" y1="63196" x2="17433" y2="62349"/>
                        <a14:foregroundMark x1="13317" y1="67312" x2="14891" y2="59443"/>
                        <a14:foregroundMark x1="16707" y1="70702" x2="16949" y2="75666"/>
                        <a14:foregroundMark x1="13923" y1="74818" x2="16465" y2="67554"/>
                        <a14:foregroundMark x1="11017" y1="74576" x2="11743" y2="73487"/>
                        <a14:foregroundMark x1="22276" y1="75303" x2="22397" y2="73850"/>
                        <a14:foregroundMark x1="19492" y1="83535" x2="19492" y2="83535"/>
                        <a14:foregroundMark x1="12954" y1="83293" x2="12954" y2="83293"/>
                      </a14:backgroundRemoval>
                    </a14:imgEffect>
                  </a14:imgLayer>
                </a14:imgProps>
              </a:ext>
              <a:ext uri="{28A0092B-C50C-407E-A947-70E740481C1C}">
                <a14:useLocalDpi xmlns:a14="http://schemas.microsoft.com/office/drawing/2010/main" val="0"/>
              </a:ext>
            </a:extLst>
          </a:blip>
          <a:srcRect l="7702" t="55709" r="75485" b="14852"/>
          <a:stretch/>
        </p:blipFill>
        <p:spPr bwMode="auto">
          <a:xfrm>
            <a:off x="10680298" y="4112943"/>
            <a:ext cx="1418487" cy="2483744"/>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1">
            <a:extLst>
              <a:ext uri="{FF2B5EF4-FFF2-40B4-BE49-F238E27FC236}">
                <a16:creationId xmlns:a16="http://schemas.microsoft.com/office/drawing/2014/main" id="{78DEA9AE-EF99-DFC3-FCCF-0B1AAEB2F26A}"/>
              </a:ext>
            </a:extLst>
          </p:cNvPr>
          <p:cNvSpPr txBox="1">
            <a:spLocks/>
          </p:cNvSpPr>
          <p:nvPr/>
        </p:nvSpPr>
        <p:spPr>
          <a:xfrm>
            <a:off x="695324" y="3848526"/>
            <a:ext cx="11083233" cy="156091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Dès l’objectif atteint, la </a:t>
            </a:r>
            <a:r>
              <a:rPr lang="fr-FR" b="1" dirty="0"/>
              <a:t>totalité des EER ouvertes dans le respect des règles de conformité sera rémunérée</a:t>
            </a:r>
            <a:r>
              <a:rPr lang="fr-FR" dirty="0"/>
              <a:t>, en cas de non-conformité des réfactions seront établies par la DMRC.</a:t>
            </a:r>
          </a:p>
          <a:p>
            <a:r>
              <a:rPr lang="fr-FR" dirty="0"/>
              <a:t>Les résultats sont </a:t>
            </a:r>
            <a:r>
              <a:rPr lang="fr-FR" b="1" dirty="0">
                <a:solidFill>
                  <a:srgbClr val="C00000"/>
                </a:solidFill>
              </a:rPr>
              <a:t>communiqués hebdomadairement </a:t>
            </a:r>
            <a:r>
              <a:rPr lang="fr-FR" dirty="0"/>
              <a:t>selon un </a:t>
            </a:r>
            <a:r>
              <a:rPr lang="fr-FR" b="1" dirty="0"/>
              <a:t>suivi spécifique envoyé par la Direction    Marketing aux managers</a:t>
            </a:r>
            <a:r>
              <a:rPr lang="fr-FR" dirty="0"/>
              <a:t>, et sera actualisé mensuellement avec les chiffres de la part variable.</a:t>
            </a:r>
          </a:p>
          <a:p>
            <a:r>
              <a:rPr lang="fr-FR" dirty="0"/>
              <a:t>La répartition des gains se fera en totalité à la « </a:t>
            </a:r>
            <a:r>
              <a:rPr lang="fr-FR" b="1" dirty="0"/>
              <a:t>main du DA </a:t>
            </a:r>
            <a:r>
              <a:rPr lang="fr-FR" dirty="0"/>
              <a:t>».</a:t>
            </a:r>
          </a:p>
          <a:p>
            <a:endParaRPr lang="fr-FR" dirty="0"/>
          </a:p>
        </p:txBody>
      </p:sp>
      <p:sp>
        <p:nvSpPr>
          <p:cNvPr id="10" name="ZoneTexte 9">
            <a:extLst>
              <a:ext uri="{FF2B5EF4-FFF2-40B4-BE49-F238E27FC236}">
                <a16:creationId xmlns:a16="http://schemas.microsoft.com/office/drawing/2014/main" id="{E81C9769-EBFD-CD04-3B4B-6375A80A653B}"/>
              </a:ext>
            </a:extLst>
          </p:cNvPr>
          <p:cNvSpPr txBox="1"/>
          <p:nvPr/>
        </p:nvSpPr>
        <p:spPr>
          <a:xfrm rot="20229572">
            <a:off x="1141697" y="2103319"/>
            <a:ext cx="857250" cy="369332"/>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fr-FR" b="1" dirty="0">
                <a:latin typeface="Cavolini" panose="03000502040302020204" pitchFamily="66" charset="0"/>
                <a:cs typeface="Cavolini" panose="03000502040302020204" pitchFamily="66" charset="0"/>
              </a:rPr>
              <a:t>!!!</a:t>
            </a:r>
          </a:p>
        </p:txBody>
      </p:sp>
    </p:spTree>
    <p:extLst>
      <p:ext uri="{BB962C8B-B14F-4D97-AF65-F5344CB8AC3E}">
        <p14:creationId xmlns:p14="http://schemas.microsoft.com/office/powerpoint/2010/main" val="1051408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891BD2-51A0-2DA0-F283-921C9952CEE2}"/>
              </a:ext>
            </a:extLst>
          </p:cNvPr>
          <p:cNvSpPr>
            <a:spLocks noGrp="1"/>
          </p:cNvSpPr>
          <p:nvPr>
            <p:ph type="body" sz="quarter" idx="13"/>
          </p:nvPr>
        </p:nvSpPr>
        <p:spPr>
          <a:xfrm>
            <a:off x="2975399" y="2349000"/>
            <a:ext cx="8360966" cy="2160000"/>
          </a:xfrm>
        </p:spPr>
        <p:txBody>
          <a:bodyPr/>
          <a:lstStyle/>
          <a:p>
            <a:r>
              <a:rPr lang="fr-FR" dirty="0"/>
              <a:t>Le contexte</a:t>
            </a:r>
          </a:p>
          <a:p>
            <a:r>
              <a:rPr lang="fr-FR" dirty="0"/>
              <a:t>Les dispositifs de conquêtes</a:t>
            </a:r>
          </a:p>
          <a:p>
            <a:r>
              <a:rPr lang="fr-FR" dirty="0"/>
              <a:t>La recommandation active</a:t>
            </a:r>
          </a:p>
          <a:p>
            <a:r>
              <a:rPr lang="fr-FR" dirty="0"/>
              <a:t>L’opération de dynamisation</a:t>
            </a:r>
          </a:p>
          <a:p>
            <a:r>
              <a:rPr lang="fr-FR" b="1" dirty="0">
                <a:solidFill>
                  <a:srgbClr val="C00000"/>
                </a:solidFill>
              </a:rPr>
              <a:t>Conclusion</a:t>
            </a:r>
          </a:p>
        </p:txBody>
      </p:sp>
    </p:spTree>
    <p:extLst>
      <p:ext uri="{BB962C8B-B14F-4D97-AF65-F5344CB8AC3E}">
        <p14:creationId xmlns:p14="http://schemas.microsoft.com/office/powerpoint/2010/main" val="2544041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29FAD3D-6874-A055-55A6-14ADD3E239CD}"/>
              </a:ext>
            </a:extLst>
          </p:cNvPr>
          <p:cNvSpPr>
            <a:spLocks noGrp="1"/>
          </p:cNvSpPr>
          <p:nvPr>
            <p:ph idx="17"/>
          </p:nvPr>
        </p:nvSpPr>
        <p:spPr>
          <a:xfrm>
            <a:off x="695325" y="1422969"/>
            <a:ext cx="10980738" cy="1238750"/>
          </a:xfrm>
        </p:spPr>
        <p:txBody>
          <a:bodyPr/>
          <a:lstStyle/>
          <a:p>
            <a:r>
              <a:rPr lang="fr-FR" dirty="0"/>
              <a:t>Véritables piliers de sa stratégie de conquête, la Caisse d’Epargne Grand Est Europe a développé de </a:t>
            </a:r>
            <a:r>
              <a:rPr lang="fr-FR" b="1" dirty="0">
                <a:solidFill>
                  <a:srgbClr val="C00000"/>
                </a:solidFill>
              </a:rPr>
              <a:t>multiples dispositifs plus qu’opérationnels pour vous permettre d’atteindre des résultats records</a:t>
            </a:r>
            <a:r>
              <a:rPr lang="fr-FR" dirty="0"/>
              <a:t>, tout en vous permettant de vous </a:t>
            </a:r>
            <a:r>
              <a:rPr lang="fr-FR" b="1" dirty="0">
                <a:solidFill>
                  <a:srgbClr val="C00000"/>
                </a:solidFill>
              </a:rPr>
              <a:t>différencier de la concurrence </a:t>
            </a:r>
            <a:r>
              <a:rPr lang="fr-FR" dirty="0"/>
              <a:t>! </a:t>
            </a:r>
          </a:p>
          <a:p>
            <a:r>
              <a:rPr lang="fr-FR" dirty="0"/>
              <a:t>Les dispositifs de conquête permettent ainsi de : </a:t>
            </a:r>
          </a:p>
        </p:txBody>
      </p:sp>
      <p:sp>
        <p:nvSpPr>
          <p:cNvPr id="3" name="Espace réservé du texte 2">
            <a:extLst>
              <a:ext uri="{FF2B5EF4-FFF2-40B4-BE49-F238E27FC236}">
                <a16:creationId xmlns:a16="http://schemas.microsoft.com/office/drawing/2014/main" id="{31DBBEF5-C6E3-C690-DD46-21C26F0BEC73}"/>
              </a:ext>
            </a:extLst>
          </p:cNvPr>
          <p:cNvSpPr>
            <a:spLocks noGrp="1"/>
          </p:cNvSpPr>
          <p:nvPr>
            <p:ph type="body" sz="quarter" idx="12"/>
          </p:nvPr>
        </p:nvSpPr>
        <p:spPr/>
        <p:txBody>
          <a:bodyPr/>
          <a:lstStyle/>
          <a:p>
            <a:r>
              <a:rPr lang="fr-FR" dirty="0"/>
              <a:t>Chacun de ces dispositifs ont été pensés pour atteindre les objectifs en conquête ! </a:t>
            </a:r>
          </a:p>
        </p:txBody>
      </p:sp>
      <p:sp>
        <p:nvSpPr>
          <p:cNvPr id="4" name="Espace réservé du texte 3">
            <a:extLst>
              <a:ext uri="{FF2B5EF4-FFF2-40B4-BE49-F238E27FC236}">
                <a16:creationId xmlns:a16="http://schemas.microsoft.com/office/drawing/2014/main" id="{4BAC69F5-2073-BCAB-1675-9045201D9BD4}"/>
              </a:ext>
            </a:extLst>
          </p:cNvPr>
          <p:cNvSpPr>
            <a:spLocks noGrp="1"/>
          </p:cNvSpPr>
          <p:nvPr>
            <p:ph type="body" sz="quarter" idx="14"/>
          </p:nvPr>
        </p:nvSpPr>
        <p:spPr/>
        <p:txBody>
          <a:bodyPr/>
          <a:lstStyle/>
          <a:p>
            <a:r>
              <a:rPr lang="fr-FR" dirty="0"/>
              <a:t>Conclusion</a:t>
            </a:r>
          </a:p>
        </p:txBody>
      </p:sp>
      <p:sp>
        <p:nvSpPr>
          <p:cNvPr id="5" name="Espace réservé du texte 4">
            <a:extLst>
              <a:ext uri="{FF2B5EF4-FFF2-40B4-BE49-F238E27FC236}">
                <a16:creationId xmlns:a16="http://schemas.microsoft.com/office/drawing/2014/main" id="{8915BC71-EBDE-86D0-9AFD-C06EBB8EE1E1}"/>
              </a:ext>
            </a:extLst>
          </p:cNvPr>
          <p:cNvSpPr>
            <a:spLocks noGrp="1"/>
          </p:cNvSpPr>
          <p:nvPr>
            <p:ph type="body" sz="quarter" idx="16"/>
          </p:nvPr>
        </p:nvSpPr>
        <p:spPr/>
        <p:txBody>
          <a:bodyPr/>
          <a:lstStyle/>
          <a:p>
            <a:r>
              <a:rPr lang="fr-FR" dirty="0"/>
              <a:t>5</a:t>
            </a:r>
          </a:p>
        </p:txBody>
      </p:sp>
      <p:sp>
        <p:nvSpPr>
          <p:cNvPr id="25" name="Espace réservé du contenu 1">
            <a:extLst>
              <a:ext uri="{FF2B5EF4-FFF2-40B4-BE49-F238E27FC236}">
                <a16:creationId xmlns:a16="http://schemas.microsoft.com/office/drawing/2014/main" id="{C164AB4B-228D-329E-0347-80D67F18F777}"/>
              </a:ext>
            </a:extLst>
          </p:cNvPr>
          <p:cNvSpPr txBox="1">
            <a:spLocks/>
          </p:cNvSpPr>
          <p:nvPr/>
        </p:nvSpPr>
        <p:spPr>
          <a:xfrm>
            <a:off x="695325" y="5020337"/>
            <a:ext cx="10980738" cy="110423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tant que colonne vertébrale de la relation-client, vous êtes de véritables acteurs pour répondre à ces trois notions que sont la relation-client, la satisfaction et l’utilité de la Caisse auprès de vos clients ! C’est pourquoi, pour vous inscrire dans cette dynamique de conquête, cette HDJ vous offre toutes les clés pour vous placer sur la plus haute marche du podium !</a:t>
            </a:r>
          </a:p>
        </p:txBody>
      </p:sp>
      <p:sp>
        <p:nvSpPr>
          <p:cNvPr id="13" name="Rectangle 12">
            <a:extLst>
              <a:ext uri="{FF2B5EF4-FFF2-40B4-BE49-F238E27FC236}">
                <a16:creationId xmlns:a16="http://schemas.microsoft.com/office/drawing/2014/main" id="{36201F35-D926-4299-BAA7-4B361B0C885E}"/>
              </a:ext>
            </a:extLst>
          </p:cNvPr>
          <p:cNvSpPr/>
          <p:nvPr/>
        </p:nvSpPr>
        <p:spPr>
          <a:xfrm>
            <a:off x="8313345" y="2858528"/>
            <a:ext cx="2589291" cy="1937441"/>
          </a:xfrm>
          <a:custGeom>
            <a:avLst/>
            <a:gdLst>
              <a:gd name="connsiteX0" fmla="*/ 0 w 2589291"/>
              <a:gd name="connsiteY0" fmla="*/ 0 h 1937441"/>
              <a:gd name="connsiteX1" fmla="*/ 621430 w 2589291"/>
              <a:gd name="connsiteY1" fmla="*/ 0 h 1937441"/>
              <a:gd name="connsiteX2" fmla="*/ 1294646 w 2589291"/>
              <a:gd name="connsiteY2" fmla="*/ 0 h 1937441"/>
              <a:gd name="connsiteX3" fmla="*/ 1916075 w 2589291"/>
              <a:gd name="connsiteY3" fmla="*/ 0 h 1937441"/>
              <a:gd name="connsiteX4" fmla="*/ 2589291 w 2589291"/>
              <a:gd name="connsiteY4" fmla="*/ 0 h 1937441"/>
              <a:gd name="connsiteX5" fmla="*/ 2589291 w 2589291"/>
              <a:gd name="connsiteY5" fmla="*/ 684562 h 1937441"/>
              <a:gd name="connsiteX6" fmla="*/ 2589291 w 2589291"/>
              <a:gd name="connsiteY6" fmla="*/ 1369125 h 1937441"/>
              <a:gd name="connsiteX7" fmla="*/ 2589291 w 2589291"/>
              <a:gd name="connsiteY7" fmla="*/ 1937441 h 1937441"/>
              <a:gd name="connsiteX8" fmla="*/ 2019647 w 2589291"/>
              <a:gd name="connsiteY8" fmla="*/ 1937441 h 1937441"/>
              <a:gd name="connsiteX9" fmla="*/ 1372324 w 2589291"/>
              <a:gd name="connsiteY9" fmla="*/ 1937441 h 1937441"/>
              <a:gd name="connsiteX10" fmla="*/ 802680 w 2589291"/>
              <a:gd name="connsiteY10" fmla="*/ 1937441 h 1937441"/>
              <a:gd name="connsiteX11" fmla="*/ 0 w 2589291"/>
              <a:gd name="connsiteY11" fmla="*/ 1937441 h 1937441"/>
              <a:gd name="connsiteX12" fmla="*/ 0 w 2589291"/>
              <a:gd name="connsiteY12" fmla="*/ 1311002 h 1937441"/>
              <a:gd name="connsiteX13" fmla="*/ 0 w 2589291"/>
              <a:gd name="connsiteY13" fmla="*/ 645814 h 1937441"/>
              <a:gd name="connsiteX14" fmla="*/ 0 w 2589291"/>
              <a:gd name="connsiteY14" fmla="*/ 0 h 193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89291" h="1937441" fill="none" extrusionOk="0">
                <a:moveTo>
                  <a:pt x="0" y="0"/>
                </a:moveTo>
                <a:cubicBezTo>
                  <a:pt x="149538" y="-27849"/>
                  <a:pt x="394012" y="17456"/>
                  <a:pt x="621430" y="0"/>
                </a:cubicBezTo>
                <a:cubicBezTo>
                  <a:pt x="848848" y="-17456"/>
                  <a:pt x="988839" y="21619"/>
                  <a:pt x="1294646" y="0"/>
                </a:cubicBezTo>
                <a:cubicBezTo>
                  <a:pt x="1600453" y="-21619"/>
                  <a:pt x="1788304" y="-24155"/>
                  <a:pt x="1916075" y="0"/>
                </a:cubicBezTo>
                <a:cubicBezTo>
                  <a:pt x="2043846" y="24155"/>
                  <a:pt x="2422352" y="33345"/>
                  <a:pt x="2589291" y="0"/>
                </a:cubicBezTo>
                <a:cubicBezTo>
                  <a:pt x="2609872" y="329108"/>
                  <a:pt x="2605653" y="506203"/>
                  <a:pt x="2589291" y="684562"/>
                </a:cubicBezTo>
                <a:cubicBezTo>
                  <a:pt x="2572929" y="862921"/>
                  <a:pt x="2583259" y="1153415"/>
                  <a:pt x="2589291" y="1369125"/>
                </a:cubicBezTo>
                <a:cubicBezTo>
                  <a:pt x="2595323" y="1584835"/>
                  <a:pt x="2592669" y="1773974"/>
                  <a:pt x="2589291" y="1937441"/>
                </a:cubicBezTo>
                <a:cubicBezTo>
                  <a:pt x="2473889" y="1930381"/>
                  <a:pt x="2237050" y="1932132"/>
                  <a:pt x="2019647" y="1937441"/>
                </a:cubicBezTo>
                <a:cubicBezTo>
                  <a:pt x="1802244" y="1942750"/>
                  <a:pt x="1571893" y="1948938"/>
                  <a:pt x="1372324" y="1937441"/>
                </a:cubicBezTo>
                <a:cubicBezTo>
                  <a:pt x="1172755" y="1925944"/>
                  <a:pt x="1018734" y="1931370"/>
                  <a:pt x="802680" y="1937441"/>
                </a:cubicBezTo>
                <a:cubicBezTo>
                  <a:pt x="586626" y="1943512"/>
                  <a:pt x="193020" y="1960497"/>
                  <a:pt x="0" y="1937441"/>
                </a:cubicBezTo>
                <a:cubicBezTo>
                  <a:pt x="8715" y="1805018"/>
                  <a:pt x="25538" y="1534902"/>
                  <a:pt x="0" y="1311002"/>
                </a:cubicBezTo>
                <a:cubicBezTo>
                  <a:pt x="-25538" y="1087102"/>
                  <a:pt x="-24254" y="879300"/>
                  <a:pt x="0" y="645814"/>
                </a:cubicBezTo>
                <a:cubicBezTo>
                  <a:pt x="24254" y="412328"/>
                  <a:pt x="4926" y="157464"/>
                  <a:pt x="0" y="0"/>
                </a:cubicBezTo>
                <a:close/>
              </a:path>
              <a:path w="2589291" h="1937441" stroke="0" extrusionOk="0">
                <a:moveTo>
                  <a:pt x="0" y="0"/>
                </a:moveTo>
                <a:cubicBezTo>
                  <a:pt x="201844" y="-22624"/>
                  <a:pt x="415721" y="-32198"/>
                  <a:pt x="647323" y="0"/>
                </a:cubicBezTo>
                <a:cubicBezTo>
                  <a:pt x="878925" y="32198"/>
                  <a:pt x="976913" y="22206"/>
                  <a:pt x="1242860" y="0"/>
                </a:cubicBezTo>
                <a:cubicBezTo>
                  <a:pt x="1508807" y="-22206"/>
                  <a:pt x="1604677" y="-30984"/>
                  <a:pt x="1916075" y="0"/>
                </a:cubicBezTo>
                <a:cubicBezTo>
                  <a:pt x="2227473" y="30984"/>
                  <a:pt x="2298300" y="794"/>
                  <a:pt x="2589291" y="0"/>
                </a:cubicBezTo>
                <a:cubicBezTo>
                  <a:pt x="2603839" y="193729"/>
                  <a:pt x="2594058" y="370539"/>
                  <a:pt x="2589291" y="587690"/>
                </a:cubicBezTo>
                <a:cubicBezTo>
                  <a:pt x="2584525" y="804841"/>
                  <a:pt x="2594976" y="978931"/>
                  <a:pt x="2589291" y="1233504"/>
                </a:cubicBezTo>
                <a:cubicBezTo>
                  <a:pt x="2583606" y="1488077"/>
                  <a:pt x="2557459" y="1653172"/>
                  <a:pt x="2589291" y="1937441"/>
                </a:cubicBezTo>
                <a:cubicBezTo>
                  <a:pt x="2438429" y="1958877"/>
                  <a:pt x="2154077" y="1961965"/>
                  <a:pt x="2019647" y="1937441"/>
                </a:cubicBezTo>
                <a:cubicBezTo>
                  <a:pt x="1885217" y="1912917"/>
                  <a:pt x="1605091" y="1955991"/>
                  <a:pt x="1346431" y="1937441"/>
                </a:cubicBezTo>
                <a:cubicBezTo>
                  <a:pt x="1087771" y="1918891"/>
                  <a:pt x="815879" y="1912385"/>
                  <a:pt x="673216" y="1937441"/>
                </a:cubicBezTo>
                <a:cubicBezTo>
                  <a:pt x="530554" y="1962497"/>
                  <a:pt x="147801" y="1968224"/>
                  <a:pt x="0" y="1937441"/>
                </a:cubicBezTo>
                <a:cubicBezTo>
                  <a:pt x="-31546" y="1795009"/>
                  <a:pt x="-24829" y="1507108"/>
                  <a:pt x="0" y="1272253"/>
                </a:cubicBezTo>
                <a:cubicBezTo>
                  <a:pt x="24829" y="1037398"/>
                  <a:pt x="-9833" y="874036"/>
                  <a:pt x="0" y="684562"/>
                </a:cubicBezTo>
                <a:cubicBezTo>
                  <a:pt x="9833" y="495088"/>
                  <a:pt x="10302" y="247573"/>
                  <a:pt x="0" y="0"/>
                </a:cubicBezTo>
                <a:close/>
              </a:path>
            </a:pathLst>
          </a:custGeom>
          <a:solidFill>
            <a:schemeClr val="bg1"/>
          </a:solidFill>
          <a:ln>
            <a:solidFill>
              <a:schemeClr val="tx1"/>
            </a:solidFill>
            <a:extLst>
              <a:ext uri="{C807C97D-BFC1-408E-A445-0C87EB9F89A2}">
                <ask:lineSketchStyleProps xmlns:ask="http://schemas.microsoft.com/office/drawing/2018/sketchyshapes" sd="297493328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ECCAFEF6-D289-9A00-0E2D-A5CAFC9E0C1C}"/>
              </a:ext>
            </a:extLst>
          </p:cNvPr>
          <p:cNvSpPr/>
          <p:nvPr/>
        </p:nvSpPr>
        <p:spPr>
          <a:xfrm>
            <a:off x="4623626" y="2858527"/>
            <a:ext cx="2589291" cy="1937441"/>
          </a:xfrm>
          <a:custGeom>
            <a:avLst/>
            <a:gdLst>
              <a:gd name="connsiteX0" fmla="*/ 0 w 2589291"/>
              <a:gd name="connsiteY0" fmla="*/ 0 h 1937441"/>
              <a:gd name="connsiteX1" fmla="*/ 621430 w 2589291"/>
              <a:gd name="connsiteY1" fmla="*/ 0 h 1937441"/>
              <a:gd name="connsiteX2" fmla="*/ 1294646 w 2589291"/>
              <a:gd name="connsiteY2" fmla="*/ 0 h 1937441"/>
              <a:gd name="connsiteX3" fmla="*/ 1916075 w 2589291"/>
              <a:gd name="connsiteY3" fmla="*/ 0 h 1937441"/>
              <a:gd name="connsiteX4" fmla="*/ 2589291 w 2589291"/>
              <a:gd name="connsiteY4" fmla="*/ 0 h 1937441"/>
              <a:gd name="connsiteX5" fmla="*/ 2589291 w 2589291"/>
              <a:gd name="connsiteY5" fmla="*/ 684562 h 1937441"/>
              <a:gd name="connsiteX6" fmla="*/ 2589291 w 2589291"/>
              <a:gd name="connsiteY6" fmla="*/ 1369125 h 1937441"/>
              <a:gd name="connsiteX7" fmla="*/ 2589291 w 2589291"/>
              <a:gd name="connsiteY7" fmla="*/ 1937441 h 1937441"/>
              <a:gd name="connsiteX8" fmla="*/ 2019647 w 2589291"/>
              <a:gd name="connsiteY8" fmla="*/ 1937441 h 1937441"/>
              <a:gd name="connsiteX9" fmla="*/ 1372324 w 2589291"/>
              <a:gd name="connsiteY9" fmla="*/ 1937441 h 1937441"/>
              <a:gd name="connsiteX10" fmla="*/ 802680 w 2589291"/>
              <a:gd name="connsiteY10" fmla="*/ 1937441 h 1937441"/>
              <a:gd name="connsiteX11" fmla="*/ 0 w 2589291"/>
              <a:gd name="connsiteY11" fmla="*/ 1937441 h 1937441"/>
              <a:gd name="connsiteX12" fmla="*/ 0 w 2589291"/>
              <a:gd name="connsiteY12" fmla="*/ 1311002 h 1937441"/>
              <a:gd name="connsiteX13" fmla="*/ 0 w 2589291"/>
              <a:gd name="connsiteY13" fmla="*/ 645814 h 1937441"/>
              <a:gd name="connsiteX14" fmla="*/ 0 w 2589291"/>
              <a:gd name="connsiteY14" fmla="*/ 0 h 193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89291" h="1937441" fill="none" extrusionOk="0">
                <a:moveTo>
                  <a:pt x="0" y="0"/>
                </a:moveTo>
                <a:cubicBezTo>
                  <a:pt x="149538" y="-27849"/>
                  <a:pt x="394012" y="17456"/>
                  <a:pt x="621430" y="0"/>
                </a:cubicBezTo>
                <a:cubicBezTo>
                  <a:pt x="848848" y="-17456"/>
                  <a:pt x="988839" y="21619"/>
                  <a:pt x="1294646" y="0"/>
                </a:cubicBezTo>
                <a:cubicBezTo>
                  <a:pt x="1600453" y="-21619"/>
                  <a:pt x="1788304" y="-24155"/>
                  <a:pt x="1916075" y="0"/>
                </a:cubicBezTo>
                <a:cubicBezTo>
                  <a:pt x="2043846" y="24155"/>
                  <a:pt x="2422352" y="33345"/>
                  <a:pt x="2589291" y="0"/>
                </a:cubicBezTo>
                <a:cubicBezTo>
                  <a:pt x="2609872" y="329108"/>
                  <a:pt x="2605653" y="506203"/>
                  <a:pt x="2589291" y="684562"/>
                </a:cubicBezTo>
                <a:cubicBezTo>
                  <a:pt x="2572929" y="862921"/>
                  <a:pt x="2583259" y="1153415"/>
                  <a:pt x="2589291" y="1369125"/>
                </a:cubicBezTo>
                <a:cubicBezTo>
                  <a:pt x="2595323" y="1584835"/>
                  <a:pt x="2592669" y="1773974"/>
                  <a:pt x="2589291" y="1937441"/>
                </a:cubicBezTo>
                <a:cubicBezTo>
                  <a:pt x="2473889" y="1930381"/>
                  <a:pt x="2237050" y="1932132"/>
                  <a:pt x="2019647" y="1937441"/>
                </a:cubicBezTo>
                <a:cubicBezTo>
                  <a:pt x="1802244" y="1942750"/>
                  <a:pt x="1571893" y="1948938"/>
                  <a:pt x="1372324" y="1937441"/>
                </a:cubicBezTo>
                <a:cubicBezTo>
                  <a:pt x="1172755" y="1925944"/>
                  <a:pt x="1018734" y="1931370"/>
                  <a:pt x="802680" y="1937441"/>
                </a:cubicBezTo>
                <a:cubicBezTo>
                  <a:pt x="586626" y="1943512"/>
                  <a:pt x="193020" y="1960497"/>
                  <a:pt x="0" y="1937441"/>
                </a:cubicBezTo>
                <a:cubicBezTo>
                  <a:pt x="8715" y="1805018"/>
                  <a:pt x="25538" y="1534902"/>
                  <a:pt x="0" y="1311002"/>
                </a:cubicBezTo>
                <a:cubicBezTo>
                  <a:pt x="-25538" y="1087102"/>
                  <a:pt x="-24254" y="879300"/>
                  <a:pt x="0" y="645814"/>
                </a:cubicBezTo>
                <a:cubicBezTo>
                  <a:pt x="24254" y="412328"/>
                  <a:pt x="4926" y="157464"/>
                  <a:pt x="0" y="0"/>
                </a:cubicBezTo>
                <a:close/>
              </a:path>
              <a:path w="2589291" h="1937441" stroke="0" extrusionOk="0">
                <a:moveTo>
                  <a:pt x="0" y="0"/>
                </a:moveTo>
                <a:cubicBezTo>
                  <a:pt x="201844" y="-22624"/>
                  <a:pt x="415721" y="-32198"/>
                  <a:pt x="647323" y="0"/>
                </a:cubicBezTo>
                <a:cubicBezTo>
                  <a:pt x="878925" y="32198"/>
                  <a:pt x="976913" y="22206"/>
                  <a:pt x="1242860" y="0"/>
                </a:cubicBezTo>
                <a:cubicBezTo>
                  <a:pt x="1508807" y="-22206"/>
                  <a:pt x="1604677" y="-30984"/>
                  <a:pt x="1916075" y="0"/>
                </a:cubicBezTo>
                <a:cubicBezTo>
                  <a:pt x="2227473" y="30984"/>
                  <a:pt x="2298300" y="794"/>
                  <a:pt x="2589291" y="0"/>
                </a:cubicBezTo>
                <a:cubicBezTo>
                  <a:pt x="2603839" y="193729"/>
                  <a:pt x="2594058" y="370539"/>
                  <a:pt x="2589291" y="587690"/>
                </a:cubicBezTo>
                <a:cubicBezTo>
                  <a:pt x="2584525" y="804841"/>
                  <a:pt x="2594976" y="978931"/>
                  <a:pt x="2589291" y="1233504"/>
                </a:cubicBezTo>
                <a:cubicBezTo>
                  <a:pt x="2583606" y="1488077"/>
                  <a:pt x="2557459" y="1653172"/>
                  <a:pt x="2589291" y="1937441"/>
                </a:cubicBezTo>
                <a:cubicBezTo>
                  <a:pt x="2438429" y="1958877"/>
                  <a:pt x="2154077" y="1961965"/>
                  <a:pt x="2019647" y="1937441"/>
                </a:cubicBezTo>
                <a:cubicBezTo>
                  <a:pt x="1885217" y="1912917"/>
                  <a:pt x="1605091" y="1955991"/>
                  <a:pt x="1346431" y="1937441"/>
                </a:cubicBezTo>
                <a:cubicBezTo>
                  <a:pt x="1087771" y="1918891"/>
                  <a:pt x="815879" y="1912385"/>
                  <a:pt x="673216" y="1937441"/>
                </a:cubicBezTo>
                <a:cubicBezTo>
                  <a:pt x="530554" y="1962497"/>
                  <a:pt x="147801" y="1968224"/>
                  <a:pt x="0" y="1937441"/>
                </a:cubicBezTo>
                <a:cubicBezTo>
                  <a:pt x="-31546" y="1795009"/>
                  <a:pt x="-24829" y="1507108"/>
                  <a:pt x="0" y="1272253"/>
                </a:cubicBezTo>
                <a:cubicBezTo>
                  <a:pt x="24829" y="1037398"/>
                  <a:pt x="-9833" y="874036"/>
                  <a:pt x="0" y="684562"/>
                </a:cubicBezTo>
                <a:cubicBezTo>
                  <a:pt x="9833" y="495088"/>
                  <a:pt x="10302" y="247573"/>
                  <a:pt x="0" y="0"/>
                </a:cubicBezTo>
                <a:close/>
              </a:path>
            </a:pathLst>
          </a:custGeom>
          <a:solidFill>
            <a:schemeClr val="bg1"/>
          </a:solidFill>
          <a:ln>
            <a:solidFill>
              <a:schemeClr val="tx1"/>
            </a:solidFill>
            <a:extLst>
              <a:ext uri="{C807C97D-BFC1-408E-A445-0C87EB9F89A2}">
                <ask:lineSketchStyleProps xmlns:ask="http://schemas.microsoft.com/office/drawing/2018/sketchyshapes" sd="297493328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16D80652-0302-F546-5787-0D220FF0C01D}"/>
              </a:ext>
            </a:extLst>
          </p:cNvPr>
          <p:cNvSpPr/>
          <p:nvPr/>
        </p:nvSpPr>
        <p:spPr>
          <a:xfrm>
            <a:off x="1136964" y="2859330"/>
            <a:ext cx="2589291" cy="1937441"/>
          </a:xfrm>
          <a:custGeom>
            <a:avLst/>
            <a:gdLst>
              <a:gd name="connsiteX0" fmla="*/ 0 w 2589291"/>
              <a:gd name="connsiteY0" fmla="*/ 0 h 1937441"/>
              <a:gd name="connsiteX1" fmla="*/ 621430 w 2589291"/>
              <a:gd name="connsiteY1" fmla="*/ 0 h 1937441"/>
              <a:gd name="connsiteX2" fmla="*/ 1294646 w 2589291"/>
              <a:gd name="connsiteY2" fmla="*/ 0 h 1937441"/>
              <a:gd name="connsiteX3" fmla="*/ 1916075 w 2589291"/>
              <a:gd name="connsiteY3" fmla="*/ 0 h 1937441"/>
              <a:gd name="connsiteX4" fmla="*/ 2589291 w 2589291"/>
              <a:gd name="connsiteY4" fmla="*/ 0 h 1937441"/>
              <a:gd name="connsiteX5" fmla="*/ 2589291 w 2589291"/>
              <a:gd name="connsiteY5" fmla="*/ 684562 h 1937441"/>
              <a:gd name="connsiteX6" fmla="*/ 2589291 w 2589291"/>
              <a:gd name="connsiteY6" fmla="*/ 1369125 h 1937441"/>
              <a:gd name="connsiteX7" fmla="*/ 2589291 w 2589291"/>
              <a:gd name="connsiteY7" fmla="*/ 1937441 h 1937441"/>
              <a:gd name="connsiteX8" fmla="*/ 2019647 w 2589291"/>
              <a:gd name="connsiteY8" fmla="*/ 1937441 h 1937441"/>
              <a:gd name="connsiteX9" fmla="*/ 1372324 w 2589291"/>
              <a:gd name="connsiteY9" fmla="*/ 1937441 h 1937441"/>
              <a:gd name="connsiteX10" fmla="*/ 802680 w 2589291"/>
              <a:gd name="connsiteY10" fmla="*/ 1937441 h 1937441"/>
              <a:gd name="connsiteX11" fmla="*/ 0 w 2589291"/>
              <a:gd name="connsiteY11" fmla="*/ 1937441 h 1937441"/>
              <a:gd name="connsiteX12" fmla="*/ 0 w 2589291"/>
              <a:gd name="connsiteY12" fmla="*/ 1311002 h 1937441"/>
              <a:gd name="connsiteX13" fmla="*/ 0 w 2589291"/>
              <a:gd name="connsiteY13" fmla="*/ 645814 h 1937441"/>
              <a:gd name="connsiteX14" fmla="*/ 0 w 2589291"/>
              <a:gd name="connsiteY14" fmla="*/ 0 h 193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89291" h="1937441" fill="none" extrusionOk="0">
                <a:moveTo>
                  <a:pt x="0" y="0"/>
                </a:moveTo>
                <a:cubicBezTo>
                  <a:pt x="149538" y="-27849"/>
                  <a:pt x="394012" y="17456"/>
                  <a:pt x="621430" y="0"/>
                </a:cubicBezTo>
                <a:cubicBezTo>
                  <a:pt x="848848" y="-17456"/>
                  <a:pt x="988839" y="21619"/>
                  <a:pt x="1294646" y="0"/>
                </a:cubicBezTo>
                <a:cubicBezTo>
                  <a:pt x="1600453" y="-21619"/>
                  <a:pt x="1788304" y="-24155"/>
                  <a:pt x="1916075" y="0"/>
                </a:cubicBezTo>
                <a:cubicBezTo>
                  <a:pt x="2043846" y="24155"/>
                  <a:pt x="2422352" y="33345"/>
                  <a:pt x="2589291" y="0"/>
                </a:cubicBezTo>
                <a:cubicBezTo>
                  <a:pt x="2609872" y="329108"/>
                  <a:pt x="2605653" y="506203"/>
                  <a:pt x="2589291" y="684562"/>
                </a:cubicBezTo>
                <a:cubicBezTo>
                  <a:pt x="2572929" y="862921"/>
                  <a:pt x="2583259" y="1153415"/>
                  <a:pt x="2589291" y="1369125"/>
                </a:cubicBezTo>
                <a:cubicBezTo>
                  <a:pt x="2595323" y="1584835"/>
                  <a:pt x="2592669" y="1773974"/>
                  <a:pt x="2589291" y="1937441"/>
                </a:cubicBezTo>
                <a:cubicBezTo>
                  <a:pt x="2473889" y="1930381"/>
                  <a:pt x="2237050" y="1932132"/>
                  <a:pt x="2019647" y="1937441"/>
                </a:cubicBezTo>
                <a:cubicBezTo>
                  <a:pt x="1802244" y="1942750"/>
                  <a:pt x="1571893" y="1948938"/>
                  <a:pt x="1372324" y="1937441"/>
                </a:cubicBezTo>
                <a:cubicBezTo>
                  <a:pt x="1172755" y="1925944"/>
                  <a:pt x="1018734" y="1931370"/>
                  <a:pt x="802680" y="1937441"/>
                </a:cubicBezTo>
                <a:cubicBezTo>
                  <a:pt x="586626" y="1943512"/>
                  <a:pt x="193020" y="1960497"/>
                  <a:pt x="0" y="1937441"/>
                </a:cubicBezTo>
                <a:cubicBezTo>
                  <a:pt x="8715" y="1805018"/>
                  <a:pt x="25538" y="1534902"/>
                  <a:pt x="0" y="1311002"/>
                </a:cubicBezTo>
                <a:cubicBezTo>
                  <a:pt x="-25538" y="1087102"/>
                  <a:pt x="-24254" y="879300"/>
                  <a:pt x="0" y="645814"/>
                </a:cubicBezTo>
                <a:cubicBezTo>
                  <a:pt x="24254" y="412328"/>
                  <a:pt x="4926" y="157464"/>
                  <a:pt x="0" y="0"/>
                </a:cubicBezTo>
                <a:close/>
              </a:path>
              <a:path w="2589291" h="1937441" stroke="0" extrusionOk="0">
                <a:moveTo>
                  <a:pt x="0" y="0"/>
                </a:moveTo>
                <a:cubicBezTo>
                  <a:pt x="201844" y="-22624"/>
                  <a:pt x="415721" y="-32198"/>
                  <a:pt x="647323" y="0"/>
                </a:cubicBezTo>
                <a:cubicBezTo>
                  <a:pt x="878925" y="32198"/>
                  <a:pt x="976913" y="22206"/>
                  <a:pt x="1242860" y="0"/>
                </a:cubicBezTo>
                <a:cubicBezTo>
                  <a:pt x="1508807" y="-22206"/>
                  <a:pt x="1604677" y="-30984"/>
                  <a:pt x="1916075" y="0"/>
                </a:cubicBezTo>
                <a:cubicBezTo>
                  <a:pt x="2227473" y="30984"/>
                  <a:pt x="2298300" y="794"/>
                  <a:pt x="2589291" y="0"/>
                </a:cubicBezTo>
                <a:cubicBezTo>
                  <a:pt x="2603839" y="193729"/>
                  <a:pt x="2594058" y="370539"/>
                  <a:pt x="2589291" y="587690"/>
                </a:cubicBezTo>
                <a:cubicBezTo>
                  <a:pt x="2584525" y="804841"/>
                  <a:pt x="2594976" y="978931"/>
                  <a:pt x="2589291" y="1233504"/>
                </a:cubicBezTo>
                <a:cubicBezTo>
                  <a:pt x="2583606" y="1488077"/>
                  <a:pt x="2557459" y="1653172"/>
                  <a:pt x="2589291" y="1937441"/>
                </a:cubicBezTo>
                <a:cubicBezTo>
                  <a:pt x="2438429" y="1958877"/>
                  <a:pt x="2154077" y="1961965"/>
                  <a:pt x="2019647" y="1937441"/>
                </a:cubicBezTo>
                <a:cubicBezTo>
                  <a:pt x="1885217" y="1912917"/>
                  <a:pt x="1605091" y="1955991"/>
                  <a:pt x="1346431" y="1937441"/>
                </a:cubicBezTo>
                <a:cubicBezTo>
                  <a:pt x="1087771" y="1918891"/>
                  <a:pt x="815879" y="1912385"/>
                  <a:pt x="673216" y="1937441"/>
                </a:cubicBezTo>
                <a:cubicBezTo>
                  <a:pt x="530554" y="1962497"/>
                  <a:pt x="147801" y="1968224"/>
                  <a:pt x="0" y="1937441"/>
                </a:cubicBezTo>
                <a:cubicBezTo>
                  <a:pt x="-31546" y="1795009"/>
                  <a:pt x="-24829" y="1507108"/>
                  <a:pt x="0" y="1272253"/>
                </a:cubicBezTo>
                <a:cubicBezTo>
                  <a:pt x="24829" y="1037398"/>
                  <a:pt x="-9833" y="874036"/>
                  <a:pt x="0" y="684562"/>
                </a:cubicBezTo>
                <a:cubicBezTo>
                  <a:pt x="9833" y="495088"/>
                  <a:pt x="10302" y="247573"/>
                  <a:pt x="0" y="0"/>
                </a:cubicBezTo>
                <a:close/>
              </a:path>
            </a:pathLst>
          </a:custGeom>
          <a:solidFill>
            <a:schemeClr val="bg1"/>
          </a:solidFill>
          <a:ln>
            <a:solidFill>
              <a:schemeClr val="tx1"/>
            </a:solidFill>
            <a:extLst>
              <a:ext uri="{C807C97D-BFC1-408E-A445-0C87EB9F89A2}">
                <ask:lineSketchStyleProps xmlns:ask="http://schemas.microsoft.com/office/drawing/2018/sketchyshapes" sd="297493328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D53C60D-340A-F370-96AF-0919A2F4DF86}"/>
              </a:ext>
            </a:extLst>
          </p:cNvPr>
          <p:cNvSpPr/>
          <p:nvPr/>
        </p:nvSpPr>
        <p:spPr>
          <a:xfrm>
            <a:off x="1207609" y="2722725"/>
            <a:ext cx="2448000" cy="271604"/>
          </a:xfrm>
          <a:custGeom>
            <a:avLst/>
            <a:gdLst>
              <a:gd name="connsiteX0" fmla="*/ 0 w 2448000"/>
              <a:gd name="connsiteY0" fmla="*/ 0 h 271604"/>
              <a:gd name="connsiteX1" fmla="*/ 612000 w 2448000"/>
              <a:gd name="connsiteY1" fmla="*/ 0 h 271604"/>
              <a:gd name="connsiteX2" fmla="*/ 1150560 w 2448000"/>
              <a:gd name="connsiteY2" fmla="*/ 0 h 271604"/>
              <a:gd name="connsiteX3" fmla="*/ 1713600 w 2448000"/>
              <a:gd name="connsiteY3" fmla="*/ 0 h 271604"/>
              <a:gd name="connsiteX4" fmla="*/ 2448000 w 2448000"/>
              <a:gd name="connsiteY4" fmla="*/ 0 h 271604"/>
              <a:gd name="connsiteX5" fmla="*/ 2448000 w 2448000"/>
              <a:gd name="connsiteY5" fmla="*/ 271604 h 271604"/>
              <a:gd name="connsiteX6" fmla="*/ 1836000 w 2448000"/>
              <a:gd name="connsiteY6" fmla="*/ 271604 h 271604"/>
              <a:gd name="connsiteX7" fmla="*/ 1199520 w 2448000"/>
              <a:gd name="connsiteY7" fmla="*/ 271604 h 271604"/>
              <a:gd name="connsiteX8" fmla="*/ 563040 w 2448000"/>
              <a:gd name="connsiteY8" fmla="*/ 271604 h 271604"/>
              <a:gd name="connsiteX9" fmla="*/ 0 w 2448000"/>
              <a:gd name="connsiteY9" fmla="*/ 271604 h 271604"/>
              <a:gd name="connsiteX10" fmla="*/ 0 w 2448000"/>
              <a:gd name="connsiteY10" fmla="*/ 0 h 27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8000" h="271604" fill="none" extrusionOk="0">
                <a:moveTo>
                  <a:pt x="0" y="0"/>
                </a:moveTo>
                <a:cubicBezTo>
                  <a:pt x="200271" y="-15489"/>
                  <a:pt x="367072" y="-749"/>
                  <a:pt x="612000" y="0"/>
                </a:cubicBezTo>
                <a:cubicBezTo>
                  <a:pt x="856928" y="749"/>
                  <a:pt x="885014" y="5387"/>
                  <a:pt x="1150560" y="0"/>
                </a:cubicBezTo>
                <a:cubicBezTo>
                  <a:pt x="1416106" y="-5387"/>
                  <a:pt x="1516752" y="-26171"/>
                  <a:pt x="1713600" y="0"/>
                </a:cubicBezTo>
                <a:cubicBezTo>
                  <a:pt x="1910448" y="26171"/>
                  <a:pt x="2119311" y="26501"/>
                  <a:pt x="2448000" y="0"/>
                </a:cubicBezTo>
                <a:cubicBezTo>
                  <a:pt x="2440607" y="122469"/>
                  <a:pt x="2457650" y="181417"/>
                  <a:pt x="2448000" y="271604"/>
                </a:cubicBezTo>
                <a:cubicBezTo>
                  <a:pt x="2197419" y="277161"/>
                  <a:pt x="2011197" y="244096"/>
                  <a:pt x="1836000" y="271604"/>
                </a:cubicBezTo>
                <a:cubicBezTo>
                  <a:pt x="1660803" y="299112"/>
                  <a:pt x="1415612" y="261715"/>
                  <a:pt x="1199520" y="271604"/>
                </a:cubicBezTo>
                <a:cubicBezTo>
                  <a:pt x="983428" y="281493"/>
                  <a:pt x="816295" y="291333"/>
                  <a:pt x="563040" y="271604"/>
                </a:cubicBezTo>
                <a:cubicBezTo>
                  <a:pt x="309785" y="251875"/>
                  <a:pt x="119200" y="247786"/>
                  <a:pt x="0" y="271604"/>
                </a:cubicBezTo>
                <a:cubicBezTo>
                  <a:pt x="-4363" y="139774"/>
                  <a:pt x="10586" y="75011"/>
                  <a:pt x="0" y="0"/>
                </a:cubicBezTo>
                <a:close/>
              </a:path>
              <a:path w="2448000" h="271604" stroke="0" extrusionOk="0">
                <a:moveTo>
                  <a:pt x="0" y="0"/>
                </a:moveTo>
                <a:cubicBezTo>
                  <a:pt x="246352" y="26517"/>
                  <a:pt x="405287" y="-21288"/>
                  <a:pt x="563040" y="0"/>
                </a:cubicBezTo>
                <a:cubicBezTo>
                  <a:pt x="720793" y="21288"/>
                  <a:pt x="929111" y="-15652"/>
                  <a:pt x="1126080" y="0"/>
                </a:cubicBezTo>
                <a:cubicBezTo>
                  <a:pt x="1323049" y="15652"/>
                  <a:pt x="1572594" y="-6674"/>
                  <a:pt x="1787040" y="0"/>
                </a:cubicBezTo>
                <a:cubicBezTo>
                  <a:pt x="2001486" y="6674"/>
                  <a:pt x="2273557" y="23479"/>
                  <a:pt x="2448000" y="0"/>
                </a:cubicBezTo>
                <a:cubicBezTo>
                  <a:pt x="2450727" y="54665"/>
                  <a:pt x="2453865" y="213723"/>
                  <a:pt x="2448000" y="271604"/>
                </a:cubicBezTo>
                <a:cubicBezTo>
                  <a:pt x="2287552" y="255987"/>
                  <a:pt x="2076029" y="245820"/>
                  <a:pt x="1836000" y="271604"/>
                </a:cubicBezTo>
                <a:cubicBezTo>
                  <a:pt x="1595971" y="297388"/>
                  <a:pt x="1492813" y="257559"/>
                  <a:pt x="1297440" y="271604"/>
                </a:cubicBezTo>
                <a:cubicBezTo>
                  <a:pt x="1102067" y="285649"/>
                  <a:pt x="859551" y="285747"/>
                  <a:pt x="709920" y="271604"/>
                </a:cubicBezTo>
                <a:cubicBezTo>
                  <a:pt x="560289" y="257461"/>
                  <a:pt x="150841" y="261537"/>
                  <a:pt x="0" y="271604"/>
                </a:cubicBezTo>
                <a:cubicBezTo>
                  <a:pt x="-3747" y="188523"/>
                  <a:pt x="-11480" y="56283"/>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Renforcer la relation-client</a:t>
            </a:r>
          </a:p>
        </p:txBody>
      </p:sp>
      <p:sp>
        <p:nvSpPr>
          <p:cNvPr id="17" name="Rectangle 16">
            <a:extLst>
              <a:ext uri="{FF2B5EF4-FFF2-40B4-BE49-F238E27FC236}">
                <a16:creationId xmlns:a16="http://schemas.microsoft.com/office/drawing/2014/main" id="{64F549CB-2AE3-3501-0410-95D4FBEE865E}"/>
              </a:ext>
            </a:extLst>
          </p:cNvPr>
          <p:cNvSpPr/>
          <p:nvPr/>
        </p:nvSpPr>
        <p:spPr>
          <a:xfrm>
            <a:off x="4826681" y="2722725"/>
            <a:ext cx="2183179" cy="270000"/>
          </a:xfrm>
          <a:custGeom>
            <a:avLst/>
            <a:gdLst>
              <a:gd name="connsiteX0" fmla="*/ 0 w 2183179"/>
              <a:gd name="connsiteY0" fmla="*/ 0 h 270000"/>
              <a:gd name="connsiteX1" fmla="*/ 545795 w 2183179"/>
              <a:gd name="connsiteY1" fmla="*/ 0 h 270000"/>
              <a:gd name="connsiteX2" fmla="*/ 1026094 w 2183179"/>
              <a:gd name="connsiteY2" fmla="*/ 0 h 270000"/>
              <a:gd name="connsiteX3" fmla="*/ 1528225 w 2183179"/>
              <a:gd name="connsiteY3" fmla="*/ 0 h 270000"/>
              <a:gd name="connsiteX4" fmla="*/ 2183179 w 2183179"/>
              <a:gd name="connsiteY4" fmla="*/ 0 h 270000"/>
              <a:gd name="connsiteX5" fmla="*/ 2183179 w 2183179"/>
              <a:gd name="connsiteY5" fmla="*/ 270000 h 270000"/>
              <a:gd name="connsiteX6" fmla="*/ 1637384 w 2183179"/>
              <a:gd name="connsiteY6" fmla="*/ 270000 h 270000"/>
              <a:gd name="connsiteX7" fmla="*/ 1069758 w 2183179"/>
              <a:gd name="connsiteY7" fmla="*/ 270000 h 270000"/>
              <a:gd name="connsiteX8" fmla="*/ 502131 w 2183179"/>
              <a:gd name="connsiteY8" fmla="*/ 270000 h 270000"/>
              <a:gd name="connsiteX9" fmla="*/ 0 w 2183179"/>
              <a:gd name="connsiteY9" fmla="*/ 270000 h 270000"/>
              <a:gd name="connsiteX10" fmla="*/ 0 w 2183179"/>
              <a:gd name="connsiteY10" fmla="*/ 0 h 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3179" h="270000" fill="none" extrusionOk="0">
                <a:moveTo>
                  <a:pt x="0" y="0"/>
                </a:moveTo>
                <a:cubicBezTo>
                  <a:pt x="144630" y="2499"/>
                  <a:pt x="435229" y="-13236"/>
                  <a:pt x="545795" y="0"/>
                </a:cubicBezTo>
                <a:cubicBezTo>
                  <a:pt x="656362" y="13236"/>
                  <a:pt x="903743" y="5455"/>
                  <a:pt x="1026094" y="0"/>
                </a:cubicBezTo>
                <a:cubicBezTo>
                  <a:pt x="1148445" y="-5455"/>
                  <a:pt x="1390610" y="23330"/>
                  <a:pt x="1528225" y="0"/>
                </a:cubicBezTo>
                <a:cubicBezTo>
                  <a:pt x="1665840" y="-23330"/>
                  <a:pt x="2020976" y="-12662"/>
                  <a:pt x="2183179" y="0"/>
                </a:cubicBezTo>
                <a:cubicBezTo>
                  <a:pt x="2179647" y="80491"/>
                  <a:pt x="2196273" y="150338"/>
                  <a:pt x="2183179" y="270000"/>
                </a:cubicBezTo>
                <a:cubicBezTo>
                  <a:pt x="1985321" y="293605"/>
                  <a:pt x="1772434" y="272750"/>
                  <a:pt x="1637384" y="270000"/>
                </a:cubicBezTo>
                <a:cubicBezTo>
                  <a:pt x="1502335" y="267250"/>
                  <a:pt x="1275973" y="251500"/>
                  <a:pt x="1069758" y="270000"/>
                </a:cubicBezTo>
                <a:cubicBezTo>
                  <a:pt x="863543" y="288500"/>
                  <a:pt x="761074" y="263756"/>
                  <a:pt x="502131" y="270000"/>
                </a:cubicBezTo>
                <a:cubicBezTo>
                  <a:pt x="243188" y="276244"/>
                  <a:pt x="104153" y="248793"/>
                  <a:pt x="0" y="270000"/>
                </a:cubicBezTo>
                <a:cubicBezTo>
                  <a:pt x="-440" y="199086"/>
                  <a:pt x="10142" y="68889"/>
                  <a:pt x="0" y="0"/>
                </a:cubicBezTo>
                <a:close/>
              </a:path>
              <a:path w="2183179" h="270000" stroke="0" extrusionOk="0">
                <a:moveTo>
                  <a:pt x="0" y="0"/>
                </a:moveTo>
                <a:cubicBezTo>
                  <a:pt x="126601" y="12633"/>
                  <a:pt x="261848" y="-11609"/>
                  <a:pt x="502131" y="0"/>
                </a:cubicBezTo>
                <a:cubicBezTo>
                  <a:pt x="742414" y="11609"/>
                  <a:pt x="848335" y="-12445"/>
                  <a:pt x="1004262" y="0"/>
                </a:cubicBezTo>
                <a:cubicBezTo>
                  <a:pt x="1160189" y="12445"/>
                  <a:pt x="1462048" y="-22422"/>
                  <a:pt x="1593721" y="0"/>
                </a:cubicBezTo>
                <a:cubicBezTo>
                  <a:pt x="1725394" y="22422"/>
                  <a:pt x="1898779" y="-13583"/>
                  <a:pt x="2183179" y="0"/>
                </a:cubicBezTo>
                <a:cubicBezTo>
                  <a:pt x="2176746" y="72918"/>
                  <a:pt x="2173969" y="198969"/>
                  <a:pt x="2183179" y="270000"/>
                </a:cubicBezTo>
                <a:cubicBezTo>
                  <a:pt x="2029882" y="284810"/>
                  <a:pt x="1842261" y="290062"/>
                  <a:pt x="1637384" y="270000"/>
                </a:cubicBezTo>
                <a:cubicBezTo>
                  <a:pt x="1432507" y="249938"/>
                  <a:pt x="1293616" y="289470"/>
                  <a:pt x="1157085" y="270000"/>
                </a:cubicBezTo>
                <a:cubicBezTo>
                  <a:pt x="1020554" y="250530"/>
                  <a:pt x="860664" y="291151"/>
                  <a:pt x="633122" y="270000"/>
                </a:cubicBezTo>
                <a:cubicBezTo>
                  <a:pt x="405580" y="248849"/>
                  <a:pt x="221691" y="249010"/>
                  <a:pt x="0" y="270000"/>
                </a:cubicBezTo>
                <a:cubicBezTo>
                  <a:pt x="-6452" y="178750"/>
                  <a:pt x="-5103" y="65683"/>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Favoriser la satisfaction</a:t>
            </a:r>
          </a:p>
        </p:txBody>
      </p:sp>
      <p:sp>
        <p:nvSpPr>
          <p:cNvPr id="20" name="Rectangle 19">
            <a:extLst>
              <a:ext uri="{FF2B5EF4-FFF2-40B4-BE49-F238E27FC236}">
                <a16:creationId xmlns:a16="http://schemas.microsoft.com/office/drawing/2014/main" id="{988C10F4-CA37-225E-2D0D-3789CEF571CF}"/>
              </a:ext>
            </a:extLst>
          </p:cNvPr>
          <p:cNvSpPr/>
          <p:nvPr/>
        </p:nvSpPr>
        <p:spPr>
          <a:xfrm>
            <a:off x="8516397" y="2723528"/>
            <a:ext cx="2183179" cy="270000"/>
          </a:xfrm>
          <a:custGeom>
            <a:avLst/>
            <a:gdLst>
              <a:gd name="connsiteX0" fmla="*/ 0 w 2183179"/>
              <a:gd name="connsiteY0" fmla="*/ 0 h 270000"/>
              <a:gd name="connsiteX1" fmla="*/ 545795 w 2183179"/>
              <a:gd name="connsiteY1" fmla="*/ 0 h 270000"/>
              <a:gd name="connsiteX2" fmla="*/ 1026094 w 2183179"/>
              <a:gd name="connsiteY2" fmla="*/ 0 h 270000"/>
              <a:gd name="connsiteX3" fmla="*/ 1528225 w 2183179"/>
              <a:gd name="connsiteY3" fmla="*/ 0 h 270000"/>
              <a:gd name="connsiteX4" fmla="*/ 2183179 w 2183179"/>
              <a:gd name="connsiteY4" fmla="*/ 0 h 270000"/>
              <a:gd name="connsiteX5" fmla="*/ 2183179 w 2183179"/>
              <a:gd name="connsiteY5" fmla="*/ 270000 h 270000"/>
              <a:gd name="connsiteX6" fmla="*/ 1637384 w 2183179"/>
              <a:gd name="connsiteY6" fmla="*/ 270000 h 270000"/>
              <a:gd name="connsiteX7" fmla="*/ 1069758 w 2183179"/>
              <a:gd name="connsiteY7" fmla="*/ 270000 h 270000"/>
              <a:gd name="connsiteX8" fmla="*/ 502131 w 2183179"/>
              <a:gd name="connsiteY8" fmla="*/ 270000 h 270000"/>
              <a:gd name="connsiteX9" fmla="*/ 0 w 2183179"/>
              <a:gd name="connsiteY9" fmla="*/ 270000 h 270000"/>
              <a:gd name="connsiteX10" fmla="*/ 0 w 2183179"/>
              <a:gd name="connsiteY10" fmla="*/ 0 h 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3179" h="270000" fill="none" extrusionOk="0">
                <a:moveTo>
                  <a:pt x="0" y="0"/>
                </a:moveTo>
                <a:cubicBezTo>
                  <a:pt x="144630" y="2499"/>
                  <a:pt x="435229" y="-13236"/>
                  <a:pt x="545795" y="0"/>
                </a:cubicBezTo>
                <a:cubicBezTo>
                  <a:pt x="656362" y="13236"/>
                  <a:pt x="903743" y="5455"/>
                  <a:pt x="1026094" y="0"/>
                </a:cubicBezTo>
                <a:cubicBezTo>
                  <a:pt x="1148445" y="-5455"/>
                  <a:pt x="1390610" y="23330"/>
                  <a:pt x="1528225" y="0"/>
                </a:cubicBezTo>
                <a:cubicBezTo>
                  <a:pt x="1665840" y="-23330"/>
                  <a:pt x="2020976" y="-12662"/>
                  <a:pt x="2183179" y="0"/>
                </a:cubicBezTo>
                <a:cubicBezTo>
                  <a:pt x="2179647" y="80491"/>
                  <a:pt x="2196273" y="150338"/>
                  <a:pt x="2183179" y="270000"/>
                </a:cubicBezTo>
                <a:cubicBezTo>
                  <a:pt x="1985321" y="293605"/>
                  <a:pt x="1772434" y="272750"/>
                  <a:pt x="1637384" y="270000"/>
                </a:cubicBezTo>
                <a:cubicBezTo>
                  <a:pt x="1502335" y="267250"/>
                  <a:pt x="1275973" y="251500"/>
                  <a:pt x="1069758" y="270000"/>
                </a:cubicBezTo>
                <a:cubicBezTo>
                  <a:pt x="863543" y="288500"/>
                  <a:pt x="761074" y="263756"/>
                  <a:pt x="502131" y="270000"/>
                </a:cubicBezTo>
                <a:cubicBezTo>
                  <a:pt x="243188" y="276244"/>
                  <a:pt x="104153" y="248793"/>
                  <a:pt x="0" y="270000"/>
                </a:cubicBezTo>
                <a:cubicBezTo>
                  <a:pt x="-440" y="199086"/>
                  <a:pt x="10142" y="68889"/>
                  <a:pt x="0" y="0"/>
                </a:cubicBezTo>
                <a:close/>
              </a:path>
              <a:path w="2183179" h="270000" stroke="0" extrusionOk="0">
                <a:moveTo>
                  <a:pt x="0" y="0"/>
                </a:moveTo>
                <a:cubicBezTo>
                  <a:pt x="126601" y="12633"/>
                  <a:pt x="261848" y="-11609"/>
                  <a:pt x="502131" y="0"/>
                </a:cubicBezTo>
                <a:cubicBezTo>
                  <a:pt x="742414" y="11609"/>
                  <a:pt x="848335" y="-12445"/>
                  <a:pt x="1004262" y="0"/>
                </a:cubicBezTo>
                <a:cubicBezTo>
                  <a:pt x="1160189" y="12445"/>
                  <a:pt x="1462048" y="-22422"/>
                  <a:pt x="1593721" y="0"/>
                </a:cubicBezTo>
                <a:cubicBezTo>
                  <a:pt x="1725394" y="22422"/>
                  <a:pt x="1898779" y="-13583"/>
                  <a:pt x="2183179" y="0"/>
                </a:cubicBezTo>
                <a:cubicBezTo>
                  <a:pt x="2176746" y="72918"/>
                  <a:pt x="2173969" y="198969"/>
                  <a:pt x="2183179" y="270000"/>
                </a:cubicBezTo>
                <a:cubicBezTo>
                  <a:pt x="2029882" y="284810"/>
                  <a:pt x="1842261" y="290062"/>
                  <a:pt x="1637384" y="270000"/>
                </a:cubicBezTo>
                <a:cubicBezTo>
                  <a:pt x="1432507" y="249938"/>
                  <a:pt x="1293616" y="289470"/>
                  <a:pt x="1157085" y="270000"/>
                </a:cubicBezTo>
                <a:cubicBezTo>
                  <a:pt x="1020554" y="250530"/>
                  <a:pt x="860664" y="291151"/>
                  <a:pt x="633122" y="270000"/>
                </a:cubicBezTo>
                <a:cubicBezTo>
                  <a:pt x="405580" y="248849"/>
                  <a:pt x="221691" y="249010"/>
                  <a:pt x="0" y="270000"/>
                </a:cubicBezTo>
                <a:cubicBezTo>
                  <a:pt x="-6452" y="178750"/>
                  <a:pt x="-5103" y="65683"/>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05100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Être utile</a:t>
            </a:r>
          </a:p>
        </p:txBody>
      </p:sp>
      <p:pic>
        <p:nvPicPr>
          <p:cNvPr id="21" name="Picture 2">
            <a:extLst>
              <a:ext uri="{FF2B5EF4-FFF2-40B4-BE49-F238E27FC236}">
                <a16:creationId xmlns:a16="http://schemas.microsoft.com/office/drawing/2014/main" id="{5CC5EC4E-0108-D127-1A16-E9E91DC8E92A}"/>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2083" t="18665" r="5834" b="53194"/>
          <a:stretch/>
        </p:blipFill>
        <p:spPr bwMode="auto">
          <a:xfrm>
            <a:off x="1790042" y="3077987"/>
            <a:ext cx="1283133" cy="163512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87145DDE-9B6D-7D9E-B1AB-675787AE951B}"/>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06" t="18665" r="71944" b="52724"/>
          <a:stretch/>
        </p:blipFill>
        <p:spPr bwMode="auto">
          <a:xfrm>
            <a:off x="5110363" y="3078229"/>
            <a:ext cx="1357112" cy="163488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CB9DE925-1F81-C6CD-3704-E5A7746DF0E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6250" t="24582" r="7083" b="50001"/>
          <a:stretch/>
        </p:blipFill>
        <p:spPr bwMode="auto">
          <a:xfrm>
            <a:off x="9116667" y="3077987"/>
            <a:ext cx="1062819" cy="162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059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8BA8737-8F1B-01C2-E95A-A7C0DD39D8FB}"/>
              </a:ext>
            </a:extLst>
          </p:cNvPr>
          <p:cNvSpPr>
            <a:spLocks noGrp="1"/>
          </p:cNvSpPr>
          <p:nvPr>
            <p:ph type="ctrTitle"/>
          </p:nvPr>
        </p:nvSpPr>
        <p:spPr>
          <a:xfrm>
            <a:off x="2725445" y="864061"/>
            <a:ext cx="8966935" cy="2835627"/>
          </a:xfrm>
        </p:spPr>
        <p:txBody>
          <a:bodyPr>
            <a:normAutofit/>
          </a:bodyPr>
          <a:lstStyle/>
          <a:p>
            <a:r>
              <a:rPr lang="fr-FR" dirty="0">
                <a:solidFill>
                  <a:srgbClr val="C00000"/>
                </a:solidFill>
              </a:rPr>
              <a:t>Ensemble</a:t>
            </a:r>
            <a:r>
              <a:rPr lang="fr-FR" dirty="0"/>
              <a:t>, atteignons nos objectifs en conquête et montons sur le</a:t>
            </a:r>
            <a:br>
              <a:rPr lang="fr-FR" dirty="0"/>
            </a:br>
            <a:r>
              <a:rPr lang="fr-FR" dirty="0">
                <a:solidFill>
                  <a:srgbClr val="C00000"/>
                </a:solidFill>
              </a:rPr>
              <a:t>podium</a:t>
            </a:r>
            <a:r>
              <a:rPr lang="fr-FR" dirty="0"/>
              <a:t> !</a:t>
            </a:r>
          </a:p>
        </p:txBody>
      </p:sp>
      <p:sp>
        <p:nvSpPr>
          <p:cNvPr id="5" name="Espace réservé du texte 4">
            <a:extLst>
              <a:ext uri="{FF2B5EF4-FFF2-40B4-BE49-F238E27FC236}">
                <a16:creationId xmlns:a16="http://schemas.microsoft.com/office/drawing/2014/main" id="{F1CA68D1-E616-2BC1-0BA6-DBAB6BA5A5A0}"/>
              </a:ext>
            </a:extLst>
          </p:cNvPr>
          <p:cNvSpPr>
            <a:spLocks noGrp="1"/>
          </p:cNvSpPr>
          <p:nvPr>
            <p:ph type="body" sz="quarter" idx="11"/>
          </p:nvPr>
        </p:nvSpPr>
        <p:spPr/>
        <p:txBody>
          <a:bodyPr/>
          <a:lstStyle/>
          <a:p>
            <a:r>
              <a:rPr lang="fr-FR" dirty="0"/>
              <a:t>Direction BDD</a:t>
            </a:r>
          </a:p>
        </p:txBody>
      </p:sp>
      <p:grpSp>
        <p:nvGrpSpPr>
          <p:cNvPr id="23" name="Groupe 22">
            <a:extLst>
              <a:ext uri="{FF2B5EF4-FFF2-40B4-BE49-F238E27FC236}">
                <a16:creationId xmlns:a16="http://schemas.microsoft.com/office/drawing/2014/main" id="{1D5048C9-4436-200B-4486-C93AB523F626}"/>
              </a:ext>
            </a:extLst>
          </p:cNvPr>
          <p:cNvGrpSpPr/>
          <p:nvPr/>
        </p:nvGrpSpPr>
        <p:grpSpPr>
          <a:xfrm>
            <a:off x="5960202" y="2495465"/>
            <a:ext cx="6286178" cy="4492501"/>
            <a:chOff x="6096000" y="2495465"/>
            <a:chExt cx="6286178" cy="4492501"/>
          </a:xfrm>
        </p:grpSpPr>
        <mc:AlternateContent xmlns:mc="http://schemas.openxmlformats.org/markup-compatibility/2006" xmlns:p14="http://schemas.microsoft.com/office/powerpoint/2010/main">
          <mc:Choice Requires="p14">
            <p:contentPart p14:bwMode="auto" r:id="rId2">
              <p14:nvContentPartPr>
                <p14:cNvPr id="19" name="Encre 18">
                  <a:extLst>
                    <a:ext uri="{FF2B5EF4-FFF2-40B4-BE49-F238E27FC236}">
                      <a16:creationId xmlns:a16="http://schemas.microsoft.com/office/drawing/2014/main" id="{AE264D69-FFBB-929C-F4D9-9F2DC78554D9}"/>
                    </a:ext>
                  </a:extLst>
                </p14:cNvPr>
                <p14:cNvContentPartPr/>
                <p14:nvPr/>
              </p14:nvContentPartPr>
              <p14:xfrm>
                <a:off x="8880086" y="5101954"/>
                <a:ext cx="975600" cy="120240"/>
              </p14:xfrm>
            </p:contentPart>
          </mc:Choice>
          <mc:Fallback xmlns="">
            <p:pic>
              <p:nvPicPr>
                <p:cNvPr id="19" name="Encre 18">
                  <a:extLst>
                    <a:ext uri="{FF2B5EF4-FFF2-40B4-BE49-F238E27FC236}">
                      <a16:creationId xmlns:a16="http://schemas.microsoft.com/office/drawing/2014/main" id="{AE264D69-FFBB-929C-F4D9-9F2DC78554D9}"/>
                    </a:ext>
                  </a:extLst>
                </p:cNvPr>
                <p:cNvPicPr/>
                <p:nvPr/>
              </p:nvPicPr>
              <p:blipFill>
                <a:blip r:embed="rId3"/>
                <a:stretch>
                  <a:fillRect/>
                </a:stretch>
              </p:blipFill>
              <p:spPr>
                <a:xfrm>
                  <a:off x="8817086" y="5039314"/>
                  <a:ext cx="1101240" cy="245880"/>
                </a:xfrm>
                <a:prstGeom prst="rect">
                  <a:avLst/>
                </a:prstGeom>
              </p:spPr>
            </p:pic>
          </mc:Fallback>
        </mc:AlternateContent>
        <p:grpSp>
          <p:nvGrpSpPr>
            <p:cNvPr id="22" name="Groupe 21">
              <a:extLst>
                <a:ext uri="{FF2B5EF4-FFF2-40B4-BE49-F238E27FC236}">
                  <a16:creationId xmlns:a16="http://schemas.microsoft.com/office/drawing/2014/main" id="{6AD01C13-8B30-D47E-189E-7502700278A9}"/>
                </a:ext>
              </a:extLst>
            </p:cNvPr>
            <p:cNvGrpSpPr/>
            <p:nvPr/>
          </p:nvGrpSpPr>
          <p:grpSpPr>
            <a:xfrm>
              <a:off x="6096000" y="2495465"/>
              <a:ext cx="6286178" cy="4492501"/>
              <a:chOff x="6096000" y="2495465"/>
              <a:chExt cx="6286178" cy="4492501"/>
            </a:xfrm>
          </p:grpSpPr>
          <p:grpSp>
            <p:nvGrpSpPr>
              <p:cNvPr id="8" name="Groupe 7">
                <a:extLst>
                  <a:ext uri="{FF2B5EF4-FFF2-40B4-BE49-F238E27FC236}">
                    <a16:creationId xmlns:a16="http://schemas.microsoft.com/office/drawing/2014/main" id="{1C86A20F-42DA-B226-6CA4-F74BF4E2FA48}"/>
                  </a:ext>
                </a:extLst>
              </p:cNvPr>
              <p:cNvGrpSpPr/>
              <p:nvPr/>
            </p:nvGrpSpPr>
            <p:grpSpPr>
              <a:xfrm>
                <a:off x="6096000" y="2495465"/>
                <a:ext cx="6286178" cy="4492501"/>
                <a:chOff x="3963619" y="1022680"/>
                <a:chExt cx="7804087" cy="5577295"/>
              </a:xfrm>
            </p:grpSpPr>
            <p:grpSp>
              <p:nvGrpSpPr>
                <p:cNvPr id="9" name="Groupe 8">
                  <a:extLst>
                    <a:ext uri="{FF2B5EF4-FFF2-40B4-BE49-F238E27FC236}">
                      <a16:creationId xmlns:a16="http://schemas.microsoft.com/office/drawing/2014/main" id="{FCADC262-AE1F-8367-9546-4B8F71D64219}"/>
                    </a:ext>
                  </a:extLst>
                </p:cNvPr>
                <p:cNvGrpSpPr/>
                <p:nvPr/>
              </p:nvGrpSpPr>
              <p:grpSpPr>
                <a:xfrm>
                  <a:off x="4423849" y="4756081"/>
                  <a:ext cx="2190600" cy="268200"/>
                  <a:chOff x="4423849" y="4756081"/>
                  <a:chExt cx="2190600" cy="268200"/>
                </a:xfrm>
              </p:grpSpPr>
              <mc:AlternateContent xmlns:mc="http://schemas.openxmlformats.org/markup-compatibility/2006" xmlns:p14="http://schemas.microsoft.com/office/powerpoint/2010/main">
                <mc:Choice Requires="p14">
                  <p:contentPart p14:bwMode="auto" r:id="rId4">
                    <p14:nvContentPartPr>
                      <p14:cNvPr id="15" name="Encre 14">
                        <a:extLst>
                          <a:ext uri="{FF2B5EF4-FFF2-40B4-BE49-F238E27FC236}">
                            <a16:creationId xmlns:a16="http://schemas.microsoft.com/office/drawing/2014/main" id="{66800F82-9E76-DD9E-F6FA-2F9F997155D0}"/>
                          </a:ext>
                        </a:extLst>
                      </p14:cNvPr>
                      <p14:cNvContentPartPr/>
                      <p14:nvPr/>
                    </p14:nvContentPartPr>
                    <p14:xfrm>
                      <a:off x="4957369" y="4877401"/>
                      <a:ext cx="448200" cy="37440"/>
                    </p14:xfrm>
                  </p:contentPart>
                </mc:Choice>
                <mc:Fallback xmlns="">
                  <p:pic>
                    <p:nvPicPr>
                      <p:cNvPr id="15" name="Encre 14">
                        <a:extLst>
                          <a:ext uri="{FF2B5EF4-FFF2-40B4-BE49-F238E27FC236}">
                            <a16:creationId xmlns:a16="http://schemas.microsoft.com/office/drawing/2014/main" id="{66800F82-9E76-DD9E-F6FA-2F9F997155D0}"/>
                          </a:ext>
                        </a:extLst>
                      </p:cNvPr>
                      <p:cNvPicPr/>
                      <p:nvPr/>
                    </p:nvPicPr>
                    <p:blipFill>
                      <a:blip r:embed="rId5"/>
                      <a:stretch>
                        <a:fillRect/>
                      </a:stretch>
                    </p:blipFill>
                    <p:spPr>
                      <a:xfrm>
                        <a:off x="4879169" y="4799847"/>
                        <a:ext cx="604154" cy="19299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Encre 15">
                        <a:extLst>
                          <a:ext uri="{FF2B5EF4-FFF2-40B4-BE49-F238E27FC236}">
                            <a16:creationId xmlns:a16="http://schemas.microsoft.com/office/drawing/2014/main" id="{B2FBFE6C-13E3-D5E2-7086-53BD644D6DBF}"/>
                          </a:ext>
                        </a:extLst>
                      </p14:cNvPr>
                      <p14:cNvContentPartPr/>
                      <p14:nvPr/>
                    </p14:nvContentPartPr>
                    <p14:xfrm>
                      <a:off x="5070409" y="4924201"/>
                      <a:ext cx="360" cy="720"/>
                    </p14:xfrm>
                  </p:contentPart>
                </mc:Choice>
                <mc:Fallback xmlns="">
                  <p:pic>
                    <p:nvPicPr>
                      <p:cNvPr id="16" name="Encre 15">
                        <a:extLst>
                          <a:ext uri="{FF2B5EF4-FFF2-40B4-BE49-F238E27FC236}">
                            <a16:creationId xmlns:a16="http://schemas.microsoft.com/office/drawing/2014/main" id="{B2FBFE6C-13E3-D5E2-7086-53BD644D6DBF}"/>
                          </a:ext>
                        </a:extLst>
                      </p:cNvPr>
                      <p:cNvPicPr/>
                      <p:nvPr/>
                    </p:nvPicPr>
                    <p:blipFill>
                      <a:blip r:embed="rId7"/>
                      <a:stretch>
                        <a:fillRect/>
                      </a:stretch>
                    </p:blipFill>
                    <p:spPr>
                      <a:xfrm>
                        <a:off x="5007409" y="4861561"/>
                        <a:ext cx="1260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Encre 16">
                        <a:extLst>
                          <a:ext uri="{FF2B5EF4-FFF2-40B4-BE49-F238E27FC236}">
                            <a16:creationId xmlns:a16="http://schemas.microsoft.com/office/drawing/2014/main" id="{E16977B8-091B-7243-AAE0-B1A0E145291B}"/>
                          </a:ext>
                        </a:extLst>
                      </p14:cNvPr>
                      <p14:cNvContentPartPr/>
                      <p14:nvPr/>
                    </p14:nvContentPartPr>
                    <p14:xfrm>
                      <a:off x="4423849" y="4756081"/>
                      <a:ext cx="2190600" cy="268200"/>
                    </p14:xfrm>
                  </p:contentPart>
                </mc:Choice>
                <mc:Fallback xmlns="">
                  <p:pic>
                    <p:nvPicPr>
                      <p:cNvPr id="17" name="Encre 16">
                        <a:extLst>
                          <a:ext uri="{FF2B5EF4-FFF2-40B4-BE49-F238E27FC236}">
                            <a16:creationId xmlns:a16="http://schemas.microsoft.com/office/drawing/2014/main" id="{E16977B8-091B-7243-AAE0-B1A0E145291B}"/>
                          </a:ext>
                        </a:extLst>
                      </p:cNvPr>
                      <p:cNvPicPr/>
                      <p:nvPr/>
                    </p:nvPicPr>
                    <p:blipFill>
                      <a:blip r:embed="rId9"/>
                      <a:stretch>
                        <a:fillRect/>
                      </a:stretch>
                    </p:blipFill>
                    <p:spPr>
                      <a:xfrm>
                        <a:off x="4345645" y="4677856"/>
                        <a:ext cx="2346561" cy="424203"/>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0" name="Encre 9">
                      <a:extLst>
                        <a:ext uri="{FF2B5EF4-FFF2-40B4-BE49-F238E27FC236}">
                          <a16:creationId xmlns:a16="http://schemas.microsoft.com/office/drawing/2014/main" id="{B11FE262-92BF-314B-2726-E77ACA9E6072}"/>
                        </a:ext>
                      </a:extLst>
                    </p14:cNvPr>
                    <p14:cNvContentPartPr/>
                    <p14:nvPr/>
                  </p14:nvContentPartPr>
                  <p14:xfrm>
                    <a:off x="9157441" y="5140921"/>
                    <a:ext cx="2212920" cy="225000"/>
                  </p14:xfrm>
                </p:contentPart>
              </mc:Choice>
              <mc:Fallback xmlns="">
                <p:pic>
                  <p:nvPicPr>
                    <p:cNvPr id="10" name="Encre 9">
                      <a:extLst>
                        <a:ext uri="{FF2B5EF4-FFF2-40B4-BE49-F238E27FC236}">
                          <a16:creationId xmlns:a16="http://schemas.microsoft.com/office/drawing/2014/main" id="{B11FE262-92BF-314B-2726-E77ACA9E6072}"/>
                        </a:ext>
                      </a:extLst>
                    </p:cNvPr>
                    <p:cNvPicPr/>
                    <p:nvPr/>
                  </p:nvPicPr>
                  <p:blipFill>
                    <a:blip r:embed="rId11"/>
                    <a:stretch>
                      <a:fillRect/>
                    </a:stretch>
                  </p:blipFill>
                  <p:spPr>
                    <a:xfrm>
                      <a:off x="9079238" y="5062641"/>
                      <a:ext cx="2368879" cy="381113"/>
                    </a:xfrm>
                    <a:prstGeom prst="rect">
                      <a:avLst/>
                    </a:prstGeom>
                  </p:spPr>
                </p:pic>
              </mc:Fallback>
            </mc:AlternateContent>
            <p:grpSp>
              <p:nvGrpSpPr>
                <p:cNvPr id="11" name="Groupe 10">
                  <a:extLst>
                    <a:ext uri="{FF2B5EF4-FFF2-40B4-BE49-F238E27FC236}">
                      <a16:creationId xmlns:a16="http://schemas.microsoft.com/office/drawing/2014/main" id="{9EB28E5D-E859-7D1D-57D3-880711E36947}"/>
                    </a:ext>
                  </a:extLst>
                </p:cNvPr>
                <p:cNvGrpSpPr/>
                <p:nvPr/>
              </p:nvGrpSpPr>
              <p:grpSpPr>
                <a:xfrm>
                  <a:off x="3963619" y="1022680"/>
                  <a:ext cx="7804087" cy="5577295"/>
                  <a:chOff x="3963619" y="1022680"/>
                  <a:chExt cx="7804087" cy="5577295"/>
                </a:xfrm>
              </p:grpSpPr>
              <p:pic>
                <p:nvPicPr>
                  <p:cNvPr id="12" name="Picture 2">
                    <a:extLst>
                      <a:ext uri="{FF2B5EF4-FFF2-40B4-BE49-F238E27FC236}">
                        <a16:creationId xmlns:a16="http://schemas.microsoft.com/office/drawing/2014/main" id="{2C2F373B-019B-13A9-743C-F811FEB8F7D4}"/>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10000" b="94348" l="10000" r="90000">
                                <a14:foregroundMark x1="21957" y1="86957" x2="31812" y2="88696"/>
                                <a14:foregroundMark x1="31812" y1="88696" x2="43841" y2="87283"/>
                                <a14:foregroundMark x1="20290" y1="72174" x2="20580" y2="72391"/>
                                <a14:foregroundMark x1="34855" y1="73261" x2="34855" y2="73261"/>
                                <a14:foregroundMark x1="34928" y1="69783" x2="34928" y2="69783"/>
                                <a14:foregroundMark x1="22174" y1="69783" x2="22174" y2="69783"/>
                                <a14:foregroundMark x1="65072" y1="77174" x2="65072" y2="77174"/>
                                <a14:foregroundMark x1="65072" y1="77174" x2="65072" y2="77174"/>
                                <a14:foregroundMark x1="64203" y1="74891" x2="64203" y2="74891"/>
                                <a14:foregroundMark x1="81812" y1="74891" x2="81812" y2="74891"/>
                                <a14:foregroundMark x1="83696" y1="88804" x2="75290" y2="86848"/>
                                <a14:foregroundMark x1="64638" y1="76957" x2="64638" y2="76957"/>
                                <a14:foregroundMark x1="66957" y1="76087" x2="67101" y2="78043"/>
                                <a14:foregroundMark x1="67536" y1="78152" x2="67826" y2="78043"/>
                                <a14:foregroundMark x1="68478" y1="76848" x2="68841" y2="77500"/>
                                <a14:foregroundMark x1="69783" y1="78261" x2="69783" y2="78261"/>
                                <a14:foregroundMark x1="70942" y1="78370" x2="69783" y2="78587"/>
                                <a14:foregroundMark x1="69058" y1="78587" x2="67681" y2="78261"/>
                                <a14:foregroundMark x1="68551" y1="78043" x2="68841" y2="78696"/>
                                <a14:foregroundMark x1="83261" y1="76739" x2="83261" y2="76739"/>
                                <a14:foregroundMark x1="81449" y1="78152" x2="81449" y2="78152"/>
                                <a14:foregroundMark x1="81304" y1="74565" x2="81304" y2="74565"/>
                                <a14:foregroundMark x1="14058" y1="94348" x2="14058" y2="94348"/>
                                <a14:foregroundMark x1="39348" y1="66848" x2="39348" y2="66848"/>
                                <a14:foregroundMark x1="40580" y1="64565" x2="40580" y2="64565"/>
                                <a14:foregroundMark x1="42681" y1="61957" x2="42681" y2="61957"/>
                                <a14:foregroundMark x1="43841" y1="62174" x2="43841" y2="62174"/>
                                <a14:foregroundMark x1="43986" y1="61739" x2="43986" y2="61739"/>
                                <a14:foregroundMark x1="43986" y1="61739" x2="43841" y2="61848"/>
                                <a14:foregroundMark x1="44058" y1="61957" x2="43333" y2="61957"/>
                                <a14:backgroundMark x1="43188" y1="29130" x2="43188" y2="29130"/>
                                <a14:backgroundMark x1="58913" y1="30109" x2="58913" y2="30109"/>
                                <a14:backgroundMark x1="74420" y1="40978" x2="74710" y2="49130"/>
                                <a14:backgroundMark x1="64130" y1="38913" x2="66522" y2="53478"/>
                                <a14:backgroundMark x1="75580" y1="74239" x2="73116" y2="64022"/>
                                <a14:backgroundMark x1="81232" y1="44239" x2="84203" y2="52174"/>
                                <a14:backgroundMark x1="83116" y1="43478" x2="82246" y2="52174"/>
                                <a14:backgroundMark x1="70507" y1="77174" x2="72174" y2="77717"/>
                                <a14:backgroundMark x1="27609" y1="39457" x2="28043" y2="50435"/>
                                <a14:backgroundMark x1="19058" y1="41957" x2="26812" y2="53696"/>
                                <a14:backgroundMark x1="26739" y1="58913" x2="28551" y2="66630"/>
                                <a14:backgroundMark x1="25870" y1="72717" x2="29928" y2="72500"/>
                                <a14:backgroundMark x1="32464" y1="70217" x2="32464" y2="70217"/>
                                <a14:backgroundMark x1="28696" y1="73913" x2="28696" y2="73913"/>
                                <a14:backgroundMark x1="25652" y1="74022" x2="25652" y2="74022"/>
                                <a14:backgroundMark x1="72971" y1="78587" x2="72971" y2="78587"/>
                                <a14:backgroundMark x1="78696" y1="75543" x2="78696" y2="75543"/>
                                <a14:backgroundMark x1="78478" y1="74348" x2="78478" y2="74348"/>
                                <a14:backgroundMark x1="77899" y1="76957" x2="76884" y2="77174"/>
                                <a14:backgroundMark x1="75942" y1="77500" x2="73406" y2="77935"/>
                                <a14:backgroundMark x1="69493" y1="75326" x2="69493" y2="75326"/>
                                <a14:backgroundMark x1="38623" y1="24130" x2="54493" y2="22935"/>
                                <a14:backgroundMark x1="51449" y1="40109" x2="50870" y2="32391"/>
                                <a14:backgroundMark x1="51449" y1="50217" x2="51304" y2="43696"/>
                                <a14:backgroundMark x1="54855" y1="64565" x2="54855" y2="64565"/>
                                <a14:backgroundMark x1="52246" y1="64891" x2="51812" y2="65109"/>
                                <a14:backgroundMark x1="42029" y1="62174" x2="42029" y2="62174"/>
                                <a14:backgroundMark x1="44493" y1="61957" x2="44117" y2="61957"/>
                                <a14:backgroundMark x1="52246" y1="27500" x2="49710" y2="34565"/>
                                <a14:backgroundMark x1="50652" y1="25435" x2="50652" y2="31739"/>
                                <a14:backgroundMark x1="50580" y1="34565" x2="50797" y2="39674"/>
                                <a14:backgroundMark x1="49493" y1="26413" x2="53188" y2="24348"/>
                                <a14:backgroundMark x1="41739" y1="22174" x2="43986" y2="23043"/>
                              </a14:backgroundRemoval>
                            </a14:imgEffect>
                          </a14:imgLayer>
                        </a14:imgProps>
                      </a:ext>
                      <a:ext uri="{28A0092B-C50C-407E-A947-70E740481C1C}">
                        <a14:useLocalDpi xmlns:a14="http://schemas.microsoft.com/office/drawing/2010/main" val="0"/>
                      </a:ext>
                    </a:extLst>
                  </a:blip>
                  <a:srcRect l="12215" t="15590" r="11922" b="3084"/>
                  <a:stretch/>
                </p:blipFill>
                <p:spPr bwMode="auto">
                  <a:xfrm>
                    <a:off x="3963619" y="1022680"/>
                    <a:ext cx="7804087" cy="55772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772DB91C-B92F-FB9B-46A4-8EFAC2909230}"/>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3">
                            <a14:imgEffect>
                              <a14:backgroundRemoval t="10000" b="94348" l="10000" r="90000">
                                <a14:foregroundMark x1="21957" y1="86957" x2="31812" y2="88696"/>
                                <a14:foregroundMark x1="31812" y1="88696" x2="43841" y2="87283"/>
                                <a14:foregroundMark x1="20290" y1="72174" x2="20580" y2="72391"/>
                                <a14:foregroundMark x1="34855" y1="73261" x2="34855" y2="73261"/>
                                <a14:foregroundMark x1="51522" y1="24239" x2="50652" y2="38696"/>
                                <a14:foregroundMark x1="34928" y1="69783" x2="34928" y2="69783"/>
                                <a14:foregroundMark x1="22174" y1="69783" x2="22174" y2="69783"/>
                                <a14:foregroundMark x1="65072" y1="77174" x2="65072" y2="77174"/>
                                <a14:foregroundMark x1="65072" y1="77174" x2="65072" y2="77174"/>
                                <a14:foregroundMark x1="64203" y1="74891" x2="64203" y2="74891"/>
                                <a14:foregroundMark x1="81812" y1="74891" x2="81812" y2="74891"/>
                                <a14:foregroundMark x1="83696" y1="88804" x2="75290" y2="86848"/>
                                <a14:foregroundMark x1="64638" y1="76957" x2="64638" y2="76957"/>
                                <a14:foregroundMark x1="66957" y1="76087" x2="67101" y2="78043"/>
                                <a14:foregroundMark x1="67536" y1="78152" x2="67826" y2="78043"/>
                                <a14:foregroundMark x1="68478" y1="76848" x2="68841" y2="77500"/>
                                <a14:foregroundMark x1="69783" y1="78261" x2="69783" y2="78261"/>
                                <a14:foregroundMark x1="70942" y1="78370" x2="69783" y2="78587"/>
                                <a14:foregroundMark x1="69058" y1="78587" x2="67681" y2="78261"/>
                                <a14:foregroundMark x1="68551" y1="78043" x2="68841" y2="78696"/>
                                <a14:foregroundMark x1="83261" y1="76739" x2="83261" y2="76739"/>
                                <a14:foregroundMark x1="81449" y1="78152" x2="81449" y2="78152"/>
                                <a14:foregroundMark x1="81304" y1="74565" x2="81304" y2="74565"/>
                                <a14:foregroundMark x1="14058" y1="94348" x2="14058" y2="94348"/>
                                <a14:backgroundMark x1="43188" y1="29130" x2="43188" y2="29130"/>
                                <a14:backgroundMark x1="58913" y1="30109" x2="58913" y2="30109"/>
                                <a14:backgroundMark x1="74420" y1="40978" x2="74710" y2="49130"/>
                                <a14:backgroundMark x1="64130" y1="38913" x2="66522" y2="53478"/>
                                <a14:backgroundMark x1="75580" y1="74239" x2="73116" y2="64022"/>
                                <a14:backgroundMark x1="81232" y1="44239" x2="84203" y2="52174"/>
                                <a14:backgroundMark x1="83116" y1="43478" x2="82246" y2="52174"/>
                                <a14:backgroundMark x1="70507" y1="77174" x2="72174" y2="77717"/>
                                <a14:backgroundMark x1="27609" y1="39457" x2="28043" y2="50435"/>
                                <a14:backgroundMark x1="19058" y1="41957" x2="26812" y2="53696"/>
                                <a14:backgroundMark x1="26739" y1="58913" x2="28551" y2="66630"/>
                                <a14:backgroundMark x1="25870" y1="72717" x2="29928" y2="72500"/>
                                <a14:backgroundMark x1="32464" y1="70217" x2="32464" y2="70217"/>
                                <a14:backgroundMark x1="28696" y1="73913" x2="28696" y2="73913"/>
                                <a14:backgroundMark x1="25652" y1="74022" x2="25652" y2="74022"/>
                                <a14:backgroundMark x1="72971" y1="78587" x2="72971" y2="78587"/>
                                <a14:backgroundMark x1="78696" y1="75543" x2="78696" y2="75543"/>
                                <a14:backgroundMark x1="78478" y1="74348" x2="78478" y2="74348"/>
                                <a14:backgroundMark x1="77899" y1="76957" x2="76884" y2="77174"/>
                                <a14:backgroundMark x1="75942" y1="77500" x2="73406" y2="77935"/>
                                <a14:backgroundMark x1="69493" y1="75326" x2="69493" y2="75326"/>
                              </a14:backgroundRemoval>
                            </a14:imgEffect>
                          </a14:imgLayer>
                        </a14:imgProps>
                      </a:ext>
                      <a:ext uri="{28A0092B-C50C-407E-A947-70E740481C1C}">
                        <a14:useLocalDpi xmlns:a14="http://schemas.microsoft.com/office/drawing/2010/main" val="0"/>
                      </a:ext>
                    </a:extLst>
                  </a:blip>
                  <a:srcRect l="16296" t="74023" r="62671" b="24261"/>
                  <a:stretch/>
                </p:blipFill>
                <p:spPr bwMode="auto">
                  <a:xfrm>
                    <a:off x="4870763" y="4678104"/>
                    <a:ext cx="1711105" cy="9307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1E6E16A6-27C2-ADAB-4898-95967414D03F}"/>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3">
                            <a14:imgEffect>
                              <a14:backgroundRemoval t="10000" b="94348" l="10000" r="90000">
                                <a14:foregroundMark x1="21957" y1="86957" x2="31812" y2="88696"/>
                                <a14:foregroundMark x1="31812" y1="88696" x2="43841" y2="87283"/>
                                <a14:foregroundMark x1="20290" y1="72174" x2="20580" y2="72391"/>
                                <a14:foregroundMark x1="34855" y1="73261" x2="34855" y2="73261"/>
                                <a14:foregroundMark x1="51522" y1="24239" x2="50652" y2="38696"/>
                                <a14:foregroundMark x1="34928" y1="69783" x2="34928" y2="69783"/>
                                <a14:foregroundMark x1="22174" y1="69783" x2="22174" y2="69783"/>
                                <a14:foregroundMark x1="65072" y1="77174" x2="65072" y2="77174"/>
                                <a14:foregroundMark x1="65072" y1="77174" x2="65072" y2="77174"/>
                                <a14:foregroundMark x1="64203" y1="74891" x2="64203" y2="74891"/>
                                <a14:foregroundMark x1="81812" y1="74891" x2="81812" y2="74891"/>
                                <a14:foregroundMark x1="83696" y1="88804" x2="75290" y2="86848"/>
                                <a14:foregroundMark x1="64638" y1="76957" x2="64638" y2="76957"/>
                                <a14:foregroundMark x1="66957" y1="76087" x2="67101" y2="78043"/>
                                <a14:foregroundMark x1="67536" y1="78152" x2="67826" y2="78043"/>
                                <a14:foregroundMark x1="68478" y1="76848" x2="68841" y2="77500"/>
                                <a14:foregroundMark x1="69783" y1="78261" x2="69783" y2="78261"/>
                                <a14:foregroundMark x1="70942" y1="78370" x2="69783" y2="78587"/>
                                <a14:foregroundMark x1="69058" y1="78587" x2="67681" y2="78261"/>
                                <a14:foregroundMark x1="68551" y1="78043" x2="68841" y2="78696"/>
                                <a14:foregroundMark x1="83261" y1="76739" x2="83261" y2="76739"/>
                                <a14:foregroundMark x1="81449" y1="78152" x2="81449" y2="78152"/>
                                <a14:foregroundMark x1="81304" y1="74565" x2="81304" y2="74565"/>
                                <a14:foregroundMark x1="14058" y1="94348" x2="14058" y2="94348"/>
                                <a14:backgroundMark x1="43188" y1="29130" x2="43188" y2="29130"/>
                                <a14:backgroundMark x1="58913" y1="30109" x2="58913" y2="30109"/>
                                <a14:backgroundMark x1="74420" y1="40978" x2="74710" y2="49130"/>
                                <a14:backgroundMark x1="64130" y1="38913" x2="66522" y2="53478"/>
                                <a14:backgroundMark x1="75580" y1="74239" x2="73116" y2="64022"/>
                                <a14:backgroundMark x1="81232" y1="44239" x2="84203" y2="52174"/>
                                <a14:backgroundMark x1="83116" y1="43478" x2="82246" y2="52174"/>
                                <a14:backgroundMark x1="70507" y1="77174" x2="72174" y2="77717"/>
                                <a14:backgroundMark x1="27609" y1="39457" x2="28043" y2="50435"/>
                                <a14:backgroundMark x1="19058" y1="41957" x2="26812" y2="53696"/>
                                <a14:backgroundMark x1="26739" y1="58913" x2="28551" y2="66630"/>
                                <a14:backgroundMark x1="25870" y1="72717" x2="29928" y2="72500"/>
                                <a14:backgroundMark x1="32464" y1="70217" x2="32464" y2="70217"/>
                                <a14:backgroundMark x1="28696" y1="73913" x2="28696" y2="73913"/>
                                <a14:backgroundMark x1="25652" y1="74022" x2="25652" y2="74022"/>
                                <a14:backgroundMark x1="72971" y1="78587" x2="72971" y2="78587"/>
                                <a14:backgroundMark x1="78696" y1="75543" x2="78696" y2="75543"/>
                                <a14:backgroundMark x1="78478" y1="74348" x2="78478" y2="74348"/>
                                <a14:backgroundMark x1="77899" y1="76957" x2="76884" y2="77174"/>
                                <a14:backgroundMark x1="75942" y1="77500" x2="73406" y2="77935"/>
                                <a14:backgroundMark x1="69493" y1="75326" x2="69493" y2="75326"/>
                              </a14:backgroundRemoval>
                            </a14:imgEffect>
                          </a14:imgLayer>
                        </a14:imgProps>
                      </a:ext>
                      <a:ext uri="{28A0092B-C50C-407E-A947-70E740481C1C}">
                        <a14:useLocalDpi xmlns:a14="http://schemas.microsoft.com/office/drawing/2010/main" val="0"/>
                      </a:ext>
                    </a:extLst>
                  </a:blip>
                  <a:srcRect l="16296" t="74023" r="62671" b="24261"/>
                  <a:stretch/>
                </p:blipFill>
                <p:spPr bwMode="auto">
                  <a:xfrm>
                    <a:off x="9368828" y="5020627"/>
                    <a:ext cx="1711105" cy="93073"/>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18" name="Picture 2">
                <a:extLst>
                  <a:ext uri="{FF2B5EF4-FFF2-40B4-BE49-F238E27FC236}">
                    <a16:creationId xmlns:a16="http://schemas.microsoft.com/office/drawing/2014/main" id="{ACCB7E80-42CC-1477-1620-82B7E215D886}"/>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3">
                        <a14:imgEffect>
                          <a14:backgroundRemoval t="10000" b="94348" l="10000" r="90000">
                            <a14:foregroundMark x1="21957" y1="86957" x2="31812" y2="88696"/>
                            <a14:foregroundMark x1="31812" y1="88696" x2="43841" y2="87283"/>
                            <a14:foregroundMark x1="20290" y1="72174" x2="20580" y2="72391"/>
                            <a14:foregroundMark x1="34855" y1="73261" x2="34855" y2="73261"/>
                            <a14:foregroundMark x1="51522" y1="24239" x2="50652" y2="38696"/>
                            <a14:foregroundMark x1="34928" y1="69783" x2="34928" y2="69783"/>
                            <a14:foregroundMark x1="22174" y1="69783" x2="22174" y2="69783"/>
                            <a14:foregroundMark x1="65072" y1="77174" x2="65072" y2="77174"/>
                            <a14:foregroundMark x1="65072" y1="77174" x2="65072" y2="77174"/>
                            <a14:foregroundMark x1="64203" y1="74891" x2="64203" y2="74891"/>
                            <a14:foregroundMark x1="81812" y1="74891" x2="81812" y2="74891"/>
                            <a14:foregroundMark x1="83696" y1="88804" x2="75290" y2="86848"/>
                            <a14:foregroundMark x1="64638" y1="76957" x2="64638" y2="76957"/>
                            <a14:foregroundMark x1="66957" y1="76087" x2="67101" y2="78043"/>
                            <a14:foregroundMark x1="67536" y1="78152" x2="67826" y2="78043"/>
                            <a14:foregroundMark x1="68478" y1="76848" x2="68841" y2="77500"/>
                            <a14:foregroundMark x1="69783" y1="78261" x2="69783" y2="78261"/>
                            <a14:foregroundMark x1="70942" y1="78370" x2="69783" y2="78587"/>
                            <a14:foregroundMark x1="69058" y1="78587" x2="67681" y2="78261"/>
                            <a14:foregroundMark x1="68551" y1="78043" x2="68841" y2="78696"/>
                            <a14:foregroundMark x1="83261" y1="76739" x2="83261" y2="76739"/>
                            <a14:foregroundMark x1="81449" y1="78152" x2="81449" y2="78152"/>
                            <a14:foregroundMark x1="81304" y1="74565" x2="81304" y2="74565"/>
                            <a14:foregroundMark x1="14058" y1="94348" x2="14058" y2="94348"/>
                            <a14:backgroundMark x1="43188" y1="29130" x2="43188" y2="29130"/>
                            <a14:backgroundMark x1="58913" y1="30109" x2="58913" y2="30109"/>
                            <a14:backgroundMark x1="74420" y1="40978" x2="74710" y2="49130"/>
                            <a14:backgroundMark x1="64130" y1="38913" x2="66522" y2="53478"/>
                            <a14:backgroundMark x1="75580" y1="74239" x2="73116" y2="64022"/>
                            <a14:backgroundMark x1="81232" y1="44239" x2="84203" y2="52174"/>
                            <a14:backgroundMark x1="83116" y1="43478" x2="82246" y2="52174"/>
                            <a14:backgroundMark x1="70507" y1="77174" x2="72174" y2="77717"/>
                            <a14:backgroundMark x1="27609" y1="39457" x2="28043" y2="50435"/>
                            <a14:backgroundMark x1="19058" y1="41957" x2="26812" y2="53696"/>
                            <a14:backgroundMark x1="26739" y1="58913" x2="28551" y2="66630"/>
                            <a14:backgroundMark x1="25870" y1="72717" x2="29928" y2="72500"/>
                            <a14:backgroundMark x1="32464" y1="70217" x2="32464" y2="70217"/>
                            <a14:backgroundMark x1="28696" y1="73913" x2="28696" y2="73913"/>
                            <a14:backgroundMark x1="25652" y1="74022" x2="25652" y2="74022"/>
                            <a14:backgroundMark x1="72971" y1="78587" x2="72971" y2="78587"/>
                            <a14:backgroundMark x1="78696" y1="75543" x2="78696" y2="75543"/>
                            <a14:backgroundMark x1="78478" y1="74348" x2="78478" y2="74348"/>
                            <a14:backgroundMark x1="77899" y1="76957" x2="76884" y2="77174"/>
                            <a14:backgroundMark x1="75942" y1="77500" x2="73406" y2="77935"/>
                            <a14:backgroundMark x1="69493" y1="75326" x2="69493" y2="75326"/>
                          </a14:backgroundRemoval>
                        </a14:imgEffect>
                      </a14:imgLayer>
                    </a14:imgProps>
                  </a:ext>
                  <a:ext uri="{28A0092B-C50C-407E-A947-70E740481C1C}">
                    <a14:useLocalDpi xmlns:a14="http://schemas.microsoft.com/office/drawing/2010/main" val="0"/>
                  </a:ext>
                </a:extLst>
              </a:blip>
              <a:srcRect l="16296" t="74023" r="62671" b="24261"/>
              <a:stretch/>
            </p:blipFill>
            <p:spPr bwMode="auto">
              <a:xfrm>
                <a:off x="8609089" y="5007003"/>
                <a:ext cx="1260000" cy="6853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7" name="Picture 2">
            <a:extLst>
              <a:ext uri="{FF2B5EF4-FFF2-40B4-BE49-F238E27FC236}">
                <a16:creationId xmlns:a16="http://schemas.microsoft.com/office/drawing/2014/main" id="{620400B8-9ABF-7CE5-BE9C-178B68ECAF96}"/>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22155" b="46489" l="73971" r="92373">
                        <a14:foregroundMark x1="85956" y1="25666" x2="85351" y2="30145"/>
                        <a14:foregroundMark x1="85593" y1="37167" x2="85230" y2="34019"/>
                        <a14:foregroundMark x1="85714" y1="45400" x2="85714" y2="45400"/>
                        <a14:foregroundMark x1="74213" y1="24092" x2="74576" y2="24939"/>
                        <a14:foregroundMark x1="76271" y1="28087" x2="76150" y2="24697"/>
                        <a14:foregroundMark x1="76755" y1="32567" x2="78329" y2="28935"/>
                        <a14:foregroundMark x1="76392" y1="30872" x2="76392" y2="30872"/>
                        <a14:foregroundMark x1="80751" y1="26998" x2="87651" y2="30872"/>
                        <a14:foregroundMark x1="83777" y1="25061" x2="87772" y2="27603"/>
                        <a14:foregroundMark x1="84867" y1="23123" x2="89346" y2="26150"/>
                        <a14:foregroundMark x1="84504" y1="22155" x2="84504" y2="22155"/>
                        <a14:foregroundMark x1="92373" y1="27845" x2="92373" y2="27845"/>
                        <a14:foregroundMark x1="86562" y1="46489" x2="86562" y2="46489"/>
                      </a14:backgroundRemoval>
                    </a14:imgEffect>
                  </a14:imgLayer>
                </a14:imgProps>
              </a:ext>
              <a:ext uri="{28A0092B-C50C-407E-A947-70E740481C1C}">
                <a14:useLocalDpi xmlns:a14="http://schemas.microsoft.com/office/drawing/2010/main" val="0"/>
              </a:ext>
            </a:extLst>
          </a:blip>
          <a:srcRect l="72813" t="20477" r="6857" b="52064"/>
          <a:stretch/>
        </p:blipFill>
        <p:spPr bwMode="auto">
          <a:xfrm>
            <a:off x="7823155" y="2323596"/>
            <a:ext cx="2281473" cy="3081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718504"/>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6718</TotalTime>
  <Words>3095</Words>
  <Application>Microsoft Office PowerPoint</Application>
  <PresentationFormat>Grand écran</PresentationFormat>
  <Paragraphs>351</Paragraphs>
  <Slides>26</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26</vt:i4>
      </vt:variant>
    </vt:vector>
  </HeadingPairs>
  <TitlesOfParts>
    <vt:vector size="35" baseType="lpstr">
      <vt:lpstr>Arial</vt:lpstr>
      <vt:lpstr>Arial Black</vt:lpstr>
      <vt:lpstr>Berlin Sans FB Demi</vt:lpstr>
      <vt:lpstr>Bernard MT Condensed</vt:lpstr>
      <vt:lpstr>Calibri</vt:lpstr>
      <vt:lpstr>Cavolini</vt:lpstr>
      <vt:lpstr>Montserrat Black</vt:lpstr>
      <vt:lpstr>Wingdings</vt:lpstr>
      <vt:lpstr>Thème Office</vt:lpstr>
      <vt:lpstr>La plus haute marche du podium nous tend les bras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Ensemble, atteignons nos objectifs en conquête et montons sur le podium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MATHERN Sophie [CEGEE]</cp:lastModifiedBy>
  <cp:revision>562</cp:revision>
  <dcterms:created xsi:type="dcterms:W3CDTF">2020-06-24T09:20:11Z</dcterms:created>
  <dcterms:modified xsi:type="dcterms:W3CDTF">2024-03-13T09:14:23Z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