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2"/>
  </p:notesMasterIdLst>
  <p:handoutMasterIdLst>
    <p:handoutMasterId r:id="rId33"/>
  </p:handoutMasterIdLst>
  <p:sldIdLst>
    <p:sldId id="327" r:id="rId6"/>
    <p:sldId id="362" r:id="rId7"/>
    <p:sldId id="2147377326" r:id="rId8"/>
    <p:sldId id="2147377279" r:id="rId9"/>
    <p:sldId id="2147377302" r:id="rId10"/>
    <p:sldId id="2147377345" r:id="rId11"/>
    <p:sldId id="2147377339" r:id="rId12"/>
    <p:sldId id="275" r:id="rId13"/>
    <p:sldId id="418" r:id="rId14"/>
    <p:sldId id="2147377351" r:id="rId15"/>
    <p:sldId id="409" r:id="rId16"/>
    <p:sldId id="410" r:id="rId17"/>
    <p:sldId id="2147377343" r:id="rId18"/>
    <p:sldId id="2147377346" r:id="rId19"/>
    <p:sldId id="2147377352" r:id="rId20"/>
    <p:sldId id="2147377348" r:id="rId21"/>
    <p:sldId id="2147377349" r:id="rId22"/>
    <p:sldId id="2147377347" r:id="rId23"/>
    <p:sldId id="2147377344" r:id="rId24"/>
    <p:sldId id="374" r:id="rId25"/>
    <p:sldId id="280" r:id="rId26"/>
    <p:sldId id="287" r:id="rId27"/>
    <p:sldId id="288" r:id="rId28"/>
    <p:sldId id="294" r:id="rId29"/>
    <p:sldId id="293" r:id="rId30"/>
    <p:sldId id="2147377350" r:id="rId31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872"/>
    <a:srgbClr val="E290E8"/>
    <a:srgbClr val="1565C5"/>
    <a:srgbClr val="8A1E92"/>
    <a:srgbClr val="C3DBF9"/>
    <a:srgbClr val="B3D2F7"/>
    <a:srgbClr val="CFDDFD"/>
    <a:srgbClr val="C3D5FD"/>
    <a:srgbClr val="042E8A"/>
    <a:srgbClr val="F4D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8A1E9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Feuil1!$B$2:$B$8</c:f>
              <c:numCache>
                <c:formatCode>0</c:formatCode>
                <c:ptCount val="7"/>
                <c:pt idx="0">
                  <c:v>1364.1179999999999</c:v>
                </c:pt>
                <c:pt idx="1">
                  <c:v>1311.6769999999999</c:v>
                </c:pt>
                <c:pt idx="2">
                  <c:v>1272.633</c:v>
                </c:pt>
                <c:pt idx="3">
                  <c:v>1236.2329999999999</c:v>
                </c:pt>
                <c:pt idx="4">
                  <c:v>1201.3430000000001</c:v>
                </c:pt>
                <c:pt idx="5">
                  <c:v>1174.752</c:v>
                </c:pt>
                <c:pt idx="6" formatCode="General">
                  <c:v>1150.9090000000001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B-4196-9636-25FE25419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170916215"/>
        <c:axId val="170916543"/>
      </c:barChart>
      <c:catAx>
        <c:axId val="170916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916543"/>
        <c:crosses val="autoZero"/>
        <c:auto val="1"/>
        <c:lblAlgn val="ctr"/>
        <c:lblOffset val="100"/>
        <c:noMultiLvlLbl val="0"/>
      </c:catAx>
      <c:valAx>
        <c:axId val="170916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916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620064377958058E-2"/>
          <c:y val="5.4911045338342616E-2"/>
          <c:w val="0.92644968529819183"/>
          <c:h val="0.75488258501218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Conquête</c:v>
                </c:pt>
              </c:strCache>
            </c:strRef>
          </c:tx>
          <c:spPr>
            <a:solidFill>
              <a:srgbClr val="D00AB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Feuil1!$B$2:$B$7</c:f>
              <c:numCache>
                <c:formatCode>#,##0</c:formatCode>
                <c:ptCount val="6"/>
                <c:pt idx="0">
                  <c:v>28723</c:v>
                </c:pt>
                <c:pt idx="1">
                  <c:v>30830</c:v>
                </c:pt>
                <c:pt idx="2">
                  <c:v>29440</c:v>
                </c:pt>
                <c:pt idx="3">
                  <c:v>32933</c:v>
                </c:pt>
                <c:pt idx="4">
                  <c:v>33409</c:v>
                </c:pt>
                <c:pt idx="5">
                  <c:v>32516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EE-44BA-92F7-6074CFBA18C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Attrition</c:v>
                </c:pt>
              </c:strCache>
            </c:strRef>
          </c:tx>
          <c:spPr>
            <a:solidFill>
              <a:srgbClr val="042E8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Feuil1!$C$2:$C$7</c:f>
              <c:numCache>
                <c:formatCode>_-* #\ ##0\ _€_-;\-* #\ ##0\ _€_-;_-* "-"??\ _€_-;_-@_-</c:formatCode>
                <c:ptCount val="6"/>
                <c:pt idx="0">
                  <c:v>-62087</c:v>
                </c:pt>
                <c:pt idx="1">
                  <c:v>-56849</c:v>
                </c:pt>
                <c:pt idx="2">
                  <c:v>-49918</c:v>
                </c:pt>
                <c:pt idx="3">
                  <c:v>-56559</c:v>
                </c:pt>
                <c:pt idx="4">
                  <c:v>-47132</c:v>
                </c:pt>
                <c:pt idx="5">
                  <c:v>-45402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EE-44BA-92F7-6074CFBA1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"/>
        <c:overlap val="100"/>
        <c:axId val="259643264"/>
        <c:axId val="259644800"/>
      </c:barChart>
      <c:catAx>
        <c:axId val="25964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259644800"/>
        <c:crosses val="autoZero"/>
        <c:auto val="1"/>
        <c:lblAlgn val="ctr"/>
        <c:lblOffset val="100"/>
        <c:noMultiLvlLbl val="0"/>
      </c:catAx>
      <c:valAx>
        <c:axId val="259644800"/>
        <c:scaling>
          <c:orientation val="minMax"/>
          <c:max val="50000"/>
          <c:min val="-750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minorGridlines>
          <c:spPr>
            <a:ln>
              <a:noFill/>
              <a:prstDash val="dash"/>
            </a:ln>
          </c:spPr>
        </c:min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259643264"/>
        <c:crosses val="autoZero"/>
        <c:crossBetween val="between"/>
        <c:majorUnit val="25000"/>
        <c:dispUnits>
          <c:builtInUnit val="thousands"/>
        </c:dispUnits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offre de bancarisation</c:v>
                </c:pt>
              </c:strCache>
            </c:strRef>
          </c:tx>
          <c:spPr>
            <a:solidFill>
              <a:srgbClr val="8A1E92">
                <a:alpha val="10000"/>
              </a:srgbClr>
            </a:solidFill>
            <a:ln w="50800">
              <a:solidFill>
                <a:srgbClr val="8A1E92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8A1E9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CEGEE</c:v>
                </c:pt>
                <c:pt idx="1">
                  <c:v>CA</c:v>
                </c:pt>
                <c:pt idx="2">
                  <c:v>CM-CIC</c:v>
                </c:pt>
                <c:pt idx="3">
                  <c:v>BPALC</c:v>
                </c:pt>
                <c:pt idx="4">
                  <c:v>BNPP-SG</c:v>
                </c:pt>
                <c:pt idx="5">
                  <c:v>BoursoBank-Fortuneo</c:v>
                </c:pt>
              </c:strCache>
            </c:strRef>
          </c:cat>
          <c:val>
            <c:numRef>
              <c:f>Feuil1!$B$2:$B$7</c:f>
              <c:numCache>
                <c:formatCode>_(* #,##0.00_);_(* \(#,##0.00\);_(* "-"??_);_(@_)</c:formatCode>
                <c:ptCount val="6"/>
                <c:pt idx="0">
                  <c:v>60</c:v>
                </c:pt>
                <c:pt idx="1">
                  <c:v>900</c:v>
                </c:pt>
                <c:pt idx="2">
                  <c:v>646.20000000000005</c:v>
                </c:pt>
                <c:pt idx="3">
                  <c:v>474.00000000000006</c:v>
                </c:pt>
                <c:pt idx="4">
                  <c:v>356.64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3-4C87-8208-A7E0558C7E8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offre de crédit</c:v>
                </c:pt>
              </c:strCache>
            </c:strRef>
          </c:tx>
          <c:spPr>
            <a:solidFill>
              <a:srgbClr val="D00AB4">
                <a:alpha val="10000"/>
              </a:srgbClr>
            </a:solidFill>
            <a:ln w="50800">
              <a:solidFill>
                <a:srgbClr val="D00AB4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D00AB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CEGEE</c:v>
                </c:pt>
                <c:pt idx="1">
                  <c:v>CA</c:v>
                </c:pt>
                <c:pt idx="2">
                  <c:v>CM-CIC</c:v>
                </c:pt>
                <c:pt idx="3">
                  <c:v>BPALC</c:v>
                </c:pt>
                <c:pt idx="4">
                  <c:v>BNPP-SG</c:v>
                </c:pt>
                <c:pt idx="5">
                  <c:v>BoursoBank-Fortuneo</c:v>
                </c:pt>
              </c:strCache>
            </c:strRef>
          </c:cat>
          <c:val>
            <c:numRef>
              <c:f>Feuil1!$C$2:$C$7</c:f>
              <c:numCache>
                <c:formatCode>_(* #,##0.00_);_(* \(#,##0.00\);_(* "-"??_);_(@_)</c:formatCode>
                <c:ptCount val="6"/>
                <c:pt idx="1">
                  <c:v>729.40000000000236</c:v>
                </c:pt>
                <c:pt idx="3">
                  <c:v>1541.1999999999971</c:v>
                </c:pt>
                <c:pt idx="4">
                  <c:v>1717.5999999999985</c:v>
                </c:pt>
                <c:pt idx="5">
                  <c:v>2530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73-4C87-8208-A7E0558C7E8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primes de bienvenue</c:v>
                </c:pt>
              </c:strCache>
            </c:strRef>
          </c:tx>
          <c:spPr>
            <a:solidFill>
              <a:srgbClr val="1565C5">
                <a:alpha val="10000"/>
              </a:srgbClr>
            </a:solidFill>
            <a:ln w="50800">
              <a:solidFill>
                <a:srgbClr val="1565C5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1565C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CEGEE</c:v>
                </c:pt>
                <c:pt idx="1">
                  <c:v>CA</c:v>
                </c:pt>
                <c:pt idx="2">
                  <c:v>CM-CIC</c:v>
                </c:pt>
                <c:pt idx="3">
                  <c:v>BPALC</c:v>
                </c:pt>
                <c:pt idx="4">
                  <c:v>BNPP-SG</c:v>
                </c:pt>
                <c:pt idx="5">
                  <c:v>BoursoBank-Fortuneo</c:v>
                </c:pt>
              </c:strCache>
            </c:strRef>
          </c:cat>
          <c:val>
            <c:numRef>
              <c:f>Feuil1!$D$2:$D$7</c:f>
              <c:numCache>
                <c:formatCode>General</c:formatCode>
                <c:ptCount val="6"/>
                <c:pt idx="0" formatCode="_(* #,##0.00_);_(* \(#,##0.00\);_(* &quot;-&quot;??_);_(@_)">
                  <c:v>-130</c:v>
                </c:pt>
                <c:pt idx="4" formatCode="_(* #,##0.00_);_(* \(#,##0.00\);_(* &quot;-&quot;??_);_(@_)">
                  <c:v>-80</c:v>
                </c:pt>
                <c:pt idx="5" formatCode="_(* #,##0.00_);_(* \(#,##0.00\);_(* &quot;-&quot;??_);_(@_)">
                  <c:v>-80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73-4C87-8208-A7E0558C7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84449704"/>
        <c:axId val="684450064"/>
      </c:barChart>
      <c:catAx>
        <c:axId val="684449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4450064"/>
        <c:crosses val="autoZero"/>
        <c:auto val="1"/>
        <c:lblAlgn val="ctr"/>
        <c:lblOffset val="100"/>
        <c:noMultiLvlLbl val="0"/>
      </c:catAx>
      <c:valAx>
        <c:axId val="684450064"/>
        <c:scaling>
          <c:orientation val="minMax"/>
          <c:max val="2000"/>
          <c:min val="-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84449704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offre de bancarisation</c:v>
                </c:pt>
              </c:strCache>
            </c:strRef>
          </c:tx>
          <c:spPr>
            <a:solidFill>
              <a:srgbClr val="8A1E92">
                <a:alpha val="10000"/>
              </a:srgbClr>
            </a:solidFill>
            <a:ln w="50800">
              <a:solidFill>
                <a:srgbClr val="8A1E92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8A1E9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CEGEE</c:v>
                </c:pt>
                <c:pt idx="1">
                  <c:v>CA</c:v>
                </c:pt>
                <c:pt idx="2">
                  <c:v>CM-CIC</c:v>
                </c:pt>
                <c:pt idx="3">
                  <c:v>BPALC</c:v>
                </c:pt>
                <c:pt idx="4">
                  <c:v>BNPP-SG</c:v>
                </c:pt>
                <c:pt idx="5">
                  <c:v>BoursoBank-Fortuneo</c:v>
                </c:pt>
              </c:strCache>
            </c:strRef>
          </c:cat>
          <c:val>
            <c:numRef>
              <c:f>Feuil1!$B$2:$B$7</c:f>
              <c:numCache>
                <c:formatCode>_(* #,##0.00_);_(* \(#,##0.00\);_(* "-"??_);_(@_)</c:formatCode>
                <c:ptCount val="6"/>
                <c:pt idx="0">
                  <c:v>313.8</c:v>
                </c:pt>
                <c:pt idx="1">
                  <c:v>900</c:v>
                </c:pt>
                <c:pt idx="2">
                  <c:v>646.20000000000005</c:v>
                </c:pt>
                <c:pt idx="3">
                  <c:v>474.00000000000006</c:v>
                </c:pt>
                <c:pt idx="4">
                  <c:v>356.64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3-4C87-8208-A7E0558C7E8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offre de crédit</c:v>
                </c:pt>
              </c:strCache>
            </c:strRef>
          </c:tx>
          <c:spPr>
            <a:solidFill>
              <a:srgbClr val="D00AB4">
                <a:alpha val="10000"/>
              </a:srgbClr>
            </a:solidFill>
            <a:ln w="50800">
              <a:solidFill>
                <a:srgbClr val="D00AB4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D00AB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CEGEE</c:v>
                </c:pt>
                <c:pt idx="1">
                  <c:v>CA</c:v>
                </c:pt>
                <c:pt idx="2">
                  <c:v>CM-CIC</c:v>
                </c:pt>
                <c:pt idx="3">
                  <c:v>BPALC</c:v>
                </c:pt>
                <c:pt idx="4">
                  <c:v>BNPP-SG</c:v>
                </c:pt>
                <c:pt idx="5">
                  <c:v>BoursoBank-Fortuneo</c:v>
                </c:pt>
              </c:strCache>
            </c:strRef>
          </c:cat>
          <c:val>
            <c:numRef>
              <c:f>Feuil1!$C$2:$C$7</c:f>
              <c:numCache>
                <c:formatCode>_(* #,##0.00_);_(* \(#,##0.00\);_(* "-"??_);_(@_)</c:formatCode>
                <c:ptCount val="6"/>
                <c:pt idx="0">
                  <c:v>878.00000000000091</c:v>
                </c:pt>
                <c:pt idx="1">
                  <c:v>1034.4000000000005</c:v>
                </c:pt>
                <c:pt idx="2">
                  <c:v>894.19999999999982</c:v>
                </c:pt>
                <c:pt idx="3">
                  <c:v>1413.7999999999993</c:v>
                </c:pt>
                <c:pt idx="4">
                  <c:v>1296.7999999999993</c:v>
                </c:pt>
                <c:pt idx="5">
                  <c:v>1217.6000000000004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73-4C87-8208-A7E0558C7E8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primes de bienvenue</c:v>
                </c:pt>
              </c:strCache>
            </c:strRef>
          </c:tx>
          <c:spPr>
            <a:solidFill>
              <a:srgbClr val="1565C5">
                <a:alpha val="10000"/>
              </a:srgbClr>
            </a:solidFill>
            <a:ln w="50800">
              <a:solidFill>
                <a:srgbClr val="1565C5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1565C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CEGEE</c:v>
                </c:pt>
                <c:pt idx="1">
                  <c:v>CA</c:v>
                </c:pt>
                <c:pt idx="2">
                  <c:v>CM-CIC</c:v>
                </c:pt>
                <c:pt idx="3">
                  <c:v>BPALC</c:v>
                </c:pt>
                <c:pt idx="4">
                  <c:v>BNPP-SG</c:v>
                </c:pt>
                <c:pt idx="5">
                  <c:v>BoursoBank-Fortuneo</c:v>
                </c:pt>
              </c:strCache>
            </c:strRef>
          </c:cat>
          <c:val>
            <c:numRef>
              <c:f>Feuil1!$D$2:$D$7</c:f>
              <c:numCache>
                <c:formatCode>General</c:formatCode>
                <c:ptCount val="6"/>
                <c:pt idx="0" formatCode="_(* #,##0.00_);_(* \(#,##0.00\);_(* &quot;-&quot;??_);_(@_)">
                  <c:v>-130</c:v>
                </c:pt>
                <c:pt idx="4" formatCode="_(* #,##0.00_);_(* \(#,##0.00\);_(* &quot;-&quot;??_);_(@_)">
                  <c:v>-80</c:v>
                </c:pt>
                <c:pt idx="5" formatCode="_(* #,##0.00_);_(* \(#,##0.00\);_(* &quot;-&quot;??_);_(@_)">
                  <c:v>-80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73-4C87-8208-A7E0558C7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84449704"/>
        <c:axId val="684450064"/>
      </c:barChart>
      <c:catAx>
        <c:axId val="684449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4450064"/>
        <c:crosses val="autoZero"/>
        <c:auto val="1"/>
        <c:lblAlgn val="ctr"/>
        <c:lblOffset val="100"/>
        <c:noMultiLvlLbl val="0"/>
      </c:catAx>
      <c:valAx>
        <c:axId val="684450064"/>
        <c:scaling>
          <c:orientation val="minMax"/>
          <c:max val="2000"/>
          <c:min val="-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84449704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7050DBB-A171-3D9D-4C5F-7877100F25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7035" cy="4920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583A20-8229-B28B-282A-8E0F083364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2242" y="0"/>
            <a:ext cx="2947035" cy="4920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73E35-4265-497A-BC44-048964B30499}" type="datetimeFigureOut">
              <a:rPr lang="fr-FR" smtClean="0"/>
              <a:t>16/04/2024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EF5E97-386F-5CAE-E1A8-4A60889CD4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15496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C95BDA-C904-13C5-88A0-8C47421AE0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2242" y="9315496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40312-89B2-4847-B3EB-1267041F66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647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7035" cy="4920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2242" y="0"/>
            <a:ext cx="2947035" cy="4920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19737-CA48-4C01-86B2-FC3CB11D3857}" type="datetimeFigureOut">
              <a:rPr lang="fr-FR" smtClean="0"/>
              <a:t>16/04/2024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085" y="4719896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15496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2242" y="9315496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EB55D-E7EA-471B-81D5-D5ED0FA08C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35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BC468-D017-48D2-921B-34B462EC22E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174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EB55D-E7EA-471B-81D5-D5ED0FA08CA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488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BC468-D017-48D2-921B-34B462EC22E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174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BF3D0A-762E-023A-5E2A-B5DFB789E61E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15140" y="4595691"/>
            <a:ext cx="9361715" cy="304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Sous-titre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415140" y="4987266"/>
            <a:ext cx="9361715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415140" y="1983502"/>
            <a:ext cx="9361715" cy="1817320"/>
          </a:xfrm>
          <a:noFill/>
        </p:spPr>
        <p:txBody>
          <a:bodyPr anchor="ctr">
            <a:normAutofit/>
          </a:bodyPr>
          <a:lstStyle>
            <a:lvl1pPr algn="ctr">
              <a:defRPr sz="5400" b="1" baseline="0">
                <a:solidFill>
                  <a:schemeClr val="bg1"/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CONVENTION JEUNES</a:t>
            </a:r>
            <a:br>
              <a:rPr lang="fr-FR"/>
            </a:br>
            <a:r>
              <a:rPr lang="fr-FR"/>
              <a:t>- 2024 -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8FD8DF-28C0-6569-F2BC-8AB2D532FF7C}"/>
              </a:ext>
            </a:extLst>
          </p:cNvPr>
          <p:cNvSpPr/>
          <p:nvPr userDrawn="1"/>
        </p:nvSpPr>
        <p:spPr>
          <a:xfrm>
            <a:off x="673097" y="438150"/>
            <a:ext cx="10845800" cy="59817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FEE61C13-E396-F553-5604-4A890E72CC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8022" y="1059543"/>
            <a:ext cx="3448870" cy="6858000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ACBA2DE2-D122-70BE-2230-B44233B981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10740">
            <a:off x="-1219765" y="-1042119"/>
            <a:ext cx="3448870" cy="373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217950-73FB-1DD1-F5B8-C9891778B0D8}"/>
              </a:ext>
            </a:extLst>
          </p:cNvPr>
          <p:cNvSpPr/>
          <p:nvPr userDrawn="1"/>
        </p:nvSpPr>
        <p:spPr>
          <a:xfrm rot="10800000">
            <a:off x="-4" y="0"/>
            <a:ext cx="2565403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2975399" y="1331650"/>
            <a:ext cx="8360966" cy="4471091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4720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58393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7D14FBE2-0878-6373-F876-3AB2F0AB0B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99098" y="3849914"/>
            <a:ext cx="3238608" cy="350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217950-73FB-1DD1-F5B8-C9891778B0D8}"/>
              </a:ext>
            </a:extLst>
          </p:cNvPr>
          <p:cNvSpPr/>
          <p:nvPr userDrawn="1"/>
        </p:nvSpPr>
        <p:spPr>
          <a:xfrm rot="10800000">
            <a:off x="-4" y="0"/>
            <a:ext cx="2565403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2975399" y="1331650"/>
            <a:ext cx="8360966" cy="4471091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/>
              <a:t>Première partie</a:t>
            </a:r>
          </a:p>
          <a:p>
            <a:pPr lvl="0"/>
            <a:r>
              <a:rPr lang="fr-FR"/>
              <a:t>Deuxième partie</a:t>
            </a:r>
          </a:p>
          <a:p>
            <a:pPr lvl="0"/>
            <a:r>
              <a:rPr lang="fr-FR"/>
              <a:t>Troisième partie</a:t>
            </a:r>
          </a:p>
          <a:p>
            <a:pPr lvl="0"/>
            <a:r>
              <a:rPr lang="fr-FR"/>
              <a:t>Quatrième partie</a:t>
            </a:r>
          </a:p>
          <a:p>
            <a:pPr lvl="0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44720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58393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7D14FBE2-0878-6373-F876-3AB2F0AB0B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99098" y="3849914"/>
            <a:ext cx="3238608" cy="350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92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278384"/>
            <a:ext cx="10980738" cy="5054007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Première idée</a:t>
            </a:r>
          </a:p>
          <a:p>
            <a:pPr lvl="0"/>
            <a:r>
              <a:rPr lang="fr-FR"/>
              <a:t>Deuxième idée </a:t>
            </a:r>
          </a:p>
          <a:p>
            <a:pPr lvl="0"/>
            <a:r>
              <a:rPr lang="fr-FR"/>
              <a:t>Troisième idée </a:t>
            </a:r>
          </a:p>
          <a:p>
            <a:pPr lvl="0"/>
            <a:r>
              <a:rPr lang="fr-FR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A48393D7-B977-801E-70C8-2B1C23937E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288872"/>
            <a:ext cx="10980738" cy="5032029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050" b="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663377"/>
            <a:ext cx="268770" cy="26877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3B61C53B-D587-2E93-72CF-B367D5D9F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S CLES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050" b="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663377"/>
            <a:ext cx="268770" cy="26877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3B61C53B-D587-2E93-72CF-B367D5D9F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817BC7A-A528-A90C-0B3A-FBCD02E307C6}"/>
              </a:ext>
            </a:extLst>
          </p:cNvPr>
          <p:cNvGrpSpPr/>
          <p:nvPr userDrawn="1"/>
        </p:nvGrpSpPr>
        <p:grpSpPr>
          <a:xfrm>
            <a:off x="1266825" y="2043112"/>
            <a:ext cx="2853531" cy="2853531"/>
            <a:chOff x="1733551" y="1530286"/>
            <a:chExt cx="2114550" cy="2114550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726A423F-1FA1-82CB-4BCE-702167F56319}"/>
                </a:ext>
              </a:extLst>
            </p:cNvPr>
            <p:cNvSpPr/>
            <p:nvPr userDrawn="1"/>
          </p:nvSpPr>
          <p:spPr>
            <a:xfrm>
              <a:off x="1733551" y="1530286"/>
              <a:ext cx="2114550" cy="2114550"/>
            </a:xfrm>
            <a:prstGeom prst="ellipse">
              <a:avLst/>
            </a:prstGeom>
            <a:solidFill>
              <a:srgbClr val="D20872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B7FD888-A1F0-651E-7A56-9886BD6FB955}"/>
                </a:ext>
              </a:extLst>
            </p:cNvPr>
            <p:cNvSpPr txBox="1"/>
            <p:nvPr userDrawn="1"/>
          </p:nvSpPr>
          <p:spPr>
            <a:xfrm>
              <a:off x="1809751" y="2218991"/>
              <a:ext cx="1962150" cy="478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>
                  <a:solidFill>
                    <a:schemeClr val="bg1"/>
                  </a:solidFill>
                  <a:latin typeface="Montserrat Black" panose="00000A00000000000000" pitchFamily="2" charset="0"/>
                </a:rPr>
                <a:t>Chiffre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67085A2-8C50-30D4-EBAE-98FBE8BBBC43}"/>
                </a:ext>
              </a:extLst>
            </p:cNvPr>
            <p:cNvSpPr txBox="1"/>
            <p:nvPr userDrawn="1"/>
          </p:nvSpPr>
          <p:spPr>
            <a:xfrm>
              <a:off x="1809751" y="2587561"/>
              <a:ext cx="1962150" cy="29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+mj-lt"/>
                </a:rPr>
                <a:t>Texte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BFC91B-070A-6520-BDAB-530040D79A9F}"/>
              </a:ext>
            </a:extLst>
          </p:cNvPr>
          <p:cNvGrpSpPr/>
          <p:nvPr userDrawn="1"/>
        </p:nvGrpSpPr>
        <p:grpSpPr>
          <a:xfrm>
            <a:off x="4661693" y="2043112"/>
            <a:ext cx="2853531" cy="2853531"/>
            <a:chOff x="5128419" y="1530286"/>
            <a:chExt cx="2114550" cy="211455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043CBCF3-7234-6C90-EBB9-340D2E5D7ED9}"/>
                </a:ext>
              </a:extLst>
            </p:cNvPr>
            <p:cNvSpPr/>
            <p:nvPr userDrawn="1"/>
          </p:nvSpPr>
          <p:spPr>
            <a:xfrm>
              <a:off x="5128419" y="1530286"/>
              <a:ext cx="2114550" cy="2114550"/>
            </a:xfrm>
            <a:prstGeom prst="ellipse">
              <a:avLst/>
            </a:prstGeom>
            <a:solidFill>
              <a:srgbClr val="8A1E92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E9E116C-CC28-AEFB-9D21-BB2CB1581C11}"/>
                </a:ext>
              </a:extLst>
            </p:cNvPr>
            <p:cNvSpPr txBox="1"/>
            <p:nvPr userDrawn="1"/>
          </p:nvSpPr>
          <p:spPr>
            <a:xfrm>
              <a:off x="5185570" y="2218991"/>
              <a:ext cx="1962150" cy="478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>
                  <a:solidFill>
                    <a:schemeClr val="bg1"/>
                  </a:solidFill>
                  <a:latin typeface="Montserrat Black" panose="00000A00000000000000" pitchFamily="2" charset="0"/>
                </a:rPr>
                <a:t>Chiffre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2FB2DE5-F314-DABF-EA0D-BB6BC063A1EF}"/>
                </a:ext>
              </a:extLst>
            </p:cNvPr>
            <p:cNvSpPr txBox="1"/>
            <p:nvPr userDrawn="1"/>
          </p:nvSpPr>
          <p:spPr>
            <a:xfrm>
              <a:off x="5185570" y="2587561"/>
              <a:ext cx="1962150" cy="29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+mj-lt"/>
                </a:rPr>
                <a:t>Texte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5740F25-7508-6DF2-50D0-4B0054919617}"/>
              </a:ext>
            </a:extLst>
          </p:cNvPr>
          <p:cNvGrpSpPr/>
          <p:nvPr userDrawn="1"/>
        </p:nvGrpSpPr>
        <p:grpSpPr>
          <a:xfrm>
            <a:off x="8056561" y="2041758"/>
            <a:ext cx="2853531" cy="2853531"/>
            <a:chOff x="8523287" y="1528932"/>
            <a:chExt cx="2114550" cy="2114550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D5AE45E-1DCC-991A-B2AA-7F8FEC0533F3}"/>
                </a:ext>
              </a:extLst>
            </p:cNvPr>
            <p:cNvSpPr/>
            <p:nvPr userDrawn="1"/>
          </p:nvSpPr>
          <p:spPr>
            <a:xfrm>
              <a:off x="8523287" y="1528932"/>
              <a:ext cx="2114550" cy="2114550"/>
            </a:xfrm>
            <a:prstGeom prst="ellipse">
              <a:avLst/>
            </a:prstGeom>
            <a:solidFill>
              <a:srgbClr val="002E8A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9509ED-C24E-3AE1-DF6C-102559DD07A9}"/>
                </a:ext>
              </a:extLst>
            </p:cNvPr>
            <p:cNvSpPr txBox="1"/>
            <p:nvPr userDrawn="1"/>
          </p:nvSpPr>
          <p:spPr>
            <a:xfrm>
              <a:off x="8595520" y="2218991"/>
              <a:ext cx="1962150" cy="478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>
                  <a:solidFill>
                    <a:schemeClr val="bg1"/>
                  </a:solidFill>
                  <a:latin typeface="Montserrat Black" panose="00000A00000000000000" pitchFamily="2" charset="0"/>
                </a:rPr>
                <a:t>Chiffre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F59B6EF-FC6A-017A-77FD-45C04F649E87}"/>
                </a:ext>
              </a:extLst>
            </p:cNvPr>
            <p:cNvSpPr txBox="1"/>
            <p:nvPr userDrawn="1"/>
          </p:nvSpPr>
          <p:spPr>
            <a:xfrm>
              <a:off x="8595520" y="2587561"/>
              <a:ext cx="1962150" cy="29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+mj-lt"/>
                </a:rPr>
                <a:t>Texte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5831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INTS CLES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7535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050" b="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663377"/>
            <a:ext cx="268770" cy="26877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3B61C53B-D587-2E93-72CF-B367D5D9F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13C96F6-D428-FCCD-A56B-C78FEE4CFAF3}"/>
              </a:ext>
            </a:extLst>
          </p:cNvPr>
          <p:cNvSpPr/>
          <p:nvPr userDrawn="1"/>
        </p:nvSpPr>
        <p:spPr>
          <a:xfrm>
            <a:off x="685006" y="1477223"/>
            <a:ext cx="2492713" cy="306062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D20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9FC9C42-A2B1-BA03-CC48-4A09D0632657}"/>
              </a:ext>
            </a:extLst>
          </p:cNvPr>
          <p:cNvSpPr/>
          <p:nvPr userDrawn="1"/>
        </p:nvSpPr>
        <p:spPr>
          <a:xfrm>
            <a:off x="682428" y="4497018"/>
            <a:ext cx="2498466" cy="160350"/>
          </a:xfrm>
          <a:prstGeom prst="roundRect">
            <a:avLst>
              <a:gd name="adj" fmla="val 0"/>
            </a:avLst>
          </a:prstGeom>
          <a:solidFill>
            <a:srgbClr val="D20872"/>
          </a:solidFill>
          <a:ln>
            <a:solidFill>
              <a:srgbClr val="D20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ACC7FBC-82BB-6FAD-75F5-25C9E41B6728}"/>
              </a:ext>
            </a:extLst>
          </p:cNvPr>
          <p:cNvSpPr/>
          <p:nvPr userDrawn="1"/>
        </p:nvSpPr>
        <p:spPr>
          <a:xfrm>
            <a:off x="682429" y="4550358"/>
            <a:ext cx="2498466" cy="500820"/>
          </a:xfrm>
          <a:prstGeom prst="roundRect">
            <a:avLst>
              <a:gd name="adj" fmla="val 19780"/>
            </a:avLst>
          </a:prstGeom>
          <a:solidFill>
            <a:srgbClr val="D20872"/>
          </a:solidFill>
          <a:ln>
            <a:solidFill>
              <a:srgbClr val="D20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5F7D428-96AC-BCF3-3E4C-3EB85B1D1716}"/>
              </a:ext>
            </a:extLst>
          </p:cNvPr>
          <p:cNvSpPr/>
          <p:nvPr userDrawn="1"/>
        </p:nvSpPr>
        <p:spPr>
          <a:xfrm>
            <a:off x="3421548" y="1734398"/>
            <a:ext cx="2492713" cy="306062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0973815-8F8E-47E6-D5D6-E2A9DACCFC6A}"/>
              </a:ext>
            </a:extLst>
          </p:cNvPr>
          <p:cNvSpPr/>
          <p:nvPr userDrawn="1"/>
        </p:nvSpPr>
        <p:spPr>
          <a:xfrm>
            <a:off x="3418371" y="4754193"/>
            <a:ext cx="2498466" cy="160350"/>
          </a:xfrm>
          <a:prstGeom prst="roundRect">
            <a:avLst>
              <a:gd name="adj" fmla="val 0"/>
            </a:avLst>
          </a:prstGeom>
          <a:solidFill>
            <a:srgbClr val="8A1E92"/>
          </a:solidFill>
          <a:ln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9BEC080-686C-64D2-AF79-F63C2836C6CB}"/>
              </a:ext>
            </a:extLst>
          </p:cNvPr>
          <p:cNvSpPr/>
          <p:nvPr userDrawn="1"/>
        </p:nvSpPr>
        <p:spPr>
          <a:xfrm>
            <a:off x="3418372" y="4807533"/>
            <a:ext cx="2498466" cy="500820"/>
          </a:xfrm>
          <a:prstGeom prst="roundRect">
            <a:avLst>
              <a:gd name="adj" fmla="val 19780"/>
            </a:avLst>
          </a:prstGeom>
          <a:solidFill>
            <a:srgbClr val="8A1E92"/>
          </a:solidFill>
          <a:ln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FCBA262-0425-B481-9603-5B3158544A15}"/>
              </a:ext>
            </a:extLst>
          </p:cNvPr>
          <p:cNvSpPr/>
          <p:nvPr userDrawn="1"/>
        </p:nvSpPr>
        <p:spPr>
          <a:xfrm>
            <a:off x="6146693" y="1962998"/>
            <a:ext cx="2498464" cy="306062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002E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0B2900F3-BD38-D6ED-7BD0-85CD88A84B1D}"/>
              </a:ext>
            </a:extLst>
          </p:cNvPr>
          <p:cNvSpPr/>
          <p:nvPr userDrawn="1"/>
        </p:nvSpPr>
        <p:spPr>
          <a:xfrm>
            <a:off x="6143678" y="4982793"/>
            <a:ext cx="2498466" cy="160350"/>
          </a:xfrm>
          <a:prstGeom prst="roundRect">
            <a:avLst>
              <a:gd name="adj" fmla="val 0"/>
            </a:avLst>
          </a:prstGeom>
          <a:solidFill>
            <a:srgbClr val="002E8A"/>
          </a:solidFill>
          <a:ln>
            <a:solidFill>
              <a:srgbClr val="002E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39C61BB-A6DF-8280-4FB7-4ABBF65A0875}"/>
              </a:ext>
            </a:extLst>
          </p:cNvPr>
          <p:cNvSpPr/>
          <p:nvPr userDrawn="1"/>
        </p:nvSpPr>
        <p:spPr>
          <a:xfrm>
            <a:off x="6143679" y="5036133"/>
            <a:ext cx="2498466" cy="500820"/>
          </a:xfrm>
          <a:prstGeom prst="roundRect">
            <a:avLst>
              <a:gd name="adj" fmla="val 19780"/>
            </a:avLst>
          </a:prstGeom>
          <a:solidFill>
            <a:srgbClr val="002E8A"/>
          </a:solidFill>
          <a:ln>
            <a:solidFill>
              <a:srgbClr val="002E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D01BE603-07B7-0CCD-064F-8ABD35646457}"/>
              </a:ext>
            </a:extLst>
          </p:cNvPr>
          <p:cNvSpPr/>
          <p:nvPr userDrawn="1"/>
        </p:nvSpPr>
        <p:spPr>
          <a:xfrm>
            <a:off x="8882636" y="2220173"/>
            <a:ext cx="2498464" cy="306062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156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0E842391-387E-AFFA-7CDD-46E2D1A2CA11}"/>
              </a:ext>
            </a:extLst>
          </p:cNvPr>
          <p:cNvSpPr/>
          <p:nvPr userDrawn="1"/>
        </p:nvSpPr>
        <p:spPr>
          <a:xfrm>
            <a:off x="8879621" y="5239968"/>
            <a:ext cx="2498466" cy="160350"/>
          </a:xfrm>
          <a:prstGeom prst="roundRect">
            <a:avLst>
              <a:gd name="adj" fmla="val 0"/>
            </a:avLst>
          </a:prstGeom>
          <a:solidFill>
            <a:srgbClr val="1565C5"/>
          </a:solidFill>
          <a:ln>
            <a:solidFill>
              <a:srgbClr val="156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13CC3527-329A-33F1-8DD7-59A036C8811E}"/>
              </a:ext>
            </a:extLst>
          </p:cNvPr>
          <p:cNvSpPr/>
          <p:nvPr userDrawn="1"/>
        </p:nvSpPr>
        <p:spPr>
          <a:xfrm>
            <a:off x="8879622" y="5293308"/>
            <a:ext cx="2498466" cy="500820"/>
          </a:xfrm>
          <a:prstGeom prst="roundRect">
            <a:avLst>
              <a:gd name="adj" fmla="val 19780"/>
            </a:avLst>
          </a:prstGeom>
          <a:solidFill>
            <a:srgbClr val="1565C5"/>
          </a:solidFill>
          <a:ln>
            <a:solidFill>
              <a:srgbClr val="156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space réservé pour une image  17">
            <a:extLst>
              <a:ext uri="{FF2B5EF4-FFF2-40B4-BE49-F238E27FC236}">
                <a16:creationId xmlns:a16="http://schemas.microsoft.com/office/drawing/2014/main" id="{9C07CC54-C6D1-84AD-1B33-7A74EACA04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8290" y="1483574"/>
            <a:ext cx="2473079" cy="30134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1" name="Espace réservé pour une image  17">
            <a:extLst>
              <a:ext uri="{FF2B5EF4-FFF2-40B4-BE49-F238E27FC236}">
                <a16:creationId xmlns:a16="http://schemas.microsoft.com/office/drawing/2014/main" id="{0C9731C5-7612-A34D-B2C1-2F125C9AD43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31064" y="1754766"/>
            <a:ext cx="2473079" cy="299942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52" name="Espace réservé pour une image  17">
            <a:extLst>
              <a:ext uri="{FF2B5EF4-FFF2-40B4-BE49-F238E27FC236}">
                <a16:creationId xmlns:a16="http://schemas.microsoft.com/office/drawing/2014/main" id="{FB0ABB7B-6207-55AF-F6E6-6398C3D969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4509" y="1983366"/>
            <a:ext cx="2473079" cy="30134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53" name="Espace réservé pour une image  17">
            <a:extLst>
              <a:ext uri="{FF2B5EF4-FFF2-40B4-BE49-F238E27FC236}">
                <a16:creationId xmlns:a16="http://schemas.microsoft.com/office/drawing/2014/main" id="{CEE54C4D-1574-4BB8-417F-DB704DE8FF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900401" y="2233532"/>
            <a:ext cx="2473079" cy="30134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850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E + IMAGE Structuree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097590-B8C6-36C4-9A42-B3E383A6D49D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8622"/>
            <a:ext cx="4846099" cy="59945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279994"/>
            <a:ext cx="6107776" cy="5113857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14036" y="6497934"/>
            <a:ext cx="860251" cy="31652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bg1"/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bg1"/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lang="fr-FR" sz="1050" b="0" i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76CBAEDF-CB22-C86C-7CB4-61D2BA8CF4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F39DDC9-8276-9C1A-5307-3745E8C35A95}"/>
              </a:ext>
            </a:extLst>
          </p:cNvPr>
          <p:cNvCxnSpPr>
            <a:cxnSpLocks/>
          </p:cNvCxnSpPr>
          <p:nvPr userDrawn="1"/>
        </p:nvCxnSpPr>
        <p:spPr>
          <a:xfrm flipH="1">
            <a:off x="1436907" y="468149"/>
            <a:ext cx="7" cy="5994564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3828360-EE1F-AA56-0E04-2E7C85C487AB}"/>
              </a:ext>
            </a:extLst>
          </p:cNvPr>
          <p:cNvCxnSpPr>
            <a:cxnSpLocks/>
          </p:cNvCxnSpPr>
          <p:nvPr userDrawn="1"/>
        </p:nvCxnSpPr>
        <p:spPr>
          <a:xfrm>
            <a:off x="1436914" y="2425310"/>
            <a:ext cx="340918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FEC9DE-2D67-2C8F-BCFE-BEB2AA0DF8FB}"/>
              </a:ext>
            </a:extLst>
          </p:cNvPr>
          <p:cNvSpPr/>
          <p:nvPr userDrawn="1"/>
        </p:nvSpPr>
        <p:spPr>
          <a:xfrm>
            <a:off x="-1" y="473136"/>
            <a:ext cx="1436908" cy="71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DF8ED5-CEF9-4185-62D4-62BAB4125210}"/>
              </a:ext>
            </a:extLst>
          </p:cNvPr>
          <p:cNvSpPr/>
          <p:nvPr userDrawn="1"/>
        </p:nvSpPr>
        <p:spPr>
          <a:xfrm>
            <a:off x="4210057" y="463611"/>
            <a:ext cx="780441" cy="1992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492D41-18B8-EBAF-2D8A-CE268FE915A2}"/>
              </a:ext>
            </a:extLst>
          </p:cNvPr>
          <p:cNvSpPr/>
          <p:nvPr userDrawn="1"/>
        </p:nvSpPr>
        <p:spPr>
          <a:xfrm>
            <a:off x="1" y="5384673"/>
            <a:ext cx="419099" cy="1077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F6D537-5949-D9FC-266F-BE2716007752}"/>
              </a:ext>
            </a:extLst>
          </p:cNvPr>
          <p:cNvSpPr/>
          <p:nvPr userDrawn="1"/>
        </p:nvSpPr>
        <p:spPr>
          <a:xfrm flipH="1">
            <a:off x="1436900" y="6134102"/>
            <a:ext cx="3553598" cy="310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6CDE1B9-9B6D-1CB2-1A87-FC605E1542EE}"/>
              </a:ext>
            </a:extLst>
          </p:cNvPr>
          <p:cNvCxnSpPr>
            <a:cxnSpLocks/>
          </p:cNvCxnSpPr>
          <p:nvPr userDrawn="1"/>
        </p:nvCxnSpPr>
        <p:spPr>
          <a:xfrm>
            <a:off x="0" y="5384673"/>
            <a:ext cx="1436901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925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E + IMAGE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097590-B8C6-36C4-9A42-B3E383A6D49D}"/>
              </a:ext>
            </a:extLst>
          </p:cNvPr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7794170" y="464146"/>
            <a:ext cx="4397829" cy="59890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78569" y="1279994"/>
            <a:ext cx="6107776" cy="5113857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Modifier le texte</a:t>
            </a:r>
          </a:p>
          <a:p>
            <a:pPr lvl="1"/>
            <a:r>
              <a:rPr lang="fr-FR"/>
              <a:t>Deuxième niveau </a:t>
            </a:r>
          </a:p>
          <a:p>
            <a:pPr lvl="2"/>
            <a:r>
              <a:rPr lang="fr-FR"/>
              <a:t>Troisième niveau </a:t>
            </a:r>
          </a:p>
          <a:p>
            <a:pPr lvl="3"/>
            <a:r>
              <a:rPr lang="fr-FR"/>
              <a:t>Quatrième niveau </a:t>
            </a:r>
          </a:p>
          <a:p>
            <a:pPr lvl="4"/>
            <a:r>
              <a:rPr lang="fr-FR"/>
              <a:t>Cinquième niveau </a:t>
            </a:r>
          </a:p>
          <a:p>
            <a:pPr lvl="2"/>
            <a:endParaRPr lang="fr-FR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14036" y="6497934"/>
            <a:ext cx="860251" cy="316523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bg1"/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bg1"/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778569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764056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18156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lang="fr-FR" sz="1050" b="0" i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76CBAEDF-CB22-C86C-7CB4-61D2BA8CF4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21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UTRE">
    <p:bg>
      <p:bgPr>
        <a:gradFill>
          <a:gsLst>
            <a:gs pos="0">
              <a:srgbClr val="1565C5"/>
            </a:gs>
            <a:gs pos="33000">
              <a:srgbClr val="002E8A"/>
            </a:gs>
            <a:gs pos="65000">
              <a:srgbClr val="8A1E92"/>
            </a:gs>
            <a:gs pos="90000">
              <a:srgbClr val="D2087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lang="fr-FR" sz="1050" b="0" i="1" kern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C85F9DF5-1C90-ED67-D417-B89C2AD28F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764" y="5366345"/>
            <a:ext cx="2753561" cy="29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CHE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17">
            <a:extLst>
              <a:ext uri="{FF2B5EF4-FFF2-40B4-BE49-F238E27FC236}">
                <a16:creationId xmlns:a16="http://schemas.microsoft.com/office/drawing/2014/main" id="{4C709EDA-F27B-025A-CFED-D4E75EA96E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7130" y="0"/>
            <a:ext cx="3705225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4" name="Espace réservé pour une image  17">
            <a:extLst>
              <a:ext uri="{FF2B5EF4-FFF2-40B4-BE49-F238E27FC236}">
                <a16:creationId xmlns:a16="http://schemas.microsoft.com/office/drawing/2014/main" id="{72D0540C-5172-1B20-3BB1-4A521CDE527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43387" y="104775"/>
            <a:ext cx="3705225" cy="27347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5" name="Espace réservé pour une image  17">
            <a:extLst>
              <a:ext uri="{FF2B5EF4-FFF2-40B4-BE49-F238E27FC236}">
                <a16:creationId xmlns:a16="http://schemas.microsoft.com/office/drawing/2014/main" id="{B25607AA-1F98-1778-A608-0E47811DE5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3387" y="3009900"/>
            <a:ext cx="3705225" cy="37433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6" name="Espace réservé pour une image  17">
            <a:extLst>
              <a:ext uri="{FF2B5EF4-FFF2-40B4-BE49-F238E27FC236}">
                <a16:creationId xmlns:a16="http://schemas.microsoft.com/office/drawing/2014/main" id="{55AAB349-8E67-E1CF-92CA-FE33A427AA0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10120" y="0"/>
            <a:ext cx="371475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29672C-2A0C-B5F9-390E-920750D86790}"/>
              </a:ext>
            </a:extLst>
          </p:cNvPr>
          <p:cNvSpPr/>
          <p:nvPr userDrawn="1"/>
        </p:nvSpPr>
        <p:spPr>
          <a:xfrm rot="10800000">
            <a:off x="-4" y="0"/>
            <a:ext cx="367134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44BB6F-67EF-6FB0-0518-DF59B54ECD64}"/>
              </a:ext>
            </a:extLst>
          </p:cNvPr>
          <p:cNvSpPr/>
          <p:nvPr userDrawn="1"/>
        </p:nvSpPr>
        <p:spPr>
          <a:xfrm rot="10800000">
            <a:off x="11824870" y="0"/>
            <a:ext cx="367134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46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CHE IMAGE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17">
            <a:extLst>
              <a:ext uri="{FF2B5EF4-FFF2-40B4-BE49-F238E27FC236}">
                <a16:creationId xmlns:a16="http://schemas.microsoft.com/office/drawing/2014/main" id="{4C709EDA-F27B-025A-CFED-D4E75EA96E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7130" y="0"/>
            <a:ext cx="3705225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4" name="Espace réservé pour une image  17">
            <a:extLst>
              <a:ext uri="{FF2B5EF4-FFF2-40B4-BE49-F238E27FC236}">
                <a16:creationId xmlns:a16="http://schemas.microsoft.com/office/drawing/2014/main" id="{72D0540C-5172-1B20-3BB1-4A521CDE527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43387" y="-1"/>
            <a:ext cx="7581483" cy="28395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5" name="Espace réservé pour une image  17">
            <a:extLst>
              <a:ext uri="{FF2B5EF4-FFF2-40B4-BE49-F238E27FC236}">
                <a16:creationId xmlns:a16="http://schemas.microsoft.com/office/drawing/2014/main" id="{B25607AA-1F98-1778-A608-0E47811DE5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3387" y="3009901"/>
            <a:ext cx="3705225" cy="3848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6" name="Espace réservé pour une image  17">
            <a:extLst>
              <a:ext uri="{FF2B5EF4-FFF2-40B4-BE49-F238E27FC236}">
                <a16:creationId xmlns:a16="http://schemas.microsoft.com/office/drawing/2014/main" id="{55AAB349-8E67-E1CF-92CA-FE33A427AA0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10120" y="3009900"/>
            <a:ext cx="3729038" cy="38480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/>
              <a:t>Insérez ici une image</a:t>
            </a:r>
          </a:p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04BFDC-E530-D204-4470-D0EE51D49CF3}"/>
              </a:ext>
            </a:extLst>
          </p:cNvPr>
          <p:cNvSpPr/>
          <p:nvPr userDrawn="1"/>
        </p:nvSpPr>
        <p:spPr>
          <a:xfrm rot="10800000">
            <a:off x="-4" y="0"/>
            <a:ext cx="367134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F1400B-1F21-43D2-BD58-0595832CEE00}"/>
              </a:ext>
            </a:extLst>
          </p:cNvPr>
          <p:cNvSpPr/>
          <p:nvPr userDrawn="1"/>
        </p:nvSpPr>
        <p:spPr>
          <a:xfrm rot="10800000">
            <a:off x="11839158" y="-1"/>
            <a:ext cx="367134" cy="6858000"/>
          </a:xfrm>
          <a:prstGeom prst="rect">
            <a:avLst/>
          </a:prstGeom>
          <a:gradFill flip="none" rotWithShape="1">
            <a:gsLst>
              <a:gs pos="0">
                <a:srgbClr val="1565C5"/>
              </a:gs>
              <a:gs pos="33000">
                <a:srgbClr val="002E8A"/>
              </a:gs>
              <a:gs pos="65000">
                <a:srgbClr val="8A1E92"/>
              </a:gs>
              <a:gs pos="90000">
                <a:srgbClr val="D2087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28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A712DCDC-7602-810E-5D86-CEB565F491A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4" y="6080126"/>
            <a:ext cx="1671016" cy="118135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bg1"/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>
              <a:solidFill>
                <a:schemeClr val="bg1"/>
              </a:solidFill>
              <a:latin typeface="+mj-lt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91" r:id="rId3"/>
    <p:sldLayoutId id="2147483682" r:id="rId4"/>
    <p:sldLayoutId id="2147483683" r:id="rId5"/>
    <p:sldLayoutId id="2147483687" r:id="rId6"/>
    <p:sldLayoutId id="2147483689" r:id="rId7"/>
    <p:sldLayoutId id="2147483685" r:id="rId8"/>
    <p:sldLayoutId id="2147483684" r:id="rId9"/>
    <p:sldLayoutId id="2147483675" r:id="rId10"/>
    <p:sldLayoutId id="2147483686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hyperlink" Target="http://commerciaux.celca.caisse-epargne.fr/download/341/tarification/18447/offres-promos-en-cours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12" Type="http://schemas.openxmlformats.org/officeDocument/2006/relationships/image" Target="../media/image24.svg"/><Relationship Id="rId17" Type="http://schemas.microsoft.com/office/2007/relationships/hdphoto" Target="../media/hdphoto2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hyperlink" Target="http://commerciaux.celca.caisse-epargne.fr/download/341/tarification/18447/offres-promos-en-cours.pdf" TargetMode="External"/><Relationship Id="rId10" Type="http://schemas.openxmlformats.org/officeDocument/2006/relationships/image" Target="../media/image22.svg"/><Relationship Id="rId4" Type="http://schemas.openxmlformats.org/officeDocument/2006/relationships/image" Target="../media/image17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hyperlink" Target="http://commerciaux.celca.caisse-epargne.fr/download/1028/documents-hors-arbo-1/33103/presentation-calculette-pret-0.mp4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oupebpce.sharepoint.com/sites/CEGEE-MYDOCS/Documents%20partages/NI-A-0007.pdf" TargetMode="Externa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4.png"/><Relationship Id="rId18" Type="http://schemas.microsoft.com/office/2007/relationships/hdphoto" Target="../media/hdphoto10.wdp"/><Relationship Id="rId3" Type="http://schemas.microsoft.com/office/2007/relationships/hdphoto" Target="../media/hdphoto3.wdp"/><Relationship Id="rId21" Type="http://schemas.openxmlformats.org/officeDocument/2006/relationships/image" Target="../media/image39.svg"/><Relationship Id="rId7" Type="http://schemas.microsoft.com/office/2007/relationships/hdphoto" Target="../media/hdphoto5.wdp"/><Relationship Id="rId12" Type="http://schemas.openxmlformats.org/officeDocument/2006/relationships/chart" Target="../charts/chart3.xml"/><Relationship Id="rId17" Type="http://schemas.openxmlformats.org/officeDocument/2006/relationships/image" Target="../media/image36.png"/><Relationship Id="rId2" Type="http://schemas.openxmlformats.org/officeDocument/2006/relationships/image" Target="../media/image29.png"/><Relationship Id="rId16" Type="http://schemas.microsoft.com/office/2007/relationships/hdphoto" Target="../media/hdphoto9.wdp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image" Target="../media/image35.png"/><Relationship Id="rId10" Type="http://schemas.openxmlformats.org/officeDocument/2006/relationships/image" Target="../media/image33.png"/><Relationship Id="rId19" Type="http://schemas.openxmlformats.org/officeDocument/2006/relationships/image" Target="../media/image37.png"/><Relationship Id="rId4" Type="http://schemas.openxmlformats.org/officeDocument/2006/relationships/image" Target="../media/image30.png"/><Relationship Id="rId9" Type="http://schemas.microsoft.com/office/2007/relationships/hdphoto" Target="../media/hdphoto6.wdp"/><Relationship Id="rId14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4.png"/><Relationship Id="rId18" Type="http://schemas.microsoft.com/office/2007/relationships/hdphoto" Target="../media/hdphoto10.wdp"/><Relationship Id="rId3" Type="http://schemas.openxmlformats.org/officeDocument/2006/relationships/image" Target="../media/image29.png"/><Relationship Id="rId21" Type="http://schemas.openxmlformats.org/officeDocument/2006/relationships/image" Target="../media/image39.svg"/><Relationship Id="rId7" Type="http://schemas.openxmlformats.org/officeDocument/2006/relationships/image" Target="../media/image31.png"/><Relationship Id="rId12" Type="http://schemas.microsoft.com/office/2007/relationships/hdphoto" Target="../media/hdphoto7.wdp"/><Relationship Id="rId17" Type="http://schemas.openxmlformats.org/officeDocument/2006/relationships/image" Target="../media/image36.png"/><Relationship Id="rId2" Type="http://schemas.openxmlformats.org/officeDocument/2006/relationships/chart" Target="../charts/chart4.xml"/><Relationship Id="rId16" Type="http://schemas.microsoft.com/office/2007/relationships/hdphoto" Target="../media/hdphoto9.wdp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5" Type="http://schemas.openxmlformats.org/officeDocument/2006/relationships/image" Target="../media/image35.png"/><Relationship Id="rId10" Type="http://schemas.microsoft.com/office/2007/relationships/hdphoto" Target="../media/hdphoto6.wdp"/><Relationship Id="rId19" Type="http://schemas.openxmlformats.org/officeDocument/2006/relationships/image" Target="../media/image37.png"/><Relationship Id="rId4" Type="http://schemas.microsoft.com/office/2007/relationships/hdphoto" Target="../media/hdphoto3.wdp"/><Relationship Id="rId9" Type="http://schemas.openxmlformats.org/officeDocument/2006/relationships/image" Target="../media/image32.png"/><Relationship Id="rId1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2.wdp"/><Relationship Id="rId18" Type="http://schemas.openxmlformats.org/officeDocument/2006/relationships/image" Target="../media/image62.png"/><Relationship Id="rId26" Type="http://schemas.microsoft.com/office/2007/relationships/hdphoto" Target="../media/hdphoto13.wdp"/><Relationship Id="rId3" Type="http://schemas.openxmlformats.org/officeDocument/2006/relationships/image" Target="../media/image51.jpeg"/><Relationship Id="rId21" Type="http://schemas.openxmlformats.org/officeDocument/2006/relationships/image" Target="../media/image65.png"/><Relationship Id="rId7" Type="http://schemas.microsoft.com/office/2007/relationships/hdphoto" Target="../media/hdphoto12.wdp"/><Relationship Id="rId12" Type="http://schemas.openxmlformats.org/officeDocument/2006/relationships/image" Target="../media/image15.png"/><Relationship Id="rId17" Type="http://schemas.openxmlformats.org/officeDocument/2006/relationships/image" Target="../media/image61.png"/><Relationship Id="rId25" Type="http://schemas.openxmlformats.org/officeDocument/2006/relationships/image" Target="../media/image68.png"/><Relationship Id="rId2" Type="http://schemas.openxmlformats.org/officeDocument/2006/relationships/hyperlink" Target="http://commerciaux.celca.caisse-epargne.fr/download/1999/books-jeunes/29837/book-jeunes-conquete-et-fidelisation-2.pptx" TargetMode="External"/><Relationship Id="rId16" Type="http://schemas.openxmlformats.org/officeDocument/2006/relationships/image" Target="../media/image60.png"/><Relationship Id="rId20" Type="http://schemas.openxmlformats.org/officeDocument/2006/relationships/image" Target="../media/image64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hyperlink" Target="http://commerciaux.celca.caisse-epargne.fr/download/1999/books-jeunes/29837/book-jeunes-conquete-et-fidelisation.pptx" TargetMode="External"/><Relationship Id="rId24" Type="http://schemas.openxmlformats.org/officeDocument/2006/relationships/hyperlink" Target="http://commerciaux.celca.caisse-epargne.fr/download/1028/documents-hors-arbo-1/30320/2023-kit-animation-agence-v0-1.ppsx" TargetMode="External"/><Relationship Id="rId5" Type="http://schemas.openxmlformats.org/officeDocument/2006/relationships/image" Target="../media/image53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7.png"/><Relationship Id="rId19" Type="http://schemas.openxmlformats.org/officeDocument/2006/relationships/image" Target="../media/image63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Relationship Id="rId14" Type="http://schemas.openxmlformats.org/officeDocument/2006/relationships/image" Target="../media/image58.png"/><Relationship Id="rId22" Type="http://schemas.openxmlformats.org/officeDocument/2006/relationships/image" Target="../media/image66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sv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svg"/><Relationship Id="rId4" Type="http://schemas.microsoft.com/office/2007/relationships/hdphoto" Target="../media/hdphoto14.wdp"/><Relationship Id="rId9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hyperlink" Target="https://groupebpce.sharepoint.com/sites/ConventionJeunes0504/_layouts/15/stream.aspx?id=%2Fsites%2FConventionJeunes0504%2FShared%20Documents%2FGeneral%2FVid%C3%A9os%2FPr%C3%A9sentation%20Campagne%2Emp4&amp;referrer=StreamWebApp%2EWeb&amp;referrerScenario=AddressBarCopied%2Eview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5.wdp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1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hyperlink" Target="http://commerciaux.celca.caisse-epargne.fr/download/1028/documents-hors-arbo-1/33102/plan-de-communication-v2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7" Type="http://schemas.microsoft.com/office/2007/relationships/hdphoto" Target="../media/hdphoto18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5" Type="http://schemas.microsoft.com/office/2007/relationships/hdphoto" Target="../media/hdphoto17.wdp"/><Relationship Id="rId4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5139" y="1613852"/>
            <a:ext cx="9361715" cy="2696958"/>
          </a:xfrm>
        </p:spPr>
        <p:txBody>
          <a:bodyPr>
            <a:normAutofit fontScale="90000"/>
          </a:bodyPr>
          <a:lstStyle/>
          <a:p>
            <a:r>
              <a:rPr lang="fr-FR" sz="5700" dirty="0"/>
              <a:t>L’OFFRE JEUNES 2024</a:t>
            </a:r>
            <a:br>
              <a:rPr lang="fr-FR" dirty="0"/>
            </a:br>
            <a:br>
              <a:rPr lang="fr-FR" dirty="0"/>
            </a:br>
            <a:r>
              <a:rPr lang="fr-FR" sz="3000" dirty="0"/>
              <a:t>- Heure Du Jeudi -</a:t>
            </a:r>
            <a:br>
              <a:rPr lang="fr-FR" sz="3000" dirty="0"/>
            </a:br>
            <a:br>
              <a:rPr lang="fr-FR" sz="3000" dirty="0"/>
            </a:br>
            <a:r>
              <a:rPr lang="fr-FR" sz="2200" dirty="0"/>
              <a:t>18/04/2024</a:t>
            </a:r>
            <a:endParaRPr lang="fr-FR" sz="3000" dirty="0"/>
          </a:p>
        </p:txBody>
      </p:sp>
      <p:pic>
        <p:nvPicPr>
          <p:cNvPr id="13" name="Image 1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9A79152E-9199-2CBA-5037-C54F8ED839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44" y="4310810"/>
            <a:ext cx="3970107" cy="280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3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3A17D6-4D6E-B5ED-CBA1-331BE63526BF}"/>
              </a:ext>
            </a:extLst>
          </p:cNvPr>
          <p:cNvSpPr/>
          <p:nvPr/>
        </p:nvSpPr>
        <p:spPr>
          <a:xfrm>
            <a:off x="2989566" y="1911013"/>
            <a:ext cx="8336116" cy="541421"/>
          </a:xfrm>
          <a:prstGeom prst="rect">
            <a:avLst/>
          </a:prstGeom>
          <a:gradFill flip="none" rotWithShape="1">
            <a:gsLst>
              <a:gs pos="0">
                <a:srgbClr val="D20872">
                  <a:alpha val="30000"/>
                </a:srgbClr>
              </a:gs>
              <a:gs pos="36000">
                <a:srgbClr val="8A1E92">
                  <a:alpha val="30000"/>
                </a:srgbClr>
              </a:gs>
              <a:gs pos="75000">
                <a:srgbClr val="002E8A">
                  <a:alpha val="30000"/>
                </a:srgbClr>
              </a:gs>
              <a:gs pos="100000">
                <a:srgbClr val="1565C5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46E6119-FC54-E71D-20DA-E58E1ABF6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46849" y="1826950"/>
            <a:ext cx="8360966" cy="4471091"/>
          </a:xfrm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Contexte et enjeux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Notre offre : trouver mieux ça va être sport !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La force des Ambassadeurs Jeunes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L’appui de la campagne de communication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259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A651CC-EAAF-391D-8627-35A97E7E18E8}"/>
              </a:ext>
            </a:extLst>
          </p:cNvPr>
          <p:cNvSpPr/>
          <p:nvPr/>
        </p:nvSpPr>
        <p:spPr>
          <a:xfrm>
            <a:off x="774269" y="1441421"/>
            <a:ext cx="10741455" cy="1117874"/>
          </a:xfrm>
          <a:prstGeom prst="rect">
            <a:avLst/>
          </a:prstGeom>
          <a:solidFill>
            <a:srgbClr val="C90CC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D00AB4"/>
                </a:solidFill>
              </a:rPr>
              <a:t>L’objectif majeur du plan stratégique </a:t>
            </a:r>
            <a:r>
              <a:rPr lang="fr-FR" dirty="0">
                <a:solidFill>
                  <a:schemeClr val="tx1"/>
                </a:solidFill>
              </a:rPr>
              <a:t>de </a:t>
            </a:r>
            <a:r>
              <a:rPr lang="fr-FR" dirty="0"/>
              <a:t>la CEGEE est de revenir à une évolution positive du fonds de commerce.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 et enjeux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722F739F-80B3-1CB7-4B18-99DE8E619FF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59995" y="1602440"/>
            <a:ext cx="10980738" cy="1170802"/>
          </a:xfrm>
        </p:spPr>
        <p:txBody>
          <a:bodyPr/>
          <a:lstStyle/>
          <a:p>
            <a:pPr>
              <a:buClr>
                <a:srgbClr val="D20872"/>
              </a:buClr>
            </a:pPr>
            <a:r>
              <a:rPr lang="fr-FR" dirty="0"/>
              <a:t>En 6 ans, </a:t>
            </a:r>
            <a:r>
              <a:rPr lang="fr-FR" dirty="0">
                <a:solidFill>
                  <a:srgbClr val="D20872"/>
                </a:solidFill>
                <a:latin typeface="Montserrat Black" panose="00000A00000000000000" pitchFamily="2" charset="0"/>
              </a:rPr>
              <a:t>le fonds de commerce de la CEGEE a baissé de 15,6% </a:t>
            </a:r>
            <a:r>
              <a:rPr lang="fr-FR" dirty="0"/>
              <a:t>(hors clients inactifs). </a:t>
            </a:r>
          </a:p>
          <a:p>
            <a:pPr marL="0" indent="0">
              <a:buClr>
                <a:srgbClr val="D00AB4"/>
              </a:buClr>
              <a:buNone/>
            </a:pPr>
            <a:endParaRPr lang="fr-FR" sz="300" dirty="0"/>
          </a:p>
          <a:p>
            <a:pPr>
              <a:buClr>
                <a:srgbClr val="D20872"/>
              </a:buClr>
            </a:pPr>
            <a:r>
              <a:rPr lang="fr-FR" dirty="0"/>
              <a:t>Pour assurer sa pérennité, la CEGEE doit </a:t>
            </a:r>
            <a:r>
              <a:rPr lang="fr-FR" dirty="0">
                <a:solidFill>
                  <a:srgbClr val="D20872"/>
                </a:solidFill>
                <a:latin typeface="Montserrat Black" panose="00000A00000000000000" pitchFamily="2" charset="0"/>
              </a:rPr>
              <a:t>inverser cette tendance </a:t>
            </a:r>
            <a:r>
              <a:rPr lang="fr-FR" dirty="0"/>
              <a:t>et développer son fonds de commerce.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4D1859-926C-B736-72BF-4A9E0AC3AD28}"/>
              </a:ext>
            </a:extLst>
          </p:cNvPr>
          <p:cNvSpPr txBox="1"/>
          <p:nvPr/>
        </p:nvSpPr>
        <p:spPr>
          <a:xfrm>
            <a:off x="1677137" y="2970835"/>
            <a:ext cx="526939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Fonds de commerce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milliers de clients (hors clients inactifs)</a:t>
            </a:r>
          </a:p>
        </p:txBody>
      </p:sp>
      <p:pic>
        <p:nvPicPr>
          <p:cNvPr id="13" name="Image 1" descr="image008">
            <a:extLst>
              <a:ext uri="{FF2B5EF4-FFF2-40B4-BE49-F238E27FC236}">
                <a16:creationId xmlns:a16="http://schemas.microsoft.com/office/drawing/2014/main" id="{B849D2C3-6C0D-E532-E411-20EA2D331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77" y="2997392"/>
            <a:ext cx="689457" cy="20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F06FF4F7-0DF2-7F40-20EF-19ADA65D01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630909"/>
              </p:ext>
            </p:extLst>
          </p:nvPr>
        </p:nvGraphicFramePr>
        <p:xfrm>
          <a:off x="840945" y="3403672"/>
          <a:ext cx="10741455" cy="2597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F4EC6F7E-B899-ADB1-20BD-3E5078F072AD}"/>
              </a:ext>
            </a:extLst>
          </p:cNvPr>
          <p:cNvSpPr txBox="1"/>
          <p:nvPr/>
        </p:nvSpPr>
        <p:spPr>
          <a:xfrm>
            <a:off x="10082574" y="4540263"/>
            <a:ext cx="1268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  <a:latin typeface="Arial Black" panose="020B0A04020102020204" pitchFamily="34" charset="0"/>
              </a:rPr>
              <a:t>- 2,03%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59DDBD7-C982-9926-020E-A026BA6752A7}"/>
              </a:ext>
            </a:extLst>
          </p:cNvPr>
          <p:cNvSpPr txBox="1"/>
          <p:nvPr/>
        </p:nvSpPr>
        <p:spPr>
          <a:xfrm>
            <a:off x="8650617" y="4386374"/>
            <a:ext cx="1268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  <a:latin typeface="Arial Black" panose="020B0A04020102020204" pitchFamily="34" charset="0"/>
              </a:rPr>
              <a:t>- 2,21%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8FC85A-9AD9-EE87-81AB-A96F2E696F87}"/>
              </a:ext>
            </a:extLst>
          </p:cNvPr>
          <p:cNvSpPr txBox="1"/>
          <p:nvPr/>
        </p:nvSpPr>
        <p:spPr>
          <a:xfrm>
            <a:off x="7218660" y="4246203"/>
            <a:ext cx="1268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  <a:latin typeface="Arial Black" panose="020B0A04020102020204" pitchFamily="34" charset="0"/>
              </a:rPr>
              <a:t>- 2,82%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24F8D79-AB38-A970-0B65-074F1CB9D04C}"/>
              </a:ext>
            </a:extLst>
          </p:cNvPr>
          <p:cNvSpPr txBox="1"/>
          <p:nvPr/>
        </p:nvSpPr>
        <p:spPr>
          <a:xfrm>
            <a:off x="5786703" y="4046871"/>
            <a:ext cx="1268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  <a:latin typeface="Arial Black" panose="020B0A04020102020204" pitchFamily="34" charset="0"/>
              </a:rPr>
              <a:t>- 2,86%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6A745-6407-C027-5EC6-A87D2A157D68}"/>
              </a:ext>
            </a:extLst>
          </p:cNvPr>
          <p:cNvSpPr txBox="1"/>
          <p:nvPr/>
        </p:nvSpPr>
        <p:spPr>
          <a:xfrm>
            <a:off x="4354746" y="3822985"/>
            <a:ext cx="1268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  <a:latin typeface="Arial Black" panose="020B0A04020102020204" pitchFamily="34" charset="0"/>
              </a:rPr>
              <a:t>- 2,98%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C492D1-5327-0406-9AE7-E3B6E80B25C7}"/>
              </a:ext>
            </a:extLst>
          </p:cNvPr>
          <p:cNvSpPr txBox="1"/>
          <p:nvPr/>
        </p:nvSpPr>
        <p:spPr>
          <a:xfrm>
            <a:off x="2905126" y="3655466"/>
            <a:ext cx="1268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  <a:latin typeface="Arial Black" panose="020B0A04020102020204" pitchFamily="34" charset="0"/>
              </a:rPr>
              <a:t>- 3,84%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87E1B6-CF33-D1DF-888F-58C7A9C6DBAE}"/>
              </a:ext>
            </a:extLst>
          </p:cNvPr>
          <p:cNvSpPr txBox="1"/>
          <p:nvPr/>
        </p:nvSpPr>
        <p:spPr>
          <a:xfrm>
            <a:off x="138632" y="6148382"/>
            <a:ext cx="15231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 : DATA CRM CEGEE</a:t>
            </a:r>
          </a:p>
        </p:txBody>
      </p:sp>
    </p:spTree>
    <p:extLst>
      <p:ext uri="{BB962C8B-B14F-4D97-AF65-F5344CB8AC3E}">
        <p14:creationId xmlns:p14="http://schemas.microsoft.com/office/powerpoint/2010/main" val="4283137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C11A6A-DF07-983F-77F6-5A582A29AAF9}"/>
              </a:ext>
            </a:extLst>
          </p:cNvPr>
          <p:cNvSpPr/>
          <p:nvPr/>
        </p:nvSpPr>
        <p:spPr>
          <a:xfrm>
            <a:off x="774269" y="1537114"/>
            <a:ext cx="10741455" cy="959517"/>
          </a:xfrm>
          <a:prstGeom prst="rect">
            <a:avLst/>
          </a:prstGeom>
          <a:solidFill>
            <a:srgbClr val="C90CC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CEGEE doit développer </a:t>
            </a:r>
            <a:r>
              <a:rPr lang="fr-FR" dirty="0">
                <a:solidFill>
                  <a:srgbClr val="D00AB4"/>
                </a:solidFill>
              </a:rPr>
              <a:t>sa conquête de nouveaux clients </a:t>
            </a:r>
            <a:r>
              <a:rPr lang="fr-FR" dirty="0"/>
              <a:t>et </a:t>
            </a:r>
            <a:r>
              <a:rPr lang="fr-FR" dirty="0">
                <a:solidFill>
                  <a:srgbClr val="D00AB4"/>
                </a:solidFill>
              </a:rPr>
              <a:t>fidéliser ses clients</a:t>
            </a:r>
            <a:r>
              <a:rPr lang="fr-FR" dirty="0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 et enjeux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E36086-9956-D0AA-2698-1F1D0AA1D657}"/>
              </a:ext>
            </a:extLst>
          </p:cNvPr>
          <p:cNvSpPr txBox="1"/>
          <p:nvPr/>
        </p:nvSpPr>
        <p:spPr>
          <a:xfrm>
            <a:off x="1649640" y="2925215"/>
            <a:ext cx="527580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Conquête et attrition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milliers de clients (hors clients inactifs)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514ACF-AFC0-19D5-D6A9-B25AB7AC2F8F}"/>
              </a:ext>
            </a:extLst>
          </p:cNvPr>
          <p:cNvSpPr/>
          <p:nvPr/>
        </p:nvSpPr>
        <p:spPr>
          <a:xfrm>
            <a:off x="1187951" y="5759304"/>
            <a:ext cx="87044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179388" lvl="1"/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Image 1" descr="image008">
            <a:extLst>
              <a:ext uri="{FF2B5EF4-FFF2-40B4-BE49-F238E27FC236}">
                <a16:creationId xmlns:a16="http://schemas.microsoft.com/office/drawing/2014/main" id="{5CEC369B-9794-07FE-5F18-016EBA96C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83" y="2963315"/>
            <a:ext cx="689457" cy="20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Espace réservé du contenu 1">
            <a:extLst>
              <a:ext uri="{FF2B5EF4-FFF2-40B4-BE49-F238E27FC236}">
                <a16:creationId xmlns:a16="http://schemas.microsoft.com/office/drawing/2014/main" id="{D26DEC92-98AC-F4DF-0FD3-6068CCAFCB0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00219" y="1578262"/>
            <a:ext cx="10425006" cy="720000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rgbClr val="D20872"/>
              </a:buClr>
              <a:buNone/>
            </a:pPr>
            <a:r>
              <a:rPr lang="fr-FR" dirty="0">
                <a:solidFill>
                  <a:srgbClr val="D20872"/>
                </a:solidFill>
                <a:latin typeface="Montserrat Black" panose="00000A00000000000000" pitchFamily="2" charset="0"/>
              </a:rPr>
              <a:t>Deux axes de développement </a:t>
            </a:r>
            <a:r>
              <a:rPr lang="fr-FR" dirty="0"/>
              <a:t>doivent nous permettre de revenir à une évolution positive de notre fonds de commerce : </a:t>
            </a:r>
            <a:r>
              <a:rPr lang="fr-FR" dirty="0">
                <a:solidFill>
                  <a:srgbClr val="D20872"/>
                </a:solidFill>
                <a:latin typeface="Montserrat Black" panose="00000A00000000000000" pitchFamily="2" charset="0"/>
              </a:rPr>
              <a:t>la conquête et la fidélisation de nos clients</a:t>
            </a:r>
            <a:r>
              <a:rPr lang="fr-FR" dirty="0"/>
              <a:t>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5E18013-A5C5-1907-7DB1-D21B76576189}"/>
              </a:ext>
            </a:extLst>
          </p:cNvPr>
          <p:cNvSpPr txBox="1"/>
          <p:nvPr/>
        </p:nvSpPr>
        <p:spPr>
          <a:xfrm>
            <a:off x="138632" y="6148382"/>
            <a:ext cx="15231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 : DATA CRM CEGEE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68A98A00-D676-DE34-70DC-0BD467EBB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9036187"/>
              </p:ext>
            </p:extLst>
          </p:nvPr>
        </p:nvGraphicFramePr>
        <p:xfrm>
          <a:off x="584094" y="3348837"/>
          <a:ext cx="10906699" cy="2380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455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7A3190-87BF-6202-BD85-83ACEB11247B}"/>
              </a:ext>
            </a:extLst>
          </p:cNvPr>
          <p:cNvGrpSpPr/>
          <p:nvPr/>
        </p:nvGrpSpPr>
        <p:grpSpPr>
          <a:xfrm>
            <a:off x="3383257" y="1695797"/>
            <a:ext cx="8168368" cy="4246300"/>
            <a:chOff x="1812724" y="1714847"/>
            <a:chExt cx="8168368" cy="42463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BA92403-B39B-6AFC-1B48-18AE65DAED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333"/>
            <a:stretch/>
          </p:blipFill>
          <p:spPr>
            <a:xfrm>
              <a:off x="1812724" y="1714847"/>
              <a:ext cx="8168368" cy="42463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67E837-04CC-2181-FC21-13D48F13BD36}"/>
                </a:ext>
              </a:extLst>
            </p:cNvPr>
            <p:cNvSpPr/>
            <p:nvPr/>
          </p:nvSpPr>
          <p:spPr>
            <a:xfrm>
              <a:off x="2428875" y="1952625"/>
              <a:ext cx="3686175" cy="1774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695324" y="559844"/>
            <a:ext cx="11344275" cy="720000"/>
          </a:xfrm>
        </p:spPr>
        <p:txBody>
          <a:bodyPr>
            <a:normAutofit/>
          </a:bodyPr>
          <a:lstStyle/>
          <a:p>
            <a:r>
              <a:rPr lang="fr-FR" dirty="0"/>
              <a:t>L’attrition par âge montre une nette </a:t>
            </a:r>
            <a:r>
              <a:rPr lang="fr-FR" dirty="0">
                <a:solidFill>
                  <a:srgbClr val="D00AB4"/>
                </a:solidFill>
              </a:rPr>
              <a:t>augmentation des départs entre 17 et 26 ans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Contexte et enjeux</a:t>
            </a:r>
          </a:p>
          <a:p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4551858" y="1491908"/>
            <a:ext cx="3819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Taux d’attrition par âge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2023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F2CF1AD-A691-C24A-058B-E5D43E01C4A0}"/>
              </a:ext>
            </a:extLst>
          </p:cNvPr>
          <p:cNvGrpSpPr/>
          <p:nvPr/>
        </p:nvGrpSpPr>
        <p:grpSpPr>
          <a:xfrm>
            <a:off x="6953924" y="2568709"/>
            <a:ext cx="1998694" cy="3260591"/>
            <a:chOff x="6953924" y="2568709"/>
            <a:chExt cx="1998694" cy="326059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240D551-8F29-98FB-358E-BA62DF9E205C}"/>
                </a:ext>
              </a:extLst>
            </p:cNvPr>
            <p:cNvSpPr/>
            <p:nvPr/>
          </p:nvSpPr>
          <p:spPr>
            <a:xfrm>
              <a:off x="6964329" y="2568709"/>
              <a:ext cx="1988289" cy="2565266"/>
            </a:xfrm>
            <a:prstGeom prst="rect">
              <a:avLst/>
            </a:prstGeom>
            <a:solidFill>
              <a:srgbClr val="EBCDDD">
                <a:alpha val="32941"/>
              </a:srgbClr>
            </a:solidFill>
            <a:ln w="9525">
              <a:solidFill>
                <a:schemeClr val="bg2">
                  <a:lumMod val="40000"/>
                  <a:lumOff val="60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0" name="Graphique 19" descr="Signe de la main contour">
              <a:extLst>
                <a:ext uri="{FF2B5EF4-FFF2-40B4-BE49-F238E27FC236}">
                  <a16:creationId xmlns:a16="http://schemas.microsoft.com/office/drawing/2014/main" id="{EEBC3484-6A05-C138-4DFB-BDEB39C15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85583" y="2738191"/>
              <a:ext cx="914400" cy="914400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C24BCA2-AF27-B17A-72A0-B6C129B545C4}"/>
                </a:ext>
              </a:extLst>
            </p:cNvPr>
            <p:cNvSpPr/>
            <p:nvPr/>
          </p:nvSpPr>
          <p:spPr>
            <a:xfrm>
              <a:off x="6953924" y="5572259"/>
              <a:ext cx="1988289" cy="257041"/>
            </a:xfrm>
            <a:prstGeom prst="rect">
              <a:avLst/>
            </a:prstGeom>
            <a:solidFill>
              <a:srgbClr val="D20872">
                <a:alpha val="32941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Image 1" descr="image008">
            <a:extLst>
              <a:ext uri="{FF2B5EF4-FFF2-40B4-BE49-F238E27FC236}">
                <a16:creationId xmlns:a16="http://schemas.microsoft.com/office/drawing/2014/main" id="{C81BBA6A-AE9D-8953-247F-AAC2F800C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256" y="1534122"/>
            <a:ext cx="689457" cy="20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4461430-DCDD-97DC-41D5-6EA4B8635FF9}"/>
              </a:ext>
            </a:extLst>
          </p:cNvPr>
          <p:cNvSpPr txBox="1"/>
          <p:nvPr/>
        </p:nvSpPr>
        <p:spPr>
          <a:xfrm>
            <a:off x="138632" y="6148382"/>
            <a:ext cx="21098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 : DATA CRM CEGEE – Nov. 2023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72C90B-63C2-2405-40D5-246C81766557}"/>
              </a:ext>
            </a:extLst>
          </p:cNvPr>
          <p:cNvSpPr/>
          <p:nvPr/>
        </p:nvSpPr>
        <p:spPr>
          <a:xfrm>
            <a:off x="464600" y="1463538"/>
            <a:ext cx="2803512" cy="4478559"/>
          </a:xfrm>
          <a:prstGeom prst="rect">
            <a:avLst/>
          </a:prstGeom>
          <a:solidFill>
            <a:srgbClr val="C90CC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B2E1B408-AFA0-0433-821F-5730E092CE3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64704" y="1459227"/>
            <a:ext cx="2573087" cy="720000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D20872"/>
              </a:buClr>
              <a:buNone/>
            </a:pPr>
            <a:r>
              <a:rPr lang="fr-FR" dirty="0"/>
              <a:t>Pour prévenir les départs des clients, </a:t>
            </a:r>
            <a:r>
              <a:rPr lang="fr-FR" dirty="0">
                <a:solidFill>
                  <a:srgbClr val="D20872"/>
                </a:solidFill>
                <a:latin typeface="Montserrat Black" panose="00000A00000000000000" pitchFamily="2" charset="0"/>
              </a:rPr>
              <a:t>la fidélisation et l’équipement apparaissent comme des enjeux incontournables</a:t>
            </a:r>
            <a:r>
              <a:rPr lang="fr-FR" dirty="0"/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D20872"/>
              </a:buClr>
              <a:buNone/>
            </a:pPr>
            <a:r>
              <a:rPr lang="fr-FR" dirty="0"/>
              <a:t>En effet, parmi les clients qui nous ont quittés, </a:t>
            </a:r>
            <a:r>
              <a:rPr lang="fr-FR" b="1" dirty="0"/>
              <a:t>44% étaient des Distanciés</a:t>
            </a:r>
            <a:r>
              <a:rPr lang="fr-FR" dirty="0"/>
              <a:t> et seulement 12% des Bancarisés Principaux. </a:t>
            </a:r>
          </a:p>
          <a:p>
            <a:pPr marL="0" indent="0">
              <a:lnSpc>
                <a:spcPct val="150000"/>
              </a:lnSpc>
              <a:buClr>
                <a:srgbClr val="D20872"/>
              </a:buClr>
              <a:buNone/>
            </a:pPr>
            <a:endParaRPr lang="fr-FR" dirty="0"/>
          </a:p>
          <a:p>
            <a:pPr marL="0" indent="0">
              <a:lnSpc>
                <a:spcPct val="150000"/>
              </a:lnSpc>
              <a:buClr>
                <a:srgbClr val="D20872"/>
              </a:buClr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429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83B220-9728-65E2-F131-00135D5B7C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De l’importance de </a:t>
            </a:r>
            <a:r>
              <a:rPr lang="fr-FR" dirty="0">
                <a:solidFill>
                  <a:srgbClr val="D00AB4"/>
                </a:solidFill>
              </a:rPr>
              <a:t>placer les Jeunes au centre de notre stratégie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BEE6F9-AD2B-9560-E967-0203F56D7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Contexte et enjeux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83FA1C7-3EC7-E9AF-DA3C-8632F542E6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1973" b="4682"/>
          <a:stretch/>
        </p:blipFill>
        <p:spPr>
          <a:xfrm>
            <a:off x="8675083" y="1216196"/>
            <a:ext cx="3000979" cy="45294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8FF344DD-5457-5B46-B29E-6871787D8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074" y="1279994"/>
            <a:ext cx="7693763" cy="533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fr-FR" altLang="fr-FR" sz="1400" b="1" dirty="0">
                <a:solidFill>
                  <a:srgbClr val="8A1E92"/>
                </a:solidFill>
              </a:rPr>
              <a:t>Pourquoi les jeunes sont-ils un segment si important pour les banques 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Tout d'abord, il faut savoir que 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fonds de commerce de la CEGEE a baissé de plus de 15% sur les 6 dernières années.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Alors certes, cette baisse ralentie du fait des nombreuses actions qui sont menées par les forces commerciales mais cela ne suffit pas à inverser la tendance.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développer notre fonds de commerce et capter de nouveaux clients, les études montrent qu'il existe différents leviers dont 2 importants : l'immobilier et les jeunes.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 un contexte où le marché immobilier peine à redémarrer, 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nous devons plus que jamais aller à la conquête des jeunes et renforcer leur fidélisation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développer le fonds de commerce de la CEGEE.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[…] 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Vous avez au quotidien face à vous des jeunes qui seront nos bancarisés principaux voire nos premiums de demain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qui occuperont pour certains des postes prestigieux.</a:t>
            </a:r>
            <a:endParaRPr lang="fr-FR" altLang="fr-FR" sz="1400" strike="sngStrik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[…] Il est donc essentiel de développer notre fonds de commerce jeunes, 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capital pour l'avenir de la CEGEE.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L'objectif aujourd’hui va être de vous présenter et de partager sur 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leviers importants et les bonnes pratiques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qui permettront à la CEGEE de monter sur la première marche du podium face à des concurrents offensifs.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b="1" dirty="0">
                <a:solidFill>
                  <a:srgbClr val="8A1E92"/>
                </a:solidFill>
              </a:rPr>
              <a:t>Vous verrez que « Trouver mieux, ça va être sport ».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8A1E9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rgbClr val="8A1E92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E5B9A63F-19B5-DB1A-B288-3463C5185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038" y="5852142"/>
            <a:ext cx="3937163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 de </a:t>
            </a:r>
            <a:r>
              <a:rPr lang="fr-FR" altLang="fr-FR" sz="1400" b="1" dirty="0">
                <a:solidFill>
                  <a:srgbClr val="D20872"/>
                </a:solidFill>
                <a:latin typeface="+mj-lt"/>
              </a:rPr>
              <a:t>Gaëlle SALAÜN</a:t>
            </a:r>
            <a:r>
              <a:rPr lang="fr-FR" alt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lors de la </a:t>
            </a:r>
            <a:r>
              <a:rPr lang="fr-FR" altLang="fr-FR" sz="1400" b="1" dirty="0">
                <a:solidFill>
                  <a:srgbClr val="D20872"/>
                </a:solidFill>
                <a:latin typeface="+mj-lt"/>
              </a:rPr>
              <a:t>Convention Jeunes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fr-FR" alt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05/04/24, Metz La Halle.</a:t>
            </a:r>
            <a:endParaRPr kumimoji="0" lang="fr-FR" altLang="fr-FR" sz="8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33D4DD9-5597-8C5E-0256-8C3964FAA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72659">
            <a:off x="209095" y="1218278"/>
            <a:ext cx="552445" cy="56774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9E8DB5D-70C1-6664-90A1-23DD17C13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7596">
            <a:off x="5088677" y="5795971"/>
            <a:ext cx="590007" cy="52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8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3A17D6-4D6E-B5ED-CBA1-331BE63526BF}"/>
              </a:ext>
            </a:extLst>
          </p:cNvPr>
          <p:cNvSpPr/>
          <p:nvPr/>
        </p:nvSpPr>
        <p:spPr>
          <a:xfrm>
            <a:off x="3127450" y="2634913"/>
            <a:ext cx="8336116" cy="541421"/>
          </a:xfrm>
          <a:prstGeom prst="rect">
            <a:avLst/>
          </a:prstGeom>
          <a:gradFill flip="none" rotWithShape="1">
            <a:gsLst>
              <a:gs pos="0">
                <a:srgbClr val="D20872">
                  <a:alpha val="30000"/>
                </a:srgbClr>
              </a:gs>
              <a:gs pos="36000">
                <a:srgbClr val="8A1E92">
                  <a:alpha val="30000"/>
                </a:srgbClr>
              </a:gs>
              <a:gs pos="75000">
                <a:srgbClr val="002E8A">
                  <a:alpha val="30000"/>
                </a:srgbClr>
              </a:gs>
              <a:gs pos="100000">
                <a:srgbClr val="1565C5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46E6119-FC54-E71D-20DA-E58E1ABF6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5424" y="1846000"/>
            <a:ext cx="8360966" cy="4471091"/>
          </a:xfrm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Contexte et enjeux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Notre offre : trouver mieux ça va être sport !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La force des Ambassadeurs Jeunes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L’appui de la campagne de communication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1746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C8DBC0-C27D-A577-0E70-28F4C82622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D20872"/>
                </a:solidFill>
              </a:rPr>
              <a:t>Intégrer l’équipe Caisse d’Epargne </a:t>
            </a:r>
            <a:r>
              <a:rPr lang="fr-FR" dirty="0"/>
              <a:t>dès le plus jeune âge !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278D45-213A-1509-6F8C-3E9D27234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: trouver mieux, ça va être sport !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4D19EF0-C3BF-54DA-9488-1BDCE99AD545}"/>
              </a:ext>
            </a:extLst>
          </p:cNvPr>
          <p:cNvSpPr txBox="1">
            <a:spLocks/>
          </p:cNvSpPr>
          <p:nvPr/>
        </p:nvSpPr>
        <p:spPr>
          <a:xfrm>
            <a:off x="4710969" y="605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lang="fr-FR" sz="1050" b="0" i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/>
              <a:t>Titre de la slide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BB430C1-F3E0-3FF2-798A-ADCCE7C4E26C}"/>
              </a:ext>
            </a:extLst>
          </p:cNvPr>
          <p:cNvGrpSpPr/>
          <p:nvPr/>
        </p:nvGrpSpPr>
        <p:grpSpPr>
          <a:xfrm>
            <a:off x="6704967" y="824193"/>
            <a:ext cx="5418696" cy="4249875"/>
            <a:chOff x="5937328" y="1027768"/>
            <a:chExt cx="5418696" cy="4249875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B638DFCE-38FF-F63C-34E7-C6708E91A461}"/>
                </a:ext>
              </a:extLst>
            </p:cNvPr>
            <p:cNvGrpSpPr/>
            <p:nvPr/>
          </p:nvGrpSpPr>
          <p:grpSpPr>
            <a:xfrm>
              <a:off x="7557920" y="2964794"/>
              <a:ext cx="2647871" cy="2312849"/>
              <a:chOff x="5722374" y="1760277"/>
              <a:chExt cx="1962150" cy="1713889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76566AC-F222-C004-AEF6-8B1B34C4A22E}"/>
                  </a:ext>
                </a:extLst>
              </p:cNvPr>
              <p:cNvSpPr/>
              <p:nvPr userDrawn="1"/>
            </p:nvSpPr>
            <p:spPr>
              <a:xfrm>
                <a:off x="5824799" y="1760277"/>
                <a:ext cx="1732226" cy="1713889"/>
              </a:xfrm>
              <a:prstGeom prst="ellipse">
                <a:avLst/>
              </a:prstGeom>
              <a:solidFill>
                <a:srgbClr val="8A1E92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8DFF68C-FAE8-F2C5-44ED-A42BA764BFC8}"/>
                  </a:ext>
                </a:extLst>
              </p:cNvPr>
              <p:cNvSpPr txBox="1"/>
              <p:nvPr userDrawn="1"/>
            </p:nvSpPr>
            <p:spPr>
              <a:xfrm>
                <a:off x="5722374" y="2172481"/>
                <a:ext cx="1962150" cy="88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solidFill>
                      <a:schemeClr val="bg1"/>
                    </a:solidFill>
                    <a:latin typeface="Montserrat Black" panose="00000A00000000000000" pitchFamily="2" charset="0"/>
                  </a:rPr>
                  <a:t>Carte à contrôle de solde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D537BF8-92DB-977A-0C6C-C9F67A5A2FC5}"/>
                </a:ext>
              </a:extLst>
            </p:cNvPr>
            <p:cNvGrpSpPr/>
            <p:nvPr/>
          </p:nvGrpSpPr>
          <p:grpSpPr>
            <a:xfrm>
              <a:off x="8864937" y="1027768"/>
              <a:ext cx="2491087" cy="2357659"/>
              <a:chOff x="8647606" y="1171292"/>
              <a:chExt cx="1845968" cy="1747094"/>
            </a:xfrm>
          </p:grpSpPr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BD89ED4-6325-7F08-4C7C-A5DCF192936B}"/>
                  </a:ext>
                </a:extLst>
              </p:cNvPr>
              <p:cNvSpPr/>
              <p:nvPr userDrawn="1"/>
            </p:nvSpPr>
            <p:spPr>
              <a:xfrm>
                <a:off x="8647606" y="1171292"/>
                <a:ext cx="1845968" cy="1747094"/>
              </a:xfrm>
              <a:prstGeom prst="ellipse">
                <a:avLst/>
              </a:prstGeom>
              <a:solidFill>
                <a:srgbClr val="002E8A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D1BCF8BB-DDAB-7D90-7EF2-6399C76722AD}"/>
                  </a:ext>
                </a:extLst>
              </p:cNvPr>
              <p:cNvSpPr txBox="1"/>
              <p:nvPr userDrawn="1"/>
            </p:nvSpPr>
            <p:spPr>
              <a:xfrm>
                <a:off x="8696849" y="1475490"/>
                <a:ext cx="1747145" cy="1163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solidFill>
                      <a:schemeClr val="bg1"/>
                    </a:solidFill>
                    <a:latin typeface="Montserrat Black" panose="00000A00000000000000" pitchFamily="2" charset="0"/>
                  </a:rPr>
                  <a:t>Pilotable depuis la BAD des parents</a:t>
                </a: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229033B3-CD52-C3DB-727F-E2187AD63ADB}"/>
                </a:ext>
              </a:extLst>
            </p:cNvPr>
            <p:cNvGrpSpPr/>
            <p:nvPr/>
          </p:nvGrpSpPr>
          <p:grpSpPr>
            <a:xfrm>
              <a:off x="5937328" y="1266545"/>
              <a:ext cx="2524978" cy="2532948"/>
              <a:chOff x="2562880" y="1466429"/>
              <a:chExt cx="2524978" cy="2532948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3DAF353-95CF-8FCA-CE39-7E1866B049F7}"/>
                  </a:ext>
                </a:extLst>
              </p:cNvPr>
              <p:cNvGrpSpPr/>
              <p:nvPr/>
            </p:nvGrpSpPr>
            <p:grpSpPr>
              <a:xfrm>
                <a:off x="2562880" y="1641720"/>
                <a:ext cx="2460668" cy="2357657"/>
                <a:chOff x="2691742" y="1721164"/>
                <a:chExt cx="2130328" cy="2114550"/>
              </a:xfrm>
            </p:grpSpPr>
            <p:sp>
              <p:nvSpPr>
                <p:cNvPr id="12" name="Ellipse 11">
                  <a:extLst>
                    <a:ext uri="{FF2B5EF4-FFF2-40B4-BE49-F238E27FC236}">
                      <a16:creationId xmlns:a16="http://schemas.microsoft.com/office/drawing/2014/main" id="{89EA6E7F-4C89-489F-D06B-263AA12F3662}"/>
                    </a:ext>
                  </a:extLst>
                </p:cNvPr>
                <p:cNvSpPr/>
                <p:nvPr userDrawn="1"/>
              </p:nvSpPr>
              <p:spPr>
                <a:xfrm>
                  <a:off x="2707520" y="1721164"/>
                  <a:ext cx="2114550" cy="2114550"/>
                </a:xfrm>
                <a:prstGeom prst="ellipse">
                  <a:avLst/>
                </a:prstGeom>
                <a:solidFill>
                  <a:srgbClr val="D20872">
                    <a:alpha val="4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2800"/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C7A13473-09C2-C53A-5AAB-2484054A6A6B}"/>
                    </a:ext>
                  </a:extLst>
                </p:cNvPr>
                <p:cNvSpPr txBox="1"/>
                <p:nvPr userDrawn="1"/>
              </p:nvSpPr>
              <p:spPr>
                <a:xfrm>
                  <a:off x="2691742" y="2161154"/>
                  <a:ext cx="2124510" cy="14078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400" dirty="0">
                      <a:solidFill>
                        <a:schemeClr val="bg1"/>
                      </a:solidFill>
                      <a:latin typeface="Montserrat Black" panose="00000A00000000000000" pitchFamily="2" charset="0"/>
                    </a:rPr>
                    <a:t>Offre Parents-Ados</a:t>
                  </a:r>
                </a:p>
                <a:p>
                  <a:pPr algn="ctr"/>
                  <a:r>
                    <a:rPr lang="fr-FR" sz="4800" dirty="0">
                      <a:solidFill>
                        <a:schemeClr val="bg1"/>
                      </a:solidFill>
                      <a:latin typeface="Montserrat Black" panose="00000A00000000000000" pitchFamily="2" charset="0"/>
                    </a:rPr>
                    <a:t>0</a:t>
                  </a:r>
                  <a:r>
                    <a:rPr lang="fr-FR" sz="3200" dirty="0">
                      <a:solidFill>
                        <a:schemeClr val="bg1"/>
                      </a:solidFill>
                      <a:latin typeface="Montserrat Black" panose="00000A00000000000000" pitchFamily="2" charset="0"/>
                    </a:rPr>
                    <a:t> </a:t>
                  </a:r>
                  <a:r>
                    <a:rPr lang="fr-FR" sz="4800" dirty="0">
                      <a:solidFill>
                        <a:schemeClr val="bg1"/>
                      </a:solidFill>
                      <a:latin typeface="Montserrat Black" panose="00000A00000000000000" pitchFamily="2" charset="0"/>
                    </a:rPr>
                    <a:t>€</a:t>
                  </a:r>
                </a:p>
              </p:txBody>
            </p:sp>
          </p:grpSp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C7FECB79-652B-C040-6C44-3554EBB5D8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58415" y="1466429"/>
                <a:ext cx="1029443" cy="646330"/>
              </a:xfrm>
              <a:prstGeom prst="rect">
                <a:avLst/>
              </a:prstGeom>
            </p:spPr>
          </p:pic>
        </p:grp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CB68E76-7F1F-F16A-9627-A26483100DAD}"/>
              </a:ext>
            </a:extLst>
          </p:cNvPr>
          <p:cNvGrpSpPr/>
          <p:nvPr/>
        </p:nvGrpSpPr>
        <p:grpSpPr>
          <a:xfrm>
            <a:off x="3228975" y="4078720"/>
            <a:ext cx="9302517" cy="1905866"/>
            <a:chOff x="3228975" y="4078720"/>
            <a:chExt cx="9302517" cy="190586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B162C41-DD93-1A02-FB3D-4450D30CC65D}"/>
                </a:ext>
              </a:extLst>
            </p:cNvPr>
            <p:cNvSpPr txBox="1"/>
            <p:nvPr/>
          </p:nvSpPr>
          <p:spPr>
            <a:xfrm>
              <a:off x="5814056" y="5461366"/>
              <a:ext cx="6717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D20872"/>
                  </a:solidFill>
                  <a:latin typeface="Montserrat Black" panose="00000A00000000000000" pitchFamily="2" charset="0"/>
                </a:rPr>
                <a:t>Suivi des dépenses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D0506F7-F7D0-43D3-86C3-77406E308A02}"/>
                </a:ext>
              </a:extLst>
            </p:cNvPr>
            <p:cNvSpPr txBox="1"/>
            <p:nvPr/>
          </p:nvSpPr>
          <p:spPr>
            <a:xfrm>
              <a:off x="3228975" y="4797670"/>
              <a:ext cx="54327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D20872"/>
                  </a:solidFill>
                  <a:latin typeface="Montserrat Black" panose="00000A00000000000000" pitchFamily="2" charset="0"/>
                </a:rPr>
                <a:t>Gestion de budget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E9D9D5E-209C-026F-3910-63B840687588}"/>
                </a:ext>
              </a:extLst>
            </p:cNvPr>
            <p:cNvSpPr txBox="1"/>
            <p:nvPr/>
          </p:nvSpPr>
          <p:spPr>
            <a:xfrm>
              <a:off x="4467225" y="4078720"/>
              <a:ext cx="51102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rgbClr val="D20872"/>
                  </a:solidFill>
                  <a:latin typeface="Montserrat Black" panose="00000A00000000000000" pitchFamily="2" charset="0"/>
                </a:rPr>
                <a:t>Autonomie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C9E379C-5AC5-A9AC-A58B-1F2665D21824}"/>
              </a:ext>
            </a:extLst>
          </p:cNvPr>
          <p:cNvGrpSpPr/>
          <p:nvPr/>
        </p:nvGrpSpPr>
        <p:grpSpPr>
          <a:xfrm>
            <a:off x="128926" y="2260185"/>
            <a:ext cx="3401336" cy="3280378"/>
            <a:chOff x="1706992" y="1682529"/>
            <a:chExt cx="3762118" cy="3457225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B29D715-D478-39EE-52F4-AE78331B7462}"/>
                </a:ext>
              </a:extLst>
            </p:cNvPr>
            <p:cNvSpPr/>
            <p:nvPr userDrawn="1"/>
          </p:nvSpPr>
          <p:spPr>
            <a:xfrm>
              <a:off x="1706992" y="1682529"/>
              <a:ext cx="3762118" cy="3457225"/>
            </a:xfrm>
            <a:prstGeom prst="ellipse">
              <a:avLst/>
            </a:prstGeom>
            <a:solidFill>
              <a:srgbClr val="1D9DD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DBDBD50-E7AB-DC1F-3763-67A9A64A1456}"/>
                </a:ext>
              </a:extLst>
            </p:cNvPr>
            <p:cNvSpPr txBox="1"/>
            <p:nvPr userDrawn="1"/>
          </p:nvSpPr>
          <p:spPr>
            <a:xfrm>
              <a:off x="1862026" y="2064892"/>
              <a:ext cx="3427983" cy="2692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2177C5"/>
                  </a:solidFill>
                  <a:latin typeface="Montserrat Black" panose="00000A00000000000000" pitchFamily="2" charset="0"/>
                </a:rPr>
                <a:t>60%</a:t>
              </a:r>
              <a:r>
                <a:rPr lang="fr-FR" sz="32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 </a:t>
              </a:r>
              <a:r>
                <a:rPr lang="fr-FR" sz="3200" dirty="0">
                  <a:solidFill>
                    <a:srgbClr val="2177C5"/>
                  </a:solidFill>
                  <a:latin typeface="Montserrat Black" panose="00000A00000000000000" pitchFamily="2" charset="0"/>
                </a:rPr>
                <a:t>des </a:t>
              </a:r>
            </a:p>
            <a:p>
              <a:pPr algn="ctr"/>
              <a:r>
                <a:rPr lang="fr-FR" sz="3200" dirty="0">
                  <a:solidFill>
                    <a:srgbClr val="2177C5"/>
                  </a:solidFill>
                  <a:latin typeface="Montserrat Black" panose="00000A00000000000000" pitchFamily="2" charset="0"/>
                </a:rPr>
                <a:t>15 - 17 ans </a:t>
              </a:r>
              <a:r>
                <a:rPr lang="fr-FR" sz="32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détiennent un compte courant </a:t>
              </a:r>
              <a:r>
                <a:rPr lang="fr-FR" sz="2000" baseline="300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*</a:t>
              </a:r>
              <a:endParaRPr lang="fr-FR" sz="2800" baseline="30000" dirty="0">
                <a:solidFill>
                  <a:schemeClr val="bg1"/>
                </a:solidFill>
                <a:latin typeface="Montserrat Black" panose="00000A00000000000000" pitchFamily="2" charset="0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82DA59F3-0E8D-4AB0-9289-73BA2CB136EE}"/>
              </a:ext>
            </a:extLst>
          </p:cNvPr>
          <p:cNvSpPr txBox="1"/>
          <p:nvPr/>
        </p:nvSpPr>
        <p:spPr>
          <a:xfrm>
            <a:off x="128926" y="6180336"/>
            <a:ext cx="24768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4">
                  <a:lumMod val="75000"/>
                </a:schemeClr>
              </a:buClr>
            </a:pPr>
            <a:r>
              <a:rPr lang="fr-FR" sz="800">
                <a:solidFill>
                  <a:schemeClr val="tx1">
                    <a:lumMod val="75000"/>
                    <a:lumOff val="25000"/>
                  </a:schemeClr>
                </a:solidFill>
              </a:rPr>
              <a:t>* Etude BAROC 2022</a:t>
            </a:r>
          </a:p>
          <a:p>
            <a:endParaRPr lang="fr-FR" sz="9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D2F8923-11A2-DC61-FB34-6E6C3C70E33D}"/>
              </a:ext>
            </a:extLst>
          </p:cNvPr>
          <p:cNvGrpSpPr/>
          <p:nvPr/>
        </p:nvGrpSpPr>
        <p:grpSpPr>
          <a:xfrm>
            <a:off x="3075567" y="1193184"/>
            <a:ext cx="3091885" cy="3057584"/>
            <a:chOff x="3139421" y="1376740"/>
            <a:chExt cx="3091885" cy="3057584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F50DFFE-EA86-9C92-BA50-297142EEB3FE}"/>
                </a:ext>
              </a:extLst>
            </p:cNvPr>
            <p:cNvSpPr/>
            <p:nvPr/>
          </p:nvSpPr>
          <p:spPr>
            <a:xfrm>
              <a:off x="3139421" y="1376740"/>
              <a:ext cx="3091885" cy="3057584"/>
            </a:xfrm>
            <a:prstGeom prst="ellipse">
              <a:avLst/>
            </a:prstGeom>
            <a:solidFill>
              <a:srgbClr val="D00AB4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7052042-776B-804E-5A72-BD9D3BC0FD6D}"/>
                </a:ext>
              </a:extLst>
            </p:cNvPr>
            <p:cNvSpPr txBox="1"/>
            <p:nvPr/>
          </p:nvSpPr>
          <p:spPr>
            <a:xfrm>
              <a:off x="3180643" y="1877343"/>
              <a:ext cx="295431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rgbClr val="1565C5"/>
                  </a:solidFill>
                  <a:latin typeface="Montserrat Black" panose="00000A00000000000000" pitchFamily="2" charset="0"/>
                </a:rPr>
                <a:t>+</a:t>
              </a:r>
              <a:r>
                <a:rPr lang="fr-FR" sz="32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 le jeune est équipé   </a:t>
              </a:r>
              <a:r>
                <a:rPr lang="fr-FR" sz="3200" b="1" dirty="0">
                  <a:solidFill>
                    <a:srgbClr val="1565C5"/>
                  </a:solidFill>
                  <a:latin typeface="Montserrat Black" panose="00000A00000000000000" pitchFamily="2" charset="0"/>
                </a:rPr>
                <a:t>–</a:t>
              </a:r>
              <a:r>
                <a:rPr lang="fr-FR" sz="32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 il nous quitte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CAF08AB-1611-545C-F37A-196115F9D566}"/>
              </a:ext>
            </a:extLst>
          </p:cNvPr>
          <p:cNvGrpSpPr/>
          <p:nvPr/>
        </p:nvGrpSpPr>
        <p:grpSpPr>
          <a:xfrm>
            <a:off x="128926" y="5570569"/>
            <a:ext cx="7722036" cy="598029"/>
            <a:chOff x="139764" y="5501493"/>
            <a:chExt cx="7722036" cy="598029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66186C7-1591-287A-D329-3A6B8740958E}"/>
                </a:ext>
              </a:extLst>
            </p:cNvPr>
            <p:cNvSpPr txBox="1"/>
            <p:nvPr/>
          </p:nvSpPr>
          <p:spPr>
            <a:xfrm>
              <a:off x="139764" y="5760968"/>
              <a:ext cx="77220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Retrouver tous les détails de nos offres dans le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Book des Offres </a:t>
              </a:r>
              <a:endPara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  <p:pic>
          <p:nvPicPr>
            <p:cNvPr id="30" name="Image 29" descr="Une image contenant noir, obscurité&#10;&#10;Description générée automatiquement">
              <a:hlinkClick r:id="rId4"/>
              <a:extLst>
                <a:ext uri="{FF2B5EF4-FFF2-40B4-BE49-F238E27FC236}">
                  <a16:creationId xmlns:a16="http://schemas.microsoft.com/office/drawing/2014/main" id="{465F56DA-C6BC-E93C-819D-DA1BEDC31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691946">
              <a:off x="6263876" y="5501493"/>
              <a:ext cx="440147" cy="440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18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A397AB89-9AC3-A7E9-3B68-DC34F85B50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L’offre Jeunes ? </a:t>
            </a:r>
            <a:r>
              <a:rPr lang="fr-FR" dirty="0">
                <a:solidFill>
                  <a:srgbClr val="D00AB4"/>
                </a:solidFill>
              </a:rPr>
              <a:t>Trouver mieux ça va être sport !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79D3BD2E-A03F-8541-3119-5451E15B0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: trouver mieux, ça va être sport !</a:t>
            </a:r>
          </a:p>
        </p:txBody>
      </p: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64938552-7A4E-804E-830B-4F78DB4B6862}"/>
              </a:ext>
            </a:extLst>
          </p:cNvPr>
          <p:cNvSpPr txBox="1">
            <a:spLocks/>
          </p:cNvSpPr>
          <p:nvPr/>
        </p:nvSpPr>
        <p:spPr>
          <a:xfrm>
            <a:off x="6150320" y="4949085"/>
            <a:ext cx="2473079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Assurance Habitation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2D8A66E2-D008-620D-971E-06ECDF094256}"/>
              </a:ext>
            </a:extLst>
          </p:cNvPr>
          <p:cNvGrpSpPr/>
          <p:nvPr/>
        </p:nvGrpSpPr>
        <p:grpSpPr>
          <a:xfrm>
            <a:off x="6155269" y="2067781"/>
            <a:ext cx="2481350" cy="1195021"/>
            <a:chOff x="6155269" y="2067781"/>
            <a:chExt cx="2481350" cy="119502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9EB26CE-CBAA-6FFE-B950-B7CECFA1C0FD}"/>
                </a:ext>
              </a:extLst>
            </p:cNvPr>
            <p:cNvSpPr/>
            <p:nvPr/>
          </p:nvSpPr>
          <p:spPr>
            <a:xfrm>
              <a:off x="6608662" y="2082504"/>
              <a:ext cx="1611885" cy="461665"/>
            </a:xfrm>
            <a:prstGeom prst="rect">
              <a:avLst/>
            </a:prstGeom>
            <a:solidFill>
              <a:srgbClr val="002E8A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0E24432-79C1-0B96-1B08-4BDA87516093}"/>
                </a:ext>
              </a:extLst>
            </p:cNvPr>
            <p:cNvSpPr txBox="1"/>
            <p:nvPr/>
          </p:nvSpPr>
          <p:spPr>
            <a:xfrm>
              <a:off x="6163760" y="2067781"/>
              <a:ext cx="2472859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8A1E92"/>
                  </a:solidFill>
                </a:rPr>
                <a:t> </a:t>
              </a:r>
              <a:r>
                <a:rPr lang="fr-FR" sz="2400" b="1" dirty="0">
                  <a:solidFill>
                    <a:srgbClr val="002E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7 € </a:t>
              </a:r>
              <a:r>
                <a:rPr lang="fr-FR" sz="2000" b="1" dirty="0">
                  <a:solidFill>
                    <a:srgbClr val="002E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 mois</a:t>
              </a:r>
              <a:endParaRPr lang="fr-FR" b="1" dirty="0">
                <a:solidFill>
                  <a:srgbClr val="002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CAEAC0F4-A2B4-7F5F-FD92-5BF7ACDA54D1}"/>
                </a:ext>
              </a:extLst>
            </p:cNvPr>
            <p:cNvSpPr txBox="1"/>
            <p:nvPr/>
          </p:nvSpPr>
          <p:spPr>
            <a:xfrm>
              <a:off x="6165746" y="2581775"/>
              <a:ext cx="24621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002E8A"/>
                  </a:solidFill>
                </a:rPr>
                <a:t>Pour les studios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2679829D-11D5-76F4-3423-E86D094AD064}"/>
                </a:ext>
              </a:extLst>
            </p:cNvPr>
            <p:cNvSpPr txBox="1"/>
            <p:nvPr/>
          </p:nvSpPr>
          <p:spPr>
            <a:xfrm>
              <a:off x="6155269" y="2831915"/>
              <a:ext cx="246211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>
                  <a:solidFill>
                    <a:srgbClr val="002E8A"/>
                  </a:solidFill>
                </a:rPr>
                <a:t>Pour les 18-28 ans, ayant souscrit une formule Initial.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D9B9E7D-8D3E-D746-F99A-1767E7372ACC}"/>
              </a:ext>
            </a:extLst>
          </p:cNvPr>
          <p:cNvGrpSpPr/>
          <p:nvPr/>
        </p:nvGrpSpPr>
        <p:grpSpPr>
          <a:xfrm>
            <a:off x="6163760" y="3367204"/>
            <a:ext cx="2472859" cy="1712750"/>
            <a:chOff x="6163760" y="3367204"/>
            <a:chExt cx="2472859" cy="1712750"/>
          </a:xfrm>
        </p:grpSpPr>
        <p:pic>
          <p:nvPicPr>
            <p:cNvPr id="22" name="Graphique 21" descr="Commentaire, J’aime contour">
              <a:extLst>
                <a:ext uri="{FF2B5EF4-FFF2-40B4-BE49-F238E27FC236}">
                  <a16:creationId xmlns:a16="http://schemas.microsoft.com/office/drawing/2014/main" id="{A581561B-7FC3-81DB-BE33-5D2FB2D6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91594">
              <a:off x="7676012" y="4165554"/>
              <a:ext cx="914400" cy="914400"/>
            </a:xfrm>
            <a:prstGeom prst="rect">
              <a:avLst/>
            </a:prstGeom>
          </p:spPr>
        </p:pic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20EEA45E-527F-AF88-6F40-EE88035618E5}"/>
                </a:ext>
              </a:extLst>
            </p:cNvPr>
            <p:cNvGrpSpPr/>
            <p:nvPr/>
          </p:nvGrpSpPr>
          <p:grpSpPr>
            <a:xfrm>
              <a:off x="6163760" y="3367204"/>
              <a:ext cx="2472859" cy="1464462"/>
              <a:chOff x="6163760" y="3367204"/>
              <a:chExt cx="2472859" cy="1464462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B0F1620A-0FF4-2DAB-079B-560148F9BA39}"/>
                  </a:ext>
                </a:extLst>
              </p:cNvPr>
              <p:cNvSpPr/>
              <p:nvPr/>
            </p:nvSpPr>
            <p:spPr>
              <a:xfrm>
                <a:off x="6509442" y="3367204"/>
                <a:ext cx="1791660" cy="461665"/>
              </a:xfrm>
              <a:prstGeom prst="rect">
                <a:avLst/>
              </a:prstGeom>
              <a:solidFill>
                <a:srgbClr val="002E8A">
                  <a:alpha val="1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655EB924-A929-57EE-ACBD-3FB914B855F2}"/>
                  </a:ext>
                </a:extLst>
              </p:cNvPr>
              <p:cNvSpPr txBox="1"/>
              <p:nvPr/>
            </p:nvSpPr>
            <p:spPr>
              <a:xfrm>
                <a:off x="6163760" y="3369433"/>
                <a:ext cx="24728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200" b="1" dirty="0">
                    <a:solidFill>
                      <a:srgbClr val="8A1E92"/>
                    </a:solidFill>
                  </a:rPr>
                  <a:t> </a:t>
                </a:r>
                <a:r>
                  <a:rPr lang="fr-FR" sz="2400" b="1" dirty="0">
                    <a:solidFill>
                      <a:srgbClr val="002E8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10 € </a:t>
                </a:r>
                <a:r>
                  <a:rPr lang="fr-FR" sz="2000" b="1" dirty="0">
                    <a:solidFill>
                      <a:srgbClr val="002E8A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/ mois</a:t>
                </a:r>
                <a:endParaRPr lang="fr-FR" sz="2400" b="1" dirty="0">
                  <a:solidFill>
                    <a:srgbClr val="002E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E2F7EB1D-B6CD-CE75-16F4-742A25DAAAD6}"/>
                  </a:ext>
                </a:extLst>
              </p:cNvPr>
              <p:cNvSpPr txBox="1"/>
              <p:nvPr/>
            </p:nvSpPr>
            <p:spPr>
              <a:xfrm>
                <a:off x="6171001" y="3870220"/>
                <a:ext cx="24621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002E8A"/>
                    </a:solidFill>
                  </a:rPr>
                  <a:t>Pour les 2 pièces</a:t>
                </a:r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74AF0233-F714-298C-3E49-ACC02921A66C}"/>
                  </a:ext>
                </a:extLst>
              </p:cNvPr>
              <p:cNvSpPr txBox="1"/>
              <p:nvPr/>
            </p:nvSpPr>
            <p:spPr>
              <a:xfrm>
                <a:off x="6261462" y="4231502"/>
                <a:ext cx="146332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100" dirty="0">
                    <a:solidFill>
                      <a:srgbClr val="002E8A"/>
                    </a:solidFill>
                  </a:rPr>
                  <a:t>Pour les 18-28 ans, ayant souscrit une formule Initial.</a:t>
                </a:r>
              </a:p>
            </p:txBody>
          </p:sp>
        </p:grpSp>
      </p:grp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4580258D-51CA-1FF2-9BDF-B7B19228E6DF}"/>
              </a:ext>
            </a:extLst>
          </p:cNvPr>
          <p:cNvSpPr txBox="1">
            <a:spLocks/>
          </p:cNvSpPr>
          <p:nvPr/>
        </p:nvSpPr>
        <p:spPr>
          <a:xfrm>
            <a:off x="3408493" y="4730010"/>
            <a:ext cx="2504703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Crédits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E9518AC-5451-10EB-0F2D-0555F273BB9D}"/>
              </a:ext>
            </a:extLst>
          </p:cNvPr>
          <p:cNvGrpSpPr/>
          <p:nvPr/>
        </p:nvGrpSpPr>
        <p:grpSpPr>
          <a:xfrm>
            <a:off x="3435190" y="1859963"/>
            <a:ext cx="2478006" cy="1246916"/>
            <a:chOff x="3435190" y="1859963"/>
            <a:chExt cx="2478006" cy="1246916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45B0F61-1387-9C68-636E-D2C28DAC1FF3}"/>
                </a:ext>
              </a:extLst>
            </p:cNvPr>
            <p:cNvSpPr/>
            <p:nvPr/>
          </p:nvSpPr>
          <p:spPr>
            <a:xfrm>
              <a:off x="3920150" y="1865363"/>
              <a:ext cx="1548143" cy="461665"/>
            </a:xfrm>
            <a:prstGeom prst="rect">
              <a:avLst/>
            </a:prstGeom>
            <a:solidFill>
              <a:srgbClr val="F5D9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2C202FF-6F9F-C8E2-65FC-0283B0A65132}"/>
                </a:ext>
              </a:extLst>
            </p:cNvPr>
            <p:cNvSpPr txBox="1"/>
            <p:nvPr/>
          </p:nvSpPr>
          <p:spPr>
            <a:xfrm>
              <a:off x="3440337" y="1859963"/>
              <a:ext cx="2472859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8A1E92"/>
                  </a:solidFill>
                </a:rPr>
                <a:t> </a:t>
              </a:r>
              <a:r>
                <a:rPr lang="fr-FR" sz="2400" b="1" dirty="0">
                  <a:solidFill>
                    <a:srgbClr val="8A1E9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4,75 %</a:t>
              </a:r>
              <a:endParaRPr lang="fr-FR" b="1" dirty="0">
                <a:solidFill>
                  <a:srgbClr val="8A1E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C243187-383C-C509-80DE-19798F513292}"/>
                </a:ext>
              </a:extLst>
            </p:cNvPr>
            <p:cNvSpPr txBox="1"/>
            <p:nvPr/>
          </p:nvSpPr>
          <p:spPr>
            <a:xfrm>
              <a:off x="3442026" y="2355493"/>
              <a:ext cx="24621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8A1E92"/>
                  </a:solidFill>
                </a:rPr>
                <a:t>Prêt Jeune Actif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EFDB139-03BD-84CA-F7AC-F0607E6CF241}"/>
                </a:ext>
              </a:extLst>
            </p:cNvPr>
            <p:cNvSpPr txBox="1"/>
            <p:nvPr/>
          </p:nvSpPr>
          <p:spPr>
            <a:xfrm>
              <a:off x="3435190" y="2675992"/>
              <a:ext cx="246211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>
                  <a:solidFill>
                    <a:srgbClr val="8A1E92"/>
                  </a:solidFill>
                </a:rPr>
                <a:t>Pour les 18-28 ans, en activité pro,</a:t>
              </a:r>
            </a:p>
            <a:p>
              <a:pPr algn="ctr"/>
              <a:r>
                <a:rPr lang="fr-FR" sz="1100" dirty="0">
                  <a:solidFill>
                    <a:srgbClr val="8A1E92"/>
                  </a:solidFill>
                </a:rPr>
                <a:t>1.000 à 7.000 € de 12 à 60 mois.</a:t>
              </a:r>
              <a:endParaRPr lang="fr-FR" sz="1100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3DB200E-57F7-15CD-B45F-E5458B22440A}"/>
              </a:ext>
            </a:extLst>
          </p:cNvPr>
          <p:cNvGrpSpPr/>
          <p:nvPr/>
        </p:nvGrpSpPr>
        <p:grpSpPr>
          <a:xfrm>
            <a:off x="3426460" y="3246595"/>
            <a:ext cx="2489714" cy="1487901"/>
            <a:chOff x="3426460" y="3246595"/>
            <a:chExt cx="2489714" cy="1487901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A7D8ADCA-0FBC-D57B-7937-29C586AD0487}"/>
                </a:ext>
              </a:extLst>
            </p:cNvPr>
            <p:cNvSpPr/>
            <p:nvPr/>
          </p:nvSpPr>
          <p:spPr>
            <a:xfrm>
              <a:off x="3920150" y="3259272"/>
              <a:ext cx="1548143" cy="461665"/>
            </a:xfrm>
            <a:prstGeom prst="rect">
              <a:avLst/>
            </a:prstGeom>
            <a:solidFill>
              <a:srgbClr val="F5D9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661DCB5-6F29-AA6D-1211-68F9D62362C3}"/>
                </a:ext>
              </a:extLst>
            </p:cNvPr>
            <p:cNvSpPr txBox="1"/>
            <p:nvPr/>
          </p:nvSpPr>
          <p:spPr>
            <a:xfrm>
              <a:off x="3426460" y="3246595"/>
              <a:ext cx="248971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8A1E9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0 %</a:t>
              </a:r>
            </a:p>
            <a:p>
              <a:pPr algn="ctr"/>
              <a:endParaRPr lang="fr-FR" sz="900" b="1" dirty="0">
                <a:solidFill>
                  <a:srgbClr val="8A1E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fr-FR" sz="1400" b="1" dirty="0">
                  <a:solidFill>
                    <a:srgbClr val="8A1E92"/>
                  </a:solidFill>
                </a:rPr>
                <a:t>Prêt Etudiant Apprenti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0C362B0F-4E72-DE01-D5A2-705B14C6E812}"/>
                </a:ext>
              </a:extLst>
            </p:cNvPr>
            <p:cNvSpPr txBox="1"/>
            <p:nvPr/>
          </p:nvSpPr>
          <p:spPr>
            <a:xfrm>
              <a:off x="4099933" y="4088662"/>
              <a:ext cx="1501225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>
                  <a:solidFill>
                    <a:srgbClr val="8A1E92"/>
                  </a:solidFill>
                </a:rPr>
                <a:t>Voir détails et conditions sur la page suivante.</a:t>
              </a:r>
              <a:endParaRPr lang="fr-FR" sz="1100" dirty="0"/>
            </a:p>
          </p:txBody>
        </p:sp>
        <p:pic>
          <p:nvPicPr>
            <p:cNvPr id="81" name="Graphique 80" descr="Fusée contour">
              <a:extLst>
                <a:ext uri="{FF2B5EF4-FFF2-40B4-BE49-F238E27FC236}">
                  <a16:creationId xmlns:a16="http://schemas.microsoft.com/office/drawing/2014/main" id="{8B8E0FDA-8BF5-405A-CD95-7A572DFD9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70996" y="4085109"/>
              <a:ext cx="649387" cy="649387"/>
            </a:xfrm>
            <a:prstGeom prst="rect">
              <a:avLst/>
            </a:prstGeom>
          </p:spPr>
        </p:pic>
      </p:grp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CD48D3FD-4DB5-9E62-34A3-17316F7F6ADF}"/>
              </a:ext>
            </a:extLst>
          </p:cNvPr>
          <p:cNvSpPr txBox="1">
            <a:spLocks/>
          </p:cNvSpPr>
          <p:nvPr/>
        </p:nvSpPr>
        <p:spPr>
          <a:xfrm>
            <a:off x="675722" y="4472835"/>
            <a:ext cx="2504702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Bancarisation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4B4D20A-01CD-EA27-5451-EEDA458E814E}"/>
              </a:ext>
            </a:extLst>
          </p:cNvPr>
          <p:cNvGrpSpPr/>
          <p:nvPr/>
        </p:nvGrpSpPr>
        <p:grpSpPr>
          <a:xfrm>
            <a:off x="750991" y="1612552"/>
            <a:ext cx="2354164" cy="1226781"/>
            <a:chOff x="750991" y="1612552"/>
            <a:chExt cx="2354164" cy="1226781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ED5B601-AE92-FFFA-3C5D-F121264C4B08}"/>
                </a:ext>
              </a:extLst>
            </p:cNvPr>
            <p:cNvSpPr/>
            <p:nvPr/>
          </p:nvSpPr>
          <p:spPr>
            <a:xfrm>
              <a:off x="1851262" y="1615930"/>
              <a:ext cx="1079604" cy="44618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9A7C813C-6BFF-6042-DB97-10FE515C9993}"/>
                </a:ext>
              </a:extLst>
            </p:cNvPr>
            <p:cNvSpPr txBox="1"/>
            <p:nvPr/>
          </p:nvSpPr>
          <p:spPr>
            <a:xfrm>
              <a:off x="1851262" y="1612552"/>
              <a:ext cx="1079604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D2087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0 €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8340FC3-B518-77EF-AE89-5A1D5C639CE5}"/>
                </a:ext>
              </a:extLst>
            </p:cNvPr>
            <p:cNvSpPr txBox="1"/>
            <p:nvPr/>
          </p:nvSpPr>
          <p:spPr>
            <a:xfrm>
              <a:off x="750991" y="2131447"/>
              <a:ext cx="23541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D20872"/>
                  </a:solidFill>
                </a:rPr>
                <a:t>Formule Confort</a:t>
              </a:r>
            </a:p>
            <a:p>
              <a:pPr algn="ctr"/>
              <a:endParaRPr lang="fr-FR" sz="400" b="1" dirty="0">
                <a:solidFill>
                  <a:srgbClr val="D20872"/>
                </a:solidFill>
              </a:endParaRPr>
            </a:p>
            <a:p>
              <a:pPr algn="ctr"/>
              <a:r>
                <a:rPr lang="fr-FR" sz="1100" dirty="0">
                  <a:solidFill>
                    <a:srgbClr val="D20872"/>
                  </a:solidFill>
                </a:rPr>
                <a:t>Pendant 2 ans &amp; aussi longtemps que le client est étudiant.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5B1887-8C6A-E2FA-6878-C68B38112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3379" y="1616067"/>
              <a:ext cx="710657" cy="446182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D996A6E-9AF0-1EDF-ECFF-16A5AD2C9809}"/>
              </a:ext>
            </a:extLst>
          </p:cNvPr>
          <p:cNvGrpSpPr/>
          <p:nvPr/>
        </p:nvGrpSpPr>
        <p:grpSpPr>
          <a:xfrm>
            <a:off x="313423" y="2715079"/>
            <a:ext cx="2831051" cy="1644743"/>
            <a:chOff x="313423" y="2715079"/>
            <a:chExt cx="2831051" cy="164474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C720B5F-4377-6F97-C8A9-528931A15FF4}"/>
                </a:ext>
              </a:extLst>
            </p:cNvPr>
            <p:cNvSpPr txBox="1"/>
            <p:nvPr/>
          </p:nvSpPr>
          <p:spPr>
            <a:xfrm>
              <a:off x="671548" y="3636547"/>
              <a:ext cx="2472926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D20872"/>
                  </a:solidFill>
                </a:rPr>
                <a:t>Formule Confort</a:t>
              </a:r>
            </a:p>
            <a:p>
              <a:pPr algn="ctr"/>
              <a:endParaRPr lang="fr-FR" sz="500" b="1" dirty="0">
                <a:solidFill>
                  <a:srgbClr val="D20872"/>
                </a:solidFill>
              </a:endParaRPr>
            </a:p>
            <a:p>
              <a:pPr algn="ctr"/>
              <a:r>
                <a:rPr lang="fr-FR" sz="1100" dirty="0">
                  <a:solidFill>
                    <a:srgbClr val="D20872"/>
                  </a:solidFill>
                </a:rPr>
                <a:t>Pendant 2 ans &amp; aussi longtemps que le client est étudiant.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97B41C-056F-7CC3-53FC-C57F0ECFD974}"/>
                </a:ext>
              </a:extLst>
            </p:cNvPr>
            <p:cNvSpPr/>
            <p:nvPr/>
          </p:nvSpPr>
          <p:spPr>
            <a:xfrm>
              <a:off x="1546354" y="3048201"/>
              <a:ext cx="774402" cy="506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C21A753-16F7-D1DB-EE01-2531BFCEE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ECECEC"/>
                </a:clrFrom>
                <a:clrTo>
                  <a:srgbClr val="ECECE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68649" y="3051176"/>
              <a:ext cx="721430" cy="473618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25E97E3-E3C0-5056-A61B-A410AE07B1D2}"/>
                </a:ext>
              </a:extLst>
            </p:cNvPr>
            <p:cNvSpPr/>
            <p:nvPr/>
          </p:nvSpPr>
          <p:spPr>
            <a:xfrm>
              <a:off x="630709" y="2852416"/>
              <a:ext cx="78700" cy="268298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7FFBBD3E-EB66-8F8C-D766-AC6762EDD180}"/>
                </a:ext>
              </a:extLst>
            </p:cNvPr>
            <p:cNvSpPr txBox="1"/>
            <p:nvPr/>
          </p:nvSpPr>
          <p:spPr>
            <a:xfrm>
              <a:off x="1041459" y="3057354"/>
              <a:ext cx="1240506" cy="46166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srgbClr val="D2087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1 € </a:t>
              </a:r>
              <a:r>
                <a:rPr lang="fr-FR" sz="1200" b="1" dirty="0">
                  <a:solidFill>
                    <a:srgbClr val="D2087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 mois</a:t>
              </a:r>
              <a:r>
                <a:rPr lang="fr-FR" sz="1600" b="1" dirty="0">
                  <a:solidFill>
                    <a:srgbClr val="D2087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 </a:t>
              </a:r>
              <a:endParaRPr lang="fr-FR" sz="2400" dirty="0"/>
            </a:p>
          </p:txBody>
        </p:sp>
        <p:pic>
          <p:nvPicPr>
            <p:cNvPr id="23" name="Graphique 22" descr="Argent volant contour">
              <a:extLst>
                <a:ext uri="{FF2B5EF4-FFF2-40B4-BE49-F238E27FC236}">
                  <a16:creationId xmlns:a16="http://schemas.microsoft.com/office/drawing/2014/main" id="{025C8315-EA43-13A0-42D7-40831568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3423" y="2715079"/>
              <a:ext cx="720001" cy="720001"/>
            </a:xfrm>
            <a:prstGeom prst="rect">
              <a:avLst/>
            </a:prstGeom>
          </p:spPr>
        </p:pic>
      </p:grp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12CC77D1-8D96-0888-17FA-523F685FB412}"/>
              </a:ext>
            </a:extLst>
          </p:cNvPr>
          <p:cNvSpPr txBox="1">
            <a:spLocks/>
          </p:cNvSpPr>
          <p:nvPr/>
        </p:nvSpPr>
        <p:spPr>
          <a:xfrm>
            <a:off x="8975089" y="5215785"/>
            <a:ext cx="2251075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7460331-D53F-DA9A-3204-37B3F9721893}"/>
              </a:ext>
            </a:extLst>
          </p:cNvPr>
          <p:cNvSpPr txBox="1">
            <a:spLocks/>
          </p:cNvSpPr>
          <p:nvPr/>
        </p:nvSpPr>
        <p:spPr>
          <a:xfrm>
            <a:off x="8874712" y="5212173"/>
            <a:ext cx="2541588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Primes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1C6EB09-83CA-2942-D890-F117D67D9D99}"/>
              </a:ext>
            </a:extLst>
          </p:cNvPr>
          <p:cNvGrpSpPr/>
          <p:nvPr/>
        </p:nvGrpSpPr>
        <p:grpSpPr>
          <a:xfrm>
            <a:off x="8887745" y="2272445"/>
            <a:ext cx="2472594" cy="1452044"/>
            <a:chOff x="8887745" y="2272445"/>
            <a:chExt cx="2472594" cy="1452044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71B936A-FD6D-A5ED-164A-C99D2CDF3D43}"/>
                </a:ext>
              </a:extLst>
            </p:cNvPr>
            <p:cNvSpPr/>
            <p:nvPr/>
          </p:nvSpPr>
          <p:spPr>
            <a:xfrm>
              <a:off x="9636514" y="2346340"/>
              <a:ext cx="1381554" cy="461665"/>
            </a:xfrm>
            <a:prstGeom prst="rect">
              <a:avLst/>
            </a:prstGeom>
            <a:solidFill>
              <a:srgbClr val="2177C5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E62C4C23-0C37-9F9D-CD8C-E5A164933317}"/>
                </a:ext>
              </a:extLst>
            </p:cNvPr>
            <p:cNvSpPr txBox="1"/>
            <p:nvPr/>
          </p:nvSpPr>
          <p:spPr>
            <a:xfrm>
              <a:off x="9524246" y="2351138"/>
              <a:ext cx="1611516" cy="46166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8A1E92"/>
                  </a:solidFill>
                </a:rPr>
                <a:t> </a:t>
              </a:r>
              <a:r>
                <a:rPr lang="fr-FR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80 €</a:t>
              </a:r>
              <a:endParaRPr lang="fr-F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0" name="Graphique 29" descr="Mouvement de main cornue symbole de rock contour">
              <a:extLst>
                <a:ext uri="{FF2B5EF4-FFF2-40B4-BE49-F238E27FC236}">
                  <a16:creationId xmlns:a16="http://schemas.microsoft.com/office/drawing/2014/main" id="{66ED4510-1CEF-5303-A83C-5FC0464C7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92656">
              <a:off x="8926103" y="2272445"/>
              <a:ext cx="674198" cy="590144"/>
            </a:xfrm>
            <a:prstGeom prst="rect">
              <a:avLst/>
            </a:prstGeom>
          </p:spPr>
        </p:pic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4AC37353-29AB-1881-10C9-0F97EFE1ACB3}"/>
                </a:ext>
              </a:extLst>
            </p:cNvPr>
            <p:cNvSpPr txBox="1"/>
            <p:nvPr/>
          </p:nvSpPr>
          <p:spPr>
            <a:xfrm>
              <a:off x="8889169" y="2856079"/>
              <a:ext cx="24621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0070C0"/>
                  </a:solidFill>
                </a:rPr>
                <a:t>Offre de Partenariat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D2C6C782-C821-420F-45A9-110F81EAC8CC}"/>
                </a:ext>
              </a:extLst>
            </p:cNvPr>
            <p:cNvSpPr txBox="1"/>
            <p:nvPr/>
          </p:nvSpPr>
          <p:spPr>
            <a:xfrm>
              <a:off x="8887745" y="3124325"/>
              <a:ext cx="247259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>
                  <a:solidFill>
                    <a:srgbClr val="0070C0"/>
                  </a:solidFill>
                </a:rPr>
                <a:t>Prime de bienvenue pour toute 1</a:t>
              </a:r>
              <a:r>
                <a:rPr lang="fr-FR" sz="1100" baseline="30000" dirty="0">
                  <a:solidFill>
                    <a:srgbClr val="0070C0"/>
                  </a:solidFill>
                </a:rPr>
                <a:t>ère</a:t>
              </a:r>
              <a:r>
                <a:rPr lang="fr-FR" sz="1100" dirty="0">
                  <a:solidFill>
                    <a:srgbClr val="0070C0"/>
                  </a:solidFill>
                </a:rPr>
                <a:t> </a:t>
              </a:r>
              <a:r>
                <a:rPr lang="fr-FR" sz="1100" dirty="0" err="1">
                  <a:solidFill>
                    <a:srgbClr val="0070C0"/>
                  </a:solidFill>
                </a:rPr>
                <a:t>ouv</a:t>
              </a:r>
              <a:r>
                <a:rPr lang="fr-FR" sz="1100" dirty="0">
                  <a:solidFill>
                    <a:srgbClr val="0070C0"/>
                  </a:solidFill>
                </a:rPr>
                <a:t>. d’un compte de dépôt avec la signature d’un mandat de mobilité.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3EBEC0C-6EAA-257A-C519-901FAE7D512C}"/>
              </a:ext>
            </a:extLst>
          </p:cNvPr>
          <p:cNvGrpSpPr/>
          <p:nvPr/>
        </p:nvGrpSpPr>
        <p:grpSpPr>
          <a:xfrm>
            <a:off x="8931767" y="3703968"/>
            <a:ext cx="2472594" cy="1442327"/>
            <a:chOff x="8931767" y="3703968"/>
            <a:chExt cx="2472594" cy="1442327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9DAFB1C-B99A-BB4F-9202-E3A349F58368}"/>
                </a:ext>
              </a:extLst>
            </p:cNvPr>
            <p:cNvSpPr/>
            <p:nvPr/>
          </p:nvSpPr>
          <p:spPr>
            <a:xfrm>
              <a:off x="9157046" y="3801195"/>
              <a:ext cx="1381554" cy="461665"/>
            </a:xfrm>
            <a:prstGeom prst="rect">
              <a:avLst/>
            </a:prstGeom>
            <a:solidFill>
              <a:srgbClr val="2177C5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3325FC38-B17C-3FBD-9261-2334B605A353}"/>
                </a:ext>
              </a:extLst>
            </p:cNvPr>
            <p:cNvSpPr txBox="1"/>
            <p:nvPr/>
          </p:nvSpPr>
          <p:spPr>
            <a:xfrm>
              <a:off x="9089299" y="3800103"/>
              <a:ext cx="15502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8A1E92"/>
                  </a:solidFill>
                </a:rPr>
                <a:t> </a:t>
              </a:r>
              <a:r>
                <a:rPr lang="fr-FR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50 €</a:t>
              </a:r>
            </a:p>
          </p:txBody>
        </p:sp>
        <p:pic>
          <p:nvPicPr>
            <p:cNvPr id="24" name="Graphique 23" descr="Geste pour rester détendu contour">
              <a:extLst>
                <a:ext uri="{FF2B5EF4-FFF2-40B4-BE49-F238E27FC236}">
                  <a16:creationId xmlns:a16="http://schemas.microsoft.com/office/drawing/2014/main" id="{B0665623-5A22-0F84-B7B7-E9E99D0BF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20567157">
              <a:off x="10699391" y="3703968"/>
              <a:ext cx="590144" cy="590144"/>
            </a:xfrm>
            <a:prstGeom prst="rect">
              <a:avLst/>
            </a:prstGeom>
          </p:spPr>
        </p:pic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F3F6E7A7-CCF0-C4E3-727F-EA953A2298FF}"/>
                </a:ext>
              </a:extLst>
            </p:cNvPr>
            <p:cNvSpPr txBox="1"/>
            <p:nvPr/>
          </p:nvSpPr>
          <p:spPr>
            <a:xfrm>
              <a:off x="8942244" y="4295991"/>
              <a:ext cx="24621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0070C0"/>
                  </a:solidFill>
                </a:rPr>
                <a:t>Dispositif de Parrainage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63B41AAF-29E7-FAA6-DCEE-D022D4541897}"/>
                </a:ext>
              </a:extLst>
            </p:cNvPr>
            <p:cNvSpPr txBox="1"/>
            <p:nvPr/>
          </p:nvSpPr>
          <p:spPr>
            <a:xfrm>
              <a:off x="8931767" y="4546131"/>
              <a:ext cx="2462117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>
                  <a:solidFill>
                    <a:srgbClr val="0070C0"/>
                  </a:solidFill>
                </a:rPr>
                <a:t>Si le filleul ouvre un compte de dépôt accompagné de la signature d’un mandat de mobilité.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9DF4820-EBF5-7D74-0837-F6A75CAA0BE0}"/>
              </a:ext>
            </a:extLst>
          </p:cNvPr>
          <p:cNvGrpSpPr/>
          <p:nvPr/>
        </p:nvGrpSpPr>
        <p:grpSpPr>
          <a:xfrm>
            <a:off x="9805928" y="729385"/>
            <a:ext cx="2155406" cy="1250800"/>
            <a:chOff x="9805928" y="729385"/>
            <a:chExt cx="2155406" cy="1250800"/>
          </a:xfrm>
        </p:grpSpPr>
        <p:sp>
          <p:nvSpPr>
            <p:cNvPr id="28" name="Éclair 27">
              <a:extLst>
                <a:ext uri="{FF2B5EF4-FFF2-40B4-BE49-F238E27FC236}">
                  <a16:creationId xmlns:a16="http://schemas.microsoft.com/office/drawing/2014/main" id="{7ECA6F55-5882-A6B0-7E7C-5C8D32FBCAE2}"/>
                </a:ext>
              </a:extLst>
            </p:cNvPr>
            <p:cNvSpPr/>
            <p:nvPr/>
          </p:nvSpPr>
          <p:spPr>
            <a:xfrm rot="583644">
              <a:off x="9879039" y="735196"/>
              <a:ext cx="1846244" cy="1157909"/>
            </a:xfrm>
            <a:prstGeom prst="lightningBolt">
              <a:avLst/>
            </a:prstGeom>
            <a:solidFill>
              <a:srgbClr val="2177C5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F985FD4-755C-31B5-7E1B-2BDF19FEA1FB}"/>
                </a:ext>
              </a:extLst>
            </p:cNvPr>
            <p:cNvSpPr txBox="1"/>
            <p:nvPr/>
          </p:nvSpPr>
          <p:spPr>
            <a:xfrm rot="21067818">
              <a:off x="9887735" y="729385"/>
              <a:ext cx="15502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8A1E92"/>
                  </a:solidFill>
                </a:rPr>
                <a:t> </a:t>
              </a:r>
              <a:r>
                <a:rPr lang="fr-FR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80 €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FB903CA-CB55-884F-0885-4E71E7B1E769}"/>
                </a:ext>
              </a:extLst>
            </p:cNvPr>
            <p:cNvSpPr txBox="1"/>
            <p:nvPr/>
          </p:nvSpPr>
          <p:spPr>
            <a:xfrm rot="21067818">
              <a:off x="9805928" y="1131568"/>
              <a:ext cx="20019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0070C0"/>
                  </a:solidFill>
                </a:rPr>
                <a:t>Prime BAC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1844C0E-DE1A-EDD7-28C2-69593D5FDC1B}"/>
                </a:ext>
              </a:extLst>
            </p:cNvPr>
            <p:cNvSpPr txBox="1"/>
            <p:nvPr/>
          </p:nvSpPr>
          <p:spPr>
            <a:xfrm rot="21060119">
              <a:off x="9919435" y="1380021"/>
              <a:ext cx="2041899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dirty="0">
                  <a:solidFill>
                    <a:srgbClr val="0070C0"/>
                  </a:solidFill>
                </a:rPr>
                <a:t>Pour tous les lycéens qui passent le bac cette année, pour toute EER ou vente.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CCFA696-CF9E-6F3A-D524-DB3928419BD9}"/>
              </a:ext>
            </a:extLst>
          </p:cNvPr>
          <p:cNvGrpSpPr/>
          <p:nvPr/>
        </p:nvGrpSpPr>
        <p:grpSpPr>
          <a:xfrm>
            <a:off x="670059" y="5851179"/>
            <a:ext cx="7722036" cy="497355"/>
            <a:chOff x="139764" y="5760968"/>
            <a:chExt cx="7722036" cy="497355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DA8C41A1-BA2A-84BF-E0F4-5F7E6AF7A39C}"/>
                </a:ext>
              </a:extLst>
            </p:cNvPr>
            <p:cNvSpPr txBox="1"/>
            <p:nvPr/>
          </p:nvSpPr>
          <p:spPr>
            <a:xfrm>
              <a:off x="139764" y="5760968"/>
              <a:ext cx="77220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Retrouver tous les détails de nos offres dans le </a:t>
              </a:r>
              <a:r>
                <a:rPr lang="fr-F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Book des Offres </a:t>
              </a:r>
              <a:endPara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  <p:pic>
          <p:nvPicPr>
            <p:cNvPr id="46" name="Image 45" descr="Une image contenant noir, obscurité&#10;&#10;Description générée automatiquement">
              <a:hlinkClick r:id="rId15"/>
              <a:extLst>
                <a:ext uri="{FF2B5EF4-FFF2-40B4-BE49-F238E27FC236}">
                  <a16:creationId xmlns:a16="http://schemas.microsoft.com/office/drawing/2014/main" id="{7CC37FB2-D309-96BB-0A5D-E99E06904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19714">
              <a:off x="6364075" y="5818176"/>
              <a:ext cx="440147" cy="440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13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C8DBC0-C27D-A577-0E70-28F4C82622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Focus sur le </a:t>
            </a:r>
            <a:r>
              <a:rPr lang="fr-FR" dirty="0">
                <a:solidFill>
                  <a:srgbClr val="D00AB4"/>
                </a:solidFill>
              </a:rPr>
              <a:t>Prêt Etudiant Apprenti à 0%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278D45-213A-1509-6F8C-3E9D27234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: trouver mieux, ça va être sport 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E87EC8-EABD-3F12-80E0-B99F47A8974C}"/>
              </a:ext>
            </a:extLst>
          </p:cNvPr>
          <p:cNvSpPr/>
          <p:nvPr/>
        </p:nvSpPr>
        <p:spPr>
          <a:xfrm>
            <a:off x="723850" y="1377199"/>
            <a:ext cx="11153775" cy="4137775"/>
          </a:xfrm>
          <a:prstGeom prst="rect">
            <a:avLst/>
          </a:prstGeom>
          <a:solidFill>
            <a:srgbClr val="C90CC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contenu 1">
            <a:extLst>
              <a:ext uri="{FF2B5EF4-FFF2-40B4-BE49-F238E27FC236}">
                <a16:creationId xmlns:a16="http://schemas.microsoft.com/office/drawing/2014/main" id="{91014B1E-74CB-49F4-7990-E01EEB876C8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32259" y="1523316"/>
            <a:ext cx="10650141" cy="2362425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fr-FR" sz="2000" b="1" dirty="0">
                <a:solidFill>
                  <a:srgbClr val="8A1E92"/>
                </a:solidFill>
                <a:effectLst/>
                <a:latin typeface="Montserrat Black" panose="00000A00000000000000" pitchFamily="2" charset="0"/>
                <a:ea typeface="Calibri"/>
                <a:cs typeface="Arial"/>
              </a:rPr>
              <a:t>L’essentiel à retenir :</a:t>
            </a:r>
          </a:p>
          <a:p>
            <a:pPr marL="0" indent="0">
              <a:buNone/>
            </a:pPr>
            <a:endParaRPr lang="fr-FR" sz="400" i="1" dirty="0">
              <a:latin typeface="Arial"/>
              <a:ea typeface="Calibri"/>
              <a:cs typeface="Arial"/>
            </a:endParaRP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800" b="1" dirty="0">
                <a:latin typeface="Montserrat" panose="00000500000000000000" pitchFamily="2" charset="0"/>
                <a:cs typeface="Arial"/>
              </a:rPr>
              <a:t>Montant éligible à 0% : </a:t>
            </a:r>
            <a:r>
              <a:rPr lang="fr-FR" sz="1700" dirty="0">
                <a:cs typeface="Arial"/>
              </a:rPr>
              <a:t>déterminé par une calculatrice et soumis à la délégation du DT.</a:t>
            </a: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800" b="1" dirty="0">
                <a:latin typeface="Montserrat" panose="00000500000000000000" pitchFamily="2" charset="0"/>
                <a:cs typeface="Arial"/>
              </a:rPr>
              <a:t>Nombre de déblocage(s) du prêt en cohérence avec le nombre d’années d’études financées : </a:t>
            </a:r>
            <a:r>
              <a:rPr lang="fr-FR" sz="1700" dirty="0">
                <a:ea typeface="Calibri"/>
                <a:cs typeface="Arial"/>
              </a:rPr>
              <a:t>les déblocages immédiats sont exclus du dispositif à 0% (sauf si le client ne réalise qu’une année d’étude), ils seront financés à 1,90%.</a:t>
            </a: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800" b="1" dirty="0">
                <a:latin typeface="Montserrat" panose="00000500000000000000" pitchFamily="2" charset="0"/>
                <a:cs typeface="Arial"/>
              </a:rPr>
              <a:t>Enveloppe maximale :</a:t>
            </a:r>
            <a:r>
              <a:rPr lang="fr-FR" sz="1800" b="1" dirty="0">
                <a:latin typeface="Arial"/>
                <a:ea typeface="Calibri"/>
                <a:cs typeface="Arial"/>
              </a:rPr>
              <a:t> </a:t>
            </a:r>
            <a:r>
              <a:rPr lang="fr-FR" sz="1700" dirty="0">
                <a:latin typeface="Arial"/>
                <a:ea typeface="Calibri"/>
                <a:cs typeface="Arial"/>
              </a:rPr>
              <a:t>50 000 € à 0% pour financer 3 années d’études maximum.</a:t>
            </a: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800" b="1" dirty="0">
                <a:latin typeface="Montserrat" panose="00000500000000000000" pitchFamily="2" charset="0"/>
                <a:cs typeface="Arial"/>
              </a:rPr>
              <a:t>Le reste peut être financé par un prêt Etudiant Apprenti complémentaire à 1,90%,</a:t>
            </a:r>
            <a:r>
              <a:rPr lang="fr-FR" sz="1800" b="1" dirty="0">
                <a:latin typeface="Arial"/>
                <a:ea typeface="Calibri"/>
                <a:cs typeface="Arial"/>
              </a:rPr>
              <a:t> </a:t>
            </a:r>
            <a:r>
              <a:rPr lang="fr-FR" sz="1700" dirty="0">
                <a:latin typeface="Arial"/>
                <a:ea typeface="Calibri"/>
                <a:cs typeface="Arial"/>
              </a:rPr>
              <a:t>dans la limite d’un encours global de prêts Etudiant Apprenti de 60 000 €.</a:t>
            </a: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800" b="1" dirty="0">
                <a:latin typeface="Montserrat" panose="00000500000000000000" pitchFamily="2" charset="0"/>
                <a:cs typeface="Arial"/>
              </a:rPr>
              <a:t>Les frais de scolarité devront être justifiés.</a:t>
            </a: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800" b="1" dirty="0">
                <a:latin typeface="Montserrat" panose="00000500000000000000" pitchFamily="2" charset="0"/>
                <a:cs typeface="Arial"/>
              </a:rPr>
              <a:t>Date de disponibilité : </a:t>
            </a:r>
            <a:r>
              <a:rPr lang="fr-FR" sz="1700" dirty="0">
                <a:latin typeface="Arial"/>
                <a:cs typeface="Arial"/>
              </a:rPr>
              <a:t>à partir du 15/04/2024.</a:t>
            </a:r>
          </a:p>
          <a:p>
            <a:pPr marL="431800" indent="-285750" algn="just">
              <a:buClr>
                <a:srgbClr val="841F92"/>
              </a:buClr>
              <a:buFontTx/>
              <a:buChar char="■"/>
            </a:pPr>
            <a:r>
              <a:rPr lang="fr-FR" sz="1700" dirty="0">
                <a:latin typeface="Arial"/>
                <a:cs typeface="Arial"/>
              </a:rPr>
              <a:t>Ce prêt est </a:t>
            </a:r>
            <a:r>
              <a:rPr lang="fr-FR" sz="1800" b="1" dirty="0">
                <a:latin typeface="Montserrat" panose="00000500000000000000" pitchFamily="2" charset="0"/>
                <a:cs typeface="Arial"/>
              </a:rPr>
              <a:t>neutralisé dans la PV et l’objectif adapté </a:t>
            </a:r>
            <a:r>
              <a:rPr lang="fr-FR" sz="1700" dirty="0">
                <a:latin typeface="Arial"/>
                <a:cs typeface="Arial"/>
              </a:rPr>
              <a:t>en conséquence.</a:t>
            </a:r>
            <a:endParaRPr lang="fr-FR" sz="1700" dirty="0"/>
          </a:p>
          <a:p>
            <a:pPr marL="0" indent="0">
              <a:buNone/>
            </a:pPr>
            <a:endParaRPr lang="fr-FR" sz="1800" dirty="0">
              <a:latin typeface="Arial"/>
              <a:ea typeface="Calibri"/>
              <a:cs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95B6F4F-9DFC-B5C8-A752-8473211F8C1D}"/>
              </a:ext>
            </a:extLst>
          </p:cNvPr>
          <p:cNvGrpSpPr/>
          <p:nvPr/>
        </p:nvGrpSpPr>
        <p:grpSpPr>
          <a:xfrm>
            <a:off x="942380" y="5408262"/>
            <a:ext cx="9397314" cy="808048"/>
            <a:chOff x="942380" y="5408262"/>
            <a:chExt cx="9397314" cy="808048"/>
          </a:xfrm>
        </p:grpSpPr>
        <p:sp>
          <p:nvSpPr>
            <p:cNvPr id="26" name="Espace réservé du contenu 1">
              <a:hlinkClick r:id="rId3"/>
              <a:extLst>
                <a:ext uri="{FF2B5EF4-FFF2-40B4-BE49-F238E27FC236}">
                  <a16:creationId xmlns:a16="http://schemas.microsoft.com/office/drawing/2014/main" id="{0AB6F1DD-B398-D189-1077-DFB6FE8B9BB1}"/>
                </a:ext>
              </a:extLst>
            </p:cNvPr>
            <p:cNvSpPr txBox="1">
              <a:spLocks/>
            </p:cNvSpPr>
            <p:nvPr/>
          </p:nvSpPr>
          <p:spPr>
            <a:xfrm>
              <a:off x="942380" y="5730373"/>
              <a:ext cx="8362038" cy="433459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16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■"/>
                <a:tabLst/>
                <a:defRPr sz="16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4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□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5735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▫"/>
                <a:tabLst/>
                <a:defRPr sz="110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marR="0" indent="-2160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4">
                    <a:lumMod val="75000"/>
                  </a:schemeClr>
                </a:buClr>
                <a:buSzTx/>
                <a:buFont typeface="Arial" panose="020B0604020202020204" pitchFamily="34" charset="0"/>
                <a:buChar char="▪"/>
                <a:tabLst/>
                <a:defRPr sz="105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2000" b="1" dirty="0">
                  <a:solidFill>
                    <a:srgbClr val="8A1E92"/>
                  </a:solidFill>
                  <a:latin typeface="Montserrat Black" panose="00000A00000000000000" pitchFamily="2" charset="0"/>
                  <a:cs typeface="Arial"/>
                </a:rPr>
                <a:t>Présentation de la calculatrice avec un cas concret ici :</a:t>
              </a:r>
            </a:p>
            <a:p>
              <a:pPr marL="0" indent="0">
                <a:buNone/>
              </a:pPr>
              <a:endParaRPr lang="fr-FR" sz="2000" b="1" dirty="0">
                <a:solidFill>
                  <a:srgbClr val="8A1E92"/>
                </a:solidFill>
                <a:latin typeface="Montserrat Black" panose="00000A00000000000000" pitchFamily="2" charset="0"/>
                <a:cs typeface="Arial"/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endParaRPr lang="fr-FR" sz="1800" b="1" dirty="0">
                <a:solidFill>
                  <a:srgbClr val="8A1E92"/>
                </a:solidFill>
                <a:latin typeface="Arial"/>
                <a:ea typeface="Calibri"/>
                <a:cs typeface="Arial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3308A9D-A2D0-00E8-0EAE-B106CAAE662F}"/>
                </a:ext>
              </a:extLst>
            </p:cNvPr>
            <p:cNvGrpSpPr/>
            <p:nvPr/>
          </p:nvGrpSpPr>
          <p:grpSpPr>
            <a:xfrm>
              <a:off x="9184918" y="5408262"/>
              <a:ext cx="661143" cy="808048"/>
              <a:chOff x="9184918" y="5408262"/>
              <a:chExt cx="661143" cy="808048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72050A3-6AA6-80A0-CB55-1B504F84E65E}"/>
                  </a:ext>
                </a:extLst>
              </p:cNvPr>
              <p:cNvSpPr/>
              <p:nvPr/>
            </p:nvSpPr>
            <p:spPr>
              <a:xfrm rot="1470925">
                <a:off x="9211489" y="5408262"/>
                <a:ext cx="634572" cy="542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Forme libre : forme 17">
                <a:hlinkClick r:id="rId3"/>
                <a:extLst>
                  <a:ext uri="{FF2B5EF4-FFF2-40B4-BE49-F238E27FC236}">
                    <a16:creationId xmlns:a16="http://schemas.microsoft.com/office/drawing/2014/main" id="{1D452D1A-16FC-B8CD-B3B1-D18CED249E3C}"/>
                  </a:ext>
                </a:extLst>
              </p:cNvPr>
              <p:cNvSpPr/>
              <p:nvPr/>
            </p:nvSpPr>
            <p:spPr>
              <a:xfrm rot="1487502">
                <a:off x="9184918" y="5454310"/>
                <a:ext cx="533400" cy="762000"/>
              </a:xfrm>
              <a:custGeom>
                <a:avLst/>
                <a:gdLst>
                  <a:gd name="connsiteX0" fmla="*/ 495300 w 533400"/>
                  <a:gd name="connsiteY0" fmla="*/ 0 h 762000"/>
                  <a:gd name="connsiteX1" fmla="*/ 38100 w 533400"/>
                  <a:gd name="connsiteY1" fmla="*/ 0 h 762000"/>
                  <a:gd name="connsiteX2" fmla="*/ 0 w 533400"/>
                  <a:gd name="connsiteY2" fmla="*/ 38100 h 762000"/>
                  <a:gd name="connsiteX3" fmla="*/ 0 w 533400"/>
                  <a:gd name="connsiteY3" fmla="*/ 723900 h 762000"/>
                  <a:gd name="connsiteX4" fmla="*/ 38100 w 533400"/>
                  <a:gd name="connsiteY4" fmla="*/ 762000 h 762000"/>
                  <a:gd name="connsiteX5" fmla="*/ 495300 w 533400"/>
                  <a:gd name="connsiteY5" fmla="*/ 762000 h 762000"/>
                  <a:gd name="connsiteX6" fmla="*/ 533400 w 533400"/>
                  <a:gd name="connsiteY6" fmla="*/ 723900 h 762000"/>
                  <a:gd name="connsiteX7" fmla="*/ 533400 w 533400"/>
                  <a:gd name="connsiteY7" fmla="*/ 38100 h 762000"/>
                  <a:gd name="connsiteX8" fmla="*/ 495300 w 533400"/>
                  <a:gd name="connsiteY8" fmla="*/ 0 h 762000"/>
                  <a:gd name="connsiteX9" fmla="*/ 514350 w 533400"/>
                  <a:gd name="connsiteY9" fmla="*/ 723900 h 762000"/>
                  <a:gd name="connsiteX10" fmla="*/ 495300 w 533400"/>
                  <a:gd name="connsiteY10" fmla="*/ 742950 h 762000"/>
                  <a:gd name="connsiteX11" fmla="*/ 38100 w 533400"/>
                  <a:gd name="connsiteY11" fmla="*/ 742950 h 762000"/>
                  <a:gd name="connsiteX12" fmla="*/ 19050 w 533400"/>
                  <a:gd name="connsiteY12" fmla="*/ 723900 h 762000"/>
                  <a:gd name="connsiteX13" fmla="*/ 19050 w 533400"/>
                  <a:gd name="connsiteY13" fmla="*/ 38100 h 762000"/>
                  <a:gd name="connsiteX14" fmla="*/ 38100 w 533400"/>
                  <a:gd name="connsiteY14" fmla="*/ 19050 h 762000"/>
                  <a:gd name="connsiteX15" fmla="*/ 495300 w 533400"/>
                  <a:gd name="connsiteY15" fmla="*/ 19050 h 762000"/>
                  <a:gd name="connsiteX16" fmla="*/ 514350 w 533400"/>
                  <a:gd name="connsiteY16" fmla="*/ 38100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3400" h="762000">
                    <a:moveTo>
                      <a:pt x="495300" y="0"/>
                    </a:moveTo>
                    <a:lnTo>
                      <a:pt x="38100" y="0"/>
                    </a:lnTo>
                    <a:cubicBezTo>
                      <a:pt x="17084" y="63"/>
                      <a:pt x="63" y="17084"/>
                      <a:pt x="0" y="38100"/>
                    </a:cubicBezTo>
                    <a:lnTo>
                      <a:pt x="0" y="723900"/>
                    </a:lnTo>
                    <a:cubicBezTo>
                      <a:pt x="63" y="744916"/>
                      <a:pt x="17084" y="761937"/>
                      <a:pt x="38100" y="762000"/>
                    </a:cubicBezTo>
                    <a:lnTo>
                      <a:pt x="495300" y="762000"/>
                    </a:lnTo>
                    <a:cubicBezTo>
                      <a:pt x="516316" y="761937"/>
                      <a:pt x="533337" y="744916"/>
                      <a:pt x="533400" y="723900"/>
                    </a:cubicBezTo>
                    <a:lnTo>
                      <a:pt x="533400" y="38100"/>
                    </a:lnTo>
                    <a:cubicBezTo>
                      <a:pt x="533337" y="17084"/>
                      <a:pt x="516316" y="63"/>
                      <a:pt x="495300" y="0"/>
                    </a:cubicBezTo>
                    <a:close/>
                    <a:moveTo>
                      <a:pt x="514350" y="723900"/>
                    </a:moveTo>
                    <a:cubicBezTo>
                      <a:pt x="514350" y="734421"/>
                      <a:pt x="505821" y="742950"/>
                      <a:pt x="495300" y="742950"/>
                    </a:cubicBezTo>
                    <a:lnTo>
                      <a:pt x="38100" y="742950"/>
                    </a:lnTo>
                    <a:cubicBezTo>
                      <a:pt x="27579" y="742950"/>
                      <a:pt x="19050" y="734421"/>
                      <a:pt x="19050" y="723900"/>
                    </a:cubicBezTo>
                    <a:lnTo>
                      <a:pt x="19050" y="38100"/>
                    </a:lnTo>
                    <a:cubicBezTo>
                      <a:pt x="19050" y="27579"/>
                      <a:pt x="27579" y="19050"/>
                      <a:pt x="38100" y="19050"/>
                    </a:cubicBezTo>
                    <a:lnTo>
                      <a:pt x="495300" y="19050"/>
                    </a:lnTo>
                    <a:cubicBezTo>
                      <a:pt x="505821" y="19050"/>
                      <a:pt x="514350" y="27579"/>
                      <a:pt x="514350" y="38100"/>
                    </a:cubicBez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DF88D9B4-3656-B201-087C-8EE50654A4DA}"/>
                  </a:ext>
                </a:extLst>
              </p:cNvPr>
              <p:cNvSpPr/>
              <p:nvPr/>
            </p:nvSpPr>
            <p:spPr>
              <a:xfrm rot="1487502">
                <a:off x="9368037" y="5559347"/>
                <a:ext cx="342900" cy="171450"/>
              </a:xfrm>
              <a:custGeom>
                <a:avLst/>
                <a:gdLst>
                  <a:gd name="connsiteX0" fmla="*/ 0 w 342900"/>
                  <a:gd name="connsiteY0" fmla="*/ 171450 h 171450"/>
                  <a:gd name="connsiteX1" fmla="*/ 342900 w 342900"/>
                  <a:gd name="connsiteY1" fmla="*/ 171450 h 171450"/>
                  <a:gd name="connsiteX2" fmla="*/ 342900 w 342900"/>
                  <a:gd name="connsiteY2" fmla="*/ 0 h 171450"/>
                  <a:gd name="connsiteX3" fmla="*/ 0 w 342900"/>
                  <a:gd name="connsiteY3" fmla="*/ 0 h 171450"/>
                  <a:gd name="connsiteX4" fmla="*/ 19050 w 342900"/>
                  <a:gd name="connsiteY4" fmla="*/ 19050 h 171450"/>
                  <a:gd name="connsiteX5" fmla="*/ 323850 w 342900"/>
                  <a:gd name="connsiteY5" fmla="*/ 19050 h 171450"/>
                  <a:gd name="connsiteX6" fmla="*/ 323850 w 342900"/>
                  <a:gd name="connsiteY6" fmla="*/ 152400 h 171450"/>
                  <a:gd name="connsiteX7" fmla="*/ 19050 w 342900"/>
                  <a:gd name="connsiteY7" fmla="*/ 15240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171450">
                    <a:moveTo>
                      <a:pt x="0" y="171450"/>
                    </a:moveTo>
                    <a:lnTo>
                      <a:pt x="342900" y="171450"/>
                    </a:lnTo>
                    <a:lnTo>
                      <a:pt x="342900" y="0"/>
                    </a:lnTo>
                    <a:lnTo>
                      <a:pt x="0" y="0"/>
                    </a:lnTo>
                    <a:close/>
                    <a:moveTo>
                      <a:pt x="19050" y="19050"/>
                    </a:moveTo>
                    <a:lnTo>
                      <a:pt x="323850" y="19050"/>
                    </a:lnTo>
                    <a:lnTo>
                      <a:pt x="323850" y="152400"/>
                    </a:lnTo>
                    <a:lnTo>
                      <a:pt x="19050" y="1524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DB780253-7751-25C4-98CB-7E83143FE6BF}"/>
                  </a:ext>
                </a:extLst>
              </p:cNvPr>
              <p:cNvSpPr/>
              <p:nvPr/>
            </p:nvSpPr>
            <p:spPr>
              <a:xfrm rot="1487502">
                <a:off x="9318837" y="5721761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8A7EAC83-2CAF-C383-1A99-7DE84F917095}"/>
                  </a:ext>
                </a:extLst>
              </p:cNvPr>
              <p:cNvSpPr/>
              <p:nvPr/>
            </p:nvSpPr>
            <p:spPr>
              <a:xfrm rot="1487502">
                <a:off x="9405308" y="5761701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E90B448E-C28F-A6A2-B7F1-613280C04082}"/>
                  </a:ext>
                </a:extLst>
              </p:cNvPr>
              <p:cNvSpPr/>
              <p:nvPr/>
            </p:nvSpPr>
            <p:spPr>
              <a:xfrm rot="1487502">
                <a:off x="9491780" y="5801642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4F91264E-E4ED-41CA-C59D-8CD9DDEB2FCA}"/>
                  </a:ext>
                </a:extLst>
              </p:cNvPr>
              <p:cNvSpPr/>
              <p:nvPr/>
            </p:nvSpPr>
            <p:spPr>
              <a:xfrm rot="1487502">
                <a:off x="9578252" y="5841582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A5F11490-567B-1C69-E33C-7E7181CD2B4A}"/>
                  </a:ext>
                </a:extLst>
              </p:cNvPr>
              <p:cNvSpPr/>
              <p:nvPr/>
            </p:nvSpPr>
            <p:spPr>
              <a:xfrm rot="1487502">
                <a:off x="9278896" y="5808233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C8D85C1F-4468-B426-6071-B317FCF013FE}"/>
                  </a:ext>
                </a:extLst>
              </p:cNvPr>
              <p:cNvSpPr/>
              <p:nvPr/>
            </p:nvSpPr>
            <p:spPr>
              <a:xfrm rot="1487502">
                <a:off x="9365368" y="5848173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D3860489-D495-DB26-688F-40EF24BF95D7}"/>
                  </a:ext>
                </a:extLst>
              </p:cNvPr>
              <p:cNvSpPr/>
              <p:nvPr/>
            </p:nvSpPr>
            <p:spPr>
              <a:xfrm rot="1487502">
                <a:off x="9451840" y="5888113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F76CF389-862A-C20C-D817-C33215950F10}"/>
                  </a:ext>
                </a:extLst>
              </p:cNvPr>
              <p:cNvSpPr/>
              <p:nvPr/>
            </p:nvSpPr>
            <p:spPr>
              <a:xfrm rot="1487502">
                <a:off x="9538311" y="5928053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CD5637C8-FF9C-1C7A-8C99-664BFD927D52}"/>
                  </a:ext>
                </a:extLst>
              </p:cNvPr>
              <p:cNvSpPr/>
              <p:nvPr/>
            </p:nvSpPr>
            <p:spPr>
              <a:xfrm rot="1487502">
                <a:off x="9238956" y="5894704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6ADFA54A-5591-3D35-F2B3-FF0688C4B198}"/>
                  </a:ext>
                </a:extLst>
              </p:cNvPr>
              <p:cNvSpPr/>
              <p:nvPr/>
            </p:nvSpPr>
            <p:spPr>
              <a:xfrm rot="1487502">
                <a:off x="9325428" y="5934644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0092B8C1-9075-C0AA-4EFF-264025CF525B}"/>
                  </a:ext>
                </a:extLst>
              </p:cNvPr>
              <p:cNvSpPr/>
              <p:nvPr/>
            </p:nvSpPr>
            <p:spPr>
              <a:xfrm rot="1487502">
                <a:off x="9411899" y="5974585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5B1997E9-6809-B858-1911-D322600B14F5}"/>
                  </a:ext>
                </a:extLst>
              </p:cNvPr>
              <p:cNvSpPr/>
              <p:nvPr/>
            </p:nvSpPr>
            <p:spPr>
              <a:xfrm rot="1487502">
                <a:off x="9498371" y="6014525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1EA81395-FB7C-3011-DF70-185977D16359}"/>
                  </a:ext>
                </a:extLst>
              </p:cNvPr>
              <p:cNvSpPr/>
              <p:nvPr/>
            </p:nvSpPr>
            <p:spPr>
              <a:xfrm rot="1487502">
                <a:off x="9194627" y="6001146"/>
                <a:ext cx="133350" cy="38100"/>
              </a:xfrm>
              <a:custGeom>
                <a:avLst/>
                <a:gdLst>
                  <a:gd name="connsiteX0" fmla="*/ 0 w 133350"/>
                  <a:gd name="connsiteY0" fmla="*/ 0 h 38100"/>
                  <a:gd name="connsiteX1" fmla="*/ 133350 w 133350"/>
                  <a:gd name="connsiteY1" fmla="*/ 0 h 38100"/>
                  <a:gd name="connsiteX2" fmla="*/ 133350 w 133350"/>
                  <a:gd name="connsiteY2" fmla="*/ 38100 h 38100"/>
                  <a:gd name="connsiteX3" fmla="*/ 0 w 13335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38100">
                    <a:moveTo>
                      <a:pt x="0" y="0"/>
                    </a:moveTo>
                    <a:lnTo>
                      <a:pt x="133350" y="0"/>
                    </a:lnTo>
                    <a:lnTo>
                      <a:pt x="13335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7CF85A59-A789-7464-6273-2921AFF7D11F}"/>
                  </a:ext>
                </a:extLst>
              </p:cNvPr>
              <p:cNvSpPr/>
              <p:nvPr/>
            </p:nvSpPr>
            <p:spPr>
              <a:xfrm rot="1487502">
                <a:off x="9371959" y="6061056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E2C90BD3-577E-D6CD-9B42-398B5A9058BE}"/>
                  </a:ext>
                </a:extLst>
              </p:cNvPr>
              <p:cNvSpPr/>
              <p:nvPr/>
            </p:nvSpPr>
            <p:spPr>
              <a:xfrm rot="1487502">
                <a:off x="9458431" y="6100997"/>
                <a:ext cx="38100" cy="38100"/>
              </a:xfrm>
              <a:custGeom>
                <a:avLst/>
                <a:gdLst>
                  <a:gd name="connsiteX0" fmla="*/ 0 w 38100"/>
                  <a:gd name="connsiteY0" fmla="*/ 0 h 38100"/>
                  <a:gd name="connsiteX1" fmla="*/ 38100 w 38100"/>
                  <a:gd name="connsiteY1" fmla="*/ 0 h 38100"/>
                  <a:gd name="connsiteX2" fmla="*/ 38100 w 38100"/>
                  <a:gd name="connsiteY2" fmla="*/ 38100 h 38100"/>
                  <a:gd name="connsiteX3" fmla="*/ 0 w 38100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10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100"/>
                    </a:lnTo>
                    <a:lnTo>
                      <a:pt x="0" y="38100"/>
                    </a:lnTo>
                    <a:close/>
                  </a:path>
                </a:pathLst>
              </a:custGeom>
              <a:solidFill>
                <a:srgbClr val="D00AB4"/>
              </a:solidFill>
              <a:ln w="9525" cap="flat">
                <a:solidFill>
                  <a:srgbClr val="D00AB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7EEB5B3-DF97-CD32-58A2-252C3393DBA9}"/>
                  </a:ext>
                </a:extLst>
              </p:cNvPr>
              <p:cNvSpPr txBox="1"/>
              <p:nvPr/>
            </p:nvSpPr>
            <p:spPr>
              <a:xfrm rot="1429196">
                <a:off x="9350358" y="5530633"/>
                <a:ext cx="45720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>
                    <a:solidFill>
                      <a:srgbClr val="1565C5"/>
                    </a:solidFill>
                  </a:rPr>
                  <a:t>0%</a:t>
                </a:r>
              </a:p>
            </p:txBody>
          </p:sp>
        </p:grpSp>
        <p:pic>
          <p:nvPicPr>
            <p:cNvPr id="7" name="Image 6" descr="Une image contenant noir, obscurité&#10;&#10;Description générée automatiquement">
              <a:hlinkClick r:id="rId3"/>
              <a:extLst>
                <a:ext uri="{FF2B5EF4-FFF2-40B4-BE49-F238E27FC236}">
                  <a16:creationId xmlns:a16="http://schemas.microsoft.com/office/drawing/2014/main" id="{FA92DF4E-1074-6FCA-F45A-B4255D503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52676">
              <a:off x="9899547" y="5691143"/>
              <a:ext cx="440147" cy="440147"/>
            </a:xfrm>
            <a:prstGeom prst="rect">
              <a:avLst/>
            </a:prstGeom>
          </p:spPr>
        </p:pic>
      </p:grpSp>
      <p:sp>
        <p:nvSpPr>
          <p:cNvPr id="10" name="ZoneTexte 9">
            <a:hlinkClick r:id="rId6"/>
            <a:extLst>
              <a:ext uri="{FF2B5EF4-FFF2-40B4-BE49-F238E27FC236}">
                <a16:creationId xmlns:a16="http://schemas.microsoft.com/office/drawing/2014/main" id="{3A6CA751-3997-1C9E-83F1-A8A4C867B68C}"/>
              </a:ext>
            </a:extLst>
          </p:cNvPr>
          <p:cNvSpPr txBox="1"/>
          <p:nvPr/>
        </p:nvSpPr>
        <p:spPr>
          <a:xfrm rot="21065436">
            <a:off x="10007487" y="585551"/>
            <a:ext cx="168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70C0"/>
                </a:solidFill>
              </a:rPr>
              <a:t>Retrouvez tous les détails des financements jeunes ici</a:t>
            </a:r>
          </a:p>
        </p:txBody>
      </p:sp>
      <p:pic>
        <p:nvPicPr>
          <p:cNvPr id="16" name="Image 15" descr="Une image contenant noir, obscurité&#10;&#10;Description générée automatiquement">
            <a:hlinkClick r:id="rId6"/>
            <a:extLst>
              <a:ext uri="{FF2B5EF4-FFF2-40B4-BE49-F238E27FC236}">
                <a16:creationId xmlns:a16="http://schemas.microsoft.com/office/drawing/2014/main" id="{9AC111A4-18AD-9304-3CC3-8EB41B0466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02066">
            <a:off x="9079747" y="650494"/>
            <a:ext cx="440147" cy="440147"/>
          </a:xfrm>
          <a:prstGeom prst="rect">
            <a:avLst/>
          </a:prstGeom>
        </p:spPr>
      </p:pic>
      <p:pic>
        <p:nvPicPr>
          <p:cNvPr id="13" name="Graphique 12" descr="Recherche de dossiers contour">
            <a:hlinkClick r:id="rId6"/>
            <a:extLst>
              <a:ext uri="{FF2B5EF4-FFF2-40B4-BE49-F238E27FC236}">
                <a16:creationId xmlns:a16="http://schemas.microsoft.com/office/drawing/2014/main" id="{602BE4BB-1B05-0D1D-C968-199471688B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966365">
            <a:off x="9538074" y="813344"/>
            <a:ext cx="807808" cy="80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92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La CEGEE réalise un grand chelem pour </a:t>
            </a:r>
            <a:r>
              <a:rPr lang="fr-FR" dirty="0">
                <a:solidFill>
                  <a:srgbClr val="D00AB4"/>
                </a:solidFill>
                <a:latin typeface="Montserrat Black"/>
              </a:rPr>
              <a:t>les étudiants et apprentis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/>
              </a:rPr>
              <a:t>.</a:t>
            </a:r>
          </a:p>
        </p:txBody>
      </p:sp>
      <p:pic>
        <p:nvPicPr>
          <p:cNvPr id="2" name="Picture 2" descr="Banque Populaire - Apps on Google Play">
            <a:extLst>
              <a:ext uri="{FF2B5EF4-FFF2-40B4-BE49-F238E27FC236}">
                <a16:creationId xmlns:a16="http://schemas.microsoft.com/office/drawing/2014/main" id="{AFBEC449-CCF7-C75E-A5F9-FB40087BB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34" y="1700182"/>
            <a:ext cx="666847" cy="66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NP Paribas - YouTube">
            <a:extLst>
              <a:ext uri="{FF2B5EF4-FFF2-40B4-BE49-F238E27FC236}">
                <a16:creationId xmlns:a16="http://schemas.microsoft.com/office/drawing/2014/main" id="{030263E0-73F4-C70A-EB3E-0BD11F56E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930" y="1601363"/>
            <a:ext cx="615761" cy="61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Banque Crédit Mutuel">
            <a:extLst>
              <a:ext uri="{FF2B5EF4-FFF2-40B4-BE49-F238E27FC236}">
                <a16:creationId xmlns:a16="http://schemas.microsoft.com/office/drawing/2014/main" id="{5A6F2ED2-AB2C-C5F9-A133-CB9C39D06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371" y="1729138"/>
            <a:ext cx="469796" cy="46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4" descr="Société Générale - SG - Meilleurtaux Banques">
            <a:extLst>
              <a:ext uri="{FF2B5EF4-FFF2-40B4-BE49-F238E27FC236}">
                <a16:creationId xmlns:a16="http://schemas.microsoft.com/office/drawing/2014/main" id="{783AB208-9148-A9F6-3AEF-93149FF13E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0"/>
          <a:stretch/>
        </p:blipFill>
        <p:spPr bwMode="auto">
          <a:xfrm>
            <a:off x="8061811" y="1853259"/>
            <a:ext cx="455071" cy="49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4" descr="Crédit Agricole">
            <a:extLst>
              <a:ext uri="{FF2B5EF4-FFF2-40B4-BE49-F238E27FC236}">
                <a16:creationId xmlns:a16="http://schemas.microsoft.com/office/drawing/2014/main" id="{C27A59D5-913E-19BA-4587-CC4E429EE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089" y="1700182"/>
            <a:ext cx="705853" cy="70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A4680533-2B57-98FE-5619-83EA948C7F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1960491"/>
              </p:ext>
            </p:extLst>
          </p:nvPr>
        </p:nvGraphicFramePr>
        <p:xfrm>
          <a:off x="1868737" y="2413866"/>
          <a:ext cx="8283200" cy="3211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21" name="Picture 32" descr="Banque en ligne avec Fortuneo - Bourse et Assurance Vie">
            <a:extLst>
              <a:ext uri="{FF2B5EF4-FFF2-40B4-BE49-F238E27FC236}">
                <a16:creationId xmlns:a16="http://schemas.microsoft.com/office/drawing/2014/main" id="{5AA9D7FD-A88B-B721-A03B-C51738ED7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302" y="1589878"/>
            <a:ext cx="565621" cy="5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Bousorama Banque veut vous faire passer un bon Week-End avec cette prime de  170€">
            <a:extLst>
              <a:ext uri="{FF2B5EF4-FFF2-40B4-BE49-F238E27FC236}">
                <a16:creationId xmlns:a16="http://schemas.microsoft.com/office/drawing/2014/main" id="{70DC2887-A653-16AF-7560-2383B698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945" y="1794358"/>
            <a:ext cx="565621" cy="5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Cic">
            <a:extLst>
              <a:ext uri="{FF2B5EF4-FFF2-40B4-BE49-F238E27FC236}">
                <a16:creationId xmlns:a16="http://schemas.microsoft.com/office/drawing/2014/main" id="{BC2CCCA8-0C09-91D9-2842-0B3D54511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018" y="1992805"/>
            <a:ext cx="639960" cy="35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5AE6B76-9795-5233-0AE7-6F16E906DC23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98"/>
          <a:stretch/>
        </p:blipFill>
        <p:spPr>
          <a:xfrm>
            <a:off x="2506349" y="1742850"/>
            <a:ext cx="791201" cy="81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A6EE2BC-7B9A-D6BD-247C-8C6C8B60CA2C}"/>
              </a:ext>
            </a:extLst>
          </p:cNvPr>
          <p:cNvSpPr txBox="1"/>
          <p:nvPr/>
        </p:nvSpPr>
        <p:spPr>
          <a:xfrm>
            <a:off x="10429500" y="3253200"/>
            <a:ext cx="144000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1200" b="1" dirty="0">
                <a:solidFill>
                  <a:srgbClr val="D00AB4"/>
                </a:solidFill>
              </a:rPr>
              <a:t>Offres de crédits</a:t>
            </a:r>
          </a:p>
          <a:p>
            <a:endParaRPr lang="fr-FR" sz="1200" b="1" dirty="0">
              <a:solidFill>
                <a:srgbClr val="841F92"/>
              </a:solidFill>
            </a:endParaRPr>
          </a:p>
          <a:p>
            <a:r>
              <a:rPr lang="fr-FR" sz="1200" b="1" dirty="0">
                <a:solidFill>
                  <a:srgbClr val="841F92"/>
                </a:solidFill>
              </a:rPr>
              <a:t>Offres de bancarisation</a:t>
            </a:r>
          </a:p>
          <a:p>
            <a:endParaRPr lang="fr-FR" sz="1200" b="1" dirty="0">
              <a:solidFill>
                <a:srgbClr val="8A1E92"/>
              </a:solidFill>
            </a:endParaRPr>
          </a:p>
          <a:p>
            <a:r>
              <a:rPr lang="fr-FR" sz="1200" b="1" dirty="0">
                <a:solidFill>
                  <a:srgbClr val="2177C5"/>
                </a:solidFill>
              </a:rPr>
              <a:t>Primes de Bienvenue</a:t>
            </a: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ECF1285A-66FB-1206-0180-BF58E59F04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Notre offre : trouver mieux, ça va être sport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1ADAFB-3244-4ADE-846C-2A420C878DB5}"/>
              </a:ext>
            </a:extLst>
          </p:cNvPr>
          <p:cNvSpPr txBox="1"/>
          <p:nvPr/>
        </p:nvSpPr>
        <p:spPr>
          <a:xfrm>
            <a:off x="852154" y="1298964"/>
            <a:ext cx="735489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Comparatif sur 5 ans des offres bancaires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les étudiants et apprentis du Grand Est :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72E702-B611-82F7-744B-E1F127076366}"/>
              </a:ext>
            </a:extLst>
          </p:cNvPr>
          <p:cNvSpPr txBox="1"/>
          <p:nvPr/>
        </p:nvSpPr>
        <p:spPr>
          <a:xfrm>
            <a:off x="3840838" y="2282704"/>
            <a:ext cx="828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régionaux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4A832F-A8C2-B94F-D925-0D28D471D069}"/>
              </a:ext>
            </a:extLst>
          </p:cNvPr>
          <p:cNvSpPr txBox="1"/>
          <p:nvPr/>
        </p:nvSpPr>
        <p:spPr>
          <a:xfrm>
            <a:off x="5050421" y="2282704"/>
            <a:ext cx="999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mutualistes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236F383-7C4F-4872-A3BD-7F71D751793F}"/>
              </a:ext>
            </a:extLst>
          </p:cNvPr>
          <p:cNvSpPr txBox="1"/>
          <p:nvPr/>
        </p:nvSpPr>
        <p:spPr>
          <a:xfrm>
            <a:off x="7630830" y="2282704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nationaux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F12372A-57E9-0FB5-38CB-5806423C54EA}"/>
              </a:ext>
            </a:extLst>
          </p:cNvPr>
          <p:cNvSpPr txBox="1"/>
          <p:nvPr/>
        </p:nvSpPr>
        <p:spPr>
          <a:xfrm>
            <a:off x="8627255" y="2282704"/>
            <a:ext cx="1536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banques en lignes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314E202-A997-F3D3-2AF5-7EDC1063D0BD}"/>
              </a:ext>
            </a:extLst>
          </p:cNvPr>
          <p:cNvSpPr txBox="1"/>
          <p:nvPr/>
        </p:nvSpPr>
        <p:spPr>
          <a:xfrm>
            <a:off x="6326441" y="2282704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régional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E578070-133C-298A-FF0D-6EC685E90749}"/>
              </a:ext>
            </a:extLst>
          </p:cNvPr>
          <p:cNvGrpSpPr/>
          <p:nvPr/>
        </p:nvGrpSpPr>
        <p:grpSpPr>
          <a:xfrm>
            <a:off x="2173538" y="5630597"/>
            <a:ext cx="7978400" cy="753731"/>
            <a:chOff x="1890100" y="5649647"/>
            <a:chExt cx="7978400" cy="75373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16BF718-4D9E-CBA9-8C7E-9684D18E10BD}"/>
                </a:ext>
              </a:extLst>
            </p:cNvPr>
            <p:cNvSpPr/>
            <p:nvPr/>
          </p:nvSpPr>
          <p:spPr>
            <a:xfrm>
              <a:off x="1890100" y="5649647"/>
              <a:ext cx="7978400" cy="753731"/>
            </a:xfrm>
            <a:prstGeom prst="rect">
              <a:avLst/>
            </a:prstGeom>
            <a:solidFill>
              <a:srgbClr val="C90CC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980E24C-B17F-FC4B-62AF-852725A99E26}"/>
                </a:ext>
              </a:extLst>
            </p:cNvPr>
            <p:cNvSpPr txBox="1"/>
            <p:nvPr/>
          </p:nvSpPr>
          <p:spPr>
            <a:xfrm>
              <a:off x="3524114" y="6080232"/>
              <a:ext cx="8850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D20872"/>
                  </a:solidFill>
                </a:rPr>
                <a:t> + 1 699 €</a:t>
              </a:r>
            </a:p>
          </p:txBody>
        </p:sp>
        <p:pic>
          <p:nvPicPr>
            <p:cNvPr id="12" name="Graphique 11" descr="Argent contour">
              <a:extLst>
                <a:ext uri="{FF2B5EF4-FFF2-40B4-BE49-F238E27FC236}">
                  <a16:creationId xmlns:a16="http://schemas.microsoft.com/office/drawing/2014/main" id="{02832FC7-8CD4-92E0-CD88-A2BB3F608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732714" y="5650129"/>
              <a:ext cx="453726" cy="453726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16694F2-9E75-BAE0-1FC1-3B5DA53ED5DA}"/>
                </a:ext>
              </a:extLst>
            </p:cNvPr>
            <p:cNvSpPr txBox="1"/>
            <p:nvPr/>
          </p:nvSpPr>
          <p:spPr>
            <a:xfrm>
              <a:off x="4878283" y="6080232"/>
              <a:ext cx="745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+ 716 €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73EEF4F-E5F6-0B12-649E-42F533C3CD57}"/>
                </a:ext>
              </a:extLst>
            </p:cNvPr>
            <p:cNvSpPr txBox="1"/>
            <p:nvPr/>
          </p:nvSpPr>
          <p:spPr>
            <a:xfrm>
              <a:off x="6070485" y="6080232"/>
              <a:ext cx="86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+ 2 085 €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B80B489-1861-2692-DE52-5B8156126465}"/>
                </a:ext>
              </a:extLst>
            </p:cNvPr>
            <p:cNvSpPr txBox="1"/>
            <p:nvPr/>
          </p:nvSpPr>
          <p:spPr>
            <a:xfrm>
              <a:off x="7378352" y="6080232"/>
              <a:ext cx="86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D20872"/>
                  </a:solidFill>
                </a:rPr>
                <a:t>+ 2 065 €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95C07A2-8DA4-BB76-C155-4E5947F7D5EC}"/>
                </a:ext>
              </a:extLst>
            </p:cNvPr>
            <p:cNvSpPr txBox="1"/>
            <p:nvPr/>
          </p:nvSpPr>
          <p:spPr>
            <a:xfrm>
              <a:off x="8752895" y="6080232"/>
              <a:ext cx="86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D20872"/>
                  </a:solidFill>
                </a:rPr>
                <a:t>+ 2 520 €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7A588BC-3DCA-C750-F804-26A3F3BF8DA9}"/>
                </a:ext>
              </a:extLst>
            </p:cNvPr>
            <p:cNvSpPr txBox="1"/>
            <p:nvPr/>
          </p:nvSpPr>
          <p:spPr>
            <a:xfrm>
              <a:off x="1973287" y="5716322"/>
              <a:ext cx="153970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FR" sz="1200" b="1" dirty="0">
                  <a:solidFill>
                    <a:srgbClr val="D20872"/>
                  </a:solidFill>
                </a:rPr>
                <a:t>Différentiel de coût par rapport à l’offre CEGEE :</a:t>
              </a:r>
            </a:p>
          </p:txBody>
        </p:sp>
        <p:pic>
          <p:nvPicPr>
            <p:cNvPr id="28" name="Graphique 27" descr="Argent contour">
              <a:extLst>
                <a:ext uri="{FF2B5EF4-FFF2-40B4-BE49-F238E27FC236}">
                  <a16:creationId xmlns:a16="http://schemas.microsoft.com/office/drawing/2014/main" id="{51F35503-3E07-5291-ACCB-B7B00EFA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027273" y="5650129"/>
              <a:ext cx="453726" cy="453726"/>
            </a:xfrm>
            <a:prstGeom prst="rect">
              <a:avLst/>
            </a:prstGeom>
          </p:spPr>
        </p:pic>
        <p:pic>
          <p:nvPicPr>
            <p:cNvPr id="30" name="Graphique 29" descr="Argent contour">
              <a:extLst>
                <a:ext uri="{FF2B5EF4-FFF2-40B4-BE49-F238E27FC236}">
                  <a16:creationId xmlns:a16="http://schemas.microsoft.com/office/drawing/2014/main" id="{9C18F406-951A-79D1-2AC2-9214FA522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289705" y="5650129"/>
              <a:ext cx="453726" cy="453726"/>
            </a:xfrm>
            <a:prstGeom prst="rect">
              <a:avLst/>
            </a:prstGeom>
          </p:spPr>
        </p:pic>
        <p:pic>
          <p:nvPicPr>
            <p:cNvPr id="31" name="Graphique 30" descr="Argent contour">
              <a:extLst>
                <a:ext uri="{FF2B5EF4-FFF2-40B4-BE49-F238E27FC236}">
                  <a16:creationId xmlns:a16="http://schemas.microsoft.com/office/drawing/2014/main" id="{9C2CAFF5-B071-B471-29E8-3924F2F50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600078" y="5650129"/>
              <a:ext cx="453726" cy="453726"/>
            </a:xfrm>
            <a:prstGeom prst="rect">
              <a:avLst/>
            </a:prstGeom>
          </p:spPr>
        </p:pic>
        <p:pic>
          <p:nvPicPr>
            <p:cNvPr id="32" name="Graphique 31" descr="Argent contour">
              <a:extLst>
                <a:ext uri="{FF2B5EF4-FFF2-40B4-BE49-F238E27FC236}">
                  <a16:creationId xmlns:a16="http://schemas.microsoft.com/office/drawing/2014/main" id="{76ECDA5A-2F40-6E8A-E952-F0E60C163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929286" y="5650129"/>
              <a:ext cx="453726" cy="453726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078980C-E20E-E5CA-E4A0-1B675FA758F8}"/>
              </a:ext>
            </a:extLst>
          </p:cNvPr>
          <p:cNvGrpSpPr/>
          <p:nvPr/>
        </p:nvGrpSpPr>
        <p:grpSpPr>
          <a:xfrm>
            <a:off x="295185" y="2475816"/>
            <a:ext cx="1482002" cy="3030111"/>
            <a:chOff x="221297" y="2475816"/>
            <a:chExt cx="1482002" cy="303011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02FBE4C-A698-977A-AAF4-4978A90267D3}"/>
                </a:ext>
              </a:extLst>
            </p:cNvPr>
            <p:cNvSpPr txBox="1"/>
            <p:nvPr/>
          </p:nvSpPr>
          <p:spPr>
            <a:xfrm>
              <a:off x="221297" y="3021375"/>
              <a:ext cx="1187826" cy="1938992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Coût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d’une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offre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groupée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services bancaires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 d’un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crédit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20 000 €.</a:t>
              </a:r>
            </a:p>
            <a:p>
              <a:pPr algn="r"/>
              <a:endPara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Accolade ouvrante 4">
              <a:extLst>
                <a:ext uri="{FF2B5EF4-FFF2-40B4-BE49-F238E27FC236}">
                  <a16:creationId xmlns:a16="http://schemas.microsoft.com/office/drawing/2014/main" id="{0C840F26-1186-F3E2-574E-FA4F90F85C25}"/>
                </a:ext>
              </a:extLst>
            </p:cNvPr>
            <p:cNvSpPr/>
            <p:nvPr/>
          </p:nvSpPr>
          <p:spPr>
            <a:xfrm>
              <a:off x="1446067" y="2475816"/>
              <a:ext cx="257232" cy="3030111"/>
            </a:xfrm>
            <a:prstGeom prst="leftBrac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8AAE74A-943E-C137-C262-C150DEED6CE5}"/>
              </a:ext>
            </a:extLst>
          </p:cNvPr>
          <p:cNvSpPr txBox="1"/>
          <p:nvPr/>
        </p:nvSpPr>
        <p:spPr>
          <a:xfrm>
            <a:off x="0" y="6184745"/>
            <a:ext cx="20970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Sources : documents tarifaires - 04/2024</a:t>
            </a:r>
          </a:p>
        </p:txBody>
      </p:sp>
    </p:spTree>
    <p:extLst>
      <p:ext uri="{BB962C8B-B14F-4D97-AF65-F5344CB8AC3E}">
        <p14:creationId xmlns:p14="http://schemas.microsoft.com/office/powerpoint/2010/main" val="223505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 uiExpand="1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latin typeface="Montserrat Black"/>
              </a:rPr>
              <a:t>La CEGEE est leader chez </a:t>
            </a:r>
            <a:r>
              <a:rPr lang="fr-FR" dirty="0">
                <a:solidFill>
                  <a:srgbClr val="D00AB4"/>
                </a:solidFill>
                <a:latin typeface="Montserrat Black"/>
              </a:rPr>
              <a:t>les jeunes actifs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/>
              </a:rPr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Notre offre : trouver mieux, ça va être sport !</a:t>
            </a:r>
          </a:p>
        </p:txBody>
      </p:sp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A4680533-2B57-98FE-5619-83EA948C7F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7409032"/>
              </p:ext>
            </p:extLst>
          </p:nvPr>
        </p:nvGraphicFramePr>
        <p:xfrm>
          <a:off x="1811761" y="2499857"/>
          <a:ext cx="8543336" cy="305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FD24408-62CA-D2A2-71BA-D9A1AFE33813}"/>
              </a:ext>
            </a:extLst>
          </p:cNvPr>
          <p:cNvSpPr txBox="1"/>
          <p:nvPr/>
        </p:nvSpPr>
        <p:spPr>
          <a:xfrm>
            <a:off x="10439025" y="3280702"/>
            <a:ext cx="144000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1200" b="1" dirty="0">
                <a:solidFill>
                  <a:srgbClr val="D00AB4"/>
                </a:solidFill>
              </a:rPr>
              <a:t>Offres de crédits</a:t>
            </a:r>
          </a:p>
          <a:p>
            <a:endParaRPr lang="fr-FR" sz="1200" b="1" dirty="0">
              <a:solidFill>
                <a:srgbClr val="841F92"/>
              </a:solidFill>
            </a:endParaRPr>
          </a:p>
          <a:p>
            <a:r>
              <a:rPr lang="fr-FR" sz="1200" b="1" dirty="0">
                <a:solidFill>
                  <a:srgbClr val="841F92"/>
                </a:solidFill>
              </a:rPr>
              <a:t>Offres de bancarisation</a:t>
            </a:r>
          </a:p>
          <a:p>
            <a:endParaRPr lang="fr-FR" sz="1200" b="1" dirty="0">
              <a:solidFill>
                <a:srgbClr val="8A1E92"/>
              </a:solidFill>
            </a:endParaRPr>
          </a:p>
          <a:p>
            <a:r>
              <a:rPr lang="fr-FR" sz="1200" b="1" dirty="0">
                <a:solidFill>
                  <a:srgbClr val="2177C5"/>
                </a:solidFill>
              </a:rPr>
              <a:t>Primes de Bienvenue</a:t>
            </a:r>
          </a:p>
        </p:txBody>
      </p:sp>
      <p:pic>
        <p:nvPicPr>
          <p:cNvPr id="32" name="Picture 2" descr="Banque Populaire - Apps on Google Play">
            <a:extLst>
              <a:ext uri="{FF2B5EF4-FFF2-40B4-BE49-F238E27FC236}">
                <a16:creationId xmlns:a16="http://schemas.microsoft.com/office/drawing/2014/main" id="{3532D8FA-8D97-1372-8261-FEF1675C9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232" y="1700182"/>
            <a:ext cx="666847" cy="66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BNP Paribas - YouTube">
            <a:extLst>
              <a:ext uri="{FF2B5EF4-FFF2-40B4-BE49-F238E27FC236}">
                <a16:creationId xmlns:a16="http://schemas.microsoft.com/office/drawing/2014/main" id="{9F26DBC5-4D3B-82AF-B4C9-488B607BE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028" y="1601363"/>
            <a:ext cx="615761" cy="61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Banque Crédit Mutuel">
            <a:extLst>
              <a:ext uri="{FF2B5EF4-FFF2-40B4-BE49-F238E27FC236}">
                <a16:creationId xmlns:a16="http://schemas.microsoft.com/office/drawing/2014/main" id="{327BC651-5743-3F42-4BE6-97C3CAAA4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169" y="1729138"/>
            <a:ext cx="469796" cy="46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4" descr="Société Générale - SG - Meilleurtaux Banques">
            <a:extLst>
              <a:ext uri="{FF2B5EF4-FFF2-40B4-BE49-F238E27FC236}">
                <a16:creationId xmlns:a16="http://schemas.microsoft.com/office/drawing/2014/main" id="{E1F7515A-DD06-622B-CAA6-B511A5653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0"/>
          <a:stretch/>
        </p:blipFill>
        <p:spPr bwMode="auto">
          <a:xfrm>
            <a:off x="8170909" y="1853259"/>
            <a:ext cx="455071" cy="49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4" descr="Crédit Agricole">
            <a:extLst>
              <a:ext uri="{FF2B5EF4-FFF2-40B4-BE49-F238E27FC236}">
                <a16:creationId xmlns:a16="http://schemas.microsoft.com/office/drawing/2014/main" id="{BB4B8657-E34E-2C95-4B55-CAF0EAE0C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362" y="1700182"/>
            <a:ext cx="705853" cy="70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2" descr="Banque en ligne avec Fortuneo - Bourse et Assurance Vie">
            <a:extLst>
              <a:ext uri="{FF2B5EF4-FFF2-40B4-BE49-F238E27FC236}">
                <a16:creationId xmlns:a16="http://schemas.microsoft.com/office/drawing/2014/main" id="{A774493D-E558-DC39-17C6-DBA3FE4EF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700" y="1589878"/>
            <a:ext cx="565621" cy="5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0" descr="Bousorama Banque veut vous faire passer un bon Week-End avec cette prime de  170€">
            <a:extLst>
              <a:ext uri="{FF2B5EF4-FFF2-40B4-BE49-F238E27FC236}">
                <a16:creationId xmlns:a16="http://schemas.microsoft.com/office/drawing/2014/main" id="{86C6B1EF-3767-3682-442A-F50F63CF6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343" y="1794358"/>
            <a:ext cx="565621" cy="5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Cic">
            <a:extLst>
              <a:ext uri="{FF2B5EF4-FFF2-40B4-BE49-F238E27FC236}">
                <a16:creationId xmlns:a16="http://schemas.microsoft.com/office/drawing/2014/main" id="{4D01103D-9A24-20C8-8DA4-02C9557DB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16" y="1992805"/>
            <a:ext cx="639960" cy="35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 3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2E10351-F076-5505-382D-BAC5B50085AE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98"/>
          <a:stretch/>
        </p:blipFill>
        <p:spPr>
          <a:xfrm>
            <a:off x="2529722" y="1742850"/>
            <a:ext cx="791201" cy="810000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FDF256D7-CE24-6C63-6CBA-19F4D74766D0}"/>
              </a:ext>
            </a:extLst>
          </p:cNvPr>
          <p:cNvSpPr txBox="1"/>
          <p:nvPr/>
        </p:nvSpPr>
        <p:spPr>
          <a:xfrm>
            <a:off x="852154" y="1298964"/>
            <a:ext cx="668965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Comparatif sur 5 ans des offres bancaires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les jeunes actifs du Grand Est :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C5346C5-6119-556B-62F3-EE7C15571D4B}"/>
              </a:ext>
            </a:extLst>
          </p:cNvPr>
          <p:cNvSpPr txBox="1"/>
          <p:nvPr/>
        </p:nvSpPr>
        <p:spPr>
          <a:xfrm>
            <a:off x="3826111" y="2282704"/>
            <a:ext cx="828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régionaux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80EA7CB-0D06-2295-7042-D3BF4BCC1FAC}"/>
              </a:ext>
            </a:extLst>
          </p:cNvPr>
          <p:cNvSpPr txBox="1"/>
          <p:nvPr/>
        </p:nvSpPr>
        <p:spPr>
          <a:xfrm>
            <a:off x="5045219" y="2282704"/>
            <a:ext cx="999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mutualistes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8F56689A-B48F-A4B2-D177-6BDCF07F50D3}"/>
              </a:ext>
            </a:extLst>
          </p:cNvPr>
          <p:cNvSpPr txBox="1"/>
          <p:nvPr/>
        </p:nvSpPr>
        <p:spPr>
          <a:xfrm>
            <a:off x="7739928" y="2282704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nationaux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DC8712F-8EE3-E635-3A0C-3B1693CA794A}"/>
              </a:ext>
            </a:extLst>
          </p:cNvPr>
          <p:cNvSpPr txBox="1"/>
          <p:nvPr/>
        </p:nvSpPr>
        <p:spPr>
          <a:xfrm>
            <a:off x="8850653" y="2282704"/>
            <a:ext cx="1536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banques en lignes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B5044A9-70E7-B462-0DBD-B1CC1673B569}"/>
              </a:ext>
            </a:extLst>
          </p:cNvPr>
          <p:cNvSpPr txBox="1"/>
          <p:nvPr/>
        </p:nvSpPr>
        <p:spPr>
          <a:xfrm>
            <a:off x="6435539" y="2282704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régional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FE2A409-1FD4-9A28-6C38-1458D3F58DC3}"/>
              </a:ext>
            </a:extLst>
          </p:cNvPr>
          <p:cNvGrpSpPr/>
          <p:nvPr/>
        </p:nvGrpSpPr>
        <p:grpSpPr>
          <a:xfrm>
            <a:off x="2130235" y="5582972"/>
            <a:ext cx="8139725" cy="753731"/>
            <a:chOff x="1890099" y="5582972"/>
            <a:chExt cx="8139725" cy="75373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6FC5EFC-ECFB-0FB6-7A5E-36BF58B43F8B}"/>
                </a:ext>
              </a:extLst>
            </p:cNvPr>
            <p:cNvSpPr/>
            <p:nvPr/>
          </p:nvSpPr>
          <p:spPr>
            <a:xfrm>
              <a:off x="1890099" y="5582972"/>
              <a:ext cx="8139725" cy="753731"/>
            </a:xfrm>
            <a:prstGeom prst="rect">
              <a:avLst/>
            </a:prstGeom>
            <a:solidFill>
              <a:srgbClr val="C90CC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3123621-6B12-1F25-5EF9-4018708333E4}"/>
                </a:ext>
              </a:extLst>
            </p:cNvPr>
            <p:cNvSpPr txBox="1"/>
            <p:nvPr/>
          </p:nvSpPr>
          <p:spPr>
            <a:xfrm>
              <a:off x="3616541" y="6009454"/>
              <a:ext cx="784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 + 872 €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B886750-E381-469F-92A6-62ADDB56C913}"/>
                </a:ext>
              </a:extLst>
            </p:cNvPr>
            <p:cNvSpPr txBox="1"/>
            <p:nvPr/>
          </p:nvSpPr>
          <p:spPr>
            <a:xfrm>
              <a:off x="4934068" y="6009454"/>
              <a:ext cx="811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+ 478 €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704BE59-E6E7-41CC-A4A3-E0CF67D6CDC5}"/>
                </a:ext>
              </a:extLst>
            </p:cNvPr>
            <p:cNvSpPr txBox="1"/>
            <p:nvPr/>
          </p:nvSpPr>
          <p:spPr>
            <a:xfrm>
              <a:off x="6260985" y="6009454"/>
              <a:ext cx="811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+ 826 €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C3AE1E6-B598-54F5-3C0D-D2BD0BECF9B0}"/>
                </a:ext>
              </a:extLst>
            </p:cNvPr>
            <p:cNvSpPr txBox="1"/>
            <p:nvPr/>
          </p:nvSpPr>
          <p:spPr>
            <a:xfrm>
              <a:off x="7597427" y="6009454"/>
              <a:ext cx="811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+ 512 €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18F0DD3-82CD-2756-2053-C884CC97FF25}"/>
                </a:ext>
              </a:extLst>
            </p:cNvPr>
            <p:cNvSpPr txBox="1"/>
            <p:nvPr/>
          </p:nvSpPr>
          <p:spPr>
            <a:xfrm>
              <a:off x="8895770" y="6009454"/>
              <a:ext cx="885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rgbClr val="D20872"/>
                  </a:solidFill>
                </a:rPr>
                <a:t>+ 76 €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B19E840-821A-4CDF-84D7-AC7AC729A198}"/>
                </a:ext>
              </a:extLst>
            </p:cNvPr>
            <p:cNvSpPr txBox="1"/>
            <p:nvPr/>
          </p:nvSpPr>
          <p:spPr>
            <a:xfrm>
              <a:off x="2039962" y="5640122"/>
              <a:ext cx="153970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FR" sz="1200" b="1" dirty="0">
                  <a:solidFill>
                    <a:srgbClr val="D20872"/>
                  </a:solidFill>
                </a:rPr>
                <a:t>Différentiel de coût par rapport à l’offre CEGEE :</a:t>
              </a:r>
            </a:p>
          </p:txBody>
        </p:sp>
        <p:pic>
          <p:nvPicPr>
            <p:cNvPr id="49" name="Graphique 48" descr="Argent contour">
              <a:extLst>
                <a:ext uri="{FF2B5EF4-FFF2-40B4-BE49-F238E27FC236}">
                  <a16:creationId xmlns:a16="http://schemas.microsoft.com/office/drawing/2014/main" id="{51E99A74-5CF9-D2C8-CA1A-96438423C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770869" y="5602900"/>
              <a:ext cx="453726" cy="453726"/>
            </a:xfrm>
            <a:prstGeom prst="rect">
              <a:avLst/>
            </a:prstGeom>
          </p:spPr>
        </p:pic>
        <p:pic>
          <p:nvPicPr>
            <p:cNvPr id="50" name="Graphique 49" descr="Argent contour">
              <a:extLst>
                <a:ext uri="{FF2B5EF4-FFF2-40B4-BE49-F238E27FC236}">
                  <a16:creationId xmlns:a16="http://schemas.microsoft.com/office/drawing/2014/main" id="{709D8B2C-2DA3-3AE1-C81D-4E5E46002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106727" y="5602900"/>
              <a:ext cx="453726" cy="453726"/>
            </a:xfrm>
            <a:prstGeom prst="rect">
              <a:avLst/>
            </a:prstGeom>
          </p:spPr>
        </p:pic>
        <p:pic>
          <p:nvPicPr>
            <p:cNvPr id="51" name="Graphique 50" descr="Argent contour">
              <a:extLst>
                <a:ext uri="{FF2B5EF4-FFF2-40B4-BE49-F238E27FC236}">
                  <a16:creationId xmlns:a16="http://schemas.microsoft.com/office/drawing/2014/main" id="{8F8829D5-7D37-80A1-0F3F-B6EE64031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429656" y="5602900"/>
              <a:ext cx="453726" cy="453726"/>
            </a:xfrm>
            <a:prstGeom prst="rect">
              <a:avLst/>
            </a:prstGeom>
          </p:spPr>
        </p:pic>
        <p:pic>
          <p:nvPicPr>
            <p:cNvPr id="52" name="Graphique 51" descr="Argent contour">
              <a:extLst>
                <a:ext uri="{FF2B5EF4-FFF2-40B4-BE49-F238E27FC236}">
                  <a16:creationId xmlns:a16="http://schemas.microsoft.com/office/drawing/2014/main" id="{ABF100E9-FF6C-DE11-B7AA-5CD73E803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776127" y="5602900"/>
              <a:ext cx="453726" cy="453726"/>
            </a:xfrm>
            <a:prstGeom prst="rect">
              <a:avLst/>
            </a:prstGeom>
          </p:spPr>
        </p:pic>
        <p:pic>
          <p:nvPicPr>
            <p:cNvPr id="53" name="Graphique 52" descr="Argent contour">
              <a:extLst>
                <a:ext uri="{FF2B5EF4-FFF2-40B4-BE49-F238E27FC236}">
                  <a16:creationId xmlns:a16="http://schemas.microsoft.com/office/drawing/2014/main" id="{C8796900-FAAC-188C-D2CD-51F649B8C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9102036" y="5602900"/>
              <a:ext cx="453726" cy="453726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A85691C-C810-79C8-CFF5-43C663006607}"/>
              </a:ext>
            </a:extLst>
          </p:cNvPr>
          <p:cNvGrpSpPr/>
          <p:nvPr/>
        </p:nvGrpSpPr>
        <p:grpSpPr>
          <a:xfrm>
            <a:off x="295185" y="2475816"/>
            <a:ext cx="1482002" cy="3030111"/>
            <a:chOff x="221297" y="2475816"/>
            <a:chExt cx="1482002" cy="303011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26C0412-2CF1-F7AA-0219-C85A1BE5AA8C}"/>
                </a:ext>
              </a:extLst>
            </p:cNvPr>
            <p:cNvSpPr txBox="1"/>
            <p:nvPr/>
          </p:nvSpPr>
          <p:spPr>
            <a:xfrm>
              <a:off x="221297" y="3021375"/>
              <a:ext cx="1187826" cy="1938992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Coût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d’une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offre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groupée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services bancaires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 d’un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crédit 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 7 000 €.</a:t>
              </a:r>
            </a:p>
            <a:p>
              <a:pPr algn="r"/>
              <a:endPara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Accolade ouvrante 6">
              <a:extLst>
                <a:ext uri="{FF2B5EF4-FFF2-40B4-BE49-F238E27FC236}">
                  <a16:creationId xmlns:a16="http://schemas.microsoft.com/office/drawing/2014/main" id="{8F244499-1C6B-5155-3B3A-3A8244366C6C}"/>
                </a:ext>
              </a:extLst>
            </p:cNvPr>
            <p:cNvSpPr/>
            <p:nvPr/>
          </p:nvSpPr>
          <p:spPr>
            <a:xfrm>
              <a:off x="1446067" y="2475816"/>
              <a:ext cx="257232" cy="3030111"/>
            </a:xfrm>
            <a:prstGeom prst="leftBrac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CFCF26C8-5DAE-655B-8960-C5BDDD237612}"/>
              </a:ext>
            </a:extLst>
          </p:cNvPr>
          <p:cNvSpPr txBox="1"/>
          <p:nvPr/>
        </p:nvSpPr>
        <p:spPr>
          <a:xfrm>
            <a:off x="0" y="6184745"/>
            <a:ext cx="20970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Sources : documents tarifaires - 04/2024</a:t>
            </a:r>
          </a:p>
        </p:txBody>
      </p:sp>
    </p:spTree>
    <p:extLst>
      <p:ext uri="{BB962C8B-B14F-4D97-AF65-F5344CB8AC3E}">
        <p14:creationId xmlns:p14="http://schemas.microsoft.com/office/powerpoint/2010/main" val="41406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 uiExpand="1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DB195DD-6BF9-F7F7-E9C7-D49AC0ED822D}"/>
              </a:ext>
            </a:extLst>
          </p:cNvPr>
          <p:cNvSpPr/>
          <p:nvPr/>
        </p:nvSpPr>
        <p:spPr>
          <a:xfrm>
            <a:off x="3127450" y="3320713"/>
            <a:ext cx="8336116" cy="541421"/>
          </a:xfrm>
          <a:prstGeom prst="rect">
            <a:avLst/>
          </a:prstGeom>
          <a:gradFill flip="none" rotWithShape="1">
            <a:gsLst>
              <a:gs pos="0">
                <a:srgbClr val="D20872">
                  <a:alpha val="30000"/>
                </a:srgbClr>
              </a:gs>
              <a:gs pos="36000">
                <a:srgbClr val="8A1E92">
                  <a:alpha val="30000"/>
                </a:srgbClr>
              </a:gs>
              <a:gs pos="75000">
                <a:srgbClr val="002E8A">
                  <a:alpha val="30000"/>
                </a:srgbClr>
              </a:gs>
              <a:gs pos="100000">
                <a:srgbClr val="1565C5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FD7A383F-E532-59D4-424E-43BFD57CA1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5424" y="1846000"/>
            <a:ext cx="8360966" cy="4471091"/>
          </a:xfrm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Contexte et enjeux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Notre offre : trouver mieux ça va être sport !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La force des Ambassadeurs Jeunes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L’appui de la campagne de communication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352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0B9006-CE01-B8E6-6E60-8B0550731A6F}"/>
              </a:ext>
            </a:extLst>
          </p:cNvPr>
          <p:cNvSpPr/>
          <p:nvPr/>
        </p:nvSpPr>
        <p:spPr>
          <a:xfrm rot="16200000">
            <a:off x="7398397" y="1118687"/>
            <a:ext cx="3680126" cy="4875215"/>
          </a:xfrm>
          <a:prstGeom prst="rect">
            <a:avLst/>
          </a:prstGeom>
          <a:solidFill>
            <a:srgbClr val="002E8A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386C1-C211-4364-8A15-77C0972F84E6}"/>
              </a:ext>
            </a:extLst>
          </p:cNvPr>
          <p:cNvSpPr/>
          <p:nvPr/>
        </p:nvSpPr>
        <p:spPr>
          <a:xfrm>
            <a:off x="695324" y="1419225"/>
            <a:ext cx="5705475" cy="4791075"/>
          </a:xfrm>
          <a:prstGeom prst="rect">
            <a:avLst/>
          </a:prstGeom>
          <a:solidFill>
            <a:srgbClr val="C90CC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282653D-2ACF-881B-D6F3-548D43AE266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09639" y="1584746"/>
            <a:ext cx="5081586" cy="2362425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fr-FR" sz="1800" b="1" dirty="0">
                <a:solidFill>
                  <a:srgbClr val="8A1E92"/>
                </a:solidFill>
                <a:latin typeface="Montserrat Black" panose="00000A00000000000000" pitchFamily="2" charset="0"/>
                <a:cs typeface="Arial"/>
              </a:rPr>
              <a:t>Ambassadrice / Ambassadeur Jeunes :</a:t>
            </a:r>
            <a:r>
              <a:rPr lang="fr-FR" sz="1200" b="1" dirty="0">
                <a:solidFill>
                  <a:srgbClr val="8A1E92"/>
                </a:solidFill>
                <a:latin typeface="Montserrat Black" panose="00000A00000000000000" pitchFamily="2" charset="0"/>
                <a:cs typeface="Arial"/>
              </a:rPr>
              <a:t> </a:t>
            </a:r>
          </a:p>
          <a:p>
            <a:pPr marL="0" indent="0">
              <a:buNone/>
            </a:pPr>
            <a:r>
              <a:rPr lang="fr-FR" sz="1200" i="1" dirty="0">
                <a:solidFill>
                  <a:srgbClr val="8A1E92"/>
                </a:solidFill>
                <a:effectLst/>
                <a:latin typeface="Arial"/>
                <a:ea typeface="Calibri"/>
                <a:cs typeface="Arial"/>
              </a:rPr>
              <a:t>(</a:t>
            </a:r>
            <a:r>
              <a:rPr lang="fr-FR" sz="1200" i="1" dirty="0" err="1">
                <a:solidFill>
                  <a:srgbClr val="8A1E92"/>
                </a:solidFill>
                <a:effectLst/>
                <a:latin typeface="Arial"/>
                <a:ea typeface="Calibri"/>
                <a:cs typeface="Arial"/>
              </a:rPr>
              <a:t>n.f</a:t>
            </a:r>
            <a:r>
              <a:rPr lang="fr-FR" sz="1200" i="1" dirty="0">
                <a:solidFill>
                  <a:srgbClr val="8A1E92"/>
                </a:solidFill>
                <a:effectLst/>
                <a:latin typeface="Arial"/>
                <a:ea typeface="Calibri"/>
                <a:cs typeface="Arial"/>
              </a:rPr>
              <a:t>. </a:t>
            </a:r>
            <a:r>
              <a:rPr lang="fr-FR" sz="1200" i="1" dirty="0">
                <a:solidFill>
                  <a:srgbClr val="8A1E92"/>
                </a:solidFill>
                <a:latin typeface="Arial"/>
                <a:ea typeface="Calibri"/>
                <a:cs typeface="Arial"/>
              </a:rPr>
              <a:t>/ </a:t>
            </a:r>
            <a:r>
              <a:rPr lang="fr-FR" sz="1200" i="1" dirty="0">
                <a:solidFill>
                  <a:srgbClr val="8A1E92"/>
                </a:solidFill>
                <a:effectLst/>
                <a:latin typeface="Arial"/>
                <a:ea typeface="Calibri"/>
                <a:cs typeface="Arial"/>
              </a:rPr>
              <a:t>n.m.)</a:t>
            </a:r>
          </a:p>
          <a:p>
            <a:pPr marL="0" indent="0">
              <a:buNone/>
            </a:pPr>
            <a:endParaRPr lang="fr-FR" sz="1200" b="1" dirty="0">
              <a:solidFill>
                <a:srgbClr val="8A1E92"/>
              </a:solidFill>
              <a:latin typeface="Montserrat Black" panose="00000A00000000000000" pitchFamily="2" charset="0"/>
              <a:cs typeface="Arial"/>
            </a:endParaRPr>
          </a:p>
          <a:p>
            <a:pPr marL="0" indent="0">
              <a:buNone/>
            </a:pPr>
            <a:r>
              <a:rPr lang="fr-FR" sz="1800" dirty="0">
                <a:latin typeface="+mj-lt"/>
              </a:rPr>
              <a:t>DA, DAA, GC, PE… </a:t>
            </a:r>
            <a:r>
              <a:rPr lang="fr-FR" sz="1800" b="1" dirty="0">
                <a:latin typeface="+mj-lt"/>
              </a:rPr>
              <a:t>nommé(e) par le Directeur de Région</a:t>
            </a:r>
            <a:r>
              <a:rPr lang="fr-FR" sz="1800" dirty="0">
                <a:latin typeface="+mj-lt"/>
              </a:rPr>
              <a:t>. </a:t>
            </a:r>
          </a:p>
          <a:p>
            <a:pPr marL="0" indent="0">
              <a:buNone/>
            </a:pPr>
            <a:endParaRPr lang="fr-FR" sz="900" dirty="0">
              <a:latin typeface="+mj-lt"/>
            </a:endParaRPr>
          </a:p>
          <a:p>
            <a:pPr marL="0" indent="0">
              <a:buNone/>
            </a:pPr>
            <a:r>
              <a:rPr lang="fr-FR" sz="1800" dirty="0">
                <a:latin typeface="+mj-lt"/>
              </a:rPr>
              <a:t>Elle ou Il </a:t>
            </a:r>
            <a:r>
              <a:rPr lang="fr-FR" sz="1800" b="1" dirty="0">
                <a:latin typeface="+mj-lt"/>
              </a:rPr>
              <a:t>porte et incarne notre stratégie </a:t>
            </a:r>
            <a:r>
              <a:rPr lang="fr-FR" sz="1800" dirty="0">
                <a:latin typeface="+mj-lt"/>
              </a:rPr>
              <a:t>sur le marché des jeunes afin de </a:t>
            </a:r>
            <a:r>
              <a:rPr lang="fr-FR" sz="1800" b="1" dirty="0">
                <a:latin typeface="+mj-lt"/>
              </a:rPr>
              <a:t>booster notre dynamique et notre conquête</a:t>
            </a:r>
            <a:r>
              <a:rPr lang="fr-FR" sz="1800" dirty="0">
                <a:latin typeface="+mj-lt"/>
              </a:rPr>
              <a:t>.</a:t>
            </a:r>
          </a:p>
          <a:p>
            <a:pPr marL="0" indent="0">
              <a:buNone/>
            </a:pPr>
            <a:endParaRPr lang="fr-FR" sz="900" dirty="0">
              <a:latin typeface="+mj-lt"/>
            </a:endParaRPr>
          </a:p>
          <a:p>
            <a:pPr marL="0" indent="0">
              <a:buNone/>
            </a:pPr>
            <a:r>
              <a:rPr lang="fr-FR" sz="1800" dirty="0">
                <a:latin typeface="+mj-lt"/>
              </a:rPr>
              <a:t>Les principales missions sont d'être à la fois </a:t>
            </a:r>
            <a:r>
              <a:rPr lang="fr-FR" sz="1800" b="1" dirty="0">
                <a:latin typeface="+mj-lt"/>
              </a:rPr>
              <a:t>référent, </a:t>
            </a:r>
            <a:r>
              <a:rPr lang="fr-FR" sz="1800" b="1" dirty="0" err="1">
                <a:latin typeface="+mj-lt"/>
              </a:rPr>
              <a:t>coopteur</a:t>
            </a:r>
            <a:r>
              <a:rPr lang="fr-FR" sz="1800" b="1" dirty="0">
                <a:latin typeface="+mj-lt"/>
              </a:rPr>
              <a:t>, animateur et responsable de partenariats</a:t>
            </a:r>
            <a:r>
              <a:rPr lang="fr-FR" sz="1800" dirty="0">
                <a:latin typeface="+mj-lt"/>
              </a:rPr>
              <a:t>.</a:t>
            </a:r>
          </a:p>
          <a:p>
            <a:pPr marL="0" indent="0">
              <a:buNone/>
            </a:pPr>
            <a:endParaRPr lang="fr-FR" sz="1800" dirty="0">
              <a:latin typeface="Arial"/>
              <a:ea typeface="Calibri"/>
              <a:cs typeface="Arial"/>
            </a:endParaRPr>
          </a:p>
          <a:p>
            <a:pPr marL="0" indent="0">
              <a:buNone/>
            </a:pPr>
            <a:endParaRPr lang="fr-FR" sz="800" dirty="0">
              <a:latin typeface="Arial"/>
              <a:ea typeface="Calibri"/>
              <a:cs typeface="Arial"/>
            </a:endParaRPr>
          </a:p>
          <a:p>
            <a:pPr marL="0" indent="0">
              <a:buNone/>
            </a:pPr>
            <a:r>
              <a:rPr lang="fr-FR" sz="1100" i="1" dirty="0">
                <a:effectLst/>
                <a:latin typeface="Arial"/>
                <a:ea typeface="Calibri"/>
                <a:cs typeface="Arial"/>
              </a:rPr>
              <a:t>Source : dictionnaire BDD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05D8C-454C-035A-C75D-9924AD40CE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D00AB4"/>
                </a:solidFill>
              </a:rPr>
              <a:t>Les Ambassadeurs Jeunes : </a:t>
            </a:r>
            <a:r>
              <a:rPr lang="fr-FR" dirty="0"/>
              <a:t>définition.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CF9963-F71C-7757-EB4A-B91206F82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100" dirty="0">
                <a:latin typeface="Arial"/>
                <a:cs typeface="Arial"/>
              </a:rPr>
              <a:t>La force des Ambassadeurs Jeunes</a:t>
            </a:r>
            <a:endParaRPr lang="fr-FR" sz="1100" i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4C315916-71F6-F7AA-431F-915BACA42779}"/>
              </a:ext>
            </a:extLst>
          </p:cNvPr>
          <p:cNvSpPr txBox="1">
            <a:spLocks/>
          </p:cNvSpPr>
          <p:nvPr/>
        </p:nvSpPr>
        <p:spPr>
          <a:xfrm>
            <a:off x="6972302" y="1857343"/>
            <a:ext cx="4532312" cy="1178103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1800" dirty="0"/>
              <a:t>Aujourd’hui,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solidFill>
                  <a:srgbClr val="D20872"/>
                </a:solidFill>
                <a:latin typeface="Montserrat Black" panose="00000A00000000000000" pitchFamily="2" charset="0"/>
              </a:rPr>
              <a:t>Plus d’une centaine d’Ambassadeurs</a:t>
            </a:r>
            <a:r>
              <a:rPr lang="fr-FR" sz="1800" dirty="0">
                <a:solidFill>
                  <a:srgbClr val="D2087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D20872"/>
                </a:solidFill>
                <a:latin typeface="Montserrat Black" panose="00000A00000000000000" pitchFamily="2" charset="0"/>
              </a:rPr>
              <a:t>Jeunes</a:t>
            </a:r>
            <a:r>
              <a:rPr lang="fr-FR" sz="1800" dirty="0">
                <a:solidFill>
                  <a:srgbClr val="D2087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800" dirty="0">
                <a:latin typeface="+mj-lt"/>
                <a:ea typeface="Calibri" panose="020F0502020204030204" pitchFamily="34" charset="0"/>
              </a:rPr>
              <a:t>sont présents sur tout le territoire CEGEE. </a:t>
            </a:r>
          </a:p>
          <a:p>
            <a:pPr marL="0" indent="0">
              <a:buNone/>
            </a:pPr>
            <a:endParaRPr lang="fr-FR" sz="1800" b="1" dirty="0"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1800" b="1" dirty="0">
                <a:latin typeface="+mj-lt"/>
                <a:ea typeface="Calibri" panose="020F0502020204030204" pitchFamily="34" charset="0"/>
              </a:rPr>
              <a:t>Ils sont force de proposition et de réalisation d’actions de conquêtes sur le marché des jeunes.</a:t>
            </a:r>
          </a:p>
          <a:p>
            <a:pPr marL="0" indent="0">
              <a:buNone/>
            </a:pPr>
            <a:endParaRPr lang="fr-FR" sz="1800" b="1" dirty="0">
              <a:latin typeface="+mj-lt"/>
            </a:endParaRPr>
          </a:p>
          <a:p>
            <a:pPr marL="0" indent="0">
              <a:buNone/>
            </a:pPr>
            <a:r>
              <a:rPr lang="fr-FR" sz="1800" dirty="0">
                <a:latin typeface="+mj-lt"/>
              </a:rPr>
              <a:t>Retrouvez votre Ambassadeur Jeunes local en cliquant </a:t>
            </a:r>
            <a:r>
              <a:rPr lang="fr-FR" sz="1800" b="1" dirty="0">
                <a:solidFill>
                  <a:srgbClr val="D20872"/>
                </a:solidFill>
                <a:latin typeface="Montserrat" panose="00000500000000000000" pitchFamily="2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r>
              <a:rPr lang="fr-FR" sz="1800" dirty="0">
                <a:latin typeface="+mj-lt"/>
              </a:rPr>
              <a:t>.</a:t>
            </a:r>
            <a:endParaRPr lang="fr-FR" sz="2000" dirty="0">
              <a:latin typeface="Montserrat Black" panose="00000A00000000000000" pitchFamily="2" charset="0"/>
            </a:endParaRPr>
          </a:p>
          <a:p>
            <a:pPr>
              <a:lnSpc>
                <a:spcPct val="150000"/>
              </a:lnSpc>
            </a:pPr>
            <a:endParaRPr lang="fr-FR" dirty="0"/>
          </a:p>
        </p:txBody>
      </p:sp>
      <p:pic>
        <p:nvPicPr>
          <p:cNvPr id="12" name="Image 11" descr="Une image contenant noir, obscurité&#10;&#10;Description générée automatiquement">
            <a:hlinkClick r:id="rId2" action="ppaction://hlinksldjump"/>
            <a:extLst>
              <a:ext uri="{FF2B5EF4-FFF2-40B4-BE49-F238E27FC236}">
                <a16:creationId xmlns:a16="http://schemas.microsoft.com/office/drawing/2014/main" id="{D078AE23-5A5D-9A28-8E3B-73ADED3B19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8182">
            <a:off x="9186422" y="5029448"/>
            <a:ext cx="440147" cy="44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64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91AB9D0-2C0C-626A-594A-31EB413C3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sz="1100" dirty="0">
                <a:latin typeface="Arial"/>
                <a:cs typeface="Arial"/>
              </a:rPr>
              <a:t>La force des Ambassadeurs Jeunes</a:t>
            </a:r>
            <a:endParaRPr lang="fr-FR" sz="1100" i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1A09A6C-1A9C-39E9-00FA-66CE9E8078E5}"/>
              </a:ext>
            </a:extLst>
          </p:cNvPr>
          <p:cNvSpPr txBox="1">
            <a:spLocks/>
          </p:cNvSpPr>
          <p:nvPr/>
        </p:nvSpPr>
        <p:spPr>
          <a:xfrm>
            <a:off x="650694" y="471810"/>
            <a:ext cx="1026341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Liste des </a:t>
            </a:r>
            <a:r>
              <a:rPr lang="fr-FR" dirty="0">
                <a:solidFill>
                  <a:srgbClr val="D00AB4"/>
                </a:solidFill>
              </a:rPr>
              <a:t>Ambassadeurs Jeunes </a:t>
            </a:r>
            <a:r>
              <a:rPr lang="fr-FR" dirty="0"/>
              <a:t>: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688E8B-B8DF-1A0E-CE11-0C07170F87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9" b="98261" l="760" r="96071">
                        <a14:foregroundMark x1="42712" y1="22174" x2="34601" y2="1739"/>
                        <a14:foregroundMark x1="34601" y1="1739" x2="20025" y2="4203"/>
                        <a14:foregroundMark x1="20025" y1="4203" x2="14449" y2="7826"/>
                        <a14:foregroundMark x1="14449" y1="7826" x2="3802" y2="27971"/>
                        <a14:foregroundMark x1="3802" y1="27971" x2="634" y2="52174"/>
                        <a14:foregroundMark x1="634" y1="52174" x2="4563" y2="76957"/>
                        <a14:foregroundMark x1="4563" y1="76957" x2="14702" y2="87536"/>
                        <a14:foregroundMark x1="14702" y1="87536" x2="37643" y2="95362"/>
                        <a14:foregroundMark x1="37643" y1="95362" x2="44360" y2="95797"/>
                        <a14:foregroundMark x1="44360" y1="95797" x2="60710" y2="90000"/>
                        <a14:foregroundMark x1="60710" y1="90000" x2="82129" y2="97391"/>
                        <a14:foregroundMark x1="82129" y1="97391" x2="89227" y2="95072"/>
                        <a14:foregroundMark x1="89227" y1="95072" x2="92395" y2="88841"/>
                        <a14:foregroundMark x1="92395" y1="88841" x2="95311" y2="63188"/>
                        <a14:foregroundMark x1="95311" y1="63188" x2="99240" y2="56667"/>
                        <a14:foregroundMark x1="99240" y1="56667" x2="99493" y2="41159"/>
                        <a14:foregroundMark x1="99493" y1="41159" x2="95311" y2="35362"/>
                        <a14:foregroundMark x1="95311" y1="35362" x2="41445" y2="21449"/>
                        <a14:foregroundMark x1="16984" y1="7246" x2="33587" y2="3188"/>
                        <a14:foregroundMark x1="33587" y1="3188" x2="37389" y2="12754"/>
                        <a14:foregroundMark x1="37389" y1="12754" x2="30165" y2="44493"/>
                        <a14:foregroundMark x1="30165" y1="44493" x2="23954" y2="29855"/>
                        <a14:foregroundMark x1="23954" y1="29855" x2="24335" y2="19565"/>
                        <a14:foregroundMark x1="24335" y1="19565" x2="22940" y2="70435"/>
                        <a14:foregroundMark x1="22940" y1="70435" x2="18504" y2="62899"/>
                        <a14:foregroundMark x1="18504" y1="62899" x2="25095" y2="52609"/>
                        <a14:foregroundMark x1="25095" y1="52609" x2="38783" y2="58406"/>
                        <a14:foregroundMark x1="38783" y1="58406" x2="49556" y2="73188"/>
                        <a14:foregroundMark x1="49556" y1="73188" x2="48796" y2="83043"/>
                        <a14:foregroundMark x1="48796" y1="83043" x2="40811" y2="75217"/>
                        <a14:foregroundMark x1="40811" y1="75217" x2="51711" y2="69565"/>
                        <a14:foregroundMark x1="51711" y1="69565" x2="72243" y2="84783"/>
                        <a14:foregroundMark x1="72243" y1="84783" x2="73511" y2="68696"/>
                        <a14:foregroundMark x1="73511" y1="68696" x2="83270" y2="75652"/>
                        <a14:foregroundMark x1="83270" y1="75652" x2="84664" y2="53768"/>
                        <a14:foregroundMark x1="84664" y1="53768" x2="85932" y2="61159"/>
                        <a14:foregroundMark x1="85932" y1="61159" x2="80228" y2="54493"/>
                        <a14:foregroundMark x1="80228" y1="54493" x2="66413" y2="45217"/>
                        <a14:foregroundMark x1="66413" y1="45217" x2="76172" y2="45797"/>
                        <a14:foregroundMark x1="76172" y1="45797" x2="71863" y2="50870"/>
                        <a14:foregroundMark x1="92269" y1="92174" x2="56274" y2="82029"/>
                        <a14:foregroundMark x1="13181" y1="24493" x2="5450" y2="51159"/>
                        <a14:foregroundMark x1="5450" y1="51159" x2="4436" y2="72754"/>
                        <a14:foregroundMark x1="4436" y1="72754" x2="5703" y2="80435"/>
                        <a14:foregroundMark x1="5703" y1="80435" x2="5830" y2="80580"/>
                        <a14:foregroundMark x1="16350" y1="68406" x2="37009" y2="72029"/>
                        <a14:foregroundMark x1="37009" y1="72029" x2="43726" y2="75362"/>
                        <a14:foregroundMark x1="40177" y1="69710" x2="22814" y2="69420"/>
                        <a14:foregroundMark x1="95817" y1="55362" x2="84411" y2="56522"/>
                        <a14:foregroundMark x1="92142" y1="50580" x2="79468" y2="51159"/>
                        <a14:foregroundMark x1="98733" y1="40580" x2="96071" y2="61159"/>
                        <a14:foregroundMark x1="96071" y1="61159" x2="94043" y2="67826"/>
                        <a14:foregroundMark x1="86565" y1="98261" x2="74778" y2="92754"/>
                        <a14:foregroundMark x1="85805" y1="80145" x2="74651" y2="80145"/>
                        <a14:foregroundMark x1="69708" y1="68261" x2="56147" y2="68406"/>
                        <a14:foregroundMark x1="22180" y1="41449" x2="14829" y2="41739"/>
                        <a14:foregroundMark x1="4943" y1="40725" x2="760" y2="66087"/>
                        <a14:foregroundMark x1="760" y1="66087" x2="1267" y2="68406"/>
                        <a14:backgroundMark x1="71483" y1="20725" x2="64259" y2="21304"/>
                        <a14:backgroundMark x1="64259" y1="21304" x2="56527" y2="7536"/>
                        <a14:backgroundMark x1="56527" y1="7536" x2="55640" y2="290"/>
                        <a14:backgroundMark x1="55640" y1="290" x2="58555" y2="16957"/>
                        <a14:backgroundMark x1="58555" y1="16957" x2="64132" y2="21014"/>
                        <a14:backgroundMark x1="64132" y1="21014" x2="71229" y2="20000"/>
                        <a14:backgroundMark x1="71229" y1="20000" x2="73131" y2="18986"/>
                        <a14:backgroundMark x1="73131" y1="21304" x2="64892" y2="20725"/>
                        <a14:backgroundMark x1="64892" y1="20725" x2="58428" y2="17971"/>
                        <a14:backgroundMark x1="58428" y1="17971" x2="67047" y2="21884"/>
                        <a14:backgroundMark x1="67300" y1="21884" x2="60963" y2="20290"/>
                        <a14:backgroundMark x1="60963" y1="20290" x2="62231" y2="21014"/>
                        <a14:backgroundMark x1="74905" y1="21304" x2="68441" y2="23478"/>
                        <a14:backgroundMark x1="68441" y1="23478" x2="61597" y2="23188"/>
                        <a14:backgroundMark x1="61597" y1="23188" x2="55640" y2="19565"/>
                        <a14:backgroundMark x1="55640" y1="19565" x2="53612" y2="4348"/>
                        <a14:backgroundMark x1="53612" y1="4348" x2="59442" y2="580"/>
                        <a14:backgroundMark x1="59442" y1="580" x2="78834" y2="4783"/>
                        <a14:backgroundMark x1="78834" y1="4783" x2="82129" y2="12319"/>
                        <a14:backgroundMark x1="82129" y1="12319" x2="78580" y2="19275"/>
                        <a14:backgroundMark x1="78580" y1="19275" x2="72117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5158" y="1160278"/>
            <a:ext cx="4833353" cy="422688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78C1E6D-B3E3-EB26-5D28-FBF4195DF45B}"/>
              </a:ext>
            </a:extLst>
          </p:cNvPr>
          <p:cNvSpPr/>
          <p:nvPr/>
        </p:nvSpPr>
        <p:spPr>
          <a:xfrm>
            <a:off x="8640896" y="2950089"/>
            <a:ext cx="2946384" cy="2922986"/>
          </a:xfrm>
          <a:custGeom>
            <a:avLst/>
            <a:gdLst>
              <a:gd name="connsiteX0" fmla="*/ 0 w 2946384"/>
              <a:gd name="connsiteY0" fmla="*/ 487174 h 2922986"/>
              <a:gd name="connsiteX1" fmla="*/ 487174 w 2946384"/>
              <a:gd name="connsiteY1" fmla="*/ 0 h 2922986"/>
              <a:gd name="connsiteX2" fmla="*/ 1144519 w 2946384"/>
              <a:gd name="connsiteY2" fmla="*/ 0 h 2922986"/>
              <a:gd name="connsiteX3" fmla="*/ 1782144 w 2946384"/>
              <a:gd name="connsiteY3" fmla="*/ 0 h 2922986"/>
              <a:gd name="connsiteX4" fmla="*/ 2459210 w 2946384"/>
              <a:gd name="connsiteY4" fmla="*/ 0 h 2922986"/>
              <a:gd name="connsiteX5" fmla="*/ 2946384 w 2946384"/>
              <a:gd name="connsiteY5" fmla="*/ 487174 h 2922986"/>
              <a:gd name="connsiteX6" fmla="*/ 2946384 w 2946384"/>
              <a:gd name="connsiteY6" fmla="*/ 1175693 h 2922986"/>
              <a:gd name="connsiteX7" fmla="*/ 2946384 w 2946384"/>
              <a:gd name="connsiteY7" fmla="*/ 1805752 h 2922986"/>
              <a:gd name="connsiteX8" fmla="*/ 2946384 w 2946384"/>
              <a:gd name="connsiteY8" fmla="*/ 2435812 h 2922986"/>
              <a:gd name="connsiteX9" fmla="*/ 2459210 w 2946384"/>
              <a:gd name="connsiteY9" fmla="*/ 2922986 h 2922986"/>
              <a:gd name="connsiteX10" fmla="*/ 1841305 w 2946384"/>
              <a:gd name="connsiteY10" fmla="*/ 2922986 h 2922986"/>
              <a:gd name="connsiteX11" fmla="*/ 1164240 w 2946384"/>
              <a:gd name="connsiteY11" fmla="*/ 2922986 h 2922986"/>
              <a:gd name="connsiteX12" fmla="*/ 487174 w 2946384"/>
              <a:gd name="connsiteY12" fmla="*/ 2922986 h 2922986"/>
              <a:gd name="connsiteX13" fmla="*/ 0 w 2946384"/>
              <a:gd name="connsiteY13" fmla="*/ 2435812 h 2922986"/>
              <a:gd name="connsiteX14" fmla="*/ 0 w 2946384"/>
              <a:gd name="connsiteY14" fmla="*/ 1825239 h 2922986"/>
              <a:gd name="connsiteX15" fmla="*/ 0 w 2946384"/>
              <a:gd name="connsiteY15" fmla="*/ 1156206 h 2922986"/>
              <a:gd name="connsiteX16" fmla="*/ 0 w 2946384"/>
              <a:gd name="connsiteY16" fmla="*/ 487174 h 292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6384" h="2922986" fill="none" extrusionOk="0">
                <a:moveTo>
                  <a:pt x="0" y="487174"/>
                </a:moveTo>
                <a:cubicBezTo>
                  <a:pt x="-16285" y="220074"/>
                  <a:pt x="200124" y="-28716"/>
                  <a:pt x="487174" y="0"/>
                </a:cubicBezTo>
                <a:cubicBezTo>
                  <a:pt x="802638" y="27429"/>
                  <a:pt x="999019" y="3626"/>
                  <a:pt x="1144519" y="0"/>
                </a:cubicBezTo>
                <a:cubicBezTo>
                  <a:pt x="1290020" y="-3626"/>
                  <a:pt x="1633199" y="-8705"/>
                  <a:pt x="1782144" y="0"/>
                </a:cubicBezTo>
                <a:cubicBezTo>
                  <a:pt x="1931089" y="8705"/>
                  <a:pt x="2257701" y="-17180"/>
                  <a:pt x="2459210" y="0"/>
                </a:cubicBezTo>
                <a:cubicBezTo>
                  <a:pt x="2724158" y="43689"/>
                  <a:pt x="2943829" y="242581"/>
                  <a:pt x="2946384" y="487174"/>
                </a:cubicBezTo>
                <a:cubicBezTo>
                  <a:pt x="2920455" y="778568"/>
                  <a:pt x="2925258" y="970939"/>
                  <a:pt x="2946384" y="1175693"/>
                </a:cubicBezTo>
                <a:cubicBezTo>
                  <a:pt x="2967510" y="1380447"/>
                  <a:pt x="2931636" y="1533699"/>
                  <a:pt x="2946384" y="1805752"/>
                </a:cubicBezTo>
                <a:cubicBezTo>
                  <a:pt x="2961132" y="2077805"/>
                  <a:pt x="2933754" y="2142913"/>
                  <a:pt x="2946384" y="2435812"/>
                </a:cubicBezTo>
                <a:cubicBezTo>
                  <a:pt x="3005187" y="2722797"/>
                  <a:pt x="2711270" y="2858893"/>
                  <a:pt x="2459210" y="2922986"/>
                </a:cubicBezTo>
                <a:cubicBezTo>
                  <a:pt x="2238132" y="2909603"/>
                  <a:pt x="2148636" y="2905793"/>
                  <a:pt x="1841305" y="2922986"/>
                </a:cubicBezTo>
                <a:cubicBezTo>
                  <a:pt x="1533974" y="2940179"/>
                  <a:pt x="1391258" y="2898521"/>
                  <a:pt x="1164240" y="2922986"/>
                </a:cubicBezTo>
                <a:cubicBezTo>
                  <a:pt x="937223" y="2947451"/>
                  <a:pt x="813879" y="2895295"/>
                  <a:pt x="487174" y="2922986"/>
                </a:cubicBezTo>
                <a:cubicBezTo>
                  <a:pt x="188657" y="2895580"/>
                  <a:pt x="41486" y="2711324"/>
                  <a:pt x="0" y="2435812"/>
                </a:cubicBezTo>
                <a:cubicBezTo>
                  <a:pt x="-24283" y="2151292"/>
                  <a:pt x="21397" y="1966134"/>
                  <a:pt x="0" y="1825239"/>
                </a:cubicBezTo>
                <a:cubicBezTo>
                  <a:pt x="-21397" y="1684344"/>
                  <a:pt x="16230" y="1330747"/>
                  <a:pt x="0" y="1156206"/>
                </a:cubicBezTo>
                <a:cubicBezTo>
                  <a:pt x="-16230" y="981665"/>
                  <a:pt x="30279" y="754553"/>
                  <a:pt x="0" y="487174"/>
                </a:cubicBezTo>
                <a:close/>
              </a:path>
              <a:path w="2946384" h="2922986" stroke="0" extrusionOk="0">
                <a:moveTo>
                  <a:pt x="0" y="487174"/>
                </a:moveTo>
                <a:cubicBezTo>
                  <a:pt x="-18899" y="238878"/>
                  <a:pt x="172980" y="-4093"/>
                  <a:pt x="487174" y="0"/>
                </a:cubicBezTo>
                <a:cubicBezTo>
                  <a:pt x="696318" y="17283"/>
                  <a:pt x="990264" y="-19719"/>
                  <a:pt x="1144519" y="0"/>
                </a:cubicBezTo>
                <a:cubicBezTo>
                  <a:pt x="1298774" y="19719"/>
                  <a:pt x="1623200" y="-7164"/>
                  <a:pt x="1821585" y="0"/>
                </a:cubicBezTo>
                <a:cubicBezTo>
                  <a:pt x="2019970" y="7164"/>
                  <a:pt x="2280200" y="20321"/>
                  <a:pt x="2459210" y="0"/>
                </a:cubicBezTo>
                <a:cubicBezTo>
                  <a:pt x="2748366" y="-62686"/>
                  <a:pt x="2939250" y="217733"/>
                  <a:pt x="2946384" y="487174"/>
                </a:cubicBezTo>
                <a:cubicBezTo>
                  <a:pt x="2950656" y="802823"/>
                  <a:pt x="2957951" y="850521"/>
                  <a:pt x="2946384" y="1175693"/>
                </a:cubicBezTo>
                <a:cubicBezTo>
                  <a:pt x="2934817" y="1500865"/>
                  <a:pt x="2921263" y="1551459"/>
                  <a:pt x="2946384" y="1786266"/>
                </a:cubicBezTo>
                <a:cubicBezTo>
                  <a:pt x="2971505" y="2021073"/>
                  <a:pt x="2942817" y="2218957"/>
                  <a:pt x="2946384" y="2435812"/>
                </a:cubicBezTo>
                <a:cubicBezTo>
                  <a:pt x="2906760" y="2703629"/>
                  <a:pt x="2742472" y="2875106"/>
                  <a:pt x="2459210" y="2922986"/>
                </a:cubicBezTo>
                <a:cubicBezTo>
                  <a:pt x="2311837" y="2945336"/>
                  <a:pt x="2014391" y="2926547"/>
                  <a:pt x="1841305" y="2922986"/>
                </a:cubicBezTo>
                <a:cubicBezTo>
                  <a:pt x="1668219" y="2919425"/>
                  <a:pt x="1369386" y="2905866"/>
                  <a:pt x="1243121" y="2922986"/>
                </a:cubicBezTo>
                <a:cubicBezTo>
                  <a:pt x="1116856" y="2940106"/>
                  <a:pt x="783429" y="2910444"/>
                  <a:pt x="487174" y="2922986"/>
                </a:cubicBezTo>
                <a:cubicBezTo>
                  <a:pt x="225715" y="2918433"/>
                  <a:pt x="-60957" y="2720542"/>
                  <a:pt x="0" y="2435812"/>
                </a:cubicBezTo>
                <a:cubicBezTo>
                  <a:pt x="5750" y="2219449"/>
                  <a:pt x="-18465" y="2052227"/>
                  <a:pt x="0" y="1747293"/>
                </a:cubicBezTo>
                <a:cubicBezTo>
                  <a:pt x="18465" y="1442359"/>
                  <a:pt x="-292" y="1267186"/>
                  <a:pt x="0" y="1058774"/>
                </a:cubicBezTo>
                <a:cubicBezTo>
                  <a:pt x="292" y="850362"/>
                  <a:pt x="7119" y="686358"/>
                  <a:pt x="0" y="4871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956CAF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BAS-RHIN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Lucas JACOB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Romain SPICKER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Caroline LEDRU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Arnaud MAHLER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Mélaine MORITZ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Prescillia RAUECKER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Céline GROSS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Morgane GERBER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Anne BAUER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Gulcan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AYDIN 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Léa TROTZIER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Nicolas VOGEL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Adeline LONGVILLE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Mélissa JAEGER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Marine OTT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Amel FELLAH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Tatevik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TENEKETCHIAN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Léa WEIDNER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Aurélien CRISTOVAO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Marie CONTI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Laura HERRMANN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Céline TA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Ouiam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HAKMI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Léa PEDRO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Teddy BETTON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Manelle KALLA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Inès BEKHADDA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Laurent HEYM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Virginie AMELOT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Emma-Louise CANET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Thomas CORDIER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Laurianne KOLB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Mehdi TANO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Chaima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BOUDEBOUZ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Catherine BENTZ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Pierre LACAZE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Amélie NICOLE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Emilie HERT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Anne-Laure HERWEDE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Thierry JEHL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Dominique OTT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Meltem ORLU</a:t>
            </a:r>
          </a:p>
          <a:p>
            <a:endParaRPr lang="fr-FR" sz="800" dirty="0">
              <a:solidFill>
                <a:srgbClr val="FF0000"/>
              </a:solidFill>
            </a:endParaRPr>
          </a:p>
        </p:txBody>
      </p:sp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1E3E8BD2-AFFB-1B8D-FEF1-14EB7737B3F6}"/>
              </a:ext>
            </a:extLst>
          </p:cNvPr>
          <p:cNvSpPr txBox="1">
            <a:spLocks/>
          </p:cNvSpPr>
          <p:nvPr/>
        </p:nvSpPr>
        <p:spPr>
          <a:xfrm>
            <a:off x="176832" y="1388862"/>
            <a:ext cx="10993203" cy="4860000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70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None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D45F145-3344-C6D7-C63B-4AD1E00929D3}"/>
              </a:ext>
            </a:extLst>
          </p:cNvPr>
          <p:cNvSpPr/>
          <p:nvPr/>
        </p:nvSpPr>
        <p:spPr>
          <a:xfrm>
            <a:off x="8258911" y="697786"/>
            <a:ext cx="1325486" cy="2085668"/>
          </a:xfrm>
          <a:custGeom>
            <a:avLst/>
            <a:gdLst>
              <a:gd name="connsiteX0" fmla="*/ 0 w 1325486"/>
              <a:gd name="connsiteY0" fmla="*/ 220919 h 2085668"/>
              <a:gd name="connsiteX1" fmla="*/ 220919 w 1325486"/>
              <a:gd name="connsiteY1" fmla="*/ 0 h 2085668"/>
              <a:gd name="connsiteX2" fmla="*/ 636234 w 1325486"/>
              <a:gd name="connsiteY2" fmla="*/ 0 h 2085668"/>
              <a:gd name="connsiteX3" fmla="*/ 1104567 w 1325486"/>
              <a:gd name="connsiteY3" fmla="*/ 0 h 2085668"/>
              <a:gd name="connsiteX4" fmla="*/ 1325486 w 1325486"/>
              <a:gd name="connsiteY4" fmla="*/ 220919 h 2085668"/>
              <a:gd name="connsiteX5" fmla="*/ 1325486 w 1325486"/>
              <a:gd name="connsiteY5" fmla="*/ 785301 h 2085668"/>
              <a:gd name="connsiteX6" fmla="*/ 1325486 w 1325486"/>
              <a:gd name="connsiteY6" fmla="*/ 1300367 h 2085668"/>
              <a:gd name="connsiteX7" fmla="*/ 1325486 w 1325486"/>
              <a:gd name="connsiteY7" fmla="*/ 1864749 h 2085668"/>
              <a:gd name="connsiteX8" fmla="*/ 1104567 w 1325486"/>
              <a:gd name="connsiteY8" fmla="*/ 2085668 h 2085668"/>
              <a:gd name="connsiteX9" fmla="*/ 653907 w 1325486"/>
              <a:gd name="connsiteY9" fmla="*/ 2085668 h 2085668"/>
              <a:gd name="connsiteX10" fmla="*/ 220919 w 1325486"/>
              <a:gd name="connsiteY10" fmla="*/ 2085668 h 2085668"/>
              <a:gd name="connsiteX11" fmla="*/ 0 w 1325486"/>
              <a:gd name="connsiteY11" fmla="*/ 1864749 h 2085668"/>
              <a:gd name="connsiteX12" fmla="*/ 0 w 1325486"/>
              <a:gd name="connsiteY12" fmla="*/ 1283929 h 2085668"/>
              <a:gd name="connsiteX13" fmla="*/ 0 w 1325486"/>
              <a:gd name="connsiteY13" fmla="*/ 719547 h 2085668"/>
              <a:gd name="connsiteX14" fmla="*/ 0 w 1325486"/>
              <a:gd name="connsiteY14" fmla="*/ 220919 h 208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25486" h="2085668" fill="none" extrusionOk="0">
                <a:moveTo>
                  <a:pt x="0" y="220919"/>
                </a:moveTo>
                <a:cubicBezTo>
                  <a:pt x="-2928" y="107108"/>
                  <a:pt x="106119" y="-3982"/>
                  <a:pt x="220919" y="0"/>
                </a:cubicBezTo>
                <a:cubicBezTo>
                  <a:pt x="375599" y="-17930"/>
                  <a:pt x="439811" y="14492"/>
                  <a:pt x="636234" y="0"/>
                </a:cubicBezTo>
                <a:cubicBezTo>
                  <a:pt x="832657" y="-14492"/>
                  <a:pt x="998804" y="9357"/>
                  <a:pt x="1104567" y="0"/>
                </a:cubicBezTo>
                <a:cubicBezTo>
                  <a:pt x="1225245" y="5704"/>
                  <a:pt x="1335263" y="86367"/>
                  <a:pt x="1325486" y="220919"/>
                </a:cubicBezTo>
                <a:cubicBezTo>
                  <a:pt x="1326043" y="362251"/>
                  <a:pt x="1322534" y="598855"/>
                  <a:pt x="1325486" y="785301"/>
                </a:cubicBezTo>
                <a:cubicBezTo>
                  <a:pt x="1328438" y="971747"/>
                  <a:pt x="1313028" y="1060378"/>
                  <a:pt x="1325486" y="1300367"/>
                </a:cubicBezTo>
                <a:cubicBezTo>
                  <a:pt x="1337944" y="1540356"/>
                  <a:pt x="1352619" y="1587591"/>
                  <a:pt x="1325486" y="1864749"/>
                </a:cubicBezTo>
                <a:cubicBezTo>
                  <a:pt x="1331824" y="1961245"/>
                  <a:pt x="1234984" y="2080399"/>
                  <a:pt x="1104567" y="2085668"/>
                </a:cubicBezTo>
                <a:cubicBezTo>
                  <a:pt x="901734" y="2063285"/>
                  <a:pt x="753754" y="2065538"/>
                  <a:pt x="653907" y="2085668"/>
                </a:cubicBezTo>
                <a:cubicBezTo>
                  <a:pt x="554060" y="2105798"/>
                  <a:pt x="308476" y="2072409"/>
                  <a:pt x="220919" y="2085668"/>
                </a:cubicBezTo>
                <a:cubicBezTo>
                  <a:pt x="111477" y="2077821"/>
                  <a:pt x="-27856" y="1990172"/>
                  <a:pt x="0" y="1864749"/>
                </a:cubicBezTo>
                <a:cubicBezTo>
                  <a:pt x="26723" y="1674045"/>
                  <a:pt x="-25911" y="1437740"/>
                  <a:pt x="0" y="1283929"/>
                </a:cubicBezTo>
                <a:cubicBezTo>
                  <a:pt x="25911" y="1130118"/>
                  <a:pt x="6132" y="891369"/>
                  <a:pt x="0" y="719547"/>
                </a:cubicBezTo>
                <a:cubicBezTo>
                  <a:pt x="-6132" y="547725"/>
                  <a:pt x="871" y="346131"/>
                  <a:pt x="0" y="220919"/>
                </a:cubicBezTo>
                <a:close/>
              </a:path>
              <a:path w="1325486" h="2085668" stroke="0" extrusionOk="0">
                <a:moveTo>
                  <a:pt x="0" y="220919"/>
                </a:moveTo>
                <a:cubicBezTo>
                  <a:pt x="-9385" y="109220"/>
                  <a:pt x="72438" y="-2400"/>
                  <a:pt x="220919" y="0"/>
                </a:cubicBezTo>
                <a:cubicBezTo>
                  <a:pt x="391819" y="-12714"/>
                  <a:pt x="493017" y="-5389"/>
                  <a:pt x="662743" y="0"/>
                </a:cubicBezTo>
                <a:cubicBezTo>
                  <a:pt x="832469" y="5389"/>
                  <a:pt x="911577" y="2238"/>
                  <a:pt x="1104567" y="0"/>
                </a:cubicBezTo>
                <a:cubicBezTo>
                  <a:pt x="1218016" y="4984"/>
                  <a:pt x="1323344" y="83956"/>
                  <a:pt x="1325486" y="220919"/>
                </a:cubicBezTo>
                <a:cubicBezTo>
                  <a:pt x="1323546" y="476342"/>
                  <a:pt x="1313301" y="612176"/>
                  <a:pt x="1325486" y="785301"/>
                </a:cubicBezTo>
                <a:cubicBezTo>
                  <a:pt x="1337671" y="958426"/>
                  <a:pt x="1318938" y="1086847"/>
                  <a:pt x="1325486" y="1366121"/>
                </a:cubicBezTo>
                <a:cubicBezTo>
                  <a:pt x="1332034" y="1645395"/>
                  <a:pt x="1310025" y="1686101"/>
                  <a:pt x="1325486" y="1864749"/>
                </a:cubicBezTo>
                <a:cubicBezTo>
                  <a:pt x="1327985" y="1993764"/>
                  <a:pt x="1214359" y="2081732"/>
                  <a:pt x="1104567" y="2085668"/>
                </a:cubicBezTo>
                <a:cubicBezTo>
                  <a:pt x="1007127" y="2104198"/>
                  <a:pt x="780040" y="2079820"/>
                  <a:pt x="671579" y="2085668"/>
                </a:cubicBezTo>
                <a:cubicBezTo>
                  <a:pt x="563118" y="2091516"/>
                  <a:pt x="354935" y="2091991"/>
                  <a:pt x="220919" y="2085668"/>
                </a:cubicBezTo>
                <a:cubicBezTo>
                  <a:pt x="114634" y="2087714"/>
                  <a:pt x="1692" y="1977406"/>
                  <a:pt x="0" y="1864749"/>
                </a:cubicBezTo>
                <a:cubicBezTo>
                  <a:pt x="15043" y="1755566"/>
                  <a:pt x="-7016" y="1551881"/>
                  <a:pt x="0" y="1349682"/>
                </a:cubicBezTo>
                <a:cubicBezTo>
                  <a:pt x="7016" y="1147483"/>
                  <a:pt x="-10579" y="1062735"/>
                  <a:pt x="0" y="801739"/>
                </a:cubicBezTo>
                <a:cubicBezTo>
                  <a:pt x="10579" y="540743"/>
                  <a:pt x="27792" y="469713"/>
                  <a:pt x="0" y="22091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71BF44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MOSELLE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Estelle MEHESZ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Brice HAMLIN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Sabah KARKBA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Yasmine LA ROSA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Noée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RENAUDIN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Amel BELMILOUD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Marco AGOSTINI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Thomas LEININGER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Maxime BLANCHARD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Manantena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RASON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Justine FISNE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Amar BENZEMRA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Alice DEVIN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Justine PREY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Vincent PITOCCO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32CE82E-CF52-7B14-E5A7-A6C5278C1BEE}"/>
              </a:ext>
            </a:extLst>
          </p:cNvPr>
          <p:cNvSpPr/>
          <p:nvPr/>
        </p:nvSpPr>
        <p:spPr>
          <a:xfrm>
            <a:off x="7090564" y="4663420"/>
            <a:ext cx="1233624" cy="1288706"/>
          </a:xfrm>
          <a:custGeom>
            <a:avLst/>
            <a:gdLst>
              <a:gd name="connsiteX0" fmla="*/ 0 w 1233624"/>
              <a:gd name="connsiteY0" fmla="*/ 205608 h 1288706"/>
              <a:gd name="connsiteX1" fmla="*/ 205608 w 1233624"/>
              <a:gd name="connsiteY1" fmla="*/ 0 h 1288706"/>
              <a:gd name="connsiteX2" fmla="*/ 600364 w 1233624"/>
              <a:gd name="connsiteY2" fmla="*/ 0 h 1288706"/>
              <a:gd name="connsiteX3" fmla="*/ 1028016 w 1233624"/>
              <a:gd name="connsiteY3" fmla="*/ 0 h 1288706"/>
              <a:gd name="connsiteX4" fmla="*/ 1233624 w 1233624"/>
              <a:gd name="connsiteY4" fmla="*/ 205608 h 1288706"/>
              <a:gd name="connsiteX5" fmla="*/ 1233624 w 1233624"/>
              <a:gd name="connsiteY5" fmla="*/ 644353 h 1288706"/>
              <a:gd name="connsiteX6" fmla="*/ 1233624 w 1233624"/>
              <a:gd name="connsiteY6" fmla="*/ 1083098 h 1288706"/>
              <a:gd name="connsiteX7" fmla="*/ 1028016 w 1233624"/>
              <a:gd name="connsiteY7" fmla="*/ 1288706 h 1288706"/>
              <a:gd name="connsiteX8" fmla="*/ 608588 w 1233624"/>
              <a:gd name="connsiteY8" fmla="*/ 1288706 h 1288706"/>
              <a:gd name="connsiteX9" fmla="*/ 205608 w 1233624"/>
              <a:gd name="connsiteY9" fmla="*/ 1288706 h 1288706"/>
              <a:gd name="connsiteX10" fmla="*/ 0 w 1233624"/>
              <a:gd name="connsiteY10" fmla="*/ 1083098 h 1288706"/>
              <a:gd name="connsiteX11" fmla="*/ 0 w 1233624"/>
              <a:gd name="connsiteY11" fmla="*/ 644353 h 1288706"/>
              <a:gd name="connsiteX12" fmla="*/ 0 w 1233624"/>
              <a:gd name="connsiteY12" fmla="*/ 205608 h 128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3624" h="1288706" fill="none" extrusionOk="0">
                <a:moveTo>
                  <a:pt x="0" y="205608"/>
                </a:moveTo>
                <a:cubicBezTo>
                  <a:pt x="5693" y="84677"/>
                  <a:pt x="80663" y="5046"/>
                  <a:pt x="205608" y="0"/>
                </a:cubicBezTo>
                <a:cubicBezTo>
                  <a:pt x="294141" y="14384"/>
                  <a:pt x="510251" y="3402"/>
                  <a:pt x="600364" y="0"/>
                </a:cubicBezTo>
                <a:cubicBezTo>
                  <a:pt x="690477" y="-3402"/>
                  <a:pt x="815649" y="-9472"/>
                  <a:pt x="1028016" y="0"/>
                </a:cubicBezTo>
                <a:cubicBezTo>
                  <a:pt x="1126666" y="1793"/>
                  <a:pt x="1221953" y="73426"/>
                  <a:pt x="1233624" y="205608"/>
                </a:cubicBezTo>
                <a:cubicBezTo>
                  <a:pt x="1221137" y="336042"/>
                  <a:pt x="1238745" y="541727"/>
                  <a:pt x="1233624" y="644353"/>
                </a:cubicBezTo>
                <a:cubicBezTo>
                  <a:pt x="1228503" y="746980"/>
                  <a:pt x="1243623" y="984141"/>
                  <a:pt x="1233624" y="1083098"/>
                </a:cubicBezTo>
                <a:cubicBezTo>
                  <a:pt x="1227356" y="1184332"/>
                  <a:pt x="1130272" y="1288646"/>
                  <a:pt x="1028016" y="1288706"/>
                </a:cubicBezTo>
                <a:cubicBezTo>
                  <a:pt x="886901" y="1281977"/>
                  <a:pt x="703002" y="1271647"/>
                  <a:pt x="608588" y="1288706"/>
                </a:cubicBezTo>
                <a:cubicBezTo>
                  <a:pt x="514174" y="1305765"/>
                  <a:pt x="344210" y="1276914"/>
                  <a:pt x="205608" y="1288706"/>
                </a:cubicBezTo>
                <a:cubicBezTo>
                  <a:pt x="100983" y="1289951"/>
                  <a:pt x="3569" y="1198746"/>
                  <a:pt x="0" y="1083098"/>
                </a:cubicBezTo>
                <a:cubicBezTo>
                  <a:pt x="-15136" y="891804"/>
                  <a:pt x="16295" y="765310"/>
                  <a:pt x="0" y="644353"/>
                </a:cubicBezTo>
                <a:cubicBezTo>
                  <a:pt x="-16295" y="523396"/>
                  <a:pt x="-153" y="348636"/>
                  <a:pt x="0" y="205608"/>
                </a:cubicBezTo>
                <a:close/>
              </a:path>
              <a:path w="1233624" h="1288706" stroke="0" extrusionOk="0">
                <a:moveTo>
                  <a:pt x="0" y="205608"/>
                </a:moveTo>
                <a:cubicBezTo>
                  <a:pt x="-8857" y="101784"/>
                  <a:pt x="78921" y="-1191"/>
                  <a:pt x="205608" y="0"/>
                </a:cubicBezTo>
                <a:cubicBezTo>
                  <a:pt x="309743" y="-13198"/>
                  <a:pt x="487102" y="17852"/>
                  <a:pt x="616812" y="0"/>
                </a:cubicBezTo>
                <a:cubicBezTo>
                  <a:pt x="746522" y="-17852"/>
                  <a:pt x="825807" y="7021"/>
                  <a:pt x="1028016" y="0"/>
                </a:cubicBezTo>
                <a:cubicBezTo>
                  <a:pt x="1119377" y="12920"/>
                  <a:pt x="1232702" y="85618"/>
                  <a:pt x="1233624" y="205608"/>
                </a:cubicBezTo>
                <a:cubicBezTo>
                  <a:pt x="1211724" y="339168"/>
                  <a:pt x="1222702" y="521216"/>
                  <a:pt x="1233624" y="653128"/>
                </a:cubicBezTo>
                <a:cubicBezTo>
                  <a:pt x="1244546" y="785040"/>
                  <a:pt x="1229836" y="905341"/>
                  <a:pt x="1233624" y="1083098"/>
                </a:cubicBezTo>
                <a:cubicBezTo>
                  <a:pt x="1253783" y="1194471"/>
                  <a:pt x="1137219" y="1275332"/>
                  <a:pt x="1028016" y="1288706"/>
                </a:cubicBezTo>
                <a:cubicBezTo>
                  <a:pt x="842628" y="1297061"/>
                  <a:pt x="798442" y="1306085"/>
                  <a:pt x="600364" y="1288706"/>
                </a:cubicBezTo>
                <a:cubicBezTo>
                  <a:pt x="402286" y="1271327"/>
                  <a:pt x="320835" y="1279937"/>
                  <a:pt x="205608" y="1288706"/>
                </a:cubicBezTo>
                <a:cubicBezTo>
                  <a:pt x="97595" y="1304938"/>
                  <a:pt x="10628" y="1178797"/>
                  <a:pt x="0" y="1083098"/>
                </a:cubicBezTo>
                <a:cubicBezTo>
                  <a:pt x="-6479" y="914846"/>
                  <a:pt x="-17664" y="762867"/>
                  <a:pt x="0" y="644353"/>
                </a:cubicBezTo>
                <a:cubicBezTo>
                  <a:pt x="17664" y="525839"/>
                  <a:pt x="-7814" y="305749"/>
                  <a:pt x="0" y="2056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F04D3F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HAUT-RHIN</a:t>
            </a:r>
          </a:p>
          <a:p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Elcin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ASLANKILIC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Mustafa BORDJI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Jordan RABOLT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Romain WALDNER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Marc SCHANN</a:t>
            </a:r>
          </a:p>
          <a:p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Apolline COLELLA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4AA780E-4C20-9E1B-4FAE-2B97DF74B264}"/>
              </a:ext>
            </a:extLst>
          </p:cNvPr>
          <p:cNvSpPr/>
          <p:nvPr/>
        </p:nvSpPr>
        <p:spPr>
          <a:xfrm>
            <a:off x="6045032" y="629224"/>
            <a:ext cx="1906999" cy="1483443"/>
          </a:xfrm>
          <a:custGeom>
            <a:avLst/>
            <a:gdLst>
              <a:gd name="connsiteX0" fmla="*/ 0 w 1906999"/>
              <a:gd name="connsiteY0" fmla="*/ 247245 h 1483443"/>
              <a:gd name="connsiteX1" fmla="*/ 247245 w 1906999"/>
              <a:gd name="connsiteY1" fmla="*/ 0 h 1483443"/>
              <a:gd name="connsiteX2" fmla="*/ 675706 w 1906999"/>
              <a:gd name="connsiteY2" fmla="*/ 0 h 1483443"/>
              <a:gd name="connsiteX3" fmla="*/ 1146542 w 1906999"/>
              <a:gd name="connsiteY3" fmla="*/ 0 h 1483443"/>
              <a:gd name="connsiteX4" fmla="*/ 1659754 w 1906999"/>
              <a:gd name="connsiteY4" fmla="*/ 0 h 1483443"/>
              <a:gd name="connsiteX5" fmla="*/ 1906999 w 1906999"/>
              <a:gd name="connsiteY5" fmla="*/ 247245 h 1483443"/>
              <a:gd name="connsiteX6" fmla="*/ 1906999 w 1906999"/>
              <a:gd name="connsiteY6" fmla="*/ 751611 h 1483443"/>
              <a:gd name="connsiteX7" fmla="*/ 1906999 w 1906999"/>
              <a:gd name="connsiteY7" fmla="*/ 1236198 h 1483443"/>
              <a:gd name="connsiteX8" fmla="*/ 1659754 w 1906999"/>
              <a:gd name="connsiteY8" fmla="*/ 1483443 h 1483443"/>
              <a:gd name="connsiteX9" fmla="*/ 1174793 w 1906999"/>
              <a:gd name="connsiteY9" fmla="*/ 1483443 h 1483443"/>
              <a:gd name="connsiteX10" fmla="*/ 675706 w 1906999"/>
              <a:gd name="connsiteY10" fmla="*/ 1483443 h 1483443"/>
              <a:gd name="connsiteX11" fmla="*/ 247245 w 1906999"/>
              <a:gd name="connsiteY11" fmla="*/ 1483443 h 1483443"/>
              <a:gd name="connsiteX12" fmla="*/ 0 w 1906999"/>
              <a:gd name="connsiteY12" fmla="*/ 1236198 h 1483443"/>
              <a:gd name="connsiteX13" fmla="*/ 0 w 1906999"/>
              <a:gd name="connsiteY13" fmla="*/ 761501 h 1483443"/>
              <a:gd name="connsiteX14" fmla="*/ 0 w 1906999"/>
              <a:gd name="connsiteY14" fmla="*/ 247245 h 148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06999" h="1483443" fill="none" extrusionOk="0">
                <a:moveTo>
                  <a:pt x="0" y="247245"/>
                </a:moveTo>
                <a:cubicBezTo>
                  <a:pt x="-1134" y="113870"/>
                  <a:pt x="118565" y="-4346"/>
                  <a:pt x="247245" y="0"/>
                </a:cubicBezTo>
                <a:cubicBezTo>
                  <a:pt x="442430" y="-9659"/>
                  <a:pt x="520767" y="4727"/>
                  <a:pt x="675706" y="0"/>
                </a:cubicBezTo>
                <a:cubicBezTo>
                  <a:pt x="830645" y="-4727"/>
                  <a:pt x="950486" y="-18918"/>
                  <a:pt x="1146542" y="0"/>
                </a:cubicBezTo>
                <a:cubicBezTo>
                  <a:pt x="1342598" y="18918"/>
                  <a:pt x="1500092" y="25423"/>
                  <a:pt x="1659754" y="0"/>
                </a:cubicBezTo>
                <a:cubicBezTo>
                  <a:pt x="1802629" y="1228"/>
                  <a:pt x="1907082" y="104866"/>
                  <a:pt x="1906999" y="247245"/>
                </a:cubicBezTo>
                <a:cubicBezTo>
                  <a:pt x="1917318" y="418665"/>
                  <a:pt x="1926216" y="586362"/>
                  <a:pt x="1906999" y="751611"/>
                </a:cubicBezTo>
                <a:cubicBezTo>
                  <a:pt x="1887782" y="916860"/>
                  <a:pt x="1930654" y="1129501"/>
                  <a:pt x="1906999" y="1236198"/>
                </a:cubicBezTo>
                <a:cubicBezTo>
                  <a:pt x="1911880" y="1353100"/>
                  <a:pt x="1803200" y="1479121"/>
                  <a:pt x="1659754" y="1483443"/>
                </a:cubicBezTo>
                <a:cubicBezTo>
                  <a:pt x="1440548" y="1477542"/>
                  <a:pt x="1344294" y="1485020"/>
                  <a:pt x="1174793" y="1483443"/>
                </a:cubicBezTo>
                <a:cubicBezTo>
                  <a:pt x="1005292" y="1481866"/>
                  <a:pt x="871708" y="1507152"/>
                  <a:pt x="675706" y="1483443"/>
                </a:cubicBezTo>
                <a:cubicBezTo>
                  <a:pt x="479704" y="1459734"/>
                  <a:pt x="408143" y="1473902"/>
                  <a:pt x="247245" y="1483443"/>
                </a:cubicBezTo>
                <a:cubicBezTo>
                  <a:pt x="78422" y="1491164"/>
                  <a:pt x="8483" y="1371548"/>
                  <a:pt x="0" y="1236198"/>
                </a:cubicBezTo>
                <a:cubicBezTo>
                  <a:pt x="7536" y="1019617"/>
                  <a:pt x="-13813" y="875931"/>
                  <a:pt x="0" y="761501"/>
                </a:cubicBezTo>
                <a:cubicBezTo>
                  <a:pt x="13813" y="647071"/>
                  <a:pt x="23261" y="494945"/>
                  <a:pt x="0" y="247245"/>
                </a:cubicBezTo>
                <a:close/>
              </a:path>
              <a:path w="1906999" h="1483443" stroke="0" extrusionOk="0">
                <a:moveTo>
                  <a:pt x="0" y="247245"/>
                </a:moveTo>
                <a:cubicBezTo>
                  <a:pt x="-19232" y="131823"/>
                  <a:pt x="94296" y="-1487"/>
                  <a:pt x="247245" y="0"/>
                </a:cubicBezTo>
                <a:cubicBezTo>
                  <a:pt x="360362" y="-2443"/>
                  <a:pt x="559588" y="3860"/>
                  <a:pt x="718081" y="0"/>
                </a:cubicBezTo>
                <a:cubicBezTo>
                  <a:pt x="876574" y="-3860"/>
                  <a:pt x="1028326" y="-19350"/>
                  <a:pt x="1203043" y="0"/>
                </a:cubicBezTo>
                <a:cubicBezTo>
                  <a:pt x="1377760" y="19350"/>
                  <a:pt x="1541913" y="-15728"/>
                  <a:pt x="1659754" y="0"/>
                </a:cubicBezTo>
                <a:cubicBezTo>
                  <a:pt x="1803424" y="-22207"/>
                  <a:pt x="1893683" y="109982"/>
                  <a:pt x="1906999" y="247245"/>
                </a:cubicBezTo>
                <a:cubicBezTo>
                  <a:pt x="1909156" y="473978"/>
                  <a:pt x="1922979" y="560478"/>
                  <a:pt x="1906999" y="761501"/>
                </a:cubicBezTo>
                <a:cubicBezTo>
                  <a:pt x="1891019" y="962524"/>
                  <a:pt x="1884510" y="1139509"/>
                  <a:pt x="1906999" y="1236198"/>
                </a:cubicBezTo>
                <a:cubicBezTo>
                  <a:pt x="1917758" y="1402906"/>
                  <a:pt x="1773747" y="1476177"/>
                  <a:pt x="1659754" y="1483443"/>
                </a:cubicBezTo>
                <a:cubicBezTo>
                  <a:pt x="1501121" y="1462819"/>
                  <a:pt x="1375227" y="1497650"/>
                  <a:pt x="1203043" y="1483443"/>
                </a:cubicBezTo>
                <a:cubicBezTo>
                  <a:pt x="1030859" y="1469236"/>
                  <a:pt x="902702" y="1497417"/>
                  <a:pt x="746332" y="1483443"/>
                </a:cubicBezTo>
                <a:cubicBezTo>
                  <a:pt x="589962" y="1469469"/>
                  <a:pt x="348263" y="1474934"/>
                  <a:pt x="247245" y="1483443"/>
                </a:cubicBezTo>
                <a:cubicBezTo>
                  <a:pt x="112526" y="1473549"/>
                  <a:pt x="-10310" y="1376848"/>
                  <a:pt x="0" y="1236198"/>
                </a:cubicBezTo>
                <a:cubicBezTo>
                  <a:pt x="13663" y="1117879"/>
                  <a:pt x="-9057" y="902785"/>
                  <a:pt x="0" y="771390"/>
                </a:cubicBezTo>
                <a:cubicBezTo>
                  <a:pt x="9057" y="639995"/>
                  <a:pt x="11076" y="412514"/>
                  <a:pt x="0" y="24724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FAA635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MEURTHE &amp; MOSELLE MEUSE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Axel MULLER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Sébastien GAIONI PEGUET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Océane DONNEZ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Loïc BERARD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Cyrielle GAUGE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Florent HENRYON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Ludivine COLLIN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Lilian MANGIN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Riyad SAMMARI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Thibaut SERVAT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1BCB7EF-00A0-9A54-7395-1B60961CA443}"/>
              </a:ext>
            </a:extLst>
          </p:cNvPr>
          <p:cNvSpPr/>
          <p:nvPr/>
        </p:nvSpPr>
        <p:spPr>
          <a:xfrm>
            <a:off x="5054699" y="4917914"/>
            <a:ext cx="1233624" cy="1330948"/>
          </a:xfrm>
          <a:custGeom>
            <a:avLst/>
            <a:gdLst>
              <a:gd name="connsiteX0" fmla="*/ 0 w 1233624"/>
              <a:gd name="connsiteY0" fmla="*/ 205608 h 1330948"/>
              <a:gd name="connsiteX1" fmla="*/ 205608 w 1233624"/>
              <a:gd name="connsiteY1" fmla="*/ 0 h 1330948"/>
              <a:gd name="connsiteX2" fmla="*/ 600364 w 1233624"/>
              <a:gd name="connsiteY2" fmla="*/ 0 h 1330948"/>
              <a:gd name="connsiteX3" fmla="*/ 1028016 w 1233624"/>
              <a:gd name="connsiteY3" fmla="*/ 0 h 1330948"/>
              <a:gd name="connsiteX4" fmla="*/ 1233624 w 1233624"/>
              <a:gd name="connsiteY4" fmla="*/ 205608 h 1330948"/>
              <a:gd name="connsiteX5" fmla="*/ 1233624 w 1233624"/>
              <a:gd name="connsiteY5" fmla="*/ 665474 h 1330948"/>
              <a:gd name="connsiteX6" fmla="*/ 1233624 w 1233624"/>
              <a:gd name="connsiteY6" fmla="*/ 1125340 h 1330948"/>
              <a:gd name="connsiteX7" fmla="*/ 1028016 w 1233624"/>
              <a:gd name="connsiteY7" fmla="*/ 1330948 h 1330948"/>
              <a:gd name="connsiteX8" fmla="*/ 608588 w 1233624"/>
              <a:gd name="connsiteY8" fmla="*/ 1330948 h 1330948"/>
              <a:gd name="connsiteX9" fmla="*/ 205608 w 1233624"/>
              <a:gd name="connsiteY9" fmla="*/ 1330948 h 1330948"/>
              <a:gd name="connsiteX10" fmla="*/ 0 w 1233624"/>
              <a:gd name="connsiteY10" fmla="*/ 1125340 h 1330948"/>
              <a:gd name="connsiteX11" fmla="*/ 0 w 1233624"/>
              <a:gd name="connsiteY11" fmla="*/ 665474 h 1330948"/>
              <a:gd name="connsiteX12" fmla="*/ 0 w 1233624"/>
              <a:gd name="connsiteY12" fmla="*/ 205608 h 133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3624" h="1330948" fill="none" extrusionOk="0">
                <a:moveTo>
                  <a:pt x="0" y="205608"/>
                </a:moveTo>
                <a:cubicBezTo>
                  <a:pt x="5693" y="84677"/>
                  <a:pt x="80663" y="5046"/>
                  <a:pt x="205608" y="0"/>
                </a:cubicBezTo>
                <a:cubicBezTo>
                  <a:pt x="294141" y="14384"/>
                  <a:pt x="510251" y="3402"/>
                  <a:pt x="600364" y="0"/>
                </a:cubicBezTo>
                <a:cubicBezTo>
                  <a:pt x="690477" y="-3402"/>
                  <a:pt x="815649" y="-9472"/>
                  <a:pt x="1028016" y="0"/>
                </a:cubicBezTo>
                <a:cubicBezTo>
                  <a:pt x="1126666" y="1793"/>
                  <a:pt x="1221953" y="73426"/>
                  <a:pt x="1233624" y="205608"/>
                </a:cubicBezTo>
                <a:cubicBezTo>
                  <a:pt x="1253300" y="361049"/>
                  <a:pt x="1243836" y="460694"/>
                  <a:pt x="1233624" y="665474"/>
                </a:cubicBezTo>
                <a:cubicBezTo>
                  <a:pt x="1223412" y="870254"/>
                  <a:pt x="1248939" y="932567"/>
                  <a:pt x="1233624" y="1125340"/>
                </a:cubicBezTo>
                <a:cubicBezTo>
                  <a:pt x="1227356" y="1226574"/>
                  <a:pt x="1130272" y="1330888"/>
                  <a:pt x="1028016" y="1330948"/>
                </a:cubicBezTo>
                <a:cubicBezTo>
                  <a:pt x="886901" y="1324219"/>
                  <a:pt x="703002" y="1313889"/>
                  <a:pt x="608588" y="1330948"/>
                </a:cubicBezTo>
                <a:cubicBezTo>
                  <a:pt x="514174" y="1348007"/>
                  <a:pt x="344210" y="1319156"/>
                  <a:pt x="205608" y="1330948"/>
                </a:cubicBezTo>
                <a:cubicBezTo>
                  <a:pt x="100983" y="1332193"/>
                  <a:pt x="3569" y="1240988"/>
                  <a:pt x="0" y="1125340"/>
                </a:cubicBezTo>
                <a:cubicBezTo>
                  <a:pt x="-10955" y="1029229"/>
                  <a:pt x="9673" y="809963"/>
                  <a:pt x="0" y="665474"/>
                </a:cubicBezTo>
                <a:cubicBezTo>
                  <a:pt x="-9673" y="520985"/>
                  <a:pt x="-4382" y="382137"/>
                  <a:pt x="0" y="205608"/>
                </a:cubicBezTo>
                <a:close/>
              </a:path>
              <a:path w="1233624" h="1330948" stroke="0" extrusionOk="0">
                <a:moveTo>
                  <a:pt x="0" y="205608"/>
                </a:moveTo>
                <a:cubicBezTo>
                  <a:pt x="-8857" y="101784"/>
                  <a:pt x="78921" y="-1191"/>
                  <a:pt x="205608" y="0"/>
                </a:cubicBezTo>
                <a:cubicBezTo>
                  <a:pt x="309743" y="-13198"/>
                  <a:pt x="487102" y="17852"/>
                  <a:pt x="616812" y="0"/>
                </a:cubicBezTo>
                <a:cubicBezTo>
                  <a:pt x="746522" y="-17852"/>
                  <a:pt x="825807" y="7021"/>
                  <a:pt x="1028016" y="0"/>
                </a:cubicBezTo>
                <a:cubicBezTo>
                  <a:pt x="1119377" y="12920"/>
                  <a:pt x="1232702" y="85618"/>
                  <a:pt x="1233624" y="205608"/>
                </a:cubicBezTo>
                <a:cubicBezTo>
                  <a:pt x="1247958" y="326358"/>
                  <a:pt x="1215355" y="575619"/>
                  <a:pt x="1233624" y="674671"/>
                </a:cubicBezTo>
                <a:cubicBezTo>
                  <a:pt x="1251893" y="773723"/>
                  <a:pt x="1247629" y="1029826"/>
                  <a:pt x="1233624" y="1125340"/>
                </a:cubicBezTo>
                <a:cubicBezTo>
                  <a:pt x="1253783" y="1236713"/>
                  <a:pt x="1137219" y="1317574"/>
                  <a:pt x="1028016" y="1330948"/>
                </a:cubicBezTo>
                <a:cubicBezTo>
                  <a:pt x="842628" y="1339303"/>
                  <a:pt x="798442" y="1348327"/>
                  <a:pt x="600364" y="1330948"/>
                </a:cubicBezTo>
                <a:cubicBezTo>
                  <a:pt x="402286" y="1313569"/>
                  <a:pt x="320835" y="1322179"/>
                  <a:pt x="205608" y="1330948"/>
                </a:cubicBezTo>
                <a:cubicBezTo>
                  <a:pt x="97595" y="1347180"/>
                  <a:pt x="10628" y="1221039"/>
                  <a:pt x="0" y="1125340"/>
                </a:cubicBezTo>
                <a:cubicBezTo>
                  <a:pt x="-17634" y="921613"/>
                  <a:pt x="18187" y="818750"/>
                  <a:pt x="0" y="665474"/>
                </a:cubicBezTo>
                <a:cubicBezTo>
                  <a:pt x="-18187" y="512198"/>
                  <a:pt x="1374" y="355896"/>
                  <a:pt x="0" y="2056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3660AC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VOSGES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Ornella ANTAR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Meghann LEUC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Laura BLAISE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Sophie VILLAUME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Nicolas WUST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Mathilde BOILEAU</a:t>
            </a:r>
          </a:p>
          <a:p>
            <a:pPr lvl="0"/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Aimeline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ALBERTI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Cyprien ROLLOT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Ali EL MALLAH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9EBD02A-9543-1099-2CD1-15AB2D3B74AE}"/>
              </a:ext>
            </a:extLst>
          </p:cNvPr>
          <p:cNvSpPr/>
          <p:nvPr/>
        </p:nvSpPr>
        <p:spPr>
          <a:xfrm>
            <a:off x="806748" y="3929735"/>
            <a:ext cx="1506468" cy="2251774"/>
          </a:xfrm>
          <a:custGeom>
            <a:avLst/>
            <a:gdLst>
              <a:gd name="connsiteX0" fmla="*/ 0 w 1506468"/>
              <a:gd name="connsiteY0" fmla="*/ 251083 h 2251774"/>
              <a:gd name="connsiteX1" fmla="*/ 251083 w 1506468"/>
              <a:gd name="connsiteY1" fmla="*/ 0 h 2251774"/>
              <a:gd name="connsiteX2" fmla="*/ 723105 w 1506468"/>
              <a:gd name="connsiteY2" fmla="*/ 0 h 2251774"/>
              <a:gd name="connsiteX3" fmla="*/ 1255385 w 1506468"/>
              <a:gd name="connsiteY3" fmla="*/ 0 h 2251774"/>
              <a:gd name="connsiteX4" fmla="*/ 1506468 w 1506468"/>
              <a:gd name="connsiteY4" fmla="*/ 251083 h 2251774"/>
              <a:gd name="connsiteX5" fmla="*/ 1506468 w 1506468"/>
              <a:gd name="connsiteY5" fmla="*/ 851782 h 2251774"/>
              <a:gd name="connsiteX6" fmla="*/ 1506468 w 1506468"/>
              <a:gd name="connsiteY6" fmla="*/ 1399992 h 2251774"/>
              <a:gd name="connsiteX7" fmla="*/ 1506468 w 1506468"/>
              <a:gd name="connsiteY7" fmla="*/ 2000691 h 2251774"/>
              <a:gd name="connsiteX8" fmla="*/ 1255385 w 1506468"/>
              <a:gd name="connsiteY8" fmla="*/ 2251774 h 2251774"/>
              <a:gd name="connsiteX9" fmla="*/ 743191 w 1506468"/>
              <a:gd name="connsiteY9" fmla="*/ 2251774 h 2251774"/>
              <a:gd name="connsiteX10" fmla="*/ 251083 w 1506468"/>
              <a:gd name="connsiteY10" fmla="*/ 2251774 h 2251774"/>
              <a:gd name="connsiteX11" fmla="*/ 0 w 1506468"/>
              <a:gd name="connsiteY11" fmla="*/ 2000691 h 2251774"/>
              <a:gd name="connsiteX12" fmla="*/ 0 w 1506468"/>
              <a:gd name="connsiteY12" fmla="*/ 1382496 h 2251774"/>
              <a:gd name="connsiteX13" fmla="*/ 0 w 1506468"/>
              <a:gd name="connsiteY13" fmla="*/ 781797 h 2251774"/>
              <a:gd name="connsiteX14" fmla="*/ 0 w 1506468"/>
              <a:gd name="connsiteY14" fmla="*/ 251083 h 225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468" h="2251774" fill="none" extrusionOk="0">
                <a:moveTo>
                  <a:pt x="0" y="251083"/>
                </a:moveTo>
                <a:cubicBezTo>
                  <a:pt x="-6319" y="130107"/>
                  <a:pt x="116333" y="-2164"/>
                  <a:pt x="251083" y="0"/>
                </a:cubicBezTo>
                <a:cubicBezTo>
                  <a:pt x="419350" y="3645"/>
                  <a:pt x="587940" y="-11210"/>
                  <a:pt x="723105" y="0"/>
                </a:cubicBezTo>
                <a:cubicBezTo>
                  <a:pt x="858270" y="11210"/>
                  <a:pt x="1065965" y="-19615"/>
                  <a:pt x="1255385" y="0"/>
                </a:cubicBezTo>
                <a:cubicBezTo>
                  <a:pt x="1390680" y="14450"/>
                  <a:pt x="1510308" y="107488"/>
                  <a:pt x="1506468" y="251083"/>
                </a:cubicBezTo>
                <a:cubicBezTo>
                  <a:pt x="1500987" y="406605"/>
                  <a:pt x="1489451" y="554697"/>
                  <a:pt x="1506468" y="851782"/>
                </a:cubicBezTo>
                <a:cubicBezTo>
                  <a:pt x="1523485" y="1148867"/>
                  <a:pt x="1502853" y="1171299"/>
                  <a:pt x="1506468" y="1399992"/>
                </a:cubicBezTo>
                <a:cubicBezTo>
                  <a:pt x="1510084" y="1628685"/>
                  <a:pt x="1524984" y="1799004"/>
                  <a:pt x="1506468" y="2000691"/>
                </a:cubicBezTo>
                <a:cubicBezTo>
                  <a:pt x="1514313" y="2107784"/>
                  <a:pt x="1422511" y="2233939"/>
                  <a:pt x="1255385" y="2251774"/>
                </a:cubicBezTo>
                <a:cubicBezTo>
                  <a:pt x="1012114" y="2242427"/>
                  <a:pt x="972597" y="2258586"/>
                  <a:pt x="743191" y="2251774"/>
                </a:cubicBezTo>
                <a:cubicBezTo>
                  <a:pt x="513785" y="2244962"/>
                  <a:pt x="382906" y="2265923"/>
                  <a:pt x="251083" y="2251774"/>
                </a:cubicBezTo>
                <a:cubicBezTo>
                  <a:pt x="127466" y="2242376"/>
                  <a:pt x="-29061" y="2142921"/>
                  <a:pt x="0" y="2000691"/>
                </a:cubicBezTo>
                <a:cubicBezTo>
                  <a:pt x="16704" y="1785434"/>
                  <a:pt x="1594" y="1550584"/>
                  <a:pt x="0" y="1382496"/>
                </a:cubicBezTo>
                <a:cubicBezTo>
                  <a:pt x="-1594" y="1214408"/>
                  <a:pt x="-28938" y="912136"/>
                  <a:pt x="0" y="781797"/>
                </a:cubicBezTo>
                <a:cubicBezTo>
                  <a:pt x="28938" y="651458"/>
                  <a:pt x="-602" y="399838"/>
                  <a:pt x="0" y="251083"/>
                </a:cubicBezTo>
                <a:close/>
              </a:path>
              <a:path w="1506468" h="2251774" stroke="0" extrusionOk="0">
                <a:moveTo>
                  <a:pt x="0" y="251083"/>
                </a:moveTo>
                <a:cubicBezTo>
                  <a:pt x="-11034" y="124536"/>
                  <a:pt x="96239" y="-1467"/>
                  <a:pt x="251083" y="0"/>
                </a:cubicBezTo>
                <a:cubicBezTo>
                  <a:pt x="361362" y="5221"/>
                  <a:pt x="502556" y="-22844"/>
                  <a:pt x="753234" y="0"/>
                </a:cubicBezTo>
                <a:cubicBezTo>
                  <a:pt x="1003912" y="22844"/>
                  <a:pt x="1030482" y="8346"/>
                  <a:pt x="1255385" y="0"/>
                </a:cubicBezTo>
                <a:cubicBezTo>
                  <a:pt x="1379948" y="8212"/>
                  <a:pt x="1504732" y="100294"/>
                  <a:pt x="1506468" y="251083"/>
                </a:cubicBezTo>
                <a:cubicBezTo>
                  <a:pt x="1477576" y="441584"/>
                  <a:pt x="1516214" y="563991"/>
                  <a:pt x="1506468" y="851782"/>
                </a:cubicBezTo>
                <a:cubicBezTo>
                  <a:pt x="1496722" y="1139573"/>
                  <a:pt x="1505693" y="1310560"/>
                  <a:pt x="1506468" y="1469977"/>
                </a:cubicBezTo>
                <a:cubicBezTo>
                  <a:pt x="1507243" y="1629395"/>
                  <a:pt x="1514891" y="1870548"/>
                  <a:pt x="1506468" y="2000691"/>
                </a:cubicBezTo>
                <a:cubicBezTo>
                  <a:pt x="1515863" y="2165696"/>
                  <a:pt x="1362199" y="2241513"/>
                  <a:pt x="1255385" y="2251774"/>
                </a:cubicBezTo>
                <a:cubicBezTo>
                  <a:pt x="1089332" y="2274969"/>
                  <a:pt x="892916" y="2255483"/>
                  <a:pt x="763277" y="2251774"/>
                </a:cubicBezTo>
                <a:cubicBezTo>
                  <a:pt x="633638" y="2248065"/>
                  <a:pt x="374369" y="2250011"/>
                  <a:pt x="251083" y="2251774"/>
                </a:cubicBezTo>
                <a:cubicBezTo>
                  <a:pt x="137999" y="2255103"/>
                  <a:pt x="3873" y="2117954"/>
                  <a:pt x="0" y="2000691"/>
                </a:cubicBezTo>
                <a:cubicBezTo>
                  <a:pt x="-6133" y="1784978"/>
                  <a:pt x="14922" y="1587168"/>
                  <a:pt x="0" y="1452480"/>
                </a:cubicBezTo>
                <a:cubicBezTo>
                  <a:pt x="-14922" y="1317792"/>
                  <a:pt x="-17047" y="1155046"/>
                  <a:pt x="0" y="869278"/>
                </a:cubicBezTo>
                <a:cubicBezTo>
                  <a:pt x="17047" y="583510"/>
                  <a:pt x="-3607" y="510319"/>
                  <a:pt x="0" y="2510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B61257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AUBE HAUTE MARNE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Angélique GALAZKA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Baptiste FERRY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Laurie TRICHOT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Damien KADRI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Fatma Zahra BOUDIAB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Alexis GIGUET </a:t>
            </a:r>
          </a:p>
          <a:p>
            <a:pPr lvl="0"/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Alisé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SALIHI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Ines BENHAMMOUDA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Julie RODIER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Anaïs BRISSY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Aurélie GUICHARD 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Alex FOURRIER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Saloum GUEYE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Joffrey TOBIE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Amélie STASSE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Julia CALOSSOT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6C2658A-666C-D04D-7B47-68D89B714CE2}"/>
              </a:ext>
            </a:extLst>
          </p:cNvPr>
          <p:cNvSpPr/>
          <p:nvPr/>
        </p:nvSpPr>
        <p:spPr>
          <a:xfrm>
            <a:off x="9830969" y="1270600"/>
            <a:ext cx="1681008" cy="1487590"/>
          </a:xfrm>
          <a:custGeom>
            <a:avLst/>
            <a:gdLst>
              <a:gd name="connsiteX0" fmla="*/ 0 w 1681008"/>
              <a:gd name="connsiteY0" fmla="*/ 247937 h 1487590"/>
              <a:gd name="connsiteX1" fmla="*/ 247937 w 1681008"/>
              <a:gd name="connsiteY1" fmla="*/ 0 h 1487590"/>
              <a:gd name="connsiteX2" fmla="*/ 816801 w 1681008"/>
              <a:gd name="connsiteY2" fmla="*/ 0 h 1487590"/>
              <a:gd name="connsiteX3" fmla="*/ 1433071 w 1681008"/>
              <a:gd name="connsiteY3" fmla="*/ 0 h 1487590"/>
              <a:gd name="connsiteX4" fmla="*/ 1681008 w 1681008"/>
              <a:gd name="connsiteY4" fmla="*/ 247937 h 1487590"/>
              <a:gd name="connsiteX5" fmla="*/ 1681008 w 1681008"/>
              <a:gd name="connsiteY5" fmla="*/ 743795 h 1487590"/>
              <a:gd name="connsiteX6" fmla="*/ 1681008 w 1681008"/>
              <a:gd name="connsiteY6" fmla="*/ 1239653 h 1487590"/>
              <a:gd name="connsiteX7" fmla="*/ 1433071 w 1681008"/>
              <a:gd name="connsiteY7" fmla="*/ 1487590 h 1487590"/>
              <a:gd name="connsiteX8" fmla="*/ 828653 w 1681008"/>
              <a:gd name="connsiteY8" fmla="*/ 1487590 h 1487590"/>
              <a:gd name="connsiteX9" fmla="*/ 247937 w 1681008"/>
              <a:gd name="connsiteY9" fmla="*/ 1487590 h 1487590"/>
              <a:gd name="connsiteX10" fmla="*/ 0 w 1681008"/>
              <a:gd name="connsiteY10" fmla="*/ 1239653 h 1487590"/>
              <a:gd name="connsiteX11" fmla="*/ 0 w 1681008"/>
              <a:gd name="connsiteY11" fmla="*/ 743795 h 1487590"/>
              <a:gd name="connsiteX12" fmla="*/ 0 w 1681008"/>
              <a:gd name="connsiteY12" fmla="*/ 247937 h 1487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1008" h="1487590" fill="none" extrusionOk="0">
                <a:moveTo>
                  <a:pt x="0" y="247937"/>
                </a:moveTo>
                <a:cubicBezTo>
                  <a:pt x="3567" y="106384"/>
                  <a:pt x="103973" y="3115"/>
                  <a:pt x="247937" y="0"/>
                </a:cubicBezTo>
                <a:cubicBezTo>
                  <a:pt x="494322" y="-24376"/>
                  <a:pt x="614741" y="-18239"/>
                  <a:pt x="816801" y="0"/>
                </a:cubicBezTo>
                <a:cubicBezTo>
                  <a:pt x="1018861" y="18239"/>
                  <a:pt x="1231812" y="-2000"/>
                  <a:pt x="1433071" y="0"/>
                </a:cubicBezTo>
                <a:cubicBezTo>
                  <a:pt x="1553996" y="1926"/>
                  <a:pt x="1674028" y="99864"/>
                  <a:pt x="1681008" y="247937"/>
                </a:cubicBezTo>
                <a:cubicBezTo>
                  <a:pt x="1660009" y="434770"/>
                  <a:pt x="1693783" y="523229"/>
                  <a:pt x="1681008" y="743795"/>
                </a:cubicBezTo>
                <a:cubicBezTo>
                  <a:pt x="1668233" y="964361"/>
                  <a:pt x="1699863" y="1132618"/>
                  <a:pt x="1681008" y="1239653"/>
                </a:cubicBezTo>
                <a:cubicBezTo>
                  <a:pt x="1671046" y="1357004"/>
                  <a:pt x="1560625" y="1487540"/>
                  <a:pt x="1433071" y="1487590"/>
                </a:cubicBezTo>
                <a:cubicBezTo>
                  <a:pt x="1220555" y="1465661"/>
                  <a:pt x="1044321" y="1458840"/>
                  <a:pt x="828653" y="1487590"/>
                </a:cubicBezTo>
                <a:cubicBezTo>
                  <a:pt x="612985" y="1516340"/>
                  <a:pt x="533391" y="1473620"/>
                  <a:pt x="247937" y="1487590"/>
                </a:cubicBezTo>
                <a:cubicBezTo>
                  <a:pt x="144134" y="1492208"/>
                  <a:pt x="17430" y="1386813"/>
                  <a:pt x="0" y="1239653"/>
                </a:cubicBezTo>
                <a:cubicBezTo>
                  <a:pt x="24041" y="1121691"/>
                  <a:pt x="14147" y="984939"/>
                  <a:pt x="0" y="743795"/>
                </a:cubicBezTo>
                <a:cubicBezTo>
                  <a:pt x="-14147" y="502651"/>
                  <a:pt x="17497" y="381517"/>
                  <a:pt x="0" y="247937"/>
                </a:cubicBezTo>
                <a:close/>
              </a:path>
              <a:path w="1681008" h="1487590" stroke="0" extrusionOk="0">
                <a:moveTo>
                  <a:pt x="0" y="247937"/>
                </a:moveTo>
                <a:cubicBezTo>
                  <a:pt x="-8363" y="120193"/>
                  <a:pt x="89388" y="-1960"/>
                  <a:pt x="247937" y="0"/>
                </a:cubicBezTo>
                <a:cubicBezTo>
                  <a:pt x="493504" y="21804"/>
                  <a:pt x="668519" y="-29312"/>
                  <a:pt x="840504" y="0"/>
                </a:cubicBezTo>
                <a:cubicBezTo>
                  <a:pt x="1012489" y="29312"/>
                  <a:pt x="1287323" y="-23553"/>
                  <a:pt x="1433071" y="0"/>
                </a:cubicBezTo>
                <a:cubicBezTo>
                  <a:pt x="1554639" y="8944"/>
                  <a:pt x="1678981" y="96853"/>
                  <a:pt x="1681008" y="247937"/>
                </a:cubicBezTo>
                <a:cubicBezTo>
                  <a:pt x="1693451" y="391609"/>
                  <a:pt x="1656205" y="643715"/>
                  <a:pt x="1681008" y="753712"/>
                </a:cubicBezTo>
                <a:cubicBezTo>
                  <a:pt x="1705811" y="863709"/>
                  <a:pt x="1700851" y="1036515"/>
                  <a:pt x="1681008" y="1239653"/>
                </a:cubicBezTo>
                <a:cubicBezTo>
                  <a:pt x="1709563" y="1373496"/>
                  <a:pt x="1559438" y="1455119"/>
                  <a:pt x="1433071" y="1487590"/>
                </a:cubicBezTo>
                <a:cubicBezTo>
                  <a:pt x="1258973" y="1479383"/>
                  <a:pt x="1050030" y="1515261"/>
                  <a:pt x="816801" y="1487590"/>
                </a:cubicBezTo>
                <a:cubicBezTo>
                  <a:pt x="583572" y="1459920"/>
                  <a:pt x="518011" y="1494797"/>
                  <a:pt x="247937" y="1487590"/>
                </a:cubicBezTo>
                <a:cubicBezTo>
                  <a:pt x="116754" y="1504431"/>
                  <a:pt x="4878" y="1368391"/>
                  <a:pt x="0" y="1239653"/>
                </a:cubicBezTo>
                <a:cubicBezTo>
                  <a:pt x="-8719" y="1040220"/>
                  <a:pt x="9796" y="868872"/>
                  <a:pt x="0" y="743795"/>
                </a:cubicBezTo>
                <a:cubicBezTo>
                  <a:pt x="-9796" y="618718"/>
                  <a:pt x="-5070" y="479818"/>
                  <a:pt x="0" y="2479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DISTRIBUTION ET DÉVELOPPEMENT DIGITAL</a:t>
            </a:r>
          </a:p>
          <a:p>
            <a:pPr lvl="0"/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Chahrazed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FILOUD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Aurélie RIBON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Adeline POCQUET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Marylène MUSCIANESI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Frédéric CLEMENTINE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Audrey COUPE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Stéphanie JACOB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7042704-C6BF-1B83-D1AB-60C657DA7E0E}"/>
              </a:ext>
            </a:extLst>
          </p:cNvPr>
          <p:cNvSpPr/>
          <p:nvPr/>
        </p:nvSpPr>
        <p:spPr>
          <a:xfrm>
            <a:off x="1021965" y="1349707"/>
            <a:ext cx="1669320" cy="1878523"/>
          </a:xfrm>
          <a:custGeom>
            <a:avLst/>
            <a:gdLst>
              <a:gd name="connsiteX0" fmla="*/ 0 w 1669320"/>
              <a:gd name="connsiteY0" fmla="*/ 278226 h 1878523"/>
              <a:gd name="connsiteX1" fmla="*/ 278226 w 1669320"/>
              <a:gd name="connsiteY1" fmla="*/ 0 h 1878523"/>
              <a:gd name="connsiteX2" fmla="*/ 812403 w 1669320"/>
              <a:gd name="connsiteY2" fmla="*/ 0 h 1878523"/>
              <a:gd name="connsiteX3" fmla="*/ 1391094 w 1669320"/>
              <a:gd name="connsiteY3" fmla="*/ 0 h 1878523"/>
              <a:gd name="connsiteX4" fmla="*/ 1669320 w 1669320"/>
              <a:gd name="connsiteY4" fmla="*/ 278226 h 1878523"/>
              <a:gd name="connsiteX5" fmla="*/ 1669320 w 1669320"/>
              <a:gd name="connsiteY5" fmla="*/ 939262 h 1878523"/>
              <a:gd name="connsiteX6" fmla="*/ 1669320 w 1669320"/>
              <a:gd name="connsiteY6" fmla="*/ 1600297 h 1878523"/>
              <a:gd name="connsiteX7" fmla="*/ 1391094 w 1669320"/>
              <a:gd name="connsiteY7" fmla="*/ 1878523 h 1878523"/>
              <a:gd name="connsiteX8" fmla="*/ 823531 w 1669320"/>
              <a:gd name="connsiteY8" fmla="*/ 1878523 h 1878523"/>
              <a:gd name="connsiteX9" fmla="*/ 278226 w 1669320"/>
              <a:gd name="connsiteY9" fmla="*/ 1878523 h 1878523"/>
              <a:gd name="connsiteX10" fmla="*/ 0 w 1669320"/>
              <a:gd name="connsiteY10" fmla="*/ 1600297 h 1878523"/>
              <a:gd name="connsiteX11" fmla="*/ 0 w 1669320"/>
              <a:gd name="connsiteY11" fmla="*/ 939262 h 1878523"/>
              <a:gd name="connsiteX12" fmla="*/ 0 w 1669320"/>
              <a:gd name="connsiteY12" fmla="*/ 278226 h 18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69320" h="1878523" fill="none" extrusionOk="0">
                <a:moveTo>
                  <a:pt x="0" y="278226"/>
                </a:moveTo>
                <a:cubicBezTo>
                  <a:pt x="6078" y="116690"/>
                  <a:pt x="94268" y="13422"/>
                  <a:pt x="278226" y="0"/>
                </a:cubicBezTo>
                <a:cubicBezTo>
                  <a:pt x="434415" y="-6648"/>
                  <a:pt x="681784" y="-7931"/>
                  <a:pt x="812403" y="0"/>
                </a:cubicBezTo>
                <a:cubicBezTo>
                  <a:pt x="943022" y="7931"/>
                  <a:pt x="1176941" y="-5029"/>
                  <a:pt x="1391094" y="0"/>
                </a:cubicBezTo>
                <a:cubicBezTo>
                  <a:pt x="1529011" y="1894"/>
                  <a:pt x="1655776" y="102948"/>
                  <a:pt x="1669320" y="278226"/>
                </a:cubicBezTo>
                <a:cubicBezTo>
                  <a:pt x="1654275" y="463624"/>
                  <a:pt x="1681337" y="648842"/>
                  <a:pt x="1669320" y="939262"/>
                </a:cubicBezTo>
                <a:cubicBezTo>
                  <a:pt x="1657303" y="1229682"/>
                  <a:pt x="1691086" y="1368318"/>
                  <a:pt x="1669320" y="1600297"/>
                </a:cubicBezTo>
                <a:cubicBezTo>
                  <a:pt x="1654574" y="1724971"/>
                  <a:pt x="1520547" y="1878395"/>
                  <a:pt x="1391094" y="1878523"/>
                </a:cubicBezTo>
                <a:cubicBezTo>
                  <a:pt x="1141671" y="1890052"/>
                  <a:pt x="1082675" y="1859031"/>
                  <a:pt x="823531" y="1878523"/>
                </a:cubicBezTo>
                <a:cubicBezTo>
                  <a:pt x="564387" y="1898015"/>
                  <a:pt x="493593" y="1867191"/>
                  <a:pt x="278226" y="1878523"/>
                </a:cubicBezTo>
                <a:cubicBezTo>
                  <a:pt x="155453" y="1882828"/>
                  <a:pt x="21482" y="1766563"/>
                  <a:pt x="0" y="1600297"/>
                </a:cubicBezTo>
                <a:cubicBezTo>
                  <a:pt x="-22737" y="1287005"/>
                  <a:pt x="-13368" y="1105355"/>
                  <a:pt x="0" y="939262"/>
                </a:cubicBezTo>
                <a:cubicBezTo>
                  <a:pt x="13368" y="773170"/>
                  <a:pt x="-32494" y="551691"/>
                  <a:pt x="0" y="278226"/>
                </a:cubicBezTo>
                <a:close/>
              </a:path>
              <a:path w="1669320" h="1878523" stroke="0" extrusionOk="0">
                <a:moveTo>
                  <a:pt x="0" y="278226"/>
                </a:moveTo>
                <a:cubicBezTo>
                  <a:pt x="-9389" y="134881"/>
                  <a:pt x="89717" y="-3160"/>
                  <a:pt x="278226" y="0"/>
                </a:cubicBezTo>
                <a:cubicBezTo>
                  <a:pt x="432853" y="-27649"/>
                  <a:pt x="557235" y="13988"/>
                  <a:pt x="834660" y="0"/>
                </a:cubicBezTo>
                <a:cubicBezTo>
                  <a:pt x="1112085" y="-13988"/>
                  <a:pt x="1262747" y="-3190"/>
                  <a:pt x="1391094" y="0"/>
                </a:cubicBezTo>
                <a:cubicBezTo>
                  <a:pt x="1535328" y="5487"/>
                  <a:pt x="1668003" y="115372"/>
                  <a:pt x="1669320" y="278226"/>
                </a:cubicBezTo>
                <a:cubicBezTo>
                  <a:pt x="1654563" y="591807"/>
                  <a:pt x="1683127" y="705990"/>
                  <a:pt x="1669320" y="952482"/>
                </a:cubicBezTo>
                <a:cubicBezTo>
                  <a:pt x="1655513" y="1198974"/>
                  <a:pt x="1652472" y="1287371"/>
                  <a:pt x="1669320" y="1600297"/>
                </a:cubicBezTo>
                <a:cubicBezTo>
                  <a:pt x="1674728" y="1753372"/>
                  <a:pt x="1541248" y="1867748"/>
                  <a:pt x="1391094" y="1878523"/>
                </a:cubicBezTo>
                <a:cubicBezTo>
                  <a:pt x="1154932" y="1877236"/>
                  <a:pt x="978711" y="1872022"/>
                  <a:pt x="812403" y="1878523"/>
                </a:cubicBezTo>
                <a:cubicBezTo>
                  <a:pt x="646095" y="1885024"/>
                  <a:pt x="485283" y="1871537"/>
                  <a:pt x="278226" y="1878523"/>
                </a:cubicBezTo>
                <a:cubicBezTo>
                  <a:pt x="126398" y="1883891"/>
                  <a:pt x="3392" y="1748259"/>
                  <a:pt x="0" y="1600297"/>
                </a:cubicBezTo>
                <a:cubicBezTo>
                  <a:pt x="-4491" y="1348238"/>
                  <a:pt x="-16543" y="1170641"/>
                  <a:pt x="0" y="939262"/>
                </a:cubicBezTo>
                <a:cubicBezTo>
                  <a:pt x="16543" y="707884"/>
                  <a:pt x="-25665" y="564197"/>
                  <a:pt x="0" y="2782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0A988A"/>
            </a:solidFill>
            <a:extLst>
              <a:ext uri="{C807C97D-BFC1-408E-A445-0C87EB9F89A2}">
                <ask:lineSketchStyleProps xmlns:ask="http://schemas.microsoft.com/office/drawing/2018/sketchyshapes" sd="115460433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sz="800" b="1" dirty="0">
                <a:solidFill>
                  <a:schemeClr val="bg1"/>
                </a:solidFill>
                <a:highlight>
                  <a:srgbClr val="FF0000"/>
                </a:highlight>
              </a:rPr>
              <a:t>MARNE ARDENNES </a:t>
            </a:r>
          </a:p>
          <a:p>
            <a:pPr lvl="0"/>
            <a:r>
              <a:rPr lang="fr-FR" sz="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Malorie</a:t>
            </a:r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ALIA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Nicolas BONDON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Narjisse BRIZION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Elodie DE SOUZA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Meryem FADIL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David GRANDIN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Fariale DANIELEWSKI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Sarah BESNARD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Serkan KAYAG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Anastasia MATHIEU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Mathilde HARAUT-MAGNE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Emine TASKAN</a:t>
            </a:r>
          </a:p>
          <a:p>
            <a:pPr lvl="0"/>
            <a:r>
              <a:rPr lang="fr-FR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Emilie HOLLARD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2124A254-9545-4805-0433-1C02AF007B4B}"/>
              </a:ext>
            </a:extLst>
          </p:cNvPr>
          <p:cNvSpPr/>
          <p:nvPr/>
        </p:nvSpPr>
        <p:spPr>
          <a:xfrm rot="1800093">
            <a:off x="2488351" y="2398963"/>
            <a:ext cx="978408" cy="177554"/>
          </a:xfrm>
          <a:custGeom>
            <a:avLst/>
            <a:gdLst>
              <a:gd name="connsiteX0" fmla="*/ 0 w 978408"/>
              <a:gd name="connsiteY0" fmla="*/ 44389 h 177554"/>
              <a:gd name="connsiteX1" fmla="*/ 427023 w 978408"/>
              <a:gd name="connsiteY1" fmla="*/ 44389 h 177554"/>
              <a:gd name="connsiteX2" fmla="*/ 889631 w 978408"/>
              <a:gd name="connsiteY2" fmla="*/ 44389 h 177554"/>
              <a:gd name="connsiteX3" fmla="*/ 889631 w 978408"/>
              <a:gd name="connsiteY3" fmla="*/ 0 h 177554"/>
              <a:gd name="connsiteX4" fmla="*/ 978408 w 978408"/>
              <a:gd name="connsiteY4" fmla="*/ 88777 h 177554"/>
              <a:gd name="connsiteX5" fmla="*/ 889631 w 978408"/>
              <a:gd name="connsiteY5" fmla="*/ 177554 h 177554"/>
              <a:gd name="connsiteX6" fmla="*/ 889631 w 978408"/>
              <a:gd name="connsiteY6" fmla="*/ 133166 h 177554"/>
              <a:gd name="connsiteX7" fmla="*/ 444816 w 978408"/>
              <a:gd name="connsiteY7" fmla="*/ 133166 h 177554"/>
              <a:gd name="connsiteX8" fmla="*/ 0 w 978408"/>
              <a:gd name="connsiteY8" fmla="*/ 133166 h 177554"/>
              <a:gd name="connsiteX9" fmla="*/ 0 w 978408"/>
              <a:gd name="connsiteY9" fmla="*/ 44389 h 177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408" h="177554" fill="none" extrusionOk="0">
                <a:moveTo>
                  <a:pt x="0" y="44389"/>
                </a:moveTo>
                <a:cubicBezTo>
                  <a:pt x="141001" y="37285"/>
                  <a:pt x="233585" y="60669"/>
                  <a:pt x="427023" y="44389"/>
                </a:cubicBezTo>
                <a:cubicBezTo>
                  <a:pt x="620461" y="28109"/>
                  <a:pt x="736905" y="38087"/>
                  <a:pt x="889631" y="44389"/>
                </a:cubicBezTo>
                <a:cubicBezTo>
                  <a:pt x="890903" y="34769"/>
                  <a:pt x="889549" y="19253"/>
                  <a:pt x="889631" y="0"/>
                </a:cubicBezTo>
                <a:cubicBezTo>
                  <a:pt x="924946" y="42423"/>
                  <a:pt x="944888" y="47887"/>
                  <a:pt x="978408" y="88777"/>
                </a:cubicBezTo>
                <a:cubicBezTo>
                  <a:pt x="945910" y="128782"/>
                  <a:pt x="921519" y="140339"/>
                  <a:pt x="889631" y="177554"/>
                </a:cubicBezTo>
                <a:cubicBezTo>
                  <a:pt x="888430" y="160532"/>
                  <a:pt x="889328" y="153343"/>
                  <a:pt x="889631" y="133166"/>
                </a:cubicBezTo>
                <a:cubicBezTo>
                  <a:pt x="767016" y="117760"/>
                  <a:pt x="599433" y="132512"/>
                  <a:pt x="444816" y="133166"/>
                </a:cubicBezTo>
                <a:cubicBezTo>
                  <a:pt x="290199" y="133820"/>
                  <a:pt x="89485" y="122331"/>
                  <a:pt x="0" y="133166"/>
                </a:cubicBezTo>
                <a:cubicBezTo>
                  <a:pt x="4347" y="90481"/>
                  <a:pt x="-1597" y="62559"/>
                  <a:pt x="0" y="44389"/>
                </a:cubicBezTo>
                <a:close/>
              </a:path>
              <a:path w="978408" h="177554" stroke="0" extrusionOk="0">
                <a:moveTo>
                  <a:pt x="0" y="44389"/>
                </a:moveTo>
                <a:cubicBezTo>
                  <a:pt x="170031" y="56040"/>
                  <a:pt x="315731" y="65114"/>
                  <a:pt x="427023" y="44389"/>
                </a:cubicBezTo>
                <a:cubicBezTo>
                  <a:pt x="538315" y="23664"/>
                  <a:pt x="670529" y="44377"/>
                  <a:pt x="889631" y="44389"/>
                </a:cubicBezTo>
                <a:cubicBezTo>
                  <a:pt x="887692" y="23385"/>
                  <a:pt x="891102" y="12292"/>
                  <a:pt x="889631" y="0"/>
                </a:cubicBezTo>
                <a:cubicBezTo>
                  <a:pt x="904000" y="21211"/>
                  <a:pt x="939112" y="43811"/>
                  <a:pt x="978408" y="88777"/>
                </a:cubicBezTo>
                <a:cubicBezTo>
                  <a:pt x="944340" y="117944"/>
                  <a:pt x="931943" y="143479"/>
                  <a:pt x="889631" y="177554"/>
                </a:cubicBezTo>
                <a:cubicBezTo>
                  <a:pt x="887816" y="159682"/>
                  <a:pt x="891373" y="155009"/>
                  <a:pt x="889631" y="133166"/>
                </a:cubicBezTo>
                <a:cubicBezTo>
                  <a:pt x="722166" y="125041"/>
                  <a:pt x="667332" y="125886"/>
                  <a:pt x="462608" y="133166"/>
                </a:cubicBezTo>
                <a:cubicBezTo>
                  <a:pt x="257884" y="140446"/>
                  <a:pt x="183680" y="140010"/>
                  <a:pt x="0" y="133166"/>
                </a:cubicBezTo>
                <a:cubicBezTo>
                  <a:pt x="-1109" y="104538"/>
                  <a:pt x="-173" y="65040"/>
                  <a:pt x="0" y="44389"/>
                </a:cubicBezTo>
                <a:close/>
              </a:path>
            </a:pathLst>
          </a:custGeom>
          <a:solidFill>
            <a:srgbClr val="0A988A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91FB4157-EA52-E8FA-BE48-DE409A7157E1}"/>
              </a:ext>
            </a:extLst>
          </p:cNvPr>
          <p:cNvSpPr/>
          <p:nvPr/>
        </p:nvSpPr>
        <p:spPr>
          <a:xfrm rot="20360049">
            <a:off x="2157403" y="4448736"/>
            <a:ext cx="1283395" cy="198345"/>
          </a:xfrm>
          <a:custGeom>
            <a:avLst/>
            <a:gdLst>
              <a:gd name="connsiteX0" fmla="*/ 0 w 1283395"/>
              <a:gd name="connsiteY0" fmla="*/ 49586 h 198345"/>
              <a:gd name="connsiteX1" fmla="*/ 568427 w 1283395"/>
              <a:gd name="connsiteY1" fmla="*/ 49586 h 198345"/>
              <a:gd name="connsiteX2" fmla="*/ 1184223 w 1283395"/>
              <a:gd name="connsiteY2" fmla="*/ 49586 h 198345"/>
              <a:gd name="connsiteX3" fmla="*/ 1184223 w 1283395"/>
              <a:gd name="connsiteY3" fmla="*/ 0 h 198345"/>
              <a:gd name="connsiteX4" fmla="*/ 1283395 w 1283395"/>
              <a:gd name="connsiteY4" fmla="*/ 99173 h 198345"/>
              <a:gd name="connsiteX5" fmla="*/ 1184223 w 1283395"/>
              <a:gd name="connsiteY5" fmla="*/ 198345 h 198345"/>
              <a:gd name="connsiteX6" fmla="*/ 1184223 w 1283395"/>
              <a:gd name="connsiteY6" fmla="*/ 148759 h 198345"/>
              <a:gd name="connsiteX7" fmla="*/ 592112 w 1283395"/>
              <a:gd name="connsiteY7" fmla="*/ 148759 h 198345"/>
              <a:gd name="connsiteX8" fmla="*/ 0 w 1283395"/>
              <a:gd name="connsiteY8" fmla="*/ 148759 h 198345"/>
              <a:gd name="connsiteX9" fmla="*/ 0 w 1283395"/>
              <a:gd name="connsiteY9" fmla="*/ 49586 h 19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3395" h="198345" fill="none" extrusionOk="0">
                <a:moveTo>
                  <a:pt x="0" y="49586"/>
                </a:moveTo>
                <a:cubicBezTo>
                  <a:pt x="228595" y="42464"/>
                  <a:pt x="357230" y="62730"/>
                  <a:pt x="568427" y="49586"/>
                </a:cubicBezTo>
                <a:cubicBezTo>
                  <a:pt x="779624" y="36442"/>
                  <a:pt x="1012691" y="71359"/>
                  <a:pt x="1184223" y="49586"/>
                </a:cubicBezTo>
                <a:cubicBezTo>
                  <a:pt x="1181944" y="29132"/>
                  <a:pt x="1183759" y="16824"/>
                  <a:pt x="1184223" y="0"/>
                </a:cubicBezTo>
                <a:cubicBezTo>
                  <a:pt x="1218879" y="32595"/>
                  <a:pt x="1245520" y="70014"/>
                  <a:pt x="1283395" y="99173"/>
                </a:cubicBezTo>
                <a:cubicBezTo>
                  <a:pt x="1262500" y="124583"/>
                  <a:pt x="1213845" y="167844"/>
                  <a:pt x="1184223" y="198345"/>
                </a:cubicBezTo>
                <a:cubicBezTo>
                  <a:pt x="1182397" y="185152"/>
                  <a:pt x="1186606" y="160813"/>
                  <a:pt x="1184223" y="148759"/>
                </a:cubicBezTo>
                <a:cubicBezTo>
                  <a:pt x="1064778" y="162085"/>
                  <a:pt x="723984" y="155978"/>
                  <a:pt x="592112" y="148759"/>
                </a:cubicBezTo>
                <a:cubicBezTo>
                  <a:pt x="460240" y="141540"/>
                  <a:pt x="214425" y="125910"/>
                  <a:pt x="0" y="148759"/>
                </a:cubicBezTo>
                <a:cubicBezTo>
                  <a:pt x="-3371" y="110447"/>
                  <a:pt x="-1199" y="70084"/>
                  <a:pt x="0" y="49586"/>
                </a:cubicBezTo>
                <a:close/>
              </a:path>
              <a:path w="1283395" h="198345" stroke="0" extrusionOk="0">
                <a:moveTo>
                  <a:pt x="0" y="49586"/>
                </a:moveTo>
                <a:cubicBezTo>
                  <a:pt x="148113" y="77672"/>
                  <a:pt x="294215" y="69553"/>
                  <a:pt x="568427" y="49586"/>
                </a:cubicBezTo>
                <a:cubicBezTo>
                  <a:pt x="842639" y="29619"/>
                  <a:pt x="1059280" y="38509"/>
                  <a:pt x="1184223" y="49586"/>
                </a:cubicBezTo>
                <a:cubicBezTo>
                  <a:pt x="1184449" y="28665"/>
                  <a:pt x="1181887" y="17966"/>
                  <a:pt x="1184223" y="0"/>
                </a:cubicBezTo>
                <a:cubicBezTo>
                  <a:pt x="1225413" y="32631"/>
                  <a:pt x="1252249" y="64044"/>
                  <a:pt x="1283395" y="99173"/>
                </a:cubicBezTo>
                <a:cubicBezTo>
                  <a:pt x="1249320" y="141485"/>
                  <a:pt x="1225061" y="160170"/>
                  <a:pt x="1184223" y="198345"/>
                </a:cubicBezTo>
                <a:cubicBezTo>
                  <a:pt x="1183138" y="187546"/>
                  <a:pt x="1186279" y="160492"/>
                  <a:pt x="1184223" y="148759"/>
                </a:cubicBezTo>
                <a:cubicBezTo>
                  <a:pt x="1037104" y="153669"/>
                  <a:pt x="837937" y="126254"/>
                  <a:pt x="615796" y="148759"/>
                </a:cubicBezTo>
                <a:cubicBezTo>
                  <a:pt x="393655" y="171264"/>
                  <a:pt x="229337" y="138951"/>
                  <a:pt x="0" y="148759"/>
                </a:cubicBezTo>
                <a:cubicBezTo>
                  <a:pt x="4324" y="124323"/>
                  <a:pt x="2041" y="77040"/>
                  <a:pt x="0" y="49586"/>
                </a:cubicBezTo>
                <a:close/>
              </a:path>
            </a:pathLst>
          </a:custGeom>
          <a:solidFill>
            <a:srgbClr val="B61257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7C37F3CE-C676-1D46-726F-17CAD06DD774}"/>
              </a:ext>
            </a:extLst>
          </p:cNvPr>
          <p:cNvSpPr/>
          <p:nvPr/>
        </p:nvSpPr>
        <p:spPr>
          <a:xfrm rot="8945322">
            <a:off x="4764353" y="1859384"/>
            <a:ext cx="1460912" cy="184538"/>
          </a:xfrm>
          <a:custGeom>
            <a:avLst/>
            <a:gdLst>
              <a:gd name="connsiteX0" fmla="*/ 0 w 1460912"/>
              <a:gd name="connsiteY0" fmla="*/ 46135 h 184538"/>
              <a:gd name="connsiteX1" fmla="*/ 656949 w 1460912"/>
              <a:gd name="connsiteY1" fmla="*/ 46135 h 184538"/>
              <a:gd name="connsiteX2" fmla="*/ 1368643 w 1460912"/>
              <a:gd name="connsiteY2" fmla="*/ 46135 h 184538"/>
              <a:gd name="connsiteX3" fmla="*/ 1368643 w 1460912"/>
              <a:gd name="connsiteY3" fmla="*/ 0 h 184538"/>
              <a:gd name="connsiteX4" fmla="*/ 1460912 w 1460912"/>
              <a:gd name="connsiteY4" fmla="*/ 92269 h 184538"/>
              <a:gd name="connsiteX5" fmla="*/ 1368643 w 1460912"/>
              <a:gd name="connsiteY5" fmla="*/ 184538 h 184538"/>
              <a:gd name="connsiteX6" fmla="*/ 1368643 w 1460912"/>
              <a:gd name="connsiteY6" fmla="*/ 138404 h 184538"/>
              <a:gd name="connsiteX7" fmla="*/ 684322 w 1460912"/>
              <a:gd name="connsiteY7" fmla="*/ 138404 h 184538"/>
              <a:gd name="connsiteX8" fmla="*/ 0 w 1460912"/>
              <a:gd name="connsiteY8" fmla="*/ 138404 h 184538"/>
              <a:gd name="connsiteX9" fmla="*/ 0 w 1460912"/>
              <a:gd name="connsiteY9" fmla="*/ 46135 h 18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0912" h="184538" fill="none" extrusionOk="0">
                <a:moveTo>
                  <a:pt x="0" y="46135"/>
                </a:moveTo>
                <a:cubicBezTo>
                  <a:pt x="186112" y="57503"/>
                  <a:pt x="492520" y="44235"/>
                  <a:pt x="656949" y="46135"/>
                </a:cubicBezTo>
                <a:cubicBezTo>
                  <a:pt x="821378" y="48035"/>
                  <a:pt x="1017507" y="69368"/>
                  <a:pt x="1368643" y="46135"/>
                </a:cubicBezTo>
                <a:cubicBezTo>
                  <a:pt x="1368494" y="30655"/>
                  <a:pt x="1369144" y="17599"/>
                  <a:pt x="1368643" y="0"/>
                </a:cubicBezTo>
                <a:cubicBezTo>
                  <a:pt x="1413579" y="46626"/>
                  <a:pt x="1422125" y="56009"/>
                  <a:pt x="1460912" y="92269"/>
                </a:cubicBezTo>
                <a:cubicBezTo>
                  <a:pt x="1434246" y="118205"/>
                  <a:pt x="1402314" y="142793"/>
                  <a:pt x="1368643" y="184538"/>
                </a:cubicBezTo>
                <a:cubicBezTo>
                  <a:pt x="1370051" y="166018"/>
                  <a:pt x="1369532" y="153394"/>
                  <a:pt x="1368643" y="138404"/>
                </a:cubicBezTo>
                <a:cubicBezTo>
                  <a:pt x="1116127" y="159542"/>
                  <a:pt x="998117" y="116845"/>
                  <a:pt x="684322" y="138404"/>
                </a:cubicBezTo>
                <a:cubicBezTo>
                  <a:pt x="370527" y="159963"/>
                  <a:pt x="201779" y="167587"/>
                  <a:pt x="0" y="138404"/>
                </a:cubicBezTo>
                <a:cubicBezTo>
                  <a:pt x="2182" y="118819"/>
                  <a:pt x="2959" y="90107"/>
                  <a:pt x="0" y="46135"/>
                </a:cubicBezTo>
                <a:close/>
              </a:path>
              <a:path w="1460912" h="184538" stroke="0" extrusionOk="0">
                <a:moveTo>
                  <a:pt x="0" y="46135"/>
                </a:moveTo>
                <a:cubicBezTo>
                  <a:pt x="228250" y="26113"/>
                  <a:pt x="460224" y="60115"/>
                  <a:pt x="656949" y="46135"/>
                </a:cubicBezTo>
                <a:cubicBezTo>
                  <a:pt x="853674" y="32155"/>
                  <a:pt x="1086874" y="39302"/>
                  <a:pt x="1368643" y="46135"/>
                </a:cubicBezTo>
                <a:cubicBezTo>
                  <a:pt x="1370199" y="31912"/>
                  <a:pt x="1368603" y="14651"/>
                  <a:pt x="1368643" y="0"/>
                </a:cubicBezTo>
                <a:cubicBezTo>
                  <a:pt x="1394734" y="31945"/>
                  <a:pt x="1442681" y="66984"/>
                  <a:pt x="1460912" y="92269"/>
                </a:cubicBezTo>
                <a:cubicBezTo>
                  <a:pt x="1417740" y="138325"/>
                  <a:pt x="1409352" y="152372"/>
                  <a:pt x="1368643" y="184538"/>
                </a:cubicBezTo>
                <a:cubicBezTo>
                  <a:pt x="1367002" y="170917"/>
                  <a:pt x="1366926" y="147679"/>
                  <a:pt x="1368643" y="138404"/>
                </a:cubicBezTo>
                <a:cubicBezTo>
                  <a:pt x="1153583" y="141508"/>
                  <a:pt x="924707" y="152858"/>
                  <a:pt x="711694" y="138404"/>
                </a:cubicBezTo>
                <a:cubicBezTo>
                  <a:pt x="498681" y="123950"/>
                  <a:pt x="181653" y="138425"/>
                  <a:pt x="0" y="138404"/>
                </a:cubicBezTo>
                <a:cubicBezTo>
                  <a:pt x="-4350" y="98049"/>
                  <a:pt x="-1095" y="82496"/>
                  <a:pt x="0" y="46135"/>
                </a:cubicBezTo>
                <a:close/>
              </a:path>
            </a:pathLst>
          </a:custGeom>
          <a:solidFill>
            <a:srgbClr val="FAA635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Flèche : droite 35">
            <a:extLst>
              <a:ext uri="{FF2B5EF4-FFF2-40B4-BE49-F238E27FC236}">
                <a16:creationId xmlns:a16="http://schemas.microsoft.com/office/drawing/2014/main" id="{4CD6A742-68B4-084E-1F80-DC076C7109AE}"/>
              </a:ext>
            </a:extLst>
          </p:cNvPr>
          <p:cNvSpPr/>
          <p:nvPr/>
        </p:nvSpPr>
        <p:spPr>
          <a:xfrm rot="9304011">
            <a:off x="6418644" y="2286695"/>
            <a:ext cx="2018310" cy="216905"/>
          </a:xfrm>
          <a:custGeom>
            <a:avLst/>
            <a:gdLst>
              <a:gd name="connsiteX0" fmla="*/ 0 w 2018310"/>
              <a:gd name="connsiteY0" fmla="*/ 54226 h 216905"/>
              <a:gd name="connsiteX1" fmla="*/ 617521 w 2018310"/>
              <a:gd name="connsiteY1" fmla="*/ 54226 h 216905"/>
              <a:gd name="connsiteX2" fmla="*/ 1254140 w 2018310"/>
              <a:gd name="connsiteY2" fmla="*/ 54226 h 216905"/>
              <a:gd name="connsiteX3" fmla="*/ 1909858 w 2018310"/>
              <a:gd name="connsiteY3" fmla="*/ 54226 h 216905"/>
              <a:gd name="connsiteX4" fmla="*/ 1909858 w 2018310"/>
              <a:gd name="connsiteY4" fmla="*/ 0 h 216905"/>
              <a:gd name="connsiteX5" fmla="*/ 2018310 w 2018310"/>
              <a:gd name="connsiteY5" fmla="*/ 108453 h 216905"/>
              <a:gd name="connsiteX6" fmla="*/ 1909858 w 2018310"/>
              <a:gd name="connsiteY6" fmla="*/ 216905 h 216905"/>
              <a:gd name="connsiteX7" fmla="*/ 1909858 w 2018310"/>
              <a:gd name="connsiteY7" fmla="*/ 162679 h 216905"/>
              <a:gd name="connsiteX8" fmla="*/ 1254140 w 2018310"/>
              <a:gd name="connsiteY8" fmla="*/ 162679 h 216905"/>
              <a:gd name="connsiteX9" fmla="*/ 579324 w 2018310"/>
              <a:gd name="connsiteY9" fmla="*/ 162679 h 216905"/>
              <a:gd name="connsiteX10" fmla="*/ 0 w 2018310"/>
              <a:gd name="connsiteY10" fmla="*/ 162679 h 216905"/>
              <a:gd name="connsiteX11" fmla="*/ 0 w 2018310"/>
              <a:gd name="connsiteY11" fmla="*/ 54226 h 21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8310" h="216905" fill="none" extrusionOk="0">
                <a:moveTo>
                  <a:pt x="0" y="54226"/>
                </a:moveTo>
                <a:cubicBezTo>
                  <a:pt x="169582" y="55735"/>
                  <a:pt x="333877" y="29559"/>
                  <a:pt x="617521" y="54226"/>
                </a:cubicBezTo>
                <a:cubicBezTo>
                  <a:pt x="901165" y="78893"/>
                  <a:pt x="1020776" y="44723"/>
                  <a:pt x="1254140" y="54226"/>
                </a:cubicBezTo>
                <a:cubicBezTo>
                  <a:pt x="1487504" y="63729"/>
                  <a:pt x="1661522" y="52984"/>
                  <a:pt x="1909858" y="54226"/>
                </a:cubicBezTo>
                <a:cubicBezTo>
                  <a:pt x="1911915" y="32897"/>
                  <a:pt x="1909728" y="21835"/>
                  <a:pt x="1909858" y="0"/>
                </a:cubicBezTo>
                <a:cubicBezTo>
                  <a:pt x="1956307" y="37617"/>
                  <a:pt x="1964096" y="62139"/>
                  <a:pt x="2018310" y="108453"/>
                </a:cubicBezTo>
                <a:cubicBezTo>
                  <a:pt x="1972119" y="157055"/>
                  <a:pt x="1952258" y="177262"/>
                  <a:pt x="1909858" y="216905"/>
                </a:cubicBezTo>
                <a:cubicBezTo>
                  <a:pt x="1908382" y="195225"/>
                  <a:pt x="1908823" y="185678"/>
                  <a:pt x="1909858" y="162679"/>
                </a:cubicBezTo>
                <a:cubicBezTo>
                  <a:pt x="1724599" y="158336"/>
                  <a:pt x="1442674" y="151453"/>
                  <a:pt x="1254140" y="162679"/>
                </a:cubicBezTo>
                <a:cubicBezTo>
                  <a:pt x="1065606" y="173905"/>
                  <a:pt x="846893" y="185292"/>
                  <a:pt x="579324" y="162679"/>
                </a:cubicBezTo>
                <a:cubicBezTo>
                  <a:pt x="311755" y="140066"/>
                  <a:pt x="216662" y="142472"/>
                  <a:pt x="0" y="162679"/>
                </a:cubicBezTo>
                <a:cubicBezTo>
                  <a:pt x="1655" y="128090"/>
                  <a:pt x="2433" y="81177"/>
                  <a:pt x="0" y="54226"/>
                </a:cubicBezTo>
                <a:close/>
              </a:path>
              <a:path w="2018310" h="216905" stroke="0" extrusionOk="0">
                <a:moveTo>
                  <a:pt x="0" y="54226"/>
                </a:moveTo>
                <a:cubicBezTo>
                  <a:pt x="166413" y="52391"/>
                  <a:pt x="370090" y="57540"/>
                  <a:pt x="598422" y="54226"/>
                </a:cubicBezTo>
                <a:cubicBezTo>
                  <a:pt x="826754" y="50912"/>
                  <a:pt x="989891" y="38505"/>
                  <a:pt x="1254140" y="54226"/>
                </a:cubicBezTo>
                <a:cubicBezTo>
                  <a:pt x="1518389" y="69947"/>
                  <a:pt x="1725818" y="84148"/>
                  <a:pt x="1909858" y="54226"/>
                </a:cubicBezTo>
                <a:cubicBezTo>
                  <a:pt x="1912016" y="40726"/>
                  <a:pt x="1908389" y="12029"/>
                  <a:pt x="1909858" y="0"/>
                </a:cubicBezTo>
                <a:cubicBezTo>
                  <a:pt x="1964400" y="44831"/>
                  <a:pt x="1978134" y="78787"/>
                  <a:pt x="2018310" y="108453"/>
                </a:cubicBezTo>
                <a:cubicBezTo>
                  <a:pt x="1984388" y="132632"/>
                  <a:pt x="1954210" y="175023"/>
                  <a:pt x="1909858" y="216905"/>
                </a:cubicBezTo>
                <a:cubicBezTo>
                  <a:pt x="1907257" y="205635"/>
                  <a:pt x="1910749" y="184720"/>
                  <a:pt x="1909858" y="162679"/>
                </a:cubicBezTo>
                <a:cubicBezTo>
                  <a:pt x="1682789" y="174861"/>
                  <a:pt x="1593906" y="165952"/>
                  <a:pt x="1311436" y="162679"/>
                </a:cubicBezTo>
                <a:cubicBezTo>
                  <a:pt x="1028966" y="159406"/>
                  <a:pt x="953916" y="172474"/>
                  <a:pt x="655718" y="162679"/>
                </a:cubicBezTo>
                <a:cubicBezTo>
                  <a:pt x="357520" y="152884"/>
                  <a:pt x="301236" y="195024"/>
                  <a:pt x="0" y="162679"/>
                </a:cubicBezTo>
                <a:cubicBezTo>
                  <a:pt x="2618" y="129861"/>
                  <a:pt x="1938" y="84238"/>
                  <a:pt x="0" y="54226"/>
                </a:cubicBezTo>
                <a:close/>
              </a:path>
            </a:pathLst>
          </a:custGeom>
          <a:solidFill>
            <a:srgbClr val="71BF44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CDD5CEDC-BAFE-3840-144C-86D1CDB92C0F}"/>
              </a:ext>
            </a:extLst>
          </p:cNvPr>
          <p:cNvSpPr/>
          <p:nvPr/>
        </p:nvSpPr>
        <p:spPr>
          <a:xfrm rot="15308827">
            <a:off x="5517770" y="4581961"/>
            <a:ext cx="656265" cy="182822"/>
          </a:xfrm>
          <a:custGeom>
            <a:avLst/>
            <a:gdLst>
              <a:gd name="connsiteX0" fmla="*/ 0 w 656265"/>
              <a:gd name="connsiteY0" fmla="*/ 45706 h 182822"/>
              <a:gd name="connsiteX1" fmla="*/ 564854 w 656265"/>
              <a:gd name="connsiteY1" fmla="*/ 45706 h 182822"/>
              <a:gd name="connsiteX2" fmla="*/ 564854 w 656265"/>
              <a:gd name="connsiteY2" fmla="*/ 0 h 182822"/>
              <a:gd name="connsiteX3" fmla="*/ 656265 w 656265"/>
              <a:gd name="connsiteY3" fmla="*/ 91411 h 182822"/>
              <a:gd name="connsiteX4" fmla="*/ 564854 w 656265"/>
              <a:gd name="connsiteY4" fmla="*/ 182822 h 182822"/>
              <a:gd name="connsiteX5" fmla="*/ 564854 w 656265"/>
              <a:gd name="connsiteY5" fmla="*/ 137117 h 182822"/>
              <a:gd name="connsiteX6" fmla="*/ 0 w 656265"/>
              <a:gd name="connsiteY6" fmla="*/ 137117 h 182822"/>
              <a:gd name="connsiteX7" fmla="*/ 0 w 656265"/>
              <a:gd name="connsiteY7" fmla="*/ 45706 h 18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265" h="182822" fill="none" extrusionOk="0">
                <a:moveTo>
                  <a:pt x="0" y="45706"/>
                </a:moveTo>
                <a:cubicBezTo>
                  <a:pt x="119588" y="63355"/>
                  <a:pt x="429814" y="36778"/>
                  <a:pt x="564854" y="45706"/>
                </a:cubicBezTo>
                <a:cubicBezTo>
                  <a:pt x="564223" y="26247"/>
                  <a:pt x="563769" y="15084"/>
                  <a:pt x="564854" y="0"/>
                </a:cubicBezTo>
                <a:cubicBezTo>
                  <a:pt x="608489" y="36767"/>
                  <a:pt x="627694" y="69925"/>
                  <a:pt x="656265" y="91411"/>
                </a:cubicBezTo>
                <a:cubicBezTo>
                  <a:pt x="640061" y="113037"/>
                  <a:pt x="597612" y="152139"/>
                  <a:pt x="564854" y="182822"/>
                </a:cubicBezTo>
                <a:cubicBezTo>
                  <a:pt x="566354" y="161687"/>
                  <a:pt x="564202" y="153846"/>
                  <a:pt x="564854" y="137117"/>
                </a:cubicBezTo>
                <a:cubicBezTo>
                  <a:pt x="315825" y="130607"/>
                  <a:pt x="156417" y="138645"/>
                  <a:pt x="0" y="137117"/>
                </a:cubicBezTo>
                <a:cubicBezTo>
                  <a:pt x="-2345" y="115222"/>
                  <a:pt x="1078" y="73157"/>
                  <a:pt x="0" y="45706"/>
                </a:cubicBezTo>
                <a:close/>
              </a:path>
              <a:path w="656265" h="182822" stroke="0" extrusionOk="0">
                <a:moveTo>
                  <a:pt x="0" y="45706"/>
                </a:moveTo>
                <a:cubicBezTo>
                  <a:pt x="117017" y="60761"/>
                  <a:pt x="337778" y="57591"/>
                  <a:pt x="564854" y="45706"/>
                </a:cubicBezTo>
                <a:cubicBezTo>
                  <a:pt x="562854" y="23556"/>
                  <a:pt x="565702" y="14674"/>
                  <a:pt x="564854" y="0"/>
                </a:cubicBezTo>
                <a:cubicBezTo>
                  <a:pt x="604463" y="46321"/>
                  <a:pt x="623018" y="63367"/>
                  <a:pt x="656265" y="91411"/>
                </a:cubicBezTo>
                <a:cubicBezTo>
                  <a:pt x="618779" y="119863"/>
                  <a:pt x="603337" y="146285"/>
                  <a:pt x="564854" y="182822"/>
                </a:cubicBezTo>
                <a:cubicBezTo>
                  <a:pt x="564499" y="160164"/>
                  <a:pt x="565073" y="152445"/>
                  <a:pt x="564854" y="137117"/>
                </a:cubicBezTo>
                <a:cubicBezTo>
                  <a:pt x="368996" y="120495"/>
                  <a:pt x="136248" y="158272"/>
                  <a:pt x="0" y="137117"/>
                </a:cubicBezTo>
                <a:cubicBezTo>
                  <a:pt x="3862" y="101635"/>
                  <a:pt x="-428" y="80061"/>
                  <a:pt x="0" y="45706"/>
                </a:cubicBezTo>
                <a:close/>
              </a:path>
            </a:pathLst>
          </a:custGeom>
          <a:solidFill>
            <a:srgbClr val="3660AC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ED70C5F4-177E-ED80-FD37-57B5B0DB4962}"/>
              </a:ext>
            </a:extLst>
          </p:cNvPr>
          <p:cNvSpPr/>
          <p:nvPr/>
        </p:nvSpPr>
        <p:spPr>
          <a:xfrm rot="12917447">
            <a:off x="6719724" y="4744405"/>
            <a:ext cx="476741" cy="133016"/>
          </a:xfrm>
          <a:custGeom>
            <a:avLst/>
            <a:gdLst>
              <a:gd name="connsiteX0" fmla="*/ 0 w 476741"/>
              <a:gd name="connsiteY0" fmla="*/ 33254 h 133016"/>
              <a:gd name="connsiteX1" fmla="*/ 410233 w 476741"/>
              <a:gd name="connsiteY1" fmla="*/ 33254 h 133016"/>
              <a:gd name="connsiteX2" fmla="*/ 410233 w 476741"/>
              <a:gd name="connsiteY2" fmla="*/ 0 h 133016"/>
              <a:gd name="connsiteX3" fmla="*/ 476741 w 476741"/>
              <a:gd name="connsiteY3" fmla="*/ 66508 h 133016"/>
              <a:gd name="connsiteX4" fmla="*/ 410233 w 476741"/>
              <a:gd name="connsiteY4" fmla="*/ 133016 h 133016"/>
              <a:gd name="connsiteX5" fmla="*/ 410233 w 476741"/>
              <a:gd name="connsiteY5" fmla="*/ 99762 h 133016"/>
              <a:gd name="connsiteX6" fmla="*/ 0 w 476741"/>
              <a:gd name="connsiteY6" fmla="*/ 99762 h 133016"/>
              <a:gd name="connsiteX7" fmla="*/ 0 w 476741"/>
              <a:gd name="connsiteY7" fmla="*/ 33254 h 13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741" h="133016" fill="none" extrusionOk="0">
                <a:moveTo>
                  <a:pt x="0" y="33254"/>
                </a:moveTo>
                <a:cubicBezTo>
                  <a:pt x="180826" y="31768"/>
                  <a:pt x="219642" y="13577"/>
                  <a:pt x="410233" y="33254"/>
                </a:cubicBezTo>
                <a:cubicBezTo>
                  <a:pt x="409070" y="19943"/>
                  <a:pt x="410008" y="14691"/>
                  <a:pt x="410233" y="0"/>
                </a:cubicBezTo>
                <a:cubicBezTo>
                  <a:pt x="441091" y="26271"/>
                  <a:pt x="461676" y="47824"/>
                  <a:pt x="476741" y="66508"/>
                </a:cubicBezTo>
                <a:cubicBezTo>
                  <a:pt x="460060" y="86471"/>
                  <a:pt x="437421" y="108326"/>
                  <a:pt x="410233" y="133016"/>
                </a:cubicBezTo>
                <a:cubicBezTo>
                  <a:pt x="410386" y="125553"/>
                  <a:pt x="409600" y="111382"/>
                  <a:pt x="410233" y="99762"/>
                </a:cubicBezTo>
                <a:cubicBezTo>
                  <a:pt x="245226" y="101374"/>
                  <a:pt x="161688" y="102623"/>
                  <a:pt x="0" y="99762"/>
                </a:cubicBezTo>
                <a:cubicBezTo>
                  <a:pt x="-2762" y="69067"/>
                  <a:pt x="1442" y="49161"/>
                  <a:pt x="0" y="33254"/>
                </a:cubicBezTo>
                <a:close/>
              </a:path>
              <a:path w="476741" h="133016" stroke="0" extrusionOk="0">
                <a:moveTo>
                  <a:pt x="0" y="33254"/>
                </a:moveTo>
                <a:cubicBezTo>
                  <a:pt x="148793" y="24863"/>
                  <a:pt x="229115" y="13719"/>
                  <a:pt x="410233" y="33254"/>
                </a:cubicBezTo>
                <a:cubicBezTo>
                  <a:pt x="408981" y="24058"/>
                  <a:pt x="410958" y="10463"/>
                  <a:pt x="410233" y="0"/>
                </a:cubicBezTo>
                <a:cubicBezTo>
                  <a:pt x="428017" y="21914"/>
                  <a:pt x="462175" y="52222"/>
                  <a:pt x="476741" y="66508"/>
                </a:cubicBezTo>
                <a:cubicBezTo>
                  <a:pt x="447385" y="102238"/>
                  <a:pt x="439271" y="98146"/>
                  <a:pt x="410233" y="133016"/>
                </a:cubicBezTo>
                <a:cubicBezTo>
                  <a:pt x="409138" y="126357"/>
                  <a:pt x="408893" y="106426"/>
                  <a:pt x="410233" y="99762"/>
                </a:cubicBezTo>
                <a:cubicBezTo>
                  <a:pt x="288645" y="104576"/>
                  <a:pt x="97512" y="102721"/>
                  <a:pt x="0" y="99762"/>
                </a:cubicBezTo>
                <a:cubicBezTo>
                  <a:pt x="70" y="83309"/>
                  <a:pt x="2224" y="65417"/>
                  <a:pt x="0" y="33254"/>
                </a:cubicBezTo>
                <a:close/>
              </a:path>
            </a:pathLst>
          </a:custGeom>
          <a:solidFill>
            <a:srgbClr val="F04D3F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BB3ECDFF-AA78-B28F-28CC-9C80A064F2FE}"/>
              </a:ext>
            </a:extLst>
          </p:cNvPr>
          <p:cNvSpPr/>
          <p:nvPr/>
        </p:nvSpPr>
        <p:spPr>
          <a:xfrm rot="11885088">
            <a:off x="6897374" y="3596678"/>
            <a:ext cx="1898724" cy="154434"/>
          </a:xfrm>
          <a:custGeom>
            <a:avLst/>
            <a:gdLst>
              <a:gd name="connsiteX0" fmla="*/ 0 w 1898724"/>
              <a:gd name="connsiteY0" fmla="*/ 38609 h 154434"/>
              <a:gd name="connsiteX1" fmla="*/ 588954 w 1898724"/>
              <a:gd name="connsiteY1" fmla="*/ 38609 h 154434"/>
              <a:gd name="connsiteX2" fmla="*/ 1196123 w 1898724"/>
              <a:gd name="connsiteY2" fmla="*/ 38609 h 154434"/>
              <a:gd name="connsiteX3" fmla="*/ 1821507 w 1898724"/>
              <a:gd name="connsiteY3" fmla="*/ 38609 h 154434"/>
              <a:gd name="connsiteX4" fmla="*/ 1821507 w 1898724"/>
              <a:gd name="connsiteY4" fmla="*/ 0 h 154434"/>
              <a:gd name="connsiteX5" fmla="*/ 1898724 w 1898724"/>
              <a:gd name="connsiteY5" fmla="*/ 77217 h 154434"/>
              <a:gd name="connsiteX6" fmla="*/ 1821507 w 1898724"/>
              <a:gd name="connsiteY6" fmla="*/ 154434 h 154434"/>
              <a:gd name="connsiteX7" fmla="*/ 1821507 w 1898724"/>
              <a:gd name="connsiteY7" fmla="*/ 115826 h 154434"/>
              <a:gd name="connsiteX8" fmla="*/ 1196123 w 1898724"/>
              <a:gd name="connsiteY8" fmla="*/ 115826 h 154434"/>
              <a:gd name="connsiteX9" fmla="*/ 552524 w 1898724"/>
              <a:gd name="connsiteY9" fmla="*/ 115826 h 154434"/>
              <a:gd name="connsiteX10" fmla="*/ 0 w 1898724"/>
              <a:gd name="connsiteY10" fmla="*/ 115826 h 154434"/>
              <a:gd name="connsiteX11" fmla="*/ 0 w 1898724"/>
              <a:gd name="connsiteY11" fmla="*/ 38609 h 1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98724" h="154434" fill="none" extrusionOk="0">
                <a:moveTo>
                  <a:pt x="0" y="38609"/>
                </a:moveTo>
                <a:cubicBezTo>
                  <a:pt x="269646" y="14690"/>
                  <a:pt x="454660" y="26083"/>
                  <a:pt x="588954" y="38609"/>
                </a:cubicBezTo>
                <a:cubicBezTo>
                  <a:pt x="723248" y="51135"/>
                  <a:pt x="993824" y="43924"/>
                  <a:pt x="1196123" y="38609"/>
                </a:cubicBezTo>
                <a:cubicBezTo>
                  <a:pt x="1398422" y="33294"/>
                  <a:pt x="1566172" y="51541"/>
                  <a:pt x="1821507" y="38609"/>
                </a:cubicBezTo>
                <a:cubicBezTo>
                  <a:pt x="1822411" y="27474"/>
                  <a:pt x="1822716" y="14175"/>
                  <a:pt x="1821507" y="0"/>
                </a:cubicBezTo>
                <a:cubicBezTo>
                  <a:pt x="1841769" y="19118"/>
                  <a:pt x="1871298" y="51292"/>
                  <a:pt x="1898724" y="77217"/>
                </a:cubicBezTo>
                <a:cubicBezTo>
                  <a:pt x="1882158" y="94247"/>
                  <a:pt x="1842739" y="125910"/>
                  <a:pt x="1821507" y="154434"/>
                </a:cubicBezTo>
                <a:cubicBezTo>
                  <a:pt x="1820903" y="142461"/>
                  <a:pt x="1820851" y="132675"/>
                  <a:pt x="1821507" y="115826"/>
                </a:cubicBezTo>
                <a:cubicBezTo>
                  <a:pt x="1659687" y="135929"/>
                  <a:pt x="1334105" y="142837"/>
                  <a:pt x="1196123" y="115826"/>
                </a:cubicBezTo>
                <a:cubicBezTo>
                  <a:pt x="1058141" y="88815"/>
                  <a:pt x="681443" y="120810"/>
                  <a:pt x="552524" y="115826"/>
                </a:cubicBezTo>
                <a:cubicBezTo>
                  <a:pt x="423605" y="110842"/>
                  <a:pt x="134377" y="109216"/>
                  <a:pt x="0" y="115826"/>
                </a:cubicBezTo>
                <a:cubicBezTo>
                  <a:pt x="100" y="92942"/>
                  <a:pt x="-2457" y="55279"/>
                  <a:pt x="0" y="38609"/>
                </a:cubicBezTo>
                <a:close/>
              </a:path>
              <a:path w="1898724" h="154434" stroke="0" extrusionOk="0">
                <a:moveTo>
                  <a:pt x="0" y="38609"/>
                </a:moveTo>
                <a:cubicBezTo>
                  <a:pt x="212863" y="12981"/>
                  <a:pt x="362891" y="42942"/>
                  <a:pt x="570739" y="38609"/>
                </a:cubicBezTo>
                <a:cubicBezTo>
                  <a:pt x="778587" y="34276"/>
                  <a:pt x="942497" y="64276"/>
                  <a:pt x="1196123" y="38609"/>
                </a:cubicBezTo>
                <a:cubicBezTo>
                  <a:pt x="1449749" y="12942"/>
                  <a:pt x="1617179" y="47169"/>
                  <a:pt x="1821507" y="38609"/>
                </a:cubicBezTo>
                <a:cubicBezTo>
                  <a:pt x="1822807" y="19629"/>
                  <a:pt x="1821729" y="17013"/>
                  <a:pt x="1821507" y="0"/>
                </a:cubicBezTo>
                <a:cubicBezTo>
                  <a:pt x="1844250" y="22540"/>
                  <a:pt x="1882666" y="56631"/>
                  <a:pt x="1898724" y="77217"/>
                </a:cubicBezTo>
                <a:cubicBezTo>
                  <a:pt x="1874449" y="102643"/>
                  <a:pt x="1853346" y="129423"/>
                  <a:pt x="1821507" y="154434"/>
                </a:cubicBezTo>
                <a:cubicBezTo>
                  <a:pt x="1822997" y="145951"/>
                  <a:pt x="1821123" y="130109"/>
                  <a:pt x="1821507" y="115826"/>
                </a:cubicBezTo>
                <a:cubicBezTo>
                  <a:pt x="1554129" y="113120"/>
                  <a:pt x="1509071" y="138180"/>
                  <a:pt x="1250768" y="115826"/>
                </a:cubicBezTo>
                <a:cubicBezTo>
                  <a:pt x="992465" y="93472"/>
                  <a:pt x="781548" y="140558"/>
                  <a:pt x="625384" y="115826"/>
                </a:cubicBezTo>
                <a:cubicBezTo>
                  <a:pt x="469220" y="91094"/>
                  <a:pt x="142561" y="98729"/>
                  <a:pt x="0" y="115826"/>
                </a:cubicBezTo>
                <a:cubicBezTo>
                  <a:pt x="-3800" y="83942"/>
                  <a:pt x="-1757" y="72053"/>
                  <a:pt x="0" y="38609"/>
                </a:cubicBezTo>
                <a:close/>
              </a:path>
            </a:pathLst>
          </a:custGeom>
          <a:solidFill>
            <a:srgbClr val="956CAF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2294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D00AB4"/>
                </a:solidFill>
              </a:rPr>
              <a:t>Les Ambassadeurs Jeunes : </a:t>
            </a:r>
            <a:r>
              <a:rPr lang="fr-FR" dirty="0"/>
              <a:t>quelques exemples d’actions menées, </a:t>
            </a:r>
            <a:r>
              <a:rPr lang="fr-FR" dirty="0">
                <a:solidFill>
                  <a:srgbClr val="D00AB4"/>
                </a:solidFill>
              </a:rPr>
              <a:t>à vous de jouer !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0177093-B105-AD2E-FBAD-E0F8313EE49F}"/>
              </a:ext>
            </a:extLst>
          </p:cNvPr>
          <p:cNvGrpSpPr/>
          <p:nvPr/>
        </p:nvGrpSpPr>
        <p:grpSpPr>
          <a:xfrm>
            <a:off x="424032" y="1257100"/>
            <a:ext cx="11325358" cy="5136753"/>
            <a:chOff x="424032" y="1257100"/>
            <a:chExt cx="11325358" cy="513675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5694B2-A537-9107-966A-59899CC49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587" b="8230"/>
            <a:stretch/>
          </p:blipFill>
          <p:spPr>
            <a:xfrm>
              <a:off x="424032" y="1257100"/>
              <a:ext cx="3464515" cy="513675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4ABDA4C-9729-22E1-F330-6DD6F9032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6060" y="3724275"/>
              <a:ext cx="3709542" cy="2669578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04FA2B0-CF68-BAF3-5615-E70D4646FB54}"/>
                </a:ext>
              </a:extLst>
            </p:cNvPr>
            <p:cNvSpPr txBox="1"/>
            <p:nvPr/>
          </p:nvSpPr>
          <p:spPr>
            <a:xfrm>
              <a:off x="7993345" y="5884752"/>
              <a:ext cx="375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  <a:highlight>
                    <a:srgbClr val="E60B15"/>
                  </a:highlight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Basket 3 x 3 Reims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72D33BF-9730-6D21-7D2B-176585C79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6175" y="4114800"/>
              <a:ext cx="3730635" cy="2279053"/>
            </a:xfrm>
            <a:prstGeom prst="rect">
              <a:avLst/>
            </a:prstGeom>
          </p:spPr>
        </p:pic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09528C1-C9E5-D8FA-A786-76FA053C3935}"/>
                </a:ext>
              </a:extLst>
            </p:cNvPr>
            <p:cNvGrpSpPr/>
            <p:nvPr/>
          </p:nvGrpSpPr>
          <p:grpSpPr>
            <a:xfrm>
              <a:off x="4086175" y="1257100"/>
              <a:ext cx="3756046" cy="2669578"/>
              <a:chOff x="4060765" y="3600831"/>
              <a:chExt cx="3756046" cy="2669578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B27E5597-B8A7-9515-5E3B-ABE64B4B4F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700"/>
              <a:stretch/>
            </p:blipFill>
            <p:spPr>
              <a:xfrm>
                <a:off x="4060765" y="3600831"/>
                <a:ext cx="3756046" cy="2669578"/>
              </a:xfrm>
              <a:prstGeom prst="rect">
                <a:avLst/>
              </a:prstGeom>
            </p:spPr>
          </p:pic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46CF3E-C560-67CC-7559-669DEB1381C6}"/>
                  </a:ext>
                </a:extLst>
              </p:cNvPr>
              <p:cNvSpPr txBox="1"/>
              <p:nvPr/>
            </p:nvSpPr>
            <p:spPr>
              <a:xfrm>
                <a:off x="4247006" y="4703711"/>
                <a:ext cx="1848994" cy="36933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>
                    <a:solidFill>
                      <a:schemeClr val="bg1"/>
                    </a:solidFill>
                    <a:latin typeface="ADLaM Display" panose="020F0502020204030204" pitchFamily="2" charset="0"/>
                    <a:ea typeface="ADLaM Display" panose="020F0502020204030204" pitchFamily="2" charset="0"/>
                    <a:cs typeface="ADLaM Display" panose="020F0502020204030204" pitchFamily="2" charset="0"/>
                  </a:rPr>
                  <a:t>Campus ICN</a:t>
                </a: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DC0923B-FBF1-9BF6-3B5C-9E86B0CD760D}"/>
                </a:ext>
              </a:extLst>
            </p:cNvPr>
            <p:cNvGrpSpPr/>
            <p:nvPr/>
          </p:nvGrpSpPr>
          <p:grpSpPr>
            <a:xfrm>
              <a:off x="8026060" y="1257100"/>
              <a:ext cx="3705225" cy="2266500"/>
              <a:chOff x="8039849" y="1214663"/>
              <a:chExt cx="3705225" cy="2266500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79BD3955-567E-AFE3-6291-3198049DD6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9452" r="18350" b="7381"/>
              <a:stretch/>
            </p:blipFill>
            <p:spPr>
              <a:xfrm>
                <a:off x="8039849" y="1214663"/>
                <a:ext cx="3705225" cy="2266500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995089B-02E7-AB3F-DD1A-306870E98F15}"/>
                  </a:ext>
                </a:extLst>
              </p:cNvPr>
              <p:cNvSpPr txBox="1"/>
              <p:nvPr/>
            </p:nvSpPr>
            <p:spPr>
              <a:xfrm>
                <a:off x="8161780" y="2992750"/>
                <a:ext cx="2468119" cy="36933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>
                    <a:solidFill>
                      <a:schemeClr val="bg1"/>
                    </a:solidFill>
                    <a:latin typeface="ADLaM Display" panose="020F0502020204030204" pitchFamily="2" charset="0"/>
                    <a:ea typeface="ADLaM Display" panose="020F0502020204030204" pitchFamily="2" charset="0"/>
                    <a:cs typeface="ADLaM Display" panose="020F0502020204030204" pitchFamily="2" charset="0"/>
                  </a:rPr>
                  <a:t>Ecole de musique</a:t>
                </a: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B200D18-30D1-CAA1-84DA-CBA6CFD00F55}"/>
                </a:ext>
              </a:extLst>
            </p:cNvPr>
            <p:cNvSpPr txBox="1"/>
            <p:nvPr/>
          </p:nvSpPr>
          <p:spPr>
            <a:xfrm>
              <a:off x="5040599" y="4154755"/>
              <a:ext cx="338457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highlight>
                    <a:srgbClr val="E60B15"/>
                  </a:highlight>
                  <a:latin typeface="ADLaM Display"/>
                  <a:ea typeface="ADLaM Display"/>
                  <a:cs typeface="ADLaM Display"/>
                </a:rPr>
                <a:t>Match de Handball</a:t>
              </a:r>
              <a:endParaRPr lang="fr-FR" b="1" dirty="0">
                <a:solidFill>
                  <a:schemeClr val="bg1"/>
                </a:solidFill>
                <a:highlight>
                  <a:srgbClr val="E60B15"/>
                </a:highligh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</p:grp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791F5697-F41E-9440-72DF-C97EE745D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sz="1100" dirty="0">
                <a:latin typeface="Arial"/>
                <a:cs typeface="Arial"/>
              </a:rPr>
              <a:t>La force des Ambassadeurs Jeunes</a:t>
            </a:r>
            <a:endParaRPr lang="fr-FR" sz="1100" i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139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7573CF-AA63-677F-A98A-A84717941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D00AB4"/>
                </a:solidFill>
              </a:rPr>
              <a:t>Les Ambassadeurs Jeunes : </a:t>
            </a:r>
            <a:r>
              <a:rPr lang="fr-FR" dirty="0"/>
              <a:t>quelques exemples d’actions menées, </a:t>
            </a:r>
            <a:r>
              <a:rPr lang="fr-FR" dirty="0">
                <a:solidFill>
                  <a:srgbClr val="D00AB4"/>
                </a:solidFill>
              </a:rPr>
              <a:t>à vous de jouer !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F64752-E9CC-5E69-E0CF-5CF1C64AC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100" dirty="0">
                <a:latin typeface="Arial"/>
                <a:cs typeface="Arial"/>
              </a:rPr>
              <a:t>La force des Ambassadeurs Jeunes</a:t>
            </a:r>
            <a:endParaRPr lang="fr-FR" sz="1100" i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E0E2201-BE27-19A7-C603-D013CC663A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8" t="24039" r="4307" b="32045"/>
          <a:stretch/>
        </p:blipFill>
        <p:spPr>
          <a:xfrm>
            <a:off x="3923458" y="1228416"/>
            <a:ext cx="7753441" cy="22782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6486BA9-BEFC-E5F2-E9B4-5F1FB60AB07F}"/>
              </a:ext>
            </a:extLst>
          </p:cNvPr>
          <p:cNvSpPr txBox="1"/>
          <p:nvPr/>
        </p:nvSpPr>
        <p:spPr>
          <a:xfrm>
            <a:off x="8564114" y="1316206"/>
            <a:ext cx="280657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Welcome Days NEOMA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C52A24-DFFF-3ABA-4DFA-B2B38E88E5ED}"/>
              </a:ext>
            </a:extLst>
          </p:cNvPr>
          <p:cNvSpPr/>
          <p:nvPr/>
        </p:nvSpPr>
        <p:spPr>
          <a:xfrm>
            <a:off x="9247298" y="1667957"/>
            <a:ext cx="2123389" cy="19705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6F058B-5156-F7C2-6DCC-5BAC942F24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70"/>
          <a:stretch/>
        </p:blipFill>
        <p:spPr>
          <a:xfrm>
            <a:off x="3923458" y="3648545"/>
            <a:ext cx="3945272" cy="27085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14BC86-052A-C5CC-3500-1CE40216C3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82" t="3757"/>
          <a:stretch/>
        </p:blipFill>
        <p:spPr>
          <a:xfrm>
            <a:off x="8029342" y="3648544"/>
            <a:ext cx="3646232" cy="27085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50A070-D88D-6BDD-C709-BF9294DDD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9341" y="5658940"/>
            <a:ext cx="634359" cy="69817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C960E02-6E6C-5579-EDCE-3288F4507C72}"/>
              </a:ext>
            </a:extLst>
          </p:cNvPr>
          <p:cNvSpPr txBox="1"/>
          <p:nvPr/>
        </p:nvSpPr>
        <p:spPr>
          <a:xfrm>
            <a:off x="8824312" y="5922911"/>
            <a:ext cx="280657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Compétition Mario Kart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FE4934F-BC58-38B1-3BA4-0CF905B5A808}"/>
              </a:ext>
            </a:extLst>
          </p:cNvPr>
          <p:cNvSpPr txBox="1"/>
          <p:nvPr/>
        </p:nvSpPr>
        <p:spPr>
          <a:xfrm>
            <a:off x="4033520" y="5922911"/>
            <a:ext cx="280657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IUT Metz Forum métiers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2E8DB4E-FA2F-40B9-07BB-7627E62C50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49" t="5362" b="11281"/>
          <a:stretch/>
        </p:blipFill>
        <p:spPr>
          <a:xfrm>
            <a:off x="541255" y="1228416"/>
            <a:ext cx="3224513" cy="512869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B7C0C36-F544-5614-8F9C-5CDE0180F894}"/>
              </a:ext>
            </a:extLst>
          </p:cNvPr>
          <p:cNvSpPr txBox="1"/>
          <p:nvPr/>
        </p:nvSpPr>
        <p:spPr>
          <a:xfrm>
            <a:off x="695325" y="5738245"/>
            <a:ext cx="1924183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Action Bac</a:t>
            </a:r>
          </a:p>
        </p:txBody>
      </p:sp>
    </p:spTree>
    <p:extLst>
      <p:ext uri="{BB962C8B-B14F-4D97-AF65-F5344CB8AC3E}">
        <p14:creationId xmlns:p14="http://schemas.microsoft.com/office/powerpoint/2010/main" val="1085771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20076522-E4B5-FCD1-7136-5BB548384DF3}"/>
              </a:ext>
            </a:extLst>
          </p:cNvPr>
          <p:cNvSpPr/>
          <p:nvPr/>
        </p:nvSpPr>
        <p:spPr>
          <a:xfrm>
            <a:off x="8957888" y="1382857"/>
            <a:ext cx="2354228" cy="540289"/>
          </a:xfrm>
          <a:prstGeom prst="rect">
            <a:avLst/>
          </a:prstGeom>
          <a:solidFill>
            <a:srgbClr val="C3D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FE584BD-BD67-9ED9-8022-A393A2EBFBBB}"/>
              </a:ext>
            </a:extLst>
          </p:cNvPr>
          <p:cNvSpPr/>
          <p:nvPr/>
        </p:nvSpPr>
        <p:spPr>
          <a:xfrm>
            <a:off x="6230747" y="1382857"/>
            <a:ext cx="2354228" cy="540289"/>
          </a:xfrm>
          <a:prstGeom prst="rect">
            <a:avLst/>
          </a:prstGeom>
          <a:solidFill>
            <a:srgbClr val="CFDD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C22D520-171F-4C9E-3B2B-DF340F0900B4}"/>
              </a:ext>
            </a:extLst>
          </p:cNvPr>
          <p:cNvSpPr/>
          <p:nvPr/>
        </p:nvSpPr>
        <p:spPr>
          <a:xfrm>
            <a:off x="3505083" y="1382857"/>
            <a:ext cx="2354228" cy="540289"/>
          </a:xfrm>
          <a:prstGeom prst="rect">
            <a:avLst/>
          </a:prstGeom>
          <a:solidFill>
            <a:srgbClr val="F4D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24574C-0F31-275A-09D7-788F3C65F9B7}"/>
              </a:ext>
            </a:extLst>
          </p:cNvPr>
          <p:cNvSpPr/>
          <p:nvPr/>
        </p:nvSpPr>
        <p:spPr>
          <a:xfrm>
            <a:off x="768269" y="1382857"/>
            <a:ext cx="2354228" cy="540289"/>
          </a:xfrm>
          <a:prstGeom prst="rect">
            <a:avLst/>
          </a:prstGeom>
          <a:solidFill>
            <a:srgbClr val="EBC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AF9C6EB-4580-B676-667D-ECDE56FD9CA3}"/>
              </a:ext>
            </a:extLst>
          </p:cNvPr>
          <p:cNvSpPr txBox="1"/>
          <p:nvPr/>
        </p:nvSpPr>
        <p:spPr>
          <a:xfrm>
            <a:off x="706551" y="1490169"/>
            <a:ext cx="24729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D20872"/>
                </a:solidFill>
              </a:rPr>
              <a:t>Pour l’accueil</a:t>
            </a:r>
          </a:p>
          <a:p>
            <a:pPr algn="ctr"/>
            <a:endParaRPr lang="fr-FR" sz="1400" b="1" dirty="0">
              <a:solidFill>
                <a:srgbClr val="D20872"/>
              </a:solidFill>
            </a:endParaRPr>
          </a:p>
          <a:p>
            <a:pPr algn="ctr"/>
            <a:endParaRPr lang="fr-FR" sz="1400" b="1" dirty="0">
              <a:solidFill>
                <a:srgbClr val="D20872"/>
              </a:solidFill>
            </a:endParaRPr>
          </a:p>
          <a:p>
            <a:pPr algn="ctr"/>
            <a:endParaRPr lang="fr-FR" sz="500" b="1" dirty="0">
              <a:solidFill>
                <a:srgbClr val="D20872"/>
              </a:solidFill>
            </a:endParaRPr>
          </a:p>
          <a:p>
            <a:pPr algn="ctr"/>
            <a:r>
              <a:rPr lang="fr-FR" sz="1100" dirty="0">
                <a:solidFill>
                  <a:srgbClr val="D20872"/>
                </a:solidFill>
              </a:rPr>
              <a:t>Nappes réutilisables, gobelets, serviettes… pour</a:t>
            </a:r>
            <a:r>
              <a:rPr lang="fr-FR" sz="1100" b="1" dirty="0">
                <a:solidFill>
                  <a:srgbClr val="D20872"/>
                </a:solidFill>
              </a:rPr>
              <a:t> être aux couleurs de la CEGEE</a:t>
            </a:r>
            <a:r>
              <a:rPr lang="fr-FR" sz="1100" dirty="0">
                <a:solidFill>
                  <a:srgbClr val="D20872"/>
                </a:solidFill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05D8C-454C-035A-C75D-9924AD40CE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fr-FR" dirty="0">
                <a:solidFill>
                  <a:srgbClr val="D00AB4"/>
                </a:solidFill>
                <a:latin typeface="Montserrat Black"/>
              </a:rPr>
              <a:t>Les Ambassadeurs Jeunes :</a:t>
            </a:r>
            <a:r>
              <a:rPr lang="fr-FR" dirty="0">
                <a:solidFill>
                  <a:srgbClr val="D20872"/>
                </a:solidFill>
                <a:latin typeface="Montserrat Black"/>
              </a:rPr>
              <a:t> </a:t>
            </a:r>
            <a:r>
              <a:rPr lang="fr-FR" dirty="0">
                <a:solidFill>
                  <a:schemeClr val="tx1"/>
                </a:solidFill>
                <a:latin typeface="Montserrat Black"/>
              </a:rPr>
              <a:t>les outils pour vous lancer !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CF9963-F71C-7757-EB4A-B91206F82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sz="1100" dirty="0">
                <a:latin typeface="Arial"/>
                <a:cs typeface="Arial"/>
              </a:rPr>
              <a:t>La force des Ambassadeurs Jeunes</a:t>
            </a:r>
            <a:endParaRPr lang="fr-FR" sz="1100" i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72C3E5-621E-1C00-311E-FF1FC7C85F07}"/>
              </a:ext>
            </a:extLst>
          </p:cNvPr>
          <p:cNvSpPr/>
          <p:nvPr/>
        </p:nvSpPr>
        <p:spPr>
          <a:xfrm rot="16200000">
            <a:off x="5198780" y="150812"/>
            <a:ext cx="1694261" cy="10664223"/>
          </a:xfrm>
          <a:prstGeom prst="rect">
            <a:avLst/>
          </a:prstGeom>
          <a:solidFill>
            <a:srgbClr val="C90CC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54C34572-C37D-8698-3949-D4626D19C26A}"/>
              </a:ext>
            </a:extLst>
          </p:cNvPr>
          <p:cNvSpPr txBox="1">
            <a:spLocks/>
          </p:cNvSpPr>
          <p:nvPr/>
        </p:nvSpPr>
        <p:spPr>
          <a:xfrm>
            <a:off x="713796" y="4540512"/>
            <a:ext cx="10664223" cy="1178103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0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fr-FR" sz="1800" dirty="0"/>
              <a:t>L’ensemble de ces box est disponible auprès </a:t>
            </a:r>
            <a:r>
              <a:rPr lang="fr-FR" sz="1800" dirty="0">
                <a:solidFill>
                  <a:srgbClr val="D20872"/>
                </a:solidFill>
                <a:latin typeface="Montserrat Black" panose="00000A00000000000000" pitchFamily="2" charset="0"/>
              </a:rPr>
              <a:t>de l’assistante de votre Direction de Région</a:t>
            </a:r>
            <a:r>
              <a:rPr lang="fr-FR" sz="1800" dirty="0"/>
              <a:t>.                                       Nous vous invitons </a:t>
            </a:r>
            <a:r>
              <a:rPr lang="fr-FR" sz="1800" dirty="0">
                <a:solidFill>
                  <a:srgbClr val="D20872"/>
                </a:solidFill>
                <a:latin typeface="Montserrat Black" panose="00000A00000000000000" pitchFamily="2" charset="0"/>
              </a:rPr>
              <a:t>à vous rapprocher d’elle afin de vous les procurer</a:t>
            </a:r>
            <a:r>
              <a:rPr lang="fr-FR" sz="1800" dirty="0"/>
              <a:t>.  </a:t>
            </a:r>
          </a:p>
          <a:p>
            <a:pPr marL="0" indent="0" algn="ctr">
              <a:buNone/>
            </a:pPr>
            <a:endParaRPr lang="fr-FR" sz="600" dirty="0">
              <a:latin typeface="+mj-lt"/>
            </a:endParaRPr>
          </a:p>
          <a:p>
            <a:pPr marL="0" indent="0" algn="ctr">
              <a:buNone/>
            </a:pPr>
            <a:r>
              <a:rPr lang="fr-FR" sz="1800" dirty="0">
                <a:latin typeface="+mj-lt"/>
              </a:rPr>
              <a:t>Et pour vous épauler dans toutes vos missions auprès des Jeunes,                                                       </a:t>
            </a:r>
            <a:r>
              <a:rPr lang="fr-FR" sz="1800" dirty="0">
                <a:solidFill>
                  <a:srgbClr val="D20872"/>
                </a:solidFill>
                <a:latin typeface="Montserrat Black" panose="00000A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Book Jeunes </a:t>
            </a:r>
            <a:r>
              <a:rPr lang="fr-FR" sz="1800" dirty="0">
                <a:latin typeface="+mj-lt"/>
              </a:rPr>
              <a:t>est à votre disposition dans la </a:t>
            </a:r>
            <a:r>
              <a:rPr lang="fr-FR" sz="1800" b="1" dirty="0">
                <a:latin typeface="+mj-lt"/>
              </a:rPr>
              <a:t>Rubrique des Commerciaux </a:t>
            </a:r>
            <a:r>
              <a:rPr lang="fr-FR" sz="1800" dirty="0">
                <a:latin typeface="+mj-lt"/>
              </a:rPr>
              <a:t>!</a:t>
            </a:r>
          </a:p>
          <a:p>
            <a:endParaRPr lang="fr-FR" sz="2000" dirty="0">
              <a:latin typeface="Montserrat Black" panose="00000A00000000000000" pitchFamily="2" charset="0"/>
            </a:endParaRPr>
          </a:p>
          <a:p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27D9A8C-1167-1BAD-8DB1-CD10C4FFEE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52" y="2810666"/>
            <a:ext cx="304355" cy="70640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84A3F12-3439-930A-5723-AD8D8007EF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5627">
            <a:off x="6981024" y="2902897"/>
            <a:ext cx="207086" cy="21781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6269A14-BE54-AEA6-A487-DF28DE465E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71829">
            <a:off x="4345973" y="2930950"/>
            <a:ext cx="115423" cy="89327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907B50F2-201F-9C75-FAC5-E7D616297E1B}"/>
              </a:ext>
            </a:extLst>
          </p:cNvPr>
          <p:cNvSpPr/>
          <p:nvPr/>
        </p:nvSpPr>
        <p:spPr>
          <a:xfrm>
            <a:off x="695325" y="11519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9C512E2E-4639-B38D-B28A-5F460B300843}"/>
              </a:ext>
            </a:extLst>
          </p:cNvPr>
          <p:cNvSpPr/>
          <p:nvPr/>
        </p:nvSpPr>
        <p:spPr>
          <a:xfrm>
            <a:off x="703478" y="1298056"/>
            <a:ext cx="2492713" cy="2629287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D20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46310A3A-FC36-90D0-20FE-7413BBBECC0A}"/>
              </a:ext>
            </a:extLst>
          </p:cNvPr>
          <p:cNvSpPr/>
          <p:nvPr/>
        </p:nvSpPr>
        <p:spPr>
          <a:xfrm>
            <a:off x="700900" y="3931857"/>
            <a:ext cx="2498466" cy="160350"/>
          </a:xfrm>
          <a:prstGeom prst="roundRect">
            <a:avLst>
              <a:gd name="adj" fmla="val 0"/>
            </a:avLst>
          </a:prstGeom>
          <a:solidFill>
            <a:srgbClr val="D20872"/>
          </a:solidFill>
          <a:ln>
            <a:solidFill>
              <a:srgbClr val="D20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44E236E5-3B25-7DA0-7276-893BB7C59059}"/>
              </a:ext>
            </a:extLst>
          </p:cNvPr>
          <p:cNvSpPr/>
          <p:nvPr/>
        </p:nvSpPr>
        <p:spPr>
          <a:xfrm>
            <a:off x="700901" y="3933824"/>
            <a:ext cx="2498466" cy="514593"/>
          </a:xfrm>
          <a:prstGeom prst="roundRect">
            <a:avLst>
              <a:gd name="adj" fmla="val 19780"/>
            </a:avLst>
          </a:prstGeom>
          <a:solidFill>
            <a:srgbClr val="D20872"/>
          </a:solidFill>
          <a:ln>
            <a:solidFill>
              <a:srgbClr val="D208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CB664457-2752-7090-F76B-10178FC6FAF1}"/>
              </a:ext>
            </a:extLst>
          </p:cNvPr>
          <p:cNvSpPr/>
          <p:nvPr/>
        </p:nvSpPr>
        <p:spPr>
          <a:xfrm>
            <a:off x="3440020" y="1302071"/>
            <a:ext cx="2492713" cy="2615117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354D4E87-325D-F472-F13C-4BCC02368BED}"/>
              </a:ext>
            </a:extLst>
          </p:cNvPr>
          <p:cNvSpPr/>
          <p:nvPr/>
        </p:nvSpPr>
        <p:spPr>
          <a:xfrm>
            <a:off x="3436843" y="3913308"/>
            <a:ext cx="2498466" cy="160350"/>
          </a:xfrm>
          <a:prstGeom prst="roundRect">
            <a:avLst>
              <a:gd name="adj" fmla="val 0"/>
            </a:avLst>
          </a:prstGeom>
          <a:solidFill>
            <a:srgbClr val="8A1E92"/>
          </a:solidFill>
          <a:ln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EFF94831-7D74-8901-ED08-EA3E8E064E57}"/>
              </a:ext>
            </a:extLst>
          </p:cNvPr>
          <p:cNvSpPr/>
          <p:nvPr/>
        </p:nvSpPr>
        <p:spPr>
          <a:xfrm>
            <a:off x="3436844" y="3928163"/>
            <a:ext cx="2498466" cy="529779"/>
          </a:xfrm>
          <a:prstGeom prst="roundRect">
            <a:avLst>
              <a:gd name="adj" fmla="val 19780"/>
            </a:avLst>
          </a:prstGeom>
          <a:solidFill>
            <a:srgbClr val="8A1E92"/>
          </a:solidFill>
          <a:ln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C93C001-1FB1-7475-E394-EDCA9276DB0A}"/>
              </a:ext>
            </a:extLst>
          </p:cNvPr>
          <p:cNvSpPr/>
          <p:nvPr/>
        </p:nvSpPr>
        <p:spPr>
          <a:xfrm>
            <a:off x="6165165" y="1298055"/>
            <a:ext cx="2498464" cy="2660093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002E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DD88E546-179F-038F-91BA-3A2FC6946215}"/>
              </a:ext>
            </a:extLst>
          </p:cNvPr>
          <p:cNvSpPr/>
          <p:nvPr/>
        </p:nvSpPr>
        <p:spPr>
          <a:xfrm>
            <a:off x="6162150" y="3917316"/>
            <a:ext cx="2498466" cy="160350"/>
          </a:xfrm>
          <a:prstGeom prst="roundRect">
            <a:avLst>
              <a:gd name="adj" fmla="val 0"/>
            </a:avLst>
          </a:prstGeom>
          <a:solidFill>
            <a:srgbClr val="002E8A"/>
          </a:solidFill>
          <a:ln>
            <a:solidFill>
              <a:srgbClr val="002E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23FFCDAB-F32C-1B09-BBDA-04F533CBA952}"/>
              </a:ext>
            </a:extLst>
          </p:cNvPr>
          <p:cNvSpPr/>
          <p:nvPr/>
        </p:nvSpPr>
        <p:spPr>
          <a:xfrm>
            <a:off x="6162151" y="3947598"/>
            <a:ext cx="2498466" cy="500820"/>
          </a:xfrm>
          <a:prstGeom prst="roundRect">
            <a:avLst>
              <a:gd name="adj" fmla="val 19780"/>
            </a:avLst>
          </a:prstGeom>
          <a:solidFill>
            <a:srgbClr val="002E8A"/>
          </a:solidFill>
          <a:ln>
            <a:solidFill>
              <a:srgbClr val="002E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237BC85B-A941-C9E8-0B07-46671D25AA4B}"/>
              </a:ext>
            </a:extLst>
          </p:cNvPr>
          <p:cNvSpPr/>
          <p:nvPr/>
        </p:nvSpPr>
        <p:spPr>
          <a:xfrm>
            <a:off x="8882571" y="1298055"/>
            <a:ext cx="2498464" cy="2688541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156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D370F20D-95D0-EA20-D54A-120243D69B93}"/>
              </a:ext>
            </a:extLst>
          </p:cNvPr>
          <p:cNvSpPr/>
          <p:nvPr/>
        </p:nvSpPr>
        <p:spPr>
          <a:xfrm>
            <a:off x="8879556" y="3917189"/>
            <a:ext cx="2498466" cy="160350"/>
          </a:xfrm>
          <a:prstGeom prst="roundRect">
            <a:avLst>
              <a:gd name="adj" fmla="val 0"/>
            </a:avLst>
          </a:prstGeom>
          <a:solidFill>
            <a:srgbClr val="1565C5"/>
          </a:solidFill>
          <a:ln>
            <a:solidFill>
              <a:srgbClr val="156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0863D362-710B-6D6D-C56B-74BA45878FF2}"/>
              </a:ext>
            </a:extLst>
          </p:cNvPr>
          <p:cNvSpPr/>
          <p:nvPr/>
        </p:nvSpPr>
        <p:spPr>
          <a:xfrm>
            <a:off x="8879557" y="3947598"/>
            <a:ext cx="2498466" cy="500820"/>
          </a:xfrm>
          <a:prstGeom prst="roundRect">
            <a:avLst>
              <a:gd name="adj" fmla="val 19780"/>
            </a:avLst>
          </a:prstGeom>
          <a:solidFill>
            <a:srgbClr val="1565C5"/>
          </a:solidFill>
          <a:ln>
            <a:solidFill>
              <a:srgbClr val="156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space réservé pour une image  17">
            <a:extLst>
              <a:ext uri="{FF2B5EF4-FFF2-40B4-BE49-F238E27FC236}">
                <a16:creationId xmlns:a16="http://schemas.microsoft.com/office/drawing/2014/main" id="{1CEFB7B0-742F-DD76-C873-C4DA07CC8343}"/>
              </a:ext>
            </a:extLst>
          </p:cNvPr>
          <p:cNvSpPr txBox="1">
            <a:spLocks/>
          </p:cNvSpPr>
          <p:nvPr/>
        </p:nvSpPr>
        <p:spPr>
          <a:xfrm>
            <a:off x="716762" y="1282669"/>
            <a:ext cx="2473079" cy="3044222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3" name="Espace réservé pour une image  17">
            <a:extLst>
              <a:ext uri="{FF2B5EF4-FFF2-40B4-BE49-F238E27FC236}">
                <a16:creationId xmlns:a16="http://schemas.microsoft.com/office/drawing/2014/main" id="{14991513-A1F6-69F9-AE2E-A980DFBA1783}"/>
              </a:ext>
            </a:extLst>
          </p:cNvPr>
          <p:cNvSpPr txBox="1">
            <a:spLocks/>
          </p:cNvSpPr>
          <p:nvPr/>
        </p:nvSpPr>
        <p:spPr>
          <a:xfrm>
            <a:off x="3449536" y="1584639"/>
            <a:ext cx="2473079" cy="2999427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6" name="Espace réservé du contenu 1">
            <a:extLst>
              <a:ext uri="{FF2B5EF4-FFF2-40B4-BE49-F238E27FC236}">
                <a16:creationId xmlns:a16="http://schemas.microsoft.com/office/drawing/2014/main" id="{FC4D3B25-74DE-A8FB-E736-0500C91A3BD8}"/>
              </a:ext>
            </a:extLst>
          </p:cNvPr>
          <p:cNvSpPr txBox="1">
            <a:spLocks/>
          </p:cNvSpPr>
          <p:nvPr/>
        </p:nvSpPr>
        <p:spPr>
          <a:xfrm>
            <a:off x="694194" y="3848575"/>
            <a:ext cx="2504702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Box réception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357A2E2-4C01-5D82-8A75-483B6C2D56D2}"/>
              </a:ext>
            </a:extLst>
          </p:cNvPr>
          <p:cNvSpPr/>
          <p:nvPr/>
        </p:nvSpPr>
        <p:spPr>
          <a:xfrm>
            <a:off x="1564826" y="2926200"/>
            <a:ext cx="774402" cy="506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space réservé du contenu 1">
            <a:extLst>
              <a:ext uri="{FF2B5EF4-FFF2-40B4-BE49-F238E27FC236}">
                <a16:creationId xmlns:a16="http://schemas.microsoft.com/office/drawing/2014/main" id="{014636B5-4626-1F40-760F-CD37975B4442}"/>
              </a:ext>
            </a:extLst>
          </p:cNvPr>
          <p:cNvSpPr txBox="1">
            <a:spLocks/>
          </p:cNvSpPr>
          <p:nvPr/>
        </p:nvSpPr>
        <p:spPr>
          <a:xfrm>
            <a:off x="3443201" y="3859208"/>
            <a:ext cx="2504702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Box Goodies</a:t>
            </a:r>
          </a:p>
        </p:txBody>
      </p:sp>
      <p:pic>
        <p:nvPicPr>
          <p:cNvPr id="67" name="Picture 2" descr="Vecteur gratuit petit gobelet en papier blanc isolé sur blanc">
            <a:extLst>
              <a:ext uri="{FF2B5EF4-FFF2-40B4-BE49-F238E27FC236}">
                <a16:creationId xmlns:a16="http://schemas.microsoft.com/office/drawing/2014/main" id="{7B647FAE-7453-7296-770E-ACD8626BE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8978" y1="29233" x2="53834" y2="38658"/>
                        <a14:foregroundMark x1="56550" y1="29553" x2="55751" y2="41534"/>
                        <a14:foregroundMark x1="26198" y1="22843" x2="26198" y2="22843"/>
                        <a14:foregroundMark x1="42812" y1="17732" x2="42812" y2="17732"/>
                        <a14:foregroundMark x1="33866" y1="19329" x2="42812" y2="17412"/>
                        <a14:foregroundMark x1="42812" y1="17412" x2="46965" y2="17412"/>
                        <a14:foregroundMark x1="73003" y1="23003" x2="65176" y2="18690"/>
                        <a14:foregroundMark x1="65176" y1="18690" x2="45687" y2="17252"/>
                        <a14:foregroundMark x1="68211" y1="19329" x2="44728" y2="17252"/>
                        <a14:backgroundMark x1="58147" y1="87061" x2="58147" y2="87061"/>
                      </a14:backgroundRemoval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9534">
            <a:off x="797975" y="2961489"/>
            <a:ext cx="886571" cy="88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Espace réservé du contenu 1">
            <a:extLst>
              <a:ext uri="{FF2B5EF4-FFF2-40B4-BE49-F238E27FC236}">
                <a16:creationId xmlns:a16="http://schemas.microsoft.com/office/drawing/2014/main" id="{780CE422-0A5B-AABE-BFB1-5049C0C14EBF}"/>
              </a:ext>
            </a:extLst>
          </p:cNvPr>
          <p:cNvSpPr txBox="1">
            <a:spLocks/>
          </p:cNvSpPr>
          <p:nvPr/>
        </p:nvSpPr>
        <p:spPr>
          <a:xfrm>
            <a:off x="6167637" y="3869841"/>
            <a:ext cx="2504702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Box Event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42D563-EA12-1993-C564-C34B2DDC2CAF}"/>
              </a:ext>
            </a:extLst>
          </p:cNvPr>
          <p:cNvSpPr txBox="1"/>
          <p:nvPr/>
        </p:nvSpPr>
        <p:spPr>
          <a:xfrm>
            <a:off x="3456935" y="1490169"/>
            <a:ext cx="247292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8A1E92"/>
                </a:solidFill>
              </a:rPr>
              <a:t>Pour offrir aux clients</a:t>
            </a:r>
          </a:p>
          <a:p>
            <a:pPr algn="ctr"/>
            <a:endParaRPr lang="fr-FR" sz="1400" b="1" dirty="0">
              <a:solidFill>
                <a:srgbClr val="D20872"/>
              </a:solidFill>
            </a:endParaRPr>
          </a:p>
          <a:p>
            <a:pPr algn="ctr"/>
            <a:endParaRPr lang="fr-FR" sz="1400" b="1" dirty="0">
              <a:solidFill>
                <a:srgbClr val="D20872"/>
              </a:solidFill>
            </a:endParaRPr>
          </a:p>
          <a:p>
            <a:pPr algn="ctr"/>
            <a:endParaRPr lang="fr-FR" sz="500" b="1" dirty="0">
              <a:solidFill>
                <a:srgbClr val="D20872"/>
              </a:solidFill>
            </a:endParaRPr>
          </a:p>
          <a:p>
            <a:pPr algn="ctr"/>
            <a:r>
              <a:rPr lang="fr-FR" sz="1100" b="0" u="none" dirty="0">
                <a:solidFill>
                  <a:srgbClr val="8A1E92"/>
                </a:solidFill>
              </a:rPr>
              <a:t>Différents </a:t>
            </a:r>
            <a:r>
              <a:rPr lang="fr-FR" sz="1100" b="1" u="none" dirty="0">
                <a:solidFill>
                  <a:srgbClr val="8A1E92"/>
                </a:solidFill>
              </a:rPr>
              <a:t>Goodies RSE </a:t>
            </a:r>
          </a:p>
          <a:p>
            <a:pPr algn="ctr"/>
            <a:r>
              <a:rPr lang="fr-FR" sz="1100" b="0" u="none" dirty="0">
                <a:solidFill>
                  <a:srgbClr val="8A1E92"/>
                </a:solidFill>
              </a:rPr>
              <a:t>(responsable et développement durable) pour les enfants, étudiants, </a:t>
            </a:r>
          </a:p>
          <a:p>
            <a:pPr algn="ctr"/>
            <a:r>
              <a:rPr lang="fr-FR" sz="1100" b="0" u="none" dirty="0">
                <a:solidFill>
                  <a:srgbClr val="8A1E92"/>
                </a:solidFill>
              </a:rPr>
              <a:t>pros ou premiums. </a:t>
            </a:r>
          </a:p>
          <a:p>
            <a:pPr algn="ctr"/>
            <a:endParaRPr lang="fr-FR" sz="300" b="0" u="none" dirty="0">
              <a:solidFill>
                <a:srgbClr val="8A1E9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78F330-291E-6816-6577-CF93D3421B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234" y="2939570"/>
            <a:ext cx="441935" cy="5402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454332-569E-4EA0-2D4C-296C996004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05423">
            <a:off x="4636741" y="3300363"/>
            <a:ext cx="446881" cy="54948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4A05DA-9717-9472-2EB5-B519ECBEF6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837" y="3016960"/>
            <a:ext cx="650616" cy="31919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7ACD7AA-696E-0987-8493-173221F8D754}"/>
              </a:ext>
            </a:extLst>
          </p:cNvPr>
          <p:cNvSpPr txBox="1"/>
          <p:nvPr/>
        </p:nvSpPr>
        <p:spPr>
          <a:xfrm>
            <a:off x="6182902" y="1490169"/>
            <a:ext cx="2472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42E8A"/>
                </a:solidFill>
              </a:rPr>
              <a:t>Pour être vus et reconnus</a:t>
            </a:r>
          </a:p>
          <a:p>
            <a:pPr algn="ctr"/>
            <a:endParaRPr lang="fr-FR" sz="500" b="1" dirty="0">
              <a:solidFill>
                <a:srgbClr val="042E8A"/>
              </a:solidFill>
            </a:endParaRPr>
          </a:p>
          <a:p>
            <a:pPr algn="ctr"/>
            <a:endParaRPr lang="fr-FR" sz="1100" dirty="0">
              <a:solidFill>
                <a:srgbClr val="042E8A"/>
              </a:solidFill>
            </a:endParaRPr>
          </a:p>
          <a:p>
            <a:pPr algn="ctr"/>
            <a:endParaRPr lang="fr-FR" sz="1100" dirty="0">
              <a:solidFill>
                <a:srgbClr val="042E8A"/>
              </a:solidFill>
            </a:endParaRPr>
          </a:p>
          <a:p>
            <a:pPr algn="ctr"/>
            <a:r>
              <a:rPr lang="fr-FR" sz="1100" dirty="0">
                <a:solidFill>
                  <a:srgbClr val="042E8A"/>
                </a:solidFill>
              </a:rPr>
              <a:t>Accessoires et décoration </a:t>
            </a:r>
          </a:p>
          <a:p>
            <a:pPr algn="ctr"/>
            <a:r>
              <a:rPr lang="fr-FR" sz="1100" dirty="0">
                <a:solidFill>
                  <a:srgbClr val="042E8A"/>
                </a:solidFill>
              </a:rPr>
              <a:t>pour </a:t>
            </a:r>
            <a:r>
              <a:rPr lang="fr-FR" sz="1100" b="1" dirty="0">
                <a:solidFill>
                  <a:srgbClr val="042E8A"/>
                </a:solidFill>
              </a:rPr>
              <a:t>animer un stand </a:t>
            </a:r>
            <a:r>
              <a:rPr lang="fr-FR" sz="1100" dirty="0">
                <a:solidFill>
                  <a:srgbClr val="042E8A"/>
                </a:solidFill>
              </a:rPr>
              <a:t>(fond de stand, kakémono, flamme, sweat, tee-shirt, </a:t>
            </a:r>
            <a:r>
              <a:rPr lang="fr-FR" sz="1100" dirty="0" err="1">
                <a:solidFill>
                  <a:srgbClr val="042E8A"/>
                </a:solidFill>
              </a:rPr>
              <a:t>tote</a:t>
            </a:r>
            <a:r>
              <a:rPr lang="fr-FR" sz="1100" dirty="0">
                <a:solidFill>
                  <a:srgbClr val="042E8A"/>
                </a:solidFill>
              </a:rPr>
              <a:t> bag…).</a:t>
            </a:r>
          </a:p>
          <a:p>
            <a:pPr algn="ctr"/>
            <a:endParaRPr lang="fr-FR" sz="1100" b="1" u="none" dirty="0">
              <a:solidFill>
                <a:srgbClr val="8A1E92"/>
              </a:solidFill>
            </a:endParaRP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028EBD22-1CE3-268A-8AC5-CF8B8A4A555F}"/>
              </a:ext>
            </a:extLst>
          </p:cNvPr>
          <p:cNvSpPr txBox="1">
            <a:spLocks/>
          </p:cNvSpPr>
          <p:nvPr/>
        </p:nvSpPr>
        <p:spPr>
          <a:xfrm>
            <a:off x="8883505" y="3855560"/>
            <a:ext cx="2504702" cy="616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Collation</a:t>
            </a:r>
          </a:p>
        </p:txBody>
      </p:sp>
      <p:pic>
        <p:nvPicPr>
          <p:cNvPr id="61" name="Image 60" descr="Une image contenant noir, obscurité&#10;&#10;Description générée automatiquement">
            <a:hlinkClick r:id="rId11"/>
            <a:extLst>
              <a:ext uri="{FF2B5EF4-FFF2-40B4-BE49-F238E27FC236}">
                <a16:creationId xmlns:a16="http://schemas.microsoft.com/office/drawing/2014/main" id="{902F1C0E-2D14-49C1-525A-93ADDC536A7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9578">
            <a:off x="1344753" y="5530538"/>
            <a:ext cx="440147" cy="440147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297839D8-B30C-6369-2A57-49E7D43237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866284">
            <a:off x="7610105" y="3022468"/>
            <a:ext cx="898747" cy="593228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09B34E2D-A40F-AACC-9359-FECA73C7F4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7956950">
            <a:off x="2088617" y="2888361"/>
            <a:ext cx="968180" cy="73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CA2A1499-D47C-CDF3-1A18-1F8051C43AA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95546" y="2813513"/>
            <a:ext cx="366947" cy="866865"/>
          </a:xfrm>
          <a:prstGeom prst="rect">
            <a:avLst/>
          </a:prstGeom>
        </p:spPr>
      </p:pic>
      <p:pic>
        <p:nvPicPr>
          <p:cNvPr id="83" name="Image 8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674CB6C9-227B-54CC-330C-BD27B87196B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98"/>
          <a:stretch/>
        </p:blipFill>
        <p:spPr>
          <a:xfrm rot="20257094">
            <a:off x="1150000" y="3323999"/>
            <a:ext cx="237401" cy="243041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96C64793-9B69-5D39-2A17-D1B666EA1E8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155352">
            <a:off x="6795814" y="3134901"/>
            <a:ext cx="686300" cy="671573"/>
          </a:xfrm>
          <a:prstGeom prst="rect">
            <a:avLst/>
          </a:prstGeom>
        </p:spPr>
      </p:pic>
      <p:pic>
        <p:nvPicPr>
          <p:cNvPr id="91" name="Graphique 90" descr="Croissant contour">
            <a:extLst>
              <a:ext uri="{FF2B5EF4-FFF2-40B4-BE49-F238E27FC236}">
                <a16:creationId xmlns:a16="http://schemas.microsoft.com/office/drawing/2014/main" id="{45882DC5-1839-F816-C6DD-7FFDFD869EE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9999047">
            <a:off x="9736189" y="3466034"/>
            <a:ext cx="392931" cy="392931"/>
          </a:xfrm>
          <a:prstGeom prst="rect">
            <a:avLst/>
          </a:prstGeom>
        </p:spPr>
      </p:pic>
      <p:pic>
        <p:nvPicPr>
          <p:cNvPr id="95" name="Graphique 94" descr="Café contour">
            <a:extLst>
              <a:ext uri="{FF2B5EF4-FFF2-40B4-BE49-F238E27FC236}">
                <a16:creationId xmlns:a16="http://schemas.microsoft.com/office/drawing/2014/main" id="{9D37CB5C-A83C-F123-DAD1-9938C37A8E2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345709">
            <a:off x="10147377" y="3294574"/>
            <a:ext cx="459073" cy="459073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E516C8E9-4386-98F7-ED18-BF1A842765B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3982">
            <a:off x="1556216" y="2982856"/>
            <a:ext cx="560699" cy="5677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52E5F7A-AEF7-62AA-C12B-2BA09267CD26}"/>
              </a:ext>
            </a:extLst>
          </p:cNvPr>
          <p:cNvSpPr txBox="1"/>
          <p:nvPr/>
        </p:nvSpPr>
        <p:spPr>
          <a:xfrm>
            <a:off x="8909172" y="1490169"/>
            <a:ext cx="247292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1565C5"/>
                </a:solidFill>
              </a:rPr>
              <a:t>Pour la convivialité</a:t>
            </a:r>
          </a:p>
          <a:p>
            <a:pPr algn="ctr"/>
            <a:endParaRPr lang="fr-FR" sz="1400" b="1" dirty="0">
              <a:solidFill>
                <a:srgbClr val="1565C5"/>
              </a:solidFill>
            </a:endParaRPr>
          </a:p>
          <a:p>
            <a:pPr algn="ctr"/>
            <a:endParaRPr lang="fr-FR" sz="500" b="1" dirty="0">
              <a:solidFill>
                <a:srgbClr val="1565C5"/>
              </a:solidFill>
            </a:endParaRPr>
          </a:p>
          <a:p>
            <a:pPr algn="ctr"/>
            <a:r>
              <a:rPr lang="fr-FR" sz="1100" dirty="0">
                <a:solidFill>
                  <a:srgbClr val="1565C5"/>
                </a:solidFill>
              </a:rPr>
              <a:t>Le département Marketing prend en charge la partie </a:t>
            </a:r>
            <a:r>
              <a:rPr lang="fr-FR" sz="1100" b="1" dirty="0">
                <a:solidFill>
                  <a:srgbClr val="1565C5"/>
                </a:solidFill>
              </a:rPr>
              <a:t>frais de bouche </a:t>
            </a:r>
            <a:r>
              <a:rPr lang="fr-FR" sz="1100" dirty="0">
                <a:solidFill>
                  <a:srgbClr val="1565C5"/>
                </a:solidFill>
              </a:rPr>
              <a:t>:</a:t>
            </a:r>
          </a:p>
          <a:p>
            <a:pPr algn="ctr"/>
            <a:endParaRPr lang="fr-FR" sz="700" dirty="0">
              <a:solidFill>
                <a:srgbClr val="1565C5"/>
              </a:solidFill>
            </a:endParaRPr>
          </a:p>
          <a:p>
            <a:pPr algn="ctr"/>
            <a:r>
              <a:rPr lang="fr-FR" sz="1100" dirty="0">
                <a:solidFill>
                  <a:srgbClr val="1565C5"/>
                </a:solidFill>
              </a:rPr>
              <a:t>Frais limités à 5 € par convive et à 200 € par journée d’animation.</a:t>
            </a:r>
          </a:p>
          <a:p>
            <a:pPr algn="ctr"/>
            <a:endParaRPr lang="fr-FR" sz="700" dirty="0">
              <a:solidFill>
                <a:srgbClr val="1565C5"/>
              </a:solidFill>
            </a:endParaRPr>
          </a:p>
          <a:p>
            <a:pPr algn="ctr"/>
            <a:r>
              <a:rPr lang="fr-FR" sz="1100" dirty="0">
                <a:solidFill>
                  <a:srgbClr val="1565C5"/>
                </a:solidFill>
              </a:rPr>
              <a:t>Retrouvez tous les détails dans le  </a:t>
            </a:r>
            <a:r>
              <a:rPr lang="fr-FR" sz="1100" b="1" dirty="0">
                <a:solidFill>
                  <a:srgbClr val="1565C5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Kit Animation</a:t>
            </a:r>
            <a:r>
              <a:rPr lang="fr-FR" sz="1100" b="1" dirty="0">
                <a:solidFill>
                  <a:srgbClr val="1565C5"/>
                </a:solidFill>
              </a:rPr>
              <a:t>.</a:t>
            </a:r>
          </a:p>
        </p:txBody>
      </p:sp>
      <p:pic>
        <p:nvPicPr>
          <p:cNvPr id="15" name="Image 14" descr="Une image contenant noir, obscurité&#10;&#10;Description générée automatiquement">
            <a:hlinkClick r:id="rId24"/>
            <a:extLst>
              <a:ext uri="{FF2B5EF4-FFF2-40B4-BE49-F238E27FC236}">
                <a16:creationId xmlns:a16="http://schemas.microsoft.com/office/drawing/2014/main" id="{39503286-0893-CFBA-7CEF-04A74D76F41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75178">
            <a:off x="10716930" y="3140590"/>
            <a:ext cx="254692" cy="25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29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BB9114-F7C6-F45A-B325-314F61D63A4D}"/>
              </a:ext>
            </a:extLst>
          </p:cNvPr>
          <p:cNvSpPr/>
          <p:nvPr/>
        </p:nvSpPr>
        <p:spPr>
          <a:xfrm>
            <a:off x="3127450" y="4025563"/>
            <a:ext cx="8336116" cy="541421"/>
          </a:xfrm>
          <a:prstGeom prst="rect">
            <a:avLst/>
          </a:prstGeom>
          <a:gradFill flip="none" rotWithShape="1">
            <a:gsLst>
              <a:gs pos="0">
                <a:srgbClr val="D20872">
                  <a:alpha val="30000"/>
                </a:srgbClr>
              </a:gs>
              <a:gs pos="36000">
                <a:srgbClr val="8A1E92">
                  <a:alpha val="30000"/>
                </a:srgbClr>
              </a:gs>
              <a:gs pos="75000">
                <a:srgbClr val="002E8A">
                  <a:alpha val="30000"/>
                </a:srgbClr>
              </a:gs>
              <a:gs pos="100000">
                <a:srgbClr val="1565C5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F7B5AC76-091A-E419-C39B-F63CD279D5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5424" y="1846000"/>
            <a:ext cx="8360966" cy="4471091"/>
          </a:xfrm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Contexte et enjeux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Notre offre : trouver mieux ça va être sport !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La force des Ambassadeurs Jeunes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Montserrat Black"/>
              </a:rPr>
              <a:t>L’appui de la campagne de communication</a:t>
            </a:r>
          </a:p>
          <a:p>
            <a:pPr marL="0" indent="0">
              <a:lnSpc>
                <a:spcPct val="15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718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Pour promouvoir nos offres, nous lançons une campagne de communication visuellement inspirée par les </a:t>
            </a:r>
            <a:r>
              <a:rPr lang="fr-FR">
                <a:solidFill>
                  <a:srgbClr val="D00AB4"/>
                </a:solidFill>
              </a:rPr>
              <a:t>Jeux Olympiques</a:t>
            </a:r>
            <a:r>
              <a:rPr lang="fr-FR"/>
              <a:t>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D000AC-A1AA-4EAE-A9FC-23C99A61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L’appui de la campagne de communication</a:t>
            </a:r>
          </a:p>
        </p:txBody>
      </p:sp>
      <p:pic>
        <p:nvPicPr>
          <p:cNvPr id="5" name="Image 4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3D127F9F-A512-0DAF-B7D4-C7F909B4C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8" r="32855"/>
          <a:stretch/>
        </p:blipFill>
        <p:spPr>
          <a:xfrm>
            <a:off x="5251268" y="2440883"/>
            <a:ext cx="1689463" cy="4647895"/>
          </a:xfrm>
          <a:prstGeom prst="rect">
            <a:avLst/>
          </a:prstGeom>
        </p:spPr>
      </p:pic>
      <p:pic>
        <p:nvPicPr>
          <p:cNvPr id="6" name="Image 5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5C86684C-7267-C861-FB17-66240565B1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7"/>
          <a:stretch/>
        </p:blipFill>
        <p:spPr>
          <a:xfrm>
            <a:off x="8051178" y="2440882"/>
            <a:ext cx="1615135" cy="4647895"/>
          </a:xfrm>
          <a:prstGeom prst="rect">
            <a:avLst/>
          </a:prstGeom>
        </p:spPr>
      </p:pic>
      <p:pic>
        <p:nvPicPr>
          <p:cNvPr id="9" name="Image 8" descr="Une image contenant personne, sport, skateboarding, Sport de glisse&#10;&#10;Description générée automatiquement">
            <a:extLst>
              <a:ext uri="{FF2B5EF4-FFF2-40B4-BE49-F238E27FC236}">
                <a16:creationId xmlns:a16="http://schemas.microsoft.com/office/drawing/2014/main" id="{42263647-7FDE-031E-D0C2-54ED96DF0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674" y="1625036"/>
            <a:ext cx="2838993" cy="2323517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E4DBCE4B-D8B2-E685-5450-C3BCC6B985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63084" y="2440882"/>
            <a:ext cx="2250616" cy="2438401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D73AF54C-7786-C05B-9003-0AE78A4B55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5445" y="2752794"/>
            <a:ext cx="1365376" cy="13739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7C0F6A-E429-C31F-3097-F9B5846C5690}"/>
              </a:ext>
            </a:extLst>
          </p:cNvPr>
          <p:cNvSpPr/>
          <p:nvPr/>
        </p:nvSpPr>
        <p:spPr>
          <a:xfrm>
            <a:off x="2587558" y="4168302"/>
            <a:ext cx="1231006" cy="963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294397E1-C421-5A15-EA63-F8CF61D44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1" t="28097" r="67414"/>
          <a:stretch/>
        </p:blipFill>
        <p:spPr>
          <a:xfrm>
            <a:off x="2348984" y="3746810"/>
            <a:ext cx="1689463" cy="3341967"/>
          </a:xfrm>
          <a:prstGeom prst="rect">
            <a:avLst/>
          </a:prstGeom>
        </p:spPr>
      </p:pic>
      <p:pic>
        <p:nvPicPr>
          <p:cNvPr id="18" name="Graphique 17">
            <a:extLst>
              <a:ext uri="{FF2B5EF4-FFF2-40B4-BE49-F238E27FC236}">
                <a16:creationId xmlns:a16="http://schemas.microsoft.com/office/drawing/2014/main" id="{DF0E8E6D-5F8C-0EF3-3918-6D48787C3AC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3309" t="12390" r="18769" b="36381"/>
          <a:stretch/>
        </p:blipFill>
        <p:spPr>
          <a:xfrm>
            <a:off x="3252467" y="2291248"/>
            <a:ext cx="1449141" cy="3513406"/>
          </a:xfrm>
          <a:prstGeom prst="rect">
            <a:avLst/>
          </a:prstGeom>
        </p:spPr>
      </p:pic>
      <p:pic>
        <p:nvPicPr>
          <p:cNvPr id="8" name="Image 7" descr="Une image contenant texte, capture d’écran, Graphique, graphisme&#10;&#10;Description générée automatiquement">
            <a:extLst>
              <a:ext uri="{FF2B5EF4-FFF2-40B4-BE49-F238E27FC236}">
                <a16:creationId xmlns:a16="http://schemas.microsoft.com/office/drawing/2014/main" id="{E832A54B-1E08-828E-D346-191BF1EFC2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360" y="2439294"/>
            <a:ext cx="1886256" cy="183766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Titre 3">
            <a:extLst>
              <a:ext uri="{FF2B5EF4-FFF2-40B4-BE49-F238E27FC236}">
                <a16:creationId xmlns:a16="http://schemas.microsoft.com/office/drawing/2014/main" id="{E5E10DC0-4E00-AEE1-0E89-40C8E6A92DE7}"/>
              </a:ext>
            </a:extLst>
          </p:cNvPr>
          <p:cNvSpPr txBox="1">
            <a:spLocks/>
          </p:cNvSpPr>
          <p:nvPr/>
        </p:nvSpPr>
        <p:spPr>
          <a:xfrm>
            <a:off x="7840549" y="5882516"/>
            <a:ext cx="2123877" cy="3107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050" b="0">
                <a:solidFill>
                  <a:srgbClr val="00B0F0"/>
                </a:solidFill>
                <a:ea typeface="+mn-ea"/>
                <a:cs typeface="+mn-cs"/>
              </a:rPr>
              <a:t>Dans le cadre de notre partenariat Premium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B074A245-F4F0-9383-E903-3582B4B7DEC9}"/>
              </a:ext>
            </a:extLst>
          </p:cNvPr>
          <p:cNvSpPr txBox="1">
            <a:spLocks/>
          </p:cNvSpPr>
          <p:nvPr/>
        </p:nvSpPr>
        <p:spPr>
          <a:xfrm>
            <a:off x="2065999" y="5898711"/>
            <a:ext cx="2357188" cy="3107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050" b="0">
                <a:solidFill>
                  <a:schemeClr val="accent1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S’approprier la charte JOP du groupe BPCE (look &amp; </a:t>
            </a:r>
            <a:r>
              <a:rPr lang="fr-FR" sz="1050" b="0" err="1">
                <a:solidFill>
                  <a:schemeClr val="accent1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feel</a:t>
            </a:r>
            <a:r>
              <a:rPr lang="fr-FR" sz="1050" b="0">
                <a:solidFill>
                  <a:schemeClr val="accent1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)</a:t>
            </a: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770AA9F4-86C5-913A-2F5B-135D5F29C77F}"/>
              </a:ext>
            </a:extLst>
          </p:cNvPr>
          <p:cNvSpPr txBox="1">
            <a:spLocks/>
          </p:cNvSpPr>
          <p:nvPr/>
        </p:nvSpPr>
        <p:spPr>
          <a:xfrm>
            <a:off x="4952846" y="5898711"/>
            <a:ext cx="2357188" cy="3107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050" b="0">
                <a:solidFill>
                  <a:schemeClr val="bg2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Un temps fort 100% </a:t>
            </a:r>
            <a:br>
              <a:rPr lang="fr-FR" sz="1050" b="0">
                <a:solidFill>
                  <a:schemeClr val="bg2">
                    <a:lumMod val="60000"/>
                    <a:lumOff val="40000"/>
                  </a:schemeClr>
                </a:solidFill>
                <a:ea typeface="+mn-ea"/>
                <a:cs typeface="+mn-cs"/>
              </a:rPr>
            </a:br>
            <a:r>
              <a:rPr lang="fr-FR" sz="1050" b="0">
                <a:solidFill>
                  <a:schemeClr val="bg2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jeunesse et sport </a:t>
            </a:r>
          </a:p>
        </p:txBody>
      </p:sp>
    </p:spTree>
    <p:extLst>
      <p:ext uri="{BB962C8B-B14F-4D97-AF65-F5344CB8AC3E}">
        <p14:creationId xmlns:p14="http://schemas.microsoft.com/office/powerpoint/2010/main" val="312436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2F87DC-C37A-3B9C-B6AE-E1382AD358FA}"/>
              </a:ext>
            </a:extLst>
          </p:cNvPr>
          <p:cNvGrpSpPr/>
          <p:nvPr/>
        </p:nvGrpSpPr>
        <p:grpSpPr>
          <a:xfrm>
            <a:off x="4814887" y="177092"/>
            <a:ext cx="1762125" cy="1853067"/>
            <a:chOff x="5167312" y="80710"/>
            <a:chExt cx="1762125" cy="1853067"/>
          </a:xfrm>
        </p:grpSpPr>
        <p:pic>
          <p:nvPicPr>
            <p:cNvPr id="6" name="Graphique 5" descr="Caméra vidéo contour">
              <a:hlinkClick r:id="rId4"/>
              <a:extLst>
                <a:ext uri="{FF2B5EF4-FFF2-40B4-BE49-F238E27FC236}">
                  <a16:creationId xmlns:a16="http://schemas.microsoft.com/office/drawing/2014/main" id="{1D444A09-DE53-2862-51EA-84C20A86C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1152787">
              <a:off x="5325702" y="80710"/>
              <a:ext cx="1331045" cy="1331045"/>
            </a:xfrm>
            <a:prstGeom prst="rect">
              <a:avLst/>
            </a:prstGeom>
          </p:spPr>
        </p:pic>
        <p:sp>
          <p:nvSpPr>
            <p:cNvPr id="14" name="ZoneTexte 13">
              <a:hlinkClick r:id="rId4"/>
              <a:extLst>
                <a:ext uri="{FF2B5EF4-FFF2-40B4-BE49-F238E27FC236}">
                  <a16:creationId xmlns:a16="http://schemas.microsoft.com/office/drawing/2014/main" id="{0C3843E3-7458-28D5-AFC2-3A1862D15DA3}"/>
                </a:ext>
              </a:extLst>
            </p:cNvPr>
            <p:cNvSpPr txBox="1"/>
            <p:nvPr/>
          </p:nvSpPr>
          <p:spPr>
            <a:xfrm rot="21112692">
              <a:off x="5167312" y="1195113"/>
              <a:ext cx="1762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Cliquez sur l’image pour démarrer la vidéo</a:t>
              </a:r>
            </a:p>
          </p:txBody>
        </p:sp>
      </p:grpSp>
      <p:pic>
        <p:nvPicPr>
          <p:cNvPr id="2" name="Présentation Campagne V2">
            <a:hlinkClick r:id="" action="ppaction://media"/>
            <a:extLst>
              <a:ext uri="{FF2B5EF4-FFF2-40B4-BE49-F238E27FC236}">
                <a16:creationId xmlns:a16="http://schemas.microsoft.com/office/drawing/2014/main" id="{962CBA24-CA60-25D4-808D-012D6BE48E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AB02F5E-91E9-9F59-D5C5-FC39F7D44E3E}"/>
              </a:ext>
            </a:extLst>
          </p:cNvPr>
          <p:cNvSpPr/>
          <p:nvPr/>
        </p:nvSpPr>
        <p:spPr>
          <a:xfrm>
            <a:off x="6096000" y="1489166"/>
            <a:ext cx="4917351" cy="4214948"/>
          </a:xfrm>
          <a:prstGeom prst="rect">
            <a:avLst/>
          </a:prstGeom>
          <a:solidFill>
            <a:schemeClr val="bg1">
              <a:alpha val="10196"/>
            </a:schemeClr>
          </a:solidFill>
          <a:ln w="38100"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331CE3-023B-6C18-1F4E-E438875B7E0B}"/>
              </a:ext>
            </a:extLst>
          </p:cNvPr>
          <p:cNvSpPr/>
          <p:nvPr/>
        </p:nvSpPr>
        <p:spPr>
          <a:xfrm>
            <a:off x="1058091" y="1489166"/>
            <a:ext cx="4917351" cy="4214948"/>
          </a:xfrm>
          <a:prstGeom prst="rect">
            <a:avLst/>
          </a:prstGeom>
          <a:solidFill>
            <a:schemeClr val="bg1">
              <a:alpha val="10196"/>
            </a:schemeClr>
          </a:solidFill>
          <a:ln w="38100">
            <a:solidFill>
              <a:srgbClr val="8A1E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Au cœur du dispositif de communication, un </a:t>
            </a:r>
            <a:r>
              <a:rPr lang="fr-FR" dirty="0">
                <a:solidFill>
                  <a:srgbClr val="C90CCE"/>
                </a:solidFill>
              </a:rPr>
              <a:t>relais de nos offres </a:t>
            </a:r>
            <a:r>
              <a:rPr lang="fr-FR" dirty="0"/>
              <a:t>dans des lieux stratégiques.</a:t>
            </a:r>
          </a:p>
        </p:txBody>
      </p:sp>
      <p:sp>
        <p:nvSpPr>
          <p:cNvPr id="19" name="Titre 3">
            <a:extLst>
              <a:ext uri="{FF2B5EF4-FFF2-40B4-BE49-F238E27FC236}">
                <a16:creationId xmlns:a16="http://schemas.microsoft.com/office/drawing/2014/main" id="{D6D37046-4F35-70BC-67E8-68EB6307094F}"/>
              </a:ext>
            </a:extLst>
          </p:cNvPr>
          <p:cNvSpPr txBox="1">
            <a:spLocks/>
          </p:cNvSpPr>
          <p:nvPr/>
        </p:nvSpPr>
        <p:spPr>
          <a:xfrm>
            <a:off x="6253477" y="1650130"/>
            <a:ext cx="4614817" cy="468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90 écrans </a:t>
            </a:r>
            <a:r>
              <a:rPr lang="fr-FR" sz="1600">
                <a:ea typeface="+mn-ea"/>
                <a:cs typeface="+mn-cs"/>
              </a:rPr>
              <a:t>dans les </a:t>
            </a:r>
            <a:r>
              <a:rPr lang="fr-FR" sz="2000">
                <a:solidFill>
                  <a:srgbClr val="C90CCE"/>
                </a:solidFill>
                <a:ea typeface="+mn-ea"/>
                <a:cs typeface="+mn-cs"/>
              </a:rPr>
              <a:t>salles de sports </a:t>
            </a:r>
            <a:r>
              <a:rPr lang="fr-FR" sz="1600">
                <a:ea typeface="+mn-ea"/>
                <a:cs typeface="+mn-cs"/>
              </a:rPr>
              <a:t>:</a:t>
            </a:r>
          </a:p>
        </p:txBody>
      </p:sp>
      <p:sp>
        <p:nvSpPr>
          <p:cNvPr id="20" name="Espace réservé du contenu 1">
            <a:extLst>
              <a:ext uri="{FF2B5EF4-FFF2-40B4-BE49-F238E27FC236}">
                <a16:creationId xmlns:a16="http://schemas.microsoft.com/office/drawing/2014/main" id="{AA0A8FB6-84CF-62EC-23A1-F4E7BB12D21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54666" y="2034022"/>
            <a:ext cx="4317836" cy="1924595"/>
          </a:xfrm>
        </p:spPr>
        <p:txBody>
          <a:bodyPr/>
          <a:lstStyle/>
          <a:p>
            <a:pPr>
              <a:buClr>
                <a:srgbClr val="C90CCE"/>
              </a:buClr>
            </a:pPr>
            <a:r>
              <a:rPr lang="fr-FR" sz="1200" dirty="0"/>
              <a:t>Les salles de sports : le 1</a:t>
            </a:r>
            <a:r>
              <a:rPr lang="fr-FR" sz="1200" baseline="30000" dirty="0"/>
              <a:t>er</a:t>
            </a:r>
            <a:r>
              <a:rPr lang="fr-FR" sz="1200" dirty="0"/>
              <a:t> loisir des urbains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Un lieu affinitaire et tactique pour toucher les </a:t>
            </a:r>
            <a:r>
              <a:rPr lang="fr-FR" sz="1200" dirty="0" err="1"/>
              <a:t>millenials</a:t>
            </a:r>
            <a:endParaRPr lang="fr-FR" sz="1200" dirty="0"/>
          </a:p>
          <a:p>
            <a:pPr>
              <a:buClr>
                <a:srgbClr val="C90CCE"/>
              </a:buClr>
            </a:pPr>
            <a:r>
              <a:rPr lang="fr-FR" sz="1200" dirty="0"/>
              <a:t>En résonance avec le message de notre campagne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Une sélection de salles variées :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E6CEE95-6539-A7ED-DC55-A6CE05EC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811" y="3137186"/>
            <a:ext cx="1179877" cy="40315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1AF1CC-F8C0-2C26-3908-2FDB35F4D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161" y="3137186"/>
            <a:ext cx="663315" cy="55936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65377A2-63C9-A620-3C0F-5544F801F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800" y="3140351"/>
            <a:ext cx="1194538" cy="403157"/>
          </a:xfrm>
          <a:prstGeom prst="rect">
            <a:avLst/>
          </a:prstGeom>
        </p:spPr>
      </p:pic>
      <p:sp>
        <p:nvSpPr>
          <p:cNvPr id="31" name="Titre 3">
            <a:extLst>
              <a:ext uri="{FF2B5EF4-FFF2-40B4-BE49-F238E27FC236}">
                <a16:creationId xmlns:a16="http://schemas.microsoft.com/office/drawing/2014/main" id="{EF40CCE6-5669-A03E-4F75-5385F1551DB7}"/>
              </a:ext>
            </a:extLst>
          </p:cNvPr>
          <p:cNvSpPr txBox="1">
            <a:spLocks/>
          </p:cNvSpPr>
          <p:nvPr/>
        </p:nvSpPr>
        <p:spPr>
          <a:xfrm>
            <a:off x="1179481" y="1644231"/>
            <a:ext cx="4846847" cy="468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sz="1600">
                <a:ea typeface="+mn-ea"/>
                <a:cs typeface="+mn-cs"/>
              </a:rPr>
              <a:t>Une présence au cœur de </a:t>
            </a: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42 </a:t>
            </a:r>
            <a:r>
              <a:rPr lang="fr-FR" sz="2000">
                <a:solidFill>
                  <a:srgbClr val="C90CCE"/>
                </a:solidFill>
                <a:ea typeface="+mn-ea"/>
                <a:cs typeface="+mn-cs"/>
              </a:rPr>
              <a:t>écoles </a:t>
            </a:r>
            <a:br>
              <a:rPr lang="fr-FR" sz="2000">
                <a:solidFill>
                  <a:srgbClr val="C90CCE"/>
                </a:solidFill>
                <a:ea typeface="+mn-ea"/>
                <a:cs typeface="+mn-cs"/>
              </a:rPr>
            </a:br>
            <a:r>
              <a:rPr lang="fr-FR" sz="1600">
                <a:ea typeface="+mn-ea"/>
                <a:cs typeface="+mn-cs"/>
              </a:rPr>
              <a:t>ou</a:t>
            </a: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 </a:t>
            </a:r>
            <a:r>
              <a:rPr lang="fr-FR" sz="2000">
                <a:solidFill>
                  <a:srgbClr val="C90CCE"/>
                </a:solidFill>
                <a:ea typeface="+mn-ea"/>
                <a:cs typeface="+mn-cs"/>
              </a:rPr>
              <a:t>campus universitaires </a:t>
            </a: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:</a:t>
            </a:r>
            <a:endParaRPr lang="fr-FR" sz="1600">
              <a:ea typeface="+mn-ea"/>
              <a:cs typeface="+mn-cs"/>
            </a:endParaRPr>
          </a:p>
        </p:txBody>
      </p:sp>
      <p:sp>
        <p:nvSpPr>
          <p:cNvPr id="32" name="Espace réservé du contenu 1">
            <a:extLst>
              <a:ext uri="{FF2B5EF4-FFF2-40B4-BE49-F238E27FC236}">
                <a16:creationId xmlns:a16="http://schemas.microsoft.com/office/drawing/2014/main" id="{2306F0A5-5000-1BF6-C7CC-56F3A7F3446C}"/>
              </a:ext>
            </a:extLst>
          </p:cNvPr>
          <p:cNvSpPr txBox="1">
            <a:spLocks/>
          </p:cNvSpPr>
          <p:nvPr/>
        </p:nvSpPr>
        <p:spPr>
          <a:xfrm>
            <a:off x="1450341" y="2332922"/>
            <a:ext cx="4317836" cy="1924595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90CCE"/>
              </a:buClr>
            </a:pPr>
            <a:r>
              <a:rPr lang="fr-FR" sz="1200"/>
              <a:t>Un media digital dans un lieu 100% affinitaire</a:t>
            </a:r>
          </a:p>
          <a:p>
            <a:pPr>
              <a:buClr>
                <a:srgbClr val="C90CCE"/>
              </a:buClr>
            </a:pPr>
            <a:r>
              <a:rPr lang="fr-FR" sz="1200"/>
              <a:t>89% des jeunes se rendent au moins une fois par semaine sur leur campus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367653F8-6C8E-AEBF-949B-40FA35934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452" y="3295219"/>
            <a:ext cx="1014595" cy="43825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B2BFFE0-FAFC-C35D-77FD-37EE5EBC49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719" y="3295219"/>
            <a:ext cx="1301698" cy="431332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8515239-9595-D3C9-3C47-5A14DD540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8943" y="4804086"/>
            <a:ext cx="1014596" cy="43482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A4F79332-D951-094F-D4FA-B52D92E760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1452" y="3784432"/>
            <a:ext cx="1230547" cy="39395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A0B3D0F-AAFD-AD50-79CC-18F6D2CCC0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452" y="4756277"/>
            <a:ext cx="677819" cy="434827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173BA9C-B462-07EC-3242-4C552128C8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62171" y="3792434"/>
            <a:ext cx="1139139" cy="393952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A158393D-9138-0E2E-7D4E-DFB11ADB4F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1452" y="4243190"/>
            <a:ext cx="675656" cy="434905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65AFA901-5398-7D45-FED8-7D928FCA1E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3603" y="4236265"/>
            <a:ext cx="774432" cy="44253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8865B45-33E4-29F7-46A3-D1C9A3BD44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5996" y="4236265"/>
            <a:ext cx="774431" cy="4622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05CF2F-653D-C8D4-0276-1CDA10283B5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5409"/>
          <a:stretch/>
        </p:blipFill>
        <p:spPr>
          <a:xfrm rot="266302">
            <a:off x="6401514" y="3941413"/>
            <a:ext cx="2340865" cy="216017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BF253D-FD2D-885E-AD5A-A35D4654E0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245922">
            <a:off x="4209762" y="3545890"/>
            <a:ext cx="2165750" cy="233484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2B2DA447-B29B-8BA4-A870-5A0366E74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L’appui de la campagne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43136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/>
      <p:bldP spid="20" grpId="0" uiExpand="1" build="p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Cette année une campagne d’</a:t>
            </a:r>
            <a:r>
              <a:rPr lang="fr-FR" dirty="0">
                <a:solidFill>
                  <a:srgbClr val="C90CCE"/>
                </a:solidFill>
              </a:rPr>
              <a:t>affichage urbain </a:t>
            </a:r>
            <a:r>
              <a:rPr lang="fr-FR" dirty="0"/>
              <a:t>dès le mois de mai pour creuser l’écart avec la concurrence. </a:t>
            </a:r>
          </a:p>
        </p:txBody>
      </p:sp>
      <p:pic>
        <p:nvPicPr>
          <p:cNvPr id="5" name="Image 4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75429D32-F4D1-AFDC-9503-43271D42A2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24" y="1643402"/>
            <a:ext cx="548981" cy="548981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E4BA708F-E514-8C28-B208-37D95722D0C2}"/>
              </a:ext>
            </a:extLst>
          </p:cNvPr>
          <p:cNvSpPr txBox="1">
            <a:spLocks/>
          </p:cNvSpPr>
          <p:nvPr/>
        </p:nvSpPr>
        <p:spPr>
          <a:xfrm>
            <a:off x="1442387" y="1741321"/>
            <a:ext cx="2119555" cy="468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600">
                <a:ea typeface="+mn-ea"/>
                <a:cs typeface="+mn-cs"/>
              </a:rPr>
              <a:t>SAVE THE DATE  ! </a:t>
            </a: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15 au 22 mai </a:t>
            </a:r>
            <a:r>
              <a:rPr lang="fr-FR" sz="1600">
                <a:ea typeface="+mn-ea"/>
                <a:cs typeface="+mn-cs"/>
              </a:rPr>
              <a:t>2024</a:t>
            </a:r>
          </a:p>
        </p:txBody>
      </p:sp>
      <p:pic>
        <p:nvPicPr>
          <p:cNvPr id="8" name="Image 7" descr="Une image contenant Graphique, cercle, graphisme, art&#10;&#10;Description générée automatiquement">
            <a:extLst>
              <a:ext uri="{FF2B5EF4-FFF2-40B4-BE49-F238E27FC236}">
                <a16:creationId xmlns:a16="http://schemas.microsoft.com/office/drawing/2014/main" id="{E82AAD09-2775-06D4-C2D2-8B9CD1B7B2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1" y="2405722"/>
            <a:ext cx="722506" cy="722506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114EF6F9-F96F-128D-D0EE-76224CDCB84B}"/>
              </a:ext>
            </a:extLst>
          </p:cNvPr>
          <p:cNvSpPr txBox="1">
            <a:spLocks/>
          </p:cNvSpPr>
          <p:nvPr/>
        </p:nvSpPr>
        <p:spPr>
          <a:xfrm>
            <a:off x="1463867" y="2659748"/>
            <a:ext cx="3159440" cy="468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463 faces </a:t>
            </a:r>
            <a:r>
              <a:rPr lang="fr-FR" sz="1600">
                <a:ea typeface="+mn-ea"/>
                <a:cs typeface="+mn-cs"/>
              </a:rPr>
              <a:t>dans </a:t>
            </a:r>
            <a:br>
              <a:rPr lang="fr-FR" sz="1600">
                <a:ea typeface="+mn-ea"/>
                <a:cs typeface="+mn-cs"/>
              </a:rPr>
            </a:b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7 villes </a:t>
            </a:r>
            <a:r>
              <a:rPr lang="fr-FR" sz="1600">
                <a:ea typeface="+mn-ea"/>
                <a:cs typeface="+mn-cs"/>
              </a:rPr>
              <a:t>du Grand Est :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75A3751C-10EF-E3D2-CE3D-A46556FE349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512025" y="3178356"/>
            <a:ext cx="2264229" cy="1924595"/>
          </a:xfrm>
        </p:spPr>
        <p:txBody>
          <a:bodyPr/>
          <a:lstStyle/>
          <a:p>
            <a:pPr>
              <a:buClr>
                <a:srgbClr val="C90CCE"/>
              </a:buClr>
            </a:pPr>
            <a:r>
              <a:rPr lang="fr-FR" sz="1200" dirty="0"/>
              <a:t>Strasbourg – 100 faces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Nancy – 84 faces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Metz – 80 faces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Mulhouse – 80 faces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Reims – 50 faces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Troyes – 36 faces</a:t>
            </a:r>
          </a:p>
          <a:p>
            <a:pPr>
              <a:buClr>
                <a:srgbClr val="C90CCE"/>
              </a:buClr>
            </a:pPr>
            <a:r>
              <a:rPr lang="fr-FR" sz="1200" dirty="0"/>
              <a:t>Epinal – 33 faces</a:t>
            </a:r>
          </a:p>
        </p:txBody>
      </p:sp>
      <p:pic>
        <p:nvPicPr>
          <p:cNvPr id="14" name="Image 13" descr="Une image contenant cercle, Graphique, Caractère coloré, conception&#10;&#10;Description générée automatiquement">
            <a:extLst>
              <a:ext uri="{FF2B5EF4-FFF2-40B4-BE49-F238E27FC236}">
                <a16:creationId xmlns:a16="http://schemas.microsoft.com/office/drawing/2014/main" id="{F4488377-902C-DF8E-7E32-D8831B547F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12" y="5075259"/>
            <a:ext cx="609604" cy="609604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CF89BCE-9CE9-F707-6821-2909891E551B}"/>
              </a:ext>
            </a:extLst>
          </p:cNvPr>
          <p:cNvSpPr txBox="1">
            <a:spLocks/>
          </p:cNvSpPr>
          <p:nvPr/>
        </p:nvSpPr>
        <p:spPr>
          <a:xfrm>
            <a:off x="1442387" y="5209511"/>
            <a:ext cx="3180920" cy="468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sz="1600">
                <a:ea typeface="+mn-ea"/>
                <a:cs typeface="+mn-cs"/>
              </a:rPr>
              <a:t>Dispositif qui complète les </a:t>
            </a: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2 500 affiches </a:t>
            </a:r>
            <a:r>
              <a:rPr lang="fr-FR" sz="1600">
                <a:ea typeface="+mn-ea"/>
                <a:cs typeface="+mn-cs"/>
              </a:rPr>
              <a:t>en agence + nos </a:t>
            </a:r>
            <a:r>
              <a:rPr lang="fr-FR" sz="1600">
                <a:solidFill>
                  <a:srgbClr val="C90CCE"/>
                </a:solidFill>
                <a:ea typeface="+mn-ea"/>
                <a:cs typeface="+mn-cs"/>
              </a:rPr>
              <a:t>127 écrans</a:t>
            </a:r>
          </a:p>
        </p:txBody>
      </p:sp>
      <p:pic>
        <p:nvPicPr>
          <p:cNvPr id="7" name="Image 6" descr="Une image contenant texte, plein air, bâtiment, véhicule&#10;&#10;Description générée automatiquement">
            <a:extLst>
              <a:ext uri="{FF2B5EF4-FFF2-40B4-BE49-F238E27FC236}">
                <a16:creationId xmlns:a16="http://schemas.microsoft.com/office/drawing/2014/main" id="{48C3AA4F-14C0-EBA8-D16E-4E8C7A27F98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48" r="17740"/>
          <a:stretch/>
        </p:blipFill>
        <p:spPr>
          <a:xfrm>
            <a:off x="5158667" y="1452146"/>
            <a:ext cx="5734785" cy="4440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955471AE-9259-7C00-F51F-536CE67F0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</p:spPr>
        <p:txBody>
          <a:bodyPr/>
          <a:lstStyle/>
          <a:p>
            <a:r>
              <a:rPr lang="fr-FR" dirty="0"/>
              <a:t>L’appui de la campagne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582388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E9FE86DB-3912-B411-5D0C-0A7A21894AD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Image 7">
              <a:hlinkClick r:id="rId4"/>
              <a:extLst>
                <a:ext uri="{FF2B5EF4-FFF2-40B4-BE49-F238E27FC236}">
                  <a16:creationId xmlns:a16="http://schemas.microsoft.com/office/drawing/2014/main" id="{E468C6C2-3FB3-1E40-7ED8-D43C76FE09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5972"/>
            <a:stretch/>
          </p:blipFill>
          <p:spPr>
            <a:xfrm>
              <a:off x="0" y="1095374"/>
              <a:ext cx="12192000" cy="5762626"/>
            </a:xfrm>
            <a:prstGeom prst="rect">
              <a:avLst/>
            </a:prstGeom>
          </p:spPr>
        </p:pic>
        <p:pic>
          <p:nvPicPr>
            <p:cNvPr id="5" name="Graphique 4" descr="Caméra vidéo contour">
              <a:hlinkClick r:id="rId4"/>
              <a:extLst>
                <a:ext uri="{FF2B5EF4-FFF2-40B4-BE49-F238E27FC236}">
                  <a16:creationId xmlns:a16="http://schemas.microsoft.com/office/drawing/2014/main" id="{F3C3F1EC-EFFE-2950-F793-C230FACAD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1152787">
              <a:off x="5373327" y="653342"/>
              <a:ext cx="1331045" cy="1331045"/>
            </a:xfrm>
            <a:prstGeom prst="rect">
              <a:avLst/>
            </a:prstGeom>
          </p:spPr>
        </p:pic>
        <p:sp>
          <p:nvSpPr>
            <p:cNvPr id="6" name="ZoneTexte 5">
              <a:hlinkClick r:id="rId4"/>
              <a:extLst>
                <a:ext uri="{FF2B5EF4-FFF2-40B4-BE49-F238E27FC236}">
                  <a16:creationId xmlns:a16="http://schemas.microsoft.com/office/drawing/2014/main" id="{2CBE01D0-ED1F-E870-8BFC-CC22FA09553D}"/>
                </a:ext>
              </a:extLst>
            </p:cNvPr>
            <p:cNvSpPr txBox="1"/>
            <p:nvPr/>
          </p:nvSpPr>
          <p:spPr>
            <a:xfrm rot="21112692">
              <a:off x="5214937" y="1767745"/>
              <a:ext cx="1762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1565C5"/>
                  </a:solidFill>
                </a:rPr>
                <a:t>Cliquez sur l’image pour démarrer la vidéo</a:t>
              </a:r>
            </a:p>
          </p:txBody>
        </p:sp>
        <p:sp>
          <p:nvSpPr>
            <p:cNvPr id="7" name="Rectangle 6">
              <a:hlinkClick r:id="rId4"/>
              <a:extLst>
                <a:ext uri="{FF2B5EF4-FFF2-40B4-BE49-F238E27FC236}">
                  <a16:creationId xmlns:a16="http://schemas.microsoft.com/office/drawing/2014/main" id="{7126F533-184F-DAC1-19F9-971E614DF25A}"/>
                </a:ext>
              </a:extLst>
            </p:cNvPr>
            <p:cNvSpPr/>
            <p:nvPr/>
          </p:nvSpPr>
          <p:spPr>
            <a:xfrm>
              <a:off x="0" y="0"/>
              <a:ext cx="121920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5" name="Plan de communication V2">
            <a:hlinkClick r:id="" action="ppaction://media"/>
            <a:extLst>
              <a:ext uri="{FF2B5EF4-FFF2-40B4-BE49-F238E27FC236}">
                <a16:creationId xmlns:a16="http://schemas.microsoft.com/office/drawing/2014/main" id="{92D558EE-BD49-E675-9A5C-36BDD33298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3247D-C9FB-4D7A-B354-116B5B6CC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Trois outils à votre disposition pour </a:t>
            </a:r>
            <a:r>
              <a:rPr lang="fr-FR" dirty="0">
                <a:solidFill>
                  <a:srgbClr val="C90CCE"/>
                </a:solidFill>
              </a:rPr>
              <a:t>conquérir et fidéliser les Jeunes :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4DB67BD-F46B-9C2C-636F-14B58E8BEFAB}"/>
              </a:ext>
            </a:extLst>
          </p:cNvPr>
          <p:cNvSpPr txBox="1"/>
          <p:nvPr/>
        </p:nvSpPr>
        <p:spPr>
          <a:xfrm>
            <a:off x="101600" y="5026818"/>
            <a:ext cx="11988799" cy="11849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800" dirty="0">
                <a:solidFill>
                  <a:srgbClr val="D20872"/>
                </a:solidFill>
                <a:latin typeface="Montserrat Black" panose="00000A00000000000000" pitchFamily="2" charset="0"/>
              </a:rPr>
              <a:t>Prêts à vous lancer ?</a:t>
            </a:r>
          </a:p>
          <a:p>
            <a:pPr algn="ctr"/>
            <a:endParaRPr lang="fr-FR" sz="1500" dirty="0">
              <a:solidFill>
                <a:srgbClr val="D20872"/>
              </a:solidFill>
              <a:latin typeface="Montserrat Black" panose="00000A00000000000000" pitchFamily="2" charset="0"/>
            </a:endParaRPr>
          </a:p>
          <a:p>
            <a:pPr algn="ctr"/>
            <a:r>
              <a:rPr lang="fr-FR" sz="2800" dirty="0">
                <a:solidFill>
                  <a:srgbClr val="D20872"/>
                </a:solidFill>
                <a:latin typeface="Montserrat Black" panose="00000A00000000000000" pitchFamily="2" charset="0"/>
              </a:rPr>
              <a:t>Quel est votre plan d’actions ?</a:t>
            </a:r>
            <a:endParaRPr lang="fr-FR" dirty="0">
              <a:solidFill>
                <a:srgbClr val="D20872"/>
              </a:solidFill>
              <a:latin typeface="Montserrat Black" panose="00000A00000000000000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CAB3AAE-0894-2D48-F05A-88F9FCE0446C}"/>
              </a:ext>
            </a:extLst>
          </p:cNvPr>
          <p:cNvGrpSpPr/>
          <p:nvPr/>
        </p:nvGrpSpPr>
        <p:grpSpPr>
          <a:xfrm>
            <a:off x="8189581" y="1403844"/>
            <a:ext cx="3389978" cy="3346680"/>
            <a:chOff x="8189581" y="1403844"/>
            <a:chExt cx="3389978" cy="3346680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B721F92-8DE0-95F0-5BD7-D743799E3DFB}"/>
                </a:ext>
              </a:extLst>
            </p:cNvPr>
            <p:cNvSpPr/>
            <p:nvPr userDrawn="1"/>
          </p:nvSpPr>
          <p:spPr>
            <a:xfrm>
              <a:off x="8189581" y="1403844"/>
              <a:ext cx="3389978" cy="33466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9151A9F-22FF-387F-AC48-CAB0E67F4D16}"/>
                </a:ext>
              </a:extLst>
            </p:cNvPr>
            <p:cNvSpPr txBox="1"/>
            <p:nvPr userDrawn="1"/>
          </p:nvSpPr>
          <p:spPr>
            <a:xfrm>
              <a:off x="8311742" y="2330591"/>
              <a:ext cx="3145655" cy="1384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Ambassadeurs Jeunes</a:t>
              </a:r>
            </a:p>
            <a:p>
              <a:pPr algn="ctr"/>
              <a:r>
                <a:rPr lang="fr-FR" sz="28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en relais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7F45C7D-1F00-3582-7404-454E796863DB}"/>
                </a:ext>
              </a:extLst>
            </p:cNvPr>
            <p:cNvSpPr txBox="1"/>
            <p:nvPr/>
          </p:nvSpPr>
          <p:spPr>
            <a:xfrm>
              <a:off x="8740309" y="3806841"/>
              <a:ext cx="238087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+mj-lt"/>
                </a:rPr>
                <a:t>pour toutes vos actions de conquêtes !</a:t>
              </a:r>
            </a:p>
          </p:txBody>
        </p:sp>
        <p:pic>
          <p:nvPicPr>
            <p:cNvPr id="24" name="Image 23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A69A2911-F802-3026-5011-B98F48E0A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3760" y="1665535"/>
              <a:ext cx="577032" cy="577032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A96AE99-9EAB-77A8-CA71-50515785F11C}"/>
              </a:ext>
            </a:extLst>
          </p:cNvPr>
          <p:cNvGrpSpPr/>
          <p:nvPr/>
        </p:nvGrpSpPr>
        <p:grpSpPr>
          <a:xfrm>
            <a:off x="4265881" y="1414059"/>
            <a:ext cx="3696289" cy="3326250"/>
            <a:chOff x="4265881" y="1414059"/>
            <a:chExt cx="3696289" cy="332625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EBD606A-012C-8AA9-7E3F-D2F1EFED800D}"/>
                </a:ext>
              </a:extLst>
            </p:cNvPr>
            <p:cNvSpPr/>
            <p:nvPr/>
          </p:nvSpPr>
          <p:spPr>
            <a:xfrm>
              <a:off x="4401011" y="1414059"/>
              <a:ext cx="3389978" cy="3326250"/>
            </a:xfrm>
            <a:prstGeom prst="ellipse">
              <a:avLst/>
            </a:prstGeom>
            <a:solidFill>
              <a:srgbClr val="C90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90EF5C0-985E-B0DA-6620-08337ED2A0E6}"/>
                </a:ext>
              </a:extLst>
            </p:cNvPr>
            <p:cNvSpPr txBox="1"/>
            <p:nvPr/>
          </p:nvSpPr>
          <p:spPr>
            <a:xfrm>
              <a:off x="4265881" y="2315398"/>
              <a:ext cx="3696289" cy="1546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Campagne de Communication</a:t>
              </a:r>
            </a:p>
            <a:p>
              <a:pPr algn="ctr"/>
              <a:r>
                <a:rPr lang="fr-FR" sz="28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dynamique</a:t>
              </a:r>
            </a:p>
          </p:txBody>
        </p:sp>
        <p:pic>
          <p:nvPicPr>
            <p:cNvPr id="17" name="Image 16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319AD8F4-004A-2321-2BAE-97C97B1CA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1297" y="1636838"/>
              <a:ext cx="634426" cy="634426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BD64181-17FF-90BF-07CF-7C8F5A7661DD}"/>
                </a:ext>
              </a:extLst>
            </p:cNvPr>
            <p:cNvSpPr txBox="1"/>
            <p:nvPr/>
          </p:nvSpPr>
          <p:spPr>
            <a:xfrm>
              <a:off x="4714332" y="3859472"/>
              <a:ext cx="2761020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+mj-lt"/>
                </a:rPr>
                <a:t>visible et multicanale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A5DD2E6-20EC-F8A6-297B-37C010E806BC}"/>
              </a:ext>
            </a:extLst>
          </p:cNvPr>
          <p:cNvGrpSpPr/>
          <p:nvPr/>
        </p:nvGrpSpPr>
        <p:grpSpPr>
          <a:xfrm>
            <a:off x="723910" y="1418458"/>
            <a:ext cx="3389978" cy="3317452"/>
            <a:chOff x="723910" y="1418458"/>
            <a:chExt cx="3389978" cy="331745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060588D-7225-7A76-5A0E-502EE8265DE2}"/>
                </a:ext>
              </a:extLst>
            </p:cNvPr>
            <p:cNvSpPr/>
            <p:nvPr/>
          </p:nvSpPr>
          <p:spPr>
            <a:xfrm>
              <a:off x="723910" y="1418458"/>
              <a:ext cx="3389978" cy="3317452"/>
            </a:xfrm>
            <a:prstGeom prst="ellipse">
              <a:avLst/>
            </a:prstGeom>
            <a:solidFill>
              <a:srgbClr val="D2087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0F761FB-7D8F-E3FD-5606-2D438ACD5364}"/>
                </a:ext>
              </a:extLst>
            </p:cNvPr>
            <p:cNvSpPr txBox="1"/>
            <p:nvPr/>
          </p:nvSpPr>
          <p:spPr>
            <a:xfrm>
              <a:off x="932877" y="2537461"/>
              <a:ext cx="29659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  <a:latin typeface="Montserrat Black" panose="00000A00000000000000" pitchFamily="2" charset="0"/>
                </a:rPr>
                <a:t>Offre Jeunes boostée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BAB0F47-899C-9364-5037-3B01DC833DE4}"/>
                </a:ext>
              </a:extLst>
            </p:cNvPr>
            <p:cNvSpPr txBox="1"/>
            <p:nvPr/>
          </p:nvSpPr>
          <p:spPr>
            <a:xfrm>
              <a:off x="1301547" y="3546046"/>
              <a:ext cx="2796723" cy="565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FR" sz="2800" dirty="0">
                <a:solidFill>
                  <a:schemeClr val="bg1"/>
                </a:solidFill>
                <a:latin typeface="Montserrat Black" panose="00000A00000000000000" pitchFamily="2" charset="0"/>
              </a:endParaRPr>
            </a:p>
          </p:txBody>
        </p:sp>
        <p:pic>
          <p:nvPicPr>
            <p:cNvPr id="19" name="Image 18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EBF93093-2F69-1B5E-6F74-E51D3C0F0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28" y="1656435"/>
              <a:ext cx="595233" cy="59523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21F38FC-7BB2-B489-2ABA-5DBBB5285ADD}"/>
                </a:ext>
              </a:extLst>
            </p:cNvPr>
            <p:cNvSpPr txBox="1"/>
            <p:nvPr/>
          </p:nvSpPr>
          <p:spPr>
            <a:xfrm>
              <a:off x="1324353" y="3647128"/>
              <a:ext cx="2242772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  <a:latin typeface="+mj-lt"/>
                </a:rPr>
                <a:t>bancarisation, crédits et plus encore…</a:t>
              </a:r>
            </a:p>
          </p:txBody>
        </p:sp>
      </p:grpSp>
      <p:sp>
        <p:nvSpPr>
          <p:cNvPr id="43" name="AutoShape 6" descr="Brainstorming images vectorielles, Brainstorming vecteurs libres de droits  | Depositphotos">
            <a:extLst>
              <a:ext uri="{FF2B5EF4-FFF2-40B4-BE49-F238E27FC236}">
                <a16:creationId xmlns:a16="http://schemas.microsoft.com/office/drawing/2014/main" id="{71ECEC9A-4F87-6B4E-13B9-5C490215E1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52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3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75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75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37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5139" y="1613852"/>
            <a:ext cx="9361715" cy="2696958"/>
          </a:xfrm>
        </p:spPr>
        <p:txBody>
          <a:bodyPr>
            <a:normAutofit fontScale="90000"/>
          </a:bodyPr>
          <a:lstStyle/>
          <a:p>
            <a:r>
              <a:rPr lang="fr-FR" sz="5700" dirty="0"/>
              <a:t>L’OFFRE JEUNES 2024</a:t>
            </a:r>
            <a:br>
              <a:rPr lang="fr-FR" dirty="0"/>
            </a:br>
            <a:br>
              <a:rPr lang="fr-FR" dirty="0"/>
            </a:br>
            <a:r>
              <a:rPr lang="fr-FR" sz="3000" dirty="0"/>
              <a:t>- Merci à tous -</a:t>
            </a:r>
            <a:br>
              <a:rPr lang="fr-FR" sz="3000" dirty="0"/>
            </a:br>
            <a:br>
              <a:rPr lang="fr-FR" sz="3000" dirty="0"/>
            </a:br>
            <a:r>
              <a:rPr lang="fr-FR" sz="2200" dirty="0"/>
              <a:t>Heure Du Jeudi</a:t>
            </a:r>
            <a:endParaRPr lang="fr-FR" sz="3000" dirty="0"/>
          </a:p>
        </p:txBody>
      </p:sp>
      <p:pic>
        <p:nvPicPr>
          <p:cNvPr id="13" name="Image 1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9A79152E-9199-2CBA-5037-C54F8ED839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44" y="4310810"/>
            <a:ext cx="3970107" cy="280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299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78D24642B3448838CD76EAD8B6EEA" ma:contentTypeVersion="15" ma:contentTypeDescription="Create a new document." ma:contentTypeScope="" ma:versionID="da170ebaa7291e52882c0b2357af82aa">
  <xsd:schema xmlns:xsd="http://www.w3.org/2001/XMLSchema" xmlns:xs="http://www.w3.org/2001/XMLSchema" xmlns:p="http://schemas.microsoft.com/office/2006/metadata/properties" xmlns:ns2="a1747024-86dc-4751-8e10-522923b8f745" xmlns:ns3="58cb1a87-7839-4da2-983c-fbfafe5e4193" targetNamespace="http://schemas.microsoft.com/office/2006/metadata/properties" ma:root="true" ma:fieldsID="f4a67ba27b374a0d4281f925eeba0412" ns2:_="" ns3:_="">
    <xsd:import namespace="a1747024-86dc-4751-8e10-522923b8f745"/>
    <xsd:import namespace="58cb1a87-7839-4da2-983c-fbfafe5e41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47024-86dc-4751-8e10-522923b8f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b1a87-7839-4da2-983c-fbfafe5e419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86315f-0ca8-4890-a31a-09f389bbc3b9}" ma:internalName="TaxCatchAll" ma:showField="CatchAllData" ma:web="58cb1a87-7839-4da2-983c-fbfafe5e41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47024-86dc-4751-8e10-522923b8f745">
      <Terms xmlns="http://schemas.microsoft.com/office/infopath/2007/PartnerControls"/>
    </lcf76f155ced4ddcb4097134ff3c332f>
    <TaxCatchAll xmlns="58cb1a87-7839-4da2-983c-fbfafe5e4193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C92FA20-E5BD-4A0E-923A-D2CB25BF1528}">
  <ds:schemaRefs>
    <ds:schemaRef ds:uri="58cb1a87-7839-4da2-983c-fbfafe5e4193"/>
    <ds:schemaRef ds:uri="a1747024-86dc-4751-8e10-522923b8f7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58cb1a87-7839-4da2-983c-fbfafe5e4193"/>
    <ds:schemaRef ds:uri="http://schemas.openxmlformats.org/package/2006/metadata/core-properties"/>
    <ds:schemaRef ds:uri="a1747024-86dc-4751-8e10-522923b8f745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2258</Words>
  <Application>Microsoft Office PowerPoint</Application>
  <PresentationFormat>Grand écran</PresentationFormat>
  <Paragraphs>427</Paragraphs>
  <Slides>26</Slides>
  <Notes>3</Notes>
  <HiddenSlides>1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ADLaM Display</vt:lpstr>
      <vt:lpstr>Arial</vt:lpstr>
      <vt:lpstr>Arial Black</vt:lpstr>
      <vt:lpstr>Calibri</vt:lpstr>
      <vt:lpstr>Montserrat</vt:lpstr>
      <vt:lpstr>Montserrat Black</vt:lpstr>
      <vt:lpstr>Wingdings</vt:lpstr>
      <vt:lpstr>Thème Office</vt:lpstr>
      <vt:lpstr>L’OFFRE JEUNES 2024  - Heure Du Jeudi -  18/04/2024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L’OFFRE JEUNES 2024  - Merci à tous -  Heure Du Jeudi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KLIPFEL Charlotte [CEGEE]</cp:lastModifiedBy>
  <cp:revision>101</cp:revision>
  <cp:lastPrinted>2024-03-26T13:48:59Z</cp:lastPrinted>
  <dcterms:created xsi:type="dcterms:W3CDTF">2020-06-24T09:20:11Z</dcterms:created>
  <dcterms:modified xsi:type="dcterms:W3CDTF">2024-04-16T08:22:59Z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0x010100ED690590ECF9214C869FADF5C353107F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