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70"/>
  </p:notesMasterIdLst>
  <p:sldIdLst>
    <p:sldId id="361" r:id="rId5"/>
    <p:sldId id="337" r:id="rId6"/>
    <p:sldId id="259" r:id="rId7"/>
    <p:sldId id="260" r:id="rId8"/>
    <p:sldId id="365" r:id="rId9"/>
    <p:sldId id="342" r:id="rId10"/>
    <p:sldId id="2147378267" r:id="rId11"/>
    <p:sldId id="375" r:id="rId12"/>
    <p:sldId id="263" r:id="rId13"/>
    <p:sldId id="2147378251" r:id="rId14"/>
    <p:sldId id="2147378252" r:id="rId15"/>
    <p:sldId id="2147378257" r:id="rId16"/>
    <p:sldId id="2147378253" r:id="rId17"/>
    <p:sldId id="2147378254" r:id="rId18"/>
    <p:sldId id="2147378258" r:id="rId19"/>
    <p:sldId id="297" r:id="rId20"/>
    <p:sldId id="2147378262" r:id="rId21"/>
    <p:sldId id="2147378184" r:id="rId22"/>
    <p:sldId id="414" r:id="rId23"/>
    <p:sldId id="413" r:id="rId24"/>
    <p:sldId id="2147378185" r:id="rId25"/>
    <p:sldId id="2147378268" r:id="rId26"/>
    <p:sldId id="2147378186" r:id="rId27"/>
    <p:sldId id="2147378265" r:id="rId28"/>
    <p:sldId id="2147378263" r:id="rId29"/>
    <p:sldId id="2147378188" r:id="rId30"/>
    <p:sldId id="2147378189" r:id="rId31"/>
    <p:sldId id="2147378269" r:id="rId32"/>
    <p:sldId id="417" r:id="rId33"/>
    <p:sldId id="2147378255" r:id="rId34"/>
    <p:sldId id="2147378192" r:id="rId35"/>
    <p:sldId id="2147378193" r:id="rId36"/>
    <p:sldId id="2147378141" r:id="rId37"/>
    <p:sldId id="2147378195" r:id="rId38"/>
    <p:sldId id="2147378196" r:id="rId39"/>
    <p:sldId id="2147378197" r:id="rId40"/>
    <p:sldId id="2147378158" r:id="rId41"/>
    <p:sldId id="303" r:id="rId42"/>
    <p:sldId id="2147378241" r:id="rId43"/>
    <p:sldId id="2147378242" r:id="rId44"/>
    <p:sldId id="2147378244" r:id="rId45"/>
    <p:sldId id="2147378256" r:id="rId46"/>
    <p:sldId id="2147378203" r:id="rId47"/>
    <p:sldId id="2147378204" r:id="rId48"/>
    <p:sldId id="2147378228" r:id="rId49"/>
    <p:sldId id="2147378229" r:id="rId50"/>
    <p:sldId id="2147378164" r:id="rId51"/>
    <p:sldId id="2147378165" r:id="rId52"/>
    <p:sldId id="2147378230" r:id="rId53"/>
    <p:sldId id="2147378231" r:id="rId54"/>
    <p:sldId id="2147378169" r:id="rId55"/>
    <p:sldId id="2147378232" r:id="rId56"/>
    <p:sldId id="2147378264" r:id="rId57"/>
    <p:sldId id="2147378234" r:id="rId58"/>
    <p:sldId id="2147378235" r:id="rId59"/>
    <p:sldId id="2147378260" r:id="rId60"/>
    <p:sldId id="2147378236" r:id="rId61"/>
    <p:sldId id="2147378237" r:id="rId62"/>
    <p:sldId id="2147378239" r:id="rId63"/>
    <p:sldId id="2147378199" r:id="rId64"/>
    <p:sldId id="2147378200" r:id="rId65"/>
    <p:sldId id="2147378201" r:id="rId66"/>
    <p:sldId id="2147378202" r:id="rId67"/>
    <p:sldId id="2147378266" r:id="rId68"/>
    <p:sldId id="403" r:id="rId69"/>
  </p:sldIdLst>
  <p:sldSz cx="12192000" cy="6858000"/>
  <p:notesSz cx="6800850" cy="9807575"/>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A50021"/>
    <a:srgbClr val="00B050"/>
    <a:srgbClr val="C00000"/>
    <a:srgbClr val="00B0F0"/>
    <a:srgbClr val="FFC000"/>
    <a:srgbClr val="7030A0"/>
    <a:srgbClr val="92D050"/>
    <a:srgbClr val="FFFF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snapToGrid="0">
      <p:cViewPr varScale="1">
        <p:scale>
          <a:sx n="100" d="100"/>
          <a:sy n="100" d="100"/>
        </p:scale>
        <p:origin x="966" y="90"/>
      </p:cViewPr>
      <p:guideLst/>
    </p:cSldViewPr>
  </p:slideViewPr>
  <p:notesTextViewPr>
    <p:cViewPr>
      <p:scale>
        <a:sx n="3" d="2"/>
        <a:sy n="3" d="2"/>
      </p:scale>
      <p:origin x="0" y="0"/>
    </p:cViewPr>
  </p:notesTextViewPr>
  <p:notesViewPr>
    <p:cSldViewPr snapToGrid="0">
      <p:cViewPr varScale="1">
        <p:scale>
          <a:sx n="75" d="100"/>
          <a:sy n="75" d="100"/>
        </p:scale>
        <p:origin x="412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2BABE3B-FBCF-62BA-B7A4-FC30C3D78753}"/>
              </a:ext>
            </a:extLst>
          </p:cNvPr>
          <p:cNvSpPr>
            <a:spLocks noGrp="1"/>
          </p:cNvSpPr>
          <p:nvPr>
            <p:ph type="hdr" sz="quarter"/>
          </p:nvPr>
        </p:nvSpPr>
        <p:spPr>
          <a:xfrm>
            <a:off x="0" y="1"/>
            <a:ext cx="2946333" cy="492496"/>
          </a:xfrm>
          <a:prstGeom prst="rect">
            <a:avLst/>
          </a:prstGeom>
        </p:spPr>
        <p:txBody>
          <a:bodyPr vert="horz" lIns="91440" tIns="45720" rIns="91440" bIns="45720" rtlCol="0"/>
          <a:lstStyle>
            <a:lvl1pPr algn="l" eaLnBrk="1" fontAlgn="auto" hangingPunct="1">
              <a:spcBef>
                <a:spcPts val="0"/>
              </a:spcBef>
              <a:spcAft>
                <a:spcPts val="0"/>
              </a:spcAft>
              <a:defRPr sz="1200" b="0" i="0">
                <a:latin typeface="Roboto" panose="02000000000000000000" pitchFamily="2" charset="0"/>
              </a:defRPr>
            </a:lvl1pPr>
          </a:lstStyle>
          <a:p>
            <a:pPr>
              <a:defRPr/>
            </a:pPr>
            <a:endParaRPr lang="fr-FR"/>
          </a:p>
        </p:txBody>
      </p:sp>
      <p:sp>
        <p:nvSpPr>
          <p:cNvPr id="3" name="Espace réservé de la date 2">
            <a:extLst>
              <a:ext uri="{FF2B5EF4-FFF2-40B4-BE49-F238E27FC236}">
                <a16:creationId xmlns:a16="http://schemas.microsoft.com/office/drawing/2014/main" id="{AD318092-99B2-19B0-D1F1-CB6AC0E7856B}"/>
              </a:ext>
            </a:extLst>
          </p:cNvPr>
          <p:cNvSpPr>
            <a:spLocks noGrp="1"/>
          </p:cNvSpPr>
          <p:nvPr>
            <p:ph type="dt" idx="1"/>
          </p:nvPr>
        </p:nvSpPr>
        <p:spPr>
          <a:xfrm>
            <a:off x="3852897" y="1"/>
            <a:ext cx="2946333" cy="492496"/>
          </a:xfrm>
          <a:prstGeom prst="rect">
            <a:avLst/>
          </a:prstGeom>
        </p:spPr>
        <p:txBody>
          <a:bodyPr vert="horz" lIns="91440" tIns="45720" rIns="91440" bIns="45720" rtlCol="0"/>
          <a:lstStyle>
            <a:lvl1pPr algn="r" eaLnBrk="1" fontAlgn="auto" hangingPunct="1">
              <a:spcBef>
                <a:spcPts val="0"/>
              </a:spcBef>
              <a:spcAft>
                <a:spcPts val="0"/>
              </a:spcAft>
              <a:defRPr sz="1200" b="0" i="0" smtClean="0">
                <a:latin typeface="Roboto" panose="02000000000000000000" pitchFamily="2" charset="0"/>
              </a:defRPr>
            </a:lvl1pPr>
          </a:lstStyle>
          <a:p>
            <a:pPr>
              <a:defRPr/>
            </a:pPr>
            <a:fld id="{A70C345E-7D71-4BB8-A8A8-BA5CC79241F0}" type="datetimeFigureOut">
              <a:rPr lang="fr-FR"/>
              <a:pPr>
                <a:defRPr/>
              </a:pPr>
              <a:t>24/04/2024</a:t>
            </a:fld>
            <a:endParaRPr lang="fr-FR"/>
          </a:p>
        </p:txBody>
      </p:sp>
      <p:sp>
        <p:nvSpPr>
          <p:cNvPr id="4" name="Espace réservé de l'image des diapositives 3">
            <a:extLst>
              <a:ext uri="{FF2B5EF4-FFF2-40B4-BE49-F238E27FC236}">
                <a16:creationId xmlns:a16="http://schemas.microsoft.com/office/drawing/2014/main" id="{47BF2CCD-E21A-F69D-532C-EFF9CDD3D2DC}"/>
              </a:ext>
            </a:extLst>
          </p:cNvPr>
          <p:cNvSpPr>
            <a:spLocks noGrp="1" noRot="1" noChangeAspect="1"/>
          </p:cNvSpPr>
          <p:nvPr>
            <p:ph type="sldImg" idx="2"/>
          </p:nvPr>
        </p:nvSpPr>
        <p:spPr>
          <a:xfrm>
            <a:off x="460375" y="1227138"/>
            <a:ext cx="5880100" cy="330835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notes 4">
            <a:extLst>
              <a:ext uri="{FF2B5EF4-FFF2-40B4-BE49-F238E27FC236}">
                <a16:creationId xmlns:a16="http://schemas.microsoft.com/office/drawing/2014/main" id="{9201E694-1118-6B30-B707-8756939EDD47}"/>
              </a:ext>
            </a:extLst>
          </p:cNvPr>
          <p:cNvSpPr>
            <a:spLocks noGrp="1"/>
          </p:cNvSpPr>
          <p:nvPr>
            <p:ph type="body" sz="quarter" idx="3"/>
          </p:nvPr>
        </p:nvSpPr>
        <p:spPr>
          <a:xfrm>
            <a:off x="679923" y="4719494"/>
            <a:ext cx="5441004" cy="3861546"/>
          </a:xfrm>
          <a:prstGeom prst="rect">
            <a:avLst/>
          </a:prstGeom>
        </p:spPr>
        <p:txBody>
          <a:bodyPr vert="horz" lIns="91440" tIns="45720" rIns="91440" bIns="45720" rtlCol="0"/>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35263E25-6B56-BD6B-29AF-D47A3927E82E}"/>
              </a:ext>
            </a:extLst>
          </p:cNvPr>
          <p:cNvSpPr>
            <a:spLocks noGrp="1"/>
          </p:cNvSpPr>
          <p:nvPr>
            <p:ph type="ftr" sz="quarter" idx="4"/>
          </p:nvPr>
        </p:nvSpPr>
        <p:spPr>
          <a:xfrm>
            <a:off x="0" y="9315079"/>
            <a:ext cx="2946333" cy="492496"/>
          </a:xfrm>
          <a:prstGeom prst="rect">
            <a:avLst/>
          </a:prstGeom>
        </p:spPr>
        <p:txBody>
          <a:bodyPr vert="horz" lIns="91440" tIns="45720" rIns="91440" bIns="45720" rtlCol="0" anchor="b"/>
          <a:lstStyle>
            <a:lvl1pPr algn="l" eaLnBrk="1" fontAlgn="auto" hangingPunct="1">
              <a:spcBef>
                <a:spcPts val="0"/>
              </a:spcBef>
              <a:spcAft>
                <a:spcPts val="0"/>
              </a:spcAft>
              <a:defRPr sz="1200" b="0" i="0">
                <a:latin typeface="Roboto" panose="02000000000000000000" pitchFamily="2" charset="0"/>
              </a:defRPr>
            </a:lvl1pPr>
          </a:lstStyle>
          <a:p>
            <a:pPr>
              <a:defRPr/>
            </a:pPr>
            <a:endParaRPr lang="fr-FR"/>
          </a:p>
        </p:txBody>
      </p:sp>
      <p:sp>
        <p:nvSpPr>
          <p:cNvPr id="7" name="Espace réservé du numéro de diapositive 6">
            <a:extLst>
              <a:ext uri="{FF2B5EF4-FFF2-40B4-BE49-F238E27FC236}">
                <a16:creationId xmlns:a16="http://schemas.microsoft.com/office/drawing/2014/main" id="{CA4029D6-F41B-B8AC-C114-1E7F5939D862}"/>
              </a:ext>
            </a:extLst>
          </p:cNvPr>
          <p:cNvSpPr>
            <a:spLocks noGrp="1"/>
          </p:cNvSpPr>
          <p:nvPr>
            <p:ph type="sldNum" sz="quarter" idx="5"/>
          </p:nvPr>
        </p:nvSpPr>
        <p:spPr>
          <a:xfrm>
            <a:off x="3852897" y="9315079"/>
            <a:ext cx="2946333" cy="492496"/>
          </a:xfrm>
          <a:prstGeom prst="rect">
            <a:avLst/>
          </a:prstGeom>
        </p:spPr>
        <p:txBody>
          <a:bodyPr vert="horz" lIns="91440" tIns="45720" rIns="91440" bIns="45720" rtlCol="0" anchor="b"/>
          <a:lstStyle>
            <a:lvl1pPr algn="r" eaLnBrk="1" fontAlgn="auto" hangingPunct="1">
              <a:spcBef>
                <a:spcPts val="0"/>
              </a:spcBef>
              <a:spcAft>
                <a:spcPts val="0"/>
              </a:spcAft>
              <a:defRPr sz="1200" b="0" i="0" smtClean="0">
                <a:latin typeface="Roboto" panose="02000000000000000000" pitchFamily="2" charset="0"/>
              </a:defRPr>
            </a:lvl1pPr>
          </a:lstStyle>
          <a:p>
            <a:pPr>
              <a:defRPr/>
            </a:pPr>
            <a:fld id="{8218BED1-DAE4-47F5-BDAB-B8E8507EADCC}"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Roboto" panose="02000000000000000000" pitchFamily="2" charset="0"/>
        <a:ea typeface="+mn-ea"/>
        <a:cs typeface="+mn-cs"/>
      </a:defRPr>
    </a:lvl1pPr>
    <a:lvl2pPr marL="457200" algn="l" rtl="0" fontAlgn="base">
      <a:spcBef>
        <a:spcPct val="30000"/>
      </a:spcBef>
      <a:spcAft>
        <a:spcPct val="0"/>
      </a:spcAft>
      <a:defRPr sz="1200" kern="1200">
        <a:solidFill>
          <a:schemeClr val="tx1"/>
        </a:solidFill>
        <a:latin typeface="Roboto" panose="02000000000000000000" pitchFamily="2" charset="0"/>
        <a:ea typeface="+mn-ea"/>
        <a:cs typeface="+mn-cs"/>
      </a:defRPr>
    </a:lvl2pPr>
    <a:lvl3pPr marL="914400" algn="l" rtl="0" fontAlgn="base">
      <a:spcBef>
        <a:spcPct val="30000"/>
      </a:spcBef>
      <a:spcAft>
        <a:spcPct val="0"/>
      </a:spcAft>
      <a:defRPr sz="1200" kern="1200">
        <a:solidFill>
          <a:schemeClr val="tx1"/>
        </a:solidFill>
        <a:latin typeface="Roboto" panose="02000000000000000000" pitchFamily="2" charset="0"/>
        <a:ea typeface="+mn-ea"/>
        <a:cs typeface="+mn-cs"/>
      </a:defRPr>
    </a:lvl3pPr>
    <a:lvl4pPr marL="1371600" algn="l" rtl="0" fontAlgn="base">
      <a:spcBef>
        <a:spcPct val="30000"/>
      </a:spcBef>
      <a:spcAft>
        <a:spcPct val="0"/>
      </a:spcAft>
      <a:defRPr sz="1200" kern="1200">
        <a:solidFill>
          <a:schemeClr val="tx1"/>
        </a:solidFill>
        <a:latin typeface="Roboto" panose="02000000000000000000" pitchFamily="2" charset="0"/>
        <a:ea typeface="+mn-ea"/>
        <a:cs typeface="+mn-cs"/>
      </a:defRPr>
    </a:lvl4pPr>
    <a:lvl5pPr marL="1828800" algn="l" rtl="0" fontAlgn="base">
      <a:spcBef>
        <a:spcPct val="30000"/>
      </a:spcBef>
      <a:spcAft>
        <a:spcPct val="0"/>
      </a:spcAft>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1</a:t>
            </a:fld>
            <a:endParaRPr lang="fr-FR"/>
          </a:p>
        </p:txBody>
      </p:sp>
    </p:spTree>
    <p:extLst>
      <p:ext uri="{BB962C8B-B14F-4D97-AF65-F5344CB8AC3E}">
        <p14:creationId xmlns:p14="http://schemas.microsoft.com/office/powerpoint/2010/main" val="3078842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a:t>
            </a:fld>
            <a:endParaRPr lang="fr-FR"/>
          </a:p>
        </p:txBody>
      </p:sp>
    </p:spTree>
    <p:extLst>
      <p:ext uri="{BB962C8B-B14F-4D97-AF65-F5344CB8AC3E}">
        <p14:creationId xmlns:p14="http://schemas.microsoft.com/office/powerpoint/2010/main" val="1291915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a:t>
            </a:fld>
            <a:endParaRPr lang="fr-FR"/>
          </a:p>
        </p:txBody>
      </p:sp>
    </p:spTree>
    <p:extLst>
      <p:ext uri="{BB962C8B-B14F-4D97-AF65-F5344CB8AC3E}">
        <p14:creationId xmlns:p14="http://schemas.microsoft.com/office/powerpoint/2010/main" val="4175920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23</a:t>
            </a:fld>
            <a:endParaRPr lang="fr-FR"/>
          </a:p>
        </p:txBody>
      </p:sp>
    </p:spTree>
    <p:extLst>
      <p:ext uri="{BB962C8B-B14F-4D97-AF65-F5344CB8AC3E}">
        <p14:creationId xmlns:p14="http://schemas.microsoft.com/office/powerpoint/2010/main" val="2775738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8BED1-DAE4-47F5-BDAB-B8E8507EADCC}" type="slidenum">
              <a:rPr kumimoji="0" lang="fr-FR"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FR"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604616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Stock CPA sur base Fds de commerce </a:t>
            </a:r>
            <a:r>
              <a:rPr lang="fr-FR" err="1"/>
              <a:t>oct</a:t>
            </a:r>
            <a:r>
              <a:rPr lang="fr-FR"/>
              <a:t> 2023 = 13024 clients </a:t>
            </a:r>
            <a:r>
              <a:rPr lang="fr-FR">
                <a:sym typeface="Wingdings" panose="05000000000000000000" pitchFamily="2" charset="2"/>
              </a:rPr>
              <a:t> dont CPA avec univers </a:t>
            </a:r>
            <a:r>
              <a:rPr lang="fr-FR" err="1">
                <a:sym typeface="Wingdings" panose="05000000000000000000" pitchFamily="2" charset="2"/>
              </a:rPr>
              <a:t>Banca</a:t>
            </a:r>
            <a:r>
              <a:rPr lang="fr-FR">
                <a:sym typeface="Wingdings" panose="05000000000000000000" pitchFamily="2" charset="2"/>
              </a:rPr>
              <a:t> détenu : 11302  donc 1722 CPA non-équipés en </a:t>
            </a:r>
            <a:r>
              <a:rPr lang="fr-FR" err="1">
                <a:sym typeface="Wingdings" panose="05000000000000000000" pitchFamily="2" charset="2"/>
              </a:rPr>
              <a:t>Banca</a:t>
            </a:r>
            <a:r>
              <a:rPr lang="fr-FR">
                <a:sym typeface="Wingdings" panose="05000000000000000000" pitchFamily="2" charset="2"/>
              </a:rPr>
              <a:t>, soit environ 1 CPA sur 7</a:t>
            </a:r>
            <a:endParaRPr lang="fr-FR"/>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34</a:t>
            </a:fld>
            <a:endParaRPr lang="fr-FR"/>
          </a:p>
        </p:txBody>
      </p:sp>
    </p:spTree>
    <p:extLst>
      <p:ext uri="{BB962C8B-B14F-4D97-AF65-F5344CB8AC3E}">
        <p14:creationId xmlns:p14="http://schemas.microsoft.com/office/powerpoint/2010/main" val="3061083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Stock clients Pros base Fds Pro 10/2023 : 25893 clients</a:t>
            </a:r>
          </a:p>
          <a:p>
            <a:r>
              <a:rPr lang="fr-FR"/>
              <a:t>Dont univers « I » détenu : 1796, soit 6,94% du stock.</a:t>
            </a:r>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36</a:t>
            </a:fld>
            <a:endParaRPr lang="fr-FR"/>
          </a:p>
        </p:txBody>
      </p:sp>
    </p:spTree>
    <p:extLst>
      <p:ext uri="{BB962C8B-B14F-4D97-AF65-F5344CB8AC3E}">
        <p14:creationId xmlns:p14="http://schemas.microsoft.com/office/powerpoint/2010/main" val="2647261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39</a:t>
            </a:fld>
            <a:endParaRPr lang="fr-FR"/>
          </a:p>
        </p:txBody>
      </p:sp>
    </p:spTree>
    <p:extLst>
      <p:ext uri="{BB962C8B-B14F-4D97-AF65-F5344CB8AC3E}">
        <p14:creationId xmlns:p14="http://schemas.microsoft.com/office/powerpoint/2010/main" val="2602979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40</a:t>
            </a:fld>
            <a:endParaRPr lang="fr-FR"/>
          </a:p>
        </p:txBody>
      </p:sp>
    </p:spTree>
    <p:extLst>
      <p:ext uri="{BB962C8B-B14F-4D97-AF65-F5344CB8AC3E}">
        <p14:creationId xmlns:p14="http://schemas.microsoft.com/office/powerpoint/2010/main" val="1052633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41</a:t>
            </a:fld>
            <a:endParaRPr lang="fr-FR"/>
          </a:p>
        </p:txBody>
      </p:sp>
    </p:spTree>
    <p:extLst>
      <p:ext uri="{BB962C8B-B14F-4D97-AF65-F5344CB8AC3E}">
        <p14:creationId xmlns:p14="http://schemas.microsoft.com/office/powerpoint/2010/main" val="2675676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42</a:t>
            </a:fld>
            <a:endParaRPr lang="fr-FR"/>
          </a:p>
        </p:txBody>
      </p:sp>
    </p:spTree>
    <p:extLst>
      <p:ext uri="{BB962C8B-B14F-4D97-AF65-F5344CB8AC3E}">
        <p14:creationId xmlns:p14="http://schemas.microsoft.com/office/powerpoint/2010/main" val="1734899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43</a:t>
            </a:fld>
            <a:endParaRPr lang="fr-FR"/>
          </a:p>
        </p:txBody>
      </p:sp>
    </p:spTree>
    <p:extLst>
      <p:ext uri="{BB962C8B-B14F-4D97-AF65-F5344CB8AC3E}">
        <p14:creationId xmlns:p14="http://schemas.microsoft.com/office/powerpoint/2010/main" val="521328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44</a:t>
            </a:fld>
            <a:endParaRPr lang="fr-FR"/>
          </a:p>
        </p:txBody>
      </p:sp>
    </p:spTree>
    <p:extLst>
      <p:ext uri="{BB962C8B-B14F-4D97-AF65-F5344CB8AC3E}">
        <p14:creationId xmlns:p14="http://schemas.microsoft.com/office/powerpoint/2010/main" val="438728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45</a:t>
            </a:fld>
            <a:endParaRPr lang="fr-FR"/>
          </a:p>
        </p:txBody>
      </p:sp>
    </p:spTree>
    <p:extLst>
      <p:ext uri="{BB962C8B-B14F-4D97-AF65-F5344CB8AC3E}">
        <p14:creationId xmlns:p14="http://schemas.microsoft.com/office/powerpoint/2010/main" val="707530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46</a:t>
            </a:fld>
            <a:endParaRPr lang="fr-FR"/>
          </a:p>
        </p:txBody>
      </p:sp>
    </p:spTree>
    <p:extLst>
      <p:ext uri="{BB962C8B-B14F-4D97-AF65-F5344CB8AC3E}">
        <p14:creationId xmlns:p14="http://schemas.microsoft.com/office/powerpoint/2010/main" val="1641841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47</a:t>
            </a:fld>
            <a:endParaRPr lang="fr-FR"/>
          </a:p>
        </p:txBody>
      </p:sp>
    </p:spTree>
    <p:extLst>
      <p:ext uri="{BB962C8B-B14F-4D97-AF65-F5344CB8AC3E}">
        <p14:creationId xmlns:p14="http://schemas.microsoft.com/office/powerpoint/2010/main" val="2546920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48</a:t>
            </a:fld>
            <a:endParaRPr lang="fr-FR"/>
          </a:p>
        </p:txBody>
      </p:sp>
    </p:spTree>
    <p:extLst>
      <p:ext uri="{BB962C8B-B14F-4D97-AF65-F5344CB8AC3E}">
        <p14:creationId xmlns:p14="http://schemas.microsoft.com/office/powerpoint/2010/main" val="3874455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49</a:t>
            </a:fld>
            <a:endParaRPr lang="fr-FR"/>
          </a:p>
        </p:txBody>
      </p:sp>
    </p:spTree>
    <p:extLst>
      <p:ext uri="{BB962C8B-B14F-4D97-AF65-F5344CB8AC3E}">
        <p14:creationId xmlns:p14="http://schemas.microsoft.com/office/powerpoint/2010/main" val="3663797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50</a:t>
            </a:fld>
            <a:endParaRPr lang="fr-FR"/>
          </a:p>
        </p:txBody>
      </p:sp>
    </p:spTree>
    <p:extLst>
      <p:ext uri="{BB962C8B-B14F-4D97-AF65-F5344CB8AC3E}">
        <p14:creationId xmlns:p14="http://schemas.microsoft.com/office/powerpoint/2010/main" val="4141295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51</a:t>
            </a:fld>
            <a:endParaRPr lang="fr-FR"/>
          </a:p>
        </p:txBody>
      </p:sp>
    </p:spTree>
    <p:extLst>
      <p:ext uri="{BB962C8B-B14F-4D97-AF65-F5344CB8AC3E}">
        <p14:creationId xmlns:p14="http://schemas.microsoft.com/office/powerpoint/2010/main" val="822784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52</a:t>
            </a:fld>
            <a:endParaRPr lang="fr-FR"/>
          </a:p>
        </p:txBody>
      </p:sp>
    </p:spTree>
    <p:extLst>
      <p:ext uri="{BB962C8B-B14F-4D97-AF65-F5344CB8AC3E}">
        <p14:creationId xmlns:p14="http://schemas.microsoft.com/office/powerpoint/2010/main" val="3310616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53</a:t>
            </a:fld>
            <a:endParaRPr lang="fr-FR"/>
          </a:p>
        </p:txBody>
      </p:sp>
    </p:spTree>
    <p:extLst>
      <p:ext uri="{BB962C8B-B14F-4D97-AF65-F5344CB8AC3E}">
        <p14:creationId xmlns:p14="http://schemas.microsoft.com/office/powerpoint/2010/main" val="969997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54</a:t>
            </a:fld>
            <a:endParaRPr lang="fr-FR"/>
          </a:p>
        </p:txBody>
      </p:sp>
    </p:spTree>
    <p:extLst>
      <p:ext uri="{BB962C8B-B14F-4D97-AF65-F5344CB8AC3E}">
        <p14:creationId xmlns:p14="http://schemas.microsoft.com/office/powerpoint/2010/main" val="41094359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55</a:t>
            </a:fld>
            <a:endParaRPr lang="fr-FR"/>
          </a:p>
        </p:txBody>
      </p:sp>
    </p:spTree>
    <p:extLst>
      <p:ext uri="{BB962C8B-B14F-4D97-AF65-F5344CB8AC3E}">
        <p14:creationId xmlns:p14="http://schemas.microsoft.com/office/powerpoint/2010/main" val="3764159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56</a:t>
            </a:fld>
            <a:endParaRPr lang="fr-FR"/>
          </a:p>
        </p:txBody>
      </p:sp>
    </p:spTree>
    <p:extLst>
      <p:ext uri="{BB962C8B-B14F-4D97-AF65-F5344CB8AC3E}">
        <p14:creationId xmlns:p14="http://schemas.microsoft.com/office/powerpoint/2010/main" val="39174524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57</a:t>
            </a:fld>
            <a:endParaRPr lang="fr-FR"/>
          </a:p>
        </p:txBody>
      </p:sp>
    </p:spTree>
    <p:extLst>
      <p:ext uri="{BB962C8B-B14F-4D97-AF65-F5344CB8AC3E}">
        <p14:creationId xmlns:p14="http://schemas.microsoft.com/office/powerpoint/2010/main" val="34012919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58</a:t>
            </a:fld>
            <a:endParaRPr lang="fr-FR"/>
          </a:p>
        </p:txBody>
      </p:sp>
    </p:spTree>
    <p:extLst>
      <p:ext uri="{BB962C8B-B14F-4D97-AF65-F5344CB8AC3E}">
        <p14:creationId xmlns:p14="http://schemas.microsoft.com/office/powerpoint/2010/main" val="14598268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59</a:t>
            </a:fld>
            <a:endParaRPr lang="fr-FR"/>
          </a:p>
        </p:txBody>
      </p:sp>
    </p:spTree>
    <p:extLst>
      <p:ext uri="{BB962C8B-B14F-4D97-AF65-F5344CB8AC3E}">
        <p14:creationId xmlns:p14="http://schemas.microsoft.com/office/powerpoint/2010/main" val="6502220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60</a:t>
            </a:fld>
            <a:endParaRPr lang="fr-FR"/>
          </a:p>
        </p:txBody>
      </p:sp>
    </p:spTree>
    <p:extLst>
      <p:ext uri="{BB962C8B-B14F-4D97-AF65-F5344CB8AC3E}">
        <p14:creationId xmlns:p14="http://schemas.microsoft.com/office/powerpoint/2010/main" val="28813019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8BED1-DAE4-47F5-BDAB-B8E8507EADCC}" type="slidenum">
              <a:rPr kumimoji="0" lang="fr-FR"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fr-FR"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33328933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62</a:t>
            </a:fld>
            <a:endParaRPr lang="fr-FR"/>
          </a:p>
        </p:txBody>
      </p:sp>
    </p:spTree>
    <p:extLst>
      <p:ext uri="{BB962C8B-B14F-4D97-AF65-F5344CB8AC3E}">
        <p14:creationId xmlns:p14="http://schemas.microsoft.com/office/powerpoint/2010/main" val="1468423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63</a:t>
            </a:fld>
            <a:endParaRPr lang="fr-FR"/>
          </a:p>
        </p:txBody>
      </p:sp>
    </p:spTree>
    <p:extLst>
      <p:ext uri="{BB962C8B-B14F-4D97-AF65-F5344CB8AC3E}">
        <p14:creationId xmlns:p14="http://schemas.microsoft.com/office/powerpoint/2010/main" val="37744955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12.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7_Disposition personnalisée">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FCFAF4C9-960F-C1F8-29DC-C7D7B68A76C0}"/>
              </a:ext>
            </a:extLst>
          </p:cNvPr>
          <p:cNvPicPr>
            <a:picLocks noChangeAspect="1"/>
          </p:cNvPicPr>
          <p:nvPr/>
        </p:nvPicPr>
        <p:blipFill rotWithShape="1">
          <a:blip r:embed="rId2" cstate="email"/>
          <a:srcRect l="54134" b="-22721"/>
          <a:stretch/>
        </p:blipFill>
        <p:spPr>
          <a:xfrm>
            <a:off x="0" y="5678488"/>
            <a:ext cx="12199938" cy="1054100"/>
          </a:xfrm>
          <a:prstGeom prst="rect">
            <a:avLst/>
          </a:prstGeom>
        </p:spPr>
      </p:pic>
      <p:sp>
        <p:nvSpPr>
          <p:cNvPr id="3" name="Espace réservé pour une image  2"/>
          <p:cNvSpPr>
            <a:spLocks noGrp="1"/>
          </p:cNvSpPr>
          <p:nvPr>
            <p:ph type="pic" sz="quarter" idx="14"/>
          </p:nvPr>
        </p:nvSpPr>
        <p:spPr>
          <a:xfrm>
            <a:off x="0" y="6532"/>
            <a:ext cx="12192000" cy="4106487"/>
          </a:xfrm>
          <a:solidFill>
            <a:schemeClr val="bg1">
              <a:lumMod val="95000"/>
            </a:schemeClr>
          </a:solidFill>
        </p:spPr>
        <p:txBody>
          <a:bodyPr/>
          <a:lstStyle/>
          <a:p>
            <a:pPr lvl="0"/>
            <a:r>
              <a:rPr lang="fr-FR" noProof="0">
                <a:sym typeface="Arial"/>
              </a:rPr>
              <a:t>Cliquez sur l'icône pour ajouter une image</a:t>
            </a:r>
          </a:p>
        </p:txBody>
      </p:sp>
      <p:sp>
        <p:nvSpPr>
          <p:cNvPr id="4" name="Shape 10"/>
          <p:cNvSpPr txBox="1">
            <a:spLocks noGrp="1"/>
          </p:cNvSpPr>
          <p:nvPr>
            <p:ph type="ctrTitle"/>
          </p:nvPr>
        </p:nvSpPr>
        <p:spPr>
          <a:xfrm>
            <a:off x="687016" y="4503278"/>
            <a:ext cx="9000541" cy="672565"/>
          </a:xfrm>
          <a:prstGeom prst="rect">
            <a:avLst/>
          </a:prstGeom>
        </p:spPr>
        <p:txBody>
          <a:bodyPr tIns="0" bIns="0" anchor="ctr">
            <a:noAutofit/>
          </a:bodyPr>
          <a:lstStyle>
            <a:lvl1pPr lvl="0" algn="l">
              <a:lnSpc>
                <a:spcPct val="90000"/>
              </a:lnSpc>
              <a:spcBef>
                <a:spcPts val="0"/>
              </a:spcBef>
              <a:buClr>
                <a:srgbClr val="FFFFFF"/>
              </a:buClr>
              <a:buSzPct val="100000"/>
              <a:buFont typeface="Cabin Condensed"/>
              <a:defRPr sz="4000" b="0" cap="none" baseline="0">
                <a:solidFill>
                  <a:schemeClr val="accent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5" name="Espace réservé du texte 52"/>
          <p:cNvSpPr>
            <a:spLocks noGrp="1"/>
          </p:cNvSpPr>
          <p:nvPr>
            <p:ph type="body" sz="quarter" idx="11"/>
          </p:nvPr>
        </p:nvSpPr>
        <p:spPr>
          <a:xfrm>
            <a:off x="687018" y="5245025"/>
            <a:ext cx="9000540" cy="307777"/>
          </a:xfrm>
          <a:prstGeom prst="rect">
            <a:avLst/>
          </a:prstGeom>
          <a:noFill/>
          <a:ln>
            <a:noFill/>
          </a:ln>
        </p:spPr>
        <p:txBody>
          <a:bodyPr wrap="square" lIns="0" tIns="0" rIns="0" bIns="0" anchor="t" anchorCtr="0">
            <a:spAutoFit/>
          </a:bodyPr>
          <a:lstStyle>
            <a:lvl1pPr marL="0" indent="0" algn="l">
              <a:buNone/>
              <a:defRPr sz="20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7" name="Espace réservé du texte 52"/>
          <p:cNvSpPr>
            <a:spLocks noGrp="1"/>
          </p:cNvSpPr>
          <p:nvPr>
            <p:ph type="body" sz="quarter" idx="13"/>
          </p:nvPr>
        </p:nvSpPr>
        <p:spPr>
          <a:xfrm>
            <a:off x="11187221" y="263344"/>
            <a:ext cx="573409" cy="330072"/>
          </a:xfrm>
          <a:solidFill>
            <a:schemeClr val="bg1"/>
          </a:solidFill>
        </p:spPr>
        <p:txBody>
          <a:bodyPr wrap="none" lIns="72000" tIns="72000" rIns="72000" bIns="72000" anchor="ctr" anchorCtr="0">
            <a:spAutoFit/>
          </a:bodyPr>
          <a:lstStyle>
            <a:lvl1pPr marL="0" indent="0" algn="r">
              <a:buNone/>
              <a:defRPr sz="1200" b="0" i="0" baseline="0">
                <a:solidFill>
                  <a:schemeClr val="accent1"/>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9" name="Rectangle 8">
            <a:extLst>
              <a:ext uri="{FF2B5EF4-FFF2-40B4-BE49-F238E27FC236}">
                <a16:creationId xmlns:a16="http://schemas.microsoft.com/office/drawing/2014/main" id="{07DC168E-AB44-427D-B19B-7AF6213839EE}"/>
              </a:ext>
            </a:extLst>
          </p:cNvPr>
          <p:cNvSpPr/>
          <p:nvPr userDrawn="1"/>
        </p:nvSpPr>
        <p:spPr>
          <a:xfrm>
            <a:off x="9864270" y="5757474"/>
            <a:ext cx="1896360" cy="7536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texte, Police, capture d’écran, Graphique&#10;&#10;Description générée automatiquement">
            <a:extLst>
              <a:ext uri="{FF2B5EF4-FFF2-40B4-BE49-F238E27FC236}">
                <a16:creationId xmlns:a16="http://schemas.microsoft.com/office/drawing/2014/main" id="{AB3D51B1-75A8-C4D4-402F-7B70C1DE48E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23" t="32309" r="7240" b="32748"/>
          <a:stretch/>
        </p:blipFill>
        <p:spPr>
          <a:xfrm>
            <a:off x="9864270" y="5858189"/>
            <a:ext cx="1896360" cy="552197"/>
          </a:xfrm>
          <a:prstGeom prst="rect">
            <a:avLst/>
          </a:prstGeom>
        </p:spPr>
      </p:pic>
    </p:spTree>
    <p:extLst>
      <p:ext uri="{BB962C8B-B14F-4D97-AF65-F5344CB8AC3E}">
        <p14:creationId xmlns:p14="http://schemas.microsoft.com/office/powerpoint/2010/main" val="445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33B9AAA0-89ED-2A9B-0FAC-579AD98743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252" t="43925" r="34074"/>
          <a:stretch/>
        </p:blipFill>
        <p:spPr bwMode="auto">
          <a:xfrm>
            <a:off x="1263316" y="1"/>
            <a:ext cx="1760871"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31">
            <a:extLst>
              <a:ext uri="{FF2B5EF4-FFF2-40B4-BE49-F238E27FC236}">
                <a16:creationId xmlns:a16="http://schemas.microsoft.com/office/drawing/2014/main" id="{A2701958-9D66-917D-7DA7-3876E1765475}"/>
              </a:ext>
            </a:extLst>
          </p:cNvPr>
          <p:cNvSpPr txBox="1">
            <a:spLocks noChangeArrowheads="1"/>
          </p:cNvSpPr>
          <p:nvPr/>
        </p:nvSpPr>
        <p:spPr bwMode="auto">
          <a:xfrm>
            <a:off x="431800" y="5632450"/>
            <a:ext cx="2654300" cy="661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000" tIns="108000" rIns="108000" bIns="108000" anchor="b">
            <a:spAutoFit/>
          </a:bodyPr>
          <a:lstStyle>
            <a:lvl1pPr defTabSz="1217613">
              <a:defRPr>
                <a:solidFill>
                  <a:schemeClr val="tx1"/>
                </a:solidFill>
                <a:latin typeface="Arial" panose="020B0604020202020204" pitchFamily="34" charset="0"/>
              </a:defRPr>
            </a:lvl1pPr>
            <a:lvl2pPr marL="742950" indent="-285750" defTabSz="1217613">
              <a:defRPr>
                <a:solidFill>
                  <a:schemeClr val="tx1"/>
                </a:solidFill>
                <a:latin typeface="Arial" panose="020B0604020202020204" pitchFamily="34" charset="0"/>
              </a:defRPr>
            </a:lvl2pPr>
            <a:lvl3pPr marL="1143000" indent="-228600" defTabSz="1217613">
              <a:defRPr>
                <a:solidFill>
                  <a:schemeClr val="tx1"/>
                </a:solidFill>
                <a:latin typeface="Arial" panose="020B0604020202020204" pitchFamily="34" charset="0"/>
              </a:defRPr>
            </a:lvl3pPr>
            <a:lvl4pPr marL="1600200" indent="-228600" defTabSz="1217613">
              <a:defRPr>
                <a:solidFill>
                  <a:schemeClr val="tx1"/>
                </a:solidFill>
                <a:latin typeface="Arial" panose="020B0604020202020204" pitchFamily="34" charset="0"/>
              </a:defRPr>
            </a:lvl4pPr>
            <a:lvl5pPr marL="2057400" indent="-228600" defTabSz="1217613">
              <a:defRPr>
                <a:solidFill>
                  <a:schemeClr val="tx1"/>
                </a:solidFill>
                <a:latin typeface="Arial" panose="020B0604020202020204" pitchFamily="34" charset="0"/>
              </a:defRPr>
            </a:lvl5pPr>
            <a:lvl6pPr marL="2514600" indent="-228600" defTabSz="1217613" fontAlgn="base">
              <a:spcBef>
                <a:spcPct val="0"/>
              </a:spcBef>
              <a:spcAft>
                <a:spcPct val="0"/>
              </a:spcAft>
              <a:defRPr>
                <a:solidFill>
                  <a:schemeClr val="tx1"/>
                </a:solidFill>
                <a:latin typeface="Arial" panose="020B0604020202020204" pitchFamily="34" charset="0"/>
              </a:defRPr>
            </a:lvl6pPr>
            <a:lvl7pPr marL="2971800" indent="-228600" defTabSz="1217613" fontAlgn="base">
              <a:spcBef>
                <a:spcPct val="0"/>
              </a:spcBef>
              <a:spcAft>
                <a:spcPct val="0"/>
              </a:spcAft>
              <a:defRPr>
                <a:solidFill>
                  <a:schemeClr val="tx1"/>
                </a:solidFill>
                <a:latin typeface="Arial" panose="020B0604020202020204" pitchFamily="34" charset="0"/>
              </a:defRPr>
            </a:lvl7pPr>
            <a:lvl8pPr marL="3429000" indent="-228600" defTabSz="1217613" fontAlgn="base">
              <a:spcBef>
                <a:spcPct val="0"/>
              </a:spcBef>
              <a:spcAft>
                <a:spcPct val="0"/>
              </a:spcAft>
              <a:defRPr>
                <a:solidFill>
                  <a:schemeClr val="tx1"/>
                </a:solidFill>
                <a:latin typeface="Arial" panose="020B0604020202020204" pitchFamily="34" charset="0"/>
              </a:defRPr>
            </a:lvl8pPr>
            <a:lvl9pPr marL="3886200" indent="-228600" defTabSz="1217613" fontAlgn="base">
              <a:spcBef>
                <a:spcPct val="0"/>
              </a:spcBef>
              <a:spcAft>
                <a:spcPct val="0"/>
              </a:spcAft>
              <a:defRPr>
                <a:solidFill>
                  <a:schemeClr val="tx1"/>
                </a:solidFill>
                <a:latin typeface="Arial" panose="020B0604020202020204" pitchFamily="34" charset="0"/>
              </a:defRPr>
            </a:lvl9pPr>
          </a:lstStyle>
          <a:p>
            <a:pPr eaLnBrk="1" hangingPunct="1">
              <a:lnSpc>
                <a:spcPct val="90000"/>
              </a:lnSpc>
              <a:buClr>
                <a:srgbClr val="FFFFFF"/>
              </a:buClr>
              <a:buSzPct val="100000"/>
              <a:buFont typeface="Cabin Condensed"/>
              <a:buNone/>
            </a:pPr>
            <a:r>
              <a:rPr lang="fr-FR" altLang="fr-FR" sz="3200">
                <a:solidFill>
                  <a:schemeClr val="accent1"/>
                </a:solidFill>
                <a:latin typeface="Montserrat ExtraBold" panose="00000900000000000000" pitchFamily="2" charset="0"/>
                <a:cs typeface="Montserrat ExtraBold" panose="00000900000000000000" pitchFamily="2" charset="0"/>
                <a:sym typeface="Cabin Condensed"/>
              </a:rPr>
              <a:t>SOMMAIRE</a:t>
            </a:r>
          </a:p>
        </p:txBody>
      </p:sp>
      <p:cxnSp>
        <p:nvCxnSpPr>
          <p:cNvPr id="4" name="Connecteur droit 3">
            <a:extLst>
              <a:ext uri="{FF2B5EF4-FFF2-40B4-BE49-F238E27FC236}">
                <a16:creationId xmlns:a16="http://schemas.microsoft.com/office/drawing/2014/main" id="{2C8094C4-C1FF-7B54-AB7B-271B6CD3501F}"/>
              </a:ext>
            </a:extLst>
          </p:cNvPr>
          <p:cNvCxnSpPr>
            <a:cxnSpLocks/>
          </p:cNvCxnSpPr>
          <p:nvPr/>
        </p:nvCxnSpPr>
        <p:spPr>
          <a:xfrm>
            <a:off x="3695700" y="1096963"/>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8409197C-1C2E-A20C-6BBC-2853848B5EA4}"/>
              </a:ext>
            </a:extLst>
          </p:cNvPr>
          <p:cNvCxnSpPr>
            <a:cxnSpLocks/>
          </p:cNvCxnSpPr>
          <p:nvPr/>
        </p:nvCxnSpPr>
        <p:spPr>
          <a:xfrm>
            <a:off x="3695700" y="2030413"/>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13618D76-D5FB-6AD3-A622-9C95460A991B}"/>
              </a:ext>
            </a:extLst>
          </p:cNvPr>
          <p:cNvCxnSpPr>
            <a:cxnSpLocks/>
          </p:cNvCxnSpPr>
          <p:nvPr/>
        </p:nvCxnSpPr>
        <p:spPr>
          <a:xfrm>
            <a:off x="3695700" y="2963863"/>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Espace réservé du texte 2"/>
          <p:cNvSpPr>
            <a:spLocks noGrp="1"/>
          </p:cNvSpPr>
          <p:nvPr>
            <p:ph type="body" sz="quarter" idx="11"/>
          </p:nvPr>
        </p:nvSpPr>
        <p:spPr>
          <a:xfrm>
            <a:off x="4642691" y="268890"/>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4642691" y="1202897"/>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4642691" y="2136904"/>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4642691" y="3070910"/>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4642691" y="4004917"/>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12" name="Forme libre : forme 11">
            <a:extLst>
              <a:ext uri="{FF2B5EF4-FFF2-40B4-BE49-F238E27FC236}">
                <a16:creationId xmlns:a16="http://schemas.microsoft.com/office/drawing/2014/main" id="{1F619DC6-741E-31F8-58E2-44D0B7C3A7FE}"/>
              </a:ext>
            </a:extLst>
          </p:cNvPr>
          <p:cNvSpPr/>
          <p:nvPr userDrawn="1"/>
        </p:nvSpPr>
        <p:spPr>
          <a:xfrm>
            <a:off x="1302818" y="153749"/>
            <a:ext cx="0" cy="5462124"/>
          </a:xfrm>
          <a:custGeom>
            <a:avLst/>
            <a:gdLst>
              <a:gd name="connsiteX0" fmla="*/ 0 w 0"/>
              <a:gd name="connsiteY0" fmla="*/ 0 h 5462124"/>
              <a:gd name="connsiteX1" fmla="*/ 0 w 0"/>
              <a:gd name="connsiteY1" fmla="*/ 5462124 h 5462124"/>
            </a:gdLst>
            <a:ahLst/>
            <a:cxnLst>
              <a:cxn ang="0">
                <a:pos x="connsiteX0" y="connsiteY0"/>
              </a:cxn>
              <a:cxn ang="0">
                <a:pos x="connsiteX1" y="connsiteY1"/>
              </a:cxn>
            </a:cxnLst>
            <a:rect l="l" t="t" r="r" b="b"/>
            <a:pathLst>
              <a:path h="5462124">
                <a:moveTo>
                  <a:pt x="0" y="0"/>
                </a:moveTo>
                <a:lnTo>
                  <a:pt x="0" y="5462124"/>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space réservé du texte 52"/>
          <p:cNvSpPr>
            <a:spLocks noGrp="1"/>
          </p:cNvSpPr>
          <p:nvPr>
            <p:ph type="body" sz="quarter" idx="10"/>
          </p:nvPr>
        </p:nvSpPr>
        <p:spPr>
          <a:xfrm>
            <a:off x="3695732" y="268795"/>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200" b="1" i="0" u="none" strike="noStrike" cap="none" dirty="0">
                <a:solidFill>
                  <a:schemeClr val="accent1"/>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28" name="Espace réservé du texte 52"/>
          <p:cNvSpPr>
            <a:spLocks noGrp="1"/>
          </p:cNvSpPr>
          <p:nvPr>
            <p:ph type="body" sz="quarter" idx="12"/>
          </p:nvPr>
        </p:nvSpPr>
        <p:spPr>
          <a:xfrm>
            <a:off x="3695732" y="120280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200" b="1" i="0" u="none" strike="noStrike" cap="none" dirty="0">
                <a:solidFill>
                  <a:srgbClr val="FFC000"/>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30" name="Espace réservé du texte 52"/>
          <p:cNvSpPr>
            <a:spLocks noGrp="1"/>
          </p:cNvSpPr>
          <p:nvPr>
            <p:ph type="body" sz="quarter" idx="14"/>
          </p:nvPr>
        </p:nvSpPr>
        <p:spPr>
          <a:xfrm>
            <a:off x="3695732" y="213680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200" b="1" i="0" u="none" strike="noStrike" cap="none" dirty="0">
                <a:solidFill>
                  <a:srgbClr val="92D050"/>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32" name="Espace réservé du texte 52"/>
          <p:cNvSpPr>
            <a:spLocks noGrp="1"/>
          </p:cNvSpPr>
          <p:nvPr>
            <p:ph type="body" sz="quarter" idx="16"/>
          </p:nvPr>
        </p:nvSpPr>
        <p:spPr>
          <a:xfrm>
            <a:off x="3695732" y="3070815"/>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200" b="1" i="0" u="none" strike="noStrike" cap="none" dirty="0">
                <a:solidFill>
                  <a:schemeClr val="accent3"/>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34" name="Espace réservé du texte 52"/>
          <p:cNvSpPr>
            <a:spLocks noGrp="1"/>
          </p:cNvSpPr>
          <p:nvPr>
            <p:ph type="body" sz="quarter" idx="18"/>
          </p:nvPr>
        </p:nvSpPr>
        <p:spPr>
          <a:xfrm>
            <a:off x="3695732" y="400482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200" b="1" i="0" u="none" strike="noStrike" cap="none" dirty="0">
                <a:solidFill>
                  <a:schemeClr val="accent4"/>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13" name="Forme libre : forme 12">
            <a:extLst>
              <a:ext uri="{FF2B5EF4-FFF2-40B4-BE49-F238E27FC236}">
                <a16:creationId xmlns:a16="http://schemas.microsoft.com/office/drawing/2014/main" id="{55EBEB14-267E-FAE1-2982-D0C3411A62A5}"/>
              </a:ext>
            </a:extLst>
          </p:cNvPr>
          <p:cNvSpPr/>
          <p:nvPr userDrawn="1"/>
        </p:nvSpPr>
        <p:spPr>
          <a:xfrm>
            <a:off x="591772" y="6311015"/>
            <a:ext cx="532836" cy="602250"/>
          </a:xfrm>
          <a:custGeom>
            <a:avLst/>
            <a:gdLst>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Lst>
            <a:ahLst/>
            <a:cxnLst>
              <a:cxn ang="0">
                <a:pos x="connsiteX0" y="connsiteY0"/>
              </a:cxn>
              <a:cxn ang="0">
                <a:pos x="connsiteX1" y="connsiteY1"/>
              </a:cxn>
              <a:cxn ang="0">
                <a:pos x="connsiteX2" y="connsiteY2"/>
              </a:cxn>
            </a:cxnLst>
            <a:rect l="l" t="t" r="r" b="b"/>
            <a:pathLst>
              <a:path w="462455" h="546538">
                <a:moveTo>
                  <a:pt x="0" y="546538"/>
                </a:moveTo>
                <a:cubicBezTo>
                  <a:pt x="201176" y="421742"/>
                  <a:pt x="307555" y="302275"/>
                  <a:pt x="462455" y="0"/>
                </a:cubicBezTo>
                <a:lnTo>
                  <a:pt x="462455" y="0"/>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556729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8_Titre">
    <p:spTree>
      <p:nvGrpSpPr>
        <p:cNvPr id="1" name="Shape 8"/>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DA8A33CE-35FE-1DFA-DBF7-F97C6E0C36BB}"/>
              </a:ext>
            </a:extLst>
          </p:cNvPr>
          <p:cNvCxnSpPr>
            <a:cxnSpLocks/>
          </p:cNvCxnSpPr>
          <p:nvPr/>
        </p:nvCxnSpPr>
        <p:spPr>
          <a:xfrm>
            <a:off x="633413" y="2257425"/>
            <a:ext cx="4794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7824AAC0-3FC3-C8A2-73A0-C1E800ADE66B}"/>
              </a:ext>
            </a:extLst>
          </p:cNvPr>
          <p:cNvSpPr txBox="1">
            <a:spLocks noChangeAspect="1" noChangeArrowheads="1"/>
          </p:cNvSpPr>
          <p:nvPr/>
        </p:nvSpPr>
        <p:spPr bwMode="auto">
          <a:xfrm>
            <a:off x="11709400" y="6481763"/>
            <a:ext cx="242888" cy="163512"/>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2DAB3A8F-92A4-435A-80E7-3433F8B9A733}" type="slidenum">
              <a:rPr lang="fr-FR" sz="1067">
                <a:solidFill>
                  <a:schemeClr val="tx2"/>
                </a:solidFill>
              </a:rPr>
              <a:pPr algn="r">
                <a:defRPr/>
              </a:pPr>
              <a:t>‹N°›</a:t>
            </a:fld>
            <a:endParaRPr lang="fr-FR" sz="1067">
              <a:solidFill>
                <a:schemeClr val="tx2"/>
              </a:solidFill>
            </a:endParaRPr>
          </a:p>
        </p:txBody>
      </p:sp>
      <p:sp>
        <p:nvSpPr>
          <p:cNvPr id="16" name="Espace réservé du texte 52"/>
          <p:cNvSpPr>
            <a:spLocks noGrp="1"/>
          </p:cNvSpPr>
          <p:nvPr>
            <p:ph type="body" sz="quarter" idx="13"/>
          </p:nvPr>
        </p:nvSpPr>
        <p:spPr>
          <a:xfrm>
            <a:off x="623392" y="2564905"/>
            <a:ext cx="4964608" cy="2035434"/>
          </a:xfrm>
        </p:spPr>
        <p:txBody>
          <a:bodyPr lIns="0" tIns="0" rIns="0" bIns="0" anchor="t" anchorCtr="0">
            <a:noAutofit/>
          </a:bodyPr>
          <a:lstStyle>
            <a:lvl1pPr marL="0" indent="0" algn="l">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9" name="Espace réservé du texte 52"/>
          <p:cNvSpPr>
            <a:spLocks noGrp="1"/>
          </p:cNvSpPr>
          <p:nvPr>
            <p:ph type="body" sz="quarter" idx="14"/>
          </p:nvPr>
        </p:nvSpPr>
        <p:spPr>
          <a:xfrm>
            <a:off x="623392" y="1737663"/>
            <a:ext cx="11179342" cy="492443"/>
          </a:xfrm>
        </p:spPr>
        <p:txBody>
          <a:bodyPr wrap="none" lIns="0" tIns="0" rIns="0" bIns="0" anchor="t" anchorCtr="0">
            <a:spAutoFit/>
          </a:bodyPr>
          <a:lstStyle>
            <a:lvl1pPr marL="0" indent="0" algn="l">
              <a:buNone/>
              <a:defRPr lang="fr-FR" sz="3200" b="1" i="0" u="none" strike="noStrike" cap="none" baseline="0" dirty="0">
                <a:solidFill>
                  <a:srgbClr val="FFC000"/>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8" name="Espace réservé pour une image  2"/>
          <p:cNvSpPr>
            <a:spLocks noGrp="1"/>
          </p:cNvSpPr>
          <p:nvPr>
            <p:ph type="pic" sz="quarter" idx="15"/>
          </p:nvPr>
        </p:nvSpPr>
        <p:spPr>
          <a:xfrm>
            <a:off x="6004560" y="-31158"/>
            <a:ext cx="6187440" cy="6889159"/>
          </a:xfrm>
          <a:solidFill>
            <a:schemeClr val="bg1">
              <a:lumMod val="95000"/>
            </a:schemeClr>
          </a:solidFill>
        </p:spPr>
        <p:txBody>
          <a:bodyPr/>
          <a:lstStyle/>
          <a:p>
            <a:pPr lvl="0"/>
            <a:r>
              <a:rPr lang="fr-FR" noProof="0">
                <a:sym typeface="Arial"/>
              </a:rPr>
              <a:t>Cliquez sur l'icône pour ajouter une image</a:t>
            </a:r>
          </a:p>
        </p:txBody>
      </p:sp>
      <p:grpSp>
        <p:nvGrpSpPr>
          <p:cNvPr id="11" name="Groupe 10">
            <a:extLst>
              <a:ext uri="{FF2B5EF4-FFF2-40B4-BE49-F238E27FC236}">
                <a16:creationId xmlns:a16="http://schemas.microsoft.com/office/drawing/2014/main" id="{EDE49416-27D4-7A64-F802-AB2F4B45D572}"/>
              </a:ext>
            </a:extLst>
          </p:cNvPr>
          <p:cNvGrpSpPr/>
          <p:nvPr userDrawn="1"/>
        </p:nvGrpSpPr>
        <p:grpSpPr>
          <a:xfrm>
            <a:off x="392483" y="5961799"/>
            <a:ext cx="896201" cy="896201"/>
            <a:chOff x="325925" y="6019292"/>
            <a:chExt cx="896201" cy="896201"/>
          </a:xfrm>
        </p:grpSpPr>
        <p:pic>
          <p:nvPicPr>
            <p:cNvPr id="12" name="Image 11" descr="Une image contenant logo, symbole, Graphique, Police&#10;&#10;Description générée automatiquement">
              <a:extLst>
                <a:ext uri="{FF2B5EF4-FFF2-40B4-BE49-F238E27FC236}">
                  <a16:creationId xmlns:a16="http://schemas.microsoft.com/office/drawing/2014/main" id="{6F660596-8AD4-C3CA-52CB-DF6783A3D2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925" y="6019292"/>
              <a:ext cx="896201" cy="896201"/>
            </a:xfrm>
            <a:prstGeom prst="rect">
              <a:avLst/>
            </a:prstGeom>
          </p:spPr>
        </p:pic>
        <p:sp>
          <p:nvSpPr>
            <p:cNvPr id="13" name="ZoneTexte 12">
              <a:extLst>
                <a:ext uri="{FF2B5EF4-FFF2-40B4-BE49-F238E27FC236}">
                  <a16:creationId xmlns:a16="http://schemas.microsoft.com/office/drawing/2014/main" id="{2E967F7B-8C86-DB92-A8E8-4E0EBE7F994A}"/>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Q2</a:t>
              </a:r>
            </a:p>
          </p:txBody>
        </p:sp>
      </p:grpSp>
    </p:spTree>
    <p:extLst>
      <p:ext uri="{BB962C8B-B14F-4D97-AF65-F5344CB8AC3E}">
        <p14:creationId xmlns:p14="http://schemas.microsoft.com/office/powerpoint/2010/main" val="537366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479376" y="469508"/>
            <a:ext cx="11233248" cy="384043"/>
          </a:xfrm>
        </p:spPr>
        <p:txBody>
          <a:bodyPr/>
          <a:lstStyle>
            <a:lvl1pPr>
              <a:defRPr sz="2000">
                <a:latin typeface="Montserrat Black" panose="00000A00000000000000" pitchFamily="2" charset="0"/>
              </a:defRPr>
            </a:lvl1pPr>
          </a:lstStyle>
          <a:p>
            <a:r>
              <a:rPr lang="fr-FR" dirty="0"/>
              <a:t>Modifiez le style du titre</a:t>
            </a:r>
          </a:p>
        </p:txBody>
      </p:sp>
      <p:sp>
        <p:nvSpPr>
          <p:cNvPr id="7" name="Espace réservé du contenu 5"/>
          <p:cNvSpPr>
            <a:spLocks noGrp="1"/>
          </p:cNvSpPr>
          <p:nvPr>
            <p:ph sz="quarter" idx="13"/>
          </p:nvPr>
        </p:nvSpPr>
        <p:spPr>
          <a:xfrm>
            <a:off x="478871" y="1632000"/>
            <a:ext cx="11234259" cy="4677321"/>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5" name="Espace réservé du texte 52"/>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6" name="Rectangle 5">
            <a:extLst>
              <a:ext uri="{FF2B5EF4-FFF2-40B4-BE49-F238E27FC236}">
                <a16:creationId xmlns:a16="http://schemas.microsoft.com/office/drawing/2014/main" id="{2664C3AB-F00D-4D6E-3983-61120D787394}"/>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1">
            <a:extLst>
              <a:ext uri="{FF2B5EF4-FFF2-40B4-BE49-F238E27FC236}">
                <a16:creationId xmlns:a16="http://schemas.microsoft.com/office/drawing/2014/main" id="{D381DB54-46C1-A3FD-A795-A430FD459166}"/>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grpSp>
        <p:nvGrpSpPr>
          <p:cNvPr id="12" name="Groupe 11">
            <a:extLst>
              <a:ext uri="{FF2B5EF4-FFF2-40B4-BE49-F238E27FC236}">
                <a16:creationId xmlns:a16="http://schemas.microsoft.com/office/drawing/2014/main" id="{39E358C1-12D7-BE3A-9B38-E2AB55007582}"/>
              </a:ext>
            </a:extLst>
          </p:cNvPr>
          <p:cNvGrpSpPr/>
          <p:nvPr userDrawn="1"/>
        </p:nvGrpSpPr>
        <p:grpSpPr>
          <a:xfrm>
            <a:off x="392483" y="5961799"/>
            <a:ext cx="896201" cy="896201"/>
            <a:chOff x="325925" y="6019292"/>
            <a:chExt cx="896201" cy="896201"/>
          </a:xfrm>
        </p:grpSpPr>
        <p:pic>
          <p:nvPicPr>
            <p:cNvPr id="13" name="Image 12" descr="Une image contenant logo, symbole, Graphique, Police&#10;&#10;Description générée automatiquement">
              <a:extLst>
                <a:ext uri="{FF2B5EF4-FFF2-40B4-BE49-F238E27FC236}">
                  <a16:creationId xmlns:a16="http://schemas.microsoft.com/office/drawing/2014/main" id="{3039F1AE-7AED-A749-02CB-67FB634C22B1}"/>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25925" y="6019292"/>
              <a:ext cx="896201" cy="896201"/>
            </a:xfrm>
            <a:prstGeom prst="rect">
              <a:avLst/>
            </a:prstGeom>
          </p:spPr>
        </p:pic>
        <p:sp>
          <p:nvSpPr>
            <p:cNvPr id="14" name="ZoneTexte 13">
              <a:extLst>
                <a:ext uri="{FF2B5EF4-FFF2-40B4-BE49-F238E27FC236}">
                  <a16:creationId xmlns:a16="http://schemas.microsoft.com/office/drawing/2014/main" id="{35A40698-B67C-39E7-2663-CDFA5079019A}"/>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Q2</a:t>
              </a:r>
            </a:p>
          </p:txBody>
        </p:sp>
      </p:grpSp>
    </p:spTree>
    <p:extLst>
      <p:ext uri="{BB962C8B-B14F-4D97-AF65-F5344CB8AC3E}">
        <p14:creationId xmlns:p14="http://schemas.microsoft.com/office/powerpoint/2010/main" val="716214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7F55CF6F-C31D-B94B-97C6-E3903AC6998D}"/>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9" name="Espace réservé du texte 52">
            <a:extLst>
              <a:ext uri="{FF2B5EF4-FFF2-40B4-BE49-F238E27FC236}">
                <a16:creationId xmlns:a16="http://schemas.microsoft.com/office/drawing/2014/main" id="{CE2DED6E-5235-E5D8-F329-EC3B4D99DCD7}"/>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10" name="Rectangle 9">
            <a:extLst>
              <a:ext uri="{FF2B5EF4-FFF2-40B4-BE49-F238E27FC236}">
                <a16:creationId xmlns:a16="http://schemas.microsoft.com/office/drawing/2014/main" id="{3E21E83C-273C-A38E-DA5C-876685A2335B}"/>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a:extLst>
              <a:ext uri="{FF2B5EF4-FFF2-40B4-BE49-F238E27FC236}">
                <a16:creationId xmlns:a16="http://schemas.microsoft.com/office/drawing/2014/main" id="{4D99AB8F-BD9F-D035-957E-F9CAF4D0B633}"/>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a:solidFill>
                  <a:srgbClr val="C00000"/>
                </a:solidFill>
                <a:latin typeface="Arial Black" panose="020B0A04020102020204" pitchFamily="34" charset="0"/>
              </a:rPr>
              <a:t>Modifiez le style du titre</a:t>
            </a:r>
            <a:endParaRPr lang="fr-FR" sz="1200" kern="0" dirty="0">
              <a:solidFill>
                <a:srgbClr val="C00000"/>
              </a:solidFill>
              <a:latin typeface="Arial Black" panose="020B0A04020102020204" pitchFamily="34" charset="0"/>
            </a:endParaRPr>
          </a:p>
        </p:txBody>
      </p:sp>
      <p:grpSp>
        <p:nvGrpSpPr>
          <p:cNvPr id="2" name="Groupe 1">
            <a:extLst>
              <a:ext uri="{FF2B5EF4-FFF2-40B4-BE49-F238E27FC236}">
                <a16:creationId xmlns:a16="http://schemas.microsoft.com/office/drawing/2014/main" id="{D2EDA421-B7B2-3F05-F439-252AF9464F26}"/>
              </a:ext>
            </a:extLst>
          </p:cNvPr>
          <p:cNvGrpSpPr/>
          <p:nvPr userDrawn="1"/>
        </p:nvGrpSpPr>
        <p:grpSpPr>
          <a:xfrm>
            <a:off x="392483" y="5961799"/>
            <a:ext cx="896201" cy="896201"/>
            <a:chOff x="325925" y="6019292"/>
            <a:chExt cx="896201" cy="896201"/>
          </a:xfrm>
        </p:grpSpPr>
        <p:pic>
          <p:nvPicPr>
            <p:cNvPr id="5" name="Image 4" descr="Une image contenant logo, symbole, Graphique, Police&#10;&#10;Description générée automatiquement">
              <a:extLst>
                <a:ext uri="{FF2B5EF4-FFF2-40B4-BE49-F238E27FC236}">
                  <a16:creationId xmlns:a16="http://schemas.microsoft.com/office/drawing/2014/main" id="{EC90A980-20F5-A50E-B413-5E31C95B59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925" y="6019292"/>
              <a:ext cx="896201" cy="896201"/>
            </a:xfrm>
            <a:prstGeom prst="rect">
              <a:avLst/>
            </a:prstGeom>
          </p:spPr>
        </p:pic>
        <p:sp>
          <p:nvSpPr>
            <p:cNvPr id="6" name="ZoneTexte 5">
              <a:extLst>
                <a:ext uri="{FF2B5EF4-FFF2-40B4-BE49-F238E27FC236}">
                  <a16:creationId xmlns:a16="http://schemas.microsoft.com/office/drawing/2014/main" id="{614CEE89-80BA-C728-087E-2B94230607E3}"/>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Q2</a:t>
              </a:r>
            </a:p>
          </p:txBody>
        </p:sp>
      </p:grpSp>
      <p:sp>
        <p:nvSpPr>
          <p:cNvPr id="3" name="Espace réservé du contenu 5">
            <a:extLst>
              <a:ext uri="{FF2B5EF4-FFF2-40B4-BE49-F238E27FC236}">
                <a16:creationId xmlns:a16="http://schemas.microsoft.com/office/drawing/2014/main" id="{AB67D920-5542-8B79-B47C-728A72A7491F}"/>
              </a:ext>
            </a:extLst>
          </p:cNvPr>
          <p:cNvSpPr>
            <a:spLocks noGrp="1"/>
          </p:cNvSpPr>
          <p:nvPr>
            <p:ph sz="quarter" idx="15"/>
          </p:nvPr>
        </p:nvSpPr>
        <p:spPr>
          <a:xfrm>
            <a:off x="478871" y="1632000"/>
            <a:ext cx="5442427" cy="4409999"/>
          </a:xfrm>
          <a:noFill/>
        </p:spPr>
        <p:txBody>
          <a:bodyPr lIns="0" tIns="0" rIns="0" bIns="0">
            <a:normAutofit/>
          </a:bodyPr>
          <a:lstStyle>
            <a:lvl1pPr marL="354013" indent="-354013">
              <a:lnSpc>
                <a:spcPct val="150000"/>
              </a:lnSpc>
              <a:buSzPct val="180000"/>
              <a:buFontTx/>
              <a:buBlip>
                <a:blip r:embed="rId3">
                  <a:extLst>
                    <a:ext uri="{96DAC541-7B7A-43D3-8B79-37D633B846F1}">
                      <asvg:svgBlip xmlns:asvg="http://schemas.microsoft.com/office/drawing/2016/SVG/main" r:embed="rId4"/>
                    </a:ext>
                  </a:extLst>
                </a:blip>
              </a:buBlip>
              <a:defRPr sz="1500">
                <a:solidFill>
                  <a:schemeClr val="tx1"/>
                </a:solidFill>
                <a:latin typeface="+mn-lt"/>
              </a:defRPr>
            </a:lvl1pPr>
            <a:lvl2pPr marL="720725" indent="-271463">
              <a:lnSpc>
                <a:spcPct val="150000"/>
              </a:lnSpc>
              <a:buSzPct val="170000"/>
              <a:buFontTx/>
              <a:buBlip>
                <a:blip r:embed="rId5">
                  <a:extLst>
                    <a:ext uri="{96DAC541-7B7A-43D3-8B79-37D633B846F1}">
                      <asvg:svgBlip xmlns:asvg="http://schemas.microsoft.com/office/drawing/2016/SVG/main" r:embed="rId6"/>
                    </a:ext>
                  </a:extLst>
                </a:blip>
              </a:buBlip>
              <a:defRPr sz="1400">
                <a:solidFill>
                  <a:schemeClr val="tx1"/>
                </a:solidFill>
                <a:latin typeface="+mn-lt"/>
              </a:defRPr>
            </a:lvl2pPr>
            <a:lvl3pPr marL="1076325" indent="-263525">
              <a:lnSpc>
                <a:spcPct val="150000"/>
              </a:lnSpc>
              <a:buClr>
                <a:srgbClr val="7030A0"/>
              </a:buClr>
              <a:buSzPct val="160000"/>
              <a:buFontTx/>
              <a:buBlip>
                <a:blip r:embed="rId7">
                  <a:extLst>
                    <a:ext uri="{96DAC541-7B7A-43D3-8B79-37D633B846F1}">
                      <asvg:svgBlip xmlns:asvg="http://schemas.microsoft.com/office/drawing/2016/SVG/main" r:embed="rId8"/>
                    </a:ext>
                  </a:extLst>
                </a:blip>
              </a:buBlip>
              <a:defRPr sz="1200">
                <a:solidFill>
                  <a:schemeClr val="tx1"/>
                </a:solidFill>
                <a:latin typeface="+mn-lt"/>
              </a:defRPr>
            </a:lvl3pPr>
            <a:lvl4pPr marL="1552575" indent="-261938">
              <a:lnSpc>
                <a:spcPct val="150000"/>
              </a:lnSpc>
              <a:buSzPct val="150000"/>
              <a:buFontTx/>
              <a:buBlip>
                <a:blip r:embed="rId9">
                  <a:extLst>
                    <a:ext uri="{96DAC541-7B7A-43D3-8B79-37D633B846F1}">
                      <asvg:svgBlip xmlns:asvg="http://schemas.microsoft.com/office/drawing/2016/SVG/main" r:embed="rId10"/>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4" name="Espace réservé du contenu 5">
            <a:extLst>
              <a:ext uri="{FF2B5EF4-FFF2-40B4-BE49-F238E27FC236}">
                <a16:creationId xmlns:a16="http://schemas.microsoft.com/office/drawing/2014/main" id="{A04B641E-B64D-6B15-3126-B01CC6603733}"/>
              </a:ext>
            </a:extLst>
          </p:cNvPr>
          <p:cNvSpPr>
            <a:spLocks noGrp="1"/>
          </p:cNvSpPr>
          <p:nvPr>
            <p:ph sz="quarter" idx="16"/>
          </p:nvPr>
        </p:nvSpPr>
        <p:spPr>
          <a:xfrm>
            <a:off x="6270197" y="1642782"/>
            <a:ext cx="5442427" cy="4409999"/>
          </a:xfrm>
          <a:noFill/>
        </p:spPr>
        <p:txBody>
          <a:bodyPr lIns="0" tIns="0" rIns="0" bIns="0">
            <a:normAutofit/>
          </a:bodyPr>
          <a:lstStyle>
            <a:lvl1pPr marL="354013" indent="-354013">
              <a:lnSpc>
                <a:spcPct val="150000"/>
              </a:lnSpc>
              <a:buSzPct val="180000"/>
              <a:buFontTx/>
              <a:buBlip>
                <a:blip r:embed="rId3">
                  <a:extLst>
                    <a:ext uri="{96DAC541-7B7A-43D3-8B79-37D633B846F1}">
                      <asvg:svgBlip xmlns:asvg="http://schemas.microsoft.com/office/drawing/2016/SVG/main" r:embed="rId4"/>
                    </a:ext>
                  </a:extLst>
                </a:blip>
              </a:buBlip>
              <a:defRPr sz="1500">
                <a:solidFill>
                  <a:schemeClr val="tx1"/>
                </a:solidFill>
                <a:latin typeface="+mn-lt"/>
              </a:defRPr>
            </a:lvl1pPr>
            <a:lvl2pPr marL="720725" indent="-271463">
              <a:lnSpc>
                <a:spcPct val="150000"/>
              </a:lnSpc>
              <a:buSzPct val="170000"/>
              <a:buFontTx/>
              <a:buBlip>
                <a:blip r:embed="rId5">
                  <a:extLst>
                    <a:ext uri="{96DAC541-7B7A-43D3-8B79-37D633B846F1}">
                      <asvg:svgBlip xmlns:asvg="http://schemas.microsoft.com/office/drawing/2016/SVG/main" r:embed="rId6"/>
                    </a:ext>
                  </a:extLst>
                </a:blip>
              </a:buBlip>
              <a:defRPr sz="1400">
                <a:solidFill>
                  <a:schemeClr val="tx1"/>
                </a:solidFill>
                <a:latin typeface="+mn-lt"/>
              </a:defRPr>
            </a:lvl2pPr>
            <a:lvl3pPr marL="1076325" indent="-263525">
              <a:lnSpc>
                <a:spcPct val="150000"/>
              </a:lnSpc>
              <a:buClr>
                <a:srgbClr val="7030A0"/>
              </a:buClr>
              <a:buSzPct val="160000"/>
              <a:buFontTx/>
              <a:buBlip>
                <a:blip r:embed="rId7">
                  <a:extLst>
                    <a:ext uri="{96DAC541-7B7A-43D3-8B79-37D633B846F1}">
                      <asvg:svgBlip xmlns:asvg="http://schemas.microsoft.com/office/drawing/2016/SVG/main" r:embed="rId8"/>
                    </a:ext>
                  </a:extLst>
                </a:blip>
              </a:buBlip>
              <a:defRPr sz="1200">
                <a:solidFill>
                  <a:schemeClr val="tx1"/>
                </a:solidFill>
                <a:latin typeface="+mn-lt"/>
              </a:defRPr>
            </a:lvl3pPr>
            <a:lvl4pPr marL="1552575" indent="-261938">
              <a:lnSpc>
                <a:spcPct val="150000"/>
              </a:lnSpc>
              <a:buSzPct val="150000"/>
              <a:buFontTx/>
              <a:buBlip>
                <a:blip r:embed="rId9">
                  <a:extLst>
                    <a:ext uri="{96DAC541-7B7A-43D3-8B79-37D633B846F1}">
                      <asvg:svgBlip xmlns:asvg="http://schemas.microsoft.com/office/drawing/2016/SVG/main" r:embed="rId10"/>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Tree>
    <p:extLst>
      <p:ext uri="{BB962C8B-B14F-4D97-AF65-F5344CB8AC3E}">
        <p14:creationId xmlns:p14="http://schemas.microsoft.com/office/powerpoint/2010/main" val="28213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FFF7ABD1-071F-D7AC-91B9-57003EBF0224}"/>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7" name="Espace réservé du texte 52">
            <a:extLst>
              <a:ext uri="{FF2B5EF4-FFF2-40B4-BE49-F238E27FC236}">
                <a16:creationId xmlns:a16="http://schemas.microsoft.com/office/drawing/2014/main" id="{D43F2609-276F-52D2-2F84-938DC2F9FF18}"/>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Rectangle 7">
            <a:extLst>
              <a:ext uri="{FF2B5EF4-FFF2-40B4-BE49-F238E27FC236}">
                <a16:creationId xmlns:a16="http://schemas.microsoft.com/office/drawing/2014/main" id="{B4AE6190-68A3-1158-411F-9EF9393B54FF}"/>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11480C2E-A67A-FD79-D82A-77036709B124}"/>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spTree>
    <p:extLst>
      <p:ext uri="{BB962C8B-B14F-4D97-AF65-F5344CB8AC3E}">
        <p14:creationId xmlns:p14="http://schemas.microsoft.com/office/powerpoint/2010/main" val="4142995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p:nvPr>
        </p:nvSpPr>
        <p:spPr>
          <a:xfrm>
            <a:off x="8113184" y="384040"/>
            <a:ext cx="4078816" cy="6473959"/>
          </a:xfrm>
        </p:spPr>
        <p:txBody>
          <a:bodyPr/>
          <a:lstStyle/>
          <a:p>
            <a:pPr lvl="0"/>
            <a:r>
              <a:rPr lang="fr-FR" noProof="0">
                <a:sym typeface="Arial"/>
              </a:rPr>
              <a:t>Cliquez sur l'icône pour ajouter une image</a:t>
            </a:r>
          </a:p>
        </p:txBody>
      </p:sp>
      <p:sp>
        <p:nvSpPr>
          <p:cNvPr id="6" name="Titre 1">
            <a:extLst>
              <a:ext uri="{FF2B5EF4-FFF2-40B4-BE49-F238E27FC236}">
                <a16:creationId xmlns:a16="http://schemas.microsoft.com/office/drawing/2014/main" id="{A40BC766-86AF-995F-B48A-2A3B709F002D}"/>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7" name="Espace réservé du texte 52">
            <a:extLst>
              <a:ext uri="{FF2B5EF4-FFF2-40B4-BE49-F238E27FC236}">
                <a16:creationId xmlns:a16="http://schemas.microsoft.com/office/drawing/2014/main" id="{8D6D46D6-39C8-3568-2AC1-9A23066A1429}"/>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Rectangle 7">
            <a:extLst>
              <a:ext uri="{FF2B5EF4-FFF2-40B4-BE49-F238E27FC236}">
                <a16:creationId xmlns:a16="http://schemas.microsoft.com/office/drawing/2014/main" id="{61E81FF4-2E05-BA35-B756-F4C3FB585D72}"/>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7AE6191E-2FA9-28EB-22C5-8E97BACC22B0}"/>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grpSp>
        <p:nvGrpSpPr>
          <p:cNvPr id="2" name="Groupe 1">
            <a:extLst>
              <a:ext uri="{FF2B5EF4-FFF2-40B4-BE49-F238E27FC236}">
                <a16:creationId xmlns:a16="http://schemas.microsoft.com/office/drawing/2014/main" id="{9BD1337B-34ED-49D7-FEA2-BA5B663FC9CF}"/>
              </a:ext>
            </a:extLst>
          </p:cNvPr>
          <p:cNvGrpSpPr/>
          <p:nvPr userDrawn="1"/>
        </p:nvGrpSpPr>
        <p:grpSpPr>
          <a:xfrm>
            <a:off x="392483" y="5961799"/>
            <a:ext cx="896201" cy="896201"/>
            <a:chOff x="325925" y="6019292"/>
            <a:chExt cx="896201" cy="896201"/>
          </a:xfrm>
        </p:grpSpPr>
        <p:pic>
          <p:nvPicPr>
            <p:cNvPr id="3" name="Image 2" descr="Une image contenant logo, symbole, Graphique, Police&#10;&#10;Description générée automatiquement">
              <a:extLst>
                <a:ext uri="{FF2B5EF4-FFF2-40B4-BE49-F238E27FC236}">
                  <a16:creationId xmlns:a16="http://schemas.microsoft.com/office/drawing/2014/main" id="{5EF84EA6-14E5-759C-35CE-893DA97972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925" y="6019292"/>
              <a:ext cx="896201" cy="896201"/>
            </a:xfrm>
            <a:prstGeom prst="rect">
              <a:avLst/>
            </a:prstGeom>
          </p:spPr>
        </p:pic>
        <p:sp>
          <p:nvSpPr>
            <p:cNvPr id="10" name="ZoneTexte 9">
              <a:extLst>
                <a:ext uri="{FF2B5EF4-FFF2-40B4-BE49-F238E27FC236}">
                  <a16:creationId xmlns:a16="http://schemas.microsoft.com/office/drawing/2014/main" id="{2D67E18F-0E72-FB50-ECB8-241629113DEB}"/>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Q2</a:t>
              </a:r>
            </a:p>
          </p:txBody>
        </p:sp>
      </p:grpSp>
    </p:spTree>
    <p:extLst>
      <p:ext uri="{BB962C8B-B14F-4D97-AF65-F5344CB8AC3E}">
        <p14:creationId xmlns:p14="http://schemas.microsoft.com/office/powerpoint/2010/main" val="944822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BF264339-2E8D-EDF5-1DAD-F5F0C5E63F90}"/>
              </a:ext>
            </a:extLst>
          </p:cNvPr>
          <p:cNvGrpSpPr/>
          <p:nvPr userDrawn="1"/>
        </p:nvGrpSpPr>
        <p:grpSpPr>
          <a:xfrm>
            <a:off x="392483" y="5961799"/>
            <a:ext cx="896201" cy="896201"/>
            <a:chOff x="325925" y="6019292"/>
            <a:chExt cx="896201" cy="896201"/>
          </a:xfrm>
        </p:grpSpPr>
        <p:pic>
          <p:nvPicPr>
            <p:cNvPr id="3" name="Image 2" descr="Une image contenant logo, symbole, Graphique, Police&#10;&#10;Description générée automatiquement">
              <a:extLst>
                <a:ext uri="{FF2B5EF4-FFF2-40B4-BE49-F238E27FC236}">
                  <a16:creationId xmlns:a16="http://schemas.microsoft.com/office/drawing/2014/main" id="{F915AC3B-4FDF-27B1-6B99-0BDEACF44D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925" y="6019292"/>
              <a:ext cx="896201" cy="896201"/>
            </a:xfrm>
            <a:prstGeom prst="rect">
              <a:avLst/>
            </a:prstGeom>
          </p:spPr>
        </p:pic>
        <p:sp>
          <p:nvSpPr>
            <p:cNvPr id="6" name="ZoneTexte 5">
              <a:extLst>
                <a:ext uri="{FF2B5EF4-FFF2-40B4-BE49-F238E27FC236}">
                  <a16:creationId xmlns:a16="http://schemas.microsoft.com/office/drawing/2014/main" id="{FB454A6A-54A2-D594-1A96-AC4CDD1C05B1}"/>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Q2</a:t>
              </a:r>
            </a:p>
          </p:txBody>
        </p:sp>
      </p:grpSp>
    </p:spTree>
    <p:extLst>
      <p:ext uri="{BB962C8B-B14F-4D97-AF65-F5344CB8AC3E}">
        <p14:creationId xmlns:p14="http://schemas.microsoft.com/office/powerpoint/2010/main" val="2033799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Vid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71E4FD1-10BE-D62F-A8D7-9FE17C50C7EF}"/>
              </a:ext>
            </a:extLst>
          </p:cNvPr>
          <p:cNvPicPr>
            <a:picLocks noChangeAspect="1"/>
          </p:cNvPicPr>
          <p:nvPr userDrawn="1"/>
        </p:nvPicPr>
        <p:blipFill>
          <a:blip r:embed="rId2">
            <a:extLst>
              <a:ext uri="{28A0092B-C50C-407E-A947-70E740481C1C}">
                <a14:useLocalDpi xmlns:a14="http://schemas.microsoft.com/office/drawing/2010/main" val="0"/>
              </a:ext>
            </a:extLst>
          </a:blip>
          <a:srcRect t="10411" b="10411"/>
          <a:stretch/>
        </p:blipFill>
        <p:spPr>
          <a:xfrm>
            <a:off x="0" y="0"/>
            <a:ext cx="12209972" cy="6858000"/>
          </a:xfrm>
          <a:prstGeom prst="rect">
            <a:avLst/>
          </a:prstGeom>
        </p:spPr>
      </p:pic>
      <p:pic>
        <p:nvPicPr>
          <p:cNvPr id="2" name="Graphique 1">
            <a:extLst>
              <a:ext uri="{FF2B5EF4-FFF2-40B4-BE49-F238E27FC236}">
                <a16:creationId xmlns:a16="http://schemas.microsoft.com/office/drawing/2014/main" id="{36033396-C22C-0BE5-2DB2-0BBEDF021077}"/>
              </a:ext>
            </a:extLst>
          </p:cNvPr>
          <p:cNvPicPr>
            <a:picLocks noChangeAspect="1"/>
          </p:cNvPicPr>
          <p:nvPr userDrawn="1"/>
        </p:nvPicPr>
        <p:blipFill>
          <a:blip r:embed="rId3" cstate="email"/>
          <a:stretch>
            <a:fillRect/>
          </a:stretch>
        </p:blipFill>
        <p:spPr>
          <a:xfrm flipH="1">
            <a:off x="0" y="401444"/>
            <a:ext cx="12192000" cy="6858000"/>
          </a:xfrm>
          <a:prstGeom prst="rect">
            <a:avLst/>
          </a:prstGeom>
        </p:spPr>
      </p:pic>
      <p:pic>
        <p:nvPicPr>
          <p:cNvPr id="5" name="Image 4" descr="Une image contenant texte, Police, Graphique, logo&#10;&#10;Description générée automatiquement">
            <a:extLst>
              <a:ext uri="{FF2B5EF4-FFF2-40B4-BE49-F238E27FC236}">
                <a16:creationId xmlns:a16="http://schemas.microsoft.com/office/drawing/2014/main" id="{4A41811A-853C-8EB7-8F4F-B2736BC70E1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01333" y="5952228"/>
            <a:ext cx="2123907" cy="697420"/>
          </a:xfrm>
          <a:prstGeom prst="rect">
            <a:avLst/>
          </a:prstGeom>
        </p:spPr>
      </p:pic>
    </p:spTree>
    <p:extLst>
      <p:ext uri="{BB962C8B-B14F-4D97-AF65-F5344CB8AC3E}">
        <p14:creationId xmlns:p14="http://schemas.microsoft.com/office/powerpoint/2010/main" val="346929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9">
            <a:extLst>
              <a:ext uri="{FF2B5EF4-FFF2-40B4-BE49-F238E27FC236}">
                <a16:creationId xmlns:a16="http://schemas.microsoft.com/office/drawing/2014/main" id="{8287058A-D11B-B71D-BF86-8B7976DD506A}"/>
              </a:ext>
            </a:extLst>
          </p:cNvPr>
          <p:cNvSpPr>
            <a:spLocks noGrp="1" noChangeArrowheads="1"/>
          </p:cNvSpPr>
          <p:nvPr>
            <p:ph type="title"/>
          </p:nvPr>
        </p:nvSpPr>
        <p:spPr bwMode="auto">
          <a:xfrm>
            <a:off x="719138" y="260350"/>
            <a:ext cx="1132681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fr-FR" altLang="fr-FR">
                <a:sym typeface="Arial" panose="020B0604020202020204" pitchFamily="34" charset="0"/>
              </a:rPr>
              <a:t>Modifiez le style du titre</a:t>
            </a:r>
          </a:p>
        </p:txBody>
      </p:sp>
      <p:sp>
        <p:nvSpPr>
          <p:cNvPr id="13" name="Espace réservé du texte 12">
            <a:extLst>
              <a:ext uri="{FF2B5EF4-FFF2-40B4-BE49-F238E27FC236}">
                <a16:creationId xmlns:a16="http://schemas.microsoft.com/office/drawing/2014/main" id="{C5890231-A7C6-AC5D-C397-6046C2DE004B}"/>
              </a:ext>
            </a:extLst>
          </p:cNvPr>
          <p:cNvSpPr>
            <a:spLocks noGrp="1"/>
          </p:cNvSpPr>
          <p:nvPr>
            <p:ph type="body" idx="1"/>
          </p:nvPr>
        </p:nvSpPr>
        <p:spPr>
          <a:xfrm>
            <a:off x="719138" y="1508125"/>
            <a:ext cx="11326812" cy="4800600"/>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8" name="Oval 13">
            <a:extLst>
              <a:ext uri="{FF2B5EF4-FFF2-40B4-BE49-F238E27FC236}">
                <a16:creationId xmlns:a16="http://schemas.microsoft.com/office/drawing/2014/main" id="{E1B05DF7-1684-A671-413C-0A3D8E370291}"/>
              </a:ext>
            </a:extLst>
          </p:cNvPr>
          <p:cNvSpPr txBox="1">
            <a:spLocks noChangeAspect="1" noChangeArrowheads="1"/>
          </p:cNvSpPr>
          <p:nvPr/>
        </p:nvSpPr>
        <p:spPr bwMode="auto">
          <a:xfrm>
            <a:off x="11798300" y="6613525"/>
            <a:ext cx="247650" cy="153988"/>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964DBCF5-C58F-41CC-9D6A-D1610A7F74A3}" type="slidenum">
              <a:rPr lang="fr-FR" sz="1000">
                <a:solidFill>
                  <a:schemeClr val="accent1"/>
                </a:solidFill>
                <a:latin typeface="Montserrat SemiBold" pitchFamily="2" charset="77"/>
              </a:rPr>
              <a:pPr algn="r">
                <a:defRPr/>
              </a:pPr>
              <a:t>‹N°›</a:t>
            </a:fld>
            <a:endParaRPr lang="fr-FR" sz="1200">
              <a:solidFill>
                <a:schemeClr val="accent1"/>
              </a:solidFill>
              <a:latin typeface="Montserrat SemiBold" pitchFamily="2" charset="77"/>
            </a:endParaRPr>
          </a:p>
        </p:txBody>
      </p:sp>
      <p:pic>
        <p:nvPicPr>
          <p:cNvPr id="19" name="Graphique 18">
            <a:extLst>
              <a:ext uri="{FF2B5EF4-FFF2-40B4-BE49-F238E27FC236}">
                <a16:creationId xmlns:a16="http://schemas.microsoft.com/office/drawing/2014/main" id="{FE3267F1-07F7-42DB-329D-3DE1029F584B}"/>
              </a:ext>
            </a:extLst>
          </p:cNvPr>
          <p:cNvPicPr>
            <a:picLocks noChangeAspect="1"/>
          </p:cNvPicPr>
          <p:nvPr/>
        </p:nvPicPr>
        <p:blipFill>
          <a:blip r:embed="rId11" cstate="email"/>
          <a:stretch>
            <a:fillRect/>
          </a:stretch>
        </p:blipFill>
        <p:spPr>
          <a:xfrm>
            <a:off x="0" y="6269038"/>
            <a:ext cx="12199938" cy="393700"/>
          </a:xfrm>
          <a:prstGeom prst="rect">
            <a:avLst/>
          </a:prstGeom>
        </p:spPr>
      </p:pic>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1" r:id="rId4"/>
    <p:sldLayoutId id="2147483682" r:id="rId5"/>
    <p:sldLayoutId id="2147483683" r:id="rId6"/>
    <p:sldLayoutId id="2147483684" r:id="rId7"/>
    <p:sldLayoutId id="2147483690" r:id="rId8"/>
    <p:sldLayoutId id="2147483689" r:id="rId9"/>
  </p:sldLayoutIdLst>
  <p:hf sldNum="0" hdr="0" dt="0"/>
  <p:txStyles>
    <p:title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800">
          <a:solidFill>
            <a:schemeClr val="accent1"/>
          </a:solidFill>
          <a:latin typeface="Montserrat ExtraBold" panose="00000900000000000000" pitchFamily="50"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p:titleStyle>
    <p:body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5.xml"/><Relationship Id="rId7" Type="http://schemas.openxmlformats.org/officeDocument/2006/relationships/slide" Target="slide12.xml"/><Relationship Id="rId12"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30.xml"/><Relationship Id="rId5" Type="http://schemas.openxmlformats.org/officeDocument/2006/relationships/slide" Target="slide7.xml"/><Relationship Id="rId10" Type="http://schemas.openxmlformats.org/officeDocument/2006/relationships/slide" Target="slide28.xml"/><Relationship Id="rId4" Type="http://schemas.openxmlformats.org/officeDocument/2006/relationships/image" Target="../media/image22.png"/><Relationship Id="rId9" Type="http://schemas.openxmlformats.org/officeDocument/2006/relationships/slide" Target="slide16.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28.png"/><Relationship Id="rId4" Type="http://schemas.openxmlformats.org/officeDocument/2006/relationships/image" Target="../media/image7.png"/><Relationship Id="rId9"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23.png"/><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hyperlink" Target="http://commerciaux.celca.caisse-epargne.fr/download/2163/plan-dactions-commerciales-2024/33148/2024-challenge-q2-par-marches.xlsx" TargetMode="Externa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png"/><Relationship Id="rId1" Type="http://schemas.openxmlformats.org/officeDocument/2006/relationships/slideLayout" Target="../slideLayouts/slideLayout8.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0.png"/><Relationship Id="rId1" Type="http://schemas.openxmlformats.org/officeDocument/2006/relationships/slideLayout" Target="../slideLayouts/slideLayout3.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hdphoto" Target="../media/hdphoto1.wdp"/><Relationship Id="rId7" Type="http://schemas.openxmlformats.org/officeDocument/2006/relationships/image" Target="../media/image34.svg"/><Relationship Id="rId2" Type="http://schemas.openxmlformats.org/officeDocument/2006/relationships/image" Target="../media/image37.png"/><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 Id="rId9" Type="http://schemas.openxmlformats.org/officeDocument/2006/relationships/image" Target="../media/image36.svg"/></Relationships>
</file>

<file path=ppt/slides/_rels/slide13.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32.svg"/><Relationship Id="rId7"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8.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26.png"/><Relationship Id="rId2" Type="http://schemas.openxmlformats.org/officeDocument/2006/relationships/image" Target="../media/image31.png"/><Relationship Id="rId1" Type="http://schemas.openxmlformats.org/officeDocument/2006/relationships/slideLayout" Target="../slideLayouts/slideLayout8.xml"/><Relationship Id="rId6" Type="http://schemas.openxmlformats.org/officeDocument/2006/relationships/slide" Target="slide3.xml"/><Relationship Id="rId5" Type="http://schemas.openxmlformats.org/officeDocument/2006/relationships/image" Target="../media/image36.sv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8.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hyperlink" Target="http://commerciaux.celca.caisse-epargne.fr/particuliers/particuliers/" TargetMode="External"/><Relationship Id="rId18" Type="http://schemas.openxmlformats.org/officeDocument/2006/relationships/slide" Target="slide29.xml"/><Relationship Id="rId3" Type="http://schemas.openxmlformats.org/officeDocument/2006/relationships/hyperlink" Target="http://commerciaux.celca.caisse-epargne.fr/download/2165/2023/29919/hdj-des-13-et-20-avril-lancement-du-questionnaire-finance-durable-le-17-avril.pptx" TargetMode="External"/><Relationship Id="rId7" Type="http://schemas.openxmlformats.org/officeDocument/2006/relationships/image" Target="../media/image1.png"/><Relationship Id="rId12" Type="http://schemas.openxmlformats.org/officeDocument/2006/relationships/image" Target="../media/image41.png"/><Relationship Id="rId17" Type="http://schemas.microsoft.com/office/2007/relationships/hdphoto" Target="../media/hdphoto3.wdp"/><Relationship Id="rId2" Type="http://schemas.openxmlformats.org/officeDocument/2006/relationships/hyperlink" Target="https://www.caisse-epargne.fr/grand-est-europe/epargner/questionnaire-epargne/" TargetMode="External"/><Relationship Id="rId16" Type="http://schemas.openxmlformats.org/officeDocument/2006/relationships/image" Target="../media/image44.png"/><Relationship Id="rId20" Type="http://schemas.openxmlformats.org/officeDocument/2006/relationships/image" Target="../media/image45.png"/><Relationship Id="rId1" Type="http://schemas.openxmlformats.org/officeDocument/2006/relationships/slideLayout" Target="../slideLayouts/slideLayout6.xml"/><Relationship Id="rId6" Type="http://schemas.openxmlformats.org/officeDocument/2006/relationships/hyperlink" Target="http://commerciaux.celca.caisse-epargne.fr/gestion-patrimoniale/animation/la-gazette-du-patrimoine/" TargetMode="External"/><Relationship Id="rId11" Type="http://schemas.openxmlformats.org/officeDocument/2006/relationships/slide" Target="slide39.xml"/><Relationship Id="rId5" Type="http://schemas.openxmlformats.org/officeDocument/2006/relationships/hyperlink" Target="http://commerciaux.celca.caisse-epargne.fr/particuliers/green-book/" TargetMode="External"/><Relationship Id="rId15" Type="http://schemas.openxmlformats.org/officeDocument/2006/relationships/image" Target="../media/image43.jpeg"/><Relationship Id="rId10" Type="http://schemas.microsoft.com/office/2007/relationships/hdphoto" Target="../media/hdphoto2.wdp"/><Relationship Id="rId19" Type="http://schemas.openxmlformats.org/officeDocument/2006/relationships/hyperlink" Target="http://commerciaux.celca.caisse-epargne.fr/download/341/tarification/18447/offres-promos-en-cours.pdf" TargetMode="External"/><Relationship Id="rId4" Type="http://schemas.openxmlformats.org/officeDocument/2006/relationships/hyperlink" Target="https://ngam.secure.force.com/NetworkExternalSubscription/?news=FI_CE_SELESS&amp;j=19492091&amp;sfmc_sub=77183468&amp;l=653_HTML&amp;u=492136021&amp;mid=7219139&amp;jb=1&amp;sfid=0032000001A1ZKMAA3&amp;utm_medium=email&amp;utm_source=CE+-+Selection+Essentielle+-+28112022" TargetMode="External"/><Relationship Id="rId9" Type="http://schemas.openxmlformats.org/officeDocument/2006/relationships/image" Target="../media/image40.png"/><Relationship Id="rId14" Type="http://schemas.openxmlformats.org/officeDocument/2006/relationships/image" Target="../media/image42.png"/></Relationships>
</file>

<file path=ppt/slides/_rels/slide18.xml.rels><?xml version="1.0" encoding="UTF-8" standalone="yes"?>
<Relationships xmlns="http://schemas.openxmlformats.org/package/2006/relationships"><Relationship Id="rId8" Type="http://schemas.openxmlformats.org/officeDocument/2006/relationships/hyperlink" Target="http://commerciaux.celca.caisse-epargne.fr/particuliers/particuliers/" TargetMode="External"/><Relationship Id="rId13" Type="http://schemas.openxmlformats.org/officeDocument/2006/relationships/hyperlink" Target="https://infinite.visa.fr/le-club" TargetMode="External"/><Relationship Id="rId3" Type="http://schemas.openxmlformats.org/officeDocument/2006/relationships/image" Target="../media/image46.png"/><Relationship Id="rId7" Type="http://schemas.openxmlformats.org/officeDocument/2006/relationships/image" Target="../media/image23.png"/><Relationship Id="rId12" Type="http://schemas.openxmlformats.org/officeDocument/2006/relationships/hyperlink" Target="https://www.visa.fr/payer-avec-visa/ma-carte-visa/visa-platinum.html" TargetMode="External"/><Relationship Id="rId17" Type="http://schemas.openxmlformats.org/officeDocument/2006/relationships/image" Target="../media/image45.png"/><Relationship Id="rId2" Type="http://schemas.openxmlformats.org/officeDocument/2006/relationships/image" Target="../media/image1.png"/><Relationship Id="rId16" Type="http://schemas.openxmlformats.org/officeDocument/2006/relationships/hyperlink" Target="http://commerciaux.celca.caisse-epargne.fr/download/341/tarification/18447/offres-promos-en-cours.pdf" TargetMode="External"/><Relationship Id="rId1" Type="http://schemas.openxmlformats.org/officeDocument/2006/relationships/slideLayout" Target="../slideLayouts/slideLayout6.xml"/><Relationship Id="rId6" Type="http://schemas.openxmlformats.org/officeDocument/2006/relationships/slide" Target="slide43.xml"/><Relationship Id="rId11" Type="http://schemas.openxmlformats.org/officeDocument/2006/relationships/hyperlink" Target="https://www.visa.fr/payer-avec-visa/ma-carte-visa/visa-premier.html" TargetMode="External"/><Relationship Id="rId5" Type="http://schemas.microsoft.com/office/2007/relationships/hdphoto" Target="../media/hdphoto2.wdp"/><Relationship Id="rId15" Type="http://schemas.microsoft.com/office/2007/relationships/hdphoto" Target="../media/hdphoto4.wdp"/><Relationship Id="rId10" Type="http://schemas.openxmlformats.org/officeDocument/2006/relationships/hyperlink" Target="http://commerciaux.celca.caisse-epargne.fr/particuliers/1-an-avec-ma-visa/" TargetMode="External"/><Relationship Id="rId4" Type="http://schemas.openxmlformats.org/officeDocument/2006/relationships/image" Target="../media/image40.png"/><Relationship Id="rId9" Type="http://schemas.openxmlformats.org/officeDocument/2006/relationships/image" Target="../media/image47.png"/><Relationship Id="rId1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hyperlink" Target="http://commerciaux.celca.caisse-epargne.fr/download/341/tarification/18447/offres-promos-en-cours.pdf" TargetMode="External"/><Relationship Id="rId18" Type="http://schemas.openxmlformats.org/officeDocument/2006/relationships/image" Target="../media/image51.jpeg"/><Relationship Id="rId3" Type="http://schemas.openxmlformats.org/officeDocument/2006/relationships/hyperlink" Target="http://commerciaux.celca.caisse-epargne.fr/download/1079/premium-avance-liberte/28005/pret-premium-avance-liberte-oav.pdf" TargetMode="External"/><Relationship Id="rId7" Type="http://schemas.openxmlformats.org/officeDocument/2006/relationships/image" Target="../media/image40.png"/><Relationship Id="rId12" Type="http://schemas.openxmlformats.org/officeDocument/2006/relationships/image" Target="../media/image42.png"/><Relationship Id="rId17" Type="http://schemas.openxmlformats.org/officeDocument/2006/relationships/image" Target="../media/image50.jpeg"/><Relationship Id="rId2" Type="http://schemas.openxmlformats.org/officeDocument/2006/relationships/hyperlink" Target="http://commerciaux.celca.caisse-epargne.fr/download/1083/tout-savoir-sur-le-credit-consommation/28545/potentiel-conso-oav-2.pptx" TargetMode="External"/><Relationship Id="rId16" Type="http://schemas.microsoft.com/office/2007/relationships/hdphoto" Target="../media/hdphoto3.wdp"/><Relationship Id="rId1" Type="http://schemas.openxmlformats.org/officeDocument/2006/relationships/slideLayout" Target="../slideLayouts/slideLayout6.xml"/><Relationship Id="rId6" Type="http://schemas.openxmlformats.org/officeDocument/2006/relationships/image" Target="../media/image1.png"/><Relationship Id="rId11" Type="http://schemas.openxmlformats.org/officeDocument/2006/relationships/hyperlink" Target="http://commerciaux.celca.caisse-epargne.fr/particuliers/particuliers/" TargetMode="External"/><Relationship Id="rId5" Type="http://schemas.openxmlformats.org/officeDocument/2006/relationships/hyperlink" Target="http://commerciaux.celca.caisse-epargne.fr/conquetes/partenariats-synergies/" TargetMode="External"/><Relationship Id="rId15" Type="http://schemas.openxmlformats.org/officeDocument/2006/relationships/image" Target="../media/image49.png"/><Relationship Id="rId10" Type="http://schemas.openxmlformats.org/officeDocument/2006/relationships/image" Target="../media/image41.png"/><Relationship Id="rId19" Type="http://schemas.openxmlformats.org/officeDocument/2006/relationships/image" Target="../media/image45.png"/><Relationship Id="rId4" Type="http://schemas.openxmlformats.org/officeDocument/2006/relationships/hyperlink" Target="http://commerciaux.celca.caisse-epargne.fr/download/1083/tout-savoir-sur-le-credit-consommation/28547/offres-green-oav.pdf" TargetMode="External"/><Relationship Id="rId9" Type="http://schemas.openxmlformats.org/officeDocument/2006/relationships/slide" Target="slide45.xml"/><Relationship Id="rId14" Type="http://schemas.openxmlformats.org/officeDocument/2006/relationships/image" Target="../media/image39.png"/></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2.png"/><Relationship Id="rId18" Type="http://schemas.openxmlformats.org/officeDocument/2006/relationships/image" Target="../media/image45.png"/><Relationship Id="rId3" Type="http://schemas.openxmlformats.org/officeDocument/2006/relationships/hyperlink" Target="https://www.caisse-epargne.fr/grand-est-europe/particuliers/formulaire-assurance" TargetMode="External"/><Relationship Id="rId21" Type="http://schemas.openxmlformats.org/officeDocument/2006/relationships/image" Target="../media/image23.png"/><Relationship Id="rId7" Type="http://schemas.openxmlformats.org/officeDocument/2006/relationships/image" Target="../media/image39.png"/><Relationship Id="rId12" Type="http://schemas.openxmlformats.org/officeDocument/2006/relationships/hyperlink" Target="http://commerciaux.celca.caisse-epargne.fr/particuliers/particuliers/" TargetMode="External"/><Relationship Id="rId17" Type="http://schemas.openxmlformats.org/officeDocument/2006/relationships/image" Target="../media/image54.jpeg"/><Relationship Id="rId2" Type="http://schemas.openxmlformats.org/officeDocument/2006/relationships/hyperlink" Target="http://t.neo.caisse-epargne.fr/r/?id=h248185c1,683016d8,683016f7&amp;p1=10&amp;p2=2&amp;p3=OP132026&amp;p4=false&amp;p5=1747982040" TargetMode="External"/><Relationship Id="rId16" Type="http://schemas.openxmlformats.org/officeDocument/2006/relationships/image" Target="../media/image53.png"/><Relationship Id="rId20" Type="http://schemas.openxmlformats.org/officeDocument/2006/relationships/image" Target="../media/image55.png"/><Relationship Id="rId1" Type="http://schemas.openxmlformats.org/officeDocument/2006/relationships/slideLayout" Target="../slideLayouts/slideLayout6.xml"/><Relationship Id="rId6" Type="http://schemas.openxmlformats.org/officeDocument/2006/relationships/image" Target="../media/image1.png"/><Relationship Id="rId11" Type="http://schemas.openxmlformats.org/officeDocument/2006/relationships/image" Target="../media/image41.png"/><Relationship Id="rId5" Type="http://schemas.openxmlformats.org/officeDocument/2006/relationships/hyperlink" Target="https://mandrillapp.com/track/click/30642300/www.portail-idea.bpce.fr?p=eyJzIjoiZkNSeFVFd3NiWTZvYXMwUDdRMnBlWi1SRWRjIiwidiI6MSwicCI6IntcInVcIjozMDY0MjMwMCxcInZcIjoxLFwidXJsXCI6XCJodHRwczpcXFwvXFxcL3d3dy5wb3J0YWlsLWlkZWEuYnBjZS5mclxcXC9hY3R1c1xcXC84XCIsXCJpZFwiOlwiNmM5MzAxOWEwMmVkNGRlYWE0M2NkMGM3MDhkMzI1OWRcIixcInVybF9pZHNcIjpbXCIwZmI2YWNlMDM1ZGFiMmMxZTBjZWQ1MGYxNmNlZmM0ZmM0MmQxNzBiXCJdfSJ9" TargetMode="External"/><Relationship Id="rId15" Type="http://schemas.openxmlformats.org/officeDocument/2006/relationships/image" Target="../media/image52.png"/><Relationship Id="rId10" Type="http://schemas.openxmlformats.org/officeDocument/2006/relationships/slide" Target="slide47.xml"/><Relationship Id="rId19" Type="http://schemas.openxmlformats.org/officeDocument/2006/relationships/hyperlink" Target="https://www.caisse-epargne.fr/grand-est-europe/assurer/label-excellence-assurances/" TargetMode="External"/><Relationship Id="rId4" Type="http://schemas.openxmlformats.org/officeDocument/2006/relationships/hyperlink" Target="http://commerciaux.celca.caisse-epargne.fr/download/1217/fiche-rebond-rdv-iard/29741/fiche_iard.pdf" TargetMode="External"/><Relationship Id="rId9" Type="http://schemas.microsoft.com/office/2007/relationships/hdphoto" Target="../media/hdphoto2.wdp"/><Relationship Id="rId14" Type="http://schemas.openxmlformats.org/officeDocument/2006/relationships/hyperlink" Target="http://commerciaux.celca.caisse-epargne.fr/download/341/tarification/18447/offres-promos-en-cours.pdf"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commerciaux.celca.caisse-epargne.fr/download/341/tarification/18447/offres-promos-en-cours.pdf" TargetMode="External"/><Relationship Id="rId7" Type="http://schemas.openxmlformats.org/officeDocument/2006/relationships/slide" Target="slide22.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s://groupebpce.sharepoint.com/sites/CEGEE-MYDOCS/Documents%20partages/NI-A-0007.pdf" TargetMode="External"/><Relationship Id="rId5" Type="http://schemas.openxmlformats.org/officeDocument/2006/relationships/hyperlink" Target="http://commerciaux.celca.caisse-epargne.fr/download/1999/books-jeunes/29837/book-jeunes-conquete-et-fidelisation-2.pptx" TargetMode="External"/><Relationship Id="rId10" Type="http://schemas.openxmlformats.org/officeDocument/2006/relationships/image" Target="../media/image45.png"/><Relationship Id="rId4" Type="http://schemas.openxmlformats.org/officeDocument/2006/relationships/slide" Target="slide51.xml"/><Relationship Id="rId9" Type="http://schemas.openxmlformats.org/officeDocument/2006/relationships/image" Target="../media/image41.png"/></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1.png"/><Relationship Id="rId7" Type="http://schemas.openxmlformats.org/officeDocument/2006/relationships/image" Target="../media/image56.png"/><Relationship Id="rId2" Type="http://schemas.openxmlformats.org/officeDocument/2006/relationships/slide" Target="slide25.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slide" Target="slide26.xml"/><Relationship Id="rId10" Type="http://schemas.openxmlformats.org/officeDocument/2006/relationships/image" Target="../media/image57.png"/><Relationship Id="rId4" Type="http://schemas.openxmlformats.org/officeDocument/2006/relationships/slide" Target="slide23.xml"/><Relationship Id="rId9" Type="http://schemas.openxmlformats.org/officeDocument/2006/relationships/image" Target="../media/image28.png"/></Relationships>
</file>

<file path=ppt/slides/_rels/slide23.xml.rels><?xml version="1.0" encoding="UTF-8" standalone="yes"?>
<Relationships xmlns="http://schemas.openxmlformats.org/package/2006/relationships"><Relationship Id="rId8" Type="http://schemas.openxmlformats.org/officeDocument/2006/relationships/image" Target="../media/image59.png"/><Relationship Id="rId13" Type="http://schemas.microsoft.com/office/2007/relationships/hdphoto" Target="../media/hdphoto5.wdp"/><Relationship Id="rId3" Type="http://schemas.openxmlformats.org/officeDocument/2006/relationships/slide" Target="slide52.xml"/><Relationship Id="rId7" Type="http://schemas.openxmlformats.org/officeDocument/2006/relationships/hyperlink" Target="http://commerciaux.celca.caisse-epargne.fr/conquetes/partenariats-synergies/" TargetMode="External"/><Relationship Id="rId12" Type="http://schemas.openxmlformats.org/officeDocument/2006/relationships/image" Target="../media/image6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8.png"/><Relationship Id="rId11" Type="http://schemas.openxmlformats.org/officeDocument/2006/relationships/image" Target="../media/image62.png"/><Relationship Id="rId5" Type="http://schemas.openxmlformats.org/officeDocument/2006/relationships/hyperlink" Target="http://commerciaux.celca.caisse-epargne.fr/" TargetMode="External"/><Relationship Id="rId15" Type="http://schemas.openxmlformats.org/officeDocument/2006/relationships/image" Target="../media/image45.png"/><Relationship Id="rId10" Type="http://schemas.openxmlformats.org/officeDocument/2006/relationships/image" Target="../media/image61.jpeg"/><Relationship Id="rId4" Type="http://schemas.openxmlformats.org/officeDocument/2006/relationships/hyperlink" Target="http://commerciaux.celca.caisse-epargne.fr/download/2165/2023/31070/s37-hdj-la-conquete.pptx" TargetMode="External"/><Relationship Id="rId9" Type="http://schemas.openxmlformats.org/officeDocument/2006/relationships/image" Target="../media/image60.png"/><Relationship Id="rId14" Type="http://schemas.openxmlformats.org/officeDocument/2006/relationships/image" Target="../media/image41.png"/></Relationships>
</file>

<file path=ppt/slides/_rels/slide24.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hyperlink" Target="https://groupebpce.sharepoint.com/sites/CEGEE-MYDOCS/Documents%20partages/MO-A-0420.pdf" TargetMode="External"/><Relationship Id="rId3" Type="http://schemas.openxmlformats.org/officeDocument/2006/relationships/image" Target="../media/image6.svg"/><Relationship Id="rId7" Type="http://schemas.openxmlformats.org/officeDocument/2006/relationships/image" Target="../media/image67.svg"/><Relationship Id="rId12" Type="http://schemas.openxmlformats.org/officeDocument/2006/relationships/hyperlink" Target="https://groupebpce.sharepoint.com/sites/CEGEE-MYDOCS/Documents%20partages/MO-A-0419.pdf" TargetMode="External"/><Relationship Id="rId17" Type="http://schemas.openxmlformats.org/officeDocument/2006/relationships/image" Target="../media/image45.png"/><Relationship Id="rId2" Type="http://schemas.openxmlformats.org/officeDocument/2006/relationships/image" Target="../media/image5.png"/><Relationship Id="rId16"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66.png"/><Relationship Id="rId11" Type="http://schemas.openxmlformats.org/officeDocument/2006/relationships/hyperlink" Target="https://groupebpce.sharepoint.com/sites/EntreenRelationDigitale-CE/_layouts/15/stream.aspx?id=%2Fsites%2FEntreenRelationDigitale%2DCE%2FShared%20Documents%2FGeneral%2F06%20%2D%20Vid%C3%A9os%2FEERD%20%2D%20Vid%C3%A9o%20CE%20Parcours%20prospect%20rapide%20%2Emp4&amp;referrer=StreamWebApp%2EWeb&amp;referrerScenario=AddressBarCopied%2Eview" TargetMode="External"/><Relationship Id="rId5" Type="http://schemas.openxmlformats.org/officeDocument/2006/relationships/image" Target="../media/image65.svg"/><Relationship Id="rId15" Type="http://schemas.openxmlformats.org/officeDocument/2006/relationships/slide" Target="slide22.xml"/><Relationship Id="rId10" Type="http://schemas.openxmlformats.org/officeDocument/2006/relationships/hyperlink" Target="https://groupebpce-my.sharepoint.com/personal/elodie_merlot_cegee_caisse-epargne_fr/_layouts/15/stream.aspx?id=%2Fpersonal%2Felodie%5Fmerlot%5Fcegee%5Fcaisse%2Depargne%5Ffr%2FDocuments%2FStream%20Migrated%20Videos%2FParcours%20entr%C3%A9e%20en%20relation%20digitale%2D20220801%5F124901%2Emp4&amp;nav=eyJwbGF5YmFja09wdGlvbnMiOnsic3RhcnRUaW1lSW5TZWNvbmRzIjozLjIxMzgyOH19&amp;referrer=StreamWebApp%2EWeb&amp;referrerScenario=AddressBarCopied%2Eview&amp;sw=auth" TargetMode="External"/><Relationship Id="rId4" Type="http://schemas.openxmlformats.org/officeDocument/2006/relationships/image" Target="../media/image64.png"/><Relationship Id="rId9" Type="http://schemas.openxmlformats.org/officeDocument/2006/relationships/image" Target="../media/image69.svg"/><Relationship Id="rId14" Type="http://schemas.openxmlformats.org/officeDocument/2006/relationships/image" Target="../media/image70.jpeg"/></Relationships>
</file>

<file path=ppt/slides/_rels/slide25.xml.rels><?xml version="1.0" encoding="UTF-8" standalone="yes"?>
<Relationships xmlns="http://schemas.openxmlformats.org/package/2006/relationships"><Relationship Id="rId8" Type="http://schemas.openxmlformats.org/officeDocument/2006/relationships/hyperlink" Target="http://commerciaux.celca.caisse-epargne.fr/download/2136/nos-outils-green/30023/infographie-auto-green_2023.pdf" TargetMode="External"/><Relationship Id="rId13" Type="http://schemas.openxmlformats.org/officeDocument/2006/relationships/image" Target="../media/image41.png"/><Relationship Id="rId3" Type="http://schemas.openxmlformats.org/officeDocument/2006/relationships/hyperlink" Target="http://commerciaux.celca.caisse-epargne.fr/download/341/tarification/18447/offres-promos-en-cours.pdf" TargetMode="External"/><Relationship Id="rId7" Type="http://schemas.microsoft.com/office/2007/relationships/hdphoto" Target="../media/hdphoto2.wdp"/><Relationship Id="rId12"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40.png"/><Relationship Id="rId11" Type="http://schemas.openxmlformats.org/officeDocument/2006/relationships/slide" Target="slide22.xml"/><Relationship Id="rId5" Type="http://schemas.openxmlformats.org/officeDocument/2006/relationships/slide" Target="slide11.xml"/><Relationship Id="rId10" Type="http://schemas.openxmlformats.org/officeDocument/2006/relationships/hyperlink" Target="http://commerciaux.celca.caisse-epargne.fr/download/2204/offres-green/28547/offres-green-oav.pdf" TargetMode="External"/><Relationship Id="rId4" Type="http://schemas.openxmlformats.org/officeDocument/2006/relationships/hyperlink" Target="http://commerciaux.celca.caisse-epargne.fr/download/2165/2023/29919/hdj-des-13-et-20-avril-lancement-du-questionnaire-finance-durable-le-17-avril.pptx" TargetMode="External"/><Relationship Id="rId9" Type="http://schemas.openxmlformats.org/officeDocument/2006/relationships/hyperlink" Target="http://commerciaux.celca.caisse-epargne.fr/download/2136/nos-outils-green/30022/ce_infographie-assurance-habitation-green_2021-2.pdf" TargetMode="External"/><Relationship Id="rId14"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hyperlink" Target="http://commerciaux.celca.caisse-epargne.fr/global-bdd/pilotage/le-multicanal/lequipement-banque-a-distance/assurance-copy/" TargetMode="External"/><Relationship Id="rId13" Type="http://schemas.openxmlformats.org/officeDocument/2006/relationships/hyperlink" Target="http://commerciaux.celca.caisse-epargne.fr/download/1657/les-fonctionnalites-selfcare-par-canal/14482/les-fonctionnalites-selfcare-par-canal-05-2022.pdf" TargetMode="External"/><Relationship Id="rId3" Type="http://schemas.openxmlformats.org/officeDocument/2006/relationships/hyperlink" Target="https://www.youtube.com/watch?v=5MZnTezMSbQ&amp;list=PLK1AxSKjOiQCbR21Kujj_0kP0jucSYYsl&amp;index=4" TargetMode="External"/><Relationship Id="rId7" Type="http://schemas.openxmlformats.org/officeDocument/2006/relationships/image" Target="../media/image1.png"/><Relationship Id="rId12" Type="http://schemas.openxmlformats.org/officeDocument/2006/relationships/hyperlink" Target="https://www.caisse-epargne.fr/grand-est-europe/assurer/simulation-secur-famille-2/" TargetMode="External"/><Relationship Id="rId2" Type="http://schemas.openxmlformats.org/officeDocument/2006/relationships/hyperlink" Target="https://youtu.be/MDdewBnoAO0" TargetMode="External"/><Relationship Id="rId1" Type="http://schemas.openxmlformats.org/officeDocument/2006/relationships/slideLayout" Target="../slideLayouts/slideLayout6.xml"/><Relationship Id="rId6" Type="http://schemas.openxmlformats.org/officeDocument/2006/relationships/hyperlink" Target="http://commerciaux.celca.caisse-epargne.fr/download/1576/lhebddo-cegee/31858/lhebddo-2023-semaine-49.ppt" TargetMode="External"/><Relationship Id="rId11" Type="http://schemas.openxmlformats.org/officeDocument/2006/relationships/hyperlink" Target="http://commerciaux.celca.caisse-epargne.fr/download/2165/2023/30304/hdj-du-25-mai-le-digital-au-service-du-credit.pptx" TargetMode="External"/><Relationship Id="rId5" Type="http://schemas.openxmlformats.org/officeDocument/2006/relationships/hyperlink" Target="https://www.caisse-epargne.fr/grand-est-europe/comptes-cartes/garmin-pay/" TargetMode="External"/><Relationship Id="rId10" Type="http://schemas.openxmlformats.org/officeDocument/2006/relationships/hyperlink" Target="https://www.youtube.com/watch?v=-hjs9V0eC5w&amp;list=PLK1AxSKjOiQCTe8PvXx_wBYuueCiGlsO3&amp;index=17" TargetMode="External"/><Relationship Id="rId4" Type="http://schemas.openxmlformats.org/officeDocument/2006/relationships/hyperlink" Target="https://www.caisse-epargne.fr/grand-est-europe/comptes-cartes/paiement-mobile-sans-contact/" TargetMode="External"/><Relationship Id="rId9" Type="http://schemas.openxmlformats.org/officeDocument/2006/relationships/hyperlink" Target="https://www.youtube.com/watch?v=qW70oBA2is0&amp;list=PLK1AxSKjOiQCTe8PvXx_wBYuueCiGlsO3&amp;index=16" TargetMode="External"/><Relationship Id="rId14" Type="http://schemas.openxmlformats.org/officeDocument/2006/relationships/image" Target="../media/image45.png"/></Relationships>
</file>

<file path=ppt/slides/_rels/slide27.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4.png"/><Relationship Id="rId1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hyperlink" Target="http://commerciaux.celca.caisse-epargne.fr/download/1928/semd/21633/mode-operatoire-sag-signature-electronique-multi-dossier.pptx" TargetMode="External"/><Relationship Id="rId12" Type="http://schemas.openxmlformats.org/officeDocument/2006/relationships/hyperlink" Target="http://commerciaux.celca.caisse-epargne.fr/global-bdd/experience-client/vente-a-distance/visio-clients/" TargetMode="External"/><Relationship Id="rId17" Type="http://schemas.openxmlformats.org/officeDocument/2006/relationships/image" Target="../media/image26.png"/><Relationship Id="rId2" Type="http://schemas.openxmlformats.org/officeDocument/2006/relationships/hyperlink" Target="https://app.powerbi.com/groups/me/apps/dde895ec-c145-4b32-932a-780478c0b1cf/reports/e1842360-4b82-4028-bdf7-a2424806c25e/ReportSection215caf412936526204ed?ctid=d5bb6d35-8a82-4329-b49a-5030bd6497ab&amp;experience=power-bi" TargetMode="External"/><Relationship Id="rId16" Type="http://schemas.openxmlformats.org/officeDocument/2006/relationships/slide" Target="slide22.xml"/><Relationship Id="rId1" Type="http://schemas.openxmlformats.org/officeDocument/2006/relationships/slideLayout" Target="../slideLayouts/slideLayout6.xml"/><Relationship Id="rId6" Type="http://schemas.openxmlformats.org/officeDocument/2006/relationships/hyperlink" Target="http://commerciaux.celca.caisse-epargne.fr/global-bdd/digital-joignabilite/vente-a-distance/modes-operatoires-par-produit-copy-copy/" TargetMode="External"/><Relationship Id="rId11" Type="http://schemas.openxmlformats.org/officeDocument/2006/relationships/image" Target="../media/image73.svg"/><Relationship Id="rId5" Type="http://schemas.openxmlformats.org/officeDocument/2006/relationships/hyperlink" Target="https://www.youtube.com/watch?v=dXRQw0csSLY" TargetMode="External"/><Relationship Id="rId15" Type="http://schemas.openxmlformats.org/officeDocument/2006/relationships/image" Target="../media/image76.png"/><Relationship Id="rId10" Type="http://schemas.openxmlformats.org/officeDocument/2006/relationships/image" Target="../media/image72.png"/><Relationship Id="rId19" Type="http://schemas.openxmlformats.org/officeDocument/2006/relationships/image" Target="../media/image77.png"/><Relationship Id="rId4" Type="http://schemas.openxmlformats.org/officeDocument/2006/relationships/hyperlink" Target="http://commerciaux.celca.caisse-epargne.fr/download/1760/panorama-des-ventes-a-distance/17604/20200501_vendre-et-servir-a-distance.xlsx" TargetMode="External"/><Relationship Id="rId9" Type="http://schemas.microsoft.com/office/2007/relationships/hdphoto" Target="../media/hdphoto6.wdp"/><Relationship Id="rId14" Type="http://schemas.openxmlformats.org/officeDocument/2006/relationships/image" Target="../media/image75.sv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pn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slide" Target="slide3.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45.png"/><Relationship Id="rId3" Type="http://schemas.openxmlformats.org/officeDocument/2006/relationships/hyperlink" Target="http://commerciaux.celca.caisse-epargne.fr/download/341/tarification/18447/offres-promos-en-cours.pdf" TargetMode="External"/><Relationship Id="rId7" Type="http://schemas.openxmlformats.org/officeDocument/2006/relationships/slide" Target="slide21.xml"/><Relationship Id="rId12"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slide" Target="slide54.xml"/><Relationship Id="rId11" Type="http://schemas.openxmlformats.org/officeDocument/2006/relationships/image" Target="../media/image55.png"/><Relationship Id="rId5" Type="http://schemas.microsoft.com/office/2007/relationships/hdphoto" Target="../media/hdphoto7.wdp"/><Relationship Id="rId10" Type="http://schemas.openxmlformats.org/officeDocument/2006/relationships/hyperlink" Target="https://www.caisse-epargne.fr/grand-est-europe/assurer/label-excellence-assurances/" TargetMode="External"/><Relationship Id="rId4" Type="http://schemas.openxmlformats.org/officeDocument/2006/relationships/image" Target="../media/image78.png"/><Relationship Id="rId9"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8.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3.png"/><Relationship Id="rId7" Type="http://schemas.openxmlformats.org/officeDocument/2006/relationships/hyperlink" Target="http://commerciaux.celca.caisse-epargne.fr/download/2176/conquete/29397/conquete-oav-nouvelles-offres-prof-de-sante.pdf" TargetMode="Externa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slide" Target="slide58.xml"/><Relationship Id="rId5" Type="http://schemas.openxmlformats.org/officeDocument/2006/relationships/image" Target="../media/image47.png"/><Relationship Id="rId4" Type="http://schemas.openxmlformats.org/officeDocument/2006/relationships/hyperlink" Target="http://commerciaux.celca.caisse-epargne.fr/particuliers/particuliers/" TargetMode="External"/><Relationship Id="rId9" Type="http://schemas.openxmlformats.org/officeDocument/2006/relationships/hyperlink" Target="http://commerciaux.celca.caisse-epargne.fr/download/341/tarification/18447/offres-promos-en-cours.pdf"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3.png"/><Relationship Id="rId7" Type="http://schemas.openxmlformats.org/officeDocument/2006/relationships/image" Target="../media/image79.png"/><Relationship Id="rId12" Type="http://schemas.openxmlformats.org/officeDocument/2006/relationships/hyperlink" Target="http://commerciaux.celca.caisse-epargne.fr/download/341/tarification/18447/offres-promos-en-cours.pdf" TargetMode="Externa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slide" Target="slide59.xml"/><Relationship Id="rId11" Type="http://schemas.openxmlformats.org/officeDocument/2006/relationships/image" Target="../media/image45.png"/><Relationship Id="rId5" Type="http://schemas.openxmlformats.org/officeDocument/2006/relationships/image" Target="../media/image47.png"/><Relationship Id="rId10" Type="http://schemas.openxmlformats.org/officeDocument/2006/relationships/image" Target="../media/image50.jpeg"/><Relationship Id="rId4" Type="http://schemas.openxmlformats.org/officeDocument/2006/relationships/hyperlink" Target="http://commerciaux.celca.caisse-epargne.fr/particuliers/particuliers/" TargetMode="External"/><Relationship Id="rId9" Type="http://schemas.microsoft.com/office/2007/relationships/hdphoto" Target="../media/hdphoto2.wdp"/></Relationships>
</file>

<file path=ppt/slides/_rels/slide33.xml.rels><?xml version="1.0" encoding="UTF-8" standalone="yes"?>
<Relationships xmlns="http://schemas.openxmlformats.org/package/2006/relationships"><Relationship Id="rId8" Type="http://schemas.openxmlformats.org/officeDocument/2006/relationships/slide" Target="slide60.xml"/><Relationship Id="rId13" Type="http://schemas.microsoft.com/office/2007/relationships/hdphoto" Target="../media/hdphoto2.wdp"/><Relationship Id="rId3" Type="http://schemas.openxmlformats.org/officeDocument/2006/relationships/image" Target="../media/image1.png"/><Relationship Id="rId7" Type="http://schemas.openxmlformats.org/officeDocument/2006/relationships/hyperlink" Target="http://commerciaux.celca.caisse-epargne.fr/download/341/tarification/18447/offres-promos-en-cours.pdf" TargetMode="External"/><Relationship Id="rId12"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47.png"/><Relationship Id="rId11" Type="http://schemas.openxmlformats.org/officeDocument/2006/relationships/image" Target="../media/image79.png"/><Relationship Id="rId5" Type="http://schemas.openxmlformats.org/officeDocument/2006/relationships/hyperlink" Target="http://commerciaux.celca.caisse-epargne.fr/particuliers/particuliers/" TargetMode="External"/><Relationship Id="rId15" Type="http://schemas.openxmlformats.org/officeDocument/2006/relationships/image" Target="../media/image45.png"/><Relationship Id="rId10" Type="http://schemas.openxmlformats.org/officeDocument/2006/relationships/hyperlink" Target="https://groupebpce.sharepoint.com/sites/assurnet-ce" TargetMode="External"/><Relationship Id="rId4" Type="http://schemas.openxmlformats.org/officeDocument/2006/relationships/image" Target="../media/image23.png"/><Relationship Id="rId9" Type="http://schemas.openxmlformats.org/officeDocument/2006/relationships/hyperlink" Target="https://oora-ce.d.bbg/home" TargetMode="External"/><Relationship Id="rId14" Type="http://schemas.openxmlformats.org/officeDocument/2006/relationships/hyperlink" Target="https://assurancesnonvie-videos.natixis.com/caisse-d-039-epargne-1/declaration-sinistre-auto-ou-2-roues"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1.png"/><Relationship Id="rId7" Type="http://schemas.openxmlformats.org/officeDocument/2006/relationships/slide" Target="slide61.xml"/><Relationship Id="rId12" Type="http://schemas.openxmlformats.org/officeDocument/2006/relationships/hyperlink" Target="http://commerciaux.celca.caisse-epargne.fr/download/341/tarification/18447/offres-promos-en-cours.pdf"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47.png"/><Relationship Id="rId11" Type="http://schemas.openxmlformats.org/officeDocument/2006/relationships/image" Target="../media/image45.png"/><Relationship Id="rId5" Type="http://schemas.openxmlformats.org/officeDocument/2006/relationships/hyperlink" Target="http://commerciaux.celca.caisse-epargne.fr/particuliers/particuliers/" TargetMode="External"/><Relationship Id="rId10" Type="http://schemas.microsoft.com/office/2007/relationships/hdphoto" Target="../media/hdphoto2.wdp"/><Relationship Id="rId4" Type="http://schemas.openxmlformats.org/officeDocument/2006/relationships/image" Target="../media/image23.png"/><Relationship Id="rId9" Type="http://schemas.openxmlformats.org/officeDocument/2006/relationships/image" Target="../media/image40.png"/></Relationships>
</file>

<file path=ppt/slides/_rels/slide3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3.png"/><Relationship Id="rId7" Type="http://schemas.openxmlformats.org/officeDocument/2006/relationships/hyperlink" Target="http://commerciaux.celca.caisse-epargne.fr/download/448/simul-easy/29094/simuleasy-agence-cepls-juin-2022.xlsm" TargetMode="Externa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slide" Target="slide62.xml"/><Relationship Id="rId5" Type="http://schemas.openxmlformats.org/officeDocument/2006/relationships/image" Target="../media/image47.png"/><Relationship Id="rId4" Type="http://schemas.openxmlformats.org/officeDocument/2006/relationships/hyperlink" Target="http://commerciaux.celca.caisse-epargne.fr/particuliers/particuliers/" TargetMode="External"/><Relationship Id="rId9" Type="http://schemas.openxmlformats.org/officeDocument/2006/relationships/hyperlink" Target="http://commerciaux.celca.caisse-epargne.fr/download/341/tarification/18447/offres-promos-en-cours.pdf"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1.png"/><Relationship Id="rId7" Type="http://schemas.openxmlformats.org/officeDocument/2006/relationships/slide" Target="slide63.xml"/><Relationship Id="rId12" Type="http://schemas.openxmlformats.org/officeDocument/2006/relationships/hyperlink" Target="http://commerciaux.celca.caisse-epargne.fr/download/341/tarification/18447/offres-promos-en-cours.pdf"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47.png"/><Relationship Id="rId11" Type="http://schemas.openxmlformats.org/officeDocument/2006/relationships/image" Target="../media/image45.png"/><Relationship Id="rId5" Type="http://schemas.openxmlformats.org/officeDocument/2006/relationships/hyperlink" Target="http://commerciaux.celca.caisse-epargne.fr/particuliers/particuliers/" TargetMode="External"/><Relationship Id="rId10" Type="http://schemas.microsoft.com/office/2007/relationships/hdphoto" Target="../media/hdphoto2.wdp"/><Relationship Id="rId4" Type="http://schemas.openxmlformats.org/officeDocument/2006/relationships/image" Target="../media/image23.png"/><Relationship Id="rId9"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1.png"/><Relationship Id="rId1" Type="http://schemas.openxmlformats.org/officeDocument/2006/relationships/slideLayout" Target="../slideLayouts/slideLayout6.xml"/><Relationship Id="rId6" Type="http://schemas.microsoft.com/office/2007/relationships/hdphoto" Target="../media/hdphoto8.wdp"/><Relationship Id="rId5" Type="http://schemas.openxmlformats.org/officeDocument/2006/relationships/image" Target="../media/image81.png"/><Relationship Id="rId4" Type="http://schemas.openxmlformats.org/officeDocument/2006/relationships/hyperlink" Target="http://commerciaux.celca.caisse-epargne.fr/download/2176/conquete/29397/conquete-oav-nouvelles-offres-prof-de-sante.pdf"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1.png"/><Relationship Id="rId7" Type="http://schemas.openxmlformats.org/officeDocument/2006/relationships/image" Target="../media/image85.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84.png"/><Relationship Id="rId5" Type="http://schemas.openxmlformats.org/officeDocument/2006/relationships/image" Target="../media/image83.png"/><Relationship Id="rId10" Type="http://schemas.openxmlformats.org/officeDocument/2006/relationships/image" Target="../media/image45.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87.png"/></Relationships>
</file>

<file path=ppt/slides/_rels/slide4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87.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88.jpeg"/></Relationships>
</file>

<file path=ppt/slides/_rels/slide41.xml.rels><?xml version="1.0" encoding="UTF-8" standalone="yes"?>
<Relationships xmlns="http://schemas.openxmlformats.org/package/2006/relationships"><Relationship Id="rId8" Type="http://schemas.openxmlformats.org/officeDocument/2006/relationships/image" Target="../media/image90.emf"/><Relationship Id="rId3" Type="http://schemas.openxmlformats.org/officeDocument/2006/relationships/image" Target="../media/image1.png"/><Relationship Id="rId7" Type="http://schemas.openxmlformats.org/officeDocument/2006/relationships/image" Target="../media/image89.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84.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91.emf"/></Relationships>
</file>

<file path=ppt/slides/_rels/slide4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slide" Target="slide17.xml"/><Relationship Id="rId5" Type="http://schemas.openxmlformats.org/officeDocument/2006/relationships/image" Target="../media/image84.png"/><Relationship Id="rId10" Type="http://schemas.openxmlformats.org/officeDocument/2006/relationships/image" Target="../media/image87.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86.png"/></Relationships>
</file>

<file path=ppt/slides/_rels/slide43.xml.rels><?xml version="1.0" encoding="UTF-8" standalone="yes"?>
<Relationships xmlns="http://schemas.openxmlformats.org/package/2006/relationships"><Relationship Id="rId8" Type="http://schemas.openxmlformats.org/officeDocument/2006/relationships/image" Target="../media/image88.jpeg"/><Relationship Id="rId13" Type="http://schemas.microsoft.com/office/2007/relationships/hdphoto" Target="../media/hdphoto9.wdp"/><Relationship Id="rId3" Type="http://schemas.openxmlformats.org/officeDocument/2006/relationships/image" Target="../media/image1.png"/><Relationship Id="rId7" Type="http://schemas.openxmlformats.org/officeDocument/2006/relationships/image" Target="../media/image84.png"/><Relationship Id="rId12" Type="http://schemas.openxmlformats.org/officeDocument/2006/relationships/image" Target="../media/image96.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83.png"/><Relationship Id="rId11" Type="http://schemas.openxmlformats.org/officeDocument/2006/relationships/image" Target="../media/image95.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94.png"/><Relationship Id="rId4" Type="http://schemas.openxmlformats.org/officeDocument/2006/relationships/image" Target="../media/image92.png"/><Relationship Id="rId9" Type="http://schemas.openxmlformats.org/officeDocument/2006/relationships/image" Target="../media/image93.png"/><Relationship Id="rId14" Type="http://schemas.openxmlformats.org/officeDocument/2006/relationships/image" Target="../media/image97.png"/></Relationships>
</file>

<file path=ppt/slides/_rels/slide44.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1.png"/><Relationship Id="rId7" Type="http://schemas.openxmlformats.org/officeDocument/2006/relationships/image" Target="../media/image95.png"/><Relationship Id="rId12"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93.png"/><Relationship Id="rId11" Type="http://schemas.openxmlformats.org/officeDocument/2006/relationships/slide" Target="slide18.xml"/><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97.png"/><Relationship Id="rId4" Type="http://schemas.openxmlformats.org/officeDocument/2006/relationships/image" Target="../media/image92.png"/><Relationship Id="rId9" Type="http://schemas.openxmlformats.org/officeDocument/2006/relationships/image" Target="../media/image84.png"/></Relationships>
</file>

<file path=ppt/slides/_rels/slide45.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1.png"/><Relationship Id="rId7" Type="http://schemas.openxmlformats.org/officeDocument/2006/relationships/image" Target="../media/image87.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84.png"/><Relationship Id="rId11" Type="http://schemas.openxmlformats.org/officeDocument/2006/relationships/image" Target="../media/image45.png"/><Relationship Id="rId5" Type="http://schemas.openxmlformats.org/officeDocument/2006/relationships/image" Target="../media/image83.png"/><Relationship Id="rId10" Type="http://schemas.openxmlformats.org/officeDocument/2006/relationships/image" Target="../media/image88.jpeg"/><Relationship Id="rId4" Type="http://schemas.openxmlformats.org/officeDocument/2006/relationships/hyperlink" Target="http://commerciaux.celca.caisse-epargne.fr/download/1302/les-cibles-ponctuelles/30297/2023-q2-book-des-cibles.pdf" TargetMode="External"/><Relationship Id="rId9" Type="http://schemas.microsoft.com/office/2007/relationships/hdphoto" Target="../media/hdphoto10.wdp"/></Relationships>
</file>

<file path=ppt/slides/_rels/slide4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slide" Target="slide19.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87.png"/><Relationship Id="rId5" Type="http://schemas.openxmlformats.org/officeDocument/2006/relationships/image" Target="../media/image97.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45.png"/></Relationships>
</file>

<file path=ppt/slides/_rels/slide47.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99.jpeg"/><Relationship Id="rId12" Type="http://schemas.openxmlformats.org/officeDocument/2006/relationships/image" Target="../media/image100.emf"/><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84.png"/><Relationship Id="rId11" Type="http://schemas.openxmlformats.org/officeDocument/2006/relationships/package" Target="../embeddings/Microsoft_Excel_Worksheet.xlsx"/><Relationship Id="rId5" Type="http://schemas.openxmlformats.org/officeDocument/2006/relationships/image" Target="../media/image83.png"/><Relationship Id="rId15" Type="http://schemas.openxmlformats.org/officeDocument/2006/relationships/image" Target="../media/image97.png"/><Relationship Id="rId10" Type="http://schemas.openxmlformats.org/officeDocument/2006/relationships/image" Target="../media/image87.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86.png"/><Relationship Id="rId14" Type="http://schemas.openxmlformats.org/officeDocument/2006/relationships/image" Target="../media/image88.jpeg"/></Relationships>
</file>

<file path=ppt/slides/_rels/slide48.xml.rels><?xml version="1.0" encoding="UTF-8" standalone="yes"?>
<Relationships xmlns="http://schemas.openxmlformats.org/package/2006/relationships"><Relationship Id="rId8" Type="http://schemas.openxmlformats.org/officeDocument/2006/relationships/image" Target="../media/image99.jpeg"/><Relationship Id="rId13" Type="http://schemas.openxmlformats.org/officeDocument/2006/relationships/image" Target="../media/image88.jpeg"/><Relationship Id="rId3" Type="http://schemas.openxmlformats.org/officeDocument/2006/relationships/image" Target="../media/image1.png"/><Relationship Id="rId7" Type="http://schemas.openxmlformats.org/officeDocument/2006/relationships/image" Target="../media/image87.png"/><Relationship Id="rId12" Type="http://schemas.openxmlformats.org/officeDocument/2006/relationships/image" Target="../media/image101.emf"/><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86.png"/><Relationship Id="rId11" Type="http://schemas.openxmlformats.org/officeDocument/2006/relationships/package" Target="../embeddings/Microsoft_Excel_Worksheet1.xlsx"/><Relationship Id="rId5" Type="http://schemas.openxmlformats.org/officeDocument/2006/relationships/image" Target="../media/image85.png"/><Relationship Id="rId10" Type="http://schemas.openxmlformats.org/officeDocument/2006/relationships/image" Target="../media/image45.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97.png"/></Relationships>
</file>

<file path=ppt/slides/_rels/slide49.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1.png"/><Relationship Id="rId7" Type="http://schemas.openxmlformats.org/officeDocument/2006/relationships/image" Target="../media/image85.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97.png"/><Relationship Id="rId11" Type="http://schemas.openxmlformats.org/officeDocument/2006/relationships/image" Target="../media/image45.png"/><Relationship Id="rId5" Type="http://schemas.openxmlformats.org/officeDocument/2006/relationships/image" Target="../media/image88.jpeg"/><Relationship Id="rId10" Type="http://schemas.openxmlformats.org/officeDocument/2006/relationships/image" Target="../media/image26.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slide" Target="slide20.xml"/></Relationships>
</file>

<file path=ppt/slides/_rels/slide50.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1.png"/><Relationship Id="rId7" Type="http://schemas.openxmlformats.org/officeDocument/2006/relationships/image" Target="../media/image85.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84.png"/><Relationship Id="rId11" Type="http://schemas.openxmlformats.org/officeDocument/2006/relationships/image" Target="../media/image88.jpeg"/><Relationship Id="rId5" Type="http://schemas.openxmlformats.org/officeDocument/2006/relationships/image" Target="../media/image83.png"/><Relationship Id="rId10" Type="http://schemas.openxmlformats.org/officeDocument/2006/relationships/image" Target="../media/image45.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97.png"/></Relationships>
</file>

<file path=ppt/slides/_rels/slide51.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image" Target="../media/image1.png"/><Relationship Id="rId7"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97.png"/><Relationship Id="rId5" Type="http://schemas.openxmlformats.org/officeDocument/2006/relationships/image" Target="../media/image84.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26.png"/></Relationships>
</file>

<file path=ppt/slides/_rels/slide52.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84.png"/><Relationship Id="rId12" Type="http://schemas.openxmlformats.org/officeDocument/2006/relationships/image" Target="../media/image87.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85.png"/><Relationship Id="rId11" Type="http://schemas.openxmlformats.org/officeDocument/2006/relationships/image" Target="../media/image26.png"/><Relationship Id="rId5" Type="http://schemas.openxmlformats.org/officeDocument/2006/relationships/image" Target="../media/image86.png"/><Relationship Id="rId10" Type="http://schemas.openxmlformats.org/officeDocument/2006/relationships/slide" Target="slide23.xml"/><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88.jpeg"/></Relationships>
</file>

<file path=ppt/slides/_rels/slide5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slide" Target="slide25.xm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88.jpeg"/><Relationship Id="rId11" Type="http://schemas.openxmlformats.org/officeDocument/2006/relationships/image" Target="../media/image90.emf"/><Relationship Id="rId5" Type="http://schemas.openxmlformats.org/officeDocument/2006/relationships/image" Target="../media/image85.png"/><Relationship Id="rId10" Type="http://schemas.openxmlformats.org/officeDocument/2006/relationships/image" Target="../media/image84.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45.png"/></Relationships>
</file>

<file path=ppt/slides/_rels/slide5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102.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microsoft.com/office/2007/relationships/hdphoto" Target="../media/hdphoto9.wdp"/><Relationship Id="rId5" Type="http://schemas.openxmlformats.org/officeDocument/2006/relationships/image" Target="../media/image96.png"/><Relationship Id="rId4" Type="http://schemas.openxmlformats.org/officeDocument/2006/relationships/hyperlink" Target="http://commerciaux.celca.caisse-epargne.fr/download/1302/les-cibles-ponctuelles/30297/2023-q2-book-des-cibles.pdf" TargetMode="External"/></Relationships>
</file>

<file path=ppt/slides/_rels/slide5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103.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microsoft.com/office/2007/relationships/hdphoto" Target="../media/hdphoto9.wdp"/><Relationship Id="rId11" Type="http://schemas.openxmlformats.org/officeDocument/2006/relationships/package" Target="../embeddings/Microsoft_Excel_Worksheet3.xlsx"/><Relationship Id="rId5" Type="http://schemas.openxmlformats.org/officeDocument/2006/relationships/image" Target="../media/image96.png"/><Relationship Id="rId10" Type="http://schemas.openxmlformats.org/officeDocument/2006/relationships/image" Target="../media/image104.emf"/><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package" Target="../embeddings/Microsoft_Excel_Worksheet2.xlsx"/></Relationships>
</file>

<file path=ppt/slides/_rels/slide5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103.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microsoft.com/office/2007/relationships/hdphoto" Target="../media/hdphoto9.wdp"/><Relationship Id="rId5" Type="http://schemas.openxmlformats.org/officeDocument/2006/relationships/image" Target="../media/image96.png"/><Relationship Id="rId4" Type="http://schemas.openxmlformats.org/officeDocument/2006/relationships/hyperlink" Target="http://commerciaux.celca.caisse-epargne.fr/download/1302/les-cibles-ponctuelles/30297/2023-q2-book-des-cibles.pdf" TargetMode="External"/></Relationships>
</file>

<file path=ppt/slides/_rels/slide57.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image" Target="../media/image1.png"/><Relationship Id="rId7" Type="http://schemas.openxmlformats.org/officeDocument/2006/relationships/image" Target="../media/image103.png"/><Relationship Id="rId12" Type="http://schemas.openxmlformats.org/officeDocument/2006/relationships/image" Target="../media/image104.emf"/><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microsoft.com/office/2007/relationships/hdphoto" Target="../media/hdphoto9.wdp"/><Relationship Id="rId11" Type="http://schemas.openxmlformats.org/officeDocument/2006/relationships/package" Target="../embeddings/Microsoft_Excel_Worksheet4.xlsx"/><Relationship Id="rId5" Type="http://schemas.openxmlformats.org/officeDocument/2006/relationships/image" Target="../media/image96.png"/><Relationship Id="rId10" Type="http://schemas.openxmlformats.org/officeDocument/2006/relationships/image" Target="../media/image45.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26.png"/></Relationships>
</file>

<file path=ppt/slides/_rels/slide58.xml.rels><?xml version="1.0" encoding="UTF-8" standalone="yes"?>
<Relationships xmlns="http://schemas.openxmlformats.org/package/2006/relationships"><Relationship Id="rId8" Type="http://schemas.openxmlformats.org/officeDocument/2006/relationships/slide" Target="slide31.xml"/><Relationship Id="rId3" Type="http://schemas.openxmlformats.org/officeDocument/2006/relationships/image" Target="../media/image1.png"/><Relationship Id="rId7" Type="http://schemas.openxmlformats.org/officeDocument/2006/relationships/image" Target="../media/image87.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85.png"/><Relationship Id="rId5" Type="http://schemas.openxmlformats.org/officeDocument/2006/relationships/image" Target="../media/image45.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26.png"/></Relationships>
</file>

<file path=ppt/slides/_rels/slide59.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1.png"/><Relationship Id="rId7"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slide" Target="slide32.xml"/><Relationship Id="rId4" Type="http://schemas.openxmlformats.org/officeDocument/2006/relationships/hyperlink" Target="http://commerciaux.celca.caisse-epargne.fr/download/1302/les-cibles-ponctuelles/30297/2023-q2-book-des-cibles.pdf"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slide" Target="slide33.xml"/><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87.png"/><Relationship Id="rId5" Type="http://schemas.openxmlformats.org/officeDocument/2006/relationships/image" Target="../media/image85.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45.png"/></Relationships>
</file>

<file path=ppt/slides/_rels/slide61.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1.png"/><Relationship Id="rId7"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slide" Target="slide34.xml"/><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86.png"/></Relationships>
</file>

<file path=ppt/slides/_rels/slide62.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image" Target="../media/image1.png"/><Relationship Id="rId7" Type="http://schemas.openxmlformats.org/officeDocument/2006/relationships/image" Target="../media/image86.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87.png"/><Relationship Id="rId5" Type="http://schemas.openxmlformats.org/officeDocument/2006/relationships/image" Target="../media/image85.png"/><Relationship Id="rId10" Type="http://schemas.openxmlformats.org/officeDocument/2006/relationships/image" Target="../media/image45.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26.png"/></Relationships>
</file>

<file path=ppt/slides/_rels/slide6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slide" Target="slide36.xml"/><Relationship Id="rId5" Type="http://schemas.openxmlformats.org/officeDocument/2006/relationships/image" Target="../media/image85.png"/><Relationship Id="rId4" Type="http://schemas.openxmlformats.org/officeDocument/2006/relationships/hyperlink" Target="http://commerciaux.celca.caisse-epargne.fr/download/1302/les-cibles-ponctuelles/30297/2023-q2-book-des-cibles.pdf" TargetMode="External"/><Relationship Id="rId9" Type="http://schemas.openxmlformats.org/officeDocument/2006/relationships/image" Target="../media/image87.png"/></Relationships>
</file>

<file path=ppt/slides/_rels/slide6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DE24956B-EB32-620A-DC9D-1C5EBB9C1C94}"/>
              </a:ext>
            </a:extLst>
          </p:cNvPr>
          <p:cNvPicPr>
            <a:picLocks noChangeAspect="1"/>
          </p:cNvPicPr>
          <p:nvPr/>
        </p:nvPicPr>
        <p:blipFill rotWithShape="1">
          <a:blip r:embed="rId3">
            <a:extLst>
              <a:ext uri="{28A0092B-C50C-407E-A947-70E740481C1C}">
                <a14:useLocalDpi xmlns:a14="http://schemas.microsoft.com/office/drawing/2010/main" val="0"/>
              </a:ext>
            </a:extLst>
          </a:blip>
          <a:srcRect l="9023" t="9914" b="2606"/>
          <a:stretch/>
        </p:blipFill>
        <p:spPr>
          <a:xfrm>
            <a:off x="9283790" y="2093661"/>
            <a:ext cx="2908209" cy="1983727"/>
          </a:xfrm>
          <a:prstGeom prst="rect">
            <a:avLst/>
          </a:prstGeom>
        </p:spPr>
      </p:pic>
      <p:pic>
        <p:nvPicPr>
          <p:cNvPr id="12" name="Image 11">
            <a:extLst>
              <a:ext uri="{FF2B5EF4-FFF2-40B4-BE49-F238E27FC236}">
                <a16:creationId xmlns:a16="http://schemas.microsoft.com/office/drawing/2014/main" id="{B794D104-E12F-5BE5-674B-BD1ACA342A43}"/>
              </a:ext>
            </a:extLst>
          </p:cNvPr>
          <p:cNvPicPr>
            <a:picLocks noChangeAspect="1"/>
          </p:cNvPicPr>
          <p:nvPr/>
        </p:nvPicPr>
        <p:blipFill rotWithShape="1">
          <a:blip r:embed="rId4">
            <a:extLst>
              <a:ext uri="{28A0092B-C50C-407E-A947-70E740481C1C}">
                <a14:useLocalDpi xmlns:a14="http://schemas.microsoft.com/office/drawing/2010/main" val="0"/>
              </a:ext>
            </a:extLst>
          </a:blip>
          <a:srcRect t="1880" b="2133"/>
          <a:stretch/>
        </p:blipFill>
        <p:spPr>
          <a:xfrm>
            <a:off x="3069696" y="-7088"/>
            <a:ext cx="3010681" cy="4073734"/>
          </a:xfrm>
          <a:prstGeom prst="rect">
            <a:avLst/>
          </a:prstGeom>
        </p:spPr>
      </p:pic>
      <p:pic>
        <p:nvPicPr>
          <p:cNvPr id="22" name="Image 21">
            <a:extLst>
              <a:ext uri="{FF2B5EF4-FFF2-40B4-BE49-F238E27FC236}">
                <a16:creationId xmlns:a16="http://schemas.microsoft.com/office/drawing/2014/main" id="{157484C2-823B-635B-6347-837EDD9093A7}"/>
              </a:ext>
            </a:extLst>
          </p:cNvPr>
          <p:cNvPicPr>
            <a:picLocks noChangeAspect="1"/>
          </p:cNvPicPr>
          <p:nvPr/>
        </p:nvPicPr>
        <p:blipFill rotWithShape="1">
          <a:blip r:embed="rId5">
            <a:extLst>
              <a:ext uri="{28A0092B-C50C-407E-A947-70E740481C1C}">
                <a14:useLocalDpi xmlns:a14="http://schemas.microsoft.com/office/drawing/2010/main" val="0"/>
              </a:ext>
            </a:extLst>
          </a:blip>
          <a:srcRect l="2717" t="2528" r="268" b="4186"/>
          <a:stretch/>
        </p:blipFill>
        <p:spPr>
          <a:xfrm>
            <a:off x="9283791" y="0"/>
            <a:ext cx="2908210" cy="1983727"/>
          </a:xfrm>
          <a:prstGeom prst="rect">
            <a:avLst/>
          </a:prstGeom>
        </p:spPr>
      </p:pic>
      <p:pic>
        <p:nvPicPr>
          <p:cNvPr id="3" name="Image 2">
            <a:extLst>
              <a:ext uri="{FF2B5EF4-FFF2-40B4-BE49-F238E27FC236}">
                <a16:creationId xmlns:a16="http://schemas.microsoft.com/office/drawing/2014/main" id="{2EBCC9F0-4CA3-8E46-5847-83F5BF44DFE3}"/>
              </a:ext>
            </a:extLst>
          </p:cNvPr>
          <p:cNvPicPr>
            <a:picLocks noChangeAspect="1"/>
          </p:cNvPicPr>
          <p:nvPr/>
        </p:nvPicPr>
        <p:blipFill rotWithShape="1">
          <a:blip r:embed="rId6">
            <a:extLst>
              <a:ext uri="{28A0092B-C50C-407E-A947-70E740481C1C}">
                <a14:useLocalDpi xmlns:a14="http://schemas.microsoft.com/office/drawing/2010/main" val="0"/>
              </a:ext>
            </a:extLst>
          </a:blip>
          <a:srcRect l="12559" t="37" r="35967" b="1950"/>
          <a:stretch/>
        </p:blipFill>
        <p:spPr>
          <a:xfrm>
            <a:off x="6183658" y="0"/>
            <a:ext cx="3010679" cy="4066646"/>
          </a:xfrm>
          <a:prstGeom prst="rect">
            <a:avLst/>
          </a:prstGeom>
        </p:spPr>
      </p:pic>
      <p:pic>
        <p:nvPicPr>
          <p:cNvPr id="10" name="Image 9">
            <a:extLst>
              <a:ext uri="{FF2B5EF4-FFF2-40B4-BE49-F238E27FC236}">
                <a16:creationId xmlns:a16="http://schemas.microsoft.com/office/drawing/2014/main" id="{9829D171-F65D-EBA0-886D-3F8A34A65DE7}"/>
              </a:ext>
            </a:extLst>
          </p:cNvPr>
          <p:cNvPicPr>
            <a:picLocks noChangeAspect="1"/>
          </p:cNvPicPr>
          <p:nvPr/>
        </p:nvPicPr>
        <p:blipFill rotWithShape="1">
          <a:blip r:embed="rId7">
            <a:extLst>
              <a:ext uri="{28A0092B-C50C-407E-A947-70E740481C1C}">
                <a14:useLocalDpi xmlns:a14="http://schemas.microsoft.com/office/drawing/2010/main" val="0"/>
              </a:ext>
            </a:extLst>
          </a:blip>
          <a:srcRect l="1043" t="1781" b="1822"/>
          <a:stretch/>
        </p:blipFill>
        <p:spPr>
          <a:xfrm>
            <a:off x="0" y="-7088"/>
            <a:ext cx="2967861" cy="4075452"/>
          </a:xfrm>
          <a:prstGeom prst="rect">
            <a:avLst/>
          </a:prstGeom>
        </p:spPr>
      </p:pic>
      <p:sp>
        <p:nvSpPr>
          <p:cNvPr id="5" name="Titre 2">
            <a:extLst>
              <a:ext uri="{FF2B5EF4-FFF2-40B4-BE49-F238E27FC236}">
                <a16:creationId xmlns:a16="http://schemas.microsoft.com/office/drawing/2014/main" id="{1C4BF1C7-4AFD-1C33-2E07-F648F36A74A0}"/>
              </a:ext>
            </a:extLst>
          </p:cNvPr>
          <p:cNvSpPr>
            <a:spLocks noGrp="1" noChangeArrowheads="1"/>
          </p:cNvSpPr>
          <p:nvPr>
            <p:ph type="ctrTitle"/>
          </p:nvPr>
        </p:nvSpPr>
        <p:spPr>
          <a:xfrm>
            <a:off x="687388" y="4284663"/>
            <a:ext cx="9523412" cy="671512"/>
          </a:xfrm>
        </p:spPr>
        <p:txBody>
          <a:bodyPr/>
          <a:lstStyle/>
          <a:p>
            <a:pPr>
              <a:spcBef>
                <a:spcPct val="0"/>
              </a:spcBef>
              <a:buSzTx/>
            </a:pPr>
            <a:r>
              <a:rPr lang="fr-FR" altLang="fr-FR" sz="2800" dirty="0">
                <a:solidFill>
                  <a:srgbClr val="C00000"/>
                </a:solidFill>
                <a:latin typeface="Montserrat ExtraBold" panose="00000900000000000000" pitchFamily="2" charset="0"/>
                <a:ea typeface="Montserrat ExtraBold" panose="00000900000000000000" pitchFamily="2" charset="0"/>
                <a:cs typeface="Montserrat ExtraBold" panose="00000900000000000000" pitchFamily="2" charset="0"/>
              </a:rPr>
              <a:t>« Plus vite, plus haut, plus fort… Ensemble ! » </a:t>
            </a:r>
          </a:p>
        </p:txBody>
      </p:sp>
      <p:sp>
        <p:nvSpPr>
          <p:cNvPr id="8" name="Espace réservé du texte 3">
            <a:extLst>
              <a:ext uri="{FF2B5EF4-FFF2-40B4-BE49-F238E27FC236}">
                <a16:creationId xmlns:a16="http://schemas.microsoft.com/office/drawing/2014/main" id="{DD0C4733-406B-2E95-DADE-32B6E3497F96}"/>
              </a:ext>
            </a:extLst>
          </p:cNvPr>
          <p:cNvSpPr>
            <a:spLocks noGrp="1" noChangeArrowheads="1"/>
          </p:cNvSpPr>
          <p:nvPr>
            <p:ph type="body" sz="quarter" idx="11"/>
          </p:nvPr>
        </p:nvSpPr>
        <p:spPr bwMode="auto">
          <a:xfrm>
            <a:off x="687388" y="4968875"/>
            <a:ext cx="8999537" cy="307777"/>
          </a:xfrm>
        </p:spPr>
        <p:txBody>
          <a:bodyPr numCol="1" compatLnSpc="1">
            <a:prstTxWarp prst="textNoShape">
              <a:avLst/>
            </a:prstTxWarp>
          </a:bodyPr>
          <a:lstStyle/>
          <a:p>
            <a:r>
              <a:rPr lang="fr-FR" altLang="fr-FR" b="1" dirty="0">
                <a:solidFill>
                  <a:srgbClr val="C00000"/>
                </a:solidFill>
                <a:latin typeface="Montserrat SemiBold" panose="00000700000000000000" pitchFamily="2" charset="0"/>
              </a:rPr>
              <a:t>Q2 2024 : </a:t>
            </a:r>
            <a:r>
              <a:rPr lang="fr-FR" altLang="fr-FR" b="1" dirty="0">
                <a:solidFill>
                  <a:schemeClr val="tx1">
                    <a:lumMod val="75000"/>
                    <a:lumOff val="25000"/>
                  </a:schemeClr>
                </a:solidFill>
                <a:latin typeface="Montserrat SemiBold" panose="00000700000000000000" pitchFamily="2" charset="0"/>
              </a:rPr>
              <a:t>Heure du jeudi du 25 avril 2024</a:t>
            </a:r>
          </a:p>
        </p:txBody>
      </p:sp>
      <p:sp>
        <p:nvSpPr>
          <p:cNvPr id="9" name="Espace réservé du texte 3">
            <a:extLst>
              <a:ext uri="{FF2B5EF4-FFF2-40B4-BE49-F238E27FC236}">
                <a16:creationId xmlns:a16="http://schemas.microsoft.com/office/drawing/2014/main" id="{5F804BD3-E94C-9FFD-E636-91C589EB01C1}"/>
              </a:ext>
            </a:extLst>
          </p:cNvPr>
          <p:cNvSpPr txBox="1">
            <a:spLocks noChangeArrowheads="1"/>
          </p:cNvSpPr>
          <p:nvPr/>
        </p:nvSpPr>
        <p:spPr bwMode="auto">
          <a:xfrm>
            <a:off x="687388" y="5635625"/>
            <a:ext cx="8999537" cy="246221"/>
          </a:xfrm>
          <a:prstGeom prst="rect">
            <a:avLst/>
          </a:prstGeom>
          <a:noFill/>
          <a:ln>
            <a:noFill/>
          </a:ln>
        </p:spPr>
        <p:txBody>
          <a:bodyPr vert="horz" wrap="square" lIns="0" tIns="0" rIns="0" bIns="0" numCol="1" rtlCol="0" anchor="t" anchorCtr="0" compatLnSpc="1">
            <a:prstTxWarp prst="textNoShape">
              <a:avLst/>
            </a:prstTxWarp>
            <a:sp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sz="2000" b="0" cap="none" baseline="0">
                <a:solidFill>
                  <a:schemeClr val="tx1"/>
                </a:solidFill>
                <a:effectLst/>
                <a:latin typeface="Montserrat SemiBold" panose="00000700000000000000" pitchFamily="50" charset="0"/>
                <a:ea typeface="Roboto" panose="02000000000000000000" pitchFamily="2" charset="0"/>
                <a:cs typeface="Roboto" panose="02000000000000000000" pitchFamily="2" charset="0"/>
                <a:sym typeface="Arial" panose="020B0604020202020204" pitchFamily="34" charset="0"/>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altLang="fr-FR" sz="1600" b="1" i="1" kern="0" dirty="0">
                <a:solidFill>
                  <a:schemeClr val="tx1">
                    <a:lumMod val="75000"/>
                    <a:lumOff val="25000"/>
                  </a:schemeClr>
                </a:solidFill>
                <a:latin typeface="Montserrat SemiBold" panose="00000700000000000000" pitchFamily="2" charset="0"/>
              </a:rPr>
              <a:t>Marchés</a:t>
            </a:r>
            <a:r>
              <a:rPr lang="fr-FR" altLang="fr-FR" sz="1600" i="1" kern="0" dirty="0">
                <a:solidFill>
                  <a:schemeClr val="tx1">
                    <a:lumMod val="75000"/>
                    <a:lumOff val="25000"/>
                  </a:schemeClr>
                </a:solidFill>
                <a:latin typeface="Montserrat SemiBold" panose="00000700000000000000" pitchFamily="2" charset="0"/>
              </a:rPr>
              <a:t> Grand Public - Premium - Professionnels</a:t>
            </a:r>
          </a:p>
        </p:txBody>
      </p:sp>
    </p:spTree>
    <p:extLst>
      <p:ext uri="{BB962C8B-B14F-4D97-AF65-F5344CB8AC3E}">
        <p14:creationId xmlns:p14="http://schemas.microsoft.com/office/powerpoint/2010/main" val="3258169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5165A513-22FA-01D2-7E6E-00E6EF7F2EE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7384" y="1999509"/>
            <a:ext cx="4512575" cy="3201141"/>
          </a:xfrm>
          <a:prstGeom prst="rect">
            <a:avLst/>
          </a:prstGeom>
        </p:spPr>
      </p:pic>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Introduction</a:t>
            </a:r>
          </a:p>
        </p:txBody>
      </p:sp>
      <p:sp>
        <p:nvSpPr>
          <p:cNvPr id="11" name="Espace réservé du contenu 10">
            <a:extLst>
              <a:ext uri="{FF2B5EF4-FFF2-40B4-BE49-F238E27FC236}">
                <a16:creationId xmlns:a16="http://schemas.microsoft.com/office/drawing/2014/main" id="{8B9E31B0-5F14-FE7D-904E-6B10A261BFCE}"/>
              </a:ext>
            </a:extLst>
          </p:cNvPr>
          <p:cNvSpPr>
            <a:spLocks noGrp="1"/>
          </p:cNvSpPr>
          <p:nvPr>
            <p:ph sz="quarter" idx="13"/>
          </p:nvPr>
        </p:nvSpPr>
        <p:spPr>
          <a:xfrm>
            <a:off x="4606030" y="1999509"/>
            <a:ext cx="7452620" cy="3370183"/>
          </a:xfrm>
        </p:spPr>
        <p:txBody>
          <a:bodyPr>
            <a:normAutofit fontScale="92500" lnSpcReduction="20000"/>
          </a:bodyPr>
          <a:lstStyle/>
          <a:p>
            <a:r>
              <a:rPr lang="fr-FR" sz="1600" b="1" dirty="0"/>
              <a:t>« Plus vite, plus haut, plus fort… </a:t>
            </a:r>
            <a:r>
              <a:rPr lang="fr-FR" sz="1600" b="1" dirty="0">
                <a:solidFill>
                  <a:srgbClr val="C00000"/>
                </a:solidFill>
              </a:rPr>
              <a:t>Ensemble !</a:t>
            </a:r>
            <a:r>
              <a:rPr lang="fr-FR" sz="1600" b="1" dirty="0"/>
              <a:t> »</a:t>
            </a:r>
            <a:r>
              <a:rPr lang="fr-FR" sz="1600" b="1" dirty="0">
                <a:highlight>
                  <a:srgbClr val="FFFF00"/>
                </a:highlight>
              </a:rPr>
              <a:t> </a:t>
            </a:r>
          </a:p>
          <a:p>
            <a:pPr lvl="1"/>
            <a:endParaRPr lang="fr-FR" dirty="0"/>
          </a:p>
          <a:p>
            <a:pPr lvl="1"/>
            <a:r>
              <a:rPr lang="fr-FR" dirty="0"/>
              <a:t>À l’approche des JO de Paris, </a:t>
            </a:r>
            <a:r>
              <a:rPr lang="fr-FR" b="1" dirty="0"/>
              <a:t>notre devise olympique est plus que jamais d’actualité !</a:t>
            </a:r>
          </a:p>
          <a:p>
            <a:pPr marL="449262" lvl="1" indent="0">
              <a:buNone/>
            </a:pPr>
            <a:endParaRPr lang="fr-FR" dirty="0"/>
          </a:p>
          <a:p>
            <a:pPr lvl="1"/>
            <a:r>
              <a:rPr lang="fr-FR" b="1" dirty="0"/>
              <a:t>Cette devise symbolise les aspirations du sport et du dépassement de soi </a:t>
            </a:r>
            <a:r>
              <a:rPr lang="fr-FR" dirty="0"/>
              <a:t>et va toutes et tous nous mobiliser, </a:t>
            </a:r>
            <a:r>
              <a:rPr lang="fr-FR" b="1" dirty="0"/>
              <a:t>ensemble</a:t>
            </a:r>
            <a:r>
              <a:rPr lang="fr-FR" dirty="0"/>
              <a:t>, pour relever les défis et atteindre nos objectifs ambitieux de ce </a:t>
            </a:r>
            <a:r>
              <a:rPr lang="fr-FR" b="1" dirty="0"/>
              <a:t>2</a:t>
            </a:r>
            <a:r>
              <a:rPr lang="fr-FR" b="1" baseline="30000" dirty="0"/>
              <a:t>ème</a:t>
            </a:r>
            <a:r>
              <a:rPr lang="fr-FR" b="1" dirty="0"/>
              <a:t> quadrimestre.</a:t>
            </a:r>
          </a:p>
          <a:p>
            <a:pPr lvl="1"/>
            <a:endParaRPr lang="fr-FR" dirty="0"/>
          </a:p>
          <a:p>
            <a:pPr lvl="1"/>
            <a:r>
              <a:rPr lang="fr-FR" dirty="0"/>
              <a:t>Nous devons poursuivre nos efforts vers la dynamique de </a:t>
            </a:r>
            <a:r>
              <a:rPr lang="fr-FR" b="1" dirty="0"/>
              <a:t>Collecte, de Conquête et d’Equipement</a:t>
            </a:r>
            <a:r>
              <a:rPr lang="fr-FR" dirty="0"/>
              <a:t> et ce support, qui incarne </a:t>
            </a:r>
            <a:r>
              <a:rPr lang="fr-FR" b="1" dirty="0"/>
              <a:t>les valeurs fortes </a:t>
            </a:r>
            <a:r>
              <a:rPr lang="fr-FR" dirty="0"/>
              <a:t>des Jeux Olympiques et Paralympiques, va vous présenter nos objectifs et ambitions majeurs de ce nouveau quadrimestre.</a:t>
            </a:r>
          </a:p>
          <a:p>
            <a:pPr lvl="1"/>
            <a:endParaRPr lang="fr-FR" dirty="0"/>
          </a:p>
          <a:p>
            <a:pPr marL="812800" lvl="2" indent="0">
              <a:buNone/>
            </a:pPr>
            <a:endParaRPr lang="fr-FR" dirty="0"/>
          </a:p>
          <a:p>
            <a:pPr lvl="3"/>
            <a:endParaRPr lang="fr-FR" dirty="0"/>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lstStyle/>
          <a:p>
            <a:pPr fontAlgn="auto">
              <a:buClr>
                <a:schemeClr val="accent6"/>
              </a:buClr>
              <a:defRPr/>
            </a:pPr>
            <a:r>
              <a:rPr lang="fr-FR" dirty="0">
                <a:solidFill>
                  <a:srgbClr val="C00000"/>
                </a:solidFill>
              </a:rPr>
              <a:t>2024, année olympique !</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spTree>
    <p:extLst>
      <p:ext uri="{BB962C8B-B14F-4D97-AF65-F5344CB8AC3E}">
        <p14:creationId xmlns:p14="http://schemas.microsoft.com/office/powerpoint/2010/main" val="3537014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B36713C-0DDA-6432-D6BF-7CDD573D33A8}"/>
              </a:ext>
            </a:extLst>
          </p:cNvPr>
          <p:cNvSpPr>
            <a:spLocks noGrp="1"/>
          </p:cNvSpPr>
          <p:nvPr>
            <p:ph type="body" sz="quarter" idx="11"/>
          </p:nvPr>
        </p:nvSpPr>
        <p:spPr>
          <a:xfrm>
            <a:off x="4567238" y="1213482"/>
            <a:ext cx="7308850" cy="722312"/>
          </a:xfrm>
        </p:spPr>
        <p:txBody>
          <a:bodyPr>
            <a:normAutofit/>
          </a:bodyPr>
          <a:lstStyle/>
          <a:p>
            <a:pPr fontAlgn="auto">
              <a:buClr>
                <a:schemeClr val="accent6"/>
              </a:buClr>
              <a:defRPr/>
            </a:pPr>
            <a:r>
              <a:rPr lang="fr-FR" sz="2200" dirty="0"/>
              <a:t>Nos ambitions majeures</a:t>
            </a:r>
            <a:endParaRPr sz="2200" dirty="0"/>
          </a:p>
        </p:txBody>
      </p:sp>
      <p:sp>
        <p:nvSpPr>
          <p:cNvPr id="3" name="Espace réservé du texte 2">
            <a:extLst>
              <a:ext uri="{FF2B5EF4-FFF2-40B4-BE49-F238E27FC236}">
                <a16:creationId xmlns:a16="http://schemas.microsoft.com/office/drawing/2014/main" id="{957B0149-E8AA-0DA9-2E5E-5F14F8EF92B0}"/>
              </a:ext>
            </a:extLst>
          </p:cNvPr>
          <p:cNvSpPr>
            <a:spLocks noGrp="1"/>
          </p:cNvSpPr>
          <p:nvPr>
            <p:ph type="body" sz="quarter" idx="13"/>
          </p:nvPr>
        </p:nvSpPr>
        <p:spPr>
          <a:xfrm>
            <a:off x="4567238" y="2144222"/>
            <a:ext cx="7308850" cy="720725"/>
          </a:xfrm>
        </p:spPr>
        <p:txBody>
          <a:bodyPr>
            <a:normAutofit/>
          </a:bodyPr>
          <a:lstStyle/>
          <a:p>
            <a:pPr fontAlgn="auto">
              <a:buClr>
                <a:schemeClr val="accent6"/>
              </a:buClr>
              <a:defRPr/>
            </a:pPr>
            <a:r>
              <a:rPr lang="fr-FR" sz="2200" dirty="0"/>
              <a:t>Le challenge</a:t>
            </a:r>
          </a:p>
        </p:txBody>
      </p:sp>
      <p:sp>
        <p:nvSpPr>
          <p:cNvPr id="4" name="Espace réservé du texte 3">
            <a:extLst>
              <a:ext uri="{FF2B5EF4-FFF2-40B4-BE49-F238E27FC236}">
                <a16:creationId xmlns:a16="http://schemas.microsoft.com/office/drawing/2014/main" id="{6C23461B-991F-4B67-E38D-DA82BD7E4E04}"/>
              </a:ext>
            </a:extLst>
          </p:cNvPr>
          <p:cNvSpPr>
            <a:spLocks noGrp="1"/>
          </p:cNvSpPr>
          <p:nvPr>
            <p:ph type="body" sz="quarter" idx="15"/>
          </p:nvPr>
        </p:nvSpPr>
        <p:spPr>
          <a:xfrm>
            <a:off x="4567238" y="3092074"/>
            <a:ext cx="7308850" cy="1546250"/>
          </a:xfrm>
        </p:spPr>
        <p:txBody>
          <a:bodyPr>
            <a:noAutofit/>
          </a:bodyPr>
          <a:lstStyle/>
          <a:p>
            <a:r>
              <a:rPr lang="fr-FR" sz="2200" dirty="0">
                <a:latin typeface="Montserrat" panose="00000500000000000000" pitchFamily="2" charset="0"/>
              </a:rPr>
              <a:t>Le programme des offres de compétition sur le quadrimestre</a:t>
            </a:r>
          </a:p>
          <a:p>
            <a:pPr marL="800100" lvl="1" indent="-342900">
              <a:buClr>
                <a:srgbClr val="7030A0"/>
              </a:buClr>
              <a:buFont typeface="Wingdings" panose="05000000000000000000" pitchFamily="2" charset="2"/>
              <a:buChar char="§"/>
            </a:pPr>
            <a:r>
              <a:rPr lang="fr-FR" sz="1600" dirty="0">
                <a:latin typeface="Montserrat" panose="00000500000000000000" pitchFamily="2" charset="0"/>
              </a:rPr>
              <a:t>Marché Grand Public</a:t>
            </a:r>
          </a:p>
          <a:p>
            <a:pPr marL="800100" lvl="1" indent="-342900">
              <a:buClr>
                <a:srgbClr val="7030A0"/>
              </a:buClr>
              <a:buFont typeface="Wingdings" panose="05000000000000000000" pitchFamily="2" charset="2"/>
              <a:buChar char="§"/>
            </a:pPr>
            <a:r>
              <a:rPr lang="fr-FR" sz="1600" dirty="0">
                <a:latin typeface="Montserrat" panose="00000500000000000000" pitchFamily="2" charset="0"/>
              </a:rPr>
              <a:t>Marché Premium</a:t>
            </a:r>
          </a:p>
          <a:p>
            <a:pPr marL="800100" lvl="1" indent="-342900">
              <a:buClr>
                <a:srgbClr val="7030A0"/>
              </a:buClr>
              <a:buFont typeface="Wingdings" panose="05000000000000000000" pitchFamily="2" charset="2"/>
              <a:buChar char="§"/>
            </a:pPr>
            <a:r>
              <a:rPr lang="fr-FR" sz="1600" dirty="0">
                <a:latin typeface="Montserrat" panose="00000500000000000000" pitchFamily="2" charset="0"/>
              </a:rPr>
              <a:t>Marché des Professionnels</a:t>
            </a:r>
          </a:p>
        </p:txBody>
      </p:sp>
      <p:sp>
        <p:nvSpPr>
          <p:cNvPr id="9224" name="Espace réservé du texte 7">
            <a:extLst>
              <a:ext uri="{FF2B5EF4-FFF2-40B4-BE49-F238E27FC236}">
                <a16:creationId xmlns:a16="http://schemas.microsoft.com/office/drawing/2014/main" id="{8CD4583C-53C6-334E-2357-4AFDAC2B73E4}"/>
              </a:ext>
            </a:extLst>
          </p:cNvPr>
          <p:cNvSpPr>
            <a:spLocks noGrp="1" noChangeArrowheads="1"/>
          </p:cNvSpPr>
          <p:nvPr>
            <p:ph type="body" sz="quarter" idx="10"/>
          </p:nvPr>
        </p:nvSpPr>
        <p:spPr bwMode="auto">
          <a:xfrm>
            <a:off x="3695700" y="1234913"/>
            <a:ext cx="679450" cy="679450"/>
          </a:xfrm>
          <a:ln w="9525"/>
          <a:extLst>
            <a:ext uri="{91240B29-F687-4F45-9708-019B960494DF}">
              <a14:hiddenLine xmlns:a14="http://schemas.microsoft.com/office/drawing/2010/main" w="38100">
                <a:solidFill>
                  <a:srgbClr val="000000"/>
                </a:solidFill>
                <a:miter lim="800000"/>
                <a:headEnd/>
                <a:tailEnd/>
              </a14:hiddenLine>
            </a:ext>
          </a:extLst>
        </p:spPr>
        <p:txBody>
          <a:bodyPr numCol="1" compatLnSpc="1">
            <a:prstTxWarp prst="textNoShape">
              <a:avLst/>
            </a:prstTxWarp>
          </a:bodyPr>
          <a:lstStyle/>
          <a:p>
            <a:pPr algn="ctr">
              <a:spcBef>
                <a:spcPct val="0"/>
              </a:spcBef>
              <a:spcAft>
                <a:spcPct val="0"/>
              </a:spcAft>
            </a:pPr>
            <a:r>
              <a:rPr altLang="fr-FR" dirty="0">
                <a:solidFill>
                  <a:srgbClr val="FFC000"/>
                </a:solidFill>
                <a:latin typeface="Montserrat" panose="02000505000000020004" pitchFamily="2" charset="0"/>
                <a:ea typeface="Montserrat" panose="02000505000000020004" pitchFamily="2" charset="0"/>
                <a:sym typeface="Arial" panose="020B0604020202020204" pitchFamily="34" charset="0"/>
              </a:rPr>
              <a:t>01</a:t>
            </a:r>
          </a:p>
        </p:txBody>
      </p:sp>
      <p:sp>
        <p:nvSpPr>
          <p:cNvPr id="9" name="Espace réservé du texte 8">
            <a:extLst>
              <a:ext uri="{FF2B5EF4-FFF2-40B4-BE49-F238E27FC236}">
                <a16:creationId xmlns:a16="http://schemas.microsoft.com/office/drawing/2014/main" id="{728FE089-FCAC-FE30-C3D2-16AB5AD286CC}"/>
              </a:ext>
            </a:extLst>
          </p:cNvPr>
          <p:cNvSpPr>
            <a:spLocks noGrp="1"/>
          </p:cNvSpPr>
          <p:nvPr>
            <p:ph type="body" sz="quarter" idx="12"/>
          </p:nvPr>
        </p:nvSpPr>
        <p:spPr>
          <a:xfrm>
            <a:off x="3695700" y="2164287"/>
            <a:ext cx="679450" cy="677863"/>
          </a:xfrm>
        </p:spPr>
        <p:txBody>
          <a:bodyPr/>
          <a:lstStyle/>
          <a:p>
            <a:pPr fontAlgn="auto">
              <a:buClr>
                <a:schemeClr val="accent6"/>
              </a:buClr>
              <a:defRPr/>
            </a:pPr>
            <a:r>
              <a:rPr dirty="0">
                <a:solidFill>
                  <a:srgbClr val="C00000"/>
                </a:solidFill>
              </a:rPr>
              <a:t>02</a:t>
            </a:r>
          </a:p>
        </p:txBody>
      </p:sp>
      <p:sp>
        <p:nvSpPr>
          <p:cNvPr id="9226" name="Espace réservé du texte 9">
            <a:extLst>
              <a:ext uri="{FF2B5EF4-FFF2-40B4-BE49-F238E27FC236}">
                <a16:creationId xmlns:a16="http://schemas.microsoft.com/office/drawing/2014/main" id="{95D50582-90F0-A94E-4980-F13F9E9931B2}"/>
              </a:ext>
            </a:extLst>
          </p:cNvPr>
          <p:cNvSpPr>
            <a:spLocks noGrp="1" noChangeArrowheads="1"/>
          </p:cNvSpPr>
          <p:nvPr>
            <p:ph type="body" sz="quarter" idx="14"/>
          </p:nvPr>
        </p:nvSpPr>
        <p:spPr bwMode="auto">
          <a:xfrm>
            <a:off x="3695700" y="3092074"/>
            <a:ext cx="679450" cy="679450"/>
          </a:xfrm>
          <a:ln w="9525"/>
          <a:extLst>
            <a:ext uri="{91240B29-F687-4F45-9708-019B960494DF}">
              <a14:hiddenLine xmlns:a14="http://schemas.microsoft.com/office/drawing/2010/main" w="38100">
                <a:solidFill>
                  <a:srgbClr val="000000"/>
                </a:solidFill>
                <a:miter lim="800000"/>
                <a:headEnd/>
                <a:tailEnd/>
              </a14:hiddenLine>
            </a:ext>
          </a:extLst>
        </p:spPr>
        <p:txBody>
          <a:bodyPr numCol="1" compatLnSpc="1">
            <a:prstTxWarp prst="textNoShape">
              <a:avLst/>
            </a:prstTxWarp>
          </a:bodyPr>
          <a:lstStyle/>
          <a:p>
            <a:pPr>
              <a:spcBef>
                <a:spcPct val="0"/>
              </a:spcBef>
              <a:spcAft>
                <a:spcPct val="0"/>
              </a:spcAft>
            </a:pPr>
            <a:r>
              <a:rPr altLang="fr-FR" dirty="0">
                <a:solidFill>
                  <a:srgbClr val="7030A0"/>
                </a:solidFill>
                <a:latin typeface="Montserrat" panose="02000505000000020004" pitchFamily="2" charset="0"/>
                <a:ea typeface="Montserrat" panose="02000505000000020004" pitchFamily="2" charset="0"/>
                <a:sym typeface="Arial" panose="020B0604020202020204" pitchFamily="34" charset="0"/>
              </a:rPr>
              <a:t>03</a:t>
            </a:r>
          </a:p>
        </p:txBody>
      </p:sp>
      <p:sp>
        <p:nvSpPr>
          <p:cNvPr id="21" name="Espace réservé du texte 11">
            <a:extLst>
              <a:ext uri="{FF2B5EF4-FFF2-40B4-BE49-F238E27FC236}">
                <a16:creationId xmlns:a16="http://schemas.microsoft.com/office/drawing/2014/main" id="{810A04B4-A64F-F489-BB1D-360D7D0B56A9}"/>
              </a:ext>
            </a:extLst>
          </p:cNvPr>
          <p:cNvSpPr>
            <a:spLocks noGrp="1"/>
          </p:cNvSpPr>
          <p:nvPr>
            <p:ph type="body" sz="quarter" idx="18"/>
          </p:nvPr>
        </p:nvSpPr>
        <p:spPr>
          <a:xfrm>
            <a:off x="3695700" y="4821548"/>
            <a:ext cx="679450" cy="677862"/>
          </a:xfrm>
        </p:spPr>
        <p:txBody>
          <a:bodyPr/>
          <a:lstStyle/>
          <a:p>
            <a:pPr fontAlgn="auto">
              <a:buClr>
                <a:schemeClr val="accent6"/>
              </a:buClr>
              <a:defRPr/>
            </a:pPr>
            <a:r>
              <a:rPr dirty="0">
                <a:solidFill>
                  <a:srgbClr val="00B0F0"/>
                </a:solidFill>
              </a:rPr>
              <a:t>04</a:t>
            </a:r>
          </a:p>
        </p:txBody>
      </p:sp>
      <p:cxnSp>
        <p:nvCxnSpPr>
          <p:cNvPr id="8" name="Connecteur droit 7">
            <a:extLst>
              <a:ext uri="{FF2B5EF4-FFF2-40B4-BE49-F238E27FC236}">
                <a16:creationId xmlns:a16="http://schemas.microsoft.com/office/drawing/2014/main" id="{97514DF4-C3F6-2B40-B6CD-854AD7799132}"/>
              </a:ext>
            </a:extLst>
          </p:cNvPr>
          <p:cNvCxnSpPr>
            <a:cxnSpLocks/>
          </p:cNvCxnSpPr>
          <p:nvPr/>
        </p:nvCxnSpPr>
        <p:spPr>
          <a:xfrm>
            <a:off x="3695700" y="4792663"/>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Espace réservé du texte 13">
            <a:extLst>
              <a:ext uri="{FF2B5EF4-FFF2-40B4-BE49-F238E27FC236}">
                <a16:creationId xmlns:a16="http://schemas.microsoft.com/office/drawing/2014/main" id="{3D4093A9-AA3B-7386-CE61-806031DFD58E}"/>
              </a:ext>
            </a:extLst>
          </p:cNvPr>
          <p:cNvSpPr>
            <a:spLocks noGrp="1"/>
          </p:cNvSpPr>
          <p:nvPr>
            <p:ph type="body" sz="quarter" idx="19"/>
          </p:nvPr>
        </p:nvSpPr>
        <p:spPr>
          <a:xfrm>
            <a:off x="4567238" y="5105402"/>
            <a:ext cx="7309960" cy="1038224"/>
          </a:xfrm>
        </p:spPr>
        <p:txBody>
          <a:bodyPr>
            <a:normAutofit/>
          </a:bodyPr>
          <a:lstStyle/>
          <a:p>
            <a:r>
              <a:rPr lang="fr-FR" sz="2200" dirty="0">
                <a:latin typeface="Montserrat" panose="00000500000000000000" pitchFamily="2" charset="0"/>
              </a:rPr>
              <a:t>L’essentiel de chaque univers</a:t>
            </a:r>
          </a:p>
          <a:p>
            <a:pPr marL="800100" lvl="1" indent="-342900">
              <a:buClr>
                <a:srgbClr val="00B0F0"/>
              </a:buClr>
              <a:buFont typeface="Wingdings" panose="05000000000000000000" pitchFamily="2" charset="2"/>
              <a:buChar char="§"/>
            </a:pPr>
            <a:r>
              <a:rPr lang="fr-FR" sz="1600" dirty="0">
                <a:latin typeface="Montserrat" panose="00000500000000000000" pitchFamily="2" charset="0"/>
              </a:rPr>
              <a:t>Marchés Grand Public</a:t>
            </a:r>
          </a:p>
          <a:p>
            <a:pPr marL="800100" lvl="1" indent="-342900">
              <a:buClr>
                <a:srgbClr val="00B0F0"/>
              </a:buClr>
              <a:buFont typeface="Wingdings" panose="05000000000000000000" pitchFamily="2" charset="2"/>
              <a:buChar char="§"/>
            </a:pPr>
            <a:r>
              <a:rPr lang="fr-FR" sz="1600" dirty="0">
                <a:latin typeface="Montserrat" panose="00000500000000000000" pitchFamily="2" charset="0"/>
              </a:rPr>
              <a:t>Marché Premium</a:t>
            </a:r>
          </a:p>
          <a:p>
            <a:pPr marL="800100" lvl="1" indent="-342900">
              <a:buClr>
                <a:srgbClr val="00B0F0"/>
              </a:buClr>
              <a:buFont typeface="Wingdings" panose="05000000000000000000" pitchFamily="2" charset="2"/>
              <a:buChar char="§"/>
            </a:pPr>
            <a:r>
              <a:rPr lang="fr-FR" sz="1600" dirty="0">
                <a:latin typeface="Montserrat" panose="00000500000000000000" pitchFamily="2" charset="0"/>
              </a:rPr>
              <a:t>Marché des Professionnels</a:t>
            </a:r>
          </a:p>
          <a:p>
            <a:endParaRPr lang="fr-FR" dirty="0"/>
          </a:p>
        </p:txBody>
      </p:sp>
      <p:cxnSp>
        <p:nvCxnSpPr>
          <p:cNvPr id="15" name="Connecteur droit 14">
            <a:extLst>
              <a:ext uri="{FF2B5EF4-FFF2-40B4-BE49-F238E27FC236}">
                <a16:creationId xmlns:a16="http://schemas.microsoft.com/office/drawing/2014/main" id="{2F06C14A-2ED6-757F-265D-C5CB9402BBD2}"/>
              </a:ext>
            </a:extLst>
          </p:cNvPr>
          <p:cNvCxnSpPr>
            <a:cxnSpLocks/>
          </p:cNvCxnSpPr>
          <p:nvPr/>
        </p:nvCxnSpPr>
        <p:spPr>
          <a:xfrm>
            <a:off x="3695700" y="6232836"/>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Image 9">
            <a:hlinkClick r:id="rId3" action="ppaction://hlinksldjump"/>
            <a:extLst>
              <a:ext uri="{FF2B5EF4-FFF2-40B4-BE49-F238E27FC236}">
                <a16:creationId xmlns:a16="http://schemas.microsoft.com/office/drawing/2014/main" id="{444D4E6B-889A-21E6-FA20-5F34BC7788A3}"/>
              </a:ext>
            </a:extLst>
          </p:cNvPr>
          <p:cNvPicPr>
            <a:picLocks noChangeAspect="1"/>
          </p:cNvPicPr>
          <p:nvPr/>
        </p:nvPicPr>
        <p:blipFill>
          <a:blip r:embed="rId4"/>
          <a:stretch>
            <a:fillRect/>
          </a:stretch>
        </p:blipFill>
        <p:spPr>
          <a:xfrm>
            <a:off x="8221663" y="1450270"/>
            <a:ext cx="217487" cy="258782"/>
          </a:xfrm>
          <a:prstGeom prst="rect">
            <a:avLst/>
          </a:prstGeom>
        </p:spPr>
      </p:pic>
      <p:pic>
        <p:nvPicPr>
          <p:cNvPr id="13" name="Image 12">
            <a:extLst>
              <a:ext uri="{FF2B5EF4-FFF2-40B4-BE49-F238E27FC236}">
                <a16:creationId xmlns:a16="http://schemas.microsoft.com/office/drawing/2014/main" id="{078DB081-CA62-4023-3496-84BD70D5C2E3}"/>
              </a:ext>
            </a:extLst>
          </p:cNvPr>
          <p:cNvPicPr>
            <a:picLocks noChangeAspect="1"/>
          </p:cNvPicPr>
          <p:nvPr/>
        </p:nvPicPr>
        <p:blipFill>
          <a:blip r:embed="rId4"/>
          <a:stretch>
            <a:fillRect/>
          </a:stretch>
        </p:blipFill>
        <p:spPr>
          <a:xfrm>
            <a:off x="3976688" y="6334670"/>
            <a:ext cx="398462" cy="474119"/>
          </a:xfrm>
          <a:prstGeom prst="rect">
            <a:avLst/>
          </a:prstGeom>
        </p:spPr>
      </p:pic>
      <p:pic>
        <p:nvPicPr>
          <p:cNvPr id="16" name="Image 15">
            <a:hlinkClick r:id="rId5" action="ppaction://hlinksldjump"/>
            <a:extLst>
              <a:ext uri="{FF2B5EF4-FFF2-40B4-BE49-F238E27FC236}">
                <a16:creationId xmlns:a16="http://schemas.microsoft.com/office/drawing/2014/main" id="{4F41DE3B-4F7E-7C2C-D4B2-13128A691CCD}"/>
              </a:ext>
            </a:extLst>
          </p:cNvPr>
          <p:cNvPicPr>
            <a:picLocks noChangeAspect="1"/>
          </p:cNvPicPr>
          <p:nvPr/>
        </p:nvPicPr>
        <p:blipFill>
          <a:blip r:embed="rId4"/>
          <a:stretch>
            <a:fillRect/>
          </a:stretch>
        </p:blipFill>
        <p:spPr>
          <a:xfrm>
            <a:off x="6545263" y="2397098"/>
            <a:ext cx="217487" cy="258782"/>
          </a:xfrm>
          <a:prstGeom prst="rect">
            <a:avLst/>
          </a:prstGeom>
        </p:spPr>
      </p:pic>
      <p:pic>
        <p:nvPicPr>
          <p:cNvPr id="17" name="Image 16">
            <a:hlinkClick r:id="rId6" action="ppaction://hlinksldjump"/>
            <a:extLst>
              <a:ext uri="{FF2B5EF4-FFF2-40B4-BE49-F238E27FC236}">
                <a16:creationId xmlns:a16="http://schemas.microsoft.com/office/drawing/2014/main" id="{5A171FC5-3142-0A0E-80A3-A486A2210327}"/>
              </a:ext>
            </a:extLst>
          </p:cNvPr>
          <p:cNvPicPr>
            <a:picLocks noChangeAspect="1"/>
          </p:cNvPicPr>
          <p:nvPr/>
        </p:nvPicPr>
        <p:blipFill>
          <a:blip r:embed="rId4"/>
          <a:stretch>
            <a:fillRect/>
          </a:stretch>
        </p:blipFill>
        <p:spPr>
          <a:xfrm>
            <a:off x="7606507" y="3813795"/>
            <a:ext cx="217487" cy="258782"/>
          </a:xfrm>
          <a:prstGeom prst="rect">
            <a:avLst/>
          </a:prstGeom>
        </p:spPr>
      </p:pic>
      <p:pic>
        <p:nvPicPr>
          <p:cNvPr id="18" name="Image 17">
            <a:hlinkClick r:id="rId7" action="ppaction://hlinksldjump"/>
            <a:extLst>
              <a:ext uri="{FF2B5EF4-FFF2-40B4-BE49-F238E27FC236}">
                <a16:creationId xmlns:a16="http://schemas.microsoft.com/office/drawing/2014/main" id="{B7ED5889-7898-8C98-9876-7A29EBFCD084}"/>
              </a:ext>
            </a:extLst>
          </p:cNvPr>
          <p:cNvPicPr>
            <a:picLocks noChangeAspect="1"/>
          </p:cNvPicPr>
          <p:nvPr/>
        </p:nvPicPr>
        <p:blipFill>
          <a:blip r:embed="rId4"/>
          <a:stretch>
            <a:fillRect/>
          </a:stretch>
        </p:blipFill>
        <p:spPr>
          <a:xfrm>
            <a:off x="7240588" y="4082195"/>
            <a:ext cx="217487" cy="258782"/>
          </a:xfrm>
          <a:prstGeom prst="rect">
            <a:avLst/>
          </a:prstGeom>
        </p:spPr>
      </p:pic>
      <p:pic>
        <p:nvPicPr>
          <p:cNvPr id="19" name="Image 18">
            <a:hlinkClick r:id="rId8" action="ppaction://hlinksldjump"/>
            <a:extLst>
              <a:ext uri="{FF2B5EF4-FFF2-40B4-BE49-F238E27FC236}">
                <a16:creationId xmlns:a16="http://schemas.microsoft.com/office/drawing/2014/main" id="{4E287D78-984D-DAD0-D25D-770C1F0ACCE0}"/>
              </a:ext>
            </a:extLst>
          </p:cNvPr>
          <p:cNvPicPr>
            <a:picLocks noChangeAspect="1"/>
          </p:cNvPicPr>
          <p:nvPr/>
        </p:nvPicPr>
        <p:blipFill>
          <a:blip r:embed="rId4"/>
          <a:stretch>
            <a:fillRect/>
          </a:stretch>
        </p:blipFill>
        <p:spPr>
          <a:xfrm>
            <a:off x="8193087" y="4319707"/>
            <a:ext cx="217487" cy="258782"/>
          </a:xfrm>
          <a:prstGeom prst="rect">
            <a:avLst/>
          </a:prstGeom>
        </p:spPr>
      </p:pic>
      <p:pic>
        <p:nvPicPr>
          <p:cNvPr id="20" name="Image 19">
            <a:hlinkClick r:id="rId9" action="ppaction://hlinksldjump"/>
            <a:extLst>
              <a:ext uri="{FF2B5EF4-FFF2-40B4-BE49-F238E27FC236}">
                <a16:creationId xmlns:a16="http://schemas.microsoft.com/office/drawing/2014/main" id="{DF58CC35-4B93-B018-D93A-D8A6D653E136}"/>
              </a:ext>
            </a:extLst>
          </p:cNvPr>
          <p:cNvPicPr>
            <a:picLocks noChangeAspect="1"/>
          </p:cNvPicPr>
          <p:nvPr/>
        </p:nvPicPr>
        <p:blipFill>
          <a:blip r:embed="rId4"/>
          <a:stretch>
            <a:fillRect/>
          </a:stretch>
        </p:blipFill>
        <p:spPr>
          <a:xfrm>
            <a:off x="7716838" y="5267308"/>
            <a:ext cx="217487" cy="258782"/>
          </a:xfrm>
          <a:prstGeom prst="rect">
            <a:avLst/>
          </a:prstGeom>
        </p:spPr>
      </p:pic>
      <p:pic>
        <p:nvPicPr>
          <p:cNvPr id="22" name="Image 21">
            <a:hlinkClick r:id="rId10" action="ppaction://hlinksldjump"/>
            <a:extLst>
              <a:ext uri="{FF2B5EF4-FFF2-40B4-BE49-F238E27FC236}">
                <a16:creationId xmlns:a16="http://schemas.microsoft.com/office/drawing/2014/main" id="{2EA2A7F6-0864-75AC-9DBD-C18B4F33FD93}"/>
              </a:ext>
            </a:extLst>
          </p:cNvPr>
          <p:cNvPicPr>
            <a:picLocks noChangeAspect="1"/>
          </p:cNvPicPr>
          <p:nvPr/>
        </p:nvPicPr>
        <p:blipFill>
          <a:blip r:embed="rId4"/>
          <a:stretch>
            <a:fillRect/>
          </a:stretch>
        </p:blipFill>
        <p:spPr>
          <a:xfrm>
            <a:off x="7240588" y="5515127"/>
            <a:ext cx="217487" cy="258782"/>
          </a:xfrm>
          <a:prstGeom prst="rect">
            <a:avLst/>
          </a:prstGeom>
        </p:spPr>
      </p:pic>
      <p:pic>
        <p:nvPicPr>
          <p:cNvPr id="23" name="Image 22">
            <a:hlinkClick r:id="rId11" action="ppaction://hlinksldjump"/>
            <a:extLst>
              <a:ext uri="{FF2B5EF4-FFF2-40B4-BE49-F238E27FC236}">
                <a16:creationId xmlns:a16="http://schemas.microsoft.com/office/drawing/2014/main" id="{60CB4330-4645-9C83-E711-47CB84299BBD}"/>
              </a:ext>
            </a:extLst>
          </p:cNvPr>
          <p:cNvPicPr>
            <a:picLocks noChangeAspect="1"/>
          </p:cNvPicPr>
          <p:nvPr/>
        </p:nvPicPr>
        <p:blipFill>
          <a:blip r:embed="rId4"/>
          <a:stretch>
            <a:fillRect/>
          </a:stretch>
        </p:blipFill>
        <p:spPr>
          <a:xfrm>
            <a:off x="8193088" y="5768427"/>
            <a:ext cx="217487" cy="258782"/>
          </a:xfrm>
          <a:prstGeom prst="rect">
            <a:avLst/>
          </a:prstGeom>
        </p:spPr>
      </p:pic>
      <p:sp>
        <p:nvSpPr>
          <p:cNvPr id="24" name="Espace réservé du texte 1">
            <a:extLst>
              <a:ext uri="{FF2B5EF4-FFF2-40B4-BE49-F238E27FC236}">
                <a16:creationId xmlns:a16="http://schemas.microsoft.com/office/drawing/2014/main" id="{AC16EA02-7FEC-5720-B78B-3C54C7407136}"/>
              </a:ext>
            </a:extLst>
          </p:cNvPr>
          <p:cNvSpPr txBox="1">
            <a:spLocks/>
          </p:cNvSpPr>
          <p:nvPr/>
        </p:nvSpPr>
        <p:spPr>
          <a:xfrm>
            <a:off x="4383882" y="6437643"/>
            <a:ext cx="2978943" cy="324521"/>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fontAlgn="auto">
              <a:buClr>
                <a:schemeClr val="accent6"/>
              </a:buClr>
              <a:defRPr/>
            </a:pPr>
            <a:r>
              <a:rPr lang="fr-FR" sz="1200" i="1" kern="0" dirty="0"/>
              <a:t>Pour aller directement au chapitre.</a:t>
            </a:r>
          </a:p>
        </p:txBody>
      </p:sp>
      <p:pic>
        <p:nvPicPr>
          <p:cNvPr id="25" name="Image 24">
            <a:extLst>
              <a:ext uri="{FF2B5EF4-FFF2-40B4-BE49-F238E27FC236}">
                <a16:creationId xmlns:a16="http://schemas.microsoft.com/office/drawing/2014/main" id="{CD8BC4F3-2D6A-EE9C-A29E-38AA1EF98469}"/>
              </a:ext>
            </a:extLst>
          </p:cNvPr>
          <p:cNvPicPr>
            <a:picLocks noChangeAspect="1"/>
          </p:cNvPicPr>
          <p:nvPr/>
        </p:nvPicPr>
        <p:blipFill>
          <a:blip r:embed="rId12">
            <a:duotone>
              <a:prstClr val="black"/>
              <a:schemeClr val="accent3">
                <a:tint val="45000"/>
                <a:satMod val="400000"/>
              </a:schemeClr>
            </a:duotone>
          </a:blip>
          <a:stretch>
            <a:fillRect/>
          </a:stretch>
        </p:blipFill>
        <p:spPr>
          <a:xfrm rot="11462998" flipH="1" flipV="1">
            <a:off x="3582614" y="6447738"/>
            <a:ext cx="420318" cy="40417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196F31FE-E571-BB50-E551-F93F61B9C463}"/>
              </a:ext>
            </a:extLst>
          </p:cNvPr>
          <p:cNvSpPr>
            <a:spLocks noGrp="1"/>
          </p:cNvSpPr>
          <p:nvPr>
            <p:ph type="body" sz="quarter" idx="13"/>
          </p:nvPr>
        </p:nvSpPr>
        <p:spPr/>
        <p:txBody>
          <a:bodyPr/>
          <a:lstStyle/>
          <a:p>
            <a:pPr fontAlgn="auto">
              <a:spcBef>
                <a:spcPts val="0"/>
              </a:spcBef>
              <a:spcAft>
                <a:spcPts val="0"/>
              </a:spcAft>
              <a:buClr>
                <a:schemeClr val="accent6"/>
              </a:buClr>
              <a:defRPr/>
            </a:pPr>
            <a:r>
              <a:rPr lang="fr-FR" dirty="0"/>
              <a:t>Nos ambitions majeures</a:t>
            </a:r>
          </a:p>
          <a:p>
            <a:pPr fontAlgn="auto">
              <a:spcBef>
                <a:spcPts val="0"/>
              </a:spcBef>
              <a:spcAft>
                <a:spcPts val="0"/>
              </a:spcAft>
              <a:buClr>
                <a:schemeClr val="accent6"/>
              </a:buClr>
              <a:defRPr/>
            </a:pPr>
            <a:r>
              <a:rPr lang="fr-FR" dirty="0"/>
              <a:t> </a:t>
            </a:r>
          </a:p>
        </p:txBody>
      </p:sp>
      <p:sp>
        <p:nvSpPr>
          <p:cNvPr id="10243" name="Espace réservé du texte 14">
            <a:extLst>
              <a:ext uri="{FF2B5EF4-FFF2-40B4-BE49-F238E27FC236}">
                <a16:creationId xmlns:a16="http://schemas.microsoft.com/office/drawing/2014/main" id="{901307E7-31FF-77AC-20AD-A8F2C6436D0B}"/>
              </a:ext>
            </a:extLst>
          </p:cNvPr>
          <p:cNvSpPr>
            <a:spLocks noGrp="1" noChangeArrowheads="1"/>
          </p:cNvSpPr>
          <p:nvPr>
            <p:ph type="body" sz="quarter" idx="14"/>
          </p:nvPr>
        </p:nvSpPr>
        <p:spPr bwMode="auto">
          <a:xfrm>
            <a:off x="623392" y="1737663"/>
            <a:ext cx="439223" cy="492443"/>
          </a:xfrm>
        </p:spPr>
        <p:txBody>
          <a:bodyPr numCol="1" compatLnSpc="1">
            <a:prstTxWarp prst="textNoShape">
              <a:avLst/>
            </a:prstTxWarp>
          </a:bodyPr>
          <a:lstStyle/>
          <a:p>
            <a:r>
              <a:rPr lang="fr-FR" altLang="fr-FR">
                <a:latin typeface="Montserrat" panose="02000505000000020004" pitchFamily="2" charset="0"/>
                <a:ea typeface="Montserrat" panose="02000505000000020004" pitchFamily="2" charset="0"/>
                <a:sym typeface="Arial" panose="020B0604020202020204" pitchFamily="34" charset="0"/>
              </a:rPr>
              <a:t>01</a:t>
            </a:r>
            <a:endParaRPr lang="fr-FR" altLang="fr-FR" dirty="0">
              <a:latin typeface="Montserrat" panose="02000505000000020004" pitchFamily="2" charset="0"/>
              <a:ea typeface="Montserrat" panose="02000505000000020004" pitchFamily="2" charset="0"/>
              <a:sym typeface="Arial" panose="020B0604020202020204" pitchFamily="34" charset="0"/>
            </a:endParaRPr>
          </a:p>
        </p:txBody>
      </p:sp>
      <p:pic>
        <p:nvPicPr>
          <p:cNvPr id="6" name="Espace réservé pour une image  5" descr="Une image contenant habits, personne, chaussures, sport&#10;&#10;Description générée automatiquement">
            <a:extLst>
              <a:ext uri="{FF2B5EF4-FFF2-40B4-BE49-F238E27FC236}">
                <a16:creationId xmlns:a16="http://schemas.microsoft.com/office/drawing/2014/main" id="{985A9638-6B25-A340-0111-ACCF26C866ED}"/>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10508" b="10508"/>
          <a:stretch/>
        </p:blipFill>
        <p:spPr>
          <a:xfrm>
            <a:off x="6004560" y="0"/>
            <a:ext cx="6187440" cy="6858001"/>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Nos ambitions majeures</a:t>
            </a:r>
          </a:p>
        </p:txBody>
      </p:sp>
      <p:sp>
        <p:nvSpPr>
          <p:cNvPr id="12" name="Espace réservé du contenu 11">
            <a:extLst>
              <a:ext uri="{FF2B5EF4-FFF2-40B4-BE49-F238E27FC236}">
                <a16:creationId xmlns:a16="http://schemas.microsoft.com/office/drawing/2014/main" id="{F74D6D9E-1786-68BE-2B5B-D141505A5CAB}"/>
              </a:ext>
            </a:extLst>
          </p:cNvPr>
          <p:cNvSpPr>
            <a:spLocks noGrp="1"/>
          </p:cNvSpPr>
          <p:nvPr>
            <p:ph sz="quarter" idx="13"/>
          </p:nvPr>
        </p:nvSpPr>
        <p:spPr>
          <a:xfrm>
            <a:off x="3305175" y="1427812"/>
            <a:ext cx="8562975" cy="4729109"/>
          </a:xfrm>
        </p:spPr>
        <p:txBody>
          <a:bodyPr>
            <a:normAutofit/>
          </a:bodyPr>
          <a:lstStyle/>
          <a:p>
            <a:pPr marL="449262" lvl="1" indent="0">
              <a:buNone/>
            </a:pPr>
            <a:endParaRPr lang="fr-FR" dirty="0">
              <a:solidFill>
                <a:schemeClr val="tx1">
                  <a:lumMod val="75000"/>
                  <a:lumOff val="25000"/>
                </a:schemeClr>
              </a:solidFill>
            </a:endParaRPr>
          </a:p>
          <a:p>
            <a:r>
              <a:rPr lang="fr-FR" dirty="0">
                <a:solidFill>
                  <a:schemeClr val="tx1">
                    <a:lumMod val="75000"/>
                    <a:lumOff val="25000"/>
                  </a:schemeClr>
                </a:solidFill>
              </a:rPr>
              <a:t>Nous allons capitaliser sur l’opportunité « </a:t>
            </a:r>
            <a:r>
              <a:rPr lang="fr-FR" b="1" dirty="0">
                <a:solidFill>
                  <a:schemeClr val="tx1">
                    <a:lumMod val="75000"/>
                    <a:lumOff val="25000"/>
                  </a:schemeClr>
                </a:solidFill>
              </a:rPr>
              <a:t>JO Paris 2024 </a:t>
            </a:r>
            <a:r>
              <a:rPr lang="fr-FR" dirty="0">
                <a:solidFill>
                  <a:schemeClr val="tx1">
                    <a:lumMod val="75000"/>
                    <a:lumOff val="25000"/>
                  </a:schemeClr>
                </a:solidFill>
              </a:rPr>
              <a:t>» pour accompagner et soutenir nos clients avec la mise en place d’actions commerciales autour de </a:t>
            </a:r>
            <a:r>
              <a:rPr lang="fr-FR" b="1" dirty="0">
                <a:solidFill>
                  <a:srgbClr val="C00000"/>
                </a:solidFill>
              </a:rPr>
              <a:t>nos axes incontournables </a:t>
            </a:r>
            <a:r>
              <a:rPr lang="fr-FR" dirty="0">
                <a:solidFill>
                  <a:schemeClr val="tx1">
                    <a:lumMod val="75000"/>
                    <a:lumOff val="25000"/>
                  </a:schemeClr>
                </a:solidFill>
              </a:rPr>
              <a:t>:</a:t>
            </a:r>
          </a:p>
          <a:p>
            <a:pPr lvl="1"/>
            <a:r>
              <a:rPr lang="fr-FR" b="1" dirty="0">
                <a:solidFill>
                  <a:srgbClr val="C00000"/>
                </a:solidFill>
              </a:rPr>
              <a:t>La conquête et l’équipement </a:t>
            </a:r>
            <a:r>
              <a:rPr lang="fr-FR" dirty="0">
                <a:solidFill>
                  <a:srgbClr val="C00000"/>
                </a:solidFill>
              </a:rPr>
              <a:t>: </a:t>
            </a:r>
            <a:r>
              <a:rPr lang="fr-FR" dirty="0">
                <a:solidFill>
                  <a:schemeClr val="tx1">
                    <a:lumMod val="75000"/>
                    <a:lumOff val="25000"/>
                  </a:schemeClr>
                </a:solidFill>
              </a:rPr>
              <a:t>Développer notre fonds de commerce et accompagner les familles dans le </a:t>
            </a:r>
            <a:r>
              <a:rPr lang="fr-FR" dirty="0">
                <a:solidFill>
                  <a:srgbClr val="C00000"/>
                </a:solidFill>
              </a:rPr>
              <a:t>financement</a:t>
            </a:r>
            <a:r>
              <a:rPr lang="fr-FR" dirty="0">
                <a:solidFill>
                  <a:schemeClr val="tx1">
                    <a:lumMod val="75000"/>
                    <a:lumOff val="25000"/>
                  </a:schemeClr>
                </a:solidFill>
              </a:rPr>
              <a:t> de leurs projets et leur équipement en </a:t>
            </a:r>
            <a:r>
              <a:rPr lang="fr-FR" dirty="0">
                <a:solidFill>
                  <a:srgbClr val="C00000"/>
                </a:solidFill>
              </a:rPr>
              <a:t>bancarisation </a:t>
            </a:r>
            <a:r>
              <a:rPr lang="fr-FR" dirty="0">
                <a:solidFill>
                  <a:schemeClr val="tx1">
                    <a:lumMod val="75000"/>
                    <a:lumOff val="25000"/>
                  </a:schemeClr>
                </a:solidFill>
              </a:rPr>
              <a:t>et en </a:t>
            </a:r>
            <a:r>
              <a:rPr lang="fr-FR" dirty="0">
                <a:solidFill>
                  <a:srgbClr val="C00000"/>
                </a:solidFill>
              </a:rPr>
              <a:t>assurance &amp; prévoyance.</a:t>
            </a:r>
          </a:p>
          <a:p>
            <a:pPr lvl="1"/>
            <a:r>
              <a:rPr lang="fr-FR" b="1" dirty="0">
                <a:solidFill>
                  <a:srgbClr val="C00000"/>
                </a:solidFill>
              </a:rPr>
              <a:t>L’épargne</a:t>
            </a:r>
            <a:r>
              <a:rPr lang="fr-FR" dirty="0">
                <a:solidFill>
                  <a:srgbClr val="C00000"/>
                </a:solidFill>
              </a:rPr>
              <a:t> </a:t>
            </a:r>
            <a:r>
              <a:rPr lang="fr-FR" dirty="0">
                <a:solidFill>
                  <a:schemeClr val="tx1">
                    <a:lumMod val="75000"/>
                    <a:lumOff val="25000"/>
                  </a:schemeClr>
                </a:solidFill>
              </a:rPr>
              <a:t>: </a:t>
            </a:r>
            <a:r>
              <a:rPr lang="fr-FR" dirty="0">
                <a:solidFill>
                  <a:srgbClr val="C00000"/>
                </a:solidFill>
              </a:rPr>
              <a:t>Conquérir</a:t>
            </a:r>
            <a:r>
              <a:rPr lang="fr-FR" dirty="0">
                <a:solidFill>
                  <a:schemeClr val="tx1">
                    <a:lumMod val="75000"/>
                    <a:lumOff val="25000"/>
                  </a:schemeClr>
                </a:solidFill>
              </a:rPr>
              <a:t>, </a:t>
            </a:r>
            <a:r>
              <a:rPr lang="fr-FR" dirty="0">
                <a:solidFill>
                  <a:srgbClr val="C00000"/>
                </a:solidFill>
              </a:rPr>
              <a:t>équiper</a:t>
            </a:r>
            <a:r>
              <a:rPr lang="fr-FR" dirty="0">
                <a:solidFill>
                  <a:schemeClr val="tx1">
                    <a:lumMod val="75000"/>
                    <a:lumOff val="25000"/>
                  </a:schemeClr>
                </a:solidFill>
              </a:rPr>
              <a:t> nos clients et leurs proches, et </a:t>
            </a:r>
            <a:r>
              <a:rPr lang="fr-FR" dirty="0">
                <a:solidFill>
                  <a:srgbClr val="C00000"/>
                </a:solidFill>
              </a:rPr>
              <a:t>développer</a:t>
            </a:r>
            <a:r>
              <a:rPr lang="fr-FR" dirty="0">
                <a:solidFill>
                  <a:schemeClr val="tx1">
                    <a:lumMod val="75000"/>
                    <a:lumOff val="25000"/>
                  </a:schemeClr>
                </a:solidFill>
              </a:rPr>
              <a:t> leur épargne.</a:t>
            </a:r>
          </a:p>
          <a:p>
            <a:pPr lvl="1"/>
            <a:r>
              <a:rPr lang="fr-FR" b="1" dirty="0">
                <a:solidFill>
                  <a:srgbClr val="C00000"/>
                </a:solidFill>
              </a:rPr>
              <a:t>Les jeunes </a:t>
            </a:r>
            <a:r>
              <a:rPr lang="fr-FR" dirty="0">
                <a:solidFill>
                  <a:schemeClr val="tx1">
                    <a:lumMod val="75000"/>
                    <a:lumOff val="25000"/>
                  </a:schemeClr>
                </a:solidFill>
              </a:rPr>
              <a:t>: Poursuivre nos prises de paroles, conseils et astuces afin d’asseoir et maintenir un lien continu. </a:t>
            </a:r>
          </a:p>
          <a:p>
            <a:pPr lvl="1"/>
            <a:r>
              <a:rPr lang="fr-FR" b="1" dirty="0">
                <a:solidFill>
                  <a:srgbClr val="C00000"/>
                </a:solidFill>
              </a:rPr>
              <a:t>La satisfaction </a:t>
            </a:r>
            <a:r>
              <a:rPr lang="fr-FR" dirty="0">
                <a:solidFill>
                  <a:schemeClr val="tx1">
                    <a:lumMod val="75000"/>
                    <a:lumOff val="25000"/>
                  </a:schemeClr>
                </a:solidFill>
              </a:rPr>
              <a:t>: Le fil rouge de nos actions quotidiennes tout au long de ce quadrimestre.</a:t>
            </a:r>
          </a:p>
          <a:p>
            <a:pPr marL="449262" lvl="1" indent="0">
              <a:buNone/>
            </a:pPr>
            <a:endParaRPr lang="fr-FR" dirty="0">
              <a:solidFill>
                <a:schemeClr val="tx1">
                  <a:lumMod val="75000"/>
                  <a:lumOff val="25000"/>
                </a:schemeClr>
              </a:solidFill>
            </a:endParaRPr>
          </a:p>
          <a:p>
            <a:r>
              <a:rPr lang="fr-FR" b="1" dirty="0">
                <a:solidFill>
                  <a:schemeClr val="tx1">
                    <a:lumMod val="75000"/>
                    <a:lumOff val="25000"/>
                  </a:schemeClr>
                </a:solidFill>
              </a:rPr>
              <a:t>Un</a:t>
            </a:r>
            <a:r>
              <a:rPr lang="fr-FR" b="1" dirty="0">
                <a:solidFill>
                  <a:srgbClr val="C00000"/>
                </a:solidFill>
              </a:rPr>
              <a:t> Challenge </a:t>
            </a:r>
            <a:r>
              <a:rPr lang="fr-FR" b="1" dirty="0">
                <a:solidFill>
                  <a:schemeClr val="tx1">
                    <a:lumMod val="75000"/>
                    <a:lumOff val="25000"/>
                  </a:schemeClr>
                </a:solidFill>
              </a:rPr>
              <a:t>Commercial </a:t>
            </a:r>
            <a:r>
              <a:rPr lang="fr-FR" dirty="0">
                <a:solidFill>
                  <a:schemeClr val="tx1">
                    <a:lumMod val="75000"/>
                    <a:lumOff val="25000"/>
                  </a:schemeClr>
                </a:solidFill>
              </a:rPr>
              <a:t>est organisé sur ce quadrimestre afin d’accompagner la dynamique commerciale.</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lstStyle/>
          <a:p>
            <a:pPr fontAlgn="auto">
              <a:buClr>
                <a:schemeClr val="accent6"/>
              </a:buClr>
              <a:defRPr/>
            </a:pPr>
            <a:r>
              <a:rPr lang="fr-FR" dirty="0">
                <a:solidFill>
                  <a:schemeClr val="tx1">
                    <a:lumMod val="75000"/>
                    <a:lumOff val="25000"/>
                  </a:schemeClr>
                </a:solidFill>
              </a:rPr>
              <a:t>« Plus vite, plus haut, plus fort… </a:t>
            </a:r>
            <a:r>
              <a:rPr lang="fr-FR" dirty="0">
                <a:solidFill>
                  <a:srgbClr val="C00000"/>
                </a:solidFill>
              </a:rPr>
              <a:t>Ensemble ! » </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pic>
        <p:nvPicPr>
          <p:cNvPr id="7" name="Image 6">
            <a:extLst>
              <a:ext uri="{FF2B5EF4-FFF2-40B4-BE49-F238E27FC236}">
                <a16:creationId xmlns:a16="http://schemas.microsoft.com/office/drawing/2014/main" id="{30B57B8B-FCE1-8C3E-9BE3-BBF51B6A68E6}"/>
              </a:ext>
            </a:extLst>
          </p:cNvPr>
          <p:cNvPicPr>
            <a:picLocks noChangeAspect="1"/>
          </p:cNvPicPr>
          <p:nvPr/>
        </p:nvPicPr>
        <p:blipFill>
          <a:blip r:embed="rId2">
            <a:extLst>
              <a:ext uri="{28A0092B-C50C-407E-A947-70E740481C1C}">
                <a14:useLocalDpi xmlns:a14="http://schemas.microsoft.com/office/drawing/2010/main" val="0"/>
              </a:ext>
            </a:extLst>
          </a:blip>
          <a:srcRect l="13461" r="13461"/>
          <a:stretch/>
        </p:blipFill>
        <p:spPr>
          <a:xfrm flipH="1">
            <a:off x="478870" y="1580212"/>
            <a:ext cx="2273522" cy="4385681"/>
          </a:xfrm>
          <a:prstGeom prst="rect">
            <a:avLst/>
          </a:prstGeom>
        </p:spPr>
      </p:pic>
      <p:pic>
        <p:nvPicPr>
          <p:cNvPr id="3" name="Picture 6" descr="ADN Nations - Analyse de marché et conseil stratégique">
            <a:hlinkClick r:id="rId3" action="ppaction://hlinksldjump"/>
            <a:extLst>
              <a:ext uri="{FF2B5EF4-FFF2-40B4-BE49-F238E27FC236}">
                <a16:creationId xmlns:a16="http://schemas.microsoft.com/office/drawing/2014/main" id="{07275EFA-5241-BA37-7956-9250B082E538}"/>
              </a:ext>
            </a:extLst>
          </p:cNvPr>
          <p:cNvPicPr>
            <a:picLocks noChangeAspect="1" noChangeArrowheads="1"/>
          </p:cNvPicPr>
          <p:nvPr/>
        </p:nvPicPr>
        <p:blipFill>
          <a:blip r:embed="rId4"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252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5400355D-E6E4-592B-25E9-5F4ABD702F0B}"/>
              </a:ext>
            </a:extLst>
          </p:cNvPr>
          <p:cNvSpPr>
            <a:spLocks noGrp="1"/>
          </p:cNvSpPr>
          <p:nvPr>
            <p:ph type="body" sz="quarter" idx="14"/>
          </p:nvPr>
        </p:nvSpPr>
        <p:spPr>
          <a:xfrm>
            <a:off x="623888" y="1738313"/>
            <a:ext cx="520976" cy="492443"/>
          </a:xfrm>
        </p:spPr>
        <p:txBody>
          <a:bodyPr/>
          <a:lstStyle/>
          <a:p>
            <a:pPr fontAlgn="auto">
              <a:spcBef>
                <a:spcPts val="0"/>
              </a:spcBef>
              <a:spcAft>
                <a:spcPts val="0"/>
              </a:spcAft>
              <a:buClr>
                <a:schemeClr val="accent6"/>
              </a:buClr>
              <a:defRPr/>
            </a:pPr>
            <a:r>
              <a:rPr dirty="0">
                <a:solidFill>
                  <a:srgbClr val="C00000"/>
                </a:solidFill>
              </a:rPr>
              <a:t>02</a:t>
            </a:r>
          </a:p>
        </p:txBody>
      </p:sp>
      <p:sp>
        <p:nvSpPr>
          <p:cNvPr id="4" name="Espace réservé du texte 13">
            <a:extLst>
              <a:ext uri="{FF2B5EF4-FFF2-40B4-BE49-F238E27FC236}">
                <a16:creationId xmlns:a16="http://schemas.microsoft.com/office/drawing/2014/main" id="{9A1A08AF-0A6D-A5D1-A43D-2E9040EE8820}"/>
              </a:ext>
            </a:extLst>
          </p:cNvPr>
          <p:cNvSpPr>
            <a:spLocks noGrp="1"/>
          </p:cNvSpPr>
          <p:nvPr>
            <p:ph type="body" sz="quarter" idx="13"/>
          </p:nvPr>
        </p:nvSpPr>
        <p:spPr>
          <a:xfrm>
            <a:off x="623888" y="2565400"/>
            <a:ext cx="4964112" cy="2035175"/>
          </a:xfrm>
        </p:spPr>
        <p:txBody>
          <a:bodyPr/>
          <a:lstStyle/>
          <a:p>
            <a:pPr fontAlgn="auto">
              <a:spcBef>
                <a:spcPts val="0"/>
              </a:spcBef>
              <a:spcAft>
                <a:spcPts val="0"/>
              </a:spcAft>
              <a:buClr>
                <a:schemeClr val="accent6"/>
              </a:buClr>
              <a:defRPr/>
            </a:pPr>
            <a:r>
              <a:rPr lang="fr-FR" dirty="0"/>
              <a:t>Le challenge</a:t>
            </a:r>
            <a:endParaRPr lang="fr-FR" sz="2400" dirty="0"/>
          </a:p>
          <a:p>
            <a:pPr fontAlgn="auto">
              <a:spcBef>
                <a:spcPts val="0"/>
              </a:spcBef>
              <a:spcAft>
                <a:spcPts val="0"/>
              </a:spcAft>
              <a:buClr>
                <a:schemeClr val="accent6"/>
              </a:buClr>
              <a:defRPr/>
            </a:pPr>
            <a:endParaRPr lang="fr-FR" dirty="0"/>
          </a:p>
        </p:txBody>
      </p:sp>
      <p:pic>
        <p:nvPicPr>
          <p:cNvPr id="6" name="Espace réservé pour une image  5">
            <a:extLst>
              <a:ext uri="{FF2B5EF4-FFF2-40B4-BE49-F238E27FC236}">
                <a16:creationId xmlns:a16="http://schemas.microsoft.com/office/drawing/2014/main" id="{502B1102-1B52-AA47-25E4-B70C946E8B6C}"/>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l="8784" r="27504"/>
          <a:stretch/>
        </p:blipFill>
        <p:spPr>
          <a:xfrm>
            <a:off x="6004560" y="0"/>
            <a:ext cx="6187440" cy="6858001"/>
          </a:xfrm>
        </p:spPr>
      </p:pic>
    </p:spTree>
    <p:extLst>
      <p:ext uri="{BB962C8B-B14F-4D97-AF65-F5344CB8AC3E}">
        <p14:creationId xmlns:p14="http://schemas.microsoft.com/office/powerpoint/2010/main" val="2343614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Le challenge du Q2 2024</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a:xfrm>
            <a:off x="479376" y="924794"/>
            <a:ext cx="11233248" cy="638974"/>
          </a:xfrm>
        </p:spPr>
        <p:txBody>
          <a:bodyPr>
            <a:normAutofit/>
          </a:bodyPr>
          <a:lstStyle/>
          <a:p>
            <a:pPr fontAlgn="auto">
              <a:buClr>
                <a:schemeClr val="accent6"/>
              </a:buClr>
              <a:defRPr/>
            </a:pPr>
            <a:r>
              <a:rPr lang="fr-FR" dirty="0">
                <a:solidFill>
                  <a:schemeClr val="tx1">
                    <a:lumMod val="75000"/>
                    <a:lumOff val="25000"/>
                  </a:schemeClr>
                </a:solidFill>
              </a:rPr>
              <a:t>Un challenge pour </a:t>
            </a:r>
            <a:r>
              <a:rPr lang="fr-FR" dirty="0">
                <a:solidFill>
                  <a:srgbClr val="C00000"/>
                </a:solidFill>
              </a:rPr>
              <a:t>une dynamisation collective </a:t>
            </a:r>
            <a:r>
              <a:rPr lang="fr-FR" dirty="0">
                <a:solidFill>
                  <a:schemeClr val="tx1">
                    <a:lumMod val="75000"/>
                    <a:lumOff val="25000"/>
                  </a:schemeClr>
                </a:solidFill>
              </a:rPr>
              <a:t>BDD, autour de notre </a:t>
            </a:r>
            <a:r>
              <a:rPr lang="fr-FR" dirty="0">
                <a:solidFill>
                  <a:srgbClr val="C00000"/>
                </a:solidFill>
              </a:rPr>
              <a:t>Part Variable </a:t>
            </a:r>
            <a:r>
              <a:rPr lang="fr-FR" dirty="0">
                <a:solidFill>
                  <a:schemeClr val="tx1">
                    <a:lumMod val="75000"/>
                    <a:lumOff val="25000"/>
                  </a:schemeClr>
                </a:solidFill>
              </a:rPr>
              <a:t>pour atteindre nos enjeux stratégiques et gagner en régularité.</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sp>
        <p:nvSpPr>
          <p:cNvPr id="3" name="Espace réservé du contenu 11">
            <a:extLst>
              <a:ext uri="{FF2B5EF4-FFF2-40B4-BE49-F238E27FC236}">
                <a16:creationId xmlns:a16="http://schemas.microsoft.com/office/drawing/2014/main" id="{DBBD3AF2-E32D-A55D-9D0F-B49F148BA3B6}"/>
              </a:ext>
            </a:extLst>
          </p:cNvPr>
          <p:cNvSpPr txBox="1">
            <a:spLocks/>
          </p:cNvSpPr>
          <p:nvPr/>
        </p:nvSpPr>
        <p:spPr>
          <a:xfrm>
            <a:off x="3378422" y="1323975"/>
            <a:ext cx="8527828" cy="4729109"/>
          </a:xfrm>
          <a:prstGeom prst="rect">
            <a:avLst/>
          </a:prstGeom>
          <a:noFill/>
        </p:spPr>
        <p:txBody>
          <a:bodyPr vert="horz" lIns="0" tIns="0" rIns="0" bIns="0" rtlCol="0">
            <a:normAutofit/>
          </a:bodyPr>
          <a:lstStyle>
            <a:defPPr marR="0" lvl="0" algn="l" rtl="0">
              <a:lnSpc>
                <a:spcPct val="100000"/>
              </a:lnSpc>
              <a:spcBef>
                <a:spcPts val="0"/>
              </a:spcBef>
              <a:spcAft>
                <a:spcPts val="0"/>
              </a:spcAft>
            </a:defPPr>
            <a:lvl1pPr marL="354013" indent="-354013" algn="l" rtl="0" eaLnBrk="1" fontAlgn="base" hangingPunct="1">
              <a:lnSpc>
                <a:spcPct val="150000"/>
              </a:lnSpc>
              <a:spcBef>
                <a:spcPct val="0"/>
              </a:spcBef>
              <a:spcAft>
                <a:spcPct val="0"/>
              </a:spcAft>
              <a:buClr>
                <a:srgbClr val="D7C378"/>
              </a:buClr>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lnSpc>
                <a:spcPct val="150000"/>
              </a:lnSpc>
              <a:spcBef>
                <a:spcPct val="0"/>
              </a:spcBef>
              <a:spcAft>
                <a:spcPct val="0"/>
              </a:spcAft>
              <a:buClr>
                <a:schemeClr val="accent1"/>
              </a:buClr>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lnSpc>
                <a:spcPct val="150000"/>
              </a:lnSpc>
              <a:spcBef>
                <a:spcPct val="0"/>
              </a:spcBef>
              <a:spcAft>
                <a:spcPct val="0"/>
              </a:spcAft>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lnSpc>
                <a:spcPct val="150000"/>
              </a:lnSpc>
              <a:spcBef>
                <a:spcPct val="0"/>
              </a:spcBef>
              <a:spcAft>
                <a:spcPct val="0"/>
              </a:spcAft>
              <a:buClr>
                <a:srgbClr val="41B8EB"/>
              </a:buClr>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449262" lvl="1" indent="0">
              <a:buFontTx/>
              <a:buNone/>
            </a:pPr>
            <a:endParaRPr lang="fr-FR" kern="0" dirty="0">
              <a:solidFill>
                <a:schemeClr val="tx1">
                  <a:lumMod val="75000"/>
                  <a:lumOff val="25000"/>
                </a:schemeClr>
              </a:solidFill>
            </a:endParaRPr>
          </a:p>
          <a:p>
            <a:r>
              <a:rPr lang="fr-FR" b="1" kern="0" dirty="0">
                <a:solidFill>
                  <a:srgbClr val="C00000"/>
                </a:solidFill>
              </a:rPr>
              <a:t>Un challenge de 4 mois </a:t>
            </a:r>
            <a:r>
              <a:rPr lang="fr-FR" kern="0" dirty="0">
                <a:solidFill>
                  <a:schemeClr val="tx1">
                    <a:lumMod val="75000"/>
                    <a:lumOff val="25000"/>
                  </a:schemeClr>
                </a:solidFill>
              </a:rPr>
              <a:t>couvrant l’intégralité du Quadrimestre, du 1</a:t>
            </a:r>
            <a:r>
              <a:rPr lang="fr-FR" kern="0" baseline="30000" dirty="0">
                <a:solidFill>
                  <a:schemeClr val="tx1">
                    <a:lumMod val="75000"/>
                    <a:lumOff val="25000"/>
                  </a:schemeClr>
                </a:solidFill>
              </a:rPr>
              <a:t>er</a:t>
            </a:r>
            <a:r>
              <a:rPr lang="fr-FR" kern="0" dirty="0">
                <a:solidFill>
                  <a:schemeClr val="tx1">
                    <a:lumMod val="75000"/>
                    <a:lumOff val="25000"/>
                  </a:schemeClr>
                </a:solidFill>
              </a:rPr>
              <a:t>  mai au 31 août.</a:t>
            </a:r>
          </a:p>
          <a:p>
            <a:endParaRPr lang="fr-FR" kern="0" dirty="0">
              <a:solidFill>
                <a:schemeClr val="tx1">
                  <a:lumMod val="75000"/>
                  <a:lumOff val="25000"/>
                </a:schemeClr>
              </a:solidFill>
            </a:endParaRPr>
          </a:p>
          <a:p>
            <a:r>
              <a:rPr lang="fr-FR" b="1" kern="0" dirty="0">
                <a:solidFill>
                  <a:schemeClr val="tx1">
                    <a:lumMod val="75000"/>
                    <a:lumOff val="25000"/>
                  </a:schemeClr>
                </a:solidFill>
              </a:rPr>
              <a:t>Des objectifs en cohérence avec </a:t>
            </a:r>
            <a:r>
              <a:rPr lang="fr-FR" b="1" kern="0" dirty="0">
                <a:solidFill>
                  <a:srgbClr val="C00000"/>
                </a:solidFill>
              </a:rPr>
              <a:t>la Part Variable </a:t>
            </a:r>
            <a:r>
              <a:rPr lang="fr-FR" b="1" kern="0" dirty="0">
                <a:solidFill>
                  <a:schemeClr val="tx1">
                    <a:lumMod val="75000"/>
                    <a:lumOff val="25000"/>
                  </a:schemeClr>
                </a:solidFill>
              </a:rPr>
              <a:t>sur objectif et tenant compte de la saisonnalité du quadrimestre :</a:t>
            </a:r>
          </a:p>
          <a:p>
            <a:pPr lvl="1"/>
            <a:r>
              <a:rPr lang="fr-FR" kern="0" dirty="0">
                <a:solidFill>
                  <a:schemeClr val="tx1">
                    <a:lumMod val="75000"/>
                    <a:lumOff val="25000"/>
                  </a:schemeClr>
                </a:solidFill>
              </a:rPr>
              <a:t>Objectifs basés sur les 120% de la PV sur objectif,</a:t>
            </a:r>
          </a:p>
          <a:p>
            <a:pPr lvl="1"/>
            <a:r>
              <a:rPr lang="fr-FR" kern="0" dirty="0">
                <a:solidFill>
                  <a:schemeClr val="tx1">
                    <a:lumMod val="75000"/>
                    <a:lumOff val="25000"/>
                  </a:schemeClr>
                </a:solidFill>
              </a:rPr>
              <a:t>Saisonnalité de 28% appliquée à ces objectifs.</a:t>
            </a:r>
          </a:p>
          <a:p>
            <a:pPr lvl="1"/>
            <a:endParaRPr lang="fr-FR" kern="0" dirty="0">
              <a:solidFill>
                <a:schemeClr val="tx1">
                  <a:lumMod val="75000"/>
                  <a:lumOff val="25000"/>
                </a:schemeClr>
              </a:solidFill>
            </a:endParaRPr>
          </a:p>
          <a:p>
            <a:r>
              <a:rPr lang="fr-FR" b="1" kern="0" dirty="0">
                <a:solidFill>
                  <a:schemeClr val="tx1">
                    <a:lumMod val="75000"/>
                    <a:lumOff val="25000"/>
                  </a:schemeClr>
                </a:solidFill>
              </a:rPr>
              <a:t>Toutes les équipes réseau de la BDD mobilisées sur ce Temps Fort :</a:t>
            </a:r>
          </a:p>
          <a:p>
            <a:pPr lvl="1"/>
            <a:r>
              <a:rPr lang="fr-FR" kern="0" dirty="0">
                <a:solidFill>
                  <a:schemeClr val="tx1">
                    <a:lumMod val="75000"/>
                    <a:lumOff val="25000"/>
                  </a:schemeClr>
                </a:solidFill>
              </a:rPr>
              <a:t>Le marché </a:t>
            </a:r>
            <a:r>
              <a:rPr lang="fr-FR" b="1" kern="0" dirty="0">
                <a:solidFill>
                  <a:srgbClr val="C00000"/>
                </a:solidFill>
              </a:rPr>
              <a:t>Grand Public</a:t>
            </a:r>
            <a:r>
              <a:rPr lang="fr-FR" kern="0" dirty="0">
                <a:solidFill>
                  <a:schemeClr val="tx1">
                    <a:lumMod val="75000"/>
                    <a:lumOff val="25000"/>
                  </a:schemeClr>
                </a:solidFill>
              </a:rPr>
              <a:t>, avec la Banque Digitale, les personnes protégées et l’accession sociale à la propriété, </a:t>
            </a:r>
          </a:p>
          <a:p>
            <a:pPr lvl="1"/>
            <a:r>
              <a:rPr lang="fr-FR" kern="0" dirty="0">
                <a:solidFill>
                  <a:schemeClr val="tx1">
                    <a:lumMod val="75000"/>
                    <a:lumOff val="25000"/>
                  </a:schemeClr>
                </a:solidFill>
              </a:rPr>
              <a:t>Le marché </a:t>
            </a:r>
            <a:r>
              <a:rPr lang="fr-FR" b="1" kern="0" dirty="0">
                <a:solidFill>
                  <a:srgbClr val="C00000"/>
                </a:solidFill>
              </a:rPr>
              <a:t>Premium</a:t>
            </a:r>
            <a:r>
              <a:rPr lang="fr-FR" kern="0" dirty="0">
                <a:solidFill>
                  <a:schemeClr val="tx1">
                    <a:lumMod val="75000"/>
                    <a:lumOff val="25000"/>
                  </a:schemeClr>
                </a:solidFill>
              </a:rPr>
              <a:t>,</a:t>
            </a:r>
          </a:p>
          <a:p>
            <a:pPr lvl="1"/>
            <a:r>
              <a:rPr lang="fr-FR" kern="0" dirty="0">
                <a:solidFill>
                  <a:schemeClr val="tx1">
                    <a:lumMod val="75000"/>
                    <a:lumOff val="25000"/>
                  </a:schemeClr>
                </a:solidFill>
              </a:rPr>
              <a:t>Le marché des </a:t>
            </a:r>
            <a:r>
              <a:rPr lang="fr-FR" b="1" kern="0" dirty="0">
                <a:solidFill>
                  <a:srgbClr val="C00000"/>
                </a:solidFill>
              </a:rPr>
              <a:t>Professionnels</a:t>
            </a:r>
            <a:r>
              <a:rPr lang="fr-FR" kern="0" dirty="0">
                <a:solidFill>
                  <a:schemeClr val="tx1">
                    <a:lumMod val="75000"/>
                    <a:lumOff val="25000"/>
                  </a:schemeClr>
                </a:solidFill>
              </a:rPr>
              <a:t> y compris l’</a:t>
            </a:r>
            <a:r>
              <a:rPr lang="fr-FR" b="1" kern="0" dirty="0">
                <a:solidFill>
                  <a:schemeClr val="tx1">
                    <a:lumMod val="75000"/>
                    <a:lumOff val="25000"/>
                  </a:schemeClr>
                </a:solidFill>
              </a:rPr>
              <a:t>Agri - Viti </a:t>
            </a:r>
            <a:r>
              <a:rPr lang="fr-FR" kern="0" dirty="0">
                <a:solidFill>
                  <a:schemeClr val="tx1">
                    <a:lumMod val="75000"/>
                    <a:lumOff val="25000"/>
                  </a:schemeClr>
                </a:solidFill>
              </a:rPr>
              <a:t>et les </a:t>
            </a:r>
            <a:r>
              <a:rPr lang="fr-FR" b="1" kern="0" dirty="0">
                <a:solidFill>
                  <a:schemeClr val="tx1">
                    <a:lumMod val="75000"/>
                    <a:lumOff val="25000"/>
                  </a:schemeClr>
                </a:solidFill>
              </a:rPr>
              <a:t>Associations de Proximité.</a:t>
            </a:r>
            <a:endParaRPr lang="fr-FR" kern="0" dirty="0">
              <a:solidFill>
                <a:schemeClr val="tx1">
                  <a:lumMod val="75000"/>
                  <a:lumOff val="25000"/>
                </a:schemeClr>
              </a:solidFill>
            </a:endParaRPr>
          </a:p>
        </p:txBody>
      </p:sp>
      <p:pic>
        <p:nvPicPr>
          <p:cNvPr id="9" name="Image 8">
            <a:extLst>
              <a:ext uri="{FF2B5EF4-FFF2-40B4-BE49-F238E27FC236}">
                <a16:creationId xmlns:a16="http://schemas.microsoft.com/office/drawing/2014/main" id="{87C246A3-76B6-4430-79F5-3142271DFCA8}"/>
              </a:ext>
            </a:extLst>
          </p:cNvPr>
          <p:cNvPicPr>
            <a:picLocks noChangeAspect="1"/>
          </p:cNvPicPr>
          <p:nvPr/>
        </p:nvPicPr>
        <p:blipFill rotWithShape="1">
          <a:blip r:embed="rId10">
            <a:extLst>
              <a:ext uri="{28A0092B-C50C-407E-A947-70E740481C1C}">
                <a14:useLocalDpi xmlns:a14="http://schemas.microsoft.com/office/drawing/2010/main" val="0"/>
              </a:ext>
            </a:extLst>
          </a:blip>
          <a:srcRect l="6516" r="20406"/>
          <a:stretch/>
        </p:blipFill>
        <p:spPr>
          <a:xfrm>
            <a:off x="831628" y="1663834"/>
            <a:ext cx="2206847" cy="4257063"/>
          </a:xfrm>
          <a:prstGeom prst="rect">
            <a:avLst/>
          </a:prstGeom>
        </p:spPr>
      </p:pic>
    </p:spTree>
    <p:extLst>
      <p:ext uri="{BB962C8B-B14F-4D97-AF65-F5344CB8AC3E}">
        <p14:creationId xmlns:p14="http://schemas.microsoft.com/office/powerpoint/2010/main" val="1403641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Le challenge du Q2 2024</a:t>
            </a:r>
          </a:p>
        </p:txBody>
      </p:sp>
      <p:sp>
        <p:nvSpPr>
          <p:cNvPr id="3" name="Espace réservé du contenu 2">
            <a:extLst>
              <a:ext uri="{FF2B5EF4-FFF2-40B4-BE49-F238E27FC236}">
                <a16:creationId xmlns:a16="http://schemas.microsoft.com/office/drawing/2014/main" id="{A2EB6507-0052-D1CC-1CF6-4ADDAB8C3AB8}"/>
              </a:ext>
            </a:extLst>
          </p:cNvPr>
          <p:cNvSpPr>
            <a:spLocks noGrp="1"/>
          </p:cNvSpPr>
          <p:nvPr>
            <p:ph sz="quarter" idx="13"/>
          </p:nvPr>
        </p:nvSpPr>
        <p:spPr>
          <a:xfrm>
            <a:off x="3390900" y="1632001"/>
            <a:ext cx="8039100" cy="4201140"/>
          </a:xfrm>
        </p:spPr>
        <p:txBody>
          <a:bodyPr/>
          <a:lstStyle/>
          <a:p>
            <a:r>
              <a:rPr lang="fr-FR" dirty="0"/>
              <a:t>Les réalisations et objectifs </a:t>
            </a:r>
            <a:r>
              <a:rPr lang="fr-FR" b="1" dirty="0"/>
              <a:t>sont calculés avec les mêmes règles que la </a:t>
            </a:r>
            <a:r>
              <a:rPr lang="fr-FR" b="1" dirty="0">
                <a:solidFill>
                  <a:srgbClr val="C00000"/>
                </a:solidFill>
              </a:rPr>
              <a:t>Part variable </a:t>
            </a:r>
            <a:r>
              <a:rPr lang="fr-FR" dirty="0"/>
              <a:t>sur la base du collectif avec les mêmes principes de comptabilisation (pondération) et d’exclusion (top cc, scorés rouges) sur les ventes et les ETP.</a:t>
            </a:r>
          </a:p>
          <a:p>
            <a:r>
              <a:rPr lang="fr-FR" dirty="0"/>
              <a:t>Pour le Marché Grand Public, </a:t>
            </a:r>
            <a:r>
              <a:rPr lang="fr-FR" b="1" dirty="0"/>
              <a:t>le challenge porte sur </a:t>
            </a:r>
            <a:r>
              <a:rPr lang="fr-FR" b="1" dirty="0">
                <a:solidFill>
                  <a:srgbClr val="C00000"/>
                </a:solidFill>
              </a:rPr>
              <a:t>4 thèmes principaux </a:t>
            </a:r>
            <a:r>
              <a:rPr lang="fr-FR" dirty="0"/>
              <a:t>que sont la </a:t>
            </a:r>
            <a:r>
              <a:rPr lang="fr-FR" dirty="0">
                <a:solidFill>
                  <a:srgbClr val="C00000"/>
                </a:solidFill>
              </a:rPr>
              <a:t>Conquête, l’Epargne, l’IARD / Prévoyance et le crédit à la consommation</a:t>
            </a:r>
            <a:r>
              <a:rPr lang="fr-FR" dirty="0"/>
              <a:t>, répartis-en 6 critères distincts.</a:t>
            </a:r>
          </a:p>
          <a:p>
            <a:r>
              <a:rPr lang="fr-FR" dirty="0"/>
              <a:t>Les rémunérations sont spécifiques à </a:t>
            </a:r>
            <a:r>
              <a:rPr lang="fr-FR" b="1" dirty="0"/>
              <a:t>chaque critère </a:t>
            </a:r>
            <a:r>
              <a:rPr lang="fr-FR" dirty="0"/>
              <a:t>et seront calculées indépendamment les unes des autres.</a:t>
            </a:r>
          </a:p>
          <a:p>
            <a:r>
              <a:rPr lang="fr-FR" dirty="0"/>
              <a:t>Un </a:t>
            </a:r>
            <a:r>
              <a:rPr lang="fr-FR" b="1" dirty="0">
                <a:solidFill>
                  <a:srgbClr val="C00000"/>
                </a:solidFill>
              </a:rPr>
              <a:t>bonus régularité </a:t>
            </a:r>
            <a:r>
              <a:rPr lang="fr-FR" dirty="0"/>
              <a:t>sera versé dès lors que 5 critères sur 6 seront atteints dont l’IARD-Prévoyance.</a:t>
            </a:r>
          </a:p>
          <a:p>
            <a:r>
              <a:rPr lang="fr-FR" dirty="0"/>
              <a:t>Une réfaction de la moitié des gains sera appliquée dès lors qu’un des items aura un seuil d’atteinte inférieur à 60%.</a:t>
            </a:r>
          </a:p>
          <a:p>
            <a:endParaRPr lang="fr-FR" dirty="0"/>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pic>
        <p:nvPicPr>
          <p:cNvPr id="6" name="Image 5">
            <a:extLst>
              <a:ext uri="{FF2B5EF4-FFF2-40B4-BE49-F238E27FC236}">
                <a16:creationId xmlns:a16="http://schemas.microsoft.com/office/drawing/2014/main" id="{FE651ADE-D1CD-0910-E619-CEF26DEBDEA3}"/>
              </a:ext>
            </a:extLst>
          </p:cNvPr>
          <p:cNvPicPr>
            <a:picLocks noChangeAspect="1"/>
          </p:cNvPicPr>
          <p:nvPr/>
        </p:nvPicPr>
        <p:blipFill rotWithShape="1">
          <a:blip r:embed="rId2">
            <a:extLst>
              <a:ext uri="{28A0092B-C50C-407E-A947-70E740481C1C}">
                <a14:useLocalDpi xmlns:a14="http://schemas.microsoft.com/office/drawing/2010/main" val="0"/>
              </a:ext>
            </a:extLst>
          </a:blip>
          <a:srcRect l="6516" r="20406"/>
          <a:stretch/>
        </p:blipFill>
        <p:spPr>
          <a:xfrm>
            <a:off x="831628" y="1663834"/>
            <a:ext cx="2206847" cy="4257063"/>
          </a:xfrm>
          <a:prstGeom prst="rect">
            <a:avLst/>
          </a:prstGeom>
        </p:spPr>
      </p:pic>
      <p:sp>
        <p:nvSpPr>
          <p:cNvPr id="9" name="Espace réservé du texte 3">
            <a:extLst>
              <a:ext uri="{FF2B5EF4-FFF2-40B4-BE49-F238E27FC236}">
                <a16:creationId xmlns:a16="http://schemas.microsoft.com/office/drawing/2014/main" id="{8899A1E9-D2C3-25E1-656F-62F10FF04FF4}"/>
              </a:ext>
            </a:extLst>
          </p:cNvPr>
          <p:cNvSpPr>
            <a:spLocks noGrp="1"/>
          </p:cNvSpPr>
          <p:nvPr>
            <p:ph type="body" sz="quarter" idx="12"/>
          </p:nvPr>
        </p:nvSpPr>
        <p:spPr>
          <a:xfrm>
            <a:off x="454829" y="933649"/>
            <a:ext cx="11233248" cy="509542"/>
          </a:xfrm>
        </p:spPr>
        <p:txBody>
          <a:bodyPr>
            <a:normAutofit fontScale="92500" lnSpcReduction="10000"/>
          </a:bodyPr>
          <a:lstStyle/>
          <a:p>
            <a:pPr fontAlgn="auto">
              <a:buClr>
                <a:schemeClr val="accent6"/>
              </a:buClr>
              <a:defRPr/>
            </a:pPr>
            <a:r>
              <a:rPr lang="fr-FR" dirty="0">
                <a:solidFill>
                  <a:schemeClr val="tx1">
                    <a:lumMod val="75000"/>
                    <a:lumOff val="25000"/>
                  </a:schemeClr>
                </a:solidFill>
              </a:rPr>
              <a:t>Un challenge pour </a:t>
            </a:r>
            <a:r>
              <a:rPr lang="fr-FR" dirty="0">
                <a:solidFill>
                  <a:srgbClr val="C00000"/>
                </a:solidFill>
              </a:rPr>
              <a:t>une dynamisation collective </a:t>
            </a:r>
            <a:r>
              <a:rPr lang="fr-FR" dirty="0">
                <a:solidFill>
                  <a:schemeClr val="tx1">
                    <a:lumMod val="75000"/>
                    <a:lumOff val="25000"/>
                  </a:schemeClr>
                </a:solidFill>
              </a:rPr>
              <a:t>BDD, autour de notre </a:t>
            </a:r>
            <a:r>
              <a:rPr lang="fr-FR" dirty="0">
                <a:solidFill>
                  <a:srgbClr val="C00000"/>
                </a:solidFill>
              </a:rPr>
              <a:t>Part Variable </a:t>
            </a:r>
            <a:r>
              <a:rPr lang="fr-FR" dirty="0">
                <a:solidFill>
                  <a:schemeClr val="tx1">
                    <a:lumMod val="75000"/>
                    <a:lumOff val="25000"/>
                  </a:schemeClr>
                </a:solidFill>
              </a:rPr>
              <a:t>pour atteindre nos enjeux stratégiques et gagner en régularité.</a:t>
            </a:r>
          </a:p>
        </p:txBody>
      </p:sp>
      <p:pic>
        <p:nvPicPr>
          <p:cNvPr id="4" name="Picture 6" descr="ADN Nations - Analyse de marché et conseil stratégique">
            <a:hlinkClick r:id="rId3" action="ppaction://hlinksldjump"/>
            <a:extLst>
              <a:ext uri="{FF2B5EF4-FFF2-40B4-BE49-F238E27FC236}">
                <a16:creationId xmlns:a16="http://schemas.microsoft.com/office/drawing/2014/main" id="{7A3F3775-0591-5B5A-54D8-0B9B0F6B3F15}"/>
              </a:ext>
            </a:extLst>
          </p:cNvPr>
          <p:cNvPicPr>
            <a:picLocks noChangeAspect="1" noChangeArrowheads="1"/>
          </p:cNvPicPr>
          <p:nvPr/>
        </p:nvPicPr>
        <p:blipFill>
          <a:blip r:embed="rId4"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 coins arrondis 4">
            <a:extLst>
              <a:ext uri="{FF2B5EF4-FFF2-40B4-BE49-F238E27FC236}">
                <a16:creationId xmlns:a16="http://schemas.microsoft.com/office/drawing/2014/main" id="{BB97ECF8-7D28-A1B7-CC4B-5A4ADE4C27B6}"/>
              </a:ext>
            </a:extLst>
          </p:cNvPr>
          <p:cNvSpPr/>
          <p:nvPr/>
        </p:nvSpPr>
        <p:spPr>
          <a:xfrm>
            <a:off x="5313139" y="5724525"/>
            <a:ext cx="5540598" cy="1035876"/>
          </a:xfrm>
          <a:prstGeom prst="roundRect">
            <a:avLst/>
          </a:prstGeom>
          <a:solidFill>
            <a:schemeClr val="bg1"/>
          </a:solidFill>
          <a:ln>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r"/>
            <a:r>
              <a:rPr lang="fr-FR" sz="1200" dirty="0">
                <a:solidFill>
                  <a:schemeClr val="tx1">
                    <a:lumMod val="75000"/>
                    <a:lumOff val="25000"/>
                  </a:schemeClr>
                </a:solidFill>
              </a:rPr>
              <a:t>Détails des critères </a:t>
            </a:r>
          </a:p>
          <a:p>
            <a:pPr algn="r"/>
            <a:r>
              <a:rPr lang="fr-FR" sz="1200" dirty="0">
                <a:solidFill>
                  <a:schemeClr val="tx1">
                    <a:lumMod val="75000"/>
                    <a:lumOff val="25000"/>
                  </a:schemeClr>
                </a:solidFill>
              </a:rPr>
              <a:t>opérationnels par marché : </a:t>
            </a:r>
          </a:p>
          <a:p>
            <a:pPr algn="r"/>
            <a:r>
              <a:rPr lang="fr-FR" sz="1200" b="1" dirty="0">
                <a:solidFill>
                  <a:schemeClr val="tx1">
                    <a:lumMod val="75000"/>
                    <a:lumOff val="25000"/>
                  </a:schemeClr>
                </a:solidFill>
                <a:hlinkClick r:id="rId5">
                  <a:extLst>
                    <a:ext uri="{A12FA001-AC4F-418D-AE19-62706E023703}">
                      <ahyp:hlinkClr xmlns:ahyp="http://schemas.microsoft.com/office/drawing/2018/hyperlinkcolor" val="tx"/>
                    </a:ext>
                  </a:extLst>
                </a:hlinkClick>
              </a:rPr>
              <a:t>clic ici</a:t>
            </a:r>
            <a:endParaRPr lang="fr-FR" sz="1200" b="1" dirty="0">
              <a:solidFill>
                <a:schemeClr val="tx1">
                  <a:lumMod val="75000"/>
                  <a:lumOff val="25000"/>
                </a:schemeClr>
              </a:solidFill>
            </a:endParaRPr>
          </a:p>
        </p:txBody>
      </p:sp>
      <p:pic>
        <p:nvPicPr>
          <p:cNvPr id="7" name="Image 6">
            <a:extLst>
              <a:ext uri="{FF2B5EF4-FFF2-40B4-BE49-F238E27FC236}">
                <a16:creationId xmlns:a16="http://schemas.microsoft.com/office/drawing/2014/main" id="{F7679F38-667D-0A46-E316-0BEB70CDE395}"/>
              </a:ext>
            </a:extLst>
          </p:cNvPr>
          <p:cNvPicPr>
            <a:picLocks noChangeAspect="1"/>
          </p:cNvPicPr>
          <p:nvPr/>
        </p:nvPicPr>
        <p:blipFill>
          <a:blip r:embed="rId6">
            <a:lum bright="70000" contrast="-70000"/>
          </a:blip>
          <a:stretch>
            <a:fillRect/>
          </a:stretch>
        </p:blipFill>
        <p:spPr>
          <a:xfrm flipH="1">
            <a:off x="5474937" y="5804623"/>
            <a:ext cx="3030888" cy="903044"/>
          </a:xfrm>
          <a:prstGeom prst="rect">
            <a:avLst/>
          </a:prstGeom>
        </p:spPr>
      </p:pic>
      <p:pic>
        <p:nvPicPr>
          <p:cNvPr id="8" name="Image 7">
            <a:extLst>
              <a:ext uri="{FF2B5EF4-FFF2-40B4-BE49-F238E27FC236}">
                <a16:creationId xmlns:a16="http://schemas.microsoft.com/office/drawing/2014/main" id="{265CFAC0-D510-C6E3-C5DB-9828BDAA4AD9}"/>
              </a:ext>
            </a:extLst>
          </p:cNvPr>
          <p:cNvPicPr>
            <a:picLocks noChangeAspect="1"/>
          </p:cNvPicPr>
          <p:nvPr/>
        </p:nvPicPr>
        <p:blipFill>
          <a:blip r:embed="rId7">
            <a:duotone>
              <a:prstClr val="black"/>
              <a:schemeClr val="accent3">
                <a:tint val="45000"/>
                <a:satMod val="400000"/>
              </a:schemeClr>
            </a:duotone>
          </a:blip>
          <a:stretch>
            <a:fillRect/>
          </a:stretch>
        </p:blipFill>
        <p:spPr>
          <a:xfrm rot="11462998" flipH="1" flipV="1">
            <a:off x="9686367" y="6371462"/>
            <a:ext cx="464029" cy="446205"/>
          </a:xfrm>
          <a:prstGeom prst="rect">
            <a:avLst/>
          </a:prstGeom>
          <a:noFill/>
        </p:spPr>
      </p:pic>
    </p:spTree>
    <p:extLst>
      <p:ext uri="{BB962C8B-B14F-4D97-AF65-F5344CB8AC3E}">
        <p14:creationId xmlns:p14="http://schemas.microsoft.com/office/powerpoint/2010/main" val="1802324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33400D48-3DD0-CFFB-123D-49923FE12475}"/>
              </a:ext>
            </a:extLst>
          </p:cNvPr>
          <p:cNvSpPr>
            <a:spLocks noGrp="1"/>
          </p:cNvSpPr>
          <p:nvPr>
            <p:ph type="body" sz="quarter" idx="13"/>
          </p:nvPr>
        </p:nvSpPr>
        <p:spPr>
          <a:xfrm>
            <a:off x="623888" y="2565400"/>
            <a:ext cx="4964112" cy="2035175"/>
          </a:xfrm>
        </p:spPr>
        <p:txBody>
          <a:bodyPr/>
          <a:lstStyle/>
          <a:p>
            <a:pPr fontAlgn="auto">
              <a:buClr>
                <a:schemeClr val="accent6"/>
              </a:buClr>
              <a:defRPr/>
            </a:pPr>
            <a:r>
              <a:rPr lang="fr-FR" dirty="0"/>
              <a:t>Le programme des offres de compétition</a:t>
            </a:r>
          </a:p>
        </p:txBody>
      </p:sp>
      <p:sp>
        <p:nvSpPr>
          <p:cNvPr id="15" name="Espace réservé du texte 14">
            <a:extLst>
              <a:ext uri="{FF2B5EF4-FFF2-40B4-BE49-F238E27FC236}">
                <a16:creationId xmlns:a16="http://schemas.microsoft.com/office/drawing/2014/main" id="{2E42DC07-EE74-E897-4D3B-1904A68E764B}"/>
              </a:ext>
            </a:extLst>
          </p:cNvPr>
          <p:cNvSpPr>
            <a:spLocks noGrp="1"/>
          </p:cNvSpPr>
          <p:nvPr>
            <p:ph type="body" sz="quarter" idx="14"/>
          </p:nvPr>
        </p:nvSpPr>
        <p:spPr>
          <a:xfrm>
            <a:off x="623888" y="1738313"/>
            <a:ext cx="522579" cy="492443"/>
          </a:xfrm>
        </p:spPr>
        <p:txBody>
          <a:bodyPr/>
          <a:lstStyle/>
          <a:p>
            <a:pPr fontAlgn="auto">
              <a:spcBef>
                <a:spcPts val="0"/>
              </a:spcBef>
              <a:spcAft>
                <a:spcPts val="0"/>
              </a:spcAft>
              <a:buClr>
                <a:schemeClr val="accent6"/>
              </a:buClr>
              <a:defRPr/>
            </a:pPr>
            <a:r>
              <a:rPr dirty="0">
                <a:solidFill>
                  <a:srgbClr val="7030A0"/>
                </a:solidFill>
              </a:rPr>
              <a:t>03</a:t>
            </a:r>
          </a:p>
        </p:txBody>
      </p:sp>
      <p:pic>
        <p:nvPicPr>
          <p:cNvPr id="5" name="Espace réservé pour une image  4">
            <a:extLst>
              <a:ext uri="{FF2B5EF4-FFF2-40B4-BE49-F238E27FC236}">
                <a16:creationId xmlns:a16="http://schemas.microsoft.com/office/drawing/2014/main" id="{3E1D7B45-EB43-48E4-C850-E21789CAC35B}"/>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10508" b="10508"/>
          <a:stretch/>
        </p:blipFill>
        <p:spPr>
          <a:xfrm>
            <a:off x="6004560" y="-31158"/>
            <a:ext cx="6187440" cy="6889159"/>
          </a:xfrm>
        </p:spPr>
      </p:pic>
      <p:sp>
        <p:nvSpPr>
          <p:cNvPr id="2" name="Espace réservé du texte 13">
            <a:extLst>
              <a:ext uri="{FF2B5EF4-FFF2-40B4-BE49-F238E27FC236}">
                <a16:creationId xmlns:a16="http://schemas.microsoft.com/office/drawing/2014/main" id="{412D8008-4C8D-45BB-4706-BF9621241CED}"/>
              </a:ext>
            </a:extLst>
          </p:cNvPr>
          <p:cNvSpPr txBox="1">
            <a:spLocks/>
          </p:cNvSpPr>
          <p:nvPr/>
        </p:nvSpPr>
        <p:spPr>
          <a:xfrm>
            <a:off x="623888" y="4803776"/>
            <a:ext cx="4005262"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7030A0"/>
              </a:buClr>
              <a:buFont typeface="Wingdings" panose="05000000000000000000" pitchFamily="2" charset="2"/>
              <a:buChar char="§"/>
              <a:defRPr/>
            </a:pPr>
            <a:r>
              <a:rPr lang="fr-FR" sz="2000" kern="0" dirty="0">
                <a:solidFill>
                  <a:srgbClr val="7030A0"/>
                </a:solidFill>
              </a:rPr>
              <a:t>Marché Grand Public</a:t>
            </a:r>
          </a:p>
          <a:p>
            <a:pPr fontAlgn="auto">
              <a:buClr>
                <a:srgbClr val="C00000"/>
              </a:buClr>
              <a:defRPr/>
            </a:pPr>
            <a:endParaRPr lang="fr-FR" kern="0" dirty="0">
              <a:solidFill>
                <a:srgbClr val="C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ZoneTexte 71">
            <a:extLst>
              <a:ext uri="{FF2B5EF4-FFF2-40B4-BE49-F238E27FC236}">
                <a16:creationId xmlns:a16="http://schemas.microsoft.com/office/drawing/2014/main" id="{CC4C6266-7F1B-CD1B-9D83-DADD16D603F7}"/>
              </a:ext>
            </a:extLst>
          </p:cNvPr>
          <p:cNvSpPr txBox="1"/>
          <p:nvPr/>
        </p:nvSpPr>
        <p:spPr>
          <a:xfrm>
            <a:off x="2404538" y="3859942"/>
            <a:ext cx="9181604"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Conquête Formule Famille + Conquête des Flux + Equipement IZICARTE</a:t>
            </a:r>
          </a:p>
        </p:txBody>
      </p:sp>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a:t>
            </a:r>
            <a:r>
              <a:rPr lang="fr-FR" sz="1400" b="1" kern="0" dirty="0">
                <a:solidFill>
                  <a:schemeClr val="tx1">
                    <a:lumMod val="75000"/>
                    <a:lumOff val="25000"/>
                  </a:schemeClr>
                </a:solidFill>
              </a:rPr>
              <a:t>- Premium - Professionnels </a:t>
            </a:r>
          </a:p>
        </p:txBody>
      </p:sp>
      <p:sp>
        <p:nvSpPr>
          <p:cNvPr id="28" name="ZoneTexte 39">
            <a:extLst>
              <a:ext uri="{FF2B5EF4-FFF2-40B4-BE49-F238E27FC236}">
                <a16:creationId xmlns:a16="http://schemas.microsoft.com/office/drawing/2014/main" id="{595E23F0-2F7B-8E08-5E31-E8299631ED73}"/>
              </a:ext>
            </a:extLst>
          </p:cNvPr>
          <p:cNvSpPr txBox="1">
            <a:spLocks noChangeArrowheads="1"/>
          </p:cNvSpPr>
          <p:nvPr/>
        </p:nvSpPr>
        <p:spPr bwMode="auto">
          <a:xfrm>
            <a:off x="741354" y="2196580"/>
            <a:ext cx="1500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a:t>
            </a:r>
          </a:p>
        </p:txBody>
      </p:sp>
      <p:sp>
        <p:nvSpPr>
          <p:cNvPr id="29" name="ZoneTexte 39">
            <a:extLst>
              <a:ext uri="{FF2B5EF4-FFF2-40B4-BE49-F238E27FC236}">
                <a16:creationId xmlns:a16="http://schemas.microsoft.com/office/drawing/2014/main" id="{369C7DD8-BE2D-5267-BCCD-5A2562C496F1}"/>
              </a:ext>
            </a:extLst>
          </p:cNvPr>
          <p:cNvSpPr txBox="1">
            <a:spLocks noChangeArrowheads="1"/>
          </p:cNvSpPr>
          <p:nvPr/>
        </p:nvSpPr>
        <p:spPr bwMode="auto">
          <a:xfrm>
            <a:off x="761344" y="2914655"/>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A50021"/>
                </a:solidFill>
              </a:rPr>
              <a:t>CONQUETE</a:t>
            </a:r>
          </a:p>
        </p:txBody>
      </p:sp>
      <p:sp>
        <p:nvSpPr>
          <p:cNvPr id="30" name="ZoneTexte 39">
            <a:extLst>
              <a:ext uri="{FF2B5EF4-FFF2-40B4-BE49-F238E27FC236}">
                <a16:creationId xmlns:a16="http://schemas.microsoft.com/office/drawing/2014/main" id="{FE001457-7A7A-4017-89EF-79C4066EE01C}"/>
              </a:ext>
            </a:extLst>
          </p:cNvPr>
          <p:cNvSpPr txBox="1">
            <a:spLocks noChangeArrowheads="1"/>
          </p:cNvSpPr>
          <p:nvPr/>
        </p:nvSpPr>
        <p:spPr bwMode="auto">
          <a:xfrm>
            <a:off x="760657" y="3920057"/>
            <a:ext cx="839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030A0"/>
                </a:solidFill>
              </a:rPr>
              <a:t>BANCA</a:t>
            </a:r>
          </a:p>
        </p:txBody>
      </p:sp>
      <p:sp>
        <p:nvSpPr>
          <p:cNvPr id="31" name="ZoneTexte 39">
            <a:extLst>
              <a:ext uri="{FF2B5EF4-FFF2-40B4-BE49-F238E27FC236}">
                <a16:creationId xmlns:a16="http://schemas.microsoft.com/office/drawing/2014/main" id="{3C13270E-D1A2-14E9-4C17-EF89981D22C8}"/>
              </a:ext>
            </a:extLst>
          </p:cNvPr>
          <p:cNvSpPr txBox="1">
            <a:spLocks noChangeArrowheads="1"/>
          </p:cNvSpPr>
          <p:nvPr/>
        </p:nvSpPr>
        <p:spPr bwMode="auto">
          <a:xfrm>
            <a:off x="759533" y="5463120"/>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B0F0"/>
                </a:solidFill>
              </a:rPr>
              <a:t>EPARGNE</a:t>
            </a:r>
          </a:p>
        </p:txBody>
      </p:sp>
      <p:sp>
        <p:nvSpPr>
          <p:cNvPr id="32" name="ZoneTexte 39">
            <a:extLst>
              <a:ext uri="{FF2B5EF4-FFF2-40B4-BE49-F238E27FC236}">
                <a16:creationId xmlns:a16="http://schemas.microsoft.com/office/drawing/2014/main" id="{FDAD36D2-AEA6-43EF-0FFC-9F0B3687A507}"/>
              </a:ext>
            </a:extLst>
          </p:cNvPr>
          <p:cNvSpPr txBox="1">
            <a:spLocks noChangeArrowheads="1"/>
          </p:cNvSpPr>
          <p:nvPr/>
        </p:nvSpPr>
        <p:spPr bwMode="auto">
          <a:xfrm>
            <a:off x="789739" y="5778064"/>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92D050"/>
                </a:solidFill>
              </a:rPr>
              <a:t>CRÉDIT</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 PROGRAMME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du GRAND PUBLIC - </a:t>
            </a: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Les offres </a:t>
            </a:r>
            <a:r>
              <a:rPr lang="fr-FR" altLang="fr-FR" dirty="0">
                <a:solidFill>
                  <a:srgbClr val="C00000"/>
                </a:solidFill>
              </a:rPr>
              <a:t>de compétition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de chaque univers</a:t>
            </a:r>
            <a:endPar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endParaRPr>
          </a:p>
        </p:txBody>
      </p:sp>
      <p:sp>
        <p:nvSpPr>
          <p:cNvPr id="33" name="Flèche : pentagone 32">
            <a:extLst>
              <a:ext uri="{FF2B5EF4-FFF2-40B4-BE49-F238E27FC236}">
                <a16:creationId xmlns:a16="http://schemas.microsoft.com/office/drawing/2014/main" id="{44E9952A-ED33-CC5D-246E-34C907397477}"/>
              </a:ext>
            </a:extLst>
          </p:cNvPr>
          <p:cNvSpPr/>
          <p:nvPr/>
        </p:nvSpPr>
        <p:spPr>
          <a:xfrm>
            <a:off x="693738" y="1141298"/>
            <a:ext cx="11069637" cy="307975"/>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4" name="ZoneTexte 33">
            <a:extLst>
              <a:ext uri="{FF2B5EF4-FFF2-40B4-BE49-F238E27FC236}">
                <a16:creationId xmlns:a16="http://schemas.microsoft.com/office/drawing/2014/main" id="{AA23237B-39B9-88F0-FDF6-0C7CBBDAFD5E}"/>
              </a:ext>
            </a:extLst>
          </p:cNvPr>
          <p:cNvSpPr txBox="1">
            <a:spLocks noChangeArrowheads="1"/>
          </p:cNvSpPr>
          <p:nvPr/>
        </p:nvSpPr>
        <p:spPr bwMode="auto">
          <a:xfrm>
            <a:off x="234738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Mai </a:t>
            </a:r>
          </a:p>
        </p:txBody>
      </p:sp>
      <p:sp>
        <p:nvSpPr>
          <p:cNvPr id="35" name="ZoneTexte 31">
            <a:extLst>
              <a:ext uri="{FF2B5EF4-FFF2-40B4-BE49-F238E27FC236}">
                <a16:creationId xmlns:a16="http://schemas.microsoft.com/office/drawing/2014/main" id="{029D3230-6A48-9508-FC45-5D527AFA01DE}"/>
              </a:ext>
            </a:extLst>
          </p:cNvPr>
          <p:cNvSpPr txBox="1">
            <a:spLocks noChangeArrowheads="1"/>
          </p:cNvSpPr>
          <p:nvPr/>
        </p:nvSpPr>
        <p:spPr bwMode="auto">
          <a:xfrm>
            <a:off x="473022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Juin</a:t>
            </a:r>
          </a:p>
        </p:txBody>
      </p:sp>
      <p:sp>
        <p:nvSpPr>
          <p:cNvPr id="36" name="ZoneTexte 32">
            <a:extLst>
              <a:ext uri="{FF2B5EF4-FFF2-40B4-BE49-F238E27FC236}">
                <a16:creationId xmlns:a16="http://schemas.microsoft.com/office/drawing/2014/main" id="{45289905-4976-DF8C-F352-FE1413288144}"/>
              </a:ext>
            </a:extLst>
          </p:cNvPr>
          <p:cNvSpPr txBox="1">
            <a:spLocks noChangeArrowheads="1"/>
          </p:cNvSpPr>
          <p:nvPr/>
        </p:nvSpPr>
        <p:spPr bwMode="auto">
          <a:xfrm>
            <a:off x="7091183" y="1133361"/>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Juillet</a:t>
            </a:r>
          </a:p>
        </p:txBody>
      </p:sp>
      <p:sp>
        <p:nvSpPr>
          <p:cNvPr id="37" name="ZoneTexte 33">
            <a:extLst>
              <a:ext uri="{FF2B5EF4-FFF2-40B4-BE49-F238E27FC236}">
                <a16:creationId xmlns:a16="http://schemas.microsoft.com/office/drawing/2014/main" id="{6FF98D35-F989-D6DA-BF9E-938BCC4D9D7E}"/>
              </a:ext>
            </a:extLst>
          </p:cNvPr>
          <p:cNvSpPr txBox="1">
            <a:spLocks noChangeArrowheads="1"/>
          </p:cNvSpPr>
          <p:nvPr/>
        </p:nvSpPr>
        <p:spPr bwMode="auto">
          <a:xfrm>
            <a:off x="9303815" y="1127011"/>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Août</a:t>
            </a:r>
          </a:p>
        </p:txBody>
      </p:sp>
      <p:cxnSp>
        <p:nvCxnSpPr>
          <p:cNvPr id="40" name="Connecteur droit 39">
            <a:extLst>
              <a:ext uri="{FF2B5EF4-FFF2-40B4-BE49-F238E27FC236}">
                <a16:creationId xmlns:a16="http://schemas.microsoft.com/office/drawing/2014/main" id="{5646C704-3C9C-3C8B-E838-69DFB591CC8D}"/>
              </a:ext>
            </a:extLst>
          </p:cNvPr>
          <p:cNvCxnSpPr>
            <a:cxnSpLocks/>
          </p:cNvCxnSpPr>
          <p:nvPr/>
        </p:nvCxnSpPr>
        <p:spPr>
          <a:xfrm>
            <a:off x="2122107" y="3116168"/>
            <a:ext cx="9456527" cy="0"/>
          </a:xfrm>
          <a:prstGeom prst="line">
            <a:avLst/>
          </a:prstGeom>
          <a:ln w="76200">
            <a:solidFill>
              <a:srgbClr val="A50021"/>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0F7FFC2F-148F-C34A-F94D-12B32590FFB0}"/>
              </a:ext>
            </a:extLst>
          </p:cNvPr>
          <p:cNvCxnSpPr>
            <a:cxnSpLocks/>
          </p:cNvCxnSpPr>
          <p:nvPr/>
        </p:nvCxnSpPr>
        <p:spPr>
          <a:xfrm>
            <a:off x="2124776" y="4140591"/>
            <a:ext cx="9452416"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ECB3DC58-FC97-838B-07F4-3DB8CFE70559}"/>
              </a:ext>
            </a:extLst>
          </p:cNvPr>
          <p:cNvSpPr txBox="1"/>
          <p:nvPr/>
        </p:nvSpPr>
        <p:spPr>
          <a:xfrm>
            <a:off x="6492462" y="2225715"/>
            <a:ext cx="5102445" cy="246221"/>
          </a:xfrm>
          <a:prstGeom prst="rect">
            <a:avLst/>
          </a:prstGeom>
          <a:solidFill>
            <a:srgbClr val="FFFFCC"/>
          </a:solidFill>
          <a:ln>
            <a:noFill/>
          </a:ln>
        </p:spPr>
        <p:txBody>
          <a:bodyPr wrap="square" rtlCol="0">
            <a:spAutoFit/>
          </a:bodyPr>
          <a:lstStyle/>
          <a:p>
            <a:r>
              <a:rPr lang="fr-FR" sz="1000" b="1" dirty="0" err="1">
                <a:solidFill>
                  <a:schemeClr val="tx1">
                    <a:lumMod val="75000"/>
                    <a:lumOff val="25000"/>
                  </a:schemeClr>
                </a:solidFill>
              </a:rPr>
              <a:t>Ass</a:t>
            </a:r>
            <a:r>
              <a:rPr lang="fr-FR" sz="1000" b="1" dirty="0">
                <a:solidFill>
                  <a:schemeClr val="tx1">
                    <a:lumMod val="75000"/>
                    <a:lumOff val="25000"/>
                  </a:schemeClr>
                </a:solidFill>
              </a:rPr>
              <a:t> </a:t>
            </a:r>
            <a:r>
              <a:rPr lang="fr-FR" sz="1000" b="1" dirty="0" err="1">
                <a:solidFill>
                  <a:schemeClr val="tx1">
                    <a:lumMod val="75000"/>
                    <a:lumOff val="25000"/>
                  </a:schemeClr>
                </a:solidFill>
              </a:rPr>
              <a:t>Scol</a:t>
            </a:r>
            <a:r>
              <a:rPr lang="fr-FR" sz="1000" b="1" dirty="0">
                <a:solidFill>
                  <a:schemeClr val="tx1">
                    <a:lumMod val="75000"/>
                    <a:lumOff val="25000"/>
                  </a:schemeClr>
                </a:solidFill>
              </a:rPr>
              <a:t>. MRH &amp; e-Enfance : </a:t>
            </a:r>
            <a:r>
              <a:rPr lang="fr-FR" sz="1000" dirty="0">
                <a:solidFill>
                  <a:schemeClr val="tx1">
                    <a:lumMod val="75000"/>
                    <a:lumOff val="25000"/>
                  </a:schemeClr>
                </a:solidFill>
              </a:rPr>
              <a:t>du 17/06 au 15/09,1€ pour e-Enfance</a:t>
            </a:r>
          </a:p>
        </p:txBody>
      </p:sp>
      <p:sp>
        <p:nvSpPr>
          <p:cNvPr id="46" name="ZoneTexte 45">
            <a:extLst>
              <a:ext uri="{FF2B5EF4-FFF2-40B4-BE49-F238E27FC236}">
                <a16:creationId xmlns:a16="http://schemas.microsoft.com/office/drawing/2014/main" id="{1FE0C1FA-D5D5-0C10-D12F-A0958AB54A23}"/>
              </a:ext>
            </a:extLst>
          </p:cNvPr>
          <p:cNvSpPr txBox="1"/>
          <p:nvPr/>
        </p:nvSpPr>
        <p:spPr>
          <a:xfrm>
            <a:off x="2404537" y="3563434"/>
            <a:ext cx="4144945"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OPERATION JO : </a:t>
            </a:r>
            <a:r>
              <a:rPr lang="fr-FR" sz="1000" dirty="0">
                <a:solidFill>
                  <a:schemeClr val="tx1">
                    <a:lumMod val="75000"/>
                    <a:lumOff val="25000"/>
                  </a:schemeClr>
                </a:solidFill>
              </a:rPr>
              <a:t>conquête et équipement en carte Haut de Gamme</a:t>
            </a:r>
          </a:p>
        </p:txBody>
      </p:sp>
      <p:cxnSp>
        <p:nvCxnSpPr>
          <p:cNvPr id="11" name="Connecteur droit 10">
            <a:extLst>
              <a:ext uri="{FF2B5EF4-FFF2-40B4-BE49-F238E27FC236}">
                <a16:creationId xmlns:a16="http://schemas.microsoft.com/office/drawing/2014/main" id="{4D87A692-3196-5BBC-BBAA-183AC539AE16}"/>
              </a:ext>
            </a:extLst>
          </p:cNvPr>
          <p:cNvCxnSpPr>
            <a:cxnSpLocks/>
          </p:cNvCxnSpPr>
          <p:nvPr/>
        </p:nvCxnSpPr>
        <p:spPr>
          <a:xfrm>
            <a:off x="-40901" y="4073946"/>
            <a:ext cx="645458"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8" name="Forme libre : forme 17">
            <a:extLst>
              <a:ext uri="{FF2B5EF4-FFF2-40B4-BE49-F238E27FC236}">
                <a16:creationId xmlns:a16="http://schemas.microsoft.com/office/drawing/2014/main" id="{F10147C5-BAE5-8CA5-CD34-240DA1943E8E}"/>
              </a:ext>
            </a:extLst>
          </p:cNvPr>
          <p:cNvSpPr/>
          <p:nvPr/>
        </p:nvSpPr>
        <p:spPr>
          <a:xfrm>
            <a:off x="-14569" y="6062957"/>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orme libre : forme 18">
            <a:extLst>
              <a:ext uri="{FF2B5EF4-FFF2-40B4-BE49-F238E27FC236}">
                <a16:creationId xmlns:a16="http://schemas.microsoft.com/office/drawing/2014/main" id="{0548E354-9AC8-3843-97F8-51D69170A23C}"/>
              </a:ext>
            </a:extLst>
          </p:cNvPr>
          <p:cNvSpPr/>
          <p:nvPr/>
        </p:nvSpPr>
        <p:spPr>
          <a:xfrm flipV="1">
            <a:off x="-14569" y="1658567"/>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orme libre : forme 25">
            <a:extLst>
              <a:ext uri="{FF2B5EF4-FFF2-40B4-BE49-F238E27FC236}">
                <a16:creationId xmlns:a16="http://schemas.microsoft.com/office/drawing/2014/main" id="{7635B714-9412-CB38-04A0-28D5300D5C42}"/>
              </a:ext>
            </a:extLst>
          </p:cNvPr>
          <p:cNvSpPr/>
          <p:nvPr/>
        </p:nvSpPr>
        <p:spPr>
          <a:xfrm>
            <a:off x="-22593" y="2778210"/>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orme libre : forme 26">
            <a:extLst>
              <a:ext uri="{FF2B5EF4-FFF2-40B4-BE49-F238E27FC236}">
                <a16:creationId xmlns:a16="http://schemas.microsoft.com/office/drawing/2014/main" id="{EF8184E6-C8BA-925C-2246-99663836A6C2}"/>
              </a:ext>
            </a:extLst>
          </p:cNvPr>
          <p:cNvSpPr/>
          <p:nvPr/>
        </p:nvSpPr>
        <p:spPr>
          <a:xfrm flipV="1">
            <a:off x="-40901" y="5584446"/>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7" name="Groupe 66">
            <a:extLst>
              <a:ext uri="{FF2B5EF4-FFF2-40B4-BE49-F238E27FC236}">
                <a16:creationId xmlns:a16="http://schemas.microsoft.com/office/drawing/2014/main" id="{21A3DAE9-EDD5-D959-6B26-F00CB58889F9}"/>
              </a:ext>
            </a:extLst>
          </p:cNvPr>
          <p:cNvGrpSpPr/>
          <p:nvPr/>
        </p:nvGrpSpPr>
        <p:grpSpPr>
          <a:xfrm>
            <a:off x="2115544" y="3549240"/>
            <a:ext cx="261906" cy="261906"/>
            <a:chOff x="6367098" y="4045728"/>
            <a:chExt cx="261906" cy="261906"/>
          </a:xfrm>
        </p:grpSpPr>
        <p:sp>
          <p:nvSpPr>
            <p:cNvPr id="12" name="Rectangle 11">
              <a:extLst>
                <a:ext uri="{FF2B5EF4-FFF2-40B4-BE49-F238E27FC236}">
                  <a16:creationId xmlns:a16="http://schemas.microsoft.com/office/drawing/2014/main" id="{A19D4E65-FE89-B6D8-818A-BFBFCF925E9B}"/>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Graphique 20" descr="Ramper avec un remplissage uni">
              <a:extLst>
                <a:ext uri="{FF2B5EF4-FFF2-40B4-BE49-F238E27FC236}">
                  <a16:creationId xmlns:a16="http://schemas.microsoft.com/office/drawing/2014/main" id="{AD7E38C0-DD65-8DA5-2130-5D1DA2695590}"/>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grpSp>
        <p:nvGrpSpPr>
          <p:cNvPr id="49" name="Groupe 48">
            <a:extLst>
              <a:ext uri="{FF2B5EF4-FFF2-40B4-BE49-F238E27FC236}">
                <a16:creationId xmlns:a16="http://schemas.microsoft.com/office/drawing/2014/main" id="{57D92CC2-C105-061E-FD16-4EFF87343AD2}"/>
              </a:ext>
            </a:extLst>
          </p:cNvPr>
          <p:cNvGrpSpPr/>
          <p:nvPr/>
        </p:nvGrpSpPr>
        <p:grpSpPr>
          <a:xfrm>
            <a:off x="4921807" y="1810618"/>
            <a:ext cx="245333" cy="261906"/>
            <a:chOff x="2903319" y="4896669"/>
            <a:chExt cx="261906" cy="261906"/>
          </a:xfrm>
        </p:grpSpPr>
        <p:sp>
          <p:nvSpPr>
            <p:cNvPr id="24" name="Rectangle 23">
              <a:extLst>
                <a:ext uri="{FF2B5EF4-FFF2-40B4-BE49-F238E27FC236}">
                  <a16:creationId xmlns:a16="http://schemas.microsoft.com/office/drawing/2014/main" id="{CFC9A983-4131-AE76-5DDF-F0FAD9AC9CE3}"/>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Graphique 47" descr="Ramper avec un remplissage uni">
              <a:extLst>
                <a:ext uri="{FF2B5EF4-FFF2-40B4-BE49-F238E27FC236}">
                  <a16:creationId xmlns:a16="http://schemas.microsoft.com/office/drawing/2014/main" id="{7352893B-6833-D3B6-094E-8A61B48AC53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10" name="ZoneTexte 9">
            <a:extLst>
              <a:ext uri="{FF2B5EF4-FFF2-40B4-BE49-F238E27FC236}">
                <a16:creationId xmlns:a16="http://schemas.microsoft.com/office/drawing/2014/main" id="{BCD0335E-FA58-DD37-EDF8-41282176C134}"/>
              </a:ext>
            </a:extLst>
          </p:cNvPr>
          <p:cNvSpPr txBox="1"/>
          <p:nvPr/>
        </p:nvSpPr>
        <p:spPr>
          <a:xfrm>
            <a:off x="5193650" y="1808558"/>
            <a:ext cx="2914030" cy="400110"/>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Rénovation énergétique </a:t>
            </a:r>
            <a:r>
              <a:rPr lang="fr-FR" sz="1000" dirty="0">
                <a:solidFill>
                  <a:schemeClr val="tx1">
                    <a:lumMod val="75000"/>
                    <a:lumOff val="25000"/>
                  </a:schemeClr>
                </a:solidFill>
              </a:rPr>
              <a:t>(Conso + MRH) : </a:t>
            </a:r>
          </a:p>
          <a:p>
            <a:r>
              <a:rPr lang="fr-FR" sz="1000" dirty="0">
                <a:solidFill>
                  <a:schemeClr val="tx1">
                    <a:lumMod val="75000"/>
                    <a:lumOff val="25000"/>
                  </a:schemeClr>
                </a:solidFill>
              </a:rPr>
              <a:t>1 mois offert MRH du 03/06 au 01/07</a:t>
            </a:r>
          </a:p>
        </p:txBody>
      </p:sp>
      <p:grpSp>
        <p:nvGrpSpPr>
          <p:cNvPr id="13" name="Groupe 12">
            <a:extLst>
              <a:ext uri="{FF2B5EF4-FFF2-40B4-BE49-F238E27FC236}">
                <a16:creationId xmlns:a16="http://schemas.microsoft.com/office/drawing/2014/main" id="{E66FBABB-6CEF-9622-499C-B27A90F248FE}"/>
              </a:ext>
            </a:extLst>
          </p:cNvPr>
          <p:cNvGrpSpPr/>
          <p:nvPr/>
        </p:nvGrpSpPr>
        <p:grpSpPr>
          <a:xfrm>
            <a:off x="4669524" y="1811395"/>
            <a:ext cx="253175" cy="267039"/>
            <a:chOff x="3514438" y="1974185"/>
            <a:chExt cx="261906" cy="267039"/>
          </a:xfrm>
        </p:grpSpPr>
        <p:sp>
          <p:nvSpPr>
            <p:cNvPr id="15" name="Rectangle 14">
              <a:extLst>
                <a:ext uri="{FF2B5EF4-FFF2-40B4-BE49-F238E27FC236}">
                  <a16:creationId xmlns:a16="http://schemas.microsoft.com/office/drawing/2014/main" id="{AF30F850-A2FE-FB78-A47C-0F9FE2555B3B}"/>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Graphique 15" descr="Ramper avec un remplissage uni">
              <a:extLst>
                <a:ext uri="{FF2B5EF4-FFF2-40B4-BE49-F238E27FC236}">
                  <a16:creationId xmlns:a16="http://schemas.microsoft.com/office/drawing/2014/main" id="{E61BE136-1163-CE6B-F069-54663558FF5B}"/>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grpSp>
        <p:nvGrpSpPr>
          <p:cNvPr id="50" name="Groupe 49">
            <a:extLst>
              <a:ext uri="{FF2B5EF4-FFF2-40B4-BE49-F238E27FC236}">
                <a16:creationId xmlns:a16="http://schemas.microsoft.com/office/drawing/2014/main" id="{6FCF4198-2B74-AFD0-5150-9F9BDA966A08}"/>
              </a:ext>
            </a:extLst>
          </p:cNvPr>
          <p:cNvGrpSpPr/>
          <p:nvPr/>
        </p:nvGrpSpPr>
        <p:grpSpPr>
          <a:xfrm>
            <a:off x="8708544" y="5753203"/>
            <a:ext cx="245333" cy="261906"/>
            <a:chOff x="2903319" y="4896669"/>
            <a:chExt cx="261906" cy="261906"/>
          </a:xfrm>
        </p:grpSpPr>
        <p:sp>
          <p:nvSpPr>
            <p:cNvPr id="52" name="Rectangle 51">
              <a:extLst>
                <a:ext uri="{FF2B5EF4-FFF2-40B4-BE49-F238E27FC236}">
                  <a16:creationId xmlns:a16="http://schemas.microsoft.com/office/drawing/2014/main" id="{12FA60E1-ABD4-5171-ABF9-84A5CA607189}"/>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Graphique 52" descr="Ramper avec un remplissage uni">
              <a:extLst>
                <a:ext uri="{FF2B5EF4-FFF2-40B4-BE49-F238E27FC236}">
                  <a16:creationId xmlns:a16="http://schemas.microsoft.com/office/drawing/2014/main" id="{988E70EF-23A5-9546-D0A3-4C1012573872}"/>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54" name="ZoneTexte 53">
            <a:extLst>
              <a:ext uri="{FF2B5EF4-FFF2-40B4-BE49-F238E27FC236}">
                <a16:creationId xmlns:a16="http://schemas.microsoft.com/office/drawing/2014/main" id="{6539B862-4DA6-111C-9F73-E1F2A1DFC701}"/>
              </a:ext>
            </a:extLst>
          </p:cNvPr>
          <p:cNvSpPr txBox="1"/>
          <p:nvPr/>
        </p:nvSpPr>
        <p:spPr>
          <a:xfrm>
            <a:off x="8989150" y="5760058"/>
            <a:ext cx="2605756" cy="400110"/>
          </a:xfrm>
          <a:prstGeom prst="rect">
            <a:avLst/>
          </a:prstGeom>
          <a:solidFill>
            <a:schemeClr val="accent2">
              <a:lumMod val="40000"/>
              <a:lumOff val="60000"/>
            </a:schemeClr>
          </a:solidFill>
          <a:ln>
            <a:noFill/>
          </a:ln>
        </p:spPr>
        <p:txBody>
          <a:bodyPr wrap="square" rtlCol="0">
            <a:spAutoFit/>
          </a:bodyPr>
          <a:lstStyle/>
          <a:p>
            <a:r>
              <a:rPr lang="fr-FR" sz="1000" b="1" dirty="0">
                <a:solidFill>
                  <a:schemeClr val="tx1">
                    <a:lumMod val="75000"/>
                    <a:lumOff val="25000"/>
                  </a:schemeClr>
                </a:solidFill>
              </a:rPr>
              <a:t>TF JO : </a:t>
            </a:r>
            <a:r>
              <a:rPr lang="fr-FR" sz="1000" dirty="0">
                <a:solidFill>
                  <a:schemeClr val="tx1">
                    <a:lumMod val="75000"/>
                    <a:lumOff val="25000"/>
                  </a:schemeClr>
                </a:solidFill>
              </a:rPr>
              <a:t>Crédit équipements sportifs et  High tech - jeu client</a:t>
            </a:r>
          </a:p>
        </p:txBody>
      </p:sp>
      <p:sp>
        <p:nvSpPr>
          <p:cNvPr id="59" name="ZoneTexte 58">
            <a:extLst>
              <a:ext uri="{FF2B5EF4-FFF2-40B4-BE49-F238E27FC236}">
                <a16:creationId xmlns:a16="http://schemas.microsoft.com/office/drawing/2014/main" id="{04349ECA-28F4-683E-DDA5-3DE0FEFE227C}"/>
              </a:ext>
            </a:extLst>
          </p:cNvPr>
          <p:cNvSpPr txBox="1"/>
          <p:nvPr/>
        </p:nvSpPr>
        <p:spPr>
          <a:xfrm>
            <a:off x="2403074" y="2835668"/>
            <a:ext cx="9183067" cy="246221"/>
          </a:xfrm>
          <a:prstGeom prst="rect">
            <a:avLst/>
          </a:prstGeom>
          <a:solidFill>
            <a:srgbClr val="FF9999"/>
          </a:solidFill>
        </p:spPr>
        <p:txBody>
          <a:bodyPr wrap="square" rtlCol="0">
            <a:spAutoFit/>
          </a:bodyPr>
          <a:lstStyle/>
          <a:p>
            <a:r>
              <a:rPr lang="fr-FR" sz="1000" dirty="0">
                <a:solidFill>
                  <a:schemeClr val="tx1">
                    <a:lumMod val="75000"/>
                    <a:lumOff val="25000"/>
                  </a:schemeClr>
                </a:solidFill>
              </a:rPr>
              <a:t>Mise en action des </a:t>
            </a:r>
            <a:r>
              <a:rPr lang="fr-FR" sz="1000" b="1" dirty="0">
                <a:solidFill>
                  <a:schemeClr val="tx1">
                    <a:lumMod val="75000"/>
                    <a:lumOff val="25000"/>
                  </a:schemeClr>
                </a:solidFill>
              </a:rPr>
              <a:t>dispositifs de conquête </a:t>
            </a:r>
            <a:r>
              <a:rPr lang="fr-FR" sz="1000" dirty="0">
                <a:solidFill>
                  <a:schemeClr val="tx1">
                    <a:lumMod val="75000"/>
                    <a:lumOff val="25000"/>
                  </a:schemeClr>
                </a:solidFill>
              </a:rPr>
              <a:t>et animation via les « </a:t>
            </a:r>
            <a:r>
              <a:rPr lang="fr-FR" sz="1000" b="1" dirty="0">
                <a:solidFill>
                  <a:schemeClr val="tx1">
                    <a:lumMod val="75000"/>
                    <a:lumOff val="25000"/>
                  </a:schemeClr>
                </a:solidFill>
              </a:rPr>
              <a:t>Cafés Conquêtes </a:t>
            </a:r>
            <a:r>
              <a:rPr lang="fr-FR" sz="1000" dirty="0">
                <a:solidFill>
                  <a:schemeClr val="tx1">
                    <a:lumMod val="75000"/>
                    <a:lumOff val="25000"/>
                  </a:schemeClr>
                </a:solidFill>
              </a:rPr>
              <a:t>»</a:t>
            </a:r>
          </a:p>
        </p:txBody>
      </p:sp>
      <p:grpSp>
        <p:nvGrpSpPr>
          <p:cNvPr id="60" name="Groupe 59">
            <a:extLst>
              <a:ext uri="{FF2B5EF4-FFF2-40B4-BE49-F238E27FC236}">
                <a16:creationId xmlns:a16="http://schemas.microsoft.com/office/drawing/2014/main" id="{CDED80A1-6DE2-A247-0DD1-F95179B866BC}"/>
              </a:ext>
            </a:extLst>
          </p:cNvPr>
          <p:cNvGrpSpPr/>
          <p:nvPr/>
        </p:nvGrpSpPr>
        <p:grpSpPr>
          <a:xfrm>
            <a:off x="2115544" y="2819983"/>
            <a:ext cx="261906" cy="261906"/>
            <a:chOff x="2316929" y="2643339"/>
            <a:chExt cx="261906" cy="261906"/>
          </a:xfrm>
          <a:solidFill>
            <a:srgbClr val="A50021"/>
          </a:solidFill>
        </p:grpSpPr>
        <p:sp>
          <p:nvSpPr>
            <p:cNvPr id="61" name="Rectangle 60">
              <a:extLst>
                <a:ext uri="{FF2B5EF4-FFF2-40B4-BE49-F238E27FC236}">
                  <a16:creationId xmlns:a16="http://schemas.microsoft.com/office/drawing/2014/main" id="{07FDD742-D958-4F4E-8362-E948C9AE7E64}"/>
                </a:ext>
              </a:extLst>
            </p:cNvPr>
            <p:cNvSpPr/>
            <p:nvPr/>
          </p:nvSpPr>
          <p:spPr>
            <a:xfrm>
              <a:off x="2323492" y="2652782"/>
              <a:ext cx="245682" cy="2456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2" name="Graphique 61" descr="Ramper avec un remplissage uni">
              <a:extLst>
                <a:ext uri="{FF2B5EF4-FFF2-40B4-BE49-F238E27FC236}">
                  <a16:creationId xmlns:a16="http://schemas.microsoft.com/office/drawing/2014/main" id="{C7282D16-D2C9-5768-9E15-50BDBB76C81C}"/>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316929" y="2643339"/>
              <a:ext cx="261906" cy="261906"/>
            </a:xfrm>
            <a:prstGeom prst="rect">
              <a:avLst/>
            </a:prstGeom>
          </p:spPr>
        </p:pic>
      </p:grpSp>
      <p:sp>
        <p:nvSpPr>
          <p:cNvPr id="63" name="ZoneTexte 62">
            <a:extLst>
              <a:ext uri="{FF2B5EF4-FFF2-40B4-BE49-F238E27FC236}">
                <a16:creationId xmlns:a16="http://schemas.microsoft.com/office/drawing/2014/main" id="{7A3B3288-E629-62FA-C5E8-898D4BA824D8}"/>
              </a:ext>
            </a:extLst>
          </p:cNvPr>
          <p:cNvSpPr txBox="1"/>
          <p:nvPr/>
        </p:nvSpPr>
        <p:spPr>
          <a:xfrm>
            <a:off x="4991099" y="2502104"/>
            <a:ext cx="6595042" cy="246221"/>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BOOSTER </a:t>
            </a:r>
            <a:r>
              <a:rPr lang="fr-FR" sz="1000" b="1" dirty="0">
                <a:solidFill>
                  <a:srgbClr val="C00000"/>
                </a:solidFill>
              </a:rPr>
              <a:t>JEUNES</a:t>
            </a:r>
            <a:r>
              <a:rPr lang="fr-FR" sz="1000" b="1" dirty="0">
                <a:solidFill>
                  <a:schemeClr val="tx1">
                    <a:lumMod val="75000"/>
                    <a:lumOff val="25000"/>
                  </a:schemeClr>
                </a:solidFill>
              </a:rPr>
              <a:t> : </a:t>
            </a:r>
            <a:r>
              <a:rPr lang="fr-FR" sz="1000" dirty="0">
                <a:solidFill>
                  <a:schemeClr val="tx1">
                    <a:lumMod val="75000"/>
                    <a:lumOff val="25000"/>
                  </a:schemeClr>
                </a:solidFill>
              </a:rPr>
              <a:t>Dispositif à venir</a:t>
            </a:r>
          </a:p>
        </p:txBody>
      </p:sp>
      <p:grpSp>
        <p:nvGrpSpPr>
          <p:cNvPr id="64" name="Groupe 63">
            <a:extLst>
              <a:ext uri="{FF2B5EF4-FFF2-40B4-BE49-F238E27FC236}">
                <a16:creationId xmlns:a16="http://schemas.microsoft.com/office/drawing/2014/main" id="{E1EB39C9-6835-2507-4E3A-77FD0F00F52B}"/>
              </a:ext>
            </a:extLst>
          </p:cNvPr>
          <p:cNvGrpSpPr/>
          <p:nvPr/>
        </p:nvGrpSpPr>
        <p:grpSpPr>
          <a:xfrm>
            <a:off x="4745264" y="2504499"/>
            <a:ext cx="261906" cy="267039"/>
            <a:chOff x="3514438" y="1974185"/>
            <a:chExt cx="261906" cy="267039"/>
          </a:xfrm>
        </p:grpSpPr>
        <p:sp>
          <p:nvSpPr>
            <p:cNvPr id="65" name="Rectangle 64">
              <a:extLst>
                <a:ext uri="{FF2B5EF4-FFF2-40B4-BE49-F238E27FC236}">
                  <a16:creationId xmlns:a16="http://schemas.microsoft.com/office/drawing/2014/main" id="{3313F1A7-0548-CDF9-6693-70F8C38BBEA5}"/>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6" name="Graphique 65" descr="Ramper avec un remplissage uni">
              <a:extLst>
                <a:ext uri="{FF2B5EF4-FFF2-40B4-BE49-F238E27FC236}">
                  <a16:creationId xmlns:a16="http://schemas.microsoft.com/office/drawing/2014/main" id="{727F05C6-C249-F5E4-5531-D41CC73307B0}"/>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grpSp>
        <p:nvGrpSpPr>
          <p:cNvPr id="73" name="Groupe 72">
            <a:extLst>
              <a:ext uri="{FF2B5EF4-FFF2-40B4-BE49-F238E27FC236}">
                <a16:creationId xmlns:a16="http://schemas.microsoft.com/office/drawing/2014/main" id="{4CEC7BDE-54B0-FAB0-7ABD-CDC82F53546D}"/>
              </a:ext>
            </a:extLst>
          </p:cNvPr>
          <p:cNvGrpSpPr/>
          <p:nvPr/>
        </p:nvGrpSpPr>
        <p:grpSpPr>
          <a:xfrm>
            <a:off x="2115544" y="3845748"/>
            <a:ext cx="261906" cy="261906"/>
            <a:chOff x="6367098" y="4045728"/>
            <a:chExt cx="261906" cy="261906"/>
          </a:xfrm>
        </p:grpSpPr>
        <p:sp>
          <p:nvSpPr>
            <p:cNvPr id="74" name="Rectangle 73">
              <a:extLst>
                <a:ext uri="{FF2B5EF4-FFF2-40B4-BE49-F238E27FC236}">
                  <a16:creationId xmlns:a16="http://schemas.microsoft.com/office/drawing/2014/main" id="{75475BDD-68FE-7B5A-95E5-ACACC785EB0C}"/>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5" name="Graphique 74" descr="Ramper avec un remplissage uni">
              <a:extLst>
                <a:ext uri="{FF2B5EF4-FFF2-40B4-BE49-F238E27FC236}">
                  <a16:creationId xmlns:a16="http://schemas.microsoft.com/office/drawing/2014/main" id="{73D2B52C-E7A6-B4C6-4CBD-CE69A3E6CF6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sp>
        <p:nvSpPr>
          <p:cNvPr id="78" name="ZoneTexte 77">
            <a:extLst>
              <a:ext uri="{FF2B5EF4-FFF2-40B4-BE49-F238E27FC236}">
                <a16:creationId xmlns:a16="http://schemas.microsoft.com/office/drawing/2014/main" id="{1BC8B700-5668-8443-94A5-2CE7F8EFD0A2}"/>
              </a:ext>
            </a:extLst>
          </p:cNvPr>
          <p:cNvSpPr txBox="1"/>
          <p:nvPr/>
        </p:nvSpPr>
        <p:spPr>
          <a:xfrm>
            <a:off x="2403093" y="4810365"/>
            <a:ext cx="9200971"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Bilan Epargne : </a:t>
            </a:r>
            <a:r>
              <a:rPr lang="fr-FR" sz="1000" dirty="0">
                <a:solidFill>
                  <a:schemeClr val="tx1">
                    <a:lumMod val="75000"/>
                    <a:lumOff val="25000"/>
                  </a:schemeClr>
                </a:solidFill>
              </a:rPr>
              <a:t>approche globale à travers un RDV personnalisé</a:t>
            </a:r>
          </a:p>
        </p:txBody>
      </p:sp>
      <p:grpSp>
        <p:nvGrpSpPr>
          <p:cNvPr id="79" name="Groupe 78">
            <a:extLst>
              <a:ext uri="{FF2B5EF4-FFF2-40B4-BE49-F238E27FC236}">
                <a16:creationId xmlns:a16="http://schemas.microsoft.com/office/drawing/2014/main" id="{1D4A3600-34C0-51C1-8715-20CB76685D21}"/>
              </a:ext>
            </a:extLst>
          </p:cNvPr>
          <p:cNvGrpSpPr/>
          <p:nvPr/>
        </p:nvGrpSpPr>
        <p:grpSpPr>
          <a:xfrm>
            <a:off x="2114104" y="4777376"/>
            <a:ext cx="263346" cy="255900"/>
            <a:chOff x="2570723" y="4870644"/>
            <a:chExt cx="261906" cy="261906"/>
          </a:xfrm>
        </p:grpSpPr>
        <p:sp>
          <p:nvSpPr>
            <p:cNvPr id="80" name="Rectangle 79">
              <a:extLst>
                <a:ext uri="{FF2B5EF4-FFF2-40B4-BE49-F238E27FC236}">
                  <a16:creationId xmlns:a16="http://schemas.microsoft.com/office/drawing/2014/main" id="{21163559-9176-8DEF-4EDB-492F9C3B80F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1" name="Graphique 80" descr="Ramper avec un remplissage uni">
              <a:extLst>
                <a:ext uri="{FF2B5EF4-FFF2-40B4-BE49-F238E27FC236}">
                  <a16:creationId xmlns:a16="http://schemas.microsoft.com/office/drawing/2014/main" id="{A1F8B637-4AB1-DC42-DD26-41FE2551DA48}"/>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92" name="ZoneTexte 91">
            <a:extLst>
              <a:ext uri="{FF2B5EF4-FFF2-40B4-BE49-F238E27FC236}">
                <a16:creationId xmlns:a16="http://schemas.microsoft.com/office/drawing/2014/main" id="{B9ABEBE3-5AF9-91F3-5811-051B74D6AF94}"/>
              </a:ext>
            </a:extLst>
          </p:cNvPr>
          <p:cNvSpPr txBox="1"/>
          <p:nvPr/>
        </p:nvSpPr>
        <p:spPr>
          <a:xfrm>
            <a:off x="2407920" y="5102049"/>
            <a:ext cx="4612005"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Mise en marché Nouvel Emprunt : </a:t>
            </a:r>
            <a:r>
              <a:rPr lang="fr-FR" sz="1000" dirty="0">
                <a:solidFill>
                  <a:schemeClr val="tx1">
                    <a:lumMod val="75000"/>
                    <a:lumOff val="25000"/>
                  </a:schemeClr>
                </a:solidFill>
              </a:rPr>
              <a:t>du 22 mai au 04 juillet</a:t>
            </a:r>
          </a:p>
        </p:txBody>
      </p:sp>
      <p:grpSp>
        <p:nvGrpSpPr>
          <p:cNvPr id="93" name="Groupe 92">
            <a:extLst>
              <a:ext uri="{FF2B5EF4-FFF2-40B4-BE49-F238E27FC236}">
                <a16:creationId xmlns:a16="http://schemas.microsoft.com/office/drawing/2014/main" id="{09EA0A8C-8C4E-7866-5B4E-648468DA8D14}"/>
              </a:ext>
            </a:extLst>
          </p:cNvPr>
          <p:cNvGrpSpPr/>
          <p:nvPr/>
        </p:nvGrpSpPr>
        <p:grpSpPr>
          <a:xfrm>
            <a:off x="2114104" y="5077195"/>
            <a:ext cx="263346" cy="272138"/>
            <a:chOff x="2570723" y="4870644"/>
            <a:chExt cx="261906" cy="261906"/>
          </a:xfrm>
        </p:grpSpPr>
        <p:sp>
          <p:nvSpPr>
            <p:cNvPr id="94" name="Rectangle 93">
              <a:extLst>
                <a:ext uri="{FF2B5EF4-FFF2-40B4-BE49-F238E27FC236}">
                  <a16:creationId xmlns:a16="http://schemas.microsoft.com/office/drawing/2014/main" id="{CAEE2050-1B4C-320B-AFFD-43E11097C0C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5" name="Graphique 94" descr="Ramper avec un remplissage uni">
              <a:extLst>
                <a:ext uri="{FF2B5EF4-FFF2-40B4-BE49-F238E27FC236}">
                  <a16:creationId xmlns:a16="http://schemas.microsoft.com/office/drawing/2014/main" id="{0E225691-E32A-F03A-827F-4083F5AEEB1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6" name="ZoneTexte 5">
            <a:extLst>
              <a:ext uri="{FF2B5EF4-FFF2-40B4-BE49-F238E27FC236}">
                <a16:creationId xmlns:a16="http://schemas.microsoft.com/office/drawing/2014/main" id="{9BFEE913-6EA8-8247-A353-C4C271BF6AF0}"/>
              </a:ext>
            </a:extLst>
          </p:cNvPr>
          <p:cNvSpPr txBox="1"/>
          <p:nvPr/>
        </p:nvSpPr>
        <p:spPr>
          <a:xfrm>
            <a:off x="2398970" y="5393734"/>
            <a:ext cx="5563930"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FAF Elan juillet 2024 du 08 avril au 25 juillet</a:t>
            </a:r>
          </a:p>
        </p:txBody>
      </p:sp>
      <p:grpSp>
        <p:nvGrpSpPr>
          <p:cNvPr id="9" name="Groupe 8">
            <a:extLst>
              <a:ext uri="{FF2B5EF4-FFF2-40B4-BE49-F238E27FC236}">
                <a16:creationId xmlns:a16="http://schemas.microsoft.com/office/drawing/2014/main" id="{173AC60C-F8BE-35BC-D3C6-CB60246A5B89}"/>
              </a:ext>
            </a:extLst>
          </p:cNvPr>
          <p:cNvGrpSpPr/>
          <p:nvPr/>
        </p:nvGrpSpPr>
        <p:grpSpPr>
          <a:xfrm>
            <a:off x="2114104" y="5381960"/>
            <a:ext cx="263346" cy="272138"/>
            <a:chOff x="2570723" y="4870644"/>
            <a:chExt cx="261906" cy="261906"/>
          </a:xfrm>
        </p:grpSpPr>
        <p:sp>
          <p:nvSpPr>
            <p:cNvPr id="25" name="Rectangle 24">
              <a:extLst>
                <a:ext uri="{FF2B5EF4-FFF2-40B4-BE49-F238E27FC236}">
                  <a16:creationId xmlns:a16="http://schemas.microsoft.com/office/drawing/2014/main" id="{64103C0F-0027-A90A-AA1B-C2EDD83A479E}"/>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5" name="Graphique 44" descr="Ramper avec un remplissage uni">
              <a:extLst>
                <a:ext uri="{FF2B5EF4-FFF2-40B4-BE49-F238E27FC236}">
                  <a16:creationId xmlns:a16="http://schemas.microsoft.com/office/drawing/2014/main" id="{31760001-47E2-EA2C-FA20-2BE39739EBBF}"/>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grpSp>
        <p:nvGrpSpPr>
          <p:cNvPr id="82" name="Groupe 81">
            <a:extLst>
              <a:ext uri="{FF2B5EF4-FFF2-40B4-BE49-F238E27FC236}">
                <a16:creationId xmlns:a16="http://schemas.microsoft.com/office/drawing/2014/main" id="{6FC349BF-B54E-B888-39EE-08BD9EE1CA01}"/>
              </a:ext>
            </a:extLst>
          </p:cNvPr>
          <p:cNvGrpSpPr/>
          <p:nvPr/>
        </p:nvGrpSpPr>
        <p:grpSpPr>
          <a:xfrm>
            <a:off x="6296307" y="2236458"/>
            <a:ext cx="253175" cy="234020"/>
            <a:chOff x="3514438" y="1974185"/>
            <a:chExt cx="261906" cy="267039"/>
          </a:xfrm>
        </p:grpSpPr>
        <p:sp>
          <p:nvSpPr>
            <p:cNvPr id="83" name="Rectangle 82">
              <a:extLst>
                <a:ext uri="{FF2B5EF4-FFF2-40B4-BE49-F238E27FC236}">
                  <a16:creationId xmlns:a16="http://schemas.microsoft.com/office/drawing/2014/main" id="{C9A4131D-A5F0-39D2-F7AD-D68C473D21E5}"/>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4" name="Graphique 83" descr="Ramper avec un remplissage uni">
              <a:extLst>
                <a:ext uri="{FF2B5EF4-FFF2-40B4-BE49-F238E27FC236}">
                  <a16:creationId xmlns:a16="http://schemas.microsoft.com/office/drawing/2014/main" id="{87B89ED2-6D84-78D2-4A72-9A38072626D5}"/>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14" name="ZoneTexte 13">
            <a:extLst>
              <a:ext uri="{FF2B5EF4-FFF2-40B4-BE49-F238E27FC236}">
                <a16:creationId xmlns:a16="http://schemas.microsoft.com/office/drawing/2014/main" id="{46145824-00A9-3634-075B-8752A053D67E}"/>
              </a:ext>
            </a:extLst>
          </p:cNvPr>
          <p:cNvSpPr txBox="1"/>
          <p:nvPr/>
        </p:nvSpPr>
        <p:spPr>
          <a:xfrm>
            <a:off x="5097101" y="4518681"/>
            <a:ext cx="3010580"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Clients &lt; 30 ans : </a:t>
            </a:r>
            <a:r>
              <a:rPr lang="fr-FR" sz="1000" dirty="0">
                <a:solidFill>
                  <a:schemeClr val="tx1">
                    <a:lumMod val="75000"/>
                    <a:lumOff val="25000"/>
                  </a:schemeClr>
                </a:solidFill>
              </a:rPr>
              <a:t>50 € pour toute ouv. de Millevie </a:t>
            </a:r>
          </a:p>
        </p:txBody>
      </p:sp>
      <p:grpSp>
        <p:nvGrpSpPr>
          <p:cNvPr id="17" name="Groupe 16">
            <a:extLst>
              <a:ext uri="{FF2B5EF4-FFF2-40B4-BE49-F238E27FC236}">
                <a16:creationId xmlns:a16="http://schemas.microsoft.com/office/drawing/2014/main" id="{E95E47F6-DA50-318F-3A02-F9D120457823}"/>
              </a:ext>
            </a:extLst>
          </p:cNvPr>
          <p:cNvGrpSpPr/>
          <p:nvPr/>
        </p:nvGrpSpPr>
        <p:grpSpPr>
          <a:xfrm>
            <a:off x="4815210" y="4512803"/>
            <a:ext cx="263346" cy="255900"/>
            <a:chOff x="2570723" y="4870644"/>
            <a:chExt cx="261906" cy="261906"/>
          </a:xfrm>
        </p:grpSpPr>
        <p:sp>
          <p:nvSpPr>
            <p:cNvPr id="38" name="Rectangle 37">
              <a:extLst>
                <a:ext uri="{FF2B5EF4-FFF2-40B4-BE49-F238E27FC236}">
                  <a16:creationId xmlns:a16="http://schemas.microsoft.com/office/drawing/2014/main" id="{9801B0DC-72FF-9701-0543-665DEED969FD}"/>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Graphique 46" descr="Ramper avec un remplissage uni">
              <a:extLst>
                <a:ext uri="{FF2B5EF4-FFF2-40B4-BE49-F238E27FC236}">
                  <a16:creationId xmlns:a16="http://schemas.microsoft.com/office/drawing/2014/main" id="{02ACF005-DCC4-521E-21B4-C1D5BD170AF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51" name="ZoneTexte 50">
            <a:extLst>
              <a:ext uri="{FF2B5EF4-FFF2-40B4-BE49-F238E27FC236}">
                <a16:creationId xmlns:a16="http://schemas.microsoft.com/office/drawing/2014/main" id="{EDDE16E4-09A9-4E3D-B8D3-A0B2C7554CE2}"/>
              </a:ext>
            </a:extLst>
          </p:cNvPr>
          <p:cNvSpPr txBox="1"/>
          <p:nvPr/>
        </p:nvSpPr>
        <p:spPr>
          <a:xfrm>
            <a:off x="2413279" y="4226997"/>
            <a:ext cx="9181627"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Assurance-vie et Parts Sociales </a:t>
            </a:r>
            <a:endParaRPr lang="fr-FR" sz="1000" dirty="0">
              <a:solidFill>
                <a:schemeClr val="tx1">
                  <a:lumMod val="75000"/>
                  <a:lumOff val="25000"/>
                </a:schemeClr>
              </a:solidFill>
            </a:endParaRPr>
          </a:p>
        </p:txBody>
      </p:sp>
      <p:grpSp>
        <p:nvGrpSpPr>
          <p:cNvPr id="58" name="Groupe 57">
            <a:extLst>
              <a:ext uri="{FF2B5EF4-FFF2-40B4-BE49-F238E27FC236}">
                <a16:creationId xmlns:a16="http://schemas.microsoft.com/office/drawing/2014/main" id="{45DDEDDC-ECE0-7278-E69A-CC104D448E60}"/>
              </a:ext>
            </a:extLst>
          </p:cNvPr>
          <p:cNvGrpSpPr/>
          <p:nvPr/>
        </p:nvGrpSpPr>
        <p:grpSpPr>
          <a:xfrm>
            <a:off x="2114104" y="4215223"/>
            <a:ext cx="263346" cy="255900"/>
            <a:chOff x="2570723" y="4870644"/>
            <a:chExt cx="261906" cy="261906"/>
          </a:xfrm>
        </p:grpSpPr>
        <p:sp>
          <p:nvSpPr>
            <p:cNvPr id="68" name="Rectangle 67">
              <a:extLst>
                <a:ext uri="{FF2B5EF4-FFF2-40B4-BE49-F238E27FC236}">
                  <a16:creationId xmlns:a16="http://schemas.microsoft.com/office/drawing/2014/main" id="{6DFEC193-FB7A-6301-BAB5-82C7F158D3DB}"/>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9" name="Graphique 68" descr="Ramper avec un remplissage uni">
              <a:extLst>
                <a:ext uri="{FF2B5EF4-FFF2-40B4-BE49-F238E27FC236}">
                  <a16:creationId xmlns:a16="http://schemas.microsoft.com/office/drawing/2014/main" id="{D6444654-D0A0-11DD-F787-6CCEFAA45A83}"/>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cxnSp>
        <p:nvCxnSpPr>
          <p:cNvPr id="7" name="Connecteur droit 6">
            <a:extLst>
              <a:ext uri="{FF2B5EF4-FFF2-40B4-BE49-F238E27FC236}">
                <a16:creationId xmlns:a16="http://schemas.microsoft.com/office/drawing/2014/main" id="{03E24FE8-0323-454E-A626-5B8C208228D3}"/>
              </a:ext>
            </a:extLst>
          </p:cNvPr>
          <p:cNvCxnSpPr>
            <a:cxnSpLocks/>
          </p:cNvCxnSpPr>
          <p:nvPr/>
        </p:nvCxnSpPr>
        <p:spPr>
          <a:xfrm>
            <a:off x="2114104" y="1767926"/>
            <a:ext cx="9489961"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371562F2-D6D7-35B1-BD38-9694B49AD19F}"/>
              </a:ext>
            </a:extLst>
          </p:cNvPr>
          <p:cNvSpPr txBox="1"/>
          <p:nvPr/>
        </p:nvSpPr>
        <p:spPr>
          <a:xfrm>
            <a:off x="2398971" y="1487426"/>
            <a:ext cx="9195938" cy="246221"/>
          </a:xfrm>
          <a:prstGeom prst="rect">
            <a:avLst/>
          </a:prstGeom>
          <a:solidFill>
            <a:schemeClr val="bg1">
              <a:lumMod val="85000"/>
            </a:schemeClr>
          </a:solidFill>
        </p:spPr>
        <p:txBody>
          <a:bodyPr wrap="square" rtlCol="0">
            <a:spAutoFit/>
          </a:bodyPr>
          <a:lstStyle/>
          <a:p>
            <a:r>
              <a:rPr lang="fr-FR" sz="1000" b="1" dirty="0">
                <a:solidFill>
                  <a:srgbClr val="C00000"/>
                </a:solidFill>
              </a:rPr>
              <a:t>Challenge du 1</a:t>
            </a:r>
            <a:r>
              <a:rPr lang="fr-FR" sz="1000" b="1" baseline="30000" dirty="0">
                <a:solidFill>
                  <a:srgbClr val="C00000"/>
                </a:solidFill>
              </a:rPr>
              <a:t>er</a:t>
            </a:r>
            <a:r>
              <a:rPr lang="fr-FR" sz="1000" b="1" dirty="0">
                <a:solidFill>
                  <a:srgbClr val="C00000"/>
                </a:solidFill>
              </a:rPr>
              <a:t> mai au 31 août 2024</a:t>
            </a:r>
          </a:p>
        </p:txBody>
      </p:sp>
      <p:grpSp>
        <p:nvGrpSpPr>
          <p:cNvPr id="76" name="Groupe 75">
            <a:extLst>
              <a:ext uri="{FF2B5EF4-FFF2-40B4-BE49-F238E27FC236}">
                <a16:creationId xmlns:a16="http://schemas.microsoft.com/office/drawing/2014/main" id="{D85386E0-A7C4-BDE0-4F54-23C492F8E000}"/>
              </a:ext>
            </a:extLst>
          </p:cNvPr>
          <p:cNvGrpSpPr/>
          <p:nvPr/>
        </p:nvGrpSpPr>
        <p:grpSpPr>
          <a:xfrm>
            <a:off x="2115544" y="1471741"/>
            <a:ext cx="261906" cy="261906"/>
            <a:chOff x="2316929" y="2643339"/>
            <a:chExt cx="261906" cy="261906"/>
          </a:xfrm>
          <a:solidFill>
            <a:schemeClr val="tx1">
              <a:lumMod val="50000"/>
              <a:lumOff val="50000"/>
            </a:schemeClr>
          </a:solidFill>
        </p:grpSpPr>
        <p:sp>
          <p:nvSpPr>
            <p:cNvPr id="85" name="Rectangle 84">
              <a:extLst>
                <a:ext uri="{FF2B5EF4-FFF2-40B4-BE49-F238E27FC236}">
                  <a16:creationId xmlns:a16="http://schemas.microsoft.com/office/drawing/2014/main" id="{08E3A7E2-DA20-4B03-DC29-743535A5F9BA}"/>
                </a:ext>
              </a:extLst>
            </p:cNvPr>
            <p:cNvSpPr/>
            <p:nvPr/>
          </p:nvSpPr>
          <p:spPr>
            <a:xfrm>
              <a:off x="2323492" y="2652782"/>
              <a:ext cx="245682" cy="2456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6" name="Graphique 85" descr="Ramper avec un remplissage uni">
              <a:extLst>
                <a:ext uri="{FF2B5EF4-FFF2-40B4-BE49-F238E27FC236}">
                  <a16:creationId xmlns:a16="http://schemas.microsoft.com/office/drawing/2014/main" id="{972243FE-69A0-BCFA-CCDB-AF14105F8A74}"/>
                </a:ext>
              </a:extLst>
            </p:cNvPr>
            <p:cNvPicPr>
              <a:picLocks noChangeAspect="1"/>
            </p:cNvPicPr>
            <p:nvPr/>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316929" y="2643339"/>
              <a:ext cx="261906" cy="261906"/>
            </a:xfrm>
            <a:prstGeom prst="rect">
              <a:avLst/>
            </a:prstGeom>
          </p:spPr>
        </p:pic>
      </p:grpSp>
      <p:sp>
        <p:nvSpPr>
          <p:cNvPr id="87" name="ZoneTexte 39">
            <a:extLst>
              <a:ext uri="{FF2B5EF4-FFF2-40B4-BE49-F238E27FC236}">
                <a16:creationId xmlns:a16="http://schemas.microsoft.com/office/drawing/2014/main" id="{0F4889B6-2500-84D5-0987-2EA97078679C}"/>
              </a:ext>
            </a:extLst>
          </p:cNvPr>
          <p:cNvSpPr txBox="1">
            <a:spLocks noChangeArrowheads="1"/>
          </p:cNvSpPr>
          <p:nvPr/>
        </p:nvSpPr>
        <p:spPr bwMode="auto">
          <a:xfrm>
            <a:off x="709091" y="1490792"/>
            <a:ext cx="1326916" cy="307777"/>
          </a:xfrm>
          <a:prstGeom prst="rect">
            <a:avLst/>
          </a:prstGeom>
          <a:solidFill>
            <a:schemeClr val="bg1">
              <a:lumMod val="85000"/>
            </a:schemeClr>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400" b="1" dirty="0">
                <a:solidFill>
                  <a:srgbClr val="C00000"/>
                </a:solidFill>
              </a:rPr>
              <a:t>CHALLENGE</a:t>
            </a:r>
          </a:p>
        </p:txBody>
      </p:sp>
      <p:cxnSp>
        <p:nvCxnSpPr>
          <p:cNvPr id="39" name="Connecteur droit 38">
            <a:extLst>
              <a:ext uri="{FF2B5EF4-FFF2-40B4-BE49-F238E27FC236}">
                <a16:creationId xmlns:a16="http://schemas.microsoft.com/office/drawing/2014/main" id="{4984DE30-CB6B-7FE1-C2DC-4D1F3C33E2FF}"/>
              </a:ext>
            </a:extLst>
          </p:cNvPr>
          <p:cNvCxnSpPr>
            <a:cxnSpLocks/>
          </p:cNvCxnSpPr>
          <p:nvPr/>
        </p:nvCxnSpPr>
        <p:spPr>
          <a:xfrm>
            <a:off x="2124776" y="2777135"/>
            <a:ext cx="9453858"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 name="Groupe 3">
            <a:extLst>
              <a:ext uri="{FF2B5EF4-FFF2-40B4-BE49-F238E27FC236}">
                <a16:creationId xmlns:a16="http://schemas.microsoft.com/office/drawing/2014/main" id="{DDEBFC00-3650-D6E8-024C-0FC587FCD348}"/>
              </a:ext>
            </a:extLst>
          </p:cNvPr>
          <p:cNvGrpSpPr/>
          <p:nvPr/>
        </p:nvGrpSpPr>
        <p:grpSpPr>
          <a:xfrm>
            <a:off x="4921807" y="5756715"/>
            <a:ext cx="245333" cy="261906"/>
            <a:chOff x="2903319" y="4896669"/>
            <a:chExt cx="261906" cy="261906"/>
          </a:xfrm>
        </p:grpSpPr>
        <p:sp>
          <p:nvSpPr>
            <p:cNvPr id="5" name="Rectangle 4">
              <a:extLst>
                <a:ext uri="{FF2B5EF4-FFF2-40B4-BE49-F238E27FC236}">
                  <a16:creationId xmlns:a16="http://schemas.microsoft.com/office/drawing/2014/main" id="{FBFF5B84-EB56-DC14-A087-58C330D7FC3A}"/>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0" name="Graphique 69" descr="Ramper avec un remplissage uni">
              <a:extLst>
                <a:ext uri="{FF2B5EF4-FFF2-40B4-BE49-F238E27FC236}">
                  <a16:creationId xmlns:a16="http://schemas.microsoft.com/office/drawing/2014/main" id="{BDC39FA9-1497-DF7E-5E3B-AB8A22ECA64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71" name="ZoneTexte 70">
            <a:extLst>
              <a:ext uri="{FF2B5EF4-FFF2-40B4-BE49-F238E27FC236}">
                <a16:creationId xmlns:a16="http://schemas.microsoft.com/office/drawing/2014/main" id="{C543BC35-36EC-E366-3B7B-F212B2C82D35}"/>
              </a:ext>
            </a:extLst>
          </p:cNvPr>
          <p:cNvSpPr txBox="1"/>
          <p:nvPr/>
        </p:nvSpPr>
        <p:spPr>
          <a:xfrm>
            <a:off x="5193650" y="5754655"/>
            <a:ext cx="2914030" cy="246221"/>
          </a:xfrm>
          <a:prstGeom prst="rect">
            <a:avLst/>
          </a:prstGeom>
          <a:solidFill>
            <a:schemeClr val="accent2">
              <a:lumMod val="40000"/>
              <a:lumOff val="60000"/>
            </a:schemeClr>
          </a:solidFill>
          <a:ln>
            <a:noFill/>
          </a:ln>
        </p:spPr>
        <p:txBody>
          <a:bodyPr wrap="square" rtlCol="0">
            <a:spAutoFit/>
          </a:bodyPr>
          <a:lstStyle/>
          <a:p>
            <a:r>
              <a:rPr lang="fr-FR" sz="1000" b="1" dirty="0">
                <a:solidFill>
                  <a:schemeClr val="tx1">
                    <a:lumMod val="75000"/>
                    <a:lumOff val="25000"/>
                  </a:schemeClr>
                </a:solidFill>
              </a:rPr>
              <a:t>TF Rénovation énergétique </a:t>
            </a:r>
            <a:r>
              <a:rPr lang="fr-FR" sz="1000" dirty="0">
                <a:solidFill>
                  <a:schemeClr val="tx1">
                    <a:lumMod val="75000"/>
                    <a:lumOff val="25000"/>
                  </a:schemeClr>
                </a:solidFill>
              </a:rPr>
              <a:t>(Conso + MRH)  </a:t>
            </a:r>
          </a:p>
        </p:txBody>
      </p:sp>
      <p:grpSp>
        <p:nvGrpSpPr>
          <p:cNvPr id="77" name="Groupe 76">
            <a:extLst>
              <a:ext uri="{FF2B5EF4-FFF2-40B4-BE49-F238E27FC236}">
                <a16:creationId xmlns:a16="http://schemas.microsoft.com/office/drawing/2014/main" id="{148CF635-8751-8610-4B8A-C83B29E89A96}"/>
              </a:ext>
            </a:extLst>
          </p:cNvPr>
          <p:cNvGrpSpPr/>
          <p:nvPr/>
        </p:nvGrpSpPr>
        <p:grpSpPr>
          <a:xfrm>
            <a:off x="4669524" y="5757492"/>
            <a:ext cx="253175" cy="267039"/>
            <a:chOff x="3514438" y="1974185"/>
            <a:chExt cx="261906" cy="267039"/>
          </a:xfrm>
        </p:grpSpPr>
        <p:sp>
          <p:nvSpPr>
            <p:cNvPr id="89" name="Rectangle 88">
              <a:extLst>
                <a:ext uri="{FF2B5EF4-FFF2-40B4-BE49-F238E27FC236}">
                  <a16:creationId xmlns:a16="http://schemas.microsoft.com/office/drawing/2014/main" id="{F058CB58-2FCD-9A71-0993-19C7C5D75A79}"/>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0" name="Graphique 89" descr="Ramper avec un remplissage uni">
              <a:extLst>
                <a:ext uri="{FF2B5EF4-FFF2-40B4-BE49-F238E27FC236}">
                  <a16:creationId xmlns:a16="http://schemas.microsoft.com/office/drawing/2014/main" id="{4CFCA8FE-E65D-51C0-DCF5-51C8F22F5AD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cxnSp>
        <p:nvCxnSpPr>
          <p:cNvPr id="42" name="Connecteur droit 41">
            <a:extLst>
              <a:ext uri="{FF2B5EF4-FFF2-40B4-BE49-F238E27FC236}">
                <a16:creationId xmlns:a16="http://schemas.microsoft.com/office/drawing/2014/main" id="{4964720D-AF08-9152-95BC-E81772D658B6}"/>
              </a:ext>
            </a:extLst>
          </p:cNvPr>
          <p:cNvCxnSpPr>
            <a:cxnSpLocks/>
          </p:cNvCxnSpPr>
          <p:nvPr/>
        </p:nvCxnSpPr>
        <p:spPr>
          <a:xfrm>
            <a:off x="2124776" y="5674781"/>
            <a:ext cx="9453858"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8B2598AD-13BB-945A-0B5C-E9B81CE8B797}"/>
              </a:ext>
            </a:extLst>
          </p:cNvPr>
          <p:cNvCxnSpPr>
            <a:cxnSpLocks/>
          </p:cNvCxnSpPr>
          <p:nvPr/>
        </p:nvCxnSpPr>
        <p:spPr>
          <a:xfrm>
            <a:off x="2124776" y="6183577"/>
            <a:ext cx="9453858"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3F451C2D-A21D-D651-F27B-A14AD90D26F5}"/>
              </a:ext>
            </a:extLst>
          </p:cNvPr>
          <p:cNvCxnSpPr>
            <a:cxnSpLocks/>
          </p:cNvCxnSpPr>
          <p:nvPr/>
        </p:nvCxnSpPr>
        <p:spPr>
          <a:xfrm>
            <a:off x="2122107" y="3479230"/>
            <a:ext cx="9456527"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048" name="ZoneTexte 2047">
            <a:extLst>
              <a:ext uri="{FF2B5EF4-FFF2-40B4-BE49-F238E27FC236}">
                <a16:creationId xmlns:a16="http://schemas.microsoft.com/office/drawing/2014/main" id="{8A5E7D2E-EF43-3BC7-F30A-CAB06C08E096}"/>
              </a:ext>
            </a:extLst>
          </p:cNvPr>
          <p:cNvSpPr txBox="1"/>
          <p:nvPr/>
        </p:nvSpPr>
        <p:spPr>
          <a:xfrm>
            <a:off x="2403074" y="3198730"/>
            <a:ext cx="9183067" cy="246221"/>
          </a:xfrm>
          <a:prstGeom prst="rect">
            <a:avLst/>
          </a:prstGeom>
          <a:solidFill>
            <a:schemeClr val="accent3">
              <a:lumMod val="20000"/>
              <a:lumOff val="80000"/>
            </a:schemeClr>
          </a:solidFill>
        </p:spPr>
        <p:txBody>
          <a:bodyPr wrap="square" rtlCol="0">
            <a:spAutoFit/>
          </a:bodyPr>
          <a:lstStyle/>
          <a:p>
            <a:r>
              <a:rPr lang="fr-FR" sz="1000" dirty="0">
                <a:solidFill>
                  <a:schemeClr val="tx1">
                    <a:lumMod val="75000"/>
                    <a:lumOff val="25000"/>
                  </a:schemeClr>
                </a:solidFill>
              </a:rPr>
              <a:t>Déploiement des offres de la campagne Jeunes </a:t>
            </a:r>
            <a:r>
              <a:rPr lang="fr-FR" sz="1000" b="1" dirty="0">
                <a:solidFill>
                  <a:schemeClr val="tx1">
                    <a:lumMod val="75000"/>
                    <a:lumOff val="25000"/>
                  </a:schemeClr>
                </a:solidFill>
              </a:rPr>
              <a:t>« Trouver mieux, ça va être sport ! » </a:t>
            </a:r>
          </a:p>
        </p:txBody>
      </p:sp>
      <p:grpSp>
        <p:nvGrpSpPr>
          <p:cNvPr id="2049" name="Groupe 2048">
            <a:extLst>
              <a:ext uri="{FF2B5EF4-FFF2-40B4-BE49-F238E27FC236}">
                <a16:creationId xmlns:a16="http://schemas.microsoft.com/office/drawing/2014/main" id="{D157C62A-DFD0-5FEF-7E5B-905BC4947252}"/>
              </a:ext>
            </a:extLst>
          </p:cNvPr>
          <p:cNvGrpSpPr/>
          <p:nvPr/>
        </p:nvGrpSpPr>
        <p:grpSpPr>
          <a:xfrm>
            <a:off x="2115544" y="3183045"/>
            <a:ext cx="261906" cy="261906"/>
            <a:chOff x="2316929" y="2643339"/>
            <a:chExt cx="261906" cy="261906"/>
          </a:xfrm>
        </p:grpSpPr>
        <p:sp>
          <p:nvSpPr>
            <p:cNvPr id="2051" name="Rectangle 2050">
              <a:extLst>
                <a:ext uri="{FF2B5EF4-FFF2-40B4-BE49-F238E27FC236}">
                  <a16:creationId xmlns:a16="http://schemas.microsoft.com/office/drawing/2014/main" id="{589EF68A-9DD6-BF2B-ABFF-DE2E3545BDA1}"/>
                </a:ext>
              </a:extLst>
            </p:cNvPr>
            <p:cNvSpPr/>
            <p:nvPr/>
          </p:nvSpPr>
          <p:spPr>
            <a:xfrm>
              <a:off x="2323492" y="2652782"/>
              <a:ext cx="245682" cy="245682"/>
            </a:xfrm>
            <a:prstGeom prst="rec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2" name="Graphique 2051" descr="Ramper avec un remplissage uni">
              <a:extLst>
                <a:ext uri="{FF2B5EF4-FFF2-40B4-BE49-F238E27FC236}">
                  <a16:creationId xmlns:a16="http://schemas.microsoft.com/office/drawing/2014/main" id="{58C80BA1-7688-D2CD-CF6E-E7165E238B43}"/>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16929" y="2643339"/>
              <a:ext cx="261906" cy="261906"/>
            </a:xfrm>
            <a:prstGeom prst="rect">
              <a:avLst/>
            </a:prstGeom>
          </p:spPr>
        </p:pic>
      </p:grpSp>
      <p:sp>
        <p:nvSpPr>
          <p:cNvPr id="2053" name="ZoneTexte 39">
            <a:extLst>
              <a:ext uri="{FF2B5EF4-FFF2-40B4-BE49-F238E27FC236}">
                <a16:creationId xmlns:a16="http://schemas.microsoft.com/office/drawing/2014/main" id="{AC521B9B-2EA4-3804-09BE-0E64A92347AF}"/>
              </a:ext>
            </a:extLst>
          </p:cNvPr>
          <p:cNvSpPr txBox="1">
            <a:spLocks noChangeArrowheads="1"/>
          </p:cNvSpPr>
          <p:nvPr/>
        </p:nvSpPr>
        <p:spPr bwMode="auto">
          <a:xfrm>
            <a:off x="759533" y="3172130"/>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00000"/>
                </a:solidFill>
              </a:rPr>
              <a:t>JEUNES</a:t>
            </a:r>
          </a:p>
        </p:txBody>
      </p:sp>
      <p:sp>
        <p:nvSpPr>
          <p:cNvPr id="91" name="Rectangle 90">
            <a:extLst>
              <a:ext uri="{FF2B5EF4-FFF2-40B4-BE49-F238E27FC236}">
                <a16:creationId xmlns:a16="http://schemas.microsoft.com/office/drawing/2014/main" id="{D9747467-29B7-55C8-6FF3-D0AD3EE3FEAA}"/>
              </a:ext>
            </a:extLst>
          </p:cNvPr>
          <p:cNvSpPr/>
          <p:nvPr/>
        </p:nvSpPr>
        <p:spPr>
          <a:xfrm>
            <a:off x="11549985" y="1471498"/>
            <a:ext cx="348956" cy="4842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 name="Picture 6" descr="ADN Nations - Analyse de marché et conseil stratégique">
            <a:hlinkClick r:id="rId8" action="ppaction://hlinksldjump"/>
            <a:extLst>
              <a:ext uri="{FF2B5EF4-FFF2-40B4-BE49-F238E27FC236}">
                <a16:creationId xmlns:a16="http://schemas.microsoft.com/office/drawing/2014/main" id="{8248ECD9-2161-59CF-09FC-F94DE0CADC65}"/>
              </a:ext>
            </a:extLst>
          </p:cNvPr>
          <p:cNvPicPr>
            <a:picLocks noChangeAspect="1" noChangeArrowheads="1"/>
          </p:cNvPicPr>
          <p:nvPr/>
        </p:nvPicPr>
        <p:blipFill>
          <a:blip r:embed="rId9"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172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33400D48-3DD0-CFFB-123D-49923FE12475}"/>
              </a:ext>
            </a:extLst>
          </p:cNvPr>
          <p:cNvSpPr>
            <a:spLocks noGrp="1"/>
          </p:cNvSpPr>
          <p:nvPr>
            <p:ph type="body" sz="quarter" idx="13"/>
          </p:nvPr>
        </p:nvSpPr>
        <p:spPr>
          <a:xfrm>
            <a:off x="623888" y="2565400"/>
            <a:ext cx="4964112" cy="2035175"/>
          </a:xfrm>
        </p:spPr>
        <p:txBody>
          <a:bodyPr/>
          <a:lstStyle/>
          <a:p>
            <a:pPr fontAlgn="auto">
              <a:buClr>
                <a:schemeClr val="accent6"/>
              </a:buClr>
              <a:defRPr/>
            </a:pPr>
            <a:r>
              <a:rPr lang="fr-FR" dirty="0"/>
              <a:t>Le programme des offres de compétition</a:t>
            </a:r>
          </a:p>
        </p:txBody>
      </p:sp>
      <p:sp>
        <p:nvSpPr>
          <p:cNvPr id="15" name="Espace réservé du texte 14">
            <a:extLst>
              <a:ext uri="{FF2B5EF4-FFF2-40B4-BE49-F238E27FC236}">
                <a16:creationId xmlns:a16="http://schemas.microsoft.com/office/drawing/2014/main" id="{2E42DC07-EE74-E897-4D3B-1904A68E764B}"/>
              </a:ext>
            </a:extLst>
          </p:cNvPr>
          <p:cNvSpPr>
            <a:spLocks noGrp="1"/>
          </p:cNvSpPr>
          <p:nvPr>
            <p:ph type="body" sz="quarter" idx="14"/>
          </p:nvPr>
        </p:nvSpPr>
        <p:spPr>
          <a:xfrm>
            <a:off x="623888" y="1738313"/>
            <a:ext cx="522579" cy="492443"/>
          </a:xfrm>
        </p:spPr>
        <p:txBody>
          <a:bodyPr/>
          <a:lstStyle/>
          <a:p>
            <a:pPr fontAlgn="auto">
              <a:spcBef>
                <a:spcPts val="0"/>
              </a:spcBef>
              <a:spcAft>
                <a:spcPts val="0"/>
              </a:spcAft>
              <a:buClr>
                <a:schemeClr val="accent6"/>
              </a:buClr>
              <a:defRPr/>
            </a:pPr>
            <a:r>
              <a:rPr dirty="0">
                <a:solidFill>
                  <a:srgbClr val="7030A0"/>
                </a:solidFill>
              </a:rPr>
              <a:t>03</a:t>
            </a:r>
          </a:p>
        </p:txBody>
      </p:sp>
      <p:pic>
        <p:nvPicPr>
          <p:cNvPr id="5" name="Espace réservé pour une image  4">
            <a:extLst>
              <a:ext uri="{FF2B5EF4-FFF2-40B4-BE49-F238E27FC236}">
                <a16:creationId xmlns:a16="http://schemas.microsoft.com/office/drawing/2014/main" id="{3E1D7B45-EB43-48E4-C850-E21789CAC35B}"/>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10508" b="10508"/>
          <a:stretch/>
        </p:blipFill>
        <p:spPr>
          <a:xfrm>
            <a:off x="6004560" y="-31158"/>
            <a:ext cx="6187440" cy="6889159"/>
          </a:xfrm>
        </p:spPr>
      </p:pic>
      <p:sp>
        <p:nvSpPr>
          <p:cNvPr id="2" name="Espace réservé du texte 13">
            <a:extLst>
              <a:ext uri="{FF2B5EF4-FFF2-40B4-BE49-F238E27FC236}">
                <a16:creationId xmlns:a16="http://schemas.microsoft.com/office/drawing/2014/main" id="{412D8008-4C8D-45BB-4706-BF9621241CED}"/>
              </a:ext>
            </a:extLst>
          </p:cNvPr>
          <p:cNvSpPr txBox="1">
            <a:spLocks/>
          </p:cNvSpPr>
          <p:nvPr/>
        </p:nvSpPr>
        <p:spPr>
          <a:xfrm>
            <a:off x="623888" y="4803776"/>
            <a:ext cx="4005262"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7030A0"/>
              </a:buClr>
              <a:buFont typeface="Wingdings" panose="05000000000000000000" pitchFamily="2" charset="2"/>
              <a:buChar char="§"/>
              <a:defRPr/>
            </a:pPr>
            <a:r>
              <a:rPr lang="fr-FR" sz="2000" kern="0" dirty="0">
                <a:solidFill>
                  <a:srgbClr val="7030A0"/>
                </a:solidFill>
              </a:rPr>
              <a:t>Marché Premium</a:t>
            </a:r>
          </a:p>
          <a:p>
            <a:pPr fontAlgn="auto">
              <a:buClr>
                <a:srgbClr val="C00000"/>
              </a:buClr>
              <a:defRPr/>
            </a:pPr>
            <a:endParaRPr lang="fr-FR" kern="0" dirty="0">
              <a:solidFill>
                <a:srgbClr val="C00000"/>
              </a:solidFill>
            </a:endParaRPr>
          </a:p>
        </p:txBody>
      </p:sp>
      <p:pic>
        <p:nvPicPr>
          <p:cNvPr id="3" name="Image 2">
            <a:extLst>
              <a:ext uri="{FF2B5EF4-FFF2-40B4-BE49-F238E27FC236}">
                <a16:creationId xmlns:a16="http://schemas.microsoft.com/office/drawing/2014/main" id="{C7D25F75-FFCC-94AC-78FF-BC47E0BDF82D}"/>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467672" y="4732346"/>
            <a:ext cx="417505" cy="405745"/>
          </a:xfrm>
          <a:prstGeom prst="rect">
            <a:avLst/>
          </a:prstGeom>
        </p:spPr>
      </p:pic>
    </p:spTree>
    <p:extLst>
      <p:ext uri="{BB962C8B-B14F-4D97-AF65-F5344CB8AC3E}">
        <p14:creationId xmlns:p14="http://schemas.microsoft.com/office/powerpoint/2010/main" val="226064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a:t>
            </a:r>
            <a:r>
              <a:rPr lang="fr-FR" sz="1400" b="1" kern="0" dirty="0">
                <a:solidFill>
                  <a:srgbClr val="C00000"/>
                </a:solidFill>
              </a:rPr>
              <a:t>Premium</a:t>
            </a:r>
            <a:r>
              <a:rPr lang="fr-FR" sz="1400" b="1" kern="0" dirty="0">
                <a:solidFill>
                  <a:schemeClr val="tx1">
                    <a:lumMod val="75000"/>
                    <a:lumOff val="25000"/>
                  </a:schemeClr>
                </a:solidFill>
              </a:rPr>
              <a:t> - Professionnels </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 PROGRAMME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des Premium - </a:t>
            </a: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Les offres </a:t>
            </a:r>
            <a:r>
              <a:rPr lang="fr-FR" altLang="fr-FR" dirty="0">
                <a:solidFill>
                  <a:srgbClr val="C00000"/>
                </a:solidFill>
              </a:rPr>
              <a:t>de compétition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de chaque univers</a:t>
            </a:r>
            <a:endPar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endParaRPr>
          </a:p>
        </p:txBody>
      </p:sp>
      <p:sp>
        <p:nvSpPr>
          <p:cNvPr id="33" name="Flèche : pentagone 32">
            <a:extLst>
              <a:ext uri="{FF2B5EF4-FFF2-40B4-BE49-F238E27FC236}">
                <a16:creationId xmlns:a16="http://schemas.microsoft.com/office/drawing/2014/main" id="{44E9952A-ED33-CC5D-246E-34C907397477}"/>
              </a:ext>
            </a:extLst>
          </p:cNvPr>
          <p:cNvSpPr/>
          <p:nvPr/>
        </p:nvSpPr>
        <p:spPr>
          <a:xfrm>
            <a:off x="693738" y="1141298"/>
            <a:ext cx="11069637" cy="307975"/>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4" name="ZoneTexte 33">
            <a:extLst>
              <a:ext uri="{FF2B5EF4-FFF2-40B4-BE49-F238E27FC236}">
                <a16:creationId xmlns:a16="http://schemas.microsoft.com/office/drawing/2014/main" id="{AA23237B-39B9-88F0-FDF6-0C7CBBDAFD5E}"/>
              </a:ext>
            </a:extLst>
          </p:cNvPr>
          <p:cNvSpPr txBox="1">
            <a:spLocks noChangeArrowheads="1"/>
          </p:cNvSpPr>
          <p:nvPr/>
        </p:nvSpPr>
        <p:spPr bwMode="auto">
          <a:xfrm>
            <a:off x="234738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Mai </a:t>
            </a:r>
          </a:p>
        </p:txBody>
      </p:sp>
      <p:sp>
        <p:nvSpPr>
          <p:cNvPr id="35" name="ZoneTexte 31">
            <a:extLst>
              <a:ext uri="{FF2B5EF4-FFF2-40B4-BE49-F238E27FC236}">
                <a16:creationId xmlns:a16="http://schemas.microsoft.com/office/drawing/2014/main" id="{029D3230-6A48-9508-FC45-5D527AFA01DE}"/>
              </a:ext>
            </a:extLst>
          </p:cNvPr>
          <p:cNvSpPr txBox="1">
            <a:spLocks noChangeArrowheads="1"/>
          </p:cNvSpPr>
          <p:nvPr/>
        </p:nvSpPr>
        <p:spPr bwMode="auto">
          <a:xfrm>
            <a:off x="473022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Juin</a:t>
            </a:r>
          </a:p>
        </p:txBody>
      </p:sp>
      <p:sp>
        <p:nvSpPr>
          <p:cNvPr id="36" name="ZoneTexte 32">
            <a:extLst>
              <a:ext uri="{FF2B5EF4-FFF2-40B4-BE49-F238E27FC236}">
                <a16:creationId xmlns:a16="http://schemas.microsoft.com/office/drawing/2014/main" id="{45289905-4976-DF8C-F352-FE1413288144}"/>
              </a:ext>
            </a:extLst>
          </p:cNvPr>
          <p:cNvSpPr txBox="1">
            <a:spLocks noChangeArrowheads="1"/>
          </p:cNvSpPr>
          <p:nvPr/>
        </p:nvSpPr>
        <p:spPr bwMode="auto">
          <a:xfrm>
            <a:off x="7091183" y="1133361"/>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Juillet</a:t>
            </a:r>
          </a:p>
        </p:txBody>
      </p:sp>
      <p:sp>
        <p:nvSpPr>
          <p:cNvPr id="37" name="ZoneTexte 33">
            <a:extLst>
              <a:ext uri="{FF2B5EF4-FFF2-40B4-BE49-F238E27FC236}">
                <a16:creationId xmlns:a16="http://schemas.microsoft.com/office/drawing/2014/main" id="{6FF98D35-F989-D6DA-BF9E-938BCC4D9D7E}"/>
              </a:ext>
            </a:extLst>
          </p:cNvPr>
          <p:cNvSpPr txBox="1">
            <a:spLocks noChangeArrowheads="1"/>
          </p:cNvSpPr>
          <p:nvPr/>
        </p:nvSpPr>
        <p:spPr bwMode="auto">
          <a:xfrm>
            <a:off x="9303815" y="1127011"/>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Août</a:t>
            </a:r>
          </a:p>
        </p:txBody>
      </p:sp>
      <p:pic>
        <p:nvPicPr>
          <p:cNvPr id="2" name="Image 1">
            <a:extLst>
              <a:ext uri="{FF2B5EF4-FFF2-40B4-BE49-F238E27FC236}">
                <a16:creationId xmlns:a16="http://schemas.microsoft.com/office/drawing/2014/main" id="{F39E1C21-A4B5-8753-B63A-EDBABDAD914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120377" y="97569"/>
            <a:ext cx="417505" cy="405745"/>
          </a:xfrm>
          <a:prstGeom prst="rect">
            <a:avLst/>
          </a:prstGeom>
        </p:spPr>
      </p:pic>
      <p:sp>
        <p:nvSpPr>
          <p:cNvPr id="91" name="Rectangle 90">
            <a:extLst>
              <a:ext uri="{FF2B5EF4-FFF2-40B4-BE49-F238E27FC236}">
                <a16:creationId xmlns:a16="http://schemas.microsoft.com/office/drawing/2014/main" id="{D9747467-29B7-55C8-6FF3-D0AD3EE3FEAA}"/>
              </a:ext>
            </a:extLst>
          </p:cNvPr>
          <p:cNvSpPr/>
          <p:nvPr/>
        </p:nvSpPr>
        <p:spPr>
          <a:xfrm>
            <a:off x="11557622" y="1471498"/>
            <a:ext cx="348956" cy="4842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7733B37F-F984-3D79-0DBD-B8DBB38923EE}"/>
              </a:ext>
            </a:extLst>
          </p:cNvPr>
          <p:cNvSpPr txBox="1"/>
          <p:nvPr/>
        </p:nvSpPr>
        <p:spPr>
          <a:xfrm>
            <a:off x="2404538" y="4879117"/>
            <a:ext cx="9181604"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Conquête Formule Famille + Conquête des Flux + Equipement IZICARTE</a:t>
            </a:r>
          </a:p>
        </p:txBody>
      </p:sp>
      <p:sp>
        <p:nvSpPr>
          <p:cNvPr id="14" name="ZoneTexte 39">
            <a:extLst>
              <a:ext uri="{FF2B5EF4-FFF2-40B4-BE49-F238E27FC236}">
                <a16:creationId xmlns:a16="http://schemas.microsoft.com/office/drawing/2014/main" id="{FDD0CEC9-762A-66E2-D7C5-2796F67262A2}"/>
              </a:ext>
            </a:extLst>
          </p:cNvPr>
          <p:cNvSpPr txBox="1">
            <a:spLocks noChangeArrowheads="1"/>
          </p:cNvSpPr>
          <p:nvPr/>
        </p:nvSpPr>
        <p:spPr bwMode="auto">
          <a:xfrm>
            <a:off x="741354" y="2539480"/>
            <a:ext cx="1500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a:t>
            </a:r>
          </a:p>
        </p:txBody>
      </p:sp>
      <p:sp>
        <p:nvSpPr>
          <p:cNvPr id="46" name="ZoneTexte 39">
            <a:extLst>
              <a:ext uri="{FF2B5EF4-FFF2-40B4-BE49-F238E27FC236}">
                <a16:creationId xmlns:a16="http://schemas.microsoft.com/office/drawing/2014/main" id="{1EB97D3A-E611-133D-3162-07724B243CCF}"/>
              </a:ext>
            </a:extLst>
          </p:cNvPr>
          <p:cNvSpPr txBox="1">
            <a:spLocks noChangeArrowheads="1"/>
          </p:cNvSpPr>
          <p:nvPr/>
        </p:nvSpPr>
        <p:spPr bwMode="auto">
          <a:xfrm>
            <a:off x="761344" y="3486155"/>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A50021"/>
                </a:solidFill>
              </a:rPr>
              <a:t>CONQUETE</a:t>
            </a:r>
          </a:p>
        </p:txBody>
      </p:sp>
      <p:sp>
        <p:nvSpPr>
          <p:cNvPr id="51" name="ZoneTexte 39">
            <a:extLst>
              <a:ext uri="{FF2B5EF4-FFF2-40B4-BE49-F238E27FC236}">
                <a16:creationId xmlns:a16="http://schemas.microsoft.com/office/drawing/2014/main" id="{FD813CB0-2B19-FCD6-58FE-DF22267F456C}"/>
              </a:ext>
            </a:extLst>
          </p:cNvPr>
          <p:cNvSpPr txBox="1">
            <a:spLocks noChangeArrowheads="1"/>
          </p:cNvSpPr>
          <p:nvPr/>
        </p:nvSpPr>
        <p:spPr bwMode="auto">
          <a:xfrm>
            <a:off x="760657" y="4939232"/>
            <a:ext cx="839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030A0"/>
                </a:solidFill>
              </a:rPr>
              <a:t>BANCA</a:t>
            </a:r>
          </a:p>
        </p:txBody>
      </p:sp>
      <p:cxnSp>
        <p:nvCxnSpPr>
          <p:cNvPr id="57" name="Connecteur droit 56">
            <a:extLst>
              <a:ext uri="{FF2B5EF4-FFF2-40B4-BE49-F238E27FC236}">
                <a16:creationId xmlns:a16="http://schemas.microsoft.com/office/drawing/2014/main" id="{C531E716-70AC-505B-D392-06957E916D38}"/>
              </a:ext>
            </a:extLst>
          </p:cNvPr>
          <p:cNvCxnSpPr>
            <a:cxnSpLocks/>
          </p:cNvCxnSpPr>
          <p:nvPr/>
        </p:nvCxnSpPr>
        <p:spPr>
          <a:xfrm>
            <a:off x="2122107" y="3687668"/>
            <a:ext cx="9456527" cy="0"/>
          </a:xfrm>
          <a:prstGeom prst="line">
            <a:avLst/>
          </a:prstGeom>
          <a:ln w="76200">
            <a:solidFill>
              <a:srgbClr val="A50021"/>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354C67E8-C4EA-F618-F8E0-AE039F8A054C}"/>
              </a:ext>
            </a:extLst>
          </p:cNvPr>
          <p:cNvCxnSpPr>
            <a:cxnSpLocks/>
          </p:cNvCxnSpPr>
          <p:nvPr/>
        </p:nvCxnSpPr>
        <p:spPr>
          <a:xfrm>
            <a:off x="2124776" y="5159766"/>
            <a:ext cx="9452416"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88" name="ZoneTexte 87">
            <a:extLst>
              <a:ext uri="{FF2B5EF4-FFF2-40B4-BE49-F238E27FC236}">
                <a16:creationId xmlns:a16="http://schemas.microsoft.com/office/drawing/2014/main" id="{0A375603-4760-C506-0A71-BB2EE17F4576}"/>
              </a:ext>
            </a:extLst>
          </p:cNvPr>
          <p:cNvSpPr txBox="1"/>
          <p:nvPr/>
        </p:nvSpPr>
        <p:spPr>
          <a:xfrm>
            <a:off x="6492462" y="2568615"/>
            <a:ext cx="5102445" cy="246221"/>
          </a:xfrm>
          <a:prstGeom prst="rect">
            <a:avLst/>
          </a:prstGeom>
          <a:solidFill>
            <a:srgbClr val="FFFFCC"/>
          </a:solidFill>
          <a:ln>
            <a:noFill/>
          </a:ln>
        </p:spPr>
        <p:txBody>
          <a:bodyPr wrap="square" rtlCol="0">
            <a:spAutoFit/>
          </a:bodyPr>
          <a:lstStyle/>
          <a:p>
            <a:r>
              <a:rPr lang="fr-FR" sz="1000" b="1" dirty="0" err="1">
                <a:solidFill>
                  <a:schemeClr val="tx1">
                    <a:lumMod val="75000"/>
                    <a:lumOff val="25000"/>
                  </a:schemeClr>
                </a:solidFill>
              </a:rPr>
              <a:t>Ass</a:t>
            </a:r>
            <a:r>
              <a:rPr lang="fr-FR" sz="1000" b="1" dirty="0">
                <a:solidFill>
                  <a:schemeClr val="tx1">
                    <a:lumMod val="75000"/>
                    <a:lumOff val="25000"/>
                  </a:schemeClr>
                </a:solidFill>
              </a:rPr>
              <a:t> </a:t>
            </a:r>
            <a:r>
              <a:rPr lang="fr-FR" sz="1000" b="1" dirty="0" err="1">
                <a:solidFill>
                  <a:schemeClr val="tx1">
                    <a:lumMod val="75000"/>
                    <a:lumOff val="25000"/>
                  </a:schemeClr>
                </a:solidFill>
              </a:rPr>
              <a:t>Scol</a:t>
            </a:r>
            <a:r>
              <a:rPr lang="fr-FR" sz="1000" b="1" dirty="0">
                <a:solidFill>
                  <a:schemeClr val="tx1">
                    <a:lumMod val="75000"/>
                    <a:lumOff val="25000"/>
                  </a:schemeClr>
                </a:solidFill>
              </a:rPr>
              <a:t>. MRH &amp; e-Enfance : </a:t>
            </a:r>
            <a:r>
              <a:rPr lang="fr-FR" sz="1000" dirty="0">
                <a:solidFill>
                  <a:schemeClr val="tx1">
                    <a:lumMod val="75000"/>
                    <a:lumOff val="25000"/>
                  </a:schemeClr>
                </a:solidFill>
              </a:rPr>
              <a:t>du 17/06 au 15/09,1€ pour e-Enfance</a:t>
            </a:r>
          </a:p>
        </p:txBody>
      </p:sp>
      <p:sp>
        <p:nvSpPr>
          <p:cNvPr id="96" name="ZoneTexte 95">
            <a:extLst>
              <a:ext uri="{FF2B5EF4-FFF2-40B4-BE49-F238E27FC236}">
                <a16:creationId xmlns:a16="http://schemas.microsoft.com/office/drawing/2014/main" id="{0466CBBB-B6F3-F44F-FCF9-350AC7CBB02B}"/>
              </a:ext>
            </a:extLst>
          </p:cNvPr>
          <p:cNvSpPr txBox="1"/>
          <p:nvPr/>
        </p:nvSpPr>
        <p:spPr>
          <a:xfrm>
            <a:off x="2404537" y="4582609"/>
            <a:ext cx="4144945"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OPERATION JO : </a:t>
            </a:r>
            <a:r>
              <a:rPr lang="fr-FR" sz="1000" dirty="0">
                <a:solidFill>
                  <a:schemeClr val="tx1">
                    <a:lumMod val="75000"/>
                    <a:lumOff val="25000"/>
                  </a:schemeClr>
                </a:solidFill>
              </a:rPr>
              <a:t>conquête et équipement en carte Haut de Gamme</a:t>
            </a:r>
          </a:p>
        </p:txBody>
      </p:sp>
      <p:cxnSp>
        <p:nvCxnSpPr>
          <p:cNvPr id="99" name="Connecteur droit 98">
            <a:extLst>
              <a:ext uri="{FF2B5EF4-FFF2-40B4-BE49-F238E27FC236}">
                <a16:creationId xmlns:a16="http://schemas.microsoft.com/office/drawing/2014/main" id="{1F59022C-C63E-F62E-68E8-6BFD811767E7}"/>
              </a:ext>
            </a:extLst>
          </p:cNvPr>
          <p:cNvCxnSpPr>
            <a:cxnSpLocks/>
          </p:cNvCxnSpPr>
          <p:nvPr/>
        </p:nvCxnSpPr>
        <p:spPr>
          <a:xfrm>
            <a:off x="-40901" y="5093121"/>
            <a:ext cx="645458"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00" name="Forme libre : forme 99">
            <a:extLst>
              <a:ext uri="{FF2B5EF4-FFF2-40B4-BE49-F238E27FC236}">
                <a16:creationId xmlns:a16="http://schemas.microsoft.com/office/drawing/2014/main" id="{91BBCB52-C6A2-C1B8-9572-2B09AC703843}"/>
              </a:ext>
            </a:extLst>
          </p:cNvPr>
          <p:cNvSpPr/>
          <p:nvPr/>
        </p:nvSpPr>
        <p:spPr>
          <a:xfrm flipV="1">
            <a:off x="-14569" y="2001467"/>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1" name="Forme libre : forme 100">
            <a:extLst>
              <a:ext uri="{FF2B5EF4-FFF2-40B4-BE49-F238E27FC236}">
                <a16:creationId xmlns:a16="http://schemas.microsoft.com/office/drawing/2014/main" id="{7FE57858-FA09-A6CF-F28B-148EA13EFFA8}"/>
              </a:ext>
            </a:extLst>
          </p:cNvPr>
          <p:cNvSpPr/>
          <p:nvPr/>
        </p:nvSpPr>
        <p:spPr>
          <a:xfrm>
            <a:off x="-22593" y="3473535"/>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2" name="Groupe 101">
            <a:extLst>
              <a:ext uri="{FF2B5EF4-FFF2-40B4-BE49-F238E27FC236}">
                <a16:creationId xmlns:a16="http://schemas.microsoft.com/office/drawing/2014/main" id="{7FE4EEDA-4DC0-3000-1CAF-182FCF3A2058}"/>
              </a:ext>
            </a:extLst>
          </p:cNvPr>
          <p:cNvGrpSpPr/>
          <p:nvPr/>
        </p:nvGrpSpPr>
        <p:grpSpPr>
          <a:xfrm>
            <a:off x="2115544" y="4568415"/>
            <a:ext cx="261906" cy="261906"/>
            <a:chOff x="6367098" y="4045728"/>
            <a:chExt cx="261906" cy="261906"/>
          </a:xfrm>
        </p:grpSpPr>
        <p:sp>
          <p:nvSpPr>
            <p:cNvPr id="103" name="Rectangle 102">
              <a:extLst>
                <a:ext uri="{FF2B5EF4-FFF2-40B4-BE49-F238E27FC236}">
                  <a16:creationId xmlns:a16="http://schemas.microsoft.com/office/drawing/2014/main" id="{6D61BACF-8636-71F1-BC5C-C7B1318985F6}"/>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Graphique 103" descr="Ramper avec un remplissage uni">
              <a:extLst>
                <a:ext uri="{FF2B5EF4-FFF2-40B4-BE49-F238E27FC236}">
                  <a16:creationId xmlns:a16="http://schemas.microsoft.com/office/drawing/2014/main" id="{1F7E5772-53A2-F6C9-9468-A49FC0078040}"/>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367098" y="4045728"/>
              <a:ext cx="261906" cy="261906"/>
            </a:xfrm>
            <a:prstGeom prst="rect">
              <a:avLst/>
            </a:prstGeom>
          </p:spPr>
        </p:pic>
      </p:grpSp>
      <p:grpSp>
        <p:nvGrpSpPr>
          <p:cNvPr id="105" name="Groupe 104">
            <a:extLst>
              <a:ext uri="{FF2B5EF4-FFF2-40B4-BE49-F238E27FC236}">
                <a16:creationId xmlns:a16="http://schemas.microsoft.com/office/drawing/2014/main" id="{9FEDE579-3E02-2609-27E6-E791DAA141A0}"/>
              </a:ext>
            </a:extLst>
          </p:cNvPr>
          <p:cNvGrpSpPr/>
          <p:nvPr/>
        </p:nvGrpSpPr>
        <p:grpSpPr>
          <a:xfrm>
            <a:off x="4921807" y="2153518"/>
            <a:ext cx="245333" cy="261906"/>
            <a:chOff x="2903319" y="4896669"/>
            <a:chExt cx="261906" cy="261906"/>
          </a:xfrm>
        </p:grpSpPr>
        <p:sp>
          <p:nvSpPr>
            <p:cNvPr id="106" name="Rectangle 105">
              <a:extLst>
                <a:ext uri="{FF2B5EF4-FFF2-40B4-BE49-F238E27FC236}">
                  <a16:creationId xmlns:a16="http://schemas.microsoft.com/office/drawing/2014/main" id="{6D027AFC-B277-07D5-A362-30E3386C3FAA}"/>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7" name="Graphique 106" descr="Ramper avec un remplissage uni">
              <a:extLst>
                <a:ext uri="{FF2B5EF4-FFF2-40B4-BE49-F238E27FC236}">
                  <a16:creationId xmlns:a16="http://schemas.microsoft.com/office/drawing/2014/main" id="{07413B84-696D-776C-52D4-44EEACBB15BD}"/>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903319" y="4896669"/>
              <a:ext cx="261906" cy="261906"/>
            </a:xfrm>
            <a:prstGeom prst="rect">
              <a:avLst/>
            </a:prstGeom>
          </p:spPr>
        </p:pic>
      </p:grpSp>
      <p:sp>
        <p:nvSpPr>
          <p:cNvPr id="108" name="ZoneTexte 107">
            <a:extLst>
              <a:ext uri="{FF2B5EF4-FFF2-40B4-BE49-F238E27FC236}">
                <a16:creationId xmlns:a16="http://schemas.microsoft.com/office/drawing/2014/main" id="{9833B288-D364-3F01-B9A3-E93B5989E31D}"/>
              </a:ext>
            </a:extLst>
          </p:cNvPr>
          <p:cNvSpPr txBox="1"/>
          <p:nvPr/>
        </p:nvSpPr>
        <p:spPr>
          <a:xfrm>
            <a:off x="5193650" y="2151458"/>
            <a:ext cx="2914030" cy="400110"/>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Rénovation énergétique </a:t>
            </a:r>
            <a:r>
              <a:rPr lang="fr-FR" sz="1000" dirty="0">
                <a:solidFill>
                  <a:schemeClr val="tx1">
                    <a:lumMod val="75000"/>
                    <a:lumOff val="25000"/>
                  </a:schemeClr>
                </a:solidFill>
              </a:rPr>
              <a:t>(Conso + MRH) : </a:t>
            </a:r>
          </a:p>
          <a:p>
            <a:r>
              <a:rPr lang="fr-FR" sz="1000" dirty="0">
                <a:solidFill>
                  <a:schemeClr val="tx1">
                    <a:lumMod val="75000"/>
                    <a:lumOff val="25000"/>
                  </a:schemeClr>
                </a:solidFill>
              </a:rPr>
              <a:t>1 mois offert MRH du 03/06 au 01/07</a:t>
            </a:r>
          </a:p>
        </p:txBody>
      </p:sp>
      <p:grpSp>
        <p:nvGrpSpPr>
          <p:cNvPr id="109" name="Groupe 108">
            <a:extLst>
              <a:ext uri="{FF2B5EF4-FFF2-40B4-BE49-F238E27FC236}">
                <a16:creationId xmlns:a16="http://schemas.microsoft.com/office/drawing/2014/main" id="{C05571AD-5113-686E-283B-15782F231B0B}"/>
              </a:ext>
            </a:extLst>
          </p:cNvPr>
          <p:cNvGrpSpPr/>
          <p:nvPr/>
        </p:nvGrpSpPr>
        <p:grpSpPr>
          <a:xfrm>
            <a:off x="4669524" y="2154295"/>
            <a:ext cx="253175" cy="267039"/>
            <a:chOff x="3514438" y="1974185"/>
            <a:chExt cx="261906" cy="267039"/>
          </a:xfrm>
        </p:grpSpPr>
        <p:sp>
          <p:nvSpPr>
            <p:cNvPr id="110" name="Rectangle 109">
              <a:extLst>
                <a:ext uri="{FF2B5EF4-FFF2-40B4-BE49-F238E27FC236}">
                  <a16:creationId xmlns:a16="http://schemas.microsoft.com/office/drawing/2014/main" id="{0B2C1250-F830-1BD5-1AD5-8ED12E2F761C}"/>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1" name="Graphique 110" descr="Ramper avec un remplissage uni">
              <a:extLst>
                <a:ext uri="{FF2B5EF4-FFF2-40B4-BE49-F238E27FC236}">
                  <a16:creationId xmlns:a16="http://schemas.microsoft.com/office/drawing/2014/main" id="{C923620C-15F5-CB18-81AF-B50E50A4AD73}"/>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514438" y="1979318"/>
              <a:ext cx="261906" cy="261906"/>
            </a:xfrm>
            <a:prstGeom prst="rect">
              <a:avLst/>
            </a:prstGeom>
          </p:spPr>
        </p:pic>
      </p:grpSp>
      <p:sp>
        <p:nvSpPr>
          <p:cNvPr id="112" name="ZoneTexte 111">
            <a:extLst>
              <a:ext uri="{FF2B5EF4-FFF2-40B4-BE49-F238E27FC236}">
                <a16:creationId xmlns:a16="http://schemas.microsoft.com/office/drawing/2014/main" id="{C716803C-BC2C-7276-56D2-BBA050525661}"/>
              </a:ext>
            </a:extLst>
          </p:cNvPr>
          <p:cNvSpPr txBox="1"/>
          <p:nvPr/>
        </p:nvSpPr>
        <p:spPr>
          <a:xfrm>
            <a:off x="2403074" y="3407168"/>
            <a:ext cx="9183067" cy="246221"/>
          </a:xfrm>
          <a:prstGeom prst="rect">
            <a:avLst/>
          </a:prstGeom>
          <a:solidFill>
            <a:srgbClr val="FF9999"/>
          </a:solidFill>
        </p:spPr>
        <p:txBody>
          <a:bodyPr wrap="square" rtlCol="0">
            <a:spAutoFit/>
          </a:bodyPr>
          <a:lstStyle/>
          <a:p>
            <a:r>
              <a:rPr lang="fr-FR" sz="1000" dirty="0">
                <a:solidFill>
                  <a:schemeClr val="tx1">
                    <a:lumMod val="75000"/>
                    <a:lumOff val="25000"/>
                  </a:schemeClr>
                </a:solidFill>
              </a:rPr>
              <a:t>Mise en action des </a:t>
            </a:r>
            <a:r>
              <a:rPr lang="fr-FR" sz="1000" b="1" dirty="0">
                <a:solidFill>
                  <a:schemeClr val="tx1">
                    <a:lumMod val="75000"/>
                    <a:lumOff val="25000"/>
                  </a:schemeClr>
                </a:solidFill>
              </a:rPr>
              <a:t>dispositifs de conquête </a:t>
            </a:r>
            <a:r>
              <a:rPr lang="fr-FR" sz="1000" dirty="0">
                <a:solidFill>
                  <a:schemeClr val="tx1">
                    <a:lumMod val="75000"/>
                    <a:lumOff val="25000"/>
                  </a:schemeClr>
                </a:solidFill>
              </a:rPr>
              <a:t>et animation via les « </a:t>
            </a:r>
            <a:r>
              <a:rPr lang="fr-FR" sz="1000" b="1" dirty="0">
                <a:solidFill>
                  <a:schemeClr val="tx1">
                    <a:lumMod val="75000"/>
                    <a:lumOff val="25000"/>
                  </a:schemeClr>
                </a:solidFill>
              </a:rPr>
              <a:t>Cafés Conquêtes </a:t>
            </a:r>
            <a:r>
              <a:rPr lang="fr-FR" sz="1000" dirty="0">
                <a:solidFill>
                  <a:schemeClr val="tx1">
                    <a:lumMod val="75000"/>
                    <a:lumOff val="25000"/>
                  </a:schemeClr>
                </a:solidFill>
              </a:rPr>
              <a:t>»</a:t>
            </a:r>
          </a:p>
        </p:txBody>
      </p:sp>
      <p:grpSp>
        <p:nvGrpSpPr>
          <p:cNvPr id="113" name="Groupe 112">
            <a:extLst>
              <a:ext uri="{FF2B5EF4-FFF2-40B4-BE49-F238E27FC236}">
                <a16:creationId xmlns:a16="http://schemas.microsoft.com/office/drawing/2014/main" id="{D5EE7BDA-7D3E-C150-A321-4F3C12B7FF2E}"/>
              </a:ext>
            </a:extLst>
          </p:cNvPr>
          <p:cNvGrpSpPr/>
          <p:nvPr/>
        </p:nvGrpSpPr>
        <p:grpSpPr>
          <a:xfrm>
            <a:off x="2115544" y="3391483"/>
            <a:ext cx="261906" cy="261906"/>
            <a:chOff x="2316929" y="2643339"/>
            <a:chExt cx="261906" cy="261906"/>
          </a:xfrm>
          <a:solidFill>
            <a:srgbClr val="A50021"/>
          </a:solidFill>
        </p:grpSpPr>
        <p:sp>
          <p:nvSpPr>
            <p:cNvPr id="114" name="Rectangle 113">
              <a:extLst>
                <a:ext uri="{FF2B5EF4-FFF2-40B4-BE49-F238E27FC236}">
                  <a16:creationId xmlns:a16="http://schemas.microsoft.com/office/drawing/2014/main" id="{9ACCD8D6-BD95-383A-114D-F0D109C7198E}"/>
                </a:ext>
              </a:extLst>
            </p:cNvPr>
            <p:cNvSpPr/>
            <p:nvPr/>
          </p:nvSpPr>
          <p:spPr>
            <a:xfrm>
              <a:off x="2323492" y="2652782"/>
              <a:ext cx="245682" cy="2456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5" name="Graphique 114" descr="Ramper avec un remplissage uni">
              <a:extLst>
                <a:ext uri="{FF2B5EF4-FFF2-40B4-BE49-F238E27FC236}">
                  <a16:creationId xmlns:a16="http://schemas.microsoft.com/office/drawing/2014/main" id="{B801DD4D-1403-C3D9-8A71-8F1ADBA862D7}"/>
                </a:ext>
              </a:extLst>
            </p:cNvPr>
            <p:cNvPicPr>
              <a:picLocks noChangeAspect="1"/>
            </p:cNvPicPr>
            <p:nvPr/>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316929" y="2643339"/>
              <a:ext cx="261906" cy="261906"/>
            </a:xfrm>
            <a:prstGeom prst="rect">
              <a:avLst/>
            </a:prstGeom>
          </p:spPr>
        </p:pic>
      </p:grpSp>
      <p:sp>
        <p:nvSpPr>
          <p:cNvPr id="116" name="ZoneTexte 115">
            <a:extLst>
              <a:ext uri="{FF2B5EF4-FFF2-40B4-BE49-F238E27FC236}">
                <a16:creationId xmlns:a16="http://schemas.microsoft.com/office/drawing/2014/main" id="{F3212120-9FCA-35A0-8379-EE4DB0478655}"/>
              </a:ext>
            </a:extLst>
          </p:cNvPr>
          <p:cNvSpPr txBox="1"/>
          <p:nvPr/>
        </p:nvSpPr>
        <p:spPr>
          <a:xfrm>
            <a:off x="4991099" y="2845004"/>
            <a:ext cx="6595042" cy="246221"/>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BOOSTER </a:t>
            </a:r>
            <a:r>
              <a:rPr lang="fr-FR" sz="1000" b="1" dirty="0">
                <a:solidFill>
                  <a:srgbClr val="C00000"/>
                </a:solidFill>
              </a:rPr>
              <a:t>JEUNES</a:t>
            </a:r>
            <a:r>
              <a:rPr lang="fr-FR" sz="1000" b="1" dirty="0">
                <a:solidFill>
                  <a:schemeClr val="tx1">
                    <a:lumMod val="75000"/>
                    <a:lumOff val="25000"/>
                  </a:schemeClr>
                </a:solidFill>
              </a:rPr>
              <a:t> : </a:t>
            </a:r>
            <a:r>
              <a:rPr lang="fr-FR" sz="1000" dirty="0">
                <a:solidFill>
                  <a:schemeClr val="tx1">
                    <a:lumMod val="75000"/>
                    <a:lumOff val="25000"/>
                  </a:schemeClr>
                </a:solidFill>
              </a:rPr>
              <a:t>Dispositif à venir</a:t>
            </a:r>
          </a:p>
        </p:txBody>
      </p:sp>
      <p:grpSp>
        <p:nvGrpSpPr>
          <p:cNvPr id="117" name="Groupe 116">
            <a:extLst>
              <a:ext uri="{FF2B5EF4-FFF2-40B4-BE49-F238E27FC236}">
                <a16:creationId xmlns:a16="http://schemas.microsoft.com/office/drawing/2014/main" id="{793B17F5-F7F4-AD4E-B952-157970C55774}"/>
              </a:ext>
            </a:extLst>
          </p:cNvPr>
          <p:cNvGrpSpPr/>
          <p:nvPr/>
        </p:nvGrpSpPr>
        <p:grpSpPr>
          <a:xfrm>
            <a:off x="4745264" y="2847399"/>
            <a:ext cx="261906" cy="267039"/>
            <a:chOff x="3514438" y="1974185"/>
            <a:chExt cx="261906" cy="267039"/>
          </a:xfrm>
        </p:grpSpPr>
        <p:sp>
          <p:nvSpPr>
            <p:cNvPr id="118" name="Rectangle 117">
              <a:extLst>
                <a:ext uri="{FF2B5EF4-FFF2-40B4-BE49-F238E27FC236}">
                  <a16:creationId xmlns:a16="http://schemas.microsoft.com/office/drawing/2014/main" id="{61B4711A-D43C-7A00-F178-021CF3E9935F}"/>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9" name="Graphique 118" descr="Ramper avec un remplissage uni">
              <a:extLst>
                <a:ext uri="{FF2B5EF4-FFF2-40B4-BE49-F238E27FC236}">
                  <a16:creationId xmlns:a16="http://schemas.microsoft.com/office/drawing/2014/main" id="{40D5D149-4717-3253-40D0-C9EC7EF5C232}"/>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514438" y="1979318"/>
              <a:ext cx="261906" cy="261906"/>
            </a:xfrm>
            <a:prstGeom prst="rect">
              <a:avLst/>
            </a:prstGeom>
          </p:spPr>
        </p:pic>
      </p:grpSp>
      <p:grpSp>
        <p:nvGrpSpPr>
          <p:cNvPr id="120" name="Groupe 119">
            <a:extLst>
              <a:ext uri="{FF2B5EF4-FFF2-40B4-BE49-F238E27FC236}">
                <a16:creationId xmlns:a16="http://schemas.microsoft.com/office/drawing/2014/main" id="{E97686B8-67C9-6BA4-6D20-DB9C76E6A60A}"/>
              </a:ext>
            </a:extLst>
          </p:cNvPr>
          <p:cNvGrpSpPr/>
          <p:nvPr/>
        </p:nvGrpSpPr>
        <p:grpSpPr>
          <a:xfrm>
            <a:off x="2115544" y="4864923"/>
            <a:ext cx="261906" cy="261906"/>
            <a:chOff x="6367098" y="4045728"/>
            <a:chExt cx="261906" cy="261906"/>
          </a:xfrm>
        </p:grpSpPr>
        <p:sp>
          <p:nvSpPr>
            <p:cNvPr id="121" name="Rectangle 120">
              <a:extLst>
                <a:ext uri="{FF2B5EF4-FFF2-40B4-BE49-F238E27FC236}">
                  <a16:creationId xmlns:a16="http://schemas.microsoft.com/office/drawing/2014/main" id="{77695B0A-0943-72A5-FB34-F1F7CFA24D11}"/>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2" name="Graphique 121" descr="Ramper avec un remplissage uni">
              <a:extLst>
                <a:ext uri="{FF2B5EF4-FFF2-40B4-BE49-F238E27FC236}">
                  <a16:creationId xmlns:a16="http://schemas.microsoft.com/office/drawing/2014/main" id="{71A5C8F9-5BC7-C295-90DA-5E433013125E}"/>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367098" y="4045728"/>
              <a:ext cx="261906" cy="261906"/>
            </a:xfrm>
            <a:prstGeom prst="rect">
              <a:avLst/>
            </a:prstGeom>
          </p:spPr>
        </p:pic>
      </p:grpSp>
      <p:grpSp>
        <p:nvGrpSpPr>
          <p:cNvPr id="123" name="Groupe 122">
            <a:extLst>
              <a:ext uri="{FF2B5EF4-FFF2-40B4-BE49-F238E27FC236}">
                <a16:creationId xmlns:a16="http://schemas.microsoft.com/office/drawing/2014/main" id="{0BC83EC0-11F3-89BE-D2C7-2BF79B463E7D}"/>
              </a:ext>
            </a:extLst>
          </p:cNvPr>
          <p:cNvGrpSpPr/>
          <p:nvPr/>
        </p:nvGrpSpPr>
        <p:grpSpPr>
          <a:xfrm>
            <a:off x="6296307" y="2579358"/>
            <a:ext cx="253175" cy="234020"/>
            <a:chOff x="3514438" y="1974185"/>
            <a:chExt cx="261906" cy="267039"/>
          </a:xfrm>
        </p:grpSpPr>
        <p:sp>
          <p:nvSpPr>
            <p:cNvPr id="124" name="Rectangle 123">
              <a:extLst>
                <a:ext uri="{FF2B5EF4-FFF2-40B4-BE49-F238E27FC236}">
                  <a16:creationId xmlns:a16="http://schemas.microsoft.com/office/drawing/2014/main" id="{04AB727C-6F20-F29E-B855-F309A57EFDEC}"/>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5" name="Graphique 124" descr="Ramper avec un remplissage uni">
              <a:extLst>
                <a:ext uri="{FF2B5EF4-FFF2-40B4-BE49-F238E27FC236}">
                  <a16:creationId xmlns:a16="http://schemas.microsoft.com/office/drawing/2014/main" id="{9D7010C0-F8B4-0A90-F0AE-3272DC3E5C52}"/>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514438" y="1979318"/>
              <a:ext cx="261906" cy="261906"/>
            </a:xfrm>
            <a:prstGeom prst="rect">
              <a:avLst/>
            </a:prstGeom>
          </p:spPr>
        </p:pic>
      </p:grpSp>
      <p:cxnSp>
        <p:nvCxnSpPr>
          <p:cNvPr id="126" name="Connecteur droit 125">
            <a:extLst>
              <a:ext uri="{FF2B5EF4-FFF2-40B4-BE49-F238E27FC236}">
                <a16:creationId xmlns:a16="http://schemas.microsoft.com/office/drawing/2014/main" id="{FA3984EE-7985-9179-9BEC-A974F97A7C10}"/>
              </a:ext>
            </a:extLst>
          </p:cNvPr>
          <p:cNvCxnSpPr>
            <a:cxnSpLocks/>
          </p:cNvCxnSpPr>
          <p:nvPr/>
        </p:nvCxnSpPr>
        <p:spPr>
          <a:xfrm>
            <a:off x="2124776" y="3120035"/>
            <a:ext cx="9453858"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7" name="Connecteur droit 126">
            <a:extLst>
              <a:ext uri="{FF2B5EF4-FFF2-40B4-BE49-F238E27FC236}">
                <a16:creationId xmlns:a16="http://schemas.microsoft.com/office/drawing/2014/main" id="{3B57E956-ACD8-BF60-6DB3-485AC0A207C9}"/>
              </a:ext>
            </a:extLst>
          </p:cNvPr>
          <p:cNvCxnSpPr>
            <a:cxnSpLocks/>
          </p:cNvCxnSpPr>
          <p:nvPr/>
        </p:nvCxnSpPr>
        <p:spPr>
          <a:xfrm>
            <a:off x="2122107" y="4279330"/>
            <a:ext cx="9456527"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28" name="ZoneTexte 127">
            <a:extLst>
              <a:ext uri="{FF2B5EF4-FFF2-40B4-BE49-F238E27FC236}">
                <a16:creationId xmlns:a16="http://schemas.microsoft.com/office/drawing/2014/main" id="{6FD0F646-30E0-6811-BBC8-F76B7DF397F8}"/>
              </a:ext>
            </a:extLst>
          </p:cNvPr>
          <p:cNvSpPr txBox="1"/>
          <p:nvPr/>
        </p:nvSpPr>
        <p:spPr>
          <a:xfrm>
            <a:off x="2403074" y="3998830"/>
            <a:ext cx="9183067" cy="246221"/>
          </a:xfrm>
          <a:prstGeom prst="rect">
            <a:avLst/>
          </a:prstGeom>
          <a:solidFill>
            <a:schemeClr val="accent3">
              <a:lumMod val="20000"/>
              <a:lumOff val="80000"/>
            </a:schemeClr>
          </a:solidFill>
        </p:spPr>
        <p:txBody>
          <a:bodyPr wrap="square" rtlCol="0">
            <a:spAutoFit/>
          </a:bodyPr>
          <a:lstStyle/>
          <a:p>
            <a:r>
              <a:rPr lang="fr-FR" sz="1000" dirty="0">
                <a:solidFill>
                  <a:schemeClr val="tx1">
                    <a:lumMod val="75000"/>
                    <a:lumOff val="25000"/>
                  </a:schemeClr>
                </a:solidFill>
              </a:rPr>
              <a:t>Déploiement des offres de la campagne Jeunes </a:t>
            </a:r>
            <a:r>
              <a:rPr lang="fr-FR" sz="1000" b="1" dirty="0">
                <a:solidFill>
                  <a:schemeClr val="tx1">
                    <a:lumMod val="75000"/>
                    <a:lumOff val="25000"/>
                  </a:schemeClr>
                </a:solidFill>
              </a:rPr>
              <a:t>« Trouver mieux, ça va être sport ! » </a:t>
            </a:r>
          </a:p>
        </p:txBody>
      </p:sp>
      <p:grpSp>
        <p:nvGrpSpPr>
          <p:cNvPr id="129" name="Groupe 128">
            <a:extLst>
              <a:ext uri="{FF2B5EF4-FFF2-40B4-BE49-F238E27FC236}">
                <a16:creationId xmlns:a16="http://schemas.microsoft.com/office/drawing/2014/main" id="{2962EF56-8FA7-F298-1864-73AC9E5FF1BD}"/>
              </a:ext>
            </a:extLst>
          </p:cNvPr>
          <p:cNvGrpSpPr/>
          <p:nvPr/>
        </p:nvGrpSpPr>
        <p:grpSpPr>
          <a:xfrm>
            <a:off x="2115544" y="3983145"/>
            <a:ext cx="261906" cy="261906"/>
            <a:chOff x="2316929" y="2643339"/>
            <a:chExt cx="261906" cy="261906"/>
          </a:xfrm>
        </p:grpSpPr>
        <p:sp>
          <p:nvSpPr>
            <p:cNvPr id="130" name="Rectangle 129">
              <a:extLst>
                <a:ext uri="{FF2B5EF4-FFF2-40B4-BE49-F238E27FC236}">
                  <a16:creationId xmlns:a16="http://schemas.microsoft.com/office/drawing/2014/main" id="{42518BD6-BEB7-F2F3-F3CF-755C3AA48E3D}"/>
                </a:ext>
              </a:extLst>
            </p:cNvPr>
            <p:cNvSpPr/>
            <p:nvPr/>
          </p:nvSpPr>
          <p:spPr>
            <a:xfrm>
              <a:off x="2323492" y="2652782"/>
              <a:ext cx="245682" cy="245682"/>
            </a:xfrm>
            <a:prstGeom prst="rec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1" name="Graphique 130" descr="Ramper avec un remplissage uni">
              <a:extLst>
                <a:ext uri="{FF2B5EF4-FFF2-40B4-BE49-F238E27FC236}">
                  <a16:creationId xmlns:a16="http://schemas.microsoft.com/office/drawing/2014/main" id="{E3718346-CDE4-A97D-8C4F-7906B2125B16}"/>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316929" y="2643339"/>
              <a:ext cx="261906" cy="261906"/>
            </a:xfrm>
            <a:prstGeom prst="rect">
              <a:avLst/>
            </a:prstGeom>
          </p:spPr>
        </p:pic>
      </p:grpSp>
      <p:sp>
        <p:nvSpPr>
          <p:cNvPr id="132" name="ZoneTexte 39">
            <a:extLst>
              <a:ext uri="{FF2B5EF4-FFF2-40B4-BE49-F238E27FC236}">
                <a16:creationId xmlns:a16="http://schemas.microsoft.com/office/drawing/2014/main" id="{AFAE4FB3-E13D-0A8C-10B1-64CB32244AD4}"/>
              </a:ext>
            </a:extLst>
          </p:cNvPr>
          <p:cNvSpPr txBox="1">
            <a:spLocks noChangeArrowheads="1"/>
          </p:cNvSpPr>
          <p:nvPr/>
        </p:nvSpPr>
        <p:spPr bwMode="auto">
          <a:xfrm>
            <a:off x="759533" y="3972230"/>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00000"/>
                </a:solidFill>
              </a:rPr>
              <a:t>JEUNES</a:t>
            </a:r>
          </a:p>
        </p:txBody>
      </p:sp>
      <p:sp>
        <p:nvSpPr>
          <p:cNvPr id="133" name="Rectangle 132">
            <a:extLst>
              <a:ext uri="{FF2B5EF4-FFF2-40B4-BE49-F238E27FC236}">
                <a16:creationId xmlns:a16="http://schemas.microsoft.com/office/drawing/2014/main" id="{B0E63402-9F82-6662-6A10-38BFCCE3AA99}"/>
              </a:ext>
            </a:extLst>
          </p:cNvPr>
          <p:cNvSpPr/>
          <p:nvPr/>
        </p:nvSpPr>
        <p:spPr>
          <a:xfrm>
            <a:off x="11530788" y="1496593"/>
            <a:ext cx="348956" cy="4842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34" name="Connecteur droit 133">
            <a:extLst>
              <a:ext uri="{FF2B5EF4-FFF2-40B4-BE49-F238E27FC236}">
                <a16:creationId xmlns:a16="http://schemas.microsoft.com/office/drawing/2014/main" id="{BE2D9220-0F14-B90D-C711-0C01B3CE8A40}"/>
              </a:ext>
            </a:extLst>
          </p:cNvPr>
          <p:cNvCxnSpPr>
            <a:cxnSpLocks/>
          </p:cNvCxnSpPr>
          <p:nvPr/>
        </p:nvCxnSpPr>
        <p:spPr>
          <a:xfrm>
            <a:off x="2114104" y="1767926"/>
            <a:ext cx="9489961"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5" name="ZoneTexte 134">
            <a:extLst>
              <a:ext uri="{FF2B5EF4-FFF2-40B4-BE49-F238E27FC236}">
                <a16:creationId xmlns:a16="http://schemas.microsoft.com/office/drawing/2014/main" id="{4F958B64-C8AF-1E64-7CD0-4ADB72FED672}"/>
              </a:ext>
            </a:extLst>
          </p:cNvPr>
          <p:cNvSpPr txBox="1"/>
          <p:nvPr/>
        </p:nvSpPr>
        <p:spPr>
          <a:xfrm>
            <a:off x="2398971" y="1487426"/>
            <a:ext cx="9195938" cy="246221"/>
          </a:xfrm>
          <a:prstGeom prst="rect">
            <a:avLst/>
          </a:prstGeom>
          <a:solidFill>
            <a:schemeClr val="bg1">
              <a:lumMod val="85000"/>
            </a:schemeClr>
          </a:solidFill>
        </p:spPr>
        <p:txBody>
          <a:bodyPr wrap="square" rtlCol="0">
            <a:spAutoFit/>
          </a:bodyPr>
          <a:lstStyle/>
          <a:p>
            <a:r>
              <a:rPr lang="fr-FR" sz="1000" b="1" dirty="0">
                <a:solidFill>
                  <a:srgbClr val="C00000"/>
                </a:solidFill>
              </a:rPr>
              <a:t>Challenge du 1</a:t>
            </a:r>
            <a:r>
              <a:rPr lang="fr-FR" sz="1000" b="1" baseline="30000" dirty="0">
                <a:solidFill>
                  <a:srgbClr val="C00000"/>
                </a:solidFill>
              </a:rPr>
              <a:t>er</a:t>
            </a:r>
            <a:r>
              <a:rPr lang="fr-FR" sz="1000" b="1" dirty="0">
                <a:solidFill>
                  <a:srgbClr val="C00000"/>
                </a:solidFill>
              </a:rPr>
              <a:t>  mai au 31 août 2024</a:t>
            </a:r>
          </a:p>
        </p:txBody>
      </p:sp>
      <p:grpSp>
        <p:nvGrpSpPr>
          <p:cNvPr id="136" name="Groupe 135">
            <a:extLst>
              <a:ext uri="{FF2B5EF4-FFF2-40B4-BE49-F238E27FC236}">
                <a16:creationId xmlns:a16="http://schemas.microsoft.com/office/drawing/2014/main" id="{5929D2AD-8A03-C62D-7FB2-9B83FB7A987C}"/>
              </a:ext>
            </a:extLst>
          </p:cNvPr>
          <p:cNvGrpSpPr/>
          <p:nvPr/>
        </p:nvGrpSpPr>
        <p:grpSpPr>
          <a:xfrm>
            <a:off x="2115544" y="1471741"/>
            <a:ext cx="261906" cy="261906"/>
            <a:chOff x="2316929" y="2643339"/>
            <a:chExt cx="261906" cy="261906"/>
          </a:xfrm>
          <a:solidFill>
            <a:schemeClr val="tx1">
              <a:lumMod val="50000"/>
              <a:lumOff val="50000"/>
            </a:schemeClr>
          </a:solidFill>
        </p:grpSpPr>
        <p:sp>
          <p:nvSpPr>
            <p:cNvPr id="137" name="Rectangle 136">
              <a:extLst>
                <a:ext uri="{FF2B5EF4-FFF2-40B4-BE49-F238E27FC236}">
                  <a16:creationId xmlns:a16="http://schemas.microsoft.com/office/drawing/2014/main" id="{67EA81C7-3B71-2821-0692-AA33CA05EEC4}"/>
                </a:ext>
              </a:extLst>
            </p:cNvPr>
            <p:cNvSpPr/>
            <p:nvPr/>
          </p:nvSpPr>
          <p:spPr>
            <a:xfrm>
              <a:off x="2323492" y="2652782"/>
              <a:ext cx="245682" cy="2456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8" name="Graphique 137" descr="Ramper avec un remplissage uni">
              <a:extLst>
                <a:ext uri="{FF2B5EF4-FFF2-40B4-BE49-F238E27FC236}">
                  <a16:creationId xmlns:a16="http://schemas.microsoft.com/office/drawing/2014/main" id="{24242220-B7F2-B139-96F8-4A2DD128759F}"/>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316929" y="2643339"/>
              <a:ext cx="261906" cy="261906"/>
            </a:xfrm>
            <a:prstGeom prst="rect">
              <a:avLst/>
            </a:prstGeom>
          </p:spPr>
        </p:pic>
      </p:grpSp>
      <p:sp>
        <p:nvSpPr>
          <p:cNvPr id="139" name="ZoneTexte 39">
            <a:extLst>
              <a:ext uri="{FF2B5EF4-FFF2-40B4-BE49-F238E27FC236}">
                <a16:creationId xmlns:a16="http://schemas.microsoft.com/office/drawing/2014/main" id="{954B57ED-337F-2577-442F-F10509AD8D3E}"/>
              </a:ext>
            </a:extLst>
          </p:cNvPr>
          <p:cNvSpPr txBox="1">
            <a:spLocks noChangeArrowheads="1"/>
          </p:cNvSpPr>
          <p:nvPr/>
        </p:nvSpPr>
        <p:spPr bwMode="auto">
          <a:xfrm>
            <a:off x="709091" y="1490792"/>
            <a:ext cx="1326916" cy="307777"/>
          </a:xfrm>
          <a:prstGeom prst="rect">
            <a:avLst/>
          </a:prstGeom>
          <a:solidFill>
            <a:schemeClr val="bg1">
              <a:lumMod val="85000"/>
            </a:schemeClr>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400" b="1" dirty="0">
                <a:solidFill>
                  <a:srgbClr val="C00000"/>
                </a:solidFill>
              </a:rPr>
              <a:t>CHALLENGE</a:t>
            </a:r>
          </a:p>
        </p:txBody>
      </p:sp>
    </p:spTree>
    <p:extLst>
      <p:ext uri="{BB962C8B-B14F-4D97-AF65-F5344CB8AC3E}">
        <p14:creationId xmlns:p14="http://schemas.microsoft.com/office/powerpoint/2010/main" val="953934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a:t>
            </a:r>
            <a:r>
              <a:rPr lang="fr-FR" sz="1400" b="1" kern="0" dirty="0">
                <a:solidFill>
                  <a:srgbClr val="C00000"/>
                </a:solidFill>
              </a:rPr>
              <a:t>Premium</a:t>
            </a:r>
            <a:r>
              <a:rPr lang="fr-FR" sz="1400" b="1" kern="0" dirty="0">
                <a:solidFill>
                  <a:schemeClr val="tx1">
                    <a:lumMod val="75000"/>
                    <a:lumOff val="25000"/>
                  </a:schemeClr>
                </a:solidFill>
              </a:rPr>
              <a:t> - Professionnels </a:t>
            </a:r>
          </a:p>
        </p:txBody>
      </p:sp>
      <p:sp>
        <p:nvSpPr>
          <p:cNvPr id="31" name="ZoneTexte 39">
            <a:extLst>
              <a:ext uri="{FF2B5EF4-FFF2-40B4-BE49-F238E27FC236}">
                <a16:creationId xmlns:a16="http://schemas.microsoft.com/office/drawing/2014/main" id="{3C13270E-D1A2-14E9-4C17-EF89981D22C8}"/>
              </a:ext>
            </a:extLst>
          </p:cNvPr>
          <p:cNvSpPr txBox="1">
            <a:spLocks noChangeArrowheads="1"/>
          </p:cNvSpPr>
          <p:nvPr/>
        </p:nvSpPr>
        <p:spPr bwMode="auto">
          <a:xfrm>
            <a:off x="759533" y="5234520"/>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B0F0"/>
                </a:solidFill>
              </a:rPr>
              <a:t>EPARGNE</a:t>
            </a:r>
          </a:p>
        </p:txBody>
      </p:sp>
      <p:sp>
        <p:nvSpPr>
          <p:cNvPr id="32" name="ZoneTexte 39">
            <a:extLst>
              <a:ext uri="{FF2B5EF4-FFF2-40B4-BE49-F238E27FC236}">
                <a16:creationId xmlns:a16="http://schemas.microsoft.com/office/drawing/2014/main" id="{FDAD36D2-AEA6-43EF-0FFC-9F0B3687A507}"/>
              </a:ext>
            </a:extLst>
          </p:cNvPr>
          <p:cNvSpPr txBox="1">
            <a:spLocks noChangeArrowheads="1"/>
          </p:cNvSpPr>
          <p:nvPr/>
        </p:nvSpPr>
        <p:spPr bwMode="auto">
          <a:xfrm>
            <a:off x="789739" y="5749489"/>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92D050"/>
                </a:solidFill>
              </a:rPr>
              <a:t>CRÉDIT</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 PROGRAMME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des Premium - </a:t>
            </a: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Les offres </a:t>
            </a:r>
            <a:r>
              <a:rPr lang="fr-FR" altLang="fr-FR" dirty="0">
                <a:solidFill>
                  <a:srgbClr val="C00000"/>
                </a:solidFill>
              </a:rPr>
              <a:t>de compétition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de chaque univers</a:t>
            </a:r>
            <a:endPar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endParaRPr>
          </a:p>
        </p:txBody>
      </p:sp>
      <p:sp>
        <p:nvSpPr>
          <p:cNvPr id="33" name="Flèche : pentagone 32">
            <a:extLst>
              <a:ext uri="{FF2B5EF4-FFF2-40B4-BE49-F238E27FC236}">
                <a16:creationId xmlns:a16="http://schemas.microsoft.com/office/drawing/2014/main" id="{44E9952A-ED33-CC5D-246E-34C907397477}"/>
              </a:ext>
            </a:extLst>
          </p:cNvPr>
          <p:cNvSpPr/>
          <p:nvPr/>
        </p:nvSpPr>
        <p:spPr>
          <a:xfrm>
            <a:off x="693738" y="1141298"/>
            <a:ext cx="11069637" cy="307975"/>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4" name="ZoneTexte 33">
            <a:extLst>
              <a:ext uri="{FF2B5EF4-FFF2-40B4-BE49-F238E27FC236}">
                <a16:creationId xmlns:a16="http://schemas.microsoft.com/office/drawing/2014/main" id="{AA23237B-39B9-88F0-FDF6-0C7CBBDAFD5E}"/>
              </a:ext>
            </a:extLst>
          </p:cNvPr>
          <p:cNvSpPr txBox="1">
            <a:spLocks noChangeArrowheads="1"/>
          </p:cNvSpPr>
          <p:nvPr/>
        </p:nvSpPr>
        <p:spPr bwMode="auto">
          <a:xfrm>
            <a:off x="234738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Mai </a:t>
            </a:r>
          </a:p>
        </p:txBody>
      </p:sp>
      <p:sp>
        <p:nvSpPr>
          <p:cNvPr id="35" name="ZoneTexte 31">
            <a:extLst>
              <a:ext uri="{FF2B5EF4-FFF2-40B4-BE49-F238E27FC236}">
                <a16:creationId xmlns:a16="http://schemas.microsoft.com/office/drawing/2014/main" id="{029D3230-6A48-9508-FC45-5D527AFA01DE}"/>
              </a:ext>
            </a:extLst>
          </p:cNvPr>
          <p:cNvSpPr txBox="1">
            <a:spLocks noChangeArrowheads="1"/>
          </p:cNvSpPr>
          <p:nvPr/>
        </p:nvSpPr>
        <p:spPr bwMode="auto">
          <a:xfrm>
            <a:off x="473022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Juin</a:t>
            </a:r>
          </a:p>
        </p:txBody>
      </p:sp>
      <p:sp>
        <p:nvSpPr>
          <p:cNvPr id="36" name="ZoneTexte 32">
            <a:extLst>
              <a:ext uri="{FF2B5EF4-FFF2-40B4-BE49-F238E27FC236}">
                <a16:creationId xmlns:a16="http://schemas.microsoft.com/office/drawing/2014/main" id="{45289905-4976-DF8C-F352-FE1413288144}"/>
              </a:ext>
            </a:extLst>
          </p:cNvPr>
          <p:cNvSpPr txBox="1">
            <a:spLocks noChangeArrowheads="1"/>
          </p:cNvSpPr>
          <p:nvPr/>
        </p:nvSpPr>
        <p:spPr bwMode="auto">
          <a:xfrm>
            <a:off x="7091183" y="1133361"/>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Juillet</a:t>
            </a:r>
          </a:p>
        </p:txBody>
      </p:sp>
      <p:sp>
        <p:nvSpPr>
          <p:cNvPr id="37" name="ZoneTexte 33">
            <a:extLst>
              <a:ext uri="{FF2B5EF4-FFF2-40B4-BE49-F238E27FC236}">
                <a16:creationId xmlns:a16="http://schemas.microsoft.com/office/drawing/2014/main" id="{6FF98D35-F989-D6DA-BF9E-938BCC4D9D7E}"/>
              </a:ext>
            </a:extLst>
          </p:cNvPr>
          <p:cNvSpPr txBox="1">
            <a:spLocks noChangeArrowheads="1"/>
          </p:cNvSpPr>
          <p:nvPr/>
        </p:nvSpPr>
        <p:spPr bwMode="auto">
          <a:xfrm>
            <a:off x="9303815" y="1127011"/>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Août</a:t>
            </a:r>
          </a:p>
        </p:txBody>
      </p:sp>
      <p:sp>
        <p:nvSpPr>
          <p:cNvPr id="18" name="Forme libre : forme 17">
            <a:extLst>
              <a:ext uri="{FF2B5EF4-FFF2-40B4-BE49-F238E27FC236}">
                <a16:creationId xmlns:a16="http://schemas.microsoft.com/office/drawing/2014/main" id="{F10147C5-BAE5-8CA5-CD34-240DA1943E8E}"/>
              </a:ext>
            </a:extLst>
          </p:cNvPr>
          <p:cNvSpPr/>
          <p:nvPr/>
        </p:nvSpPr>
        <p:spPr>
          <a:xfrm>
            <a:off x="-14569" y="5815307"/>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orme libre : forme 26">
            <a:extLst>
              <a:ext uri="{FF2B5EF4-FFF2-40B4-BE49-F238E27FC236}">
                <a16:creationId xmlns:a16="http://schemas.microsoft.com/office/drawing/2014/main" id="{EF8184E6-C8BA-925C-2246-99663836A6C2}"/>
              </a:ext>
            </a:extLst>
          </p:cNvPr>
          <p:cNvSpPr/>
          <p:nvPr/>
        </p:nvSpPr>
        <p:spPr>
          <a:xfrm flipV="1">
            <a:off x="-40901" y="5355846"/>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0" name="Groupe 49">
            <a:extLst>
              <a:ext uri="{FF2B5EF4-FFF2-40B4-BE49-F238E27FC236}">
                <a16:creationId xmlns:a16="http://schemas.microsoft.com/office/drawing/2014/main" id="{6FCF4198-2B74-AFD0-5150-9F9BDA966A08}"/>
              </a:ext>
            </a:extLst>
          </p:cNvPr>
          <p:cNvGrpSpPr/>
          <p:nvPr/>
        </p:nvGrpSpPr>
        <p:grpSpPr>
          <a:xfrm>
            <a:off x="8708544" y="5838928"/>
            <a:ext cx="245333" cy="261906"/>
            <a:chOff x="2903319" y="4896669"/>
            <a:chExt cx="261906" cy="261906"/>
          </a:xfrm>
        </p:grpSpPr>
        <p:sp>
          <p:nvSpPr>
            <p:cNvPr id="52" name="Rectangle 51">
              <a:extLst>
                <a:ext uri="{FF2B5EF4-FFF2-40B4-BE49-F238E27FC236}">
                  <a16:creationId xmlns:a16="http://schemas.microsoft.com/office/drawing/2014/main" id="{12FA60E1-ABD4-5171-ABF9-84A5CA607189}"/>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Graphique 52" descr="Ramper avec un remplissage uni">
              <a:extLst>
                <a:ext uri="{FF2B5EF4-FFF2-40B4-BE49-F238E27FC236}">
                  <a16:creationId xmlns:a16="http://schemas.microsoft.com/office/drawing/2014/main" id="{988E70EF-23A5-9546-D0A3-4C1012573872}"/>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54" name="ZoneTexte 53">
            <a:extLst>
              <a:ext uri="{FF2B5EF4-FFF2-40B4-BE49-F238E27FC236}">
                <a16:creationId xmlns:a16="http://schemas.microsoft.com/office/drawing/2014/main" id="{6539B862-4DA6-111C-9F73-E1F2A1DFC701}"/>
              </a:ext>
            </a:extLst>
          </p:cNvPr>
          <p:cNvSpPr txBox="1"/>
          <p:nvPr/>
        </p:nvSpPr>
        <p:spPr>
          <a:xfrm>
            <a:off x="8989150" y="5845783"/>
            <a:ext cx="2605756" cy="400110"/>
          </a:xfrm>
          <a:prstGeom prst="rect">
            <a:avLst/>
          </a:prstGeom>
          <a:solidFill>
            <a:schemeClr val="accent2">
              <a:lumMod val="40000"/>
              <a:lumOff val="60000"/>
            </a:schemeClr>
          </a:solidFill>
          <a:ln>
            <a:noFill/>
          </a:ln>
        </p:spPr>
        <p:txBody>
          <a:bodyPr wrap="square" rtlCol="0">
            <a:spAutoFit/>
          </a:bodyPr>
          <a:lstStyle/>
          <a:p>
            <a:r>
              <a:rPr lang="fr-FR" sz="1000" b="1" dirty="0">
                <a:solidFill>
                  <a:schemeClr val="tx1">
                    <a:lumMod val="75000"/>
                    <a:lumOff val="25000"/>
                  </a:schemeClr>
                </a:solidFill>
              </a:rPr>
              <a:t>TF JO : </a:t>
            </a:r>
            <a:r>
              <a:rPr lang="fr-FR" sz="1000" dirty="0">
                <a:solidFill>
                  <a:schemeClr val="tx1">
                    <a:lumMod val="75000"/>
                    <a:lumOff val="25000"/>
                  </a:schemeClr>
                </a:solidFill>
              </a:rPr>
              <a:t>Crédit équipements sportifs et  High tech - jeu client</a:t>
            </a:r>
          </a:p>
        </p:txBody>
      </p:sp>
      <p:sp>
        <p:nvSpPr>
          <p:cNvPr id="78" name="ZoneTexte 77">
            <a:extLst>
              <a:ext uri="{FF2B5EF4-FFF2-40B4-BE49-F238E27FC236}">
                <a16:creationId xmlns:a16="http://schemas.microsoft.com/office/drawing/2014/main" id="{1BC8B700-5668-8443-94A5-2CE7F8EFD0A2}"/>
              </a:ext>
            </a:extLst>
          </p:cNvPr>
          <p:cNvSpPr txBox="1"/>
          <p:nvPr/>
        </p:nvSpPr>
        <p:spPr>
          <a:xfrm>
            <a:off x="2427545" y="5169872"/>
            <a:ext cx="9200971"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SCPI en direct : </a:t>
            </a:r>
            <a:r>
              <a:rPr lang="fr-FR" sz="1000" dirty="0">
                <a:solidFill>
                  <a:schemeClr val="tx1">
                    <a:lumMod val="75000"/>
                    <a:lumOff val="25000"/>
                  </a:schemeClr>
                </a:solidFill>
              </a:rPr>
              <a:t>Atout Pierre Diversification, AEW Patrimoine Santé, AEW Diversification Allemagne, AEW Commerces Europe, EFIMMO</a:t>
            </a:r>
          </a:p>
        </p:txBody>
      </p:sp>
      <p:grpSp>
        <p:nvGrpSpPr>
          <p:cNvPr id="79" name="Groupe 78">
            <a:extLst>
              <a:ext uri="{FF2B5EF4-FFF2-40B4-BE49-F238E27FC236}">
                <a16:creationId xmlns:a16="http://schemas.microsoft.com/office/drawing/2014/main" id="{1D4A3600-34C0-51C1-8715-20CB76685D21}"/>
              </a:ext>
            </a:extLst>
          </p:cNvPr>
          <p:cNvGrpSpPr/>
          <p:nvPr/>
        </p:nvGrpSpPr>
        <p:grpSpPr>
          <a:xfrm>
            <a:off x="2148448" y="5156222"/>
            <a:ext cx="263346" cy="255900"/>
            <a:chOff x="2570723" y="4870644"/>
            <a:chExt cx="261906" cy="261906"/>
          </a:xfrm>
        </p:grpSpPr>
        <p:sp>
          <p:nvSpPr>
            <p:cNvPr id="80" name="Rectangle 79">
              <a:extLst>
                <a:ext uri="{FF2B5EF4-FFF2-40B4-BE49-F238E27FC236}">
                  <a16:creationId xmlns:a16="http://schemas.microsoft.com/office/drawing/2014/main" id="{21163559-9176-8DEF-4EDB-492F9C3B80F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1" name="Graphique 80" descr="Ramper avec un remplissage uni">
              <a:extLst>
                <a:ext uri="{FF2B5EF4-FFF2-40B4-BE49-F238E27FC236}">
                  <a16:creationId xmlns:a16="http://schemas.microsoft.com/office/drawing/2014/main" id="{A1F8B637-4AB1-DC42-DD26-41FE2551DA48}"/>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92" name="ZoneTexte 91">
            <a:extLst>
              <a:ext uri="{FF2B5EF4-FFF2-40B4-BE49-F238E27FC236}">
                <a16:creationId xmlns:a16="http://schemas.microsoft.com/office/drawing/2014/main" id="{B9ABEBE3-5AF9-91F3-5811-051B74D6AF94}"/>
              </a:ext>
            </a:extLst>
          </p:cNvPr>
          <p:cNvSpPr txBox="1"/>
          <p:nvPr/>
        </p:nvSpPr>
        <p:spPr>
          <a:xfrm>
            <a:off x="2427545" y="5472306"/>
            <a:ext cx="9196145"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SCPI en </a:t>
            </a:r>
            <a:r>
              <a:rPr lang="fr-FR" sz="1000" b="1" dirty="0" err="1">
                <a:solidFill>
                  <a:schemeClr val="tx1">
                    <a:lumMod val="75000"/>
                    <a:lumOff val="25000"/>
                  </a:schemeClr>
                </a:solidFill>
              </a:rPr>
              <a:t>Ass</a:t>
            </a:r>
            <a:r>
              <a:rPr lang="fr-FR" sz="1000" b="1" dirty="0">
                <a:solidFill>
                  <a:schemeClr val="tx1">
                    <a:lumMod val="75000"/>
                    <a:lumOff val="25000"/>
                  </a:schemeClr>
                </a:solidFill>
              </a:rPr>
              <a:t> Vie contrats CNP </a:t>
            </a:r>
            <a:r>
              <a:rPr lang="fr-FR" sz="1000" dirty="0">
                <a:solidFill>
                  <a:schemeClr val="tx1">
                    <a:lumMod val="75000"/>
                    <a:lumOff val="25000"/>
                  </a:schemeClr>
                </a:solidFill>
              </a:rPr>
              <a:t>: AEW COMMERCES EUROPE </a:t>
            </a:r>
            <a:r>
              <a:rPr lang="fr-FR" sz="1000" b="1" dirty="0">
                <a:solidFill>
                  <a:schemeClr val="tx1">
                    <a:lumMod val="75000"/>
                    <a:lumOff val="25000"/>
                  </a:schemeClr>
                </a:solidFill>
              </a:rPr>
              <a:t>/ contrats BPCE Vie : </a:t>
            </a:r>
            <a:r>
              <a:rPr lang="fr-FR" sz="1000" dirty="0">
                <a:solidFill>
                  <a:schemeClr val="tx1">
                    <a:lumMod val="75000"/>
                    <a:lumOff val="25000"/>
                  </a:schemeClr>
                </a:solidFill>
              </a:rPr>
              <a:t>EFIMMO, Atout Pierre Diversification, AEW Patrimoine Santé</a:t>
            </a:r>
          </a:p>
        </p:txBody>
      </p:sp>
      <p:grpSp>
        <p:nvGrpSpPr>
          <p:cNvPr id="93" name="Groupe 92">
            <a:extLst>
              <a:ext uri="{FF2B5EF4-FFF2-40B4-BE49-F238E27FC236}">
                <a16:creationId xmlns:a16="http://schemas.microsoft.com/office/drawing/2014/main" id="{09EA0A8C-8C4E-7866-5B4E-648468DA8D14}"/>
              </a:ext>
            </a:extLst>
          </p:cNvPr>
          <p:cNvGrpSpPr/>
          <p:nvPr/>
        </p:nvGrpSpPr>
        <p:grpSpPr>
          <a:xfrm>
            <a:off x="2148448" y="5451474"/>
            <a:ext cx="263346" cy="272138"/>
            <a:chOff x="2570723" y="4870644"/>
            <a:chExt cx="261906" cy="261906"/>
          </a:xfrm>
        </p:grpSpPr>
        <p:sp>
          <p:nvSpPr>
            <p:cNvPr id="94" name="Rectangle 93">
              <a:extLst>
                <a:ext uri="{FF2B5EF4-FFF2-40B4-BE49-F238E27FC236}">
                  <a16:creationId xmlns:a16="http://schemas.microsoft.com/office/drawing/2014/main" id="{CAEE2050-1B4C-320B-AFFD-43E11097C0C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5" name="Graphique 94" descr="Ramper avec un remplissage uni">
              <a:extLst>
                <a:ext uri="{FF2B5EF4-FFF2-40B4-BE49-F238E27FC236}">
                  <a16:creationId xmlns:a16="http://schemas.microsoft.com/office/drawing/2014/main" id="{0E225691-E32A-F03A-827F-4083F5AEEB1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grpSp>
        <p:nvGrpSpPr>
          <p:cNvPr id="17" name="Groupe 16">
            <a:extLst>
              <a:ext uri="{FF2B5EF4-FFF2-40B4-BE49-F238E27FC236}">
                <a16:creationId xmlns:a16="http://schemas.microsoft.com/office/drawing/2014/main" id="{E95E47F6-DA50-318F-3A02-F9D120457823}"/>
              </a:ext>
            </a:extLst>
          </p:cNvPr>
          <p:cNvGrpSpPr/>
          <p:nvPr/>
        </p:nvGrpSpPr>
        <p:grpSpPr>
          <a:xfrm>
            <a:off x="2148448" y="2138750"/>
            <a:ext cx="263346" cy="255900"/>
            <a:chOff x="2570723" y="4870644"/>
            <a:chExt cx="261906" cy="261906"/>
          </a:xfrm>
        </p:grpSpPr>
        <p:sp>
          <p:nvSpPr>
            <p:cNvPr id="38" name="Rectangle 37">
              <a:extLst>
                <a:ext uri="{FF2B5EF4-FFF2-40B4-BE49-F238E27FC236}">
                  <a16:creationId xmlns:a16="http://schemas.microsoft.com/office/drawing/2014/main" id="{9801B0DC-72FF-9701-0543-665DEED969FD}"/>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Graphique 46" descr="Ramper avec un remplissage uni">
              <a:extLst>
                <a:ext uri="{FF2B5EF4-FFF2-40B4-BE49-F238E27FC236}">
                  <a16:creationId xmlns:a16="http://schemas.microsoft.com/office/drawing/2014/main" id="{02ACF005-DCC4-521E-21B4-C1D5BD170AF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grpSp>
        <p:nvGrpSpPr>
          <p:cNvPr id="58" name="Groupe 57">
            <a:extLst>
              <a:ext uri="{FF2B5EF4-FFF2-40B4-BE49-F238E27FC236}">
                <a16:creationId xmlns:a16="http://schemas.microsoft.com/office/drawing/2014/main" id="{45DDEDDC-ECE0-7278-E69A-CC104D448E60}"/>
              </a:ext>
            </a:extLst>
          </p:cNvPr>
          <p:cNvGrpSpPr/>
          <p:nvPr/>
        </p:nvGrpSpPr>
        <p:grpSpPr>
          <a:xfrm>
            <a:off x="2148448" y="1843498"/>
            <a:ext cx="263346" cy="255900"/>
            <a:chOff x="2570723" y="4870644"/>
            <a:chExt cx="261906" cy="261906"/>
          </a:xfrm>
        </p:grpSpPr>
        <p:sp>
          <p:nvSpPr>
            <p:cNvPr id="68" name="Rectangle 67">
              <a:extLst>
                <a:ext uri="{FF2B5EF4-FFF2-40B4-BE49-F238E27FC236}">
                  <a16:creationId xmlns:a16="http://schemas.microsoft.com/office/drawing/2014/main" id="{6DFEC193-FB7A-6301-BAB5-82C7F158D3DB}"/>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9" name="Graphique 68" descr="Ramper avec un remplissage uni">
              <a:extLst>
                <a:ext uri="{FF2B5EF4-FFF2-40B4-BE49-F238E27FC236}">
                  <a16:creationId xmlns:a16="http://schemas.microsoft.com/office/drawing/2014/main" id="{D6444654-D0A0-11DD-F787-6CCEFAA45A83}"/>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cxnSp>
        <p:nvCxnSpPr>
          <p:cNvPr id="7" name="Connecteur droit 6">
            <a:extLst>
              <a:ext uri="{FF2B5EF4-FFF2-40B4-BE49-F238E27FC236}">
                <a16:creationId xmlns:a16="http://schemas.microsoft.com/office/drawing/2014/main" id="{03E24FE8-0323-454E-A626-5B8C208228D3}"/>
              </a:ext>
            </a:extLst>
          </p:cNvPr>
          <p:cNvCxnSpPr>
            <a:cxnSpLocks/>
          </p:cNvCxnSpPr>
          <p:nvPr/>
        </p:nvCxnSpPr>
        <p:spPr>
          <a:xfrm>
            <a:off x="2150207" y="1767926"/>
            <a:ext cx="9453858"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371562F2-D6D7-35B1-BD38-9694B49AD19F}"/>
              </a:ext>
            </a:extLst>
          </p:cNvPr>
          <p:cNvSpPr txBox="1"/>
          <p:nvPr/>
        </p:nvSpPr>
        <p:spPr>
          <a:xfrm>
            <a:off x="2428505" y="1487426"/>
            <a:ext cx="9166403" cy="246221"/>
          </a:xfrm>
          <a:prstGeom prst="rect">
            <a:avLst/>
          </a:prstGeom>
          <a:solidFill>
            <a:schemeClr val="bg1">
              <a:lumMod val="85000"/>
            </a:schemeClr>
          </a:solidFill>
        </p:spPr>
        <p:txBody>
          <a:bodyPr wrap="square" rtlCol="0">
            <a:spAutoFit/>
          </a:bodyPr>
          <a:lstStyle/>
          <a:p>
            <a:r>
              <a:rPr lang="fr-FR" sz="1000" b="1" dirty="0">
                <a:solidFill>
                  <a:srgbClr val="C00000"/>
                </a:solidFill>
              </a:rPr>
              <a:t>Challenge du 1</a:t>
            </a:r>
            <a:r>
              <a:rPr lang="fr-FR" sz="1000" b="1" baseline="30000" dirty="0">
                <a:solidFill>
                  <a:srgbClr val="C00000"/>
                </a:solidFill>
              </a:rPr>
              <a:t>er</a:t>
            </a:r>
            <a:r>
              <a:rPr lang="fr-FR" sz="1000" b="1" dirty="0">
                <a:solidFill>
                  <a:srgbClr val="C00000"/>
                </a:solidFill>
              </a:rPr>
              <a:t> mai au 31 août 2024</a:t>
            </a:r>
          </a:p>
        </p:txBody>
      </p:sp>
      <p:grpSp>
        <p:nvGrpSpPr>
          <p:cNvPr id="76" name="Groupe 75">
            <a:extLst>
              <a:ext uri="{FF2B5EF4-FFF2-40B4-BE49-F238E27FC236}">
                <a16:creationId xmlns:a16="http://schemas.microsoft.com/office/drawing/2014/main" id="{D85386E0-A7C4-BDE0-4F54-23C492F8E000}"/>
              </a:ext>
            </a:extLst>
          </p:cNvPr>
          <p:cNvGrpSpPr/>
          <p:nvPr/>
        </p:nvGrpSpPr>
        <p:grpSpPr>
          <a:xfrm>
            <a:off x="2151756" y="1471741"/>
            <a:ext cx="261906" cy="261906"/>
            <a:chOff x="2316929" y="2643339"/>
            <a:chExt cx="261906" cy="261906"/>
          </a:xfrm>
          <a:solidFill>
            <a:schemeClr val="tx1">
              <a:lumMod val="50000"/>
              <a:lumOff val="50000"/>
            </a:schemeClr>
          </a:solidFill>
        </p:grpSpPr>
        <p:sp>
          <p:nvSpPr>
            <p:cNvPr id="85" name="Rectangle 84">
              <a:extLst>
                <a:ext uri="{FF2B5EF4-FFF2-40B4-BE49-F238E27FC236}">
                  <a16:creationId xmlns:a16="http://schemas.microsoft.com/office/drawing/2014/main" id="{08E3A7E2-DA20-4B03-DC29-743535A5F9BA}"/>
                </a:ext>
              </a:extLst>
            </p:cNvPr>
            <p:cNvSpPr/>
            <p:nvPr/>
          </p:nvSpPr>
          <p:spPr>
            <a:xfrm>
              <a:off x="2323492" y="2652782"/>
              <a:ext cx="245682" cy="2456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6" name="Graphique 85" descr="Ramper avec un remplissage uni">
              <a:extLst>
                <a:ext uri="{FF2B5EF4-FFF2-40B4-BE49-F238E27FC236}">
                  <a16:creationId xmlns:a16="http://schemas.microsoft.com/office/drawing/2014/main" id="{972243FE-69A0-BCFA-CCDB-AF14105F8A74}"/>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316929" y="2643339"/>
              <a:ext cx="261906" cy="261906"/>
            </a:xfrm>
            <a:prstGeom prst="rect">
              <a:avLst/>
            </a:prstGeom>
          </p:spPr>
        </p:pic>
      </p:grpSp>
      <p:sp>
        <p:nvSpPr>
          <p:cNvPr id="87" name="ZoneTexte 39">
            <a:extLst>
              <a:ext uri="{FF2B5EF4-FFF2-40B4-BE49-F238E27FC236}">
                <a16:creationId xmlns:a16="http://schemas.microsoft.com/office/drawing/2014/main" id="{0F4889B6-2500-84D5-0987-2EA97078679C}"/>
              </a:ext>
            </a:extLst>
          </p:cNvPr>
          <p:cNvSpPr txBox="1">
            <a:spLocks noChangeArrowheads="1"/>
          </p:cNvSpPr>
          <p:nvPr/>
        </p:nvSpPr>
        <p:spPr bwMode="auto">
          <a:xfrm>
            <a:off x="709091" y="1490792"/>
            <a:ext cx="1326916" cy="307777"/>
          </a:xfrm>
          <a:prstGeom prst="rect">
            <a:avLst/>
          </a:prstGeom>
          <a:solidFill>
            <a:schemeClr val="bg1">
              <a:lumMod val="85000"/>
            </a:schemeClr>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400" b="1" dirty="0">
                <a:solidFill>
                  <a:srgbClr val="C00000"/>
                </a:solidFill>
              </a:rPr>
              <a:t>CHALLENGE</a:t>
            </a:r>
          </a:p>
        </p:txBody>
      </p:sp>
      <p:grpSp>
        <p:nvGrpSpPr>
          <p:cNvPr id="4" name="Groupe 3">
            <a:extLst>
              <a:ext uri="{FF2B5EF4-FFF2-40B4-BE49-F238E27FC236}">
                <a16:creationId xmlns:a16="http://schemas.microsoft.com/office/drawing/2014/main" id="{DDEBFC00-3650-D6E8-024C-0FC587FCD348}"/>
              </a:ext>
            </a:extLst>
          </p:cNvPr>
          <p:cNvGrpSpPr/>
          <p:nvPr/>
        </p:nvGrpSpPr>
        <p:grpSpPr>
          <a:xfrm>
            <a:off x="4921807" y="5842440"/>
            <a:ext cx="245333" cy="261906"/>
            <a:chOff x="2903319" y="4896669"/>
            <a:chExt cx="261906" cy="261906"/>
          </a:xfrm>
        </p:grpSpPr>
        <p:sp>
          <p:nvSpPr>
            <p:cNvPr id="5" name="Rectangle 4">
              <a:extLst>
                <a:ext uri="{FF2B5EF4-FFF2-40B4-BE49-F238E27FC236}">
                  <a16:creationId xmlns:a16="http://schemas.microsoft.com/office/drawing/2014/main" id="{FBFF5B84-EB56-DC14-A087-58C330D7FC3A}"/>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0" name="Graphique 69" descr="Ramper avec un remplissage uni">
              <a:extLst>
                <a:ext uri="{FF2B5EF4-FFF2-40B4-BE49-F238E27FC236}">
                  <a16:creationId xmlns:a16="http://schemas.microsoft.com/office/drawing/2014/main" id="{BDC39FA9-1497-DF7E-5E3B-AB8A22ECA64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71" name="ZoneTexte 70">
            <a:extLst>
              <a:ext uri="{FF2B5EF4-FFF2-40B4-BE49-F238E27FC236}">
                <a16:creationId xmlns:a16="http://schemas.microsoft.com/office/drawing/2014/main" id="{C543BC35-36EC-E366-3B7B-F212B2C82D35}"/>
              </a:ext>
            </a:extLst>
          </p:cNvPr>
          <p:cNvSpPr txBox="1"/>
          <p:nvPr/>
        </p:nvSpPr>
        <p:spPr>
          <a:xfrm>
            <a:off x="5193650" y="5840380"/>
            <a:ext cx="2914030" cy="246221"/>
          </a:xfrm>
          <a:prstGeom prst="rect">
            <a:avLst/>
          </a:prstGeom>
          <a:solidFill>
            <a:schemeClr val="accent2">
              <a:lumMod val="40000"/>
              <a:lumOff val="60000"/>
            </a:schemeClr>
          </a:solidFill>
          <a:ln>
            <a:noFill/>
          </a:ln>
        </p:spPr>
        <p:txBody>
          <a:bodyPr wrap="square" rtlCol="0">
            <a:spAutoFit/>
          </a:bodyPr>
          <a:lstStyle/>
          <a:p>
            <a:r>
              <a:rPr lang="fr-FR" sz="1000" b="1" dirty="0">
                <a:solidFill>
                  <a:schemeClr val="tx1">
                    <a:lumMod val="75000"/>
                    <a:lumOff val="25000"/>
                  </a:schemeClr>
                </a:solidFill>
              </a:rPr>
              <a:t>TF Rénovation énergétique </a:t>
            </a:r>
            <a:r>
              <a:rPr lang="fr-FR" sz="1000" dirty="0">
                <a:solidFill>
                  <a:schemeClr val="tx1">
                    <a:lumMod val="75000"/>
                    <a:lumOff val="25000"/>
                  </a:schemeClr>
                </a:solidFill>
              </a:rPr>
              <a:t>(Conso + MRH)  </a:t>
            </a:r>
          </a:p>
        </p:txBody>
      </p:sp>
      <p:grpSp>
        <p:nvGrpSpPr>
          <p:cNvPr id="77" name="Groupe 76">
            <a:extLst>
              <a:ext uri="{FF2B5EF4-FFF2-40B4-BE49-F238E27FC236}">
                <a16:creationId xmlns:a16="http://schemas.microsoft.com/office/drawing/2014/main" id="{148CF635-8751-8610-4B8A-C83B29E89A96}"/>
              </a:ext>
            </a:extLst>
          </p:cNvPr>
          <p:cNvGrpSpPr/>
          <p:nvPr/>
        </p:nvGrpSpPr>
        <p:grpSpPr>
          <a:xfrm>
            <a:off x="4669524" y="5843217"/>
            <a:ext cx="253175" cy="267039"/>
            <a:chOff x="3514438" y="1974185"/>
            <a:chExt cx="261906" cy="267039"/>
          </a:xfrm>
        </p:grpSpPr>
        <p:sp>
          <p:nvSpPr>
            <p:cNvPr id="89" name="Rectangle 88">
              <a:extLst>
                <a:ext uri="{FF2B5EF4-FFF2-40B4-BE49-F238E27FC236}">
                  <a16:creationId xmlns:a16="http://schemas.microsoft.com/office/drawing/2014/main" id="{F058CB58-2FCD-9A71-0993-19C7C5D75A79}"/>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0" name="Graphique 89" descr="Ramper avec un remplissage uni">
              <a:extLst>
                <a:ext uri="{FF2B5EF4-FFF2-40B4-BE49-F238E27FC236}">
                  <a16:creationId xmlns:a16="http://schemas.microsoft.com/office/drawing/2014/main" id="{4CFCA8FE-E65D-51C0-DCF5-51C8F22F5AD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pic>
        <p:nvPicPr>
          <p:cNvPr id="2" name="Image 1">
            <a:extLst>
              <a:ext uri="{FF2B5EF4-FFF2-40B4-BE49-F238E27FC236}">
                <a16:creationId xmlns:a16="http://schemas.microsoft.com/office/drawing/2014/main" id="{F39E1C21-A4B5-8753-B63A-EDBABDAD9144}"/>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120377" y="97569"/>
            <a:ext cx="417505" cy="405745"/>
          </a:xfrm>
          <a:prstGeom prst="rect">
            <a:avLst/>
          </a:prstGeom>
        </p:spPr>
      </p:pic>
      <p:sp>
        <p:nvSpPr>
          <p:cNvPr id="97" name="ZoneTexte 96">
            <a:extLst>
              <a:ext uri="{FF2B5EF4-FFF2-40B4-BE49-F238E27FC236}">
                <a16:creationId xmlns:a16="http://schemas.microsoft.com/office/drawing/2014/main" id="{49E76D67-56FD-0F25-77CB-86AD8EAC8B80}"/>
              </a:ext>
            </a:extLst>
          </p:cNvPr>
          <p:cNvSpPr txBox="1"/>
          <p:nvPr/>
        </p:nvSpPr>
        <p:spPr>
          <a:xfrm>
            <a:off x="2427546" y="1843098"/>
            <a:ext cx="4981836"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Mise en marché Nouvel Emprunt : </a:t>
            </a:r>
            <a:r>
              <a:rPr lang="fr-FR" sz="1000" dirty="0">
                <a:solidFill>
                  <a:schemeClr val="tx1">
                    <a:lumMod val="75000"/>
                    <a:lumOff val="25000"/>
                  </a:schemeClr>
                </a:solidFill>
              </a:rPr>
              <a:t>du 22 mai au 04 juillet</a:t>
            </a:r>
          </a:p>
        </p:txBody>
      </p:sp>
      <p:sp>
        <p:nvSpPr>
          <p:cNvPr id="98" name="ZoneTexte 97">
            <a:extLst>
              <a:ext uri="{FF2B5EF4-FFF2-40B4-BE49-F238E27FC236}">
                <a16:creationId xmlns:a16="http://schemas.microsoft.com/office/drawing/2014/main" id="{A981B4E4-5F93-6763-9AB2-C858AA148A95}"/>
              </a:ext>
            </a:extLst>
          </p:cNvPr>
          <p:cNvSpPr txBox="1"/>
          <p:nvPr/>
        </p:nvSpPr>
        <p:spPr>
          <a:xfrm>
            <a:off x="2427545" y="2145532"/>
            <a:ext cx="6297228"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FAF Elan juillet 2024 du 08 avril au 25 juillet</a:t>
            </a:r>
          </a:p>
        </p:txBody>
      </p:sp>
      <p:cxnSp>
        <p:nvCxnSpPr>
          <p:cNvPr id="43" name="Connecteur droit 42">
            <a:extLst>
              <a:ext uri="{FF2B5EF4-FFF2-40B4-BE49-F238E27FC236}">
                <a16:creationId xmlns:a16="http://schemas.microsoft.com/office/drawing/2014/main" id="{8B2598AD-13BB-945A-0B5C-E9B81CE8B797}"/>
              </a:ext>
            </a:extLst>
          </p:cNvPr>
          <p:cNvCxnSpPr>
            <a:cxnSpLocks/>
          </p:cNvCxnSpPr>
          <p:nvPr/>
        </p:nvCxnSpPr>
        <p:spPr>
          <a:xfrm>
            <a:off x="2124776" y="6269302"/>
            <a:ext cx="9453858"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956303DD-F0AC-9FFA-F449-7B3A5C399381}"/>
              </a:ext>
            </a:extLst>
          </p:cNvPr>
          <p:cNvSpPr txBox="1"/>
          <p:nvPr/>
        </p:nvSpPr>
        <p:spPr>
          <a:xfrm>
            <a:off x="2427545" y="4262570"/>
            <a:ext cx="9200971"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CAT Premium 6, 12 ou 24 mois </a:t>
            </a:r>
            <a:r>
              <a:rPr lang="fr-FR" sz="1000" dirty="0">
                <a:solidFill>
                  <a:schemeClr val="tx1">
                    <a:lumMod val="75000"/>
                    <a:lumOff val="25000"/>
                  </a:schemeClr>
                </a:solidFill>
              </a:rPr>
              <a:t>(mini 200 K€ en argent frais ou en défensif)</a:t>
            </a:r>
          </a:p>
        </p:txBody>
      </p:sp>
      <p:grpSp>
        <p:nvGrpSpPr>
          <p:cNvPr id="14" name="Groupe 13">
            <a:extLst>
              <a:ext uri="{FF2B5EF4-FFF2-40B4-BE49-F238E27FC236}">
                <a16:creationId xmlns:a16="http://schemas.microsoft.com/office/drawing/2014/main" id="{6A789C3F-243D-5559-7864-58BC7BB79CF8}"/>
              </a:ext>
            </a:extLst>
          </p:cNvPr>
          <p:cNvGrpSpPr/>
          <p:nvPr/>
        </p:nvGrpSpPr>
        <p:grpSpPr>
          <a:xfrm>
            <a:off x="2148448" y="4254228"/>
            <a:ext cx="263346" cy="255900"/>
            <a:chOff x="2570723" y="4870644"/>
            <a:chExt cx="261906" cy="261906"/>
          </a:xfrm>
        </p:grpSpPr>
        <p:sp>
          <p:nvSpPr>
            <p:cNvPr id="46" name="Rectangle 45">
              <a:extLst>
                <a:ext uri="{FF2B5EF4-FFF2-40B4-BE49-F238E27FC236}">
                  <a16:creationId xmlns:a16="http://schemas.microsoft.com/office/drawing/2014/main" id="{B1F1D6A7-4990-A3FE-7F0A-457831CDBAF1}"/>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 name="Graphique 50" descr="Ramper avec un remplissage uni">
              <a:extLst>
                <a:ext uri="{FF2B5EF4-FFF2-40B4-BE49-F238E27FC236}">
                  <a16:creationId xmlns:a16="http://schemas.microsoft.com/office/drawing/2014/main" id="{70F8E4BE-906A-368B-AEB6-9A03A7CD821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57" name="ZoneTexte 56">
            <a:extLst>
              <a:ext uri="{FF2B5EF4-FFF2-40B4-BE49-F238E27FC236}">
                <a16:creationId xmlns:a16="http://schemas.microsoft.com/office/drawing/2014/main" id="{5E1EBB1F-9879-84C0-B4A6-026512C3D7A1}"/>
              </a:ext>
            </a:extLst>
          </p:cNvPr>
          <p:cNvSpPr txBox="1"/>
          <p:nvPr/>
        </p:nvSpPr>
        <p:spPr>
          <a:xfrm>
            <a:off x="2427545" y="4565004"/>
            <a:ext cx="9196145"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Véga IM : </a:t>
            </a:r>
            <a:r>
              <a:rPr lang="fr-FR" sz="1000" dirty="0">
                <a:solidFill>
                  <a:schemeClr val="tx1">
                    <a:lumMod val="75000"/>
                    <a:lumOff val="25000"/>
                  </a:schemeClr>
                </a:solidFill>
              </a:rPr>
              <a:t>Délégation de Gestion  OG /GSM</a:t>
            </a:r>
          </a:p>
        </p:txBody>
      </p:sp>
      <p:grpSp>
        <p:nvGrpSpPr>
          <p:cNvPr id="72" name="Groupe 71">
            <a:extLst>
              <a:ext uri="{FF2B5EF4-FFF2-40B4-BE49-F238E27FC236}">
                <a16:creationId xmlns:a16="http://schemas.microsoft.com/office/drawing/2014/main" id="{3755DBEA-76DD-9A10-B211-EAF336A7BBC9}"/>
              </a:ext>
            </a:extLst>
          </p:cNvPr>
          <p:cNvGrpSpPr/>
          <p:nvPr/>
        </p:nvGrpSpPr>
        <p:grpSpPr>
          <a:xfrm>
            <a:off x="2148448" y="4549480"/>
            <a:ext cx="263346" cy="272138"/>
            <a:chOff x="2570723" y="4870644"/>
            <a:chExt cx="261906" cy="261906"/>
          </a:xfrm>
        </p:grpSpPr>
        <p:sp>
          <p:nvSpPr>
            <p:cNvPr id="88" name="Rectangle 87">
              <a:extLst>
                <a:ext uri="{FF2B5EF4-FFF2-40B4-BE49-F238E27FC236}">
                  <a16:creationId xmlns:a16="http://schemas.microsoft.com/office/drawing/2014/main" id="{25E4AAA7-29BA-5A63-8445-F6FB88C70BB7}"/>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6" name="Graphique 95" descr="Ramper avec un remplissage uni">
              <a:extLst>
                <a:ext uri="{FF2B5EF4-FFF2-40B4-BE49-F238E27FC236}">
                  <a16:creationId xmlns:a16="http://schemas.microsoft.com/office/drawing/2014/main" id="{BE3411B7-ECD8-6A6A-B3C8-2F7834DAF76B}"/>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99" name="ZoneTexte 98">
            <a:extLst>
              <a:ext uri="{FF2B5EF4-FFF2-40B4-BE49-F238E27FC236}">
                <a16:creationId xmlns:a16="http://schemas.microsoft.com/office/drawing/2014/main" id="{6E4FB761-2CBA-2083-E608-1009CDAA489B}"/>
              </a:ext>
            </a:extLst>
          </p:cNvPr>
          <p:cNvSpPr txBox="1"/>
          <p:nvPr/>
        </p:nvSpPr>
        <p:spPr>
          <a:xfrm>
            <a:off x="3658663" y="4867438"/>
            <a:ext cx="7964818"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Opération Transmission lancement HDJ du 23/05 : </a:t>
            </a:r>
            <a:r>
              <a:rPr lang="fr-FR" sz="1000" dirty="0">
                <a:solidFill>
                  <a:schemeClr val="tx1">
                    <a:lumMod val="75000"/>
                    <a:lumOff val="25000"/>
                  </a:schemeClr>
                </a:solidFill>
              </a:rPr>
              <a:t>action </a:t>
            </a:r>
            <a:r>
              <a:rPr lang="fr-FR" sz="1000" dirty="0">
                <a:solidFill>
                  <a:srgbClr val="C00000"/>
                </a:solidFill>
              </a:rPr>
              <a:t>Option Transmission </a:t>
            </a:r>
            <a:r>
              <a:rPr lang="fr-FR" sz="1000" dirty="0">
                <a:solidFill>
                  <a:schemeClr val="tx1">
                    <a:lumMod val="75000"/>
                    <a:lumOff val="25000"/>
                  </a:schemeClr>
                </a:solidFill>
              </a:rPr>
              <a:t>couplée avec l’action révision des clauses bénéficiaires </a:t>
            </a:r>
          </a:p>
        </p:txBody>
      </p:sp>
      <p:grpSp>
        <p:nvGrpSpPr>
          <p:cNvPr id="100" name="Groupe 99">
            <a:extLst>
              <a:ext uri="{FF2B5EF4-FFF2-40B4-BE49-F238E27FC236}">
                <a16:creationId xmlns:a16="http://schemas.microsoft.com/office/drawing/2014/main" id="{85F37096-6AEA-ABC7-1660-7C7208C1742A}"/>
              </a:ext>
            </a:extLst>
          </p:cNvPr>
          <p:cNvGrpSpPr/>
          <p:nvPr/>
        </p:nvGrpSpPr>
        <p:grpSpPr>
          <a:xfrm>
            <a:off x="3377173" y="4860970"/>
            <a:ext cx="263346" cy="255900"/>
            <a:chOff x="2570723" y="4870644"/>
            <a:chExt cx="261906" cy="261906"/>
          </a:xfrm>
        </p:grpSpPr>
        <p:sp>
          <p:nvSpPr>
            <p:cNvPr id="101" name="Rectangle 100">
              <a:extLst>
                <a:ext uri="{FF2B5EF4-FFF2-40B4-BE49-F238E27FC236}">
                  <a16:creationId xmlns:a16="http://schemas.microsoft.com/office/drawing/2014/main" id="{201B620E-54D9-CF09-AFD0-9737B4B06DF1}"/>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 name="Graphique 101" descr="Ramper avec un remplissage uni">
              <a:extLst>
                <a:ext uri="{FF2B5EF4-FFF2-40B4-BE49-F238E27FC236}">
                  <a16:creationId xmlns:a16="http://schemas.microsoft.com/office/drawing/2014/main" id="{6D2FD9DE-2966-E87E-467F-DEBC983EDEE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127" name="ZoneTexte 126">
            <a:extLst>
              <a:ext uri="{FF2B5EF4-FFF2-40B4-BE49-F238E27FC236}">
                <a16:creationId xmlns:a16="http://schemas.microsoft.com/office/drawing/2014/main" id="{B967FB00-3150-1952-01A0-82B4B09F4122}"/>
              </a:ext>
            </a:extLst>
          </p:cNvPr>
          <p:cNvSpPr txBox="1"/>
          <p:nvPr/>
        </p:nvSpPr>
        <p:spPr>
          <a:xfrm>
            <a:off x="5273218" y="3202868"/>
            <a:ext cx="6355298" cy="400110"/>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FAF GP Iris Impulsion décembre 2024 (Gamme offensive) : </a:t>
            </a:r>
            <a:r>
              <a:rPr lang="fr-FR" sz="1000" dirty="0">
                <a:solidFill>
                  <a:schemeClr val="tx1">
                    <a:lumMod val="75000"/>
                    <a:lumOff val="25000"/>
                  </a:schemeClr>
                </a:solidFill>
              </a:rPr>
              <a:t>enveloppe de 10 M d’€ commercialisation jusqu’au 06/12/2024</a:t>
            </a:r>
          </a:p>
        </p:txBody>
      </p:sp>
      <p:grpSp>
        <p:nvGrpSpPr>
          <p:cNvPr id="128" name="Groupe 127">
            <a:extLst>
              <a:ext uri="{FF2B5EF4-FFF2-40B4-BE49-F238E27FC236}">
                <a16:creationId xmlns:a16="http://schemas.microsoft.com/office/drawing/2014/main" id="{2B0D0034-8025-3B0B-3662-C244380CC737}"/>
              </a:ext>
            </a:extLst>
          </p:cNvPr>
          <p:cNvGrpSpPr/>
          <p:nvPr/>
        </p:nvGrpSpPr>
        <p:grpSpPr>
          <a:xfrm>
            <a:off x="5000347" y="3193476"/>
            <a:ext cx="263346" cy="255900"/>
            <a:chOff x="2570723" y="4870644"/>
            <a:chExt cx="261906" cy="261906"/>
          </a:xfrm>
        </p:grpSpPr>
        <p:sp>
          <p:nvSpPr>
            <p:cNvPr id="129" name="Rectangle 128">
              <a:extLst>
                <a:ext uri="{FF2B5EF4-FFF2-40B4-BE49-F238E27FC236}">
                  <a16:creationId xmlns:a16="http://schemas.microsoft.com/office/drawing/2014/main" id="{A1D4B85C-AEE2-EE34-1302-114645B04D82}"/>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0" name="Graphique 129" descr="Ramper avec un remplissage uni">
              <a:extLst>
                <a:ext uri="{FF2B5EF4-FFF2-40B4-BE49-F238E27FC236}">
                  <a16:creationId xmlns:a16="http://schemas.microsoft.com/office/drawing/2014/main" id="{F3EE0870-592E-73DF-7BB6-E247E5C991CD}"/>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131" name="ZoneTexte 130">
            <a:extLst>
              <a:ext uri="{FF2B5EF4-FFF2-40B4-BE49-F238E27FC236}">
                <a16:creationId xmlns:a16="http://schemas.microsoft.com/office/drawing/2014/main" id="{E59BCCD9-F36C-1047-B1C1-535BC23ADA2E}"/>
              </a:ext>
            </a:extLst>
          </p:cNvPr>
          <p:cNvSpPr txBox="1"/>
          <p:nvPr/>
        </p:nvSpPr>
        <p:spPr>
          <a:xfrm>
            <a:off x="2427545" y="3657702"/>
            <a:ext cx="3049329" cy="553998"/>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FAF GP </a:t>
            </a:r>
            <a:r>
              <a:rPr lang="fr-FR" sz="1000" b="1" dirty="0" err="1">
                <a:solidFill>
                  <a:schemeClr val="tx1">
                    <a:lumMod val="75000"/>
                    <a:lumOff val="25000"/>
                  </a:schemeClr>
                </a:solidFill>
              </a:rPr>
              <a:t>Coralium</a:t>
            </a:r>
            <a:r>
              <a:rPr lang="fr-FR" sz="1000" b="1" dirty="0">
                <a:solidFill>
                  <a:schemeClr val="tx1">
                    <a:lumMod val="75000"/>
                    <a:lumOff val="25000"/>
                  </a:schemeClr>
                </a:solidFill>
              </a:rPr>
              <a:t> Juin 2024 (Gamme Offensive NIMI) : </a:t>
            </a:r>
            <a:r>
              <a:rPr lang="fr-FR" sz="1000" dirty="0">
                <a:solidFill>
                  <a:schemeClr val="tx1">
                    <a:lumMod val="75000"/>
                    <a:lumOff val="25000"/>
                  </a:schemeClr>
                </a:solidFill>
              </a:rPr>
              <a:t>enveloppe de 10 M d’€ commercialisation jusqu’au 05/06/2024</a:t>
            </a:r>
          </a:p>
        </p:txBody>
      </p:sp>
      <p:grpSp>
        <p:nvGrpSpPr>
          <p:cNvPr id="132" name="Groupe 131">
            <a:extLst>
              <a:ext uri="{FF2B5EF4-FFF2-40B4-BE49-F238E27FC236}">
                <a16:creationId xmlns:a16="http://schemas.microsoft.com/office/drawing/2014/main" id="{FC86602C-6B23-609C-63A1-671BF94D8454}"/>
              </a:ext>
            </a:extLst>
          </p:cNvPr>
          <p:cNvGrpSpPr/>
          <p:nvPr/>
        </p:nvGrpSpPr>
        <p:grpSpPr>
          <a:xfrm>
            <a:off x="2148448" y="3631248"/>
            <a:ext cx="263346" cy="272138"/>
            <a:chOff x="2570723" y="4870644"/>
            <a:chExt cx="261906" cy="261906"/>
          </a:xfrm>
        </p:grpSpPr>
        <p:sp>
          <p:nvSpPr>
            <p:cNvPr id="133" name="Rectangle 132">
              <a:extLst>
                <a:ext uri="{FF2B5EF4-FFF2-40B4-BE49-F238E27FC236}">
                  <a16:creationId xmlns:a16="http://schemas.microsoft.com/office/drawing/2014/main" id="{A79B1049-81AA-56C6-6346-62915646717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4" name="Graphique 133" descr="Ramper avec un remplissage uni">
              <a:extLst>
                <a:ext uri="{FF2B5EF4-FFF2-40B4-BE49-F238E27FC236}">
                  <a16:creationId xmlns:a16="http://schemas.microsoft.com/office/drawing/2014/main" id="{0E112C22-3EF5-F33B-DCB0-A7901934EF2D}"/>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139" name="ZoneTexte 138">
            <a:extLst>
              <a:ext uri="{FF2B5EF4-FFF2-40B4-BE49-F238E27FC236}">
                <a16:creationId xmlns:a16="http://schemas.microsoft.com/office/drawing/2014/main" id="{9BE6C0DA-9234-6C0F-1C56-B4415DF032C8}"/>
              </a:ext>
            </a:extLst>
          </p:cNvPr>
          <p:cNvSpPr txBox="1"/>
          <p:nvPr/>
        </p:nvSpPr>
        <p:spPr>
          <a:xfrm>
            <a:off x="2427545" y="2447966"/>
            <a:ext cx="9200971"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FCP Parma PEA novembre  2024 (Gamme NIMI) : </a:t>
            </a:r>
            <a:r>
              <a:rPr lang="fr-FR" sz="1000" dirty="0">
                <a:solidFill>
                  <a:schemeClr val="tx1">
                    <a:lumMod val="75000"/>
                    <a:lumOff val="25000"/>
                  </a:schemeClr>
                </a:solidFill>
              </a:rPr>
              <a:t>enveloppe de 4,5 M d’€ commercialisation jusqu’au 13 novembre 2024</a:t>
            </a:r>
          </a:p>
        </p:txBody>
      </p:sp>
      <p:grpSp>
        <p:nvGrpSpPr>
          <p:cNvPr id="140" name="Groupe 139">
            <a:extLst>
              <a:ext uri="{FF2B5EF4-FFF2-40B4-BE49-F238E27FC236}">
                <a16:creationId xmlns:a16="http://schemas.microsoft.com/office/drawing/2014/main" id="{5789B6AF-6E26-B68F-B2C8-4656ED112524}"/>
              </a:ext>
            </a:extLst>
          </p:cNvPr>
          <p:cNvGrpSpPr/>
          <p:nvPr/>
        </p:nvGrpSpPr>
        <p:grpSpPr>
          <a:xfrm>
            <a:off x="2148448" y="2434002"/>
            <a:ext cx="263346" cy="255900"/>
            <a:chOff x="2570723" y="4870644"/>
            <a:chExt cx="261906" cy="261906"/>
          </a:xfrm>
        </p:grpSpPr>
        <p:sp>
          <p:nvSpPr>
            <p:cNvPr id="141" name="Rectangle 140">
              <a:extLst>
                <a:ext uri="{FF2B5EF4-FFF2-40B4-BE49-F238E27FC236}">
                  <a16:creationId xmlns:a16="http://schemas.microsoft.com/office/drawing/2014/main" id="{DBF5399F-0EC2-EE17-C089-412A0DF64C33}"/>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2" name="Graphique 141" descr="Ramper avec un remplissage uni">
              <a:extLst>
                <a:ext uri="{FF2B5EF4-FFF2-40B4-BE49-F238E27FC236}">
                  <a16:creationId xmlns:a16="http://schemas.microsoft.com/office/drawing/2014/main" id="{6AA40E33-0B97-B7A4-3C7E-1B0C8936FF07}"/>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143" name="ZoneTexte 142">
            <a:extLst>
              <a:ext uri="{FF2B5EF4-FFF2-40B4-BE49-F238E27FC236}">
                <a16:creationId xmlns:a16="http://schemas.microsoft.com/office/drawing/2014/main" id="{8893FC9C-6C04-0FC1-56C3-EE39CEE0F627}"/>
              </a:ext>
            </a:extLst>
          </p:cNvPr>
          <p:cNvSpPr txBox="1"/>
          <p:nvPr/>
        </p:nvSpPr>
        <p:spPr>
          <a:xfrm>
            <a:off x="2427546" y="2750400"/>
            <a:ext cx="4420930" cy="400110"/>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FAF GP Alize Conviction juillet 2024 (Gamme Défensive CIB) : </a:t>
            </a:r>
            <a:r>
              <a:rPr lang="fr-FR" sz="1000" dirty="0">
                <a:solidFill>
                  <a:schemeClr val="tx1">
                    <a:lumMod val="75000"/>
                    <a:lumOff val="25000"/>
                  </a:schemeClr>
                </a:solidFill>
              </a:rPr>
              <a:t>enveloppe de 10 M d’€ commercialisation jusqu’au 05/07/2024</a:t>
            </a:r>
          </a:p>
        </p:txBody>
      </p:sp>
      <p:grpSp>
        <p:nvGrpSpPr>
          <p:cNvPr id="144" name="Groupe 143">
            <a:extLst>
              <a:ext uri="{FF2B5EF4-FFF2-40B4-BE49-F238E27FC236}">
                <a16:creationId xmlns:a16="http://schemas.microsoft.com/office/drawing/2014/main" id="{0CCBD957-F34E-B89E-FABC-76931ED0E04C}"/>
              </a:ext>
            </a:extLst>
          </p:cNvPr>
          <p:cNvGrpSpPr/>
          <p:nvPr/>
        </p:nvGrpSpPr>
        <p:grpSpPr>
          <a:xfrm>
            <a:off x="2148448" y="2729254"/>
            <a:ext cx="263346" cy="272138"/>
            <a:chOff x="2570723" y="4870644"/>
            <a:chExt cx="261906" cy="261906"/>
          </a:xfrm>
        </p:grpSpPr>
        <p:sp>
          <p:nvSpPr>
            <p:cNvPr id="145" name="Rectangle 144">
              <a:extLst>
                <a:ext uri="{FF2B5EF4-FFF2-40B4-BE49-F238E27FC236}">
                  <a16:creationId xmlns:a16="http://schemas.microsoft.com/office/drawing/2014/main" id="{AE80B91A-9704-D432-5F0B-442BAAD7CA86}"/>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6" name="Graphique 145" descr="Ramper avec un remplissage uni">
              <a:extLst>
                <a:ext uri="{FF2B5EF4-FFF2-40B4-BE49-F238E27FC236}">
                  <a16:creationId xmlns:a16="http://schemas.microsoft.com/office/drawing/2014/main" id="{9546D09D-26E7-1D4F-AEE0-B7DD4CA5AB95}"/>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152" name="ZoneTexte 151">
            <a:extLst>
              <a:ext uri="{FF2B5EF4-FFF2-40B4-BE49-F238E27FC236}">
                <a16:creationId xmlns:a16="http://schemas.microsoft.com/office/drawing/2014/main" id="{5AA43AD5-83BC-479A-9EF1-DA774F99F0BB}"/>
              </a:ext>
            </a:extLst>
          </p:cNvPr>
          <p:cNvSpPr txBox="1"/>
          <p:nvPr/>
        </p:nvSpPr>
        <p:spPr>
          <a:xfrm>
            <a:off x="5853390" y="3669599"/>
            <a:ext cx="5707940" cy="400110"/>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FAF GP Organza (Gamme Défensive NIMI) : </a:t>
            </a:r>
            <a:r>
              <a:rPr lang="fr-FR" sz="1000" dirty="0">
                <a:solidFill>
                  <a:schemeClr val="tx1">
                    <a:lumMod val="75000"/>
                    <a:lumOff val="25000"/>
                  </a:schemeClr>
                </a:solidFill>
              </a:rPr>
              <a:t>enveloppe de 10 M d’€ commercialisation jusqu’au 04/12/2024</a:t>
            </a:r>
          </a:p>
        </p:txBody>
      </p:sp>
      <p:grpSp>
        <p:nvGrpSpPr>
          <p:cNvPr id="153" name="Groupe 152">
            <a:extLst>
              <a:ext uri="{FF2B5EF4-FFF2-40B4-BE49-F238E27FC236}">
                <a16:creationId xmlns:a16="http://schemas.microsoft.com/office/drawing/2014/main" id="{48D0C88C-EBD0-C8FF-455A-804D875208C9}"/>
              </a:ext>
            </a:extLst>
          </p:cNvPr>
          <p:cNvGrpSpPr/>
          <p:nvPr/>
        </p:nvGrpSpPr>
        <p:grpSpPr>
          <a:xfrm>
            <a:off x="5574293" y="3671720"/>
            <a:ext cx="263346" cy="272138"/>
            <a:chOff x="2570723" y="4870644"/>
            <a:chExt cx="261906" cy="261906"/>
          </a:xfrm>
        </p:grpSpPr>
        <p:sp>
          <p:nvSpPr>
            <p:cNvPr id="154" name="Rectangle 153">
              <a:extLst>
                <a:ext uri="{FF2B5EF4-FFF2-40B4-BE49-F238E27FC236}">
                  <a16:creationId xmlns:a16="http://schemas.microsoft.com/office/drawing/2014/main" id="{9703C785-0F83-52F5-6362-7B281A08FC12}"/>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5" name="Graphique 154" descr="Ramper avec un remplissage uni">
              <a:extLst>
                <a:ext uri="{FF2B5EF4-FFF2-40B4-BE49-F238E27FC236}">
                  <a16:creationId xmlns:a16="http://schemas.microsoft.com/office/drawing/2014/main" id="{34E25F5D-DEF5-AD86-6D0F-AD873953D4EB}"/>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cxnSp>
        <p:nvCxnSpPr>
          <p:cNvPr id="42" name="Connecteur droit 41">
            <a:extLst>
              <a:ext uri="{FF2B5EF4-FFF2-40B4-BE49-F238E27FC236}">
                <a16:creationId xmlns:a16="http://schemas.microsoft.com/office/drawing/2014/main" id="{4964720D-AF08-9152-95BC-E81772D658B6}"/>
              </a:ext>
            </a:extLst>
          </p:cNvPr>
          <p:cNvCxnSpPr>
            <a:cxnSpLocks/>
          </p:cNvCxnSpPr>
          <p:nvPr/>
        </p:nvCxnSpPr>
        <p:spPr>
          <a:xfrm>
            <a:off x="2153351" y="5741456"/>
            <a:ext cx="9453858"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D9747467-29B7-55C8-6FF3-D0AD3EE3FEAA}"/>
              </a:ext>
            </a:extLst>
          </p:cNvPr>
          <p:cNvSpPr/>
          <p:nvPr/>
        </p:nvSpPr>
        <p:spPr>
          <a:xfrm>
            <a:off x="11586197" y="1471498"/>
            <a:ext cx="348956" cy="4842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Picture 6" descr="ADN Nations - Analyse de marché et conseil stratégique">
            <a:hlinkClick r:id="rId8" action="ppaction://hlinksldjump"/>
            <a:extLst>
              <a:ext uri="{FF2B5EF4-FFF2-40B4-BE49-F238E27FC236}">
                <a16:creationId xmlns:a16="http://schemas.microsoft.com/office/drawing/2014/main" id="{3BD53BE6-8257-83DD-45D9-9C9F114A592B}"/>
              </a:ext>
            </a:extLst>
          </p:cNvPr>
          <p:cNvPicPr>
            <a:picLocks noChangeAspect="1" noChangeArrowheads="1"/>
          </p:cNvPicPr>
          <p:nvPr/>
        </p:nvPicPr>
        <p:blipFill>
          <a:blip r:embed="rId9"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080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33400D48-3DD0-CFFB-123D-49923FE12475}"/>
              </a:ext>
            </a:extLst>
          </p:cNvPr>
          <p:cNvSpPr>
            <a:spLocks noGrp="1"/>
          </p:cNvSpPr>
          <p:nvPr>
            <p:ph type="body" sz="quarter" idx="13"/>
          </p:nvPr>
        </p:nvSpPr>
        <p:spPr>
          <a:xfrm>
            <a:off x="623888" y="2565400"/>
            <a:ext cx="4964112" cy="2035175"/>
          </a:xfrm>
        </p:spPr>
        <p:txBody>
          <a:bodyPr/>
          <a:lstStyle/>
          <a:p>
            <a:pPr fontAlgn="auto">
              <a:buClr>
                <a:schemeClr val="accent6"/>
              </a:buClr>
              <a:defRPr/>
            </a:pPr>
            <a:r>
              <a:rPr lang="fr-FR" dirty="0"/>
              <a:t>Le programme des offres de compétition</a:t>
            </a:r>
          </a:p>
        </p:txBody>
      </p:sp>
      <p:sp>
        <p:nvSpPr>
          <p:cNvPr id="15" name="Espace réservé du texte 14">
            <a:extLst>
              <a:ext uri="{FF2B5EF4-FFF2-40B4-BE49-F238E27FC236}">
                <a16:creationId xmlns:a16="http://schemas.microsoft.com/office/drawing/2014/main" id="{2E42DC07-EE74-E897-4D3B-1904A68E764B}"/>
              </a:ext>
            </a:extLst>
          </p:cNvPr>
          <p:cNvSpPr>
            <a:spLocks noGrp="1"/>
          </p:cNvSpPr>
          <p:nvPr>
            <p:ph type="body" sz="quarter" idx="14"/>
          </p:nvPr>
        </p:nvSpPr>
        <p:spPr>
          <a:xfrm>
            <a:off x="623888" y="1738313"/>
            <a:ext cx="522579" cy="492443"/>
          </a:xfrm>
        </p:spPr>
        <p:txBody>
          <a:bodyPr/>
          <a:lstStyle/>
          <a:p>
            <a:pPr fontAlgn="auto">
              <a:spcBef>
                <a:spcPts val="0"/>
              </a:spcBef>
              <a:spcAft>
                <a:spcPts val="0"/>
              </a:spcAft>
              <a:buClr>
                <a:schemeClr val="accent6"/>
              </a:buClr>
              <a:defRPr/>
            </a:pPr>
            <a:r>
              <a:rPr dirty="0">
                <a:solidFill>
                  <a:srgbClr val="7030A0"/>
                </a:solidFill>
              </a:rPr>
              <a:t>03</a:t>
            </a:r>
          </a:p>
        </p:txBody>
      </p:sp>
      <p:pic>
        <p:nvPicPr>
          <p:cNvPr id="5" name="Espace réservé pour une image  4">
            <a:extLst>
              <a:ext uri="{FF2B5EF4-FFF2-40B4-BE49-F238E27FC236}">
                <a16:creationId xmlns:a16="http://schemas.microsoft.com/office/drawing/2014/main" id="{3E1D7B45-EB43-48E4-C850-E21789CAC35B}"/>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10508" b="10508"/>
          <a:stretch/>
        </p:blipFill>
        <p:spPr>
          <a:xfrm>
            <a:off x="6004560" y="-31158"/>
            <a:ext cx="6187440" cy="6889159"/>
          </a:xfrm>
        </p:spPr>
      </p:pic>
      <p:sp>
        <p:nvSpPr>
          <p:cNvPr id="2" name="Espace réservé du texte 13">
            <a:extLst>
              <a:ext uri="{FF2B5EF4-FFF2-40B4-BE49-F238E27FC236}">
                <a16:creationId xmlns:a16="http://schemas.microsoft.com/office/drawing/2014/main" id="{412D8008-4C8D-45BB-4706-BF9621241CED}"/>
              </a:ext>
            </a:extLst>
          </p:cNvPr>
          <p:cNvSpPr txBox="1">
            <a:spLocks/>
          </p:cNvSpPr>
          <p:nvPr/>
        </p:nvSpPr>
        <p:spPr>
          <a:xfrm>
            <a:off x="623888" y="4803776"/>
            <a:ext cx="4005262"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7030A0"/>
              </a:buClr>
              <a:buFont typeface="Wingdings" panose="05000000000000000000" pitchFamily="2" charset="2"/>
              <a:buChar char="§"/>
              <a:defRPr/>
            </a:pPr>
            <a:r>
              <a:rPr lang="fr-FR" sz="2000" kern="0" dirty="0">
                <a:solidFill>
                  <a:srgbClr val="7030A0"/>
                </a:solidFill>
              </a:rPr>
              <a:t>Marché des Professionnels</a:t>
            </a:r>
          </a:p>
          <a:p>
            <a:pPr fontAlgn="auto">
              <a:buClr>
                <a:srgbClr val="C00000"/>
              </a:buClr>
              <a:defRPr/>
            </a:pPr>
            <a:endParaRPr lang="fr-FR" kern="0" dirty="0">
              <a:solidFill>
                <a:srgbClr val="C00000"/>
              </a:solidFill>
            </a:endParaRPr>
          </a:p>
        </p:txBody>
      </p:sp>
    </p:spTree>
    <p:extLst>
      <p:ext uri="{BB962C8B-B14F-4D97-AF65-F5344CB8AC3E}">
        <p14:creationId xmlns:p14="http://schemas.microsoft.com/office/powerpoint/2010/main" val="1874299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a:solidFill>
                  <a:schemeClr val="tx1">
                    <a:lumMod val="75000"/>
                    <a:lumOff val="25000"/>
                  </a:schemeClr>
                </a:solidFill>
              </a:rPr>
              <a:t>Grand Public - Premium - </a:t>
            </a:r>
            <a:r>
              <a:rPr lang="fr-FR" sz="1400" b="1" kern="0">
                <a:solidFill>
                  <a:srgbClr val="C00000"/>
                </a:solidFill>
              </a:rPr>
              <a:t>Professionnels</a:t>
            </a:r>
            <a:r>
              <a:rPr lang="fr-FR" sz="1400" b="1" kern="0">
                <a:solidFill>
                  <a:schemeClr val="tx1">
                    <a:lumMod val="75000"/>
                    <a:lumOff val="25000"/>
                  </a:schemeClr>
                </a:solidFill>
              </a:rPr>
              <a:t> </a:t>
            </a:r>
          </a:p>
        </p:txBody>
      </p:sp>
      <p:sp>
        <p:nvSpPr>
          <p:cNvPr id="28" name="ZoneTexte 39">
            <a:extLst>
              <a:ext uri="{FF2B5EF4-FFF2-40B4-BE49-F238E27FC236}">
                <a16:creationId xmlns:a16="http://schemas.microsoft.com/office/drawing/2014/main" id="{595E23F0-2F7B-8E08-5E31-E8299631ED73}"/>
              </a:ext>
            </a:extLst>
          </p:cNvPr>
          <p:cNvSpPr txBox="1">
            <a:spLocks noChangeArrowheads="1"/>
          </p:cNvSpPr>
          <p:nvPr/>
        </p:nvSpPr>
        <p:spPr bwMode="auto">
          <a:xfrm>
            <a:off x="624334" y="2051926"/>
            <a:ext cx="15001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a:solidFill>
                  <a:srgbClr val="FFC000"/>
                </a:solidFill>
              </a:rPr>
              <a:t>IARD Prévoyance Santé</a:t>
            </a:r>
          </a:p>
        </p:txBody>
      </p:sp>
      <p:sp>
        <p:nvSpPr>
          <p:cNvPr id="29" name="ZoneTexte 39">
            <a:extLst>
              <a:ext uri="{FF2B5EF4-FFF2-40B4-BE49-F238E27FC236}">
                <a16:creationId xmlns:a16="http://schemas.microsoft.com/office/drawing/2014/main" id="{369C7DD8-BE2D-5267-BCCD-5A2562C496F1}"/>
              </a:ext>
            </a:extLst>
          </p:cNvPr>
          <p:cNvSpPr txBox="1">
            <a:spLocks noChangeArrowheads="1"/>
          </p:cNvSpPr>
          <p:nvPr/>
        </p:nvSpPr>
        <p:spPr bwMode="auto">
          <a:xfrm>
            <a:off x="624334" y="2708006"/>
            <a:ext cx="1402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a:solidFill>
                  <a:srgbClr val="C00000"/>
                </a:solidFill>
              </a:rPr>
              <a:t>BANCA</a:t>
            </a:r>
          </a:p>
        </p:txBody>
      </p:sp>
      <p:sp>
        <p:nvSpPr>
          <p:cNvPr id="30" name="ZoneTexte 39">
            <a:extLst>
              <a:ext uri="{FF2B5EF4-FFF2-40B4-BE49-F238E27FC236}">
                <a16:creationId xmlns:a16="http://schemas.microsoft.com/office/drawing/2014/main" id="{FE001457-7A7A-4017-89EF-79C4066EE01C}"/>
              </a:ext>
            </a:extLst>
          </p:cNvPr>
          <p:cNvSpPr txBox="1">
            <a:spLocks noChangeArrowheads="1"/>
          </p:cNvSpPr>
          <p:nvPr/>
        </p:nvSpPr>
        <p:spPr bwMode="auto">
          <a:xfrm>
            <a:off x="624334" y="3141592"/>
            <a:ext cx="14877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a:solidFill>
                  <a:srgbClr val="7030A0"/>
                </a:solidFill>
              </a:rPr>
              <a:t>MONETIQUE &amp; E-COMMERCE</a:t>
            </a:r>
          </a:p>
        </p:txBody>
      </p:sp>
      <p:sp>
        <p:nvSpPr>
          <p:cNvPr id="31" name="ZoneTexte 39">
            <a:extLst>
              <a:ext uri="{FF2B5EF4-FFF2-40B4-BE49-F238E27FC236}">
                <a16:creationId xmlns:a16="http://schemas.microsoft.com/office/drawing/2014/main" id="{3C13270E-D1A2-14E9-4C17-EF89981D22C8}"/>
              </a:ext>
            </a:extLst>
          </p:cNvPr>
          <p:cNvSpPr txBox="1">
            <a:spLocks noChangeArrowheads="1"/>
          </p:cNvSpPr>
          <p:nvPr/>
        </p:nvSpPr>
        <p:spPr bwMode="auto">
          <a:xfrm>
            <a:off x="624334" y="3943711"/>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a:solidFill>
                  <a:srgbClr val="00B0F0"/>
                </a:solidFill>
              </a:rPr>
              <a:t>EPARGNE</a:t>
            </a:r>
          </a:p>
        </p:txBody>
      </p:sp>
      <p:sp>
        <p:nvSpPr>
          <p:cNvPr id="32" name="ZoneTexte 39">
            <a:extLst>
              <a:ext uri="{FF2B5EF4-FFF2-40B4-BE49-F238E27FC236}">
                <a16:creationId xmlns:a16="http://schemas.microsoft.com/office/drawing/2014/main" id="{FDAD36D2-AEA6-43EF-0FFC-9F0B3687A507}"/>
              </a:ext>
            </a:extLst>
          </p:cNvPr>
          <p:cNvSpPr txBox="1">
            <a:spLocks noChangeArrowheads="1"/>
          </p:cNvSpPr>
          <p:nvPr/>
        </p:nvSpPr>
        <p:spPr bwMode="auto">
          <a:xfrm>
            <a:off x="624334" y="4623586"/>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a:solidFill>
                  <a:srgbClr val="92D050"/>
                </a:solidFill>
              </a:rPr>
              <a:t>CRÉDIT</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a:ln>
                  <a:noFill/>
                </a:ln>
                <a:solidFill>
                  <a:srgbClr val="C00000"/>
                </a:solidFill>
                <a:effectLst/>
                <a:uLnTx/>
                <a:uFillTx/>
                <a:latin typeface="Montserrat Black" panose="00000A00000000000000" pitchFamily="2" charset="0"/>
                <a:ea typeface="+mn-ea"/>
                <a:cs typeface="+mn-cs"/>
              </a:rPr>
              <a:t>LE PROGRAMME </a:t>
            </a:r>
            <a:r>
              <a:rPr kumimoji="0" lang="fr-FR" altLang="fr-FR" sz="1800" b="1" i="0" u="none" strike="noStrike" kern="1200" cap="none" spc="0" normalizeH="0" baseline="0" noProof="0">
                <a:ln>
                  <a:noFill/>
                </a:ln>
                <a:solidFill>
                  <a:sysClr val="windowText" lastClr="000000">
                    <a:lumMod val="75000"/>
                    <a:lumOff val="25000"/>
                  </a:sysClr>
                </a:solidFill>
                <a:effectLst/>
                <a:uLnTx/>
                <a:uFillTx/>
                <a:latin typeface="Montserrat Black" panose="00000A00000000000000" pitchFamily="2" charset="0"/>
                <a:ea typeface="+mn-ea"/>
                <a:cs typeface="+mn-cs"/>
              </a:rPr>
              <a:t>des PRO - </a:t>
            </a:r>
            <a:r>
              <a:rPr kumimoji="0" lang="fr-FR" altLang="fr-FR" sz="1800" b="1" i="0" u="none" strike="noStrike" kern="1200" cap="none" spc="0" normalizeH="0" baseline="0" noProof="0">
                <a:ln>
                  <a:noFill/>
                </a:ln>
                <a:solidFill>
                  <a:srgbClr val="C00000"/>
                </a:solidFill>
                <a:effectLst/>
                <a:uLnTx/>
                <a:uFillTx/>
                <a:latin typeface="Montserrat Black" panose="00000A00000000000000" pitchFamily="2" charset="0"/>
                <a:ea typeface="+mn-ea"/>
                <a:cs typeface="+mn-cs"/>
              </a:rPr>
              <a:t>Les offres </a:t>
            </a:r>
            <a:r>
              <a:rPr lang="fr-FR" altLang="fr-FR">
                <a:solidFill>
                  <a:srgbClr val="C00000"/>
                </a:solidFill>
              </a:rPr>
              <a:t>de compétition </a:t>
            </a:r>
            <a:r>
              <a:rPr kumimoji="0" lang="fr-FR" altLang="fr-FR" sz="1800" b="1" i="0" u="none" strike="noStrike" kern="1200" cap="none" spc="0" normalizeH="0" baseline="0" noProof="0">
                <a:ln>
                  <a:noFill/>
                </a:ln>
                <a:solidFill>
                  <a:sysClr val="windowText" lastClr="000000">
                    <a:lumMod val="75000"/>
                    <a:lumOff val="25000"/>
                  </a:sysClr>
                </a:solidFill>
                <a:effectLst/>
                <a:uLnTx/>
                <a:uFillTx/>
                <a:latin typeface="Montserrat Black" panose="00000A00000000000000" pitchFamily="2" charset="0"/>
                <a:ea typeface="+mn-ea"/>
                <a:cs typeface="+mn-cs"/>
              </a:rPr>
              <a:t>de chaque univers</a:t>
            </a:r>
            <a:endParaRPr kumimoji="0" lang="fr-FR" sz="1800" b="1" i="0" u="none" strike="noStrike" kern="1200" cap="none" spc="0" normalizeH="0" baseline="0" noProof="0">
              <a:ln>
                <a:noFill/>
              </a:ln>
              <a:solidFill>
                <a:sysClr val="windowText" lastClr="000000">
                  <a:lumMod val="75000"/>
                  <a:lumOff val="25000"/>
                </a:sysClr>
              </a:solidFill>
              <a:effectLst/>
              <a:uLnTx/>
              <a:uFillTx/>
              <a:latin typeface="Montserrat Black" panose="00000A00000000000000" pitchFamily="2" charset="0"/>
              <a:ea typeface="+mn-ea"/>
              <a:cs typeface="+mn-cs"/>
            </a:endParaRPr>
          </a:p>
        </p:txBody>
      </p:sp>
      <p:sp>
        <p:nvSpPr>
          <p:cNvPr id="33" name="Flèche : pentagone 32">
            <a:extLst>
              <a:ext uri="{FF2B5EF4-FFF2-40B4-BE49-F238E27FC236}">
                <a16:creationId xmlns:a16="http://schemas.microsoft.com/office/drawing/2014/main" id="{44E9952A-ED33-CC5D-246E-34C907397477}"/>
              </a:ext>
            </a:extLst>
          </p:cNvPr>
          <p:cNvSpPr/>
          <p:nvPr/>
        </p:nvSpPr>
        <p:spPr>
          <a:xfrm>
            <a:off x="693738" y="1141298"/>
            <a:ext cx="11041062" cy="307975"/>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4" name="ZoneTexte 33">
            <a:extLst>
              <a:ext uri="{FF2B5EF4-FFF2-40B4-BE49-F238E27FC236}">
                <a16:creationId xmlns:a16="http://schemas.microsoft.com/office/drawing/2014/main" id="{AA23237B-39B9-88F0-FDF6-0C7CBBDAFD5E}"/>
              </a:ext>
            </a:extLst>
          </p:cNvPr>
          <p:cNvSpPr txBox="1">
            <a:spLocks noChangeArrowheads="1"/>
          </p:cNvSpPr>
          <p:nvPr/>
        </p:nvSpPr>
        <p:spPr bwMode="auto">
          <a:xfrm>
            <a:off x="234738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a:solidFill>
                  <a:srgbClr val="C00000"/>
                </a:solidFill>
              </a:rPr>
              <a:t>Mai</a:t>
            </a:r>
          </a:p>
        </p:txBody>
      </p:sp>
      <p:sp>
        <p:nvSpPr>
          <p:cNvPr id="35" name="ZoneTexte 31">
            <a:extLst>
              <a:ext uri="{FF2B5EF4-FFF2-40B4-BE49-F238E27FC236}">
                <a16:creationId xmlns:a16="http://schemas.microsoft.com/office/drawing/2014/main" id="{029D3230-6A48-9508-FC45-5D527AFA01DE}"/>
              </a:ext>
            </a:extLst>
          </p:cNvPr>
          <p:cNvSpPr txBox="1">
            <a:spLocks noChangeArrowheads="1"/>
          </p:cNvSpPr>
          <p:nvPr/>
        </p:nvSpPr>
        <p:spPr bwMode="auto">
          <a:xfrm>
            <a:off x="473022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a:solidFill>
                  <a:srgbClr val="C00000"/>
                </a:solidFill>
              </a:rPr>
              <a:t>Juin</a:t>
            </a:r>
          </a:p>
        </p:txBody>
      </p:sp>
      <p:sp>
        <p:nvSpPr>
          <p:cNvPr id="36" name="ZoneTexte 32">
            <a:extLst>
              <a:ext uri="{FF2B5EF4-FFF2-40B4-BE49-F238E27FC236}">
                <a16:creationId xmlns:a16="http://schemas.microsoft.com/office/drawing/2014/main" id="{45289905-4976-DF8C-F352-FE1413288144}"/>
              </a:ext>
            </a:extLst>
          </p:cNvPr>
          <p:cNvSpPr txBox="1">
            <a:spLocks noChangeArrowheads="1"/>
          </p:cNvSpPr>
          <p:nvPr/>
        </p:nvSpPr>
        <p:spPr bwMode="auto">
          <a:xfrm>
            <a:off x="7091183" y="1133361"/>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a:solidFill>
                  <a:srgbClr val="C00000"/>
                </a:solidFill>
              </a:rPr>
              <a:t>Juillet</a:t>
            </a:r>
          </a:p>
        </p:txBody>
      </p:sp>
      <p:sp>
        <p:nvSpPr>
          <p:cNvPr id="37" name="ZoneTexte 33">
            <a:extLst>
              <a:ext uri="{FF2B5EF4-FFF2-40B4-BE49-F238E27FC236}">
                <a16:creationId xmlns:a16="http://schemas.microsoft.com/office/drawing/2014/main" id="{6FF98D35-F989-D6DA-BF9E-938BCC4D9D7E}"/>
              </a:ext>
            </a:extLst>
          </p:cNvPr>
          <p:cNvSpPr txBox="1">
            <a:spLocks noChangeArrowheads="1"/>
          </p:cNvSpPr>
          <p:nvPr/>
        </p:nvSpPr>
        <p:spPr bwMode="auto">
          <a:xfrm>
            <a:off x="9303815" y="1127011"/>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a:solidFill>
                  <a:srgbClr val="C00000"/>
                </a:solidFill>
              </a:rPr>
              <a:t>Août</a:t>
            </a:r>
          </a:p>
        </p:txBody>
      </p:sp>
      <p:cxnSp>
        <p:nvCxnSpPr>
          <p:cNvPr id="39" name="Connecteur droit 38">
            <a:extLst>
              <a:ext uri="{FF2B5EF4-FFF2-40B4-BE49-F238E27FC236}">
                <a16:creationId xmlns:a16="http://schemas.microsoft.com/office/drawing/2014/main" id="{4984DE30-CB6B-7FE1-C2DC-4D1F3C33E2FF}"/>
              </a:ext>
            </a:extLst>
          </p:cNvPr>
          <p:cNvCxnSpPr>
            <a:cxnSpLocks/>
          </p:cNvCxnSpPr>
          <p:nvPr/>
        </p:nvCxnSpPr>
        <p:spPr>
          <a:xfrm>
            <a:off x="2115251" y="2705935"/>
            <a:ext cx="9453858"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5646C704-3C9C-3C8B-E838-69DFB591CC8D}"/>
              </a:ext>
            </a:extLst>
          </p:cNvPr>
          <p:cNvCxnSpPr>
            <a:cxnSpLocks/>
          </p:cNvCxnSpPr>
          <p:nvPr/>
        </p:nvCxnSpPr>
        <p:spPr>
          <a:xfrm>
            <a:off x="2105726" y="3069771"/>
            <a:ext cx="945385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0F7FFC2F-148F-C34A-F94D-12B32590FFB0}"/>
              </a:ext>
            </a:extLst>
          </p:cNvPr>
          <p:cNvCxnSpPr>
            <a:cxnSpLocks/>
          </p:cNvCxnSpPr>
          <p:nvPr/>
        </p:nvCxnSpPr>
        <p:spPr>
          <a:xfrm>
            <a:off x="2115251" y="3726077"/>
            <a:ext cx="9452416"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4964720D-AF08-9152-95BC-E81772D658B6}"/>
              </a:ext>
            </a:extLst>
          </p:cNvPr>
          <p:cNvCxnSpPr>
            <a:cxnSpLocks/>
          </p:cNvCxnSpPr>
          <p:nvPr/>
        </p:nvCxnSpPr>
        <p:spPr>
          <a:xfrm>
            <a:off x="2105726" y="4405473"/>
            <a:ext cx="9453858"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8B2598AD-13BB-945A-0B5C-E9B81CE8B797}"/>
              </a:ext>
            </a:extLst>
          </p:cNvPr>
          <p:cNvCxnSpPr>
            <a:cxnSpLocks/>
          </p:cNvCxnSpPr>
          <p:nvPr/>
        </p:nvCxnSpPr>
        <p:spPr>
          <a:xfrm>
            <a:off x="2105726" y="5101230"/>
            <a:ext cx="9453858"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4D87A692-3196-5BBC-BBAA-183AC539AE16}"/>
              </a:ext>
            </a:extLst>
          </p:cNvPr>
          <p:cNvCxnSpPr>
            <a:cxnSpLocks/>
          </p:cNvCxnSpPr>
          <p:nvPr/>
        </p:nvCxnSpPr>
        <p:spPr>
          <a:xfrm>
            <a:off x="-107576" y="3528797"/>
            <a:ext cx="645458"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8" name="Forme libre : forme 17">
            <a:extLst>
              <a:ext uri="{FF2B5EF4-FFF2-40B4-BE49-F238E27FC236}">
                <a16:creationId xmlns:a16="http://schemas.microsoft.com/office/drawing/2014/main" id="{F10147C5-BAE5-8CA5-CD34-240DA1943E8E}"/>
              </a:ext>
            </a:extLst>
          </p:cNvPr>
          <p:cNvSpPr/>
          <p:nvPr/>
        </p:nvSpPr>
        <p:spPr>
          <a:xfrm rot="496478">
            <a:off x="-81244" y="4822754"/>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orme libre : forme 18">
            <a:extLst>
              <a:ext uri="{FF2B5EF4-FFF2-40B4-BE49-F238E27FC236}">
                <a16:creationId xmlns:a16="http://schemas.microsoft.com/office/drawing/2014/main" id="{0548E354-9AC8-3843-97F8-51D69170A23C}"/>
              </a:ext>
            </a:extLst>
          </p:cNvPr>
          <p:cNvSpPr/>
          <p:nvPr/>
        </p:nvSpPr>
        <p:spPr>
          <a:xfrm flipV="1">
            <a:off x="-81244" y="1722240"/>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orme libre : forme 25">
            <a:extLst>
              <a:ext uri="{FF2B5EF4-FFF2-40B4-BE49-F238E27FC236}">
                <a16:creationId xmlns:a16="http://schemas.microsoft.com/office/drawing/2014/main" id="{7635B714-9412-CB38-04A0-28D5300D5C42}"/>
              </a:ext>
            </a:extLst>
          </p:cNvPr>
          <p:cNvSpPr/>
          <p:nvPr/>
        </p:nvSpPr>
        <p:spPr>
          <a:xfrm>
            <a:off x="-89268" y="2504837"/>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orme libre : forme 26">
            <a:extLst>
              <a:ext uri="{FF2B5EF4-FFF2-40B4-BE49-F238E27FC236}">
                <a16:creationId xmlns:a16="http://schemas.microsoft.com/office/drawing/2014/main" id="{EF8184E6-C8BA-925C-2246-99663836A6C2}"/>
              </a:ext>
            </a:extLst>
          </p:cNvPr>
          <p:cNvSpPr/>
          <p:nvPr/>
        </p:nvSpPr>
        <p:spPr>
          <a:xfrm flipV="1">
            <a:off x="-107576" y="4112662"/>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7" name="Groupe 66">
            <a:extLst>
              <a:ext uri="{FF2B5EF4-FFF2-40B4-BE49-F238E27FC236}">
                <a16:creationId xmlns:a16="http://schemas.microsoft.com/office/drawing/2014/main" id="{21A3DAE9-EDD5-D959-6B26-F00CB58889F9}"/>
              </a:ext>
            </a:extLst>
          </p:cNvPr>
          <p:cNvGrpSpPr/>
          <p:nvPr/>
        </p:nvGrpSpPr>
        <p:grpSpPr>
          <a:xfrm>
            <a:off x="2105485" y="3134726"/>
            <a:ext cx="261906" cy="261906"/>
            <a:chOff x="6367098" y="4045728"/>
            <a:chExt cx="261906" cy="261906"/>
          </a:xfrm>
        </p:grpSpPr>
        <p:sp>
          <p:nvSpPr>
            <p:cNvPr id="12" name="Rectangle 11">
              <a:extLst>
                <a:ext uri="{FF2B5EF4-FFF2-40B4-BE49-F238E27FC236}">
                  <a16:creationId xmlns:a16="http://schemas.microsoft.com/office/drawing/2014/main" id="{A19D4E65-FE89-B6D8-818A-BFBFCF925E9B}"/>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Graphique 20" descr="Ramper avec un remplissage uni">
              <a:extLst>
                <a:ext uri="{FF2B5EF4-FFF2-40B4-BE49-F238E27FC236}">
                  <a16:creationId xmlns:a16="http://schemas.microsoft.com/office/drawing/2014/main" id="{AD7E38C0-DD65-8DA5-2130-5D1DA269559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grpSp>
        <p:nvGrpSpPr>
          <p:cNvPr id="50" name="Groupe 49">
            <a:extLst>
              <a:ext uri="{FF2B5EF4-FFF2-40B4-BE49-F238E27FC236}">
                <a16:creationId xmlns:a16="http://schemas.microsoft.com/office/drawing/2014/main" id="{6FCF4198-2B74-AFD0-5150-9F9BDA966A08}"/>
              </a:ext>
            </a:extLst>
          </p:cNvPr>
          <p:cNvGrpSpPr/>
          <p:nvPr/>
        </p:nvGrpSpPr>
        <p:grpSpPr>
          <a:xfrm>
            <a:off x="2105485" y="4810592"/>
            <a:ext cx="245333" cy="261906"/>
            <a:chOff x="2903319" y="4896669"/>
            <a:chExt cx="261906" cy="261906"/>
          </a:xfrm>
        </p:grpSpPr>
        <p:sp>
          <p:nvSpPr>
            <p:cNvPr id="52" name="Rectangle 51">
              <a:extLst>
                <a:ext uri="{FF2B5EF4-FFF2-40B4-BE49-F238E27FC236}">
                  <a16:creationId xmlns:a16="http://schemas.microsoft.com/office/drawing/2014/main" id="{12FA60E1-ABD4-5171-ABF9-84A5CA607189}"/>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Graphique 52" descr="Ramper avec un remplissage uni">
              <a:extLst>
                <a:ext uri="{FF2B5EF4-FFF2-40B4-BE49-F238E27FC236}">
                  <a16:creationId xmlns:a16="http://schemas.microsoft.com/office/drawing/2014/main" id="{988E70EF-23A5-9546-D0A3-4C10125738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54" name="ZoneTexte 53">
            <a:extLst>
              <a:ext uri="{FF2B5EF4-FFF2-40B4-BE49-F238E27FC236}">
                <a16:creationId xmlns:a16="http://schemas.microsoft.com/office/drawing/2014/main" id="{6539B862-4DA6-111C-9F73-E1F2A1DFC701}"/>
              </a:ext>
            </a:extLst>
          </p:cNvPr>
          <p:cNvSpPr txBox="1"/>
          <p:nvPr/>
        </p:nvSpPr>
        <p:spPr>
          <a:xfrm>
            <a:off x="2377426" y="4818434"/>
            <a:ext cx="9189846" cy="246221"/>
          </a:xfrm>
          <a:prstGeom prst="rect">
            <a:avLst/>
          </a:prstGeom>
          <a:solidFill>
            <a:schemeClr val="accent2">
              <a:lumMod val="40000"/>
              <a:lumOff val="60000"/>
            </a:schemeClr>
          </a:solidFill>
          <a:ln>
            <a:noFill/>
          </a:ln>
        </p:spPr>
        <p:txBody>
          <a:bodyPr wrap="square" rtlCol="0">
            <a:spAutoFit/>
          </a:bodyPr>
          <a:lstStyle/>
          <a:p>
            <a:r>
              <a:rPr lang="fr-FR" sz="1000" b="1">
                <a:solidFill>
                  <a:schemeClr val="tx1">
                    <a:lumMod val="75000"/>
                    <a:lumOff val="25000"/>
                  </a:schemeClr>
                </a:solidFill>
              </a:rPr>
              <a:t>Gamme crédits MLT, y compris crédits green</a:t>
            </a:r>
            <a:endParaRPr lang="fr-FR" sz="1000">
              <a:solidFill>
                <a:schemeClr val="tx1">
                  <a:lumMod val="75000"/>
                  <a:lumOff val="25000"/>
                </a:schemeClr>
              </a:solidFill>
            </a:endParaRPr>
          </a:p>
        </p:txBody>
      </p:sp>
      <p:sp>
        <p:nvSpPr>
          <p:cNvPr id="63" name="ZoneTexte 62">
            <a:extLst>
              <a:ext uri="{FF2B5EF4-FFF2-40B4-BE49-F238E27FC236}">
                <a16:creationId xmlns:a16="http://schemas.microsoft.com/office/drawing/2014/main" id="{7A3B3288-E629-62FA-C5E8-898D4BA824D8}"/>
              </a:ext>
            </a:extLst>
          </p:cNvPr>
          <p:cNvSpPr txBox="1"/>
          <p:nvPr/>
        </p:nvSpPr>
        <p:spPr>
          <a:xfrm>
            <a:off x="2421775" y="2413288"/>
            <a:ext cx="9118151" cy="246221"/>
          </a:xfrm>
          <a:prstGeom prst="rect">
            <a:avLst/>
          </a:prstGeom>
          <a:solidFill>
            <a:srgbClr val="FFFFCC"/>
          </a:solid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mn-cs"/>
              </a:rPr>
              <a:t>Auto PRO : </a:t>
            </a:r>
            <a:r>
              <a:rPr kumimoji="0" lang="fr-FR" sz="8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mn-cs"/>
              </a:rPr>
              <a:t>2 mois offerts sur nouvelles souscriptions (maxi 200€)</a:t>
            </a:r>
            <a:endParaRPr kumimoji="0" lang="fr-FR" sz="1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mn-cs"/>
            </a:endParaRPr>
          </a:p>
        </p:txBody>
      </p:sp>
      <p:grpSp>
        <p:nvGrpSpPr>
          <p:cNvPr id="64" name="Groupe 63">
            <a:extLst>
              <a:ext uri="{FF2B5EF4-FFF2-40B4-BE49-F238E27FC236}">
                <a16:creationId xmlns:a16="http://schemas.microsoft.com/office/drawing/2014/main" id="{E1EB39C9-6835-2507-4E3A-77FD0F00F52B}"/>
              </a:ext>
            </a:extLst>
          </p:cNvPr>
          <p:cNvGrpSpPr/>
          <p:nvPr/>
        </p:nvGrpSpPr>
        <p:grpSpPr>
          <a:xfrm>
            <a:off x="2105485" y="2416125"/>
            <a:ext cx="261906" cy="267039"/>
            <a:chOff x="3514438" y="1974185"/>
            <a:chExt cx="261906" cy="267039"/>
          </a:xfrm>
        </p:grpSpPr>
        <p:sp>
          <p:nvSpPr>
            <p:cNvPr id="65" name="Rectangle 64">
              <a:extLst>
                <a:ext uri="{FF2B5EF4-FFF2-40B4-BE49-F238E27FC236}">
                  <a16:creationId xmlns:a16="http://schemas.microsoft.com/office/drawing/2014/main" id="{3313F1A7-0548-CDF9-6693-70F8C38BBEA5}"/>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6" name="Graphique 65" descr="Ramper avec un remplissage uni">
              <a:extLst>
                <a:ext uri="{FF2B5EF4-FFF2-40B4-BE49-F238E27FC236}">
                  <a16:creationId xmlns:a16="http://schemas.microsoft.com/office/drawing/2014/main" id="{727F05C6-C249-F5E4-5531-D41CC73307B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grpSp>
        <p:nvGrpSpPr>
          <p:cNvPr id="73" name="Groupe 72">
            <a:extLst>
              <a:ext uri="{FF2B5EF4-FFF2-40B4-BE49-F238E27FC236}">
                <a16:creationId xmlns:a16="http://schemas.microsoft.com/office/drawing/2014/main" id="{4CEC7BDE-54B0-FAB0-7ABD-CDC82F53546D}"/>
              </a:ext>
            </a:extLst>
          </p:cNvPr>
          <p:cNvGrpSpPr/>
          <p:nvPr/>
        </p:nvGrpSpPr>
        <p:grpSpPr>
          <a:xfrm>
            <a:off x="2105485" y="3431234"/>
            <a:ext cx="261906" cy="261906"/>
            <a:chOff x="6367098" y="4045728"/>
            <a:chExt cx="261906" cy="261906"/>
          </a:xfrm>
        </p:grpSpPr>
        <p:sp>
          <p:nvSpPr>
            <p:cNvPr id="74" name="Rectangle 73">
              <a:extLst>
                <a:ext uri="{FF2B5EF4-FFF2-40B4-BE49-F238E27FC236}">
                  <a16:creationId xmlns:a16="http://schemas.microsoft.com/office/drawing/2014/main" id="{75475BDD-68FE-7B5A-95E5-ACACC785EB0C}"/>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5" name="Graphique 74" descr="Ramper avec un remplissage uni">
              <a:extLst>
                <a:ext uri="{FF2B5EF4-FFF2-40B4-BE49-F238E27FC236}">
                  <a16:creationId xmlns:a16="http://schemas.microsoft.com/office/drawing/2014/main" id="{73D2B52C-E7A6-B4C6-4CBD-CE69A3E6CF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sp>
        <p:nvSpPr>
          <p:cNvPr id="92" name="ZoneTexte 91">
            <a:extLst>
              <a:ext uri="{FF2B5EF4-FFF2-40B4-BE49-F238E27FC236}">
                <a16:creationId xmlns:a16="http://schemas.microsoft.com/office/drawing/2014/main" id="{B9ABEBE3-5AF9-91F3-5811-051B74D6AF94}"/>
              </a:ext>
            </a:extLst>
          </p:cNvPr>
          <p:cNvSpPr txBox="1"/>
          <p:nvPr/>
        </p:nvSpPr>
        <p:spPr>
          <a:xfrm>
            <a:off x="2398971" y="3829186"/>
            <a:ext cx="9178221" cy="246221"/>
          </a:xfrm>
          <a:prstGeom prst="rect">
            <a:avLst/>
          </a:prstGeom>
          <a:solidFill>
            <a:srgbClr val="CCECFF"/>
          </a:solidFill>
        </p:spPr>
        <p:txBody>
          <a:bodyPr wrap="square" rtlCol="0">
            <a:spAutoFit/>
          </a:bodyPr>
          <a:lstStyle/>
          <a:p>
            <a:r>
              <a:rPr lang="fr-FR" sz="1000" b="1">
                <a:solidFill>
                  <a:schemeClr val="tx1">
                    <a:lumMod val="75000"/>
                    <a:lumOff val="25000"/>
                  </a:schemeClr>
                </a:solidFill>
              </a:rPr>
              <a:t>CAT PRO / CAT BDR / CAT Vert / VIZION TRESO jusqu’au 28/06</a:t>
            </a:r>
            <a:endParaRPr lang="fr-FR" sz="1000">
              <a:solidFill>
                <a:schemeClr val="tx1">
                  <a:lumMod val="75000"/>
                  <a:lumOff val="25000"/>
                </a:schemeClr>
              </a:solidFill>
            </a:endParaRPr>
          </a:p>
        </p:txBody>
      </p:sp>
      <p:grpSp>
        <p:nvGrpSpPr>
          <p:cNvPr id="93" name="Groupe 92">
            <a:extLst>
              <a:ext uri="{FF2B5EF4-FFF2-40B4-BE49-F238E27FC236}">
                <a16:creationId xmlns:a16="http://schemas.microsoft.com/office/drawing/2014/main" id="{09EA0A8C-8C4E-7866-5B4E-648468DA8D14}"/>
              </a:ext>
            </a:extLst>
          </p:cNvPr>
          <p:cNvGrpSpPr/>
          <p:nvPr/>
        </p:nvGrpSpPr>
        <p:grpSpPr>
          <a:xfrm>
            <a:off x="2105485" y="3817412"/>
            <a:ext cx="263346" cy="272138"/>
            <a:chOff x="2570723" y="4870644"/>
            <a:chExt cx="261906" cy="261906"/>
          </a:xfrm>
        </p:grpSpPr>
        <p:sp>
          <p:nvSpPr>
            <p:cNvPr id="94" name="Rectangle 93">
              <a:extLst>
                <a:ext uri="{FF2B5EF4-FFF2-40B4-BE49-F238E27FC236}">
                  <a16:creationId xmlns:a16="http://schemas.microsoft.com/office/drawing/2014/main" id="{CAEE2050-1B4C-320B-AFFD-43E11097C0C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5" name="Graphique 94" descr="Ramper avec un remplissage uni">
              <a:extLst>
                <a:ext uri="{FF2B5EF4-FFF2-40B4-BE49-F238E27FC236}">
                  <a16:creationId xmlns:a16="http://schemas.microsoft.com/office/drawing/2014/main" id="{0E225691-E32A-F03A-827F-4083F5AEEB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96" name="ZoneTexte 95">
            <a:extLst>
              <a:ext uri="{FF2B5EF4-FFF2-40B4-BE49-F238E27FC236}">
                <a16:creationId xmlns:a16="http://schemas.microsoft.com/office/drawing/2014/main" id="{FBB5A1FF-66B7-F0C3-799B-053F89FE41A6}"/>
              </a:ext>
            </a:extLst>
          </p:cNvPr>
          <p:cNvSpPr txBox="1"/>
          <p:nvPr/>
        </p:nvSpPr>
        <p:spPr>
          <a:xfrm>
            <a:off x="2397528" y="4123908"/>
            <a:ext cx="9179663" cy="246221"/>
          </a:xfrm>
          <a:prstGeom prst="rect">
            <a:avLst/>
          </a:prstGeom>
          <a:solidFill>
            <a:srgbClr val="CCECFF"/>
          </a:solidFill>
        </p:spPr>
        <p:txBody>
          <a:bodyPr wrap="square" rtlCol="0">
            <a:spAutoFit/>
          </a:bodyPr>
          <a:lstStyle/>
          <a:p>
            <a:r>
              <a:rPr lang="fr-FR" sz="1000" b="1">
                <a:solidFill>
                  <a:schemeClr val="tx1">
                    <a:lumMod val="75000"/>
                    <a:lumOff val="25000"/>
                  </a:schemeClr>
                </a:solidFill>
              </a:rPr>
              <a:t>Parts sociales / CEP</a:t>
            </a:r>
            <a:endParaRPr lang="fr-FR" sz="1000">
              <a:solidFill>
                <a:schemeClr val="tx1">
                  <a:lumMod val="75000"/>
                  <a:lumOff val="25000"/>
                </a:schemeClr>
              </a:solidFill>
            </a:endParaRPr>
          </a:p>
        </p:txBody>
      </p:sp>
      <p:grpSp>
        <p:nvGrpSpPr>
          <p:cNvPr id="97" name="Groupe 96">
            <a:extLst>
              <a:ext uri="{FF2B5EF4-FFF2-40B4-BE49-F238E27FC236}">
                <a16:creationId xmlns:a16="http://schemas.microsoft.com/office/drawing/2014/main" id="{9C25574E-8BF0-4690-884B-F2ABFDF0CD51}"/>
              </a:ext>
            </a:extLst>
          </p:cNvPr>
          <p:cNvGrpSpPr/>
          <p:nvPr/>
        </p:nvGrpSpPr>
        <p:grpSpPr>
          <a:xfrm>
            <a:off x="2105485" y="4112134"/>
            <a:ext cx="263346" cy="255900"/>
            <a:chOff x="2570723" y="4870644"/>
            <a:chExt cx="261906" cy="261906"/>
          </a:xfrm>
        </p:grpSpPr>
        <p:sp>
          <p:nvSpPr>
            <p:cNvPr id="98" name="Rectangle 97">
              <a:extLst>
                <a:ext uri="{FF2B5EF4-FFF2-40B4-BE49-F238E27FC236}">
                  <a16:creationId xmlns:a16="http://schemas.microsoft.com/office/drawing/2014/main" id="{5894DEDD-6A2D-3CA9-3CB0-057D895DED5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9" name="Graphique 98" descr="Ramper avec un remplissage uni">
              <a:extLst>
                <a:ext uri="{FF2B5EF4-FFF2-40B4-BE49-F238E27FC236}">
                  <a16:creationId xmlns:a16="http://schemas.microsoft.com/office/drawing/2014/main" id="{98E6C073-C042-4873-88AC-D0B44B834FF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58" name="ZoneTexte 57">
            <a:extLst>
              <a:ext uri="{FF2B5EF4-FFF2-40B4-BE49-F238E27FC236}">
                <a16:creationId xmlns:a16="http://schemas.microsoft.com/office/drawing/2014/main" id="{7C8F34C5-F187-EBAD-C119-D6DB33D6C847}"/>
              </a:ext>
            </a:extLst>
          </p:cNvPr>
          <p:cNvSpPr txBox="1"/>
          <p:nvPr/>
        </p:nvSpPr>
        <p:spPr>
          <a:xfrm>
            <a:off x="2410788" y="2108619"/>
            <a:ext cx="9121025" cy="246221"/>
          </a:xfrm>
          <a:prstGeom prst="rect">
            <a:avLst/>
          </a:prstGeom>
          <a:solidFill>
            <a:srgbClr val="FFFFCC"/>
          </a:solidFill>
          <a:ln>
            <a:noFill/>
          </a:ln>
        </p:spPr>
        <p:txBody>
          <a:bodyPr wrap="square" rtlCol="0">
            <a:spAutoFit/>
          </a:bodyPr>
          <a:lstStyle/>
          <a:p>
            <a:r>
              <a:rPr lang="fr-FR" sz="1000" b="1">
                <a:solidFill>
                  <a:schemeClr val="tx1">
                    <a:lumMod val="75000"/>
                    <a:lumOff val="25000"/>
                  </a:schemeClr>
                </a:solidFill>
              </a:rPr>
              <a:t>MR PRO : </a:t>
            </a:r>
            <a:r>
              <a:rPr lang="fr-FR" sz="800">
                <a:solidFill>
                  <a:schemeClr val="tx1">
                    <a:lumMod val="75000"/>
                    <a:lumOff val="25000"/>
                  </a:schemeClr>
                </a:solidFill>
              </a:rPr>
              <a:t>2 mois offerts sur nouvelles souscriptions (maxi 50€)</a:t>
            </a:r>
            <a:endParaRPr lang="fr-FR" sz="1000">
              <a:solidFill>
                <a:schemeClr val="tx1">
                  <a:lumMod val="75000"/>
                  <a:lumOff val="25000"/>
                </a:schemeClr>
              </a:solidFill>
            </a:endParaRPr>
          </a:p>
        </p:txBody>
      </p:sp>
      <p:grpSp>
        <p:nvGrpSpPr>
          <p:cNvPr id="68" name="Groupe 67">
            <a:extLst>
              <a:ext uri="{FF2B5EF4-FFF2-40B4-BE49-F238E27FC236}">
                <a16:creationId xmlns:a16="http://schemas.microsoft.com/office/drawing/2014/main" id="{6802C1E3-8027-D50B-BAFB-FF919FA3ACC4}"/>
              </a:ext>
            </a:extLst>
          </p:cNvPr>
          <p:cNvGrpSpPr/>
          <p:nvPr/>
        </p:nvGrpSpPr>
        <p:grpSpPr>
          <a:xfrm>
            <a:off x="2105485" y="2111456"/>
            <a:ext cx="261906" cy="267039"/>
            <a:chOff x="3514438" y="1974185"/>
            <a:chExt cx="261906" cy="267039"/>
          </a:xfrm>
        </p:grpSpPr>
        <p:sp>
          <p:nvSpPr>
            <p:cNvPr id="69" name="Rectangle 68">
              <a:extLst>
                <a:ext uri="{FF2B5EF4-FFF2-40B4-BE49-F238E27FC236}">
                  <a16:creationId xmlns:a16="http://schemas.microsoft.com/office/drawing/2014/main" id="{3DFCC310-EBCD-01F4-E791-4BB633018F48}"/>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0" name="Graphique 69" descr="Ramper avec un remplissage uni">
              <a:extLst>
                <a:ext uri="{FF2B5EF4-FFF2-40B4-BE49-F238E27FC236}">
                  <a16:creationId xmlns:a16="http://schemas.microsoft.com/office/drawing/2014/main" id="{81F107EF-D04C-46FE-BF87-6CF73596174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71" name="ZoneTexte 70">
            <a:extLst>
              <a:ext uri="{FF2B5EF4-FFF2-40B4-BE49-F238E27FC236}">
                <a16:creationId xmlns:a16="http://schemas.microsoft.com/office/drawing/2014/main" id="{DD85B817-B91B-5F85-2DE0-4DD1F9C7C586}"/>
              </a:ext>
            </a:extLst>
          </p:cNvPr>
          <p:cNvSpPr txBox="1"/>
          <p:nvPr/>
        </p:nvSpPr>
        <p:spPr>
          <a:xfrm>
            <a:off x="2410788" y="2780850"/>
            <a:ext cx="9164307" cy="246221"/>
          </a:xfrm>
          <a:prstGeom prst="rect">
            <a:avLst/>
          </a:prstGeom>
          <a:solidFill>
            <a:schemeClr val="accent3">
              <a:lumMod val="20000"/>
              <a:lumOff val="80000"/>
            </a:schemeClr>
          </a:solidFill>
        </p:spPr>
        <p:txBody>
          <a:bodyPr wrap="square" rtlCol="0">
            <a:spAutoFit/>
          </a:bodyPr>
          <a:lstStyle/>
          <a:p>
            <a:r>
              <a:rPr lang="fr-FR" sz="1000" b="1">
                <a:solidFill>
                  <a:schemeClr val="tx1">
                    <a:lumMod val="75000"/>
                    <a:lumOff val="25000"/>
                  </a:schemeClr>
                </a:solidFill>
              </a:rPr>
              <a:t>Forfaits Pros</a:t>
            </a:r>
            <a:endParaRPr lang="fr-FR" sz="1000">
              <a:solidFill>
                <a:schemeClr val="tx1">
                  <a:lumMod val="75000"/>
                  <a:lumOff val="25000"/>
                </a:schemeClr>
              </a:solidFill>
            </a:endParaRPr>
          </a:p>
        </p:txBody>
      </p:sp>
      <p:grpSp>
        <p:nvGrpSpPr>
          <p:cNvPr id="77" name="Groupe 76">
            <a:extLst>
              <a:ext uri="{FF2B5EF4-FFF2-40B4-BE49-F238E27FC236}">
                <a16:creationId xmlns:a16="http://schemas.microsoft.com/office/drawing/2014/main" id="{75F45D40-164D-B234-E46F-8ED1644F08C2}"/>
              </a:ext>
            </a:extLst>
          </p:cNvPr>
          <p:cNvGrpSpPr/>
          <p:nvPr/>
        </p:nvGrpSpPr>
        <p:grpSpPr>
          <a:xfrm>
            <a:off x="2105485" y="2765165"/>
            <a:ext cx="261906" cy="261906"/>
            <a:chOff x="2316929" y="2643339"/>
            <a:chExt cx="261906" cy="261906"/>
          </a:xfrm>
        </p:grpSpPr>
        <p:sp>
          <p:nvSpPr>
            <p:cNvPr id="82" name="Rectangle 81">
              <a:extLst>
                <a:ext uri="{FF2B5EF4-FFF2-40B4-BE49-F238E27FC236}">
                  <a16:creationId xmlns:a16="http://schemas.microsoft.com/office/drawing/2014/main" id="{92195555-7D44-5AF0-E72A-0149253483C2}"/>
                </a:ext>
              </a:extLst>
            </p:cNvPr>
            <p:cNvSpPr/>
            <p:nvPr/>
          </p:nvSpPr>
          <p:spPr>
            <a:xfrm>
              <a:off x="2323492" y="2652782"/>
              <a:ext cx="245682" cy="245682"/>
            </a:xfrm>
            <a:prstGeom prst="rec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3" name="Graphique 82" descr="Ramper avec un remplissage uni">
              <a:extLst>
                <a:ext uri="{FF2B5EF4-FFF2-40B4-BE49-F238E27FC236}">
                  <a16:creationId xmlns:a16="http://schemas.microsoft.com/office/drawing/2014/main" id="{80C127EE-834F-80E3-6CFC-D2F00FEC46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16929" y="2643339"/>
              <a:ext cx="261906" cy="261906"/>
            </a:xfrm>
            <a:prstGeom prst="rect">
              <a:avLst/>
            </a:prstGeom>
          </p:spPr>
        </p:pic>
      </p:grpSp>
      <p:grpSp>
        <p:nvGrpSpPr>
          <p:cNvPr id="103" name="Groupe 102">
            <a:extLst>
              <a:ext uri="{FF2B5EF4-FFF2-40B4-BE49-F238E27FC236}">
                <a16:creationId xmlns:a16="http://schemas.microsoft.com/office/drawing/2014/main" id="{81D34606-ABEB-0B56-686F-004138719D14}"/>
              </a:ext>
            </a:extLst>
          </p:cNvPr>
          <p:cNvGrpSpPr/>
          <p:nvPr/>
        </p:nvGrpSpPr>
        <p:grpSpPr>
          <a:xfrm>
            <a:off x="2105485" y="4486826"/>
            <a:ext cx="245333" cy="261906"/>
            <a:chOff x="2903319" y="4896669"/>
            <a:chExt cx="261906" cy="261906"/>
          </a:xfrm>
        </p:grpSpPr>
        <p:sp>
          <p:nvSpPr>
            <p:cNvPr id="104" name="Rectangle 103">
              <a:extLst>
                <a:ext uri="{FF2B5EF4-FFF2-40B4-BE49-F238E27FC236}">
                  <a16:creationId xmlns:a16="http://schemas.microsoft.com/office/drawing/2014/main" id="{A13D7612-BC4B-2ED8-C6AA-7A756AB5BC62}"/>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5" name="Graphique 104" descr="Ramper avec un remplissage uni">
              <a:extLst>
                <a:ext uri="{FF2B5EF4-FFF2-40B4-BE49-F238E27FC236}">
                  <a16:creationId xmlns:a16="http://schemas.microsoft.com/office/drawing/2014/main" id="{09527394-8EF0-6177-5521-314236DB0B6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106" name="ZoneTexte 105">
            <a:extLst>
              <a:ext uri="{FF2B5EF4-FFF2-40B4-BE49-F238E27FC236}">
                <a16:creationId xmlns:a16="http://schemas.microsoft.com/office/drawing/2014/main" id="{D9A0882A-F3C6-EE7F-7D2E-B9AFA746AB92}"/>
              </a:ext>
            </a:extLst>
          </p:cNvPr>
          <p:cNvSpPr txBox="1"/>
          <p:nvPr/>
        </p:nvSpPr>
        <p:spPr>
          <a:xfrm>
            <a:off x="2385741" y="4494668"/>
            <a:ext cx="9183736" cy="246221"/>
          </a:xfrm>
          <a:prstGeom prst="rect">
            <a:avLst/>
          </a:prstGeom>
          <a:solidFill>
            <a:schemeClr val="accent2">
              <a:lumMod val="40000"/>
              <a:lumOff val="60000"/>
            </a:schemeClr>
          </a:solidFill>
          <a:ln>
            <a:noFill/>
          </a:ln>
        </p:spPr>
        <p:txBody>
          <a:bodyPr wrap="square" rtlCol="0">
            <a:spAutoFit/>
          </a:bodyPr>
          <a:lstStyle/>
          <a:p>
            <a:r>
              <a:rPr lang="fr-FR" sz="1000" b="1">
                <a:solidFill>
                  <a:schemeClr val="tx1">
                    <a:lumMod val="75000"/>
                    <a:lumOff val="25000"/>
                  </a:schemeClr>
                </a:solidFill>
              </a:rPr>
              <a:t>DATANEO / CBM / LLD / Factor</a:t>
            </a:r>
            <a:endParaRPr lang="fr-FR" sz="1000">
              <a:solidFill>
                <a:schemeClr val="tx1">
                  <a:lumMod val="75000"/>
                  <a:lumOff val="25000"/>
                </a:schemeClr>
              </a:solidFill>
            </a:endParaRPr>
          </a:p>
        </p:txBody>
      </p:sp>
      <p:sp>
        <p:nvSpPr>
          <p:cNvPr id="107" name="ZoneTexte 39">
            <a:extLst>
              <a:ext uri="{FF2B5EF4-FFF2-40B4-BE49-F238E27FC236}">
                <a16:creationId xmlns:a16="http://schemas.microsoft.com/office/drawing/2014/main" id="{D54050BF-BF42-FC96-EA68-47B09D028431}"/>
              </a:ext>
            </a:extLst>
          </p:cNvPr>
          <p:cNvSpPr txBox="1">
            <a:spLocks noChangeArrowheads="1"/>
          </p:cNvSpPr>
          <p:nvPr/>
        </p:nvSpPr>
        <p:spPr bwMode="auto">
          <a:xfrm>
            <a:off x="624334" y="5398104"/>
            <a:ext cx="15001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a:solidFill>
                  <a:srgbClr val="CC6600"/>
                </a:solidFill>
              </a:rPr>
              <a:t>INGENIERIE SOCIALE</a:t>
            </a:r>
          </a:p>
        </p:txBody>
      </p:sp>
      <p:cxnSp>
        <p:nvCxnSpPr>
          <p:cNvPr id="108" name="Connecteur droit 107">
            <a:extLst>
              <a:ext uri="{FF2B5EF4-FFF2-40B4-BE49-F238E27FC236}">
                <a16:creationId xmlns:a16="http://schemas.microsoft.com/office/drawing/2014/main" id="{58FCAF0D-907A-2AF2-490F-2656D1229647}"/>
              </a:ext>
            </a:extLst>
          </p:cNvPr>
          <p:cNvCxnSpPr>
            <a:cxnSpLocks/>
          </p:cNvCxnSpPr>
          <p:nvPr/>
        </p:nvCxnSpPr>
        <p:spPr>
          <a:xfrm>
            <a:off x="2105726" y="5806080"/>
            <a:ext cx="9453858" cy="0"/>
          </a:xfrm>
          <a:prstGeom prst="line">
            <a:avLst/>
          </a:prstGeom>
          <a:ln w="76200">
            <a:solidFill>
              <a:srgbClr val="CC6600"/>
            </a:solidFill>
          </a:ln>
        </p:spPr>
        <p:style>
          <a:lnRef idx="1">
            <a:schemeClr val="accent1"/>
          </a:lnRef>
          <a:fillRef idx="0">
            <a:schemeClr val="accent1"/>
          </a:fillRef>
          <a:effectRef idx="0">
            <a:schemeClr val="accent1"/>
          </a:effectRef>
          <a:fontRef idx="minor">
            <a:schemeClr val="tx1"/>
          </a:fontRef>
        </p:style>
      </p:cxnSp>
      <p:sp>
        <p:nvSpPr>
          <p:cNvPr id="109" name="Forme libre : forme 108">
            <a:extLst>
              <a:ext uri="{FF2B5EF4-FFF2-40B4-BE49-F238E27FC236}">
                <a16:creationId xmlns:a16="http://schemas.microsoft.com/office/drawing/2014/main" id="{34E1611C-33A1-C029-A784-FDDF06027662}"/>
              </a:ext>
            </a:extLst>
          </p:cNvPr>
          <p:cNvSpPr/>
          <p:nvPr/>
        </p:nvSpPr>
        <p:spPr>
          <a:xfrm>
            <a:off x="-81244" y="5597272"/>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0" name="Groupe 109">
            <a:extLst>
              <a:ext uri="{FF2B5EF4-FFF2-40B4-BE49-F238E27FC236}">
                <a16:creationId xmlns:a16="http://schemas.microsoft.com/office/drawing/2014/main" id="{C8A1BDC7-FA1C-FBB2-8806-395A67C26819}"/>
              </a:ext>
            </a:extLst>
          </p:cNvPr>
          <p:cNvGrpSpPr/>
          <p:nvPr/>
        </p:nvGrpSpPr>
        <p:grpSpPr>
          <a:xfrm>
            <a:off x="2105485" y="5515442"/>
            <a:ext cx="245333" cy="261906"/>
            <a:chOff x="2903319" y="4896669"/>
            <a:chExt cx="261906" cy="261906"/>
          </a:xfrm>
          <a:solidFill>
            <a:srgbClr val="FFCC66"/>
          </a:solidFill>
        </p:grpSpPr>
        <p:sp>
          <p:nvSpPr>
            <p:cNvPr id="111" name="Rectangle 110">
              <a:extLst>
                <a:ext uri="{FF2B5EF4-FFF2-40B4-BE49-F238E27FC236}">
                  <a16:creationId xmlns:a16="http://schemas.microsoft.com/office/drawing/2014/main" id="{591144A4-E7B1-858F-B2F5-D7BFE1374508}"/>
                </a:ext>
              </a:extLst>
            </p:cNvPr>
            <p:cNvSpPr/>
            <p:nvPr/>
          </p:nvSpPr>
          <p:spPr>
            <a:xfrm>
              <a:off x="2912483" y="4905967"/>
              <a:ext cx="245682" cy="2456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2" name="Graphique 111" descr="Ramper avec un remplissage uni">
              <a:extLst>
                <a:ext uri="{FF2B5EF4-FFF2-40B4-BE49-F238E27FC236}">
                  <a16:creationId xmlns:a16="http://schemas.microsoft.com/office/drawing/2014/main" id="{81485D62-53ED-73C1-FB60-BF66E63F2D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113" name="ZoneTexte 112">
            <a:extLst>
              <a:ext uri="{FF2B5EF4-FFF2-40B4-BE49-F238E27FC236}">
                <a16:creationId xmlns:a16="http://schemas.microsoft.com/office/drawing/2014/main" id="{52B50B5A-78F2-7DFA-F3F6-F3A719932AF7}"/>
              </a:ext>
            </a:extLst>
          </p:cNvPr>
          <p:cNvSpPr txBox="1"/>
          <p:nvPr/>
        </p:nvSpPr>
        <p:spPr>
          <a:xfrm>
            <a:off x="2397528" y="5523284"/>
            <a:ext cx="9171949" cy="246221"/>
          </a:xfrm>
          <a:prstGeom prst="rect">
            <a:avLst/>
          </a:prstGeom>
          <a:solidFill>
            <a:srgbClr val="FFCC66"/>
          </a:solidFill>
          <a:ln>
            <a:noFill/>
          </a:ln>
        </p:spPr>
        <p:txBody>
          <a:bodyPr wrap="square" rtlCol="0">
            <a:spAutoFit/>
          </a:bodyPr>
          <a:lstStyle/>
          <a:p>
            <a:r>
              <a:rPr lang="fr-FR" sz="1000" b="1">
                <a:solidFill>
                  <a:schemeClr val="tx1">
                    <a:lumMod val="75000"/>
                    <a:lumOff val="25000"/>
                  </a:schemeClr>
                </a:solidFill>
              </a:rPr>
              <a:t>Intéressement</a:t>
            </a:r>
            <a:endParaRPr lang="fr-FR" sz="1000">
              <a:solidFill>
                <a:schemeClr val="tx1">
                  <a:lumMod val="75000"/>
                  <a:lumOff val="25000"/>
                </a:schemeClr>
              </a:solidFill>
            </a:endParaRPr>
          </a:p>
        </p:txBody>
      </p:sp>
      <p:grpSp>
        <p:nvGrpSpPr>
          <p:cNvPr id="114" name="Groupe 113">
            <a:extLst>
              <a:ext uri="{FF2B5EF4-FFF2-40B4-BE49-F238E27FC236}">
                <a16:creationId xmlns:a16="http://schemas.microsoft.com/office/drawing/2014/main" id="{BD512268-0007-D576-B174-67C71DFA36E1}"/>
              </a:ext>
            </a:extLst>
          </p:cNvPr>
          <p:cNvGrpSpPr/>
          <p:nvPr/>
        </p:nvGrpSpPr>
        <p:grpSpPr>
          <a:xfrm>
            <a:off x="2105485" y="5191676"/>
            <a:ext cx="245333" cy="261906"/>
            <a:chOff x="2903319" y="4896669"/>
            <a:chExt cx="261906" cy="261906"/>
          </a:xfrm>
          <a:solidFill>
            <a:srgbClr val="FFCC66"/>
          </a:solidFill>
        </p:grpSpPr>
        <p:sp>
          <p:nvSpPr>
            <p:cNvPr id="115" name="Rectangle 114">
              <a:extLst>
                <a:ext uri="{FF2B5EF4-FFF2-40B4-BE49-F238E27FC236}">
                  <a16:creationId xmlns:a16="http://schemas.microsoft.com/office/drawing/2014/main" id="{25178C04-E764-A65D-B78C-CF8663DC828B}"/>
                </a:ext>
              </a:extLst>
            </p:cNvPr>
            <p:cNvSpPr/>
            <p:nvPr/>
          </p:nvSpPr>
          <p:spPr>
            <a:xfrm>
              <a:off x="2912483" y="4905967"/>
              <a:ext cx="245682" cy="2456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6" name="Graphique 115" descr="Ramper avec un remplissage uni">
              <a:extLst>
                <a:ext uri="{FF2B5EF4-FFF2-40B4-BE49-F238E27FC236}">
                  <a16:creationId xmlns:a16="http://schemas.microsoft.com/office/drawing/2014/main" id="{B517DF45-3347-6A04-39FC-274A28E9A4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117" name="ZoneTexte 116">
            <a:extLst>
              <a:ext uri="{FF2B5EF4-FFF2-40B4-BE49-F238E27FC236}">
                <a16:creationId xmlns:a16="http://schemas.microsoft.com/office/drawing/2014/main" id="{83CBA880-A297-B770-C12D-C430AC4B8D42}"/>
              </a:ext>
            </a:extLst>
          </p:cNvPr>
          <p:cNvSpPr txBox="1"/>
          <p:nvPr/>
        </p:nvSpPr>
        <p:spPr>
          <a:xfrm>
            <a:off x="2385741" y="5199518"/>
            <a:ext cx="9183736" cy="246221"/>
          </a:xfrm>
          <a:prstGeom prst="rect">
            <a:avLst/>
          </a:prstGeom>
          <a:solidFill>
            <a:srgbClr val="FFCC66"/>
          </a:solidFill>
          <a:ln>
            <a:noFill/>
          </a:ln>
        </p:spPr>
        <p:txBody>
          <a:bodyPr wrap="square" rtlCol="0">
            <a:spAutoFit/>
          </a:bodyPr>
          <a:lstStyle/>
          <a:p>
            <a:r>
              <a:rPr lang="fr-FR" sz="1000" b="1">
                <a:solidFill>
                  <a:schemeClr val="tx1">
                    <a:lumMod val="75000"/>
                    <a:lumOff val="25000"/>
                  </a:schemeClr>
                </a:solidFill>
              </a:rPr>
              <a:t>Box-Office / ES-PL</a:t>
            </a:r>
            <a:endParaRPr lang="fr-FR" sz="1000">
              <a:solidFill>
                <a:schemeClr val="tx1">
                  <a:lumMod val="75000"/>
                  <a:lumOff val="25000"/>
                </a:schemeClr>
              </a:solidFill>
            </a:endParaRPr>
          </a:p>
        </p:txBody>
      </p:sp>
      <p:cxnSp>
        <p:nvCxnSpPr>
          <p:cNvPr id="9" name="Connecteur droit 8">
            <a:extLst>
              <a:ext uri="{FF2B5EF4-FFF2-40B4-BE49-F238E27FC236}">
                <a16:creationId xmlns:a16="http://schemas.microsoft.com/office/drawing/2014/main" id="{82B20348-0906-12AE-B4A9-771FB6A75AE2}"/>
              </a:ext>
            </a:extLst>
          </p:cNvPr>
          <p:cNvCxnSpPr>
            <a:cxnSpLocks/>
          </p:cNvCxnSpPr>
          <p:nvPr/>
        </p:nvCxnSpPr>
        <p:spPr>
          <a:xfrm>
            <a:off x="2150207" y="1767926"/>
            <a:ext cx="9453858"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59A800BE-1C71-082D-61FD-0CE686434E38}"/>
              </a:ext>
            </a:extLst>
          </p:cNvPr>
          <p:cNvSpPr txBox="1"/>
          <p:nvPr/>
        </p:nvSpPr>
        <p:spPr>
          <a:xfrm>
            <a:off x="2428505" y="1487426"/>
            <a:ext cx="9166403" cy="246221"/>
          </a:xfrm>
          <a:prstGeom prst="rect">
            <a:avLst/>
          </a:prstGeom>
          <a:solidFill>
            <a:schemeClr val="bg1">
              <a:lumMod val="85000"/>
            </a:schemeClr>
          </a:solidFill>
        </p:spPr>
        <p:txBody>
          <a:bodyPr wrap="square" rtlCol="0">
            <a:spAutoFit/>
          </a:bodyPr>
          <a:lstStyle/>
          <a:p>
            <a:r>
              <a:rPr lang="fr-FR" sz="1000" b="1" dirty="0">
                <a:solidFill>
                  <a:srgbClr val="C00000"/>
                </a:solidFill>
              </a:rPr>
              <a:t>Challenge du 1</a:t>
            </a:r>
            <a:r>
              <a:rPr lang="fr-FR" sz="1000" b="1" baseline="30000" dirty="0">
                <a:solidFill>
                  <a:srgbClr val="C00000"/>
                </a:solidFill>
              </a:rPr>
              <a:t>er</a:t>
            </a:r>
            <a:r>
              <a:rPr lang="fr-FR" sz="1000" b="1" dirty="0">
                <a:solidFill>
                  <a:srgbClr val="C00000"/>
                </a:solidFill>
              </a:rPr>
              <a:t> mai au 31 août 2024</a:t>
            </a:r>
          </a:p>
        </p:txBody>
      </p:sp>
      <p:grpSp>
        <p:nvGrpSpPr>
          <p:cNvPr id="13" name="Groupe 12">
            <a:extLst>
              <a:ext uri="{FF2B5EF4-FFF2-40B4-BE49-F238E27FC236}">
                <a16:creationId xmlns:a16="http://schemas.microsoft.com/office/drawing/2014/main" id="{B6968283-C16F-6FD0-C8E8-6B4C811A69DE}"/>
              </a:ext>
            </a:extLst>
          </p:cNvPr>
          <p:cNvGrpSpPr/>
          <p:nvPr/>
        </p:nvGrpSpPr>
        <p:grpSpPr>
          <a:xfrm>
            <a:off x="2151756" y="1471741"/>
            <a:ext cx="261906" cy="261906"/>
            <a:chOff x="2316929" y="2643339"/>
            <a:chExt cx="261906" cy="261906"/>
          </a:xfrm>
          <a:solidFill>
            <a:schemeClr val="tx1">
              <a:lumMod val="50000"/>
              <a:lumOff val="50000"/>
            </a:schemeClr>
          </a:solidFill>
        </p:grpSpPr>
        <p:sp>
          <p:nvSpPr>
            <p:cNvPr id="14" name="Rectangle 13">
              <a:extLst>
                <a:ext uri="{FF2B5EF4-FFF2-40B4-BE49-F238E27FC236}">
                  <a16:creationId xmlns:a16="http://schemas.microsoft.com/office/drawing/2014/main" id="{29C7EC10-925C-5F73-816F-10B22434E217}"/>
                </a:ext>
              </a:extLst>
            </p:cNvPr>
            <p:cNvSpPr/>
            <p:nvPr/>
          </p:nvSpPr>
          <p:spPr>
            <a:xfrm>
              <a:off x="2323492" y="2652782"/>
              <a:ext cx="245682" cy="2456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Graphique 14" descr="Ramper avec un remplissage uni">
              <a:extLst>
                <a:ext uri="{FF2B5EF4-FFF2-40B4-BE49-F238E27FC236}">
                  <a16:creationId xmlns:a16="http://schemas.microsoft.com/office/drawing/2014/main" id="{B703F3AB-20EE-38FC-0A02-4DF6F7C2BF51}"/>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316929" y="2643339"/>
              <a:ext cx="261906" cy="261906"/>
            </a:xfrm>
            <a:prstGeom prst="rect">
              <a:avLst/>
            </a:prstGeom>
          </p:spPr>
        </p:pic>
      </p:grpSp>
      <p:sp>
        <p:nvSpPr>
          <p:cNvPr id="16" name="ZoneTexte 39">
            <a:extLst>
              <a:ext uri="{FF2B5EF4-FFF2-40B4-BE49-F238E27FC236}">
                <a16:creationId xmlns:a16="http://schemas.microsoft.com/office/drawing/2014/main" id="{364BF8FB-2F97-89CD-80B3-4E74F3152956}"/>
              </a:ext>
            </a:extLst>
          </p:cNvPr>
          <p:cNvSpPr txBox="1">
            <a:spLocks noChangeArrowheads="1"/>
          </p:cNvSpPr>
          <p:nvPr/>
        </p:nvSpPr>
        <p:spPr bwMode="auto">
          <a:xfrm>
            <a:off x="709091" y="1490792"/>
            <a:ext cx="1326916" cy="307777"/>
          </a:xfrm>
          <a:prstGeom prst="rect">
            <a:avLst/>
          </a:prstGeom>
          <a:solidFill>
            <a:schemeClr val="bg1">
              <a:lumMod val="85000"/>
            </a:schemeClr>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400" b="1">
                <a:solidFill>
                  <a:srgbClr val="C00000"/>
                </a:solidFill>
              </a:rPr>
              <a:t>CHALLENGE</a:t>
            </a:r>
          </a:p>
        </p:txBody>
      </p:sp>
      <p:sp>
        <p:nvSpPr>
          <p:cNvPr id="4" name="ZoneTexte 3">
            <a:extLst>
              <a:ext uri="{FF2B5EF4-FFF2-40B4-BE49-F238E27FC236}">
                <a16:creationId xmlns:a16="http://schemas.microsoft.com/office/drawing/2014/main" id="{397029CD-5C5E-4D8F-79E6-6C8232BEDE7F}"/>
              </a:ext>
            </a:extLst>
          </p:cNvPr>
          <p:cNvSpPr txBox="1"/>
          <p:nvPr/>
        </p:nvSpPr>
        <p:spPr>
          <a:xfrm>
            <a:off x="2404537" y="3147575"/>
            <a:ext cx="9174097" cy="230832"/>
          </a:xfrm>
          <a:prstGeom prst="rect">
            <a:avLst/>
          </a:prstGeom>
          <a:solidFill>
            <a:schemeClr val="accent1">
              <a:lumMod val="20000"/>
              <a:lumOff val="80000"/>
            </a:schemeClr>
          </a:solidFill>
        </p:spPr>
        <p:txBody>
          <a:bodyPr wrap="square" rtlCol="0">
            <a:spAutoFit/>
          </a:bodyPr>
          <a:lstStyle/>
          <a:p>
            <a:r>
              <a:rPr lang="fr-FR" sz="900" b="1">
                <a:solidFill>
                  <a:schemeClr val="tx1">
                    <a:lumMod val="75000"/>
                    <a:lumOff val="25000"/>
                  </a:schemeClr>
                </a:solidFill>
              </a:rPr>
              <a:t>Gamme TPE Premium : </a:t>
            </a:r>
            <a:r>
              <a:rPr lang="fr-FR" sz="900">
                <a:solidFill>
                  <a:schemeClr val="tx1">
                    <a:lumMod val="75000"/>
                    <a:lumOff val="25000"/>
                  </a:schemeClr>
                </a:solidFill>
              </a:rPr>
              <a:t>2 mois offerts si engagement 48 mois / </a:t>
            </a:r>
            <a:r>
              <a:rPr lang="fr-FR" sz="900" b="1">
                <a:solidFill>
                  <a:schemeClr val="tx1">
                    <a:lumMod val="75000"/>
                    <a:lumOff val="25000"/>
                  </a:schemeClr>
                </a:solidFill>
              </a:rPr>
              <a:t>Gamme TPE Fixe/Mobile/4G Pros de santé : </a:t>
            </a:r>
            <a:r>
              <a:rPr lang="fr-FR" sz="900">
                <a:solidFill>
                  <a:schemeClr val="tx1">
                    <a:lumMod val="75000"/>
                    <a:lumOff val="25000"/>
                  </a:schemeClr>
                </a:solidFill>
              </a:rPr>
              <a:t>loyer à 9,90€/mois + 2mois offerts si engagement sur 48 mois</a:t>
            </a:r>
            <a:endParaRPr lang="fr-FR" sz="900" b="1">
              <a:solidFill>
                <a:schemeClr val="tx1">
                  <a:lumMod val="75000"/>
                  <a:lumOff val="25000"/>
                </a:schemeClr>
              </a:solidFill>
            </a:endParaRPr>
          </a:p>
        </p:txBody>
      </p:sp>
      <p:sp>
        <p:nvSpPr>
          <p:cNvPr id="5" name="ZoneTexte 4">
            <a:extLst>
              <a:ext uri="{FF2B5EF4-FFF2-40B4-BE49-F238E27FC236}">
                <a16:creationId xmlns:a16="http://schemas.microsoft.com/office/drawing/2014/main" id="{57A18B68-51D7-A8DC-09A8-D1246D1591A4}"/>
              </a:ext>
            </a:extLst>
          </p:cNvPr>
          <p:cNvSpPr txBox="1"/>
          <p:nvPr/>
        </p:nvSpPr>
        <p:spPr>
          <a:xfrm>
            <a:off x="2404537" y="3444083"/>
            <a:ext cx="9174097" cy="246221"/>
          </a:xfrm>
          <a:prstGeom prst="rect">
            <a:avLst/>
          </a:prstGeom>
          <a:solidFill>
            <a:schemeClr val="accent1">
              <a:lumMod val="20000"/>
              <a:lumOff val="80000"/>
            </a:schemeClr>
          </a:solidFill>
        </p:spPr>
        <p:txBody>
          <a:bodyPr wrap="square" rtlCol="0">
            <a:spAutoFit/>
          </a:bodyPr>
          <a:lstStyle/>
          <a:p>
            <a:r>
              <a:rPr lang="fr-FR" sz="1000" b="1">
                <a:solidFill>
                  <a:schemeClr val="tx1">
                    <a:lumMod val="75000"/>
                    <a:lumOff val="25000"/>
                  </a:schemeClr>
                </a:solidFill>
              </a:rPr>
              <a:t>IZ e-Commerce / JPEL Express / </a:t>
            </a:r>
            <a:r>
              <a:rPr lang="fr-FR" sz="1000" b="1" err="1">
                <a:solidFill>
                  <a:schemeClr val="tx1">
                    <a:lumMod val="75000"/>
                    <a:lumOff val="25000"/>
                  </a:schemeClr>
                </a:solidFill>
              </a:rPr>
              <a:t>PayPlug</a:t>
            </a:r>
            <a:endParaRPr lang="fr-FR" sz="1000">
              <a:solidFill>
                <a:schemeClr val="tx1">
                  <a:lumMod val="75000"/>
                  <a:lumOff val="25000"/>
                </a:schemeClr>
              </a:solidFill>
            </a:endParaRPr>
          </a:p>
        </p:txBody>
      </p:sp>
      <p:sp>
        <p:nvSpPr>
          <p:cNvPr id="17" name="Rectangle 16">
            <a:extLst>
              <a:ext uri="{FF2B5EF4-FFF2-40B4-BE49-F238E27FC236}">
                <a16:creationId xmlns:a16="http://schemas.microsoft.com/office/drawing/2014/main" id="{81421774-F310-AA7A-C699-ED80B94D830B}"/>
              </a:ext>
            </a:extLst>
          </p:cNvPr>
          <p:cNvSpPr/>
          <p:nvPr/>
        </p:nvSpPr>
        <p:spPr>
          <a:xfrm>
            <a:off x="11482909" y="1471498"/>
            <a:ext cx="434826" cy="4842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Picture 6" descr="ADN Nations - Analyse de marché et conseil stratégique">
            <a:hlinkClick r:id="rId6" action="ppaction://hlinksldjump"/>
            <a:extLst>
              <a:ext uri="{FF2B5EF4-FFF2-40B4-BE49-F238E27FC236}">
                <a16:creationId xmlns:a16="http://schemas.microsoft.com/office/drawing/2014/main" id="{77240253-E702-83AE-2A33-DF685C11EF20}"/>
              </a:ext>
            </a:extLst>
          </p:cNvPr>
          <p:cNvPicPr>
            <a:picLocks noChangeAspect="1" noChangeArrowheads="1"/>
          </p:cNvPicPr>
          <p:nvPr/>
        </p:nvPicPr>
        <p:blipFill>
          <a:blip r:embed="rId7"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205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B06DCA22-3D75-520C-0665-A9DCB5B54270}"/>
              </a:ext>
            </a:extLst>
          </p:cNvPr>
          <p:cNvSpPr>
            <a:spLocks noGrp="1"/>
          </p:cNvSpPr>
          <p:nvPr>
            <p:ph type="body" sz="quarter" idx="13"/>
          </p:nvPr>
        </p:nvSpPr>
        <p:spPr>
          <a:xfrm>
            <a:off x="623888" y="2565400"/>
            <a:ext cx="4964112" cy="2035175"/>
          </a:xfrm>
        </p:spPr>
        <p:txBody>
          <a:bodyPr/>
          <a:lstStyle/>
          <a:p>
            <a:r>
              <a:rPr lang="fr-FR" dirty="0"/>
              <a:t>L’essentiel de chaque univers</a:t>
            </a:r>
          </a:p>
          <a:p>
            <a:r>
              <a:rPr lang="fr-FR" dirty="0"/>
              <a:t> </a:t>
            </a:r>
          </a:p>
          <a:p>
            <a:endParaRPr lang="fr-FR" dirty="0"/>
          </a:p>
        </p:txBody>
      </p:sp>
      <p:sp>
        <p:nvSpPr>
          <p:cNvPr id="17411" name="Espace réservé du texte 14">
            <a:extLst>
              <a:ext uri="{FF2B5EF4-FFF2-40B4-BE49-F238E27FC236}">
                <a16:creationId xmlns:a16="http://schemas.microsoft.com/office/drawing/2014/main" id="{B6659DC3-1F99-B439-525D-291A59A96213}"/>
              </a:ext>
            </a:extLst>
          </p:cNvPr>
          <p:cNvSpPr>
            <a:spLocks noGrp="1" noChangeArrowheads="1"/>
          </p:cNvSpPr>
          <p:nvPr>
            <p:ph type="body" sz="quarter" idx="14"/>
          </p:nvPr>
        </p:nvSpPr>
        <p:spPr bwMode="auto">
          <a:xfrm>
            <a:off x="623888" y="1738313"/>
            <a:ext cx="561051" cy="492443"/>
          </a:xfrm>
          <a:noFill/>
        </p:spPr>
        <p:txBody>
          <a:bodyPr numCol="1" compatLnSpc="1">
            <a:prstTxWarp prst="textNoShape">
              <a:avLst/>
            </a:prstTxWarp>
          </a:bodyPr>
          <a:lstStyle/>
          <a:p>
            <a:r>
              <a:rPr altLang="fr-FR" dirty="0">
                <a:solidFill>
                  <a:srgbClr val="00B0F0"/>
                </a:solidFill>
                <a:latin typeface="Montserrat" panose="02000505000000020004" pitchFamily="2" charset="0"/>
                <a:ea typeface="Montserrat" panose="02000505000000020004" pitchFamily="2" charset="0"/>
                <a:sym typeface="Arial" panose="020B0604020202020204" pitchFamily="34" charset="0"/>
              </a:rPr>
              <a:t>04</a:t>
            </a:r>
          </a:p>
        </p:txBody>
      </p:sp>
      <p:pic>
        <p:nvPicPr>
          <p:cNvPr id="10" name="Espace réservé pour une image  9">
            <a:extLst>
              <a:ext uri="{FF2B5EF4-FFF2-40B4-BE49-F238E27FC236}">
                <a16:creationId xmlns:a16="http://schemas.microsoft.com/office/drawing/2014/main" id="{1E378105-5AE0-AC5F-19C1-323634F590E8}"/>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l="13931" r="22357"/>
          <a:stretch/>
        </p:blipFill>
        <p:spPr>
          <a:xfrm>
            <a:off x="6004560" y="0"/>
            <a:ext cx="6187440" cy="6858001"/>
          </a:xfrm>
        </p:spPr>
      </p:pic>
      <p:sp>
        <p:nvSpPr>
          <p:cNvPr id="2" name="Espace réservé du texte 13">
            <a:extLst>
              <a:ext uri="{FF2B5EF4-FFF2-40B4-BE49-F238E27FC236}">
                <a16:creationId xmlns:a16="http://schemas.microsoft.com/office/drawing/2014/main" id="{C0D917DB-9BB4-FE0A-9822-22CF27BC5BC8}"/>
              </a:ext>
            </a:extLst>
          </p:cNvPr>
          <p:cNvSpPr txBox="1">
            <a:spLocks/>
          </p:cNvSpPr>
          <p:nvPr/>
        </p:nvSpPr>
        <p:spPr>
          <a:xfrm>
            <a:off x="623887" y="4803776"/>
            <a:ext cx="5043487"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00B0F0"/>
              </a:buClr>
              <a:buFont typeface="Wingdings" panose="05000000000000000000" pitchFamily="2" charset="2"/>
              <a:buChar char="§"/>
              <a:defRPr/>
            </a:pPr>
            <a:r>
              <a:rPr lang="fr-FR" sz="2000" kern="0" dirty="0">
                <a:solidFill>
                  <a:srgbClr val="00B0F0"/>
                </a:solidFill>
              </a:rPr>
              <a:t>Marchés Grand Public</a:t>
            </a:r>
          </a:p>
          <a:p>
            <a:pPr fontAlgn="auto">
              <a:buClr>
                <a:srgbClr val="C00000"/>
              </a:buClr>
              <a:defRPr/>
            </a:pPr>
            <a:endParaRPr lang="fr-FR" kern="0" dirty="0">
              <a:solidFill>
                <a:srgbClr val="00B0F0"/>
              </a:solidFill>
            </a:endParaRPr>
          </a:p>
        </p:txBody>
      </p:sp>
      <p:pic>
        <p:nvPicPr>
          <p:cNvPr id="3" name="Picture 6" descr="ADN Nations - Analyse de marché et conseil stratégique">
            <a:hlinkClick r:id="rId3" action="ppaction://hlinksldjump"/>
            <a:extLst>
              <a:ext uri="{FF2B5EF4-FFF2-40B4-BE49-F238E27FC236}">
                <a16:creationId xmlns:a16="http://schemas.microsoft.com/office/drawing/2014/main" id="{1BFAA8A5-5670-58C5-022A-FD1EDAF9626A}"/>
              </a:ext>
            </a:extLst>
          </p:cNvPr>
          <p:cNvPicPr>
            <a:picLocks noChangeAspect="1" noChangeArrowheads="1"/>
          </p:cNvPicPr>
          <p:nvPr/>
        </p:nvPicPr>
        <p:blipFill>
          <a:blip r:embed="rId4"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474503" y="472741"/>
            <a:ext cx="298767" cy="2819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85494" y="990223"/>
            <a:ext cx="5338572" cy="3623632"/>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2" name="Espace réservé du contenu 8">
            <a:extLst>
              <a:ext uri="{FF2B5EF4-FFF2-40B4-BE49-F238E27FC236}">
                <a16:creationId xmlns:a16="http://schemas.microsoft.com/office/drawing/2014/main" id="{3B692490-A509-5865-0810-DDE06A49F9D2}"/>
              </a:ext>
            </a:extLst>
          </p:cNvPr>
          <p:cNvSpPr txBox="1">
            <a:spLocks/>
          </p:cNvSpPr>
          <p:nvPr/>
        </p:nvSpPr>
        <p:spPr>
          <a:xfrm>
            <a:off x="312287" y="1004167"/>
            <a:ext cx="5511779" cy="131691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FAF : </a:t>
            </a:r>
            <a:r>
              <a:rPr lang="fr-FR" sz="1200" dirty="0"/>
              <a:t>Elan juillet 2024 jusqu’au 25 juillet</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Emprunt Natixis Zéro Coupon </a:t>
            </a:r>
            <a:r>
              <a:rPr lang="fr-FR" sz="1200" dirty="0">
                <a:solidFill>
                  <a:schemeClr val="tx1"/>
                </a:solidFill>
              </a:rPr>
              <a:t>du 22 mai au 05 juillet</a:t>
            </a:r>
            <a:endParaRPr lang="fr-FR" sz="1200" b="1" dirty="0">
              <a:highlight>
                <a:srgbClr val="FFFF00"/>
              </a:highlight>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Assurance-vie et PERi : </a:t>
            </a:r>
            <a:r>
              <a:rPr lang="fr-FR" sz="1200" dirty="0">
                <a:solidFill>
                  <a:schemeClr val="tx1"/>
                </a:solidFill>
              </a:rPr>
              <a:t>action prioritaire + focus clients &lt; 30 ans</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Quadreto : </a:t>
            </a:r>
            <a:r>
              <a:rPr lang="fr-FR" sz="1200" dirty="0">
                <a:solidFill>
                  <a:schemeClr val="tx1"/>
                </a:solidFill>
              </a:rPr>
              <a:t>action prioritaire</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solidFill>
                  <a:schemeClr val="tx1"/>
                </a:solidFill>
              </a:rPr>
              <a:t>Parts sociales </a:t>
            </a:r>
            <a:r>
              <a:rPr lang="fr-FR" sz="1200" b="1" dirty="0"/>
              <a:t>: </a:t>
            </a:r>
            <a:r>
              <a:rPr lang="fr-FR" sz="1200" dirty="0">
                <a:solidFill>
                  <a:schemeClr val="tx1"/>
                </a:solidFill>
              </a:rPr>
              <a:t>action prioritaire</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dirty="0">
              <a:solidFill>
                <a:schemeClr val="tx1"/>
              </a:solidFill>
            </a:endParaRPr>
          </a:p>
          <a:p>
            <a:pPr lvl="1" eaLnBrk="1" fontAlgn="auto" hangingPunct="1">
              <a:spcBef>
                <a:spcPts val="300"/>
              </a:spcBef>
              <a:spcAft>
                <a:spcPts val="0"/>
              </a:spcAft>
              <a:buClr>
                <a:srgbClr val="00B0F0"/>
              </a:buClr>
              <a:buFont typeface="Wingdings" panose="05000000000000000000" pitchFamily="2" charset="2"/>
              <a:buChar char="§"/>
              <a:defRPr/>
            </a:pPr>
            <a:endParaRPr lang="fr-FR" sz="1200" b="1" dirty="0"/>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874971"/>
            <a:ext cx="5338572" cy="1284265"/>
          </a:xfrm>
          <a:prstGeom prst="rect">
            <a:avLst/>
          </a:prstGeom>
          <a:noFill/>
          <a:ln w="76200">
            <a:solidFill>
              <a:srgbClr val="00B0F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3798006"/>
            <a:ext cx="5866539" cy="2361230"/>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87" name="Espace réservé du contenu 8">
            <a:extLst>
              <a:ext uri="{FF2B5EF4-FFF2-40B4-BE49-F238E27FC236}">
                <a16:creationId xmlns:a16="http://schemas.microsoft.com/office/drawing/2014/main" id="{572F5537-7C20-5E5E-0560-C1E7B9D69FD7}"/>
              </a:ext>
            </a:extLst>
          </p:cNvPr>
          <p:cNvSpPr txBox="1">
            <a:spLocks/>
          </p:cNvSpPr>
          <p:nvPr/>
        </p:nvSpPr>
        <p:spPr>
          <a:xfrm>
            <a:off x="5644083" y="3818345"/>
            <a:ext cx="6277643" cy="224140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7995" lvl="1" indent="0" eaLnBrk="1" fontAlgn="auto" hangingPunct="1">
              <a:spcBef>
                <a:spcPts val="300"/>
              </a:spcBef>
              <a:spcAft>
                <a:spcPts val="0"/>
              </a:spcAft>
              <a:buClr>
                <a:schemeClr val="tx2"/>
              </a:buClr>
              <a:buNone/>
              <a:defRPr/>
            </a:pPr>
            <a:endParaRPr lang="fr-FR" sz="1200" dirty="0">
              <a:cs typeface="Aria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t>Les outils pour provoquer la relation : </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Le questionnaire relationnel : « </a:t>
            </a:r>
            <a:r>
              <a:rPr lang="fr-FR" sz="1000" dirty="0">
                <a:hlinkClick r:id="rId2"/>
              </a:rPr>
              <a:t>Donnez de la personnalité à votre épargne </a:t>
            </a:r>
            <a:r>
              <a:rPr lang="fr-FR" sz="1000" dirty="0"/>
              <a:t>»</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hlinkClick r:id="rId3"/>
              </a:rPr>
              <a:t>Le questionnaire finance durable </a:t>
            </a:r>
            <a:r>
              <a:rPr lang="fr-FR" sz="1000" dirty="0"/>
              <a:t>: près de 80 % de nos clients sont impliqués ou sensibilisés, une belle opportunité de mettre en avant </a:t>
            </a:r>
            <a:r>
              <a:rPr lang="fr-FR" sz="1000" b="1" dirty="0">
                <a:solidFill>
                  <a:srgbClr val="00B050"/>
                </a:solidFill>
              </a:rPr>
              <a:t>nos fonds verts sur mesure.</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hlinkClick r:id="rId4"/>
              </a:rPr>
              <a:t>La Newsletter CE Info Finances hebdomadaire de NIMI </a:t>
            </a:r>
            <a:endParaRPr lang="fr-FR" sz="1000" dirty="0"/>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La Newsletter Epargne.</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solidFill>
                  <a:srgbClr val="00B050"/>
                </a:solidFill>
                <a:hlinkClick r:id="rId5"/>
              </a:rPr>
              <a:t>Le Green Book.</a:t>
            </a:r>
            <a:endParaRPr lang="fr-FR" sz="1000" dirty="0">
              <a:solidFill>
                <a:srgbClr val="00B050"/>
              </a:solidFill>
            </a:endParaRP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solidFill>
                  <a:srgbClr val="00B050"/>
                </a:solidFill>
                <a:hlinkClick r:id="rId6"/>
              </a:rPr>
              <a:t>La Gazette du Patrimoine</a:t>
            </a:r>
            <a:endParaRPr lang="fr-FR" sz="1000" dirty="0">
              <a:solidFill>
                <a:srgbClr val="00B050"/>
              </a:solidFil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t>La boîte à outils : </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La Rubrique des Commerciaux pour trouver toutes les informations :</a:t>
            </a:r>
          </a:p>
          <a:p>
            <a:pPr marL="467995" lvl="1" indent="0" eaLnBrk="1" fontAlgn="auto" hangingPunct="1">
              <a:spcBef>
                <a:spcPts val="300"/>
              </a:spcBef>
              <a:spcAft>
                <a:spcPts val="0"/>
              </a:spcAft>
              <a:buClr>
                <a:schemeClr val="tx2"/>
              </a:buClr>
              <a:buNone/>
              <a:defRPr/>
            </a:pPr>
            <a:r>
              <a:rPr lang="fr-FR" sz="1200" dirty="0"/>
              <a:t>   </a:t>
            </a:r>
            <a:endParaRPr lang="fr-FR" sz="1200" dirty="0">
              <a:cs typeface="Arial"/>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441440"/>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1" name="Rectangle 280">
            <a:extLst>
              <a:ext uri="{FF2B5EF4-FFF2-40B4-BE49-F238E27FC236}">
                <a16:creationId xmlns:a16="http://schemas.microsoft.com/office/drawing/2014/main" id="{252F0C64-7EA9-2895-EB96-4E98239D7D00}"/>
              </a:ext>
            </a:extLst>
          </p:cNvPr>
          <p:cNvSpPr/>
          <p:nvPr/>
        </p:nvSpPr>
        <p:spPr>
          <a:xfrm>
            <a:off x="583173" y="2610968"/>
            <a:ext cx="5121711" cy="1922223"/>
          </a:xfrm>
          <a:prstGeom prst="rect">
            <a:avLst/>
          </a:prstGeom>
          <a:no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de l’Epargne : « Des </a:t>
            </a:r>
            <a:r>
              <a:rPr lang="fr-FR" dirty="0">
                <a:solidFill>
                  <a:srgbClr val="C00000"/>
                </a:solidFill>
                <a:latin typeface="Montserrat Black"/>
              </a:rPr>
              <a:t>solutions d'épargne</a:t>
            </a:r>
            <a:r>
              <a:rPr lang="fr-FR" dirty="0">
                <a:latin typeface="Montserrat Black"/>
              </a:rPr>
              <a:t> pour chacun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7"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69" y="865877"/>
            <a:ext cx="2431637"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703195"/>
            <a:ext cx="2205650" cy="338987"/>
          </a:xfrm>
          <a:prstGeom prst="rect">
            <a:avLst/>
          </a:prstGeom>
          <a:solidFill>
            <a:srgbClr val="00B0F0"/>
          </a:solidFill>
          <a:ln w="19050">
            <a:solidFill>
              <a:srgbClr val="FFC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rgbClr val="FFC000"/>
                </a:solidFill>
              </a:rPr>
              <a:t>     La médaille d’Or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3617970"/>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l’épargne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36413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279" name="Image 278" descr="Une image contenant Graphique, cercle, logo, symbole&#10;&#10;Description générée automatiquement">
            <a:extLst>
              <a:ext uri="{FF2B5EF4-FFF2-40B4-BE49-F238E27FC236}">
                <a16:creationId xmlns:a16="http://schemas.microsoft.com/office/drawing/2014/main" id="{FC02D155-70A6-844A-4269-8E501725DB3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745134" y="4737977"/>
            <a:ext cx="250273" cy="295349"/>
          </a:xfrm>
          <a:prstGeom prst="rect">
            <a:avLst/>
          </a:prstGeom>
        </p:spPr>
      </p:pic>
      <p:pic>
        <p:nvPicPr>
          <p:cNvPr id="280" name="Image 279">
            <a:extLst>
              <a:ext uri="{FF2B5EF4-FFF2-40B4-BE49-F238E27FC236}">
                <a16:creationId xmlns:a16="http://schemas.microsoft.com/office/drawing/2014/main" id="{A0692E65-BAA5-6652-D968-8A4F909AF7D4}"/>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5229711" y="2400274"/>
            <a:ext cx="425399" cy="413416"/>
          </a:xfrm>
          <a:prstGeom prst="rect">
            <a:avLst/>
          </a:prstGeom>
        </p:spPr>
      </p:pic>
      <p:sp>
        <p:nvSpPr>
          <p:cNvPr id="247" name="Espace réservé du contenu 8">
            <a:extLst>
              <a:ext uri="{FF2B5EF4-FFF2-40B4-BE49-F238E27FC236}">
                <a16:creationId xmlns:a16="http://schemas.microsoft.com/office/drawing/2014/main" id="{F7FB394F-3C01-0E18-1A22-95799C3C0476}"/>
              </a:ext>
            </a:extLst>
          </p:cNvPr>
          <p:cNvSpPr txBox="1">
            <a:spLocks noChangeArrowheads="1"/>
          </p:cNvSpPr>
          <p:nvPr/>
        </p:nvSpPr>
        <p:spPr bwMode="auto">
          <a:xfrm>
            <a:off x="673070" y="2438633"/>
            <a:ext cx="2143116" cy="287477"/>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grpSp>
        <p:nvGrpSpPr>
          <p:cNvPr id="270" name="Graphique 2">
            <a:extLst>
              <a:ext uri="{FF2B5EF4-FFF2-40B4-BE49-F238E27FC236}">
                <a16:creationId xmlns:a16="http://schemas.microsoft.com/office/drawing/2014/main" id="{E6234E9A-5D3C-613D-2702-7F3D024DC59A}"/>
              </a:ext>
            </a:extLst>
          </p:cNvPr>
          <p:cNvGrpSpPr/>
          <p:nvPr/>
        </p:nvGrpSpPr>
        <p:grpSpPr>
          <a:xfrm>
            <a:off x="710441" y="2437617"/>
            <a:ext cx="216456" cy="247380"/>
            <a:chOff x="1184026" y="296326"/>
            <a:chExt cx="555828" cy="635238"/>
          </a:xfrm>
          <a:noFill/>
        </p:grpSpPr>
        <p:sp>
          <p:nvSpPr>
            <p:cNvPr id="271" name="Forme libre : forme 17">
              <a:extLst>
                <a:ext uri="{FF2B5EF4-FFF2-40B4-BE49-F238E27FC236}">
                  <a16:creationId xmlns:a16="http://schemas.microsoft.com/office/drawing/2014/main" id="{97352F9C-76B6-20A6-CCA0-282763098AC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72" name="Forme libre : forme 18">
              <a:extLst>
                <a:ext uri="{FF2B5EF4-FFF2-40B4-BE49-F238E27FC236}">
                  <a16:creationId xmlns:a16="http://schemas.microsoft.com/office/drawing/2014/main" id="{7FB5BEC2-B2BB-5C2A-D0F5-B20440C4F76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73" name="Forme libre : forme 19">
              <a:extLst>
                <a:ext uri="{FF2B5EF4-FFF2-40B4-BE49-F238E27FC236}">
                  <a16:creationId xmlns:a16="http://schemas.microsoft.com/office/drawing/2014/main" id="{DC1AEF58-8B45-95A7-2EF5-D90E45E2B15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74" name="Forme libre : forme 20">
              <a:extLst>
                <a:ext uri="{FF2B5EF4-FFF2-40B4-BE49-F238E27FC236}">
                  <a16:creationId xmlns:a16="http://schemas.microsoft.com/office/drawing/2014/main" id="{EBF69110-B963-E5FD-0CA7-CA3221553C0F}"/>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75" name="Forme libre : forme 21">
              <a:extLst>
                <a:ext uri="{FF2B5EF4-FFF2-40B4-BE49-F238E27FC236}">
                  <a16:creationId xmlns:a16="http://schemas.microsoft.com/office/drawing/2014/main" id="{CA11B7C7-DC16-4C40-4C8E-1EB1E66E091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76" name="Forme libre : forme 22">
              <a:extLst>
                <a:ext uri="{FF2B5EF4-FFF2-40B4-BE49-F238E27FC236}">
                  <a16:creationId xmlns:a16="http://schemas.microsoft.com/office/drawing/2014/main" id="{8637AC1A-13C7-8723-03B0-2D3CBAF5A08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77" name="Forme libre : forme 23">
              <a:extLst>
                <a:ext uri="{FF2B5EF4-FFF2-40B4-BE49-F238E27FC236}">
                  <a16:creationId xmlns:a16="http://schemas.microsoft.com/office/drawing/2014/main" id="{4DD3BF26-149F-BE6C-12B1-C15327D4842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78" name="Forme libre : forme 24">
              <a:extLst>
                <a:ext uri="{FF2B5EF4-FFF2-40B4-BE49-F238E27FC236}">
                  <a16:creationId xmlns:a16="http://schemas.microsoft.com/office/drawing/2014/main" id="{2028AC1D-7911-995B-DEE0-A7A918E0AD3E}"/>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82966" y="5219067"/>
            <a:ext cx="5521918"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LES </a:t>
            </a:r>
            <a:r>
              <a:rPr lang="fr-FR" sz="1200" b="1" dirty="0"/>
              <a:t>cibles </a:t>
            </a:r>
            <a:r>
              <a:rPr lang="fr-FR" sz="1200" b="1" dirty="0">
                <a:solidFill>
                  <a:srgbClr val="C00000"/>
                </a:solidFill>
              </a:rPr>
              <a:t>prioritaires</a:t>
            </a:r>
            <a:r>
              <a:rPr lang="fr-FR" sz="1200" b="1" dirty="0"/>
              <a:t> à traiter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a:t>
            </a:r>
            <a:r>
              <a:rPr lang="it-IT" sz="1200" b="1" dirty="0">
                <a:solidFill>
                  <a:srgbClr val="00B0F0"/>
                </a:solidFill>
              </a:rPr>
              <a:t>PRIO Q1 EPARGNE</a:t>
            </a:r>
            <a:r>
              <a:rPr lang="it-IT" sz="1200" b="1" dirty="0"/>
              <a:t>» &amp; </a:t>
            </a:r>
            <a:r>
              <a:rPr lang="fr-FR" sz="1200" b="1" dirty="0"/>
              <a:t>«</a:t>
            </a:r>
            <a:r>
              <a:rPr lang="it-IT" sz="1200" b="1" dirty="0">
                <a:solidFill>
                  <a:srgbClr val="00B0F0"/>
                </a:solidFill>
              </a:rPr>
              <a:t>PRIO Q1 PLACEMENT</a:t>
            </a:r>
            <a:r>
              <a:rPr lang="it-IT" sz="1200" b="1" dirty="0"/>
              <a:t>» </a:t>
            </a:r>
            <a:r>
              <a:rPr lang="fr-FR" sz="1200" b="1" dirty="0"/>
              <a:t>: Les cibles très tendres </a:t>
            </a:r>
            <a:r>
              <a:rPr lang="fr-FR" sz="1200" dirty="0"/>
              <a:t>pour équiper en épargne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11" action="ppaction://hlinksldjump"/>
              </a:rPr>
              <a:t>En savoir plus </a:t>
            </a: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12" cstate="print">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rot="5701988" flipH="1" flipV="1">
            <a:off x="2025495" y="5939518"/>
            <a:ext cx="322403" cy="310019"/>
          </a:xfrm>
          <a:prstGeom prst="rect">
            <a:avLst/>
          </a:prstGeom>
          <a:noFill/>
        </p:spPr>
      </p:pic>
      <p:sp>
        <p:nvSpPr>
          <p:cNvPr id="286" name="Espace réservé du contenu 8">
            <a:extLst>
              <a:ext uri="{FF2B5EF4-FFF2-40B4-BE49-F238E27FC236}">
                <a16:creationId xmlns:a16="http://schemas.microsoft.com/office/drawing/2014/main" id="{B0860BD3-B717-EE5D-6DBD-26CC86AB2EA5}"/>
              </a:ext>
            </a:extLst>
          </p:cNvPr>
          <p:cNvSpPr txBox="1">
            <a:spLocks/>
          </p:cNvSpPr>
          <p:nvPr/>
        </p:nvSpPr>
        <p:spPr>
          <a:xfrm>
            <a:off x="5634826" y="1088197"/>
            <a:ext cx="6066131"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t>Part variable sur objectifs : </a:t>
            </a:r>
          </a:p>
          <a:p>
            <a:pPr marL="1098445" lvl="2" indent="-171450" eaLnBrk="1" fontAlgn="auto" hangingPunct="1">
              <a:spcBef>
                <a:spcPts val="300"/>
              </a:spcBef>
              <a:spcAft>
                <a:spcPts val="0"/>
              </a:spcAft>
              <a:buClr>
                <a:srgbClr val="00B0F0"/>
              </a:buClr>
              <a:defRPr/>
            </a:pPr>
            <a:r>
              <a:rPr lang="fr-FR" sz="1000" dirty="0"/>
              <a:t>VB tous produits d’épargne (si Top CC Vert et actualisé)</a:t>
            </a:r>
          </a:p>
          <a:p>
            <a:pPr marL="1098445" lvl="2" indent="-171450" eaLnBrk="1" fontAlgn="auto" hangingPunct="1">
              <a:spcBef>
                <a:spcPts val="300"/>
              </a:spcBef>
              <a:spcAft>
                <a:spcPts val="0"/>
              </a:spcAft>
              <a:buClr>
                <a:srgbClr val="00B0F0"/>
              </a:buClr>
              <a:defRPr/>
            </a:pPr>
            <a:r>
              <a:rPr lang="fr-FR" sz="1000" dirty="0"/>
              <a:t>CA Assurance-Vie</a:t>
            </a:r>
          </a:p>
          <a:p>
            <a:pPr marL="1098445" lvl="2" indent="-171450" eaLnBrk="1" fontAlgn="auto" hangingPunct="1">
              <a:spcBef>
                <a:spcPts val="300"/>
              </a:spcBef>
              <a:spcAft>
                <a:spcPts val="0"/>
              </a:spcAft>
              <a:buClr>
                <a:srgbClr val="00B0F0"/>
              </a:buClr>
              <a:defRPr/>
            </a:pPr>
            <a:r>
              <a:rPr lang="fr-FR" sz="1000" dirty="0"/>
              <a:t>Taux de visite du portefeuille avec 1 vente</a:t>
            </a: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t>Part variable relative (baromètre) : </a:t>
            </a:r>
          </a:p>
          <a:p>
            <a:pPr marL="1098445" lvl="2" indent="-171450" eaLnBrk="1" fontAlgn="auto" hangingPunct="1">
              <a:spcBef>
                <a:spcPts val="300"/>
              </a:spcBef>
              <a:spcAft>
                <a:spcPts val="0"/>
              </a:spcAft>
              <a:buClr>
                <a:srgbClr val="00B0F0"/>
              </a:buClr>
              <a:defRPr/>
            </a:pPr>
            <a:r>
              <a:rPr lang="fr-FR" sz="1000" dirty="0"/>
              <a:t>Excédent Epargne pondéré</a:t>
            </a:r>
          </a:p>
          <a:p>
            <a:pPr marL="1098445" lvl="2" indent="-171450" eaLnBrk="1" fontAlgn="auto" hangingPunct="1">
              <a:spcBef>
                <a:spcPts val="300"/>
              </a:spcBef>
              <a:spcAft>
                <a:spcPts val="0"/>
              </a:spcAft>
              <a:buClr>
                <a:srgbClr val="00B0F0"/>
              </a:buClr>
              <a:defRPr/>
            </a:pPr>
            <a:r>
              <a:rPr lang="fr-FR" sz="1000" dirty="0"/>
              <a:t>FDC – Evo. Nombre de clients équipés</a:t>
            </a:r>
          </a:p>
          <a:p>
            <a:pPr marL="1098445" lvl="2" indent="-171450" eaLnBrk="1" fontAlgn="auto" hangingPunct="1">
              <a:spcBef>
                <a:spcPts val="300"/>
              </a:spcBef>
              <a:spcAft>
                <a:spcPts val="0"/>
              </a:spcAft>
              <a:buClr>
                <a:srgbClr val="00B0F0"/>
              </a:buClr>
              <a:defRPr/>
            </a:pPr>
            <a:r>
              <a:rPr lang="fr-FR" sz="1000" dirty="0"/>
              <a:t>Satisfaction</a:t>
            </a:r>
          </a:p>
          <a:p>
            <a:pPr marL="639445" lvl="1" indent="-171450" eaLnBrk="1" fontAlgn="auto" hangingPunct="1">
              <a:spcBef>
                <a:spcPts val="300"/>
              </a:spcBef>
              <a:spcAft>
                <a:spcPts val="0"/>
              </a:spcAft>
              <a:buClr>
                <a:srgbClr val="00B0F0"/>
              </a:buClr>
              <a:buFont typeface="Wingdings" panose="05000000000000000000" pitchFamily="2" charset="2"/>
              <a:buChar char="§"/>
              <a:defRPr/>
            </a:pPr>
            <a:r>
              <a:rPr lang="fr-FR" sz="1200" b="1" dirty="0"/>
              <a:t>Astuce : </a:t>
            </a:r>
            <a:r>
              <a:rPr lang="fr-FR" sz="1000" i="1" dirty="0"/>
              <a:t>Je cherche la multi-vente en équipant la famille, je propose des « couples de solutions » pour nos clients en Assurance Vie et en Prévoyance par exemple.</a:t>
            </a:r>
          </a:p>
        </p:txBody>
      </p:sp>
      <p:pic>
        <p:nvPicPr>
          <p:cNvPr id="288" name="Image 287">
            <a:hlinkClick r:id="rId13"/>
            <a:extLst>
              <a:ext uri="{FF2B5EF4-FFF2-40B4-BE49-F238E27FC236}">
                <a16:creationId xmlns:a16="http://schemas.microsoft.com/office/drawing/2014/main" id="{61FDC1EA-92E6-A0FC-7DFC-A14227F0CAC8}"/>
              </a:ext>
            </a:extLst>
          </p:cNvPr>
          <p:cNvPicPr>
            <a:picLocks noChangeAspect="1"/>
          </p:cNvPicPr>
          <p:nvPr/>
        </p:nvPicPr>
        <p:blipFill>
          <a:blip r:embed="rId14" cstate="print">
            <a:clrChange>
              <a:clrFrom>
                <a:srgbClr val="FDF9FA"/>
              </a:clrFrom>
              <a:clrTo>
                <a:srgbClr val="FDF9FA">
                  <a:alpha val="0"/>
                </a:srgbClr>
              </a:clrTo>
            </a:clrChange>
            <a:extLst>
              <a:ext uri="{28A0092B-C50C-407E-A947-70E740481C1C}">
                <a14:useLocalDpi xmlns:a14="http://schemas.microsoft.com/office/drawing/2010/main"/>
              </a:ext>
            </a:extLst>
          </a:blip>
          <a:stretch>
            <a:fillRect/>
          </a:stretch>
        </p:blipFill>
        <p:spPr>
          <a:xfrm>
            <a:off x="10651251" y="5740114"/>
            <a:ext cx="1061373" cy="239302"/>
          </a:xfrm>
          <a:prstGeom prst="rect">
            <a:avLst/>
          </a:prstGeom>
        </p:spPr>
      </p:pic>
      <p:pic>
        <p:nvPicPr>
          <p:cNvPr id="289" name="Picture 2" descr="Sticker arbre été vert pas cher Etiquette &amp;amp;amp; Autocollant">
            <a:extLst>
              <a:ext uri="{FF2B5EF4-FFF2-40B4-BE49-F238E27FC236}">
                <a16:creationId xmlns:a16="http://schemas.microsoft.com/office/drawing/2014/main" id="{737A41C4-FF7A-43F0-0FE6-C1A911608E55}"/>
              </a:ext>
            </a:extLst>
          </p:cNvPr>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502084" y="5142369"/>
            <a:ext cx="267162" cy="2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0" name="Image 289">
            <a:extLst>
              <a:ext uri="{FF2B5EF4-FFF2-40B4-BE49-F238E27FC236}">
                <a16:creationId xmlns:a16="http://schemas.microsoft.com/office/drawing/2014/main" id="{4FB7C5C4-B769-924F-4A87-E97AD6F21E98}"/>
              </a:ext>
            </a:extLst>
          </p:cNvPr>
          <p:cNvPicPr>
            <a:picLocks noChangeAspect="1"/>
          </p:cNvPicPr>
          <p:nvPr/>
        </p:nvPicPr>
        <p:blipFill>
          <a:blip r:embed="rId16" cstate="print">
            <a:extLst>
              <a:ext uri="{BEBA8EAE-BF5A-486C-A8C5-ECC9F3942E4B}">
                <a14:imgProps xmlns:a14="http://schemas.microsoft.com/office/drawing/2010/main">
                  <a14:imgLayer r:embed="rId1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6522304" y="5404818"/>
            <a:ext cx="224407" cy="218085"/>
          </a:xfrm>
          <a:prstGeom prst="rect">
            <a:avLst/>
          </a:prstGeom>
        </p:spPr>
      </p:pic>
      <p:pic>
        <p:nvPicPr>
          <p:cNvPr id="291" name="Picture 2" descr="Sticker arbre été vert pas cher Etiquette &amp;amp;amp; Autocollant">
            <a:extLst>
              <a:ext uri="{FF2B5EF4-FFF2-40B4-BE49-F238E27FC236}">
                <a16:creationId xmlns:a16="http://schemas.microsoft.com/office/drawing/2014/main" id="{D3CC0E24-EF58-1A92-62C8-77380CCBD89D}"/>
              </a:ext>
            </a:extLst>
          </p:cNvPr>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522304" y="4456066"/>
            <a:ext cx="267162" cy="2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12" cstate="print">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rot="4962598" flipH="1" flipV="1">
            <a:off x="11475597" y="5944908"/>
            <a:ext cx="322403" cy="310019"/>
          </a:xfrm>
          <a:prstGeom prst="rect">
            <a:avLst/>
          </a:prstGeom>
          <a:noFill/>
        </p:spPr>
      </p:pic>
      <p:sp>
        <p:nvSpPr>
          <p:cNvPr id="3" name="Espace réservé du contenu 8">
            <a:extLst>
              <a:ext uri="{FF2B5EF4-FFF2-40B4-BE49-F238E27FC236}">
                <a16:creationId xmlns:a16="http://schemas.microsoft.com/office/drawing/2014/main" id="{E92ABD3F-E8A1-4360-29AF-6D4E17416361}"/>
              </a:ext>
            </a:extLst>
          </p:cNvPr>
          <p:cNvSpPr txBox="1">
            <a:spLocks/>
          </p:cNvSpPr>
          <p:nvPr/>
        </p:nvSpPr>
        <p:spPr>
          <a:xfrm>
            <a:off x="287562" y="2604841"/>
            <a:ext cx="5337229" cy="198706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Déléguer la gestion ASV ou son CTO/PEA : </a:t>
            </a:r>
            <a:r>
              <a:rPr lang="fr-FR" sz="1200" dirty="0"/>
              <a:t>OG / GSM VEGA</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SCPI en ASV : </a:t>
            </a:r>
            <a:r>
              <a:rPr lang="fr-FR" sz="1200" dirty="0"/>
              <a:t>contrats CNP &amp; contrats BPCE VIE.</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SCPI  en direct : </a:t>
            </a:r>
            <a:r>
              <a:rPr lang="fr-FR" sz="1200" dirty="0"/>
              <a:t>Les offres AEW</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Contingent FAF : </a:t>
            </a:r>
            <a:r>
              <a:rPr lang="fr-FR" sz="1200" dirty="0"/>
              <a:t>Organza.</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CAT PREMIUM 6, 12 et 24 mois : </a:t>
            </a:r>
            <a:r>
              <a:rPr lang="fr-FR" sz="1200" dirty="0"/>
              <a:t>à partir de 200 K€ (en argent frais ou en défensif)</a:t>
            </a:r>
          </a:p>
          <a:p>
            <a:pPr marL="3213000" lvl="7" indent="0">
              <a:spcBef>
                <a:spcPts val="300"/>
              </a:spcBef>
              <a:buClr>
                <a:srgbClr val="00B0F0"/>
              </a:buClr>
              <a:buNone/>
              <a:defRPr/>
            </a:pPr>
            <a:r>
              <a:rPr lang="fr-FR" sz="1200" b="1" dirty="0">
                <a:solidFill>
                  <a:schemeClr val="tx1">
                    <a:lumMod val="75000"/>
                    <a:lumOff val="25000"/>
                  </a:schemeClr>
                </a:solidFill>
                <a:hlinkClick r:id="rId18" action="ppaction://hlinksldjump"/>
              </a:rPr>
              <a:t>En savoir plus</a:t>
            </a:r>
            <a:endParaRPr lang="fr-FR" sz="1200" b="1" dirty="0">
              <a:solidFill>
                <a:schemeClr val="tx1">
                  <a:lumMod val="75000"/>
                  <a:lumOff val="25000"/>
                </a:schemeClr>
              </a:solidFill>
            </a:endParaRPr>
          </a:p>
        </p:txBody>
      </p:sp>
      <p:sp>
        <p:nvSpPr>
          <p:cNvPr id="14" name="Rectangle 13">
            <a:extLst>
              <a:ext uri="{FF2B5EF4-FFF2-40B4-BE49-F238E27FC236}">
                <a16:creationId xmlns:a16="http://schemas.microsoft.com/office/drawing/2014/main" id="{A4D7888C-519B-F8B4-5CA3-06694B63DE0E}"/>
              </a:ext>
            </a:extLst>
          </p:cNvPr>
          <p:cNvSpPr/>
          <p:nvPr/>
        </p:nvSpPr>
        <p:spPr>
          <a:xfrm>
            <a:off x="8637161" y="6550387"/>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19"/>
              </a:rPr>
              <a:t>le Book des offres</a:t>
            </a:r>
            <a:endParaRPr lang="fr-FR" sz="1000" dirty="0">
              <a:solidFill>
                <a:schemeClr val="tx1">
                  <a:lumMod val="75000"/>
                  <a:lumOff val="25000"/>
                </a:schemeClr>
              </a:solidFill>
            </a:endParaRPr>
          </a:p>
        </p:txBody>
      </p:sp>
      <p:pic>
        <p:nvPicPr>
          <p:cNvPr id="2" name="Image 1">
            <a:extLst>
              <a:ext uri="{FF2B5EF4-FFF2-40B4-BE49-F238E27FC236}">
                <a16:creationId xmlns:a16="http://schemas.microsoft.com/office/drawing/2014/main" id="{43A282C5-2F76-CA97-7EFA-8495785BB5FA}"/>
              </a:ext>
            </a:extLst>
          </p:cNvPr>
          <p:cNvPicPr>
            <a:picLocks noChangeAspect="1"/>
          </p:cNvPicPr>
          <p:nvPr/>
        </p:nvPicPr>
        <p:blipFill>
          <a:blip r:embed="rId12" cstate="print">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rot="4592514" flipH="1" flipV="1">
            <a:off x="4616297" y="4294714"/>
            <a:ext cx="322403" cy="310019"/>
          </a:xfrm>
          <a:prstGeom prst="rect">
            <a:avLst/>
          </a:prstGeom>
          <a:noFill/>
        </p:spPr>
      </p:pic>
      <p:pic>
        <p:nvPicPr>
          <p:cNvPr id="5" name="Image 4">
            <a:extLst>
              <a:ext uri="{FF2B5EF4-FFF2-40B4-BE49-F238E27FC236}">
                <a16:creationId xmlns:a16="http://schemas.microsoft.com/office/drawing/2014/main" id="{D09FF1EC-6501-EF05-92FD-2D2CBA3585D8}"/>
              </a:ext>
            </a:extLst>
          </p:cNvPr>
          <p:cNvPicPr>
            <a:picLocks noChangeAspect="1"/>
          </p:cNvPicPr>
          <p:nvPr/>
        </p:nvPicPr>
        <p:blipFill>
          <a:blip r:embed="rId20"/>
          <a:stretch>
            <a:fillRect/>
          </a:stretch>
        </p:blipFill>
        <p:spPr>
          <a:xfrm>
            <a:off x="696064" y="6227572"/>
            <a:ext cx="510206" cy="607081"/>
          </a:xfrm>
          <a:prstGeom prst="rect">
            <a:avLst/>
          </a:prstGeom>
        </p:spPr>
      </p:pic>
    </p:spTree>
    <p:extLst>
      <p:ext uri="{BB962C8B-B14F-4D97-AF65-F5344CB8AC3E}">
        <p14:creationId xmlns:p14="http://schemas.microsoft.com/office/powerpoint/2010/main" val="2422681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874971"/>
            <a:ext cx="5338572" cy="1284265"/>
          </a:xfrm>
          <a:prstGeom prst="rect">
            <a:avLst/>
          </a:prstGeom>
          <a:noFill/>
          <a:ln w="76200">
            <a:solidFill>
              <a:srgbClr val="7030A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503247" y="1007200"/>
            <a:ext cx="5338572" cy="3623632"/>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1" name="Rectangle 280">
            <a:extLst>
              <a:ext uri="{FF2B5EF4-FFF2-40B4-BE49-F238E27FC236}">
                <a16:creationId xmlns:a16="http://schemas.microsoft.com/office/drawing/2014/main" id="{252F0C64-7EA9-2895-EB96-4E98239D7D00}"/>
              </a:ext>
            </a:extLst>
          </p:cNvPr>
          <p:cNvSpPr/>
          <p:nvPr/>
        </p:nvSpPr>
        <p:spPr>
          <a:xfrm>
            <a:off x="583173" y="2948916"/>
            <a:ext cx="5121711" cy="1574750"/>
          </a:xfrm>
          <a:prstGeom prst="rect">
            <a:avLst/>
          </a:prstGeom>
          <a:noFill/>
          <a:ln w="31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de la </a:t>
            </a:r>
            <a:r>
              <a:rPr lang="fr-FR" dirty="0" err="1">
                <a:latin typeface="Montserrat Black"/>
              </a:rPr>
              <a:t>Banca</a:t>
            </a:r>
            <a:r>
              <a:rPr lang="fr-FR" dirty="0">
                <a:latin typeface="Montserrat Black"/>
              </a:rPr>
              <a:t> : « </a:t>
            </a:r>
            <a:r>
              <a:rPr lang="fr-FR" dirty="0">
                <a:solidFill>
                  <a:srgbClr val="C00000"/>
                </a:solidFill>
                <a:latin typeface="Montserrat Black"/>
              </a:rPr>
              <a:t>Equiper</a:t>
            </a:r>
            <a:r>
              <a:rPr lang="fr-FR" dirty="0">
                <a:latin typeface="Montserrat Black"/>
              </a:rPr>
              <a:t> chaque membre de nos familles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BANCARISATION</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3798006"/>
            <a:ext cx="5866539" cy="2361230"/>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89"/>
            <a:ext cx="5866539" cy="2486815"/>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367842"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703195"/>
            <a:ext cx="2205650" cy="338987"/>
          </a:xfrm>
          <a:prstGeom prst="rect">
            <a:avLst/>
          </a:prstGeom>
          <a:solidFill>
            <a:srgbClr val="7030A0"/>
          </a:solidFill>
          <a:ln w="19050">
            <a:solidFill>
              <a:srgbClr val="FFC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rgbClr val="FFC000"/>
                </a:solidFill>
              </a:rPr>
              <a:t>     La médaille d’Or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3617970"/>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la </a:t>
            </a:r>
            <a:r>
              <a:rPr lang="fr-FR" altLang="fr-FR" sz="1400" b="1" dirty="0" err="1">
                <a:solidFill>
                  <a:schemeClr val="bg1"/>
                </a:solidFill>
              </a:rPr>
              <a:t>banca</a:t>
            </a:r>
            <a:r>
              <a:rPr lang="fr-FR" altLang="fr-FR" sz="1400" b="1" dirty="0">
                <a:solidFill>
                  <a:schemeClr val="bg1"/>
                </a:solidFill>
              </a:rPr>
              <a:t>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36413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279" name="Image 278" descr="Une image contenant Graphique, cercle, logo, symbole&#10;&#10;Description générée automatiquement">
            <a:extLst>
              <a:ext uri="{FF2B5EF4-FFF2-40B4-BE49-F238E27FC236}">
                <a16:creationId xmlns:a16="http://schemas.microsoft.com/office/drawing/2014/main" id="{FC02D155-70A6-844A-4269-8E501725DB3A}"/>
              </a:ext>
            </a:extLst>
          </p:cNvPr>
          <p:cNvPicPr>
            <a:picLocks noChangeAspect="1"/>
          </p:cNvPicPr>
          <p:nvPr/>
        </p:nvPicPr>
        <p:blipFill rotWithShape="1">
          <a:blip r:embed="rId3">
            <a:extLst>
              <a:ext uri="{28A0092B-C50C-407E-A947-70E740481C1C}">
                <a14:useLocalDpi xmlns:a14="http://schemas.microsoft.com/office/drawing/2010/main" val="0"/>
              </a:ext>
            </a:extLst>
          </a:blip>
          <a:srcRect l="20083" t="34573" r="20384" b="15760"/>
          <a:stretch/>
        </p:blipFill>
        <p:spPr>
          <a:xfrm>
            <a:off x="745134" y="4737977"/>
            <a:ext cx="250273" cy="295349"/>
          </a:xfrm>
          <a:prstGeom prst="rect">
            <a:avLst/>
          </a:prstGeom>
        </p:spPr>
      </p:pic>
      <p:pic>
        <p:nvPicPr>
          <p:cNvPr id="280" name="Image 279">
            <a:extLst>
              <a:ext uri="{FF2B5EF4-FFF2-40B4-BE49-F238E27FC236}">
                <a16:creationId xmlns:a16="http://schemas.microsoft.com/office/drawing/2014/main" id="{A0692E65-BAA5-6652-D968-8A4F909AF7D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5229711" y="2733649"/>
            <a:ext cx="425399" cy="413416"/>
          </a:xfrm>
          <a:prstGeom prst="rect">
            <a:avLst/>
          </a:prstGeom>
        </p:spPr>
      </p:pic>
      <p:sp>
        <p:nvSpPr>
          <p:cNvPr id="247" name="Espace réservé du contenu 8">
            <a:extLst>
              <a:ext uri="{FF2B5EF4-FFF2-40B4-BE49-F238E27FC236}">
                <a16:creationId xmlns:a16="http://schemas.microsoft.com/office/drawing/2014/main" id="{F7FB394F-3C01-0E18-1A22-95799C3C0476}"/>
              </a:ext>
            </a:extLst>
          </p:cNvPr>
          <p:cNvSpPr txBox="1">
            <a:spLocks noChangeArrowheads="1"/>
          </p:cNvSpPr>
          <p:nvPr/>
        </p:nvSpPr>
        <p:spPr bwMode="auto">
          <a:xfrm>
            <a:off x="673070" y="2772008"/>
            <a:ext cx="2143116" cy="287477"/>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grpSp>
        <p:nvGrpSpPr>
          <p:cNvPr id="270" name="Graphique 2">
            <a:extLst>
              <a:ext uri="{FF2B5EF4-FFF2-40B4-BE49-F238E27FC236}">
                <a16:creationId xmlns:a16="http://schemas.microsoft.com/office/drawing/2014/main" id="{E6234E9A-5D3C-613D-2702-7F3D024DC59A}"/>
              </a:ext>
            </a:extLst>
          </p:cNvPr>
          <p:cNvGrpSpPr/>
          <p:nvPr/>
        </p:nvGrpSpPr>
        <p:grpSpPr>
          <a:xfrm>
            <a:off x="710441" y="2770992"/>
            <a:ext cx="216456" cy="247380"/>
            <a:chOff x="1184026" y="296326"/>
            <a:chExt cx="555828" cy="635238"/>
          </a:xfrm>
          <a:noFill/>
        </p:grpSpPr>
        <p:sp>
          <p:nvSpPr>
            <p:cNvPr id="271" name="Forme libre : forme 17">
              <a:extLst>
                <a:ext uri="{FF2B5EF4-FFF2-40B4-BE49-F238E27FC236}">
                  <a16:creationId xmlns:a16="http://schemas.microsoft.com/office/drawing/2014/main" id="{97352F9C-76B6-20A6-CCA0-282763098AC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72" name="Forme libre : forme 18">
              <a:extLst>
                <a:ext uri="{FF2B5EF4-FFF2-40B4-BE49-F238E27FC236}">
                  <a16:creationId xmlns:a16="http://schemas.microsoft.com/office/drawing/2014/main" id="{7FB5BEC2-B2BB-5C2A-D0F5-B20440C4F76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73" name="Forme libre : forme 19">
              <a:extLst>
                <a:ext uri="{FF2B5EF4-FFF2-40B4-BE49-F238E27FC236}">
                  <a16:creationId xmlns:a16="http://schemas.microsoft.com/office/drawing/2014/main" id="{DC1AEF58-8B45-95A7-2EF5-D90E45E2B15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74" name="Forme libre : forme 20">
              <a:extLst>
                <a:ext uri="{FF2B5EF4-FFF2-40B4-BE49-F238E27FC236}">
                  <a16:creationId xmlns:a16="http://schemas.microsoft.com/office/drawing/2014/main" id="{EBF69110-B963-E5FD-0CA7-CA3221553C0F}"/>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75" name="Forme libre : forme 21">
              <a:extLst>
                <a:ext uri="{FF2B5EF4-FFF2-40B4-BE49-F238E27FC236}">
                  <a16:creationId xmlns:a16="http://schemas.microsoft.com/office/drawing/2014/main" id="{CA11B7C7-DC16-4C40-4C8E-1EB1E66E091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76" name="Forme libre : forme 22">
              <a:extLst>
                <a:ext uri="{FF2B5EF4-FFF2-40B4-BE49-F238E27FC236}">
                  <a16:creationId xmlns:a16="http://schemas.microsoft.com/office/drawing/2014/main" id="{8637AC1A-13C7-8723-03B0-2D3CBAF5A08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77" name="Forme libre : forme 23">
              <a:extLst>
                <a:ext uri="{FF2B5EF4-FFF2-40B4-BE49-F238E27FC236}">
                  <a16:creationId xmlns:a16="http://schemas.microsoft.com/office/drawing/2014/main" id="{4DD3BF26-149F-BE6C-12B1-C15327D4842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78" name="Forme libre : forme 24">
              <a:extLst>
                <a:ext uri="{FF2B5EF4-FFF2-40B4-BE49-F238E27FC236}">
                  <a16:creationId xmlns:a16="http://schemas.microsoft.com/office/drawing/2014/main" id="{2028AC1D-7911-995B-DEE0-A7A918E0AD3E}"/>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sp>
        <p:nvSpPr>
          <p:cNvPr id="282" name="Espace réservé du contenu 8">
            <a:extLst>
              <a:ext uri="{FF2B5EF4-FFF2-40B4-BE49-F238E27FC236}">
                <a16:creationId xmlns:a16="http://schemas.microsoft.com/office/drawing/2014/main" id="{3B692490-A509-5865-0810-DDE06A49F9D2}"/>
              </a:ext>
            </a:extLst>
          </p:cNvPr>
          <p:cNvSpPr txBox="1">
            <a:spLocks/>
          </p:cNvSpPr>
          <p:nvPr/>
        </p:nvSpPr>
        <p:spPr>
          <a:xfrm>
            <a:off x="312287" y="1127992"/>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Offre de Bienvenue* : </a:t>
            </a:r>
            <a:r>
              <a:rPr lang="fr-FR" sz="1200" dirty="0"/>
              <a:t>- 30 % pendant 1 an pour toute souscription de Formule Individuelle ou Famille</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50 € offerts en bons d’achat : </a:t>
            </a:r>
            <a:r>
              <a:rPr lang="fr-FR" sz="1200" dirty="0"/>
              <a:t>en lançant une mobilité bancaire* avec 3 organismes renseignés</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Montée en gamme vers Izicarte Premier DD / Izicarte Platinum / </a:t>
            </a:r>
            <a:r>
              <a:rPr lang="fr-FR" sz="1200" b="1" dirty="0" err="1"/>
              <a:t>Infinite</a:t>
            </a:r>
            <a:r>
              <a:rPr lang="fr-FR" sz="1200" b="1" dirty="0"/>
              <a:t>) : </a:t>
            </a:r>
            <a:r>
              <a:rPr lang="fr-FR" sz="1200" dirty="0"/>
              <a:t>- 30 % pendant 1 an dans le cadre d’un Forfait</a:t>
            </a:r>
          </a:p>
        </p:txBody>
      </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82966" y="5219067"/>
            <a:ext cx="5521918"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 </a:t>
            </a:r>
            <a:r>
              <a:rPr lang="fr-FR" sz="1200" b="1" dirty="0"/>
              <a:t>cible </a:t>
            </a:r>
            <a:r>
              <a:rPr lang="fr-FR" sz="1200" b="1" dirty="0">
                <a:solidFill>
                  <a:srgbClr val="C00000"/>
                </a:solidFill>
              </a:rPr>
              <a:t>prioritaire</a:t>
            </a:r>
            <a:r>
              <a:rPr lang="fr-FR" sz="1200" b="1" dirty="0"/>
              <a:t> à traiter :</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a:t>
            </a:r>
            <a:r>
              <a:rPr lang="it-IT" sz="1200" b="1" dirty="0">
                <a:solidFill>
                  <a:srgbClr val="7030A0"/>
                </a:solidFill>
              </a:rPr>
              <a:t>PRIO </a:t>
            </a:r>
            <a:r>
              <a:rPr lang="it-IT" sz="1200" b="1" dirty="0">
                <a:solidFill>
                  <a:srgbClr val="C00000"/>
                </a:solidFill>
              </a:rPr>
              <a:t>Q2</a:t>
            </a:r>
            <a:r>
              <a:rPr lang="it-IT" sz="1200" b="1" dirty="0">
                <a:solidFill>
                  <a:srgbClr val="7030A0"/>
                </a:solidFill>
              </a:rPr>
              <a:t> BANCA</a:t>
            </a:r>
            <a:r>
              <a:rPr lang="it-IT" sz="1200" b="1" dirty="0"/>
              <a:t>» </a:t>
            </a:r>
            <a:r>
              <a:rPr lang="fr-FR" sz="1200" b="1" dirty="0"/>
              <a:t>: La cible très tendre </a:t>
            </a:r>
            <a:r>
              <a:rPr lang="fr-FR" sz="1200" dirty="0"/>
              <a:t>pour équiper en bancarisation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6" action="ppaction://hlinksldjump"/>
              </a:rPr>
              <a:t>En savoir plus </a:t>
            </a: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7">
            <a:duotone>
              <a:prstClr val="black"/>
              <a:schemeClr val="accent1">
                <a:tint val="45000"/>
                <a:satMod val="400000"/>
              </a:schemeClr>
            </a:duotone>
          </a:blip>
          <a:stretch>
            <a:fillRect/>
          </a:stretch>
        </p:blipFill>
        <p:spPr>
          <a:xfrm rot="5701988" flipH="1" flipV="1">
            <a:off x="4870279" y="5845091"/>
            <a:ext cx="322403" cy="310019"/>
          </a:xfrm>
          <a:prstGeom prst="rect">
            <a:avLst/>
          </a:prstGeom>
          <a:noFill/>
        </p:spPr>
      </p:pic>
      <p:sp>
        <p:nvSpPr>
          <p:cNvPr id="286" name="Espace réservé du contenu 8">
            <a:extLst>
              <a:ext uri="{FF2B5EF4-FFF2-40B4-BE49-F238E27FC236}">
                <a16:creationId xmlns:a16="http://schemas.microsoft.com/office/drawing/2014/main" id="{B0860BD3-B717-EE5D-6DBD-26CC86AB2EA5}"/>
              </a:ext>
            </a:extLst>
          </p:cNvPr>
          <p:cNvSpPr txBox="1">
            <a:spLocks/>
          </p:cNvSpPr>
          <p:nvPr/>
        </p:nvSpPr>
        <p:spPr>
          <a:xfrm>
            <a:off x="5634826" y="1088197"/>
            <a:ext cx="6066131"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t>Part variable sur objectifs : </a:t>
            </a:r>
          </a:p>
          <a:p>
            <a:pPr marL="1098445" lvl="2" indent="-171450" eaLnBrk="1" fontAlgn="auto" hangingPunct="1">
              <a:spcBef>
                <a:spcPts val="300"/>
              </a:spcBef>
              <a:spcAft>
                <a:spcPts val="0"/>
              </a:spcAft>
              <a:buClr>
                <a:srgbClr val="7030A0"/>
              </a:buClr>
              <a:defRPr/>
            </a:pPr>
            <a:r>
              <a:rPr lang="fr-FR" sz="1000" dirty="0"/>
              <a:t>VB des Forfaits Part &amp; Pro hors transformation (si Top CC Vert et actualisé)</a:t>
            </a:r>
          </a:p>
          <a:p>
            <a:pPr marL="1098445" lvl="2" indent="-171450" eaLnBrk="1" fontAlgn="auto" hangingPunct="1">
              <a:spcBef>
                <a:spcPts val="300"/>
              </a:spcBef>
              <a:spcAft>
                <a:spcPts val="0"/>
              </a:spcAft>
              <a:buClr>
                <a:srgbClr val="7030A0"/>
              </a:buClr>
              <a:defRPr/>
            </a:pPr>
            <a:r>
              <a:rPr lang="fr-FR" sz="1000" dirty="0"/>
              <a:t>Taux de visite du portefeuille avec 1 vente</a:t>
            </a: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t>Part variable relative (baromètre) : </a:t>
            </a:r>
          </a:p>
          <a:p>
            <a:pPr marL="1098445" lvl="2" indent="-171450" eaLnBrk="1" fontAlgn="auto" hangingPunct="1">
              <a:spcBef>
                <a:spcPts val="300"/>
              </a:spcBef>
              <a:spcAft>
                <a:spcPts val="0"/>
              </a:spcAft>
              <a:buClr>
                <a:srgbClr val="7030A0"/>
              </a:buClr>
              <a:defRPr/>
            </a:pPr>
            <a:r>
              <a:rPr lang="fr-FR" sz="1000" dirty="0"/>
              <a:t>Ventes Nettes produits pondérés</a:t>
            </a:r>
          </a:p>
          <a:p>
            <a:pPr marL="1098445" lvl="2" indent="-171450" eaLnBrk="1" fontAlgn="auto" hangingPunct="1">
              <a:spcBef>
                <a:spcPts val="300"/>
              </a:spcBef>
              <a:spcAft>
                <a:spcPts val="0"/>
              </a:spcAft>
              <a:buClr>
                <a:srgbClr val="7030A0"/>
              </a:buClr>
              <a:defRPr/>
            </a:pPr>
            <a:r>
              <a:rPr lang="fr-FR" sz="1000" dirty="0"/>
              <a:t>Evolution de JBPe et BPe</a:t>
            </a:r>
          </a:p>
          <a:p>
            <a:pPr marL="639445" lvl="1" indent="-171450" eaLnBrk="1" fontAlgn="auto" hangingPunct="1">
              <a:spcBef>
                <a:spcPts val="300"/>
              </a:spcBef>
              <a:spcAft>
                <a:spcPts val="0"/>
              </a:spcAft>
              <a:buClr>
                <a:srgbClr val="7030A0"/>
              </a:buClr>
              <a:buFont typeface="Wingdings" panose="05000000000000000000" pitchFamily="2" charset="2"/>
              <a:buChar char="§"/>
              <a:defRPr/>
            </a:pPr>
            <a:r>
              <a:rPr lang="fr-FR" sz="1200" b="1" dirty="0"/>
              <a:t>Astuce : </a:t>
            </a:r>
          </a:p>
          <a:p>
            <a:pPr marL="926995" lvl="2" indent="0" eaLnBrk="1" fontAlgn="auto" hangingPunct="1">
              <a:spcBef>
                <a:spcPts val="300"/>
              </a:spcBef>
              <a:spcAft>
                <a:spcPts val="0"/>
              </a:spcAft>
              <a:buClr>
                <a:srgbClr val="7030A0"/>
              </a:buClr>
              <a:buNone/>
              <a:defRPr/>
            </a:pPr>
            <a:r>
              <a:rPr lang="fr-FR" sz="900" i="1" dirty="0"/>
              <a:t>Proposer une Izicarte HDG Débit Différé permet d'impacter plusieurs lignes du Baromètre.</a:t>
            </a:r>
          </a:p>
          <a:p>
            <a:pPr marL="926995" lvl="2" indent="0" eaLnBrk="1" fontAlgn="auto" hangingPunct="1">
              <a:spcBef>
                <a:spcPts val="300"/>
              </a:spcBef>
              <a:spcAft>
                <a:spcPts val="0"/>
              </a:spcAft>
              <a:buClr>
                <a:srgbClr val="7030A0"/>
              </a:buClr>
              <a:buNone/>
              <a:defRPr/>
            </a:pPr>
            <a:r>
              <a:rPr lang="fr-FR" sz="900" i="1" dirty="0"/>
              <a:t>Les nouvelles Entrées En Relation (EER) impactent le Baromètre « Mobilité Macron Entrante ». </a:t>
            </a:r>
          </a:p>
          <a:p>
            <a:pPr marL="926995" lvl="2" indent="0" eaLnBrk="1" fontAlgn="auto" hangingPunct="1">
              <a:spcBef>
                <a:spcPts val="300"/>
              </a:spcBef>
              <a:spcAft>
                <a:spcPts val="0"/>
              </a:spcAft>
              <a:buClr>
                <a:srgbClr val="7030A0"/>
              </a:buClr>
              <a:buNone/>
              <a:defRPr/>
            </a:pPr>
            <a:r>
              <a:rPr lang="fr-FR" sz="900" i="1" dirty="0"/>
              <a:t>Profitez de la nouvelle fonctionnalité Potentiel CR et éligibilité CR pour mettre en avant Izicarte dès l’EER.</a:t>
            </a:r>
          </a:p>
          <a:p>
            <a:pPr marL="639445" lvl="1" indent="-171450" eaLnBrk="1" fontAlgn="auto" hangingPunct="1">
              <a:spcBef>
                <a:spcPts val="300"/>
              </a:spcBef>
              <a:spcAft>
                <a:spcPts val="0"/>
              </a:spcAft>
              <a:buClr>
                <a:srgbClr val="7030A0"/>
              </a:buClr>
              <a:buFont typeface="Wingdings" panose="05000000000000000000" pitchFamily="2" charset="2"/>
              <a:buChar char="§"/>
              <a:defRPr/>
            </a:pPr>
            <a:endParaRPr lang="fr-FR" sz="1000" i="1" dirty="0"/>
          </a:p>
        </p:txBody>
      </p:sp>
      <p:pic>
        <p:nvPicPr>
          <p:cNvPr id="288" name="Image 287">
            <a:hlinkClick r:id="rId8"/>
            <a:extLst>
              <a:ext uri="{FF2B5EF4-FFF2-40B4-BE49-F238E27FC236}">
                <a16:creationId xmlns:a16="http://schemas.microsoft.com/office/drawing/2014/main" id="{61FDC1EA-92E6-A0FC-7DFC-A14227F0CAC8}"/>
              </a:ext>
            </a:extLst>
          </p:cNvPr>
          <p:cNvPicPr>
            <a:picLocks noChangeAspect="1"/>
          </p:cNvPicPr>
          <p:nvPr/>
        </p:nvPicPr>
        <p:blipFill>
          <a:blip r:embed="rId9">
            <a:clrChange>
              <a:clrFrom>
                <a:srgbClr val="FDF9FA"/>
              </a:clrFrom>
              <a:clrTo>
                <a:srgbClr val="FDF9FA">
                  <a:alpha val="0"/>
                </a:srgbClr>
              </a:clrTo>
            </a:clrChange>
          </a:blip>
          <a:stretch>
            <a:fillRect/>
          </a:stretch>
        </p:blipFill>
        <p:spPr>
          <a:xfrm>
            <a:off x="10651251" y="5740114"/>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7">
            <a:duotone>
              <a:prstClr val="black"/>
              <a:schemeClr val="accent1">
                <a:tint val="45000"/>
                <a:satMod val="400000"/>
              </a:schemeClr>
            </a:duotone>
          </a:blip>
          <a:stretch>
            <a:fillRect/>
          </a:stretch>
        </p:blipFill>
        <p:spPr>
          <a:xfrm rot="4962598" flipH="1" flipV="1">
            <a:off x="11475597" y="5944908"/>
            <a:ext cx="322403" cy="310019"/>
          </a:xfrm>
          <a:prstGeom prst="rect">
            <a:avLst/>
          </a:prstGeom>
          <a:noFill/>
        </p:spPr>
      </p:pic>
      <p:sp>
        <p:nvSpPr>
          <p:cNvPr id="3" name="Espace réservé du contenu 8">
            <a:extLst>
              <a:ext uri="{FF2B5EF4-FFF2-40B4-BE49-F238E27FC236}">
                <a16:creationId xmlns:a16="http://schemas.microsoft.com/office/drawing/2014/main" id="{E92ABD3F-E8A1-4360-29AF-6D4E17416361}"/>
              </a:ext>
            </a:extLst>
          </p:cNvPr>
          <p:cNvSpPr txBox="1">
            <a:spLocks/>
          </p:cNvSpPr>
          <p:nvPr/>
        </p:nvSpPr>
        <p:spPr>
          <a:xfrm>
            <a:off x="343801" y="3013129"/>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600"/>
              </a:spcAft>
              <a:buClr>
                <a:srgbClr val="7030A0"/>
              </a:buClr>
              <a:buFont typeface="Wingdings" panose="05000000000000000000" pitchFamily="2" charset="2"/>
              <a:buChar char="§"/>
              <a:defRPr/>
            </a:pPr>
            <a:r>
              <a:rPr lang="fr-FR" sz="1200" b="1" dirty="0">
                <a:solidFill>
                  <a:schemeClr val="tx1"/>
                </a:solidFill>
              </a:rPr>
              <a:t>Cartes HDG : Visa Izicarte Platinum </a:t>
            </a:r>
            <a:r>
              <a:rPr lang="fr-FR" sz="1200" dirty="0">
                <a:solidFill>
                  <a:schemeClr val="tx1"/>
                </a:solidFill>
              </a:rPr>
              <a:t>(35 k€ de revenus ou de SF) et </a:t>
            </a:r>
            <a:r>
              <a:rPr lang="fr-FR" sz="1200" b="1" dirty="0">
                <a:solidFill>
                  <a:schemeClr val="tx1"/>
                </a:solidFill>
              </a:rPr>
              <a:t>Visa</a:t>
            </a:r>
            <a:r>
              <a:rPr lang="fr-FR" sz="1200" dirty="0">
                <a:solidFill>
                  <a:schemeClr val="tx1"/>
                </a:solidFill>
              </a:rPr>
              <a:t> </a:t>
            </a:r>
            <a:r>
              <a:rPr lang="fr-FR" sz="1200" b="1" dirty="0" err="1">
                <a:solidFill>
                  <a:schemeClr val="tx1"/>
                </a:solidFill>
              </a:rPr>
              <a:t>Infinite</a:t>
            </a:r>
            <a:r>
              <a:rPr lang="fr-FR" sz="1200" dirty="0">
                <a:solidFill>
                  <a:schemeClr val="tx1"/>
                </a:solidFill>
              </a:rPr>
              <a:t> (75 k€ de revenus ou de SF) avec Assistant Platinum ou service conciergerie </a:t>
            </a:r>
            <a:r>
              <a:rPr lang="fr-FR" sz="1200" dirty="0" err="1">
                <a:solidFill>
                  <a:schemeClr val="tx1"/>
                </a:solidFill>
              </a:rPr>
              <a:t>Infinite</a:t>
            </a:r>
            <a:r>
              <a:rPr lang="fr-FR" sz="1200" dirty="0">
                <a:solidFill>
                  <a:schemeClr val="tx1"/>
                </a:solidFill>
              </a:rPr>
              <a:t>.</a:t>
            </a: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chemeClr val="tx1"/>
                </a:solidFill>
              </a:rPr>
              <a:t>Formule Optimal : </a:t>
            </a:r>
            <a:r>
              <a:rPr lang="fr-FR" sz="1200" dirty="0">
                <a:solidFill>
                  <a:schemeClr val="tx1"/>
                </a:solidFill>
              </a:rPr>
              <a:t>paiements et retraits illimités à l’international,  accès à un conseiller de 7h à 22 h, pas d’agios jusque 1000 €.</a:t>
            </a:r>
          </a:p>
        </p:txBody>
      </p:sp>
      <p:sp>
        <p:nvSpPr>
          <p:cNvPr id="19" name="Espace réservé du contenu 8">
            <a:extLst>
              <a:ext uri="{FF2B5EF4-FFF2-40B4-BE49-F238E27FC236}">
                <a16:creationId xmlns:a16="http://schemas.microsoft.com/office/drawing/2014/main" id="{02FB5025-A732-9B6D-54BD-4172480E6EA9}"/>
              </a:ext>
            </a:extLst>
          </p:cNvPr>
          <p:cNvSpPr txBox="1">
            <a:spLocks/>
          </p:cNvSpPr>
          <p:nvPr/>
        </p:nvSpPr>
        <p:spPr>
          <a:xfrm>
            <a:off x="5573007" y="3970137"/>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7995" lvl="1" indent="0" eaLnBrk="1" fontAlgn="auto" hangingPunct="1">
              <a:spcBef>
                <a:spcPts val="300"/>
              </a:spcBef>
              <a:spcAft>
                <a:spcPts val="0"/>
              </a:spcAft>
              <a:buClr>
                <a:schemeClr val="tx2"/>
              </a:buClr>
              <a:buNone/>
              <a:defRPr/>
            </a:pPr>
            <a:endParaRPr lang="fr-FR" sz="1200" dirty="0">
              <a:cs typeface="Arial"/>
            </a:endParaRP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t>Les outils pour provoquer la relation : </a:t>
            </a:r>
          </a:p>
          <a:p>
            <a:pPr marL="1098445" lvl="2" indent="-171450" eaLnBrk="1" fontAlgn="auto" hangingPunct="1">
              <a:spcBef>
                <a:spcPts val="300"/>
              </a:spcBef>
              <a:spcAft>
                <a:spcPts val="0"/>
              </a:spcAft>
              <a:buClr>
                <a:srgbClr val="7030A0"/>
              </a:buClr>
              <a:defRPr/>
            </a:pPr>
            <a:r>
              <a:rPr lang="fr-FR" sz="1000" dirty="0"/>
              <a:t>1 an avec ma Visa : </a:t>
            </a:r>
            <a:r>
              <a:rPr lang="fr-FR" sz="1000" dirty="0">
                <a:hlinkClick r:id="rId10"/>
              </a:rPr>
              <a:t>3 timelines</a:t>
            </a:r>
            <a:r>
              <a:rPr lang="fr-FR" sz="1000" dirty="0"/>
              <a:t> pour exposer tous les usages de nos cartes HDG</a:t>
            </a:r>
          </a:p>
          <a:p>
            <a:pPr marL="1098445" lvl="2" indent="-171450" eaLnBrk="1" fontAlgn="auto" hangingPunct="1">
              <a:spcBef>
                <a:spcPts val="300"/>
              </a:spcBef>
              <a:spcAft>
                <a:spcPts val="0"/>
              </a:spcAft>
              <a:buClr>
                <a:srgbClr val="7030A0"/>
              </a:buClr>
              <a:defRPr/>
            </a:pPr>
            <a:r>
              <a:rPr lang="fr-FR" sz="1000" dirty="0"/>
              <a:t>Programme de fidélité Visa Premier (Ikéa, Nature et Découvertes) : </a:t>
            </a:r>
            <a:r>
              <a:rPr lang="fr-FR" sz="1000" dirty="0">
                <a:hlinkClick r:id="rId11"/>
              </a:rPr>
              <a:t>Site Visa Premier </a:t>
            </a:r>
            <a:endParaRPr lang="fr-FR" sz="1000" dirty="0"/>
          </a:p>
          <a:p>
            <a:pPr marL="1098445" lvl="2" indent="-171450" eaLnBrk="1" fontAlgn="auto" hangingPunct="1">
              <a:spcBef>
                <a:spcPts val="300"/>
              </a:spcBef>
              <a:spcAft>
                <a:spcPts val="0"/>
              </a:spcAft>
              <a:buClr>
                <a:srgbClr val="7030A0"/>
              </a:buClr>
              <a:defRPr/>
            </a:pPr>
            <a:r>
              <a:rPr lang="fr-FR" sz="1000" dirty="0"/>
              <a:t>Programme de fidélité Visa Platinum (Printemps, Truffaut)  : </a:t>
            </a:r>
            <a:r>
              <a:rPr lang="fr-FR" sz="1000" dirty="0">
                <a:hlinkClick r:id="rId12"/>
              </a:rPr>
              <a:t>Site Visa Platinum</a:t>
            </a:r>
            <a:endParaRPr lang="fr-FR" sz="1000" dirty="0"/>
          </a:p>
          <a:p>
            <a:pPr marL="1098445" lvl="2" indent="-171450" eaLnBrk="1" fontAlgn="auto" hangingPunct="1">
              <a:spcBef>
                <a:spcPts val="300"/>
              </a:spcBef>
              <a:spcAft>
                <a:spcPts val="0"/>
              </a:spcAft>
              <a:buClr>
                <a:srgbClr val="7030A0"/>
              </a:buClr>
              <a:defRPr/>
            </a:pPr>
            <a:r>
              <a:rPr lang="fr-FR" sz="1000" dirty="0"/>
              <a:t>Programme de fidélité Visa </a:t>
            </a:r>
            <a:r>
              <a:rPr lang="fr-FR" sz="1000" dirty="0" err="1"/>
              <a:t>Infinite</a:t>
            </a:r>
            <a:r>
              <a:rPr lang="fr-FR" sz="1000" dirty="0"/>
              <a:t> Le Club (</a:t>
            </a:r>
            <a:r>
              <a:rPr lang="fr-FR" sz="1000" dirty="0" err="1"/>
              <a:t>Mauboussin</a:t>
            </a:r>
            <a:r>
              <a:rPr lang="fr-FR" sz="1000" dirty="0"/>
              <a:t>, Fauchon ou Comptoir                                                                                      du caviar, expérience en lien avec les JO) : </a:t>
            </a:r>
            <a:r>
              <a:rPr lang="fr-FR" sz="1000" dirty="0">
                <a:hlinkClick r:id="rId13"/>
              </a:rPr>
              <a:t>Site Visa </a:t>
            </a:r>
            <a:r>
              <a:rPr lang="fr-FR" sz="1000" dirty="0" err="1">
                <a:hlinkClick r:id="rId13"/>
              </a:rPr>
              <a:t>Inifinite</a:t>
            </a:r>
            <a:endParaRPr lang="fr-FR" sz="1000" dirty="0"/>
          </a:p>
          <a:p>
            <a:pPr marL="1098445" lvl="2" indent="-171450" eaLnBrk="1" fontAlgn="auto" hangingPunct="1">
              <a:spcBef>
                <a:spcPts val="300"/>
              </a:spcBef>
              <a:spcAft>
                <a:spcPts val="0"/>
              </a:spcAft>
              <a:buClr>
                <a:srgbClr val="7030A0"/>
              </a:buClr>
              <a:defRPr/>
            </a:pPr>
            <a:endParaRPr lang="fr-FR" sz="1000" dirty="0"/>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t>La boîte à outils : </a:t>
            </a:r>
          </a:p>
          <a:p>
            <a:pPr marL="1098445" lvl="2" indent="-171450" eaLnBrk="1" fontAlgn="auto" hangingPunct="1">
              <a:spcBef>
                <a:spcPts val="300"/>
              </a:spcBef>
              <a:spcAft>
                <a:spcPts val="0"/>
              </a:spcAft>
              <a:buClr>
                <a:srgbClr val="7030A0"/>
              </a:buClr>
              <a:defRPr/>
            </a:pPr>
            <a:r>
              <a:rPr lang="fr-FR" sz="1000" dirty="0"/>
              <a:t>La Rubrique des Commerciaux pour trouver toutes les informations :</a:t>
            </a:r>
          </a:p>
          <a:p>
            <a:pPr marL="467995" lvl="1" indent="0" eaLnBrk="1" fontAlgn="auto" hangingPunct="1">
              <a:spcBef>
                <a:spcPts val="300"/>
              </a:spcBef>
              <a:spcAft>
                <a:spcPts val="0"/>
              </a:spcAft>
              <a:buClr>
                <a:schemeClr val="tx2"/>
              </a:buClr>
              <a:buNone/>
              <a:defRPr/>
            </a:pPr>
            <a:r>
              <a:rPr lang="fr-FR" sz="1200" dirty="0"/>
              <a:t>   </a:t>
            </a:r>
            <a:endParaRPr lang="fr-FR" sz="1200" dirty="0">
              <a:cs typeface="Arial"/>
            </a:endParaRPr>
          </a:p>
        </p:txBody>
      </p:sp>
      <p:pic>
        <p:nvPicPr>
          <p:cNvPr id="20" name="Image 19">
            <a:extLst>
              <a:ext uri="{FF2B5EF4-FFF2-40B4-BE49-F238E27FC236}">
                <a16:creationId xmlns:a16="http://schemas.microsoft.com/office/drawing/2014/main" id="{6BA2FECB-E38F-DCB1-107D-450F9AC2C222}"/>
              </a:ext>
            </a:extLst>
          </p:cNvPr>
          <p:cNvPicPr>
            <a:picLocks noChangeAspect="1"/>
          </p:cNvPicPr>
          <p:nvPr/>
        </p:nvPicPr>
        <p:blipFill>
          <a:blip r:embed="rId14" cstate="print">
            <a:extLst>
              <a:ext uri="{BEBA8EAE-BF5A-486C-A8C5-ECC9F3942E4B}">
                <a14:imgProps xmlns:a14="http://schemas.microsoft.com/office/drawing/2010/main">
                  <a14:imgLayer r:embed="rId1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6451280" y="4997925"/>
            <a:ext cx="268004" cy="260454"/>
          </a:xfrm>
          <a:prstGeom prst="rect">
            <a:avLst/>
          </a:prstGeom>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16"/>
              </a:rPr>
              <a:t>le Book des offres</a:t>
            </a:r>
            <a:endParaRPr lang="fr-FR" sz="1000" dirty="0">
              <a:solidFill>
                <a:schemeClr val="tx1">
                  <a:lumMod val="75000"/>
                  <a:lumOff val="25000"/>
                </a:schemeClr>
              </a:solidFill>
            </a:endParaRPr>
          </a:p>
        </p:txBody>
      </p:sp>
      <p:pic>
        <p:nvPicPr>
          <p:cNvPr id="2" name="Image 1">
            <a:extLst>
              <a:ext uri="{FF2B5EF4-FFF2-40B4-BE49-F238E27FC236}">
                <a16:creationId xmlns:a16="http://schemas.microsoft.com/office/drawing/2014/main" id="{89FB026A-9227-5EEE-D636-AAF36F186E4F}"/>
              </a:ext>
            </a:extLst>
          </p:cNvPr>
          <p:cNvPicPr>
            <a:picLocks noChangeAspect="1"/>
          </p:cNvPicPr>
          <p:nvPr/>
        </p:nvPicPr>
        <p:blipFill>
          <a:blip r:embed="rId17"/>
          <a:stretch>
            <a:fillRect/>
          </a:stretch>
        </p:blipFill>
        <p:spPr>
          <a:xfrm>
            <a:off x="696064" y="6227572"/>
            <a:ext cx="510206" cy="607081"/>
          </a:xfrm>
          <a:prstGeom prst="rect">
            <a:avLst/>
          </a:prstGeom>
        </p:spPr>
      </p:pic>
    </p:spTree>
    <p:extLst>
      <p:ext uri="{BB962C8B-B14F-4D97-AF65-F5344CB8AC3E}">
        <p14:creationId xmlns:p14="http://schemas.microsoft.com/office/powerpoint/2010/main" val="1265167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3798006"/>
            <a:ext cx="5866539" cy="2361230"/>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7" name="Espace réservé du contenu 8">
            <a:extLst>
              <a:ext uri="{FF2B5EF4-FFF2-40B4-BE49-F238E27FC236}">
                <a16:creationId xmlns:a16="http://schemas.microsoft.com/office/drawing/2014/main" id="{31FECC64-C6D5-19D5-E22E-5611AB7EBC67}"/>
              </a:ext>
            </a:extLst>
          </p:cNvPr>
          <p:cNvSpPr txBox="1">
            <a:spLocks/>
          </p:cNvSpPr>
          <p:nvPr/>
        </p:nvSpPr>
        <p:spPr>
          <a:xfrm>
            <a:off x="5533956" y="3841443"/>
            <a:ext cx="60962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92D05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t>Les outils pour provoquer la relation : </a:t>
            </a:r>
          </a:p>
          <a:p>
            <a:pPr marL="1098445" lvl="2" indent="-171450" eaLnBrk="1" fontAlgn="auto" hangingPunct="1">
              <a:spcBef>
                <a:spcPts val="300"/>
              </a:spcBef>
              <a:spcAft>
                <a:spcPts val="0"/>
              </a:spcAft>
              <a:buClr>
                <a:srgbClr val="92D050"/>
              </a:buClr>
              <a:defRPr/>
            </a:pPr>
            <a:r>
              <a:rPr lang="fr-FR" sz="1000" dirty="0">
                <a:hlinkClick r:id="rId2"/>
              </a:rPr>
              <a:t>Potentiel conso</a:t>
            </a:r>
            <a:r>
              <a:rPr lang="fr-FR" sz="1000" dirty="0"/>
              <a:t> : vecteur de conquête principal sur le crédit consommation.</a:t>
            </a:r>
          </a:p>
          <a:p>
            <a:pPr marL="1098445" lvl="2" indent="-171450" eaLnBrk="1" fontAlgn="auto" hangingPunct="1">
              <a:spcBef>
                <a:spcPts val="300"/>
              </a:spcBef>
              <a:spcAft>
                <a:spcPts val="0"/>
              </a:spcAft>
              <a:buClr>
                <a:srgbClr val="92D050"/>
              </a:buClr>
              <a:defRPr/>
            </a:pPr>
            <a:r>
              <a:rPr lang="fr-FR" sz="1000" dirty="0"/>
              <a:t>Le </a:t>
            </a:r>
            <a:r>
              <a:rPr lang="fr-FR" sz="1000" dirty="0">
                <a:hlinkClick r:id="rId3"/>
              </a:rPr>
              <a:t>prêt premium avance liberté</a:t>
            </a:r>
            <a:r>
              <a:rPr lang="fr-FR" sz="1000" dirty="0"/>
              <a:t> pour développer le marché Premium.</a:t>
            </a:r>
          </a:p>
          <a:p>
            <a:pPr marL="1098445" lvl="2" indent="-171450" eaLnBrk="1" fontAlgn="auto" hangingPunct="1">
              <a:spcBef>
                <a:spcPts val="300"/>
              </a:spcBef>
              <a:spcAft>
                <a:spcPts val="0"/>
              </a:spcAft>
              <a:buClr>
                <a:srgbClr val="92D050"/>
              </a:buClr>
              <a:defRPr/>
            </a:pPr>
            <a:r>
              <a:rPr lang="fr-FR" sz="1000" dirty="0"/>
              <a:t>Une gamme complète sur la mobilité et les travaux </a:t>
            </a:r>
            <a:r>
              <a:rPr lang="fr-FR" sz="1000" dirty="0">
                <a:solidFill>
                  <a:srgbClr val="00B050"/>
                </a:solidFill>
              </a:rPr>
              <a:t>Green</a:t>
            </a:r>
            <a:r>
              <a:rPr lang="fr-FR" sz="1000" dirty="0"/>
              <a:t> : </a:t>
            </a:r>
            <a:r>
              <a:rPr lang="fr-FR" sz="1000" dirty="0">
                <a:hlinkClick r:id="rId4"/>
              </a:rPr>
              <a:t>offres green crédit consommation</a:t>
            </a:r>
            <a:r>
              <a:rPr lang="fr-FR" sz="1000" dirty="0"/>
              <a:t>.</a:t>
            </a:r>
          </a:p>
          <a:p>
            <a:pPr marL="1098445" lvl="2" indent="-171450" eaLnBrk="1" fontAlgn="auto" hangingPunct="1">
              <a:spcBef>
                <a:spcPts val="300"/>
              </a:spcBef>
              <a:spcAft>
                <a:spcPts val="0"/>
              </a:spcAft>
              <a:buClr>
                <a:srgbClr val="92D050"/>
              </a:buClr>
              <a:defRPr/>
            </a:pPr>
            <a:r>
              <a:rPr lang="fr-FR" sz="1000" dirty="0"/>
              <a:t>Pour appuyer les actions de conquête avec le marché des professionnels et la BDR : </a:t>
            </a:r>
            <a:r>
              <a:rPr lang="fr-FR" sz="1000" dirty="0">
                <a:hlinkClick r:id="rId5"/>
              </a:rPr>
              <a:t>le prêt Partenariat.</a:t>
            </a:r>
            <a:endParaRPr lang="fr-FR" sz="1000" dirty="0"/>
          </a:p>
          <a:p>
            <a:pPr marL="1098445" lvl="2" indent="-171450" eaLnBrk="1" fontAlgn="auto" hangingPunct="1">
              <a:spcBef>
                <a:spcPts val="300"/>
              </a:spcBef>
              <a:spcAft>
                <a:spcPts val="0"/>
              </a:spcAft>
              <a:buClr>
                <a:srgbClr val="92D050"/>
              </a:buClr>
              <a:defRPr/>
            </a:pPr>
            <a:endParaRPr lang="fr-FR" sz="1000" dirty="0"/>
          </a:p>
          <a:p>
            <a:pPr marL="753745" lvl="1" indent="-285750" eaLnBrk="1" fontAlgn="auto" hangingPunct="1">
              <a:spcBef>
                <a:spcPts val="300"/>
              </a:spcBef>
              <a:spcAft>
                <a:spcPts val="0"/>
              </a:spcAft>
              <a:buClr>
                <a:srgbClr val="92D050"/>
              </a:buClr>
              <a:buFont typeface="Wingdings" panose="05000000000000000000" pitchFamily="2" charset="2"/>
              <a:buChar char="§"/>
              <a:defRPr/>
            </a:pPr>
            <a:r>
              <a:rPr lang="fr-FR" sz="1200" b="1" dirty="0"/>
              <a:t>La boîte à outils : </a:t>
            </a:r>
          </a:p>
          <a:p>
            <a:pPr marL="1098445" lvl="2" indent="-171450" eaLnBrk="1" fontAlgn="auto" hangingPunct="1">
              <a:spcBef>
                <a:spcPts val="300"/>
              </a:spcBef>
              <a:spcAft>
                <a:spcPts val="0"/>
              </a:spcAft>
              <a:buClr>
                <a:srgbClr val="92D050"/>
              </a:buClr>
              <a:defRPr/>
            </a:pPr>
            <a:r>
              <a:rPr lang="fr-FR" sz="1000" dirty="0"/>
              <a:t>La Rubrique des Commerciaux pour trouver toutes les informations :</a:t>
            </a:r>
          </a:p>
          <a:p>
            <a:pPr marL="639445" lvl="1" indent="-171450" eaLnBrk="1" fontAlgn="auto" hangingPunct="1">
              <a:spcBef>
                <a:spcPts val="300"/>
              </a:spcBef>
              <a:spcAft>
                <a:spcPts val="0"/>
              </a:spcAft>
              <a:buClr>
                <a:srgbClr val="92D050"/>
              </a:buClr>
              <a:buFont typeface="Wingdings" panose="05000000000000000000" pitchFamily="2" charset="2"/>
              <a:buChar char="§"/>
              <a:defRPr/>
            </a:pPr>
            <a:endParaRPr lang="fr-FR" sz="1200" dirty="0">
              <a:cs typeface="Aria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3718" y="988150"/>
            <a:ext cx="5338572" cy="3623632"/>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2" name="Espace réservé du contenu 8">
            <a:extLst>
              <a:ext uri="{FF2B5EF4-FFF2-40B4-BE49-F238E27FC236}">
                <a16:creationId xmlns:a16="http://schemas.microsoft.com/office/drawing/2014/main" id="{3B692490-A509-5865-0810-DDE06A49F9D2}"/>
              </a:ext>
            </a:extLst>
          </p:cNvPr>
          <p:cNvSpPr txBox="1">
            <a:spLocks/>
          </p:cNvSpPr>
          <p:nvPr/>
        </p:nvSpPr>
        <p:spPr>
          <a:xfrm>
            <a:off x="312287" y="1127991"/>
            <a:ext cx="5337229" cy="201284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Rénovation énergétique : </a:t>
            </a:r>
            <a:r>
              <a:rPr lang="fr-FR" sz="1200" dirty="0"/>
              <a:t>Une action Crédit conso couplée avec notre assurance MRH.</a:t>
            </a:r>
          </a:p>
          <a:p>
            <a:pPr lvl="2" eaLnBrk="1" fontAlgn="auto" hangingPunct="1">
              <a:spcBef>
                <a:spcPts val="300"/>
              </a:spcBef>
              <a:spcAft>
                <a:spcPts val="0"/>
              </a:spcAft>
              <a:buClr>
                <a:srgbClr val="92D050"/>
              </a:buClr>
              <a:defRPr/>
            </a:pPr>
            <a:r>
              <a:rPr lang="fr-FR" sz="1000" b="1" dirty="0">
                <a:solidFill>
                  <a:srgbClr val="FFC000"/>
                </a:solidFill>
              </a:rPr>
              <a:t>Booster IARD : </a:t>
            </a:r>
            <a:r>
              <a:rPr lang="fr-FR" sz="1000" dirty="0"/>
              <a:t>1 mois offert pour la souscription d’une assurance MRH</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Véhicule propre : </a:t>
            </a:r>
            <a:r>
              <a:rPr lang="fr-FR" sz="1200" dirty="0"/>
              <a:t>de 1.000 à 75.000 euros, jusqu’à 120 mois, frais de dossier 1% (avec un minimum de 70 €)</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Rénovation énergétique : </a:t>
            </a:r>
            <a:r>
              <a:rPr lang="fr-FR" sz="1200" dirty="0"/>
              <a:t>de 6.000 à 75.000 euros, jusqu’à 120 mois, frais de dossier 1% (avec un minimum de 70 €)</a:t>
            </a:r>
          </a:p>
        </p:txBody>
      </p:sp>
      <p:sp>
        <p:nvSpPr>
          <p:cNvPr id="281" name="Rectangle 280">
            <a:extLst>
              <a:ext uri="{FF2B5EF4-FFF2-40B4-BE49-F238E27FC236}">
                <a16:creationId xmlns:a16="http://schemas.microsoft.com/office/drawing/2014/main" id="{252F0C64-7EA9-2895-EB96-4E98239D7D00}"/>
              </a:ext>
            </a:extLst>
          </p:cNvPr>
          <p:cNvSpPr/>
          <p:nvPr/>
        </p:nvSpPr>
        <p:spPr>
          <a:xfrm>
            <a:off x="583173" y="3429000"/>
            <a:ext cx="5121711" cy="1094666"/>
          </a:xfrm>
          <a:prstGeom prst="rect">
            <a:avLst/>
          </a:prstGeom>
          <a:noFill/>
          <a:ln w="31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du Crédit : « Il y a toujours un </a:t>
            </a:r>
            <a:r>
              <a:rPr lang="fr-FR" dirty="0">
                <a:solidFill>
                  <a:srgbClr val="C00000"/>
                </a:solidFill>
                <a:latin typeface="Montserrat Black"/>
              </a:rPr>
              <a:t>potentiel</a:t>
            </a:r>
            <a:r>
              <a:rPr lang="fr-FR" dirty="0">
                <a:latin typeface="Montserrat Black"/>
              </a:rPr>
              <a:t> ou un </a:t>
            </a:r>
            <a:r>
              <a:rPr lang="fr-FR" dirty="0">
                <a:solidFill>
                  <a:srgbClr val="C00000"/>
                </a:solidFill>
                <a:latin typeface="Montserrat Black"/>
              </a:rPr>
              <a:t>projet à découvrir </a:t>
            </a:r>
            <a:r>
              <a:rPr lang="fr-FR" dirty="0">
                <a:latin typeface="Montserrat Black"/>
              </a:rPr>
              <a:t>»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6"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441440"/>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874971"/>
            <a:ext cx="5338572" cy="1284265"/>
          </a:xfrm>
          <a:prstGeom prst="rect">
            <a:avLst/>
          </a:prstGeom>
          <a:noFill/>
          <a:ln w="76200">
            <a:solidFill>
              <a:srgbClr val="92D05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703195"/>
            <a:ext cx="2205650" cy="338987"/>
          </a:xfrm>
          <a:prstGeom prst="rect">
            <a:avLst/>
          </a:prstGeom>
          <a:solidFill>
            <a:srgbClr val="92D050"/>
          </a:solidFill>
          <a:ln w="19050">
            <a:solidFill>
              <a:srgbClr val="FFC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La médaille d’Or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3617970"/>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le crédit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36413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280" name="Image 279">
            <a:extLst>
              <a:ext uri="{FF2B5EF4-FFF2-40B4-BE49-F238E27FC236}">
                <a16:creationId xmlns:a16="http://schemas.microsoft.com/office/drawing/2014/main" id="{A0692E65-BAA5-6652-D968-8A4F909AF7D4}"/>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5229711" y="3228949"/>
            <a:ext cx="425399" cy="413416"/>
          </a:xfrm>
          <a:prstGeom prst="rect">
            <a:avLst/>
          </a:prstGeom>
        </p:spPr>
      </p:pic>
      <p:sp>
        <p:nvSpPr>
          <p:cNvPr id="247" name="Espace réservé du contenu 8">
            <a:extLst>
              <a:ext uri="{FF2B5EF4-FFF2-40B4-BE49-F238E27FC236}">
                <a16:creationId xmlns:a16="http://schemas.microsoft.com/office/drawing/2014/main" id="{F7FB394F-3C01-0E18-1A22-95799C3C0476}"/>
              </a:ext>
            </a:extLst>
          </p:cNvPr>
          <p:cNvSpPr txBox="1">
            <a:spLocks noChangeArrowheads="1"/>
          </p:cNvSpPr>
          <p:nvPr/>
        </p:nvSpPr>
        <p:spPr bwMode="auto">
          <a:xfrm>
            <a:off x="673070" y="3267308"/>
            <a:ext cx="2143116" cy="287477"/>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grpSp>
        <p:nvGrpSpPr>
          <p:cNvPr id="270" name="Graphique 2">
            <a:extLst>
              <a:ext uri="{FF2B5EF4-FFF2-40B4-BE49-F238E27FC236}">
                <a16:creationId xmlns:a16="http://schemas.microsoft.com/office/drawing/2014/main" id="{E6234E9A-5D3C-613D-2702-7F3D024DC59A}"/>
              </a:ext>
            </a:extLst>
          </p:cNvPr>
          <p:cNvGrpSpPr/>
          <p:nvPr/>
        </p:nvGrpSpPr>
        <p:grpSpPr>
          <a:xfrm>
            <a:off x="710441" y="3266292"/>
            <a:ext cx="216456" cy="247380"/>
            <a:chOff x="1184026" y="296326"/>
            <a:chExt cx="555828" cy="635238"/>
          </a:xfrm>
          <a:noFill/>
        </p:grpSpPr>
        <p:sp>
          <p:nvSpPr>
            <p:cNvPr id="271" name="Forme libre : forme 17">
              <a:extLst>
                <a:ext uri="{FF2B5EF4-FFF2-40B4-BE49-F238E27FC236}">
                  <a16:creationId xmlns:a16="http://schemas.microsoft.com/office/drawing/2014/main" id="{97352F9C-76B6-20A6-CCA0-282763098AC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72" name="Forme libre : forme 18">
              <a:extLst>
                <a:ext uri="{FF2B5EF4-FFF2-40B4-BE49-F238E27FC236}">
                  <a16:creationId xmlns:a16="http://schemas.microsoft.com/office/drawing/2014/main" id="{7FB5BEC2-B2BB-5C2A-D0F5-B20440C4F76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73" name="Forme libre : forme 19">
              <a:extLst>
                <a:ext uri="{FF2B5EF4-FFF2-40B4-BE49-F238E27FC236}">
                  <a16:creationId xmlns:a16="http://schemas.microsoft.com/office/drawing/2014/main" id="{DC1AEF58-8B45-95A7-2EF5-D90E45E2B15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74" name="Forme libre : forme 20">
              <a:extLst>
                <a:ext uri="{FF2B5EF4-FFF2-40B4-BE49-F238E27FC236}">
                  <a16:creationId xmlns:a16="http://schemas.microsoft.com/office/drawing/2014/main" id="{EBF69110-B963-E5FD-0CA7-CA3221553C0F}"/>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75" name="Forme libre : forme 21">
              <a:extLst>
                <a:ext uri="{FF2B5EF4-FFF2-40B4-BE49-F238E27FC236}">
                  <a16:creationId xmlns:a16="http://schemas.microsoft.com/office/drawing/2014/main" id="{CA11B7C7-DC16-4C40-4C8E-1EB1E66E091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76" name="Forme libre : forme 22">
              <a:extLst>
                <a:ext uri="{FF2B5EF4-FFF2-40B4-BE49-F238E27FC236}">
                  <a16:creationId xmlns:a16="http://schemas.microsoft.com/office/drawing/2014/main" id="{8637AC1A-13C7-8723-03B0-2D3CBAF5A08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77" name="Forme libre : forme 23">
              <a:extLst>
                <a:ext uri="{FF2B5EF4-FFF2-40B4-BE49-F238E27FC236}">
                  <a16:creationId xmlns:a16="http://schemas.microsoft.com/office/drawing/2014/main" id="{4DD3BF26-149F-BE6C-12B1-C15327D4842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78" name="Forme libre : forme 24">
              <a:extLst>
                <a:ext uri="{FF2B5EF4-FFF2-40B4-BE49-F238E27FC236}">
                  <a16:creationId xmlns:a16="http://schemas.microsoft.com/office/drawing/2014/main" id="{2028AC1D-7911-995B-DEE0-A7A918E0AD3E}"/>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82966" y="5219067"/>
            <a:ext cx="5521918"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 </a:t>
            </a:r>
            <a:r>
              <a:rPr lang="fr-FR" sz="1200" b="1" dirty="0"/>
              <a:t>cible </a:t>
            </a:r>
            <a:r>
              <a:rPr lang="fr-FR" sz="1200" b="1" dirty="0">
                <a:solidFill>
                  <a:srgbClr val="C00000"/>
                </a:solidFill>
              </a:rPr>
              <a:t>prioritaire</a:t>
            </a:r>
            <a:r>
              <a:rPr lang="fr-FR" sz="1200" b="1" dirty="0"/>
              <a:t> à traiter :</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a:t>
            </a:r>
            <a:r>
              <a:rPr lang="it-IT" sz="1200" b="1" dirty="0">
                <a:solidFill>
                  <a:srgbClr val="92D050"/>
                </a:solidFill>
              </a:rPr>
              <a:t>PRIO </a:t>
            </a:r>
            <a:r>
              <a:rPr lang="it-IT" sz="1200" b="1" dirty="0">
                <a:solidFill>
                  <a:srgbClr val="C00000"/>
                </a:solidFill>
              </a:rPr>
              <a:t>Q2</a:t>
            </a:r>
            <a:r>
              <a:rPr lang="it-IT" sz="1200" b="1" dirty="0">
                <a:solidFill>
                  <a:srgbClr val="92D050"/>
                </a:solidFill>
              </a:rPr>
              <a:t> CREDIT</a:t>
            </a:r>
            <a:r>
              <a:rPr lang="it-IT" sz="1200" b="1" dirty="0"/>
              <a:t>» </a:t>
            </a:r>
            <a:r>
              <a:rPr lang="fr-FR" sz="1200" b="1" dirty="0"/>
              <a:t>: La cible très tendre </a:t>
            </a:r>
            <a:r>
              <a:rPr lang="fr-FR" sz="1200" dirty="0"/>
              <a:t>pour équiper en crédit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9" action="ppaction://hlinksldjump"/>
              </a:rPr>
              <a:t>En savoir plus </a:t>
            </a: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10"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5701988" flipH="1" flipV="1">
            <a:off x="3986782" y="5824662"/>
            <a:ext cx="322403" cy="310019"/>
          </a:xfrm>
          <a:prstGeom prst="rect">
            <a:avLst/>
          </a:prstGeom>
          <a:noFill/>
        </p:spPr>
      </p:pic>
      <p:sp>
        <p:nvSpPr>
          <p:cNvPr id="286" name="Espace réservé du contenu 8">
            <a:extLst>
              <a:ext uri="{FF2B5EF4-FFF2-40B4-BE49-F238E27FC236}">
                <a16:creationId xmlns:a16="http://schemas.microsoft.com/office/drawing/2014/main" id="{B0860BD3-B717-EE5D-6DBD-26CC86AB2EA5}"/>
              </a:ext>
            </a:extLst>
          </p:cNvPr>
          <p:cNvSpPr txBox="1">
            <a:spLocks/>
          </p:cNvSpPr>
          <p:nvPr/>
        </p:nvSpPr>
        <p:spPr>
          <a:xfrm>
            <a:off x="5634826" y="1088197"/>
            <a:ext cx="6222316"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t>Part variable sur objectifs : </a:t>
            </a:r>
          </a:p>
          <a:p>
            <a:pPr marL="1098445" lvl="2" indent="-171450" eaLnBrk="1" fontAlgn="auto" hangingPunct="1">
              <a:spcBef>
                <a:spcPts val="300"/>
              </a:spcBef>
              <a:spcAft>
                <a:spcPts val="0"/>
              </a:spcAft>
              <a:buClr>
                <a:srgbClr val="92D050"/>
              </a:buClr>
              <a:defRPr/>
            </a:pPr>
            <a:r>
              <a:rPr lang="fr-FR" sz="1000" dirty="0"/>
              <a:t>Crédit Engagement conso (si Top CC Vert et actualisé)</a:t>
            </a:r>
          </a:p>
          <a:p>
            <a:pPr marL="1098445" lvl="2" indent="-171450" eaLnBrk="1" fontAlgn="auto" hangingPunct="1">
              <a:spcBef>
                <a:spcPts val="300"/>
              </a:spcBef>
              <a:spcAft>
                <a:spcPts val="0"/>
              </a:spcAft>
              <a:buClr>
                <a:srgbClr val="92D050"/>
              </a:buClr>
              <a:defRPr/>
            </a:pPr>
            <a:r>
              <a:rPr lang="fr-FR" sz="1000" dirty="0"/>
              <a:t>Taux de visite du portefeuille avec 1 vente</a:t>
            </a: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t>Part variable relative (baromètre) : </a:t>
            </a:r>
          </a:p>
          <a:p>
            <a:pPr marL="1098445" lvl="2" indent="-171450" eaLnBrk="1" fontAlgn="auto" hangingPunct="1">
              <a:spcBef>
                <a:spcPts val="300"/>
              </a:spcBef>
              <a:spcAft>
                <a:spcPts val="0"/>
              </a:spcAft>
              <a:buClr>
                <a:srgbClr val="92D050"/>
              </a:buClr>
              <a:defRPr/>
            </a:pPr>
            <a:r>
              <a:rPr lang="fr-FR" sz="1000" dirty="0"/>
              <a:t>Engagements et ventes accessoires pondérés conso</a:t>
            </a:r>
          </a:p>
          <a:p>
            <a:pPr marL="926995" lvl="2" indent="0" eaLnBrk="1" fontAlgn="auto" hangingPunct="1">
              <a:spcBef>
                <a:spcPts val="300"/>
              </a:spcBef>
              <a:spcAft>
                <a:spcPts val="0"/>
              </a:spcAft>
              <a:buClr>
                <a:srgbClr val="00B0F0"/>
              </a:buClr>
              <a:buNone/>
              <a:defRPr/>
            </a:pPr>
            <a:endParaRPr lang="fr-FR" sz="1000" dirty="0"/>
          </a:p>
          <a:p>
            <a:pPr marL="926995" lvl="2" indent="0" eaLnBrk="1" fontAlgn="auto" hangingPunct="1">
              <a:spcBef>
                <a:spcPts val="300"/>
              </a:spcBef>
              <a:spcAft>
                <a:spcPts val="0"/>
              </a:spcAft>
              <a:buClr>
                <a:srgbClr val="00B0F0"/>
              </a:buClr>
              <a:buNone/>
              <a:defRPr/>
            </a:pPr>
            <a:endParaRPr lang="fr-FR" sz="1000" dirty="0"/>
          </a:p>
          <a:p>
            <a:pPr marL="926995" lvl="2" indent="0" eaLnBrk="1" fontAlgn="auto" hangingPunct="1">
              <a:spcBef>
                <a:spcPts val="300"/>
              </a:spcBef>
              <a:spcAft>
                <a:spcPts val="0"/>
              </a:spcAft>
              <a:buClr>
                <a:srgbClr val="00B0F0"/>
              </a:buClr>
              <a:buNone/>
              <a:defRPr/>
            </a:pPr>
            <a:endParaRPr lang="fr-FR" sz="1000" dirty="0"/>
          </a:p>
          <a:p>
            <a:pPr marL="639445" lvl="1" indent="-171450" eaLnBrk="1" fontAlgn="auto" hangingPunct="1">
              <a:spcBef>
                <a:spcPts val="300"/>
              </a:spcBef>
              <a:spcAft>
                <a:spcPts val="0"/>
              </a:spcAft>
              <a:buClr>
                <a:srgbClr val="92D050"/>
              </a:buClr>
              <a:buFont typeface="Wingdings" panose="05000000000000000000" pitchFamily="2" charset="2"/>
              <a:buChar char="§"/>
              <a:defRPr/>
            </a:pPr>
            <a:r>
              <a:rPr lang="fr-FR" sz="1200" b="1" dirty="0"/>
              <a:t>Astuce : </a:t>
            </a:r>
            <a:r>
              <a:rPr lang="fr-FR" sz="1000" i="1" dirty="0"/>
              <a:t>Les frais de dossier et l'ADE du crédit conso impactent fortement le Baromètre.</a:t>
            </a:r>
          </a:p>
        </p:txBody>
      </p:sp>
      <p:pic>
        <p:nvPicPr>
          <p:cNvPr id="288" name="Image 287">
            <a:hlinkClick r:id="rId11"/>
            <a:extLst>
              <a:ext uri="{FF2B5EF4-FFF2-40B4-BE49-F238E27FC236}">
                <a16:creationId xmlns:a16="http://schemas.microsoft.com/office/drawing/2014/main" id="{61FDC1EA-92E6-A0FC-7DFC-A14227F0CAC8}"/>
              </a:ext>
            </a:extLst>
          </p:cNvPr>
          <p:cNvPicPr>
            <a:picLocks noChangeAspect="1"/>
          </p:cNvPicPr>
          <p:nvPr/>
        </p:nvPicPr>
        <p:blipFill>
          <a:blip r:embed="rId12" cstate="print">
            <a:clrChange>
              <a:clrFrom>
                <a:srgbClr val="FDF9FA"/>
              </a:clrFrom>
              <a:clrTo>
                <a:srgbClr val="FDF9FA">
                  <a:alpha val="0"/>
                </a:srgbClr>
              </a:clrTo>
            </a:clrChange>
            <a:extLst>
              <a:ext uri="{28A0092B-C50C-407E-A947-70E740481C1C}">
                <a14:useLocalDpi xmlns:a14="http://schemas.microsoft.com/office/drawing/2010/main"/>
              </a:ext>
            </a:extLst>
          </a:blip>
          <a:stretch>
            <a:fillRect/>
          </a:stretch>
        </p:blipFill>
        <p:spPr>
          <a:xfrm>
            <a:off x="10651251" y="5740114"/>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10"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4962598" flipH="1" flipV="1">
            <a:off x="11475597" y="5944908"/>
            <a:ext cx="322403" cy="310019"/>
          </a:xfrm>
          <a:prstGeom prst="rect">
            <a:avLst/>
          </a:prstGeom>
          <a:noFill/>
        </p:spPr>
      </p:pic>
      <p:sp>
        <p:nvSpPr>
          <p:cNvPr id="3" name="Espace réservé du contenu 8">
            <a:extLst>
              <a:ext uri="{FF2B5EF4-FFF2-40B4-BE49-F238E27FC236}">
                <a16:creationId xmlns:a16="http://schemas.microsoft.com/office/drawing/2014/main" id="{E92ABD3F-E8A1-4360-29AF-6D4E17416361}"/>
              </a:ext>
            </a:extLst>
          </p:cNvPr>
          <p:cNvSpPr txBox="1">
            <a:spLocks/>
          </p:cNvSpPr>
          <p:nvPr/>
        </p:nvSpPr>
        <p:spPr>
          <a:xfrm>
            <a:off x="343801" y="3575104"/>
            <a:ext cx="5337229" cy="84026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Premium Avance liberté </a:t>
            </a:r>
            <a:r>
              <a:rPr lang="fr-FR" sz="1200" dirty="0"/>
              <a:t>: de 10.000 à 150.000 euros, différé de 6 à 24 mois, amortissement jusqu’à 120 mois</a:t>
            </a:r>
          </a:p>
        </p:txBody>
      </p:sp>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13"/>
              </a:rPr>
              <a:t>le Book des offres</a:t>
            </a:r>
            <a:endParaRPr lang="fr-FR" sz="1000" dirty="0">
              <a:solidFill>
                <a:schemeClr val="tx1">
                  <a:lumMod val="75000"/>
                  <a:lumOff val="25000"/>
                </a:schemeClr>
              </a:solidFill>
            </a:endParaRPr>
          </a:p>
        </p:txBody>
      </p:sp>
      <p:pic>
        <p:nvPicPr>
          <p:cNvPr id="19" name="Image 18" descr="Une image contenant Graphique, cercle, logo, symbole&#10;&#10;Description générée automatiquement">
            <a:extLst>
              <a:ext uri="{FF2B5EF4-FFF2-40B4-BE49-F238E27FC236}">
                <a16:creationId xmlns:a16="http://schemas.microsoft.com/office/drawing/2014/main" id="{F93AB7A4-F2BB-6989-BEE2-FDC4C8A44291}"/>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745134" y="4737977"/>
            <a:ext cx="250273" cy="295349"/>
          </a:xfrm>
          <a:prstGeom prst="rect">
            <a:avLst/>
          </a:prstGeom>
        </p:spPr>
      </p:pic>
      <p:pic>
        <p:nvPicPr>
          <p:cNvPr id="28" name="Image 27">
            <a:extLst>
              <a:ext uri="{FF2B5EF4-FFF2-40B4-BE49-F238E27FC236}">
                <a16:creationId xmlns:a16="http://schemas.microsoft.com/office/drawing/2014/main" id="{0252425F-8A66-CCB0-3B14-4B182BDF2FF3}"/>
              </a:ext>
            </a:extLst>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6449942" y="4488390"/>
            <a:ext cx="226364" cy="219987"/>
          </a:xfrm>
          <a:prstGeom prst="rect">
            <a:avLst/>
          </a:prstGeom>
        </p:spPr>
      </p:pic>
      <p:pic>
        <p:nvPicPr>
          <p:cNvPr id="29" name="Picture 2" descr="Sticker arbre été vert pas cher Etiquette &amp;amp;amp; Autocollant">
            <a:extLst>
              <a:ext uri="{FF2B5EF4-FFF2-40B4-BE49-F238E27FC236}">
                <a16:creationId xmlns:a16="http://schemas.microsoft.com/office/drawing/2014/main" id="{AE57E9A8-240D-99AE-3261-8E6B0D2FFB82}"/>
              </a:ext>
            </a:extLst>
          </p:cNvPr>
          <p:cNvPicPr>
            <a:picLocks noChangeAspect="1" noChangeArrowheads="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428378" y="4663274"/>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Sticker arbre été vert pas cher Etiquette &amp;amp;amp; Autocollant">
            <a:extLst>
              <a:ext uri="{FF2B5EF4-FFF2-40B4-BE49-F238E27FC236}">
                <a16:creationId xmlns:a16="http://schemas.microsoft.com/office/drawing/2014/main" id="{EA0F56A4-8926-84E1-9D92-855F7B40A318}"/>
              </a:ext>
            </a:extLst>
          </p:cNvPr>
          <p:cNvPicPr>
            <a:picLocks noChangeAspect="1" noChangeArrowheads="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0748" y="2497376"/>
            <a:ext cx="274327" cy="2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Sticker arbre été vert pas cher Etiquette &amp;amp;amp; Autocollant">
            <a:extLst>
              <a:ext uri="{FF2B5EF4-FFF2-40B4-BE49-F238E27FC236}">
                <a16:creationId xmlns:a16="http://schemas.microsoft.com/office/drawing/2014/main" id="{74BF7AFC-053F-473D-A178-D7CB51CF11BA}"/>
              </a:ext>
            </a:extLst>
          </p:cNvPr>
          <p:cNvPicPr>
            <a:picLocks noChangeAspect="1" noChangeArrowheads="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6778" y="2063565"/>
            <a:ext cx="274327" cy="2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906269EB-AA46-27AB-4572-976125FBFDA0}"/>
              </a:ext>
            </a:extLst>
          </p:cNvPr>
          <p:cNvPicPr>
            <a:picLocks noChangeAspect="1"/>
          </p:cNvPicPr>
          <p:nvPr/>
        </p:nvPicPr>
        <p:blipFill>
          <a:blip r:embed="rId19"/>
          <a:stretch>
            <a:fillRect/>
          </a:stretch>
        </p:blipFill>
        <p:spPr>
          <a:xfrm>
            <a:off x="696064" y="6227572"/>
            <a:ext cx="510206" cy="607081"/>
          </a:xfrm>
          <a:prstGeom prst="rect">
            <a:avLst/>
          </a:prstGeom>
        </p:spPr>
      </p:pic>
    </p:spTree>
    <p:extLst>
      <p:ext uri="{BB962C8B-B14F-4D97-AF65-F5344CB8AC3E}">
        <p14:creationId xmlns:p14="http://schemas.microsoft.com/office/powerpoint/2010/main" val="1016636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3798006"/>
            <a:ext cx="5866539" cy="2361230"/>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3718" y="988150"/>
            <a:ext cx="5338572" cy="3623632"/>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2" name="Espace réservé du contenu 8">
            <a:extLst>
              <a:ext uri="{FF2B5EF4-FFF2-40B4-BE49-F238E27FC236}">
                <a16:creationId xmlns:a16="http://schemas.microsoft.com/office/drawing/2014/main" id="{3B692490-A509-5865-0810-DDE06A49F9D2}"/>
              </a:ext>
            </a:extLst>
          </p:cNvPr>
          <p:cNvSpPr txBox="1">
            <a:spLocks/>
          </p:cNvSpPr>
          <p:nvPr/>
        </p:nvSpPr>
        <p:spPr>
          <a:xfrm>
            <a:off x="312287" y="989450"/>
            <a:ext cx="5431187" cy="24418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MRH : </a:t>
            </a:r>
            <a:r>
              <a:rPr lang="fr-FR" sz="1200" dirty="0"/>
              <a:t>Opération Rénovation énergétique - </a:t>
            </a:r>
            <a:r>
              <a:rPr lang="fr-FR" sz="1200" dirty="0">
                <a:solidFill>
                  <a:srgbClr val="C00000"/>
                </a:solidFill>
              </a:rPr>
              <a:t>1 mois offert </a:t>
            </a:r>
            <a:r>
              <a:rPr lang="fr-FR" sz="1200" dirty="0"/>
              <a:t>IARD MRH du 03/06 au 01/07.</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BOOSTER MRH JEUNES : </a:t>
            </a:r>
            <a:r>
              <a:rPr lang="fr-FR" sz="1200" dirty="0">
                <a:solidFill>
                  <a:srgbClr val="C00000"/>
                </a:solidFill>
              </a:rPr>
              <a:t>Dispositif à venir.</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AUTO : </a:t>
            </a:r>
            <a:r>
              <a:rPr lang="fr-FR" sz="1200" dirty="0"/>
              <a:t>10% de remise sur les véhicules propres (électriques et hybrides).</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Remise Fidélité : </a:t>
            </a:r>
            <a:r>
              <a:rPr lang="fr-FR" sz="1200" dirty="0"/>
              <a:t>5 % de remise à vie pour les clients qui souscrivent 2 contrats Habitation / Auto / GAV ou plus</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Remise à la main du réseau AUTO &amp; MRH : </a:t>
            </a:r>
            <a:r>
              <a:rPr lang="fr-FR" sz="1200" dirty="0">
                <a:solidFill>
                  <a:srgbClr val="C00000"/>
                </a:solidFill>
              </a:rPr>
              <a:t>Remise par paliers </a:t>
            </a:r>
            <a:r>
              <a:rPr lang="fr-FR" sz="1200" dirty="0"/>
              <a:t>de 5 à 80€ (Habilitation niveau DA) ou </a:t>
            </a:r>
            <a:r>
              <a:rPr lang="fr-FR" sz="1200" dirty="0">
                <a:solidFill>
                  <a:srgbClr val="C00000"/>
                </a:solidFill>
              </a:rPr>
              <a:t>Remise libre jusqu’à 25% </a:t>
            </a:r>
            <a:r>
              <a:rPr lang="fr-FR" sz="1200" dirty="0"/>
              <a:t>(Habilitation DT)</a:t>
            </a:r>
          </a:p>
          <a:p>
            <a:pPr lvl="1" eaLnBrk="1" fontAlgn="auto" hangingPunct="1">
              <a:spcBef>
                <a:spcPts val="300"/>
              </a:spcBef>
              <a:spcAft>
                <a:spcPts val="0"/>
              </a:spcAft>
              <a:buClr>
                <a:srgbClr val="FFC000"/>
              </a:buClr>
              <a:buFont typeface="Wingdings" panose="05000000000000000000" pitchFamily="2" charset="2"/>
              <a:buChar char="§"/>
              <a:defRPr/>
            </a:pPr>
            <a:endParaRPr lang="fr-FR" sz="1200" b="1" dirty="0"/>
          </a:p>
          <a:p>
            <a:pPr lvl="1" eaLnBrk="1" fontAlgn="auto" hangingPunct="1">
              <a:spcBef>
                <a:spcPts val="300"/>
              </a:spcBef>
              <a:spcAft>
                <a:spcPts val="0"/>
              </a:spcAft>
              <a:buClr>
                <a:srgbClr val="FFC000"/>
              </a:buClr>
              <a:buFont typeface="Wingdings" panose="05000000000000000000" pitchFamily="2" charset="2"/>
              <a:buChar char="§"/>
              <a:defRPr/>
            </a:pPr>
            <a:endParaRPr lang="fr-FR" sz="1200" dirty="0"/>
          </a:p>
        </p:txBody>
      </p:sp>
      <p:sp>
        <p:nvSpPr>
          <p:cNvPr id="3" name="Espace réservé du contenu 8">
            <a:extLst>
              <a:ext uri="{FF2B5EF4-FFF2-40B4-BE49-F238E27FC236}">
                <a16:creationId xmlns:a16="http://schemas.microsoft.com/office/drawing/2014/main" id="{E92ABD3F-E8A1-4360-29AF-6D4E17416361}"/>
              </a:ext>
            </a:extLst>
          </p:cNvPr>
          <p:cNvSpPr txBox="1">
            <a:spLocks/>
          </p:cNvSpPr>
          <p:nvPr/>
        </p:nvSpPr>
        <p:spPr>
          <a:xfrm>
            <a:off x="105676" y="3336979"/>
            <a:ext cx="5589338"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Des règles d’acceptation et des </a:t>
            </a:r>
            <a:r>
              <a:rPr lang="fr-FR" sz="1200" b="1" dirty="0">
                <a:solidFill>
                  <a:srgbClr val="C00000"/>
                </a:solidFill>
              </a:rPr>
              <a:t>garanties haut de gamme </a:t>
            </a:r>
            <a:r>
              <a:rPr lang="fr-FR" sz="1200" b="1" dirty="0"/>
              <a:t>:</a:t>
            </a:r>
          </a:p>
          <a:p>
            <a:pPr lvl="2" eaLnBrk="1" fontAlgn="auto" hangingPunct="1">
              <a:spcBef>
                <a:spcPts val="300"/>
              </a:spcBef>
              <a:spcAft>
                <a:spcPts val="0"/>
              </a:spcAft>
              <a:buClr>
                <a:srgbClr val="FFC000"/>
              </a:buClr>
              <a:defRPr/>
            </a:pPr>
            <a:r>
              <a:rPr lang="fr-FR" sz="1000" b="1" dirty="0"/>
              <a:t>MRH : </a:t>
            </a:r>
            <a:r>
              <a:rPr lang="fr-FR" sz="1000" dirty="0"/>
              <a:t>Garanties TOUS RISQUES immobilier &amp; mobilier, Rééquipement à neuf, couverture du logement jusqu’à 16 pièces et 25 en dérogation.</a:t>
            </a:r>
          </a:p>
          <a:p>
            <a:pPr lvl="2" eaLnBrk="1" fontAlgn="auto" hangingPunct="1">
              <a:spcBef>
                <a:spcPts val="300"/>
              </a:spcBef>
              <a:spcAft>
                <a:spcPts val="0"/>
              </a:spcAft>
              <a:buClr>
                <a:srgbClr val="FFC000"/>
              </a:buClr>
              <a:defRPr/>
            </a:pPr>
            <a:r>
              <a:rPr lang="fr-FR" sz="1000" b="1" dirty="0"/>
              <a:t>AUTO : </a:t>
            </a:r>
            <a:r>
              <a:rPr lang="fr-FR" sz="1000" dirty="0"/>
              <a:t>Indemnisation à neuf, bris de glace renforcé, couverture véhicule Haut de gamme jusqu’à 86000€ en dérogation et véhicules sportifs.</a:t>
            </a:r>
          </a:p>
        </p:txBody>
      </p:sp>
      <p:sp>
        <p:nvSpPr>
          <p:cNvPr id="226" name="Espace réservé du contenu 8">
            <a:extLst>
              <a:ext uri="{FF2B5EF4-FFF2-40B4-BE49-F238E27FC236}">
                <a16:creationId xmlns:a16="http://schemas.microsoft.com/office/drawing/2014/main" id="{87A5E49E-3D60-3699-3FFD-BE7E6F36AD87}"/>
              </a:ext>
            </a:extLst>
          </p:cNvPr>
          <p:cNvSpPr txBox="1">
            <a:spLocks/>
          </p:cNvSpPr>
          <p:nvPr/>
        </p:nvSpPr>
        <p:spPr>
          <a:xfrm>
            <a:off x="5533957" y="3850496"/>
            <a:ext cx="5629705" cy="2159174"/>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FFC00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t>Les outils de conquête pour provoquer la relation : </a:t>
            </a:r>
          </a:p>
          <a:p>
            <a:pPr marL="1098445" lvl="2" indent="-171450" eaLnBrk="1" fontAlgn="auto" hangingPunct="1">
              <a:spcBef>
                <a:spcPts val="300"/>
              </a:spcBef>
              <a:spcAft>
                <a:spcPts val="0"/>
              </a:spcAft>
              <a:buClr>
                <a:srgbClr val="FFC000"/>
              </a:buClr>
              <a:defRPr/>
            </a:pPr>
            <a:r>
              <a:rPr lang="fr-FR" sz="1000" dirty="0"/>
              <a:t>« </a:t>
            </a:r>
            <a:r>
              <a:rPr lang="fr-FR" sz="1000" b="1" dirty="0">
                <a:hlinkClick r:id="rId2"/>
              </a:rPr>
              <a:t>ÇA ROULE ! </a:t>
            </a:r>
            <a:r>
              <a:rPr lang="fr-FR" sz="1000" dirty="0"/>
              <a:t>» est un outil ludique de conquête pour notre assurance AUTO et </a:t>
            </a:r>
            <a:r>
              <a:rPr lang="fr-FR" sz="1000" b="1" dirty="0"/>
              <a:t>un accélérateur de production </a:t>
            </a:r>
            <a:r>
              <a:rPr lang="fr-FR" sz="1000" dirty="0"/>
              <a:t>!</a:t>
            </a:r>
          </a:p>
          <a:p>
            <a:pPr marL="1098445" lvl="2" indent="-171450" eaLnBrk="1" fontAlgn="auto" hangingPunct="1">
              <a:spcBef>
                <a:spcPts val="300"/>
              </a:spcBef>
              <a:spcAft>
                <a:spcPts val="0"/>
              </a:spcAft>
              <a:buClr>
                <a:srgbClr val="FFC000"/>
              </a:buClr>
              <a:defRPr/>
            </a:pPr>
            <a:r>
              <a:rPr lang="fr-FR" sz="1000" dirty="0"/>
              <a:t>Le questionnaire relationnel « </a:t>
            </a:r>
            <a:r>
              <a:rPr lang="fr-FR" sz="1000" b="1" dirty="0">
                <a:hlinkClick r:id="rId3"/>
              </a:rPr>
              <a:t>Dois-je le quitter? </a:t>
            </a:r>
            <a:r>
              <a:rPr lang="fr-FR" sz="1000" dirty="0"/>
              <a:t>» pour tester ses connaissances et pour interpeller, faire réfléchir.</a:t>
            </a:r>
          </a:p>
          <a:p>
            <a:pPr marL="1098445" lvl="2" indent="-171450" eaLnBrk="1" fontAlgn="auto" hangingPunct="1">
              <a:spcBef>
                <a:spcPts val="300"/>
              </a:spcBef>
              <a:spcAft>
                <a:spcPts val="0"/>
              </a:spcAft>
              <a:buClr>
                <a:srgbClr val="FFC000"/>
              </a:buClr>
              <a:defRPr/>
            </a:pPr>
            <a:r>
              <a:rPr lang="fr-FR" sz="1000" dirty="0"/>
              <a:t>La fiche cartonnée « </a:t>
            </a:r>
            <a:r>
              <a:rPr lang="fr-FR" sz="1000" b="1" dirty="0">
                <a:hlinkClick r:id="rId4"/>
              </a:rPr>
              <a:t>Rendez-vous IARD </a:t>
            </a:r>
            <a:r>
              <a:rPr lang="fr-FR" sz="1000" dirty="0"/>
              <a:t>» afin de proposer à nos clients une étude personnalisée de leurs assurances détenues à la concurrence (fiches livrées en agence – pour toute demande s’adresser au Dépt Marketing)</a:t>
            </a:r>
          </a:p>
          <a:p>
            <a:pPr marL="1098445" lvl="2" indent="-171450" eaLnBrk="1" fontAlgn="auto" hangingPunct="1">
              <a:spcBef>
                <a:spcPts val="300"/>
              </a:spcBef>
              <a:spcAft>
                <a:spcPts val="0"/>
              </a:spcAft>
              <a:buClr>
                <a:srgbClr val="FFC000"/>
              </a:buClr>
              <a:defRPr/>
            </a:pPr>
            <a:r>
              <a:rPr lang="fr-FR" sz="1000" dirty="0"/>
              <a:t>La nouvelle plateforme d’entrainement assurance IARD </a:t>
            </a:r>
            <a:r>
              <a:rPr lang="fr-FR" sz="1000" dirty="0">
                <a:effectLst>
                  <a:outerShdw blurRad="38100" dist="38100" dir="2700000" algn="tl">
                    <a:srgbClr val="000000">
                      <a:alpha val="43137"/>
                    </a:srgbClr>
                  </a:outerShdw>
                </a:effectLst>
              </a:rPr>
              <a:t>: </a:t>
            </a:r>
            <a:r>
              <a:rPr lang="fr-FR" sz="1000" b="1" dirty="0">
                <a:hlinkClick r:id="rId5"/>
              </a:rPr>
              <a:t>IDEA</a:t>
            </a:r>
            <a:endParaRPr lang="fr-FR" sz="1000" b="1" dirty="0"/>
          </a:p>
          <a:p>
            <a:pPr marL="639445" lvl="1" indent="-171450" eaLnBrk="1" fontAlgn="auto" hangingPunct="1">
              <a:spcBef>
                <a:spcPts val="300"/>
              </a:spcBef>
              <a:spcAft>
                <a:spcPts val="0"/>
              </a:spcAft>
              <a:buClr>
                <a:srgbClr val="FFC000"/>
              </a:buClr>
              <a:defRPr/>
            </a:pPr>
            <a:r>
              <a:rPr lang="fr-FR" sz="1200" b="1" dirty="0"/>
              <a:t>La boîte à outils : </a:t>
            </a:r>
          </a:p>
          <a:p>
            <a:pPr marL="1098445" lvl="2" indent="-171450" eaLnBrk="1" fontAlgn="auto" hangingPunct="1">
              <a:spcBef>
                <a:spcPts val="300"/>
              </a:spcBef>
              <a:spcAft>
                <a:spcPts val="0"/>
              </a:spcAft>
              <a:buClr>
                <a:srgbClr val="FFC000"/>
              </a:buClr>
              <a:defRPr/>
            </a:pPr>
            <a:r>
              <a:rPr lang="fr-FR" sz="1000" dirty="0"/>
              <a:t>La Rubrique des Commerciaux pour trouver toutes les informations :</a:t>
            </a:r>
          </a:p>
          <a:p>
            <a:pPr marL="639445" lvl="1" indent="-171450" eaLnBrk="1" fontAlgn="auto" hangingPunct="1">
              <a:spcBef>
                <a:spcPts val="300"/>
              </a:spcBef>
              <a:spcAft>
                <a:spcPts val="0"/>
              </a:spcAft>
              <a:buClr>
                <a:srgbClr val="FFC000"/>
              </a:buClr>
              <a:buFont typeface="Wingdings" panose="05000000000000000000" pitchFamily="2" charset="2"/>
              <a:buChar char="§"/>
              <a:defRPr/>
            </a:pPr>
            <a:endParaRPr lang="fr-FR" sz="1200" dirty="0">
              <a:cs typeface="Arial"/>
            </a:endParaRPr>
          </a:p>
        </p:txBody>
      </p:sp>
      <p:sp>
        <p:nvSpPr>
          <p:cNvPr id="281" name="Rectangle 280">
            <a:extLst>
              <a:ext uri="{FF2B5EF4-FFF2-40B4-BE49-F238E27FC236}">
                <a16:creationId xmlns:a16="http://schemas.microsoft.com/office/drawing/2014/main" id="{252F0C64-7EA9-2895-EB96-4E98239D7D00}"/>
              </a:ext>
            </a:extLst>
          </p:cNvPr>
          <p:cNvSpPr/>
          <p:nvPr/>
        </p:nvSpPr>
        <p:spPr>
          <a:xfrm>
            <a:off x="583173" y="3443430"/>
            <a:ext cx="5121711" cy="1080236"/>
          </a:xfrm>
          <a:prstGeom prst="rect">
            <a:avLst/>
          </a:prstGeom>
          <a:noFill/>
          <a:ln w="3175">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de l’IARD &amp; Prévoyance : « Être </a:t>
            </a:r>
            <a:r>
              <a:rPr lang="fr-FR" dirty="0">
                <a:solidFill>
                  <a:srgbClr val="C00000"/>
                </a:solidFill>
                <a:latin typeface="Montserrat Black"/>
              </a:rPr>
              <a:t>Assureur au quotidien </a:t>
            </a:r>
            <a:r>
              <a:rPr lang="fr-FR" dirty="0">
                <a:latin typeface="Montserrat Black"/>
              </a:rPr>
              <a:t>»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6"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PREVOYANCE</a:t>
            </a: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441440"/>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874971"/>
            <a:ext cx="5338572" cy="1284265"/>
          </a:xfrm>
          <a:prstGeom prst="rect">
            <a:avLst/>
          </a:prstGeom>
          <a:noFill/>
          <a:ln w="76200">
            <a:solidFill>
              <a:srgbClr val="FFC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703195"/>
            <a:ext cx="2205650" cy="338987"/>
          </a:xfrm>
          <a:prstGeom prst="rect">
            <a:avLst/>
          </a:prstGeom>
          <a:solidFill>
            <a:srgbClr val="FFC000"/>
          </a:solidFill>
          <a:ln w="19050">
            <a:solidFill>
              <a:srgbClr val="FFC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La médaille d’Or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4" y="3617970"/>
            <a:ext cx="3712189"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l’IARD &amp; la Prévoyance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36413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279" name="Image 278" descr="Une image contenant Graphique, cercle, logo, symbole&#10;&#10;Description générée automatiquement">
            <a:extLst>
              <a:ext uri="{FF2B5EF4-FFF2-40B4-BE49-F238E27FC236}">
                <a16:creationId xmlns:a16="http://schemas.microsoft.com/office/drawing/2014/main" id="{FC02D155-70A6-844A-4269-8E501725DB3A}"/>
              </a:ext>
            </a:extLst>
          </p:cNvPr>
          <p:cNvPicPr>
            <a:picLocks noChangeAspect="1"/>
          </p:cNvPicPr>
          <p:nvPr/>
        </p:nvPicPr>
        <p:blipFill rotWithShape="1">
          <a:blip r:embed="rId7" cstate="print">
            <a:biLevel thresh="25000"/>
            <a:extLst>
              <a:ext uri="{28A0092B-C50C-407E-A947-70E740481C1C}">
                <a14:useLocalDpi xmlns:a14="http://schemas.microsoft.com/office/drawing/2010/main"/>
              </a:ext>
            </a:extLst>
          </a:blip>
          <a:srcRect/>
          <a:stretch/>
        </p:blipFill>
        <p:spPr>
          <a:xfrm>
            <a:off x="745134" y="4737977"/>
            <a:ext cx="250273" cy="295349"/>
          </a:xfrm>
          <a:prstGeom prst="rect">
            <a:avLst/>
          </a:prstGeom>
        </p:spPr>
      </p:pic>
      <p:pic>
        <p:nvPicPr>
          <p:cNvPr id="280" name="Image 279">
            <a:extLst>
              <a:ext uri="{FF2B5EF4-FFF2-40B4-BE49-F238E27FC236}">
                <a16:creationId xmlns:a16="http://schemas.microsoft.com/office/drawing/2014/main" id="{A0692E65-BAA5-6652-D968-8A4F909AF7D4}"/>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5229711" y="3247999"/>
            <a:ext cx="425399" cy="413416"/>
          </a:xfrm>
          <a:prstGeom prst="rect">
            <a:avLst/>
          </a:prstGeom>
        </p:spPr>
      </p:pic>
      <p:sp>
        <p:nvSpPr>
          <p:cNvPr id="247" name="Espace réservé du contenu 8">
            <a:extLst>
              <a:ext uri="{FF2B5EF4-FFF2-40B4-BE49-F238E27FC236}">
                <a16:creationId xmlns:a16="http://schemas.microsoft.com/office/drawing/2014/main" id="{F7FB394F-3C01-0E18-1A22-95799C3C0476}"/>
              </a:ext>
            </a:extLst>
          </p:cNvPr>
          <p:cNvSpPr txBox="1">
            <a:spLocks noChangeArrowheads="1"/>
          </p:cNvSpPr>
          <p:nvPr/>
        </p:nvSpPr>
        <p:spPr bwMode="auto">
          <a:xfrm>
            <a:off x="673070" y="3286358"/>
            <a:ext cx="2143116" cy="287477"/>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grpSp>
        <p:nvGrpSpPr>
          <p:cNvPr id="270" name="Graphique 2">
            <a:extLst>
              <a:ext uri="{FF2B5EF4-FFF2-40B4-BE49-F238E27FC236}">
                <a16:creationId xmlns:a16="http://schemas.microsoft.com/office/drawing/2014/main" id="{E6234E9A-5D3C-613D-2702-7F3D024DC59A}"/>
              </a:ext>
            </a:extLst>
          </p:cNvPr>
          <p:cNvGrpSpPr/>
          <p:nvPr/>
        </p:nvGrpSpPr>
        <p:grpSpPr>
          <a:xfrm>
            <a:off x="710441" y="3304392"/>
            <a:ext cx="216456" cy="247380"/>
            <a:chOff x="1184026" y="296326"/>
            <a:chExt cx="555828" cy="635238"/>
          </a:xfrm>
          <a:noFill/>
        </p:grpSpPr>
        <p:sp>
          <p:nvSpPr>
            <p:cNvPr id="271" name="Forme libre : forme 17">
              <a:extLst>
                <a:ext uri="{FF2B5EF4-FFF2-40B4-BE49-F238E27FC236}">
                  <a16:creationId xmlns:a16="http://schemas.microsoft.com/office/drawing/2014/main" id="{97352F9C-76B6-20A6-CCA0-282763098AC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72" name="Forme libre : forme 18">
              <a:extLst>
                <a:ext uri="{FF2B5EF4-FFF2-40B4-BE49-F238E27FC236}">
                  <a16:creationId xmlns:a16="http://schemas.microsoft.com/office/drawing/2014/main" id="{7FB5BEC2-B2BB-5C2A-D0F5-B20440C4F76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73" name="Forme libre : forme 19">
              <a:extLst>
                <a:ext uri="{FF2B5EF4-FFF2-40B4-BE49-F238E27FC236}">
                  <a16:creationId xmlns:a16="http://schemas.microsoft.com/office/drawing/2014/main" id="{DC1AEF58-8B45-95A7-2EF5-D90E45E2B15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74" name="Forme libre : forme 20">
              <a:extLst>
                <a:ext uri="{FF2B5EF4-FFF2-40B4-BE49-F238E27FC236}">
                  <a16:creationId xmlns:a16="http://schemas.microsoft.com/office/drawing/2014/main" id="{EBF69110-B963-E5FD-0CA7-CA3221553C0F}"/>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75" name="Forme libre : forme 21">
              <a:extLst>
                <a:ext uri="{FF2B5EF4-FFF2-40B4-BE49-F238E27FC236}">
                  <a16:creationId xmlns:a16="http://schemas.microsoft.com/office/drawing/2014/main" id="{CA11B7C7-DC16-4C40-4C8E-1EB1E66E091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76" name="Forme libre : forme 22">
              <a:extLst>
                <a:ext uri="{FF2B5EF4-FFF2-40B4-BE49-F238E27FC236}">
                  <a16:creationId xmlns:a16="http://schemas.microsoft.com/office/drawing/2014/main" id="{8637AC1A-13C7-8723-03B0-2D3CBAF5A08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77" name="Forme libre : forme 23">
              <a:extLst>
                <a:ext uri="{FF2B5EF4-FFF2-40B4-BE49-F238E27FC236}">
                  <a16:creationId xmlns:a16="http://schemas.microsoft.com/office/drawing/2014/main" id="{4DD3BF26-149F-BE6C-12B1-C15327D4842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78" name="Forme libre : forme 24">
              <a:extLst>
                <a:ext uri="{FF2B5EF4-FFF2-40B4-BE49-F238E27FC236}">
                  <a16:creationId xmlns:a16="http://schemas.microsoft.com/office/drawing/2014/main" id="{2028AC1D-7911-995B-DEE0-A7A918E0AD3E}"/>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82966" y="5142867"/>
            <a:ext cx="5521918"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 </a:t>
            </a:r>
            <a:r>
              <a:rPr lang="fr-FR" sz="1200" b="1" dirty="0"/>
              <a:t>cible </a:t>
            </a:r>
            <a:r>
              <a:rPr lang="fr-FR" sz="1200" b="1" dirty="0">
                <a:solidFill>
                  <a:srgbClr val="C00000"/>
                </a:solidFill>
              </a:rPr>
              <a:t>prioritaire</a:t>
            </a:r>
            <a:r>
              <a:rPr lang="fr-FR" sz="1200" b="1" dirty="0"/>
              <a:t> à traiter :</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a:t>
            </a:r>
            <a:r>
              <a:rPr lang="it-IT" sz="1200" b="1" dirty="0">
                <a:solidFill>
                  <a:srgbClr val="FFC000"/>
                </a:solidFill>
              </a:rPr>
              <a:t>PRIO </a:t>
            </a:r>
            <a:r>
              <a:rPr lang="it-IT" sz="1200" b="1" dirty="0">
                <a:solidFill>
                  <a:srgbClr val="C00000"/>
                </a:solidFill>
              </a:rPr>
              <a:t>Q2</a:t>
            </a:r>
            <a:r>
              <a:rPr lang="it-IT" sz="1200" b="1" dirty="0">
                <a:solidFill>
                  <a:srgbClr val="FFC000"/>
                </a:solidFill>
              </a:rPr>
              <a:t> IARD PREV</a:t>
            </a:r>
            <a:r>
              <a:rPr lang="it-IT" sz="1200" b="1" dirty="0"/>
              <a:t>» </a:t>
            </a:r>
            <a:r>
              <a:rPr lang="fr-FR" sz="1200" b="1" dirty="0"/>
              <a:t>: La cible très tendre </a:t>
            </a:r>
            <a:r>
              <a:rPr lang="fr-FR" sz="1200" dirty="0"/>
              <a:t>pour équiper en assurance &amp; prévoyance et </a:t>
            </a:r>
            <a:r>
              <a:rPr lang="fr-FR" sz="1200" b="1" dirty="0"/>
              <a:t>impacter la part variable</a:t>
            </a:r>
            <a:r>
              <a:rPr lang="fr-FR" sz="1200" dirty="0"/>
              <a:t>. </a:t>
            </a:r>
          </a:p>
          <a:p>
            <a:pPr marL="468000" lvl="1" indent="0" eaLnBrk="1" fontAlgn="auto" hangingPunct="1">
              <a:spcBef>
                <a:spcPts val="300"/>
              </a:spcBef>
              <a:spcAft>
                <a:spcPts val="0"/>
              </a:spcAft>
              <a:buClr>
                <a:srgbClr val="FFC000"/>
              </a:buClr>
              <a:buNone/>
              <a:defRPr/>
            </a:pPr>
            <a:r>
              <a:rPr lang="fr-FR" sz="1200" dirty="0">
                <a:sym typeface="Wingdings" panose="05000000000000000000" pitchFamily="2" charset="2"/>
              </a:rPr>
              <a:t>      </a:t>
            </a:r>
            <a:r>
              <a:rPr lang="fr-FR" sz="1200" dirty="0">
                <a:hlinkClick r:id="rId10" action="ppaction://hlinksldjump"/>
              </a:rPr>
              <a:t>En savoir plus </a:t>
            </a: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rot="5701988" flipH="1" flipV="1">
            <a:off x="2221335" y="5809792"/>
            <a:ext cx="322403" cy="310019"/>
          </a:xfrm>
          <a:prstGeom prst="rect">
            <a:avLst/>
          </a:prstGeom>
          <a:noFill/>
        </p:spPr>
      </p:pic>
      <p:sp>
        <p:nvSpPr>
          <p:cNvPr id="286" name="Espace réservé du contenu 8">
            <a:extLst>
              <a:ext uri="{FF2B5EF4-FFF2-40B4-BE49-F238E27FC236}">
                <a16:creationId xmlns:a16="http://schemas.microsoft.com/office/drawing/2014/main" id="{B0860BD3-B717-EE5D-6DBD-26CC86AB2EA5}"/>
              </a:ext>
            </a:extLst>
          </p:cNvPr>
          <p:cNvSpPr txBox="1">
            <a:spLocks/>
          </p:cNvSpPr>
          <p:nvPr/>
        </p:nvSpPr>
        <p:spPr>
          <a:xfrm>
            <a:off x="5634826" y="1088197"/>
            <a:ext cx="6066131"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t>Part variable sur objectifs : </a:t>
            </a:r>
          </a:p>
          <a:p>
            <a:pPr marL="1098445" lvl="2" indent="-171450" eaLnBrk="1" fontAlgn="auto" hangingPunct="1">
              <a:spcBef>
                <a:spcPts val="300"/>
              </a:spcBef>
              <a:spcAft>
                <a:spcPts val="0"/>
              </a:spcAft>
              <a:buClr>
                <a:srgbClr val="FFC000"/>
              </a:buClr>
              <a:defRPr/>
            </a:pPr>
            <a:r>
              <a:rPr lang="fr-FR" sz="1000" dirty="0"/>
              <a:t>Ventes Brutes IARD &amp; prévoyance (si Top CC Vert et actualisé)</a:t>
            </a:r>
          </a:p>
          <a:p>
            <a:pPr marL="1098445" lvl="2" indent="-171450" eaLnBrk="1" fontAlgn="auto" hangingPunct="1">
              <a:spcBef>
                <a:spcPts val="300"/>
              </a:spcBef>
              <a:spcAft>
                <a:spcPts val="0"/>
              </a:spcAft>
              <a:buClr>
                <a:srgbClr val="FFC000"/>
              </a:buClr>
              <a:defRPr/>
            </a:pPr>
            <a:r>
              <a:rPr lang="fr-FR" sz="1000" dirty="0"/>
              <a:t>Taux de visite du portefeuille avec 1 vente</a:t>
            </a: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t>Part variable relative (baromètre) : </a:t>
            </a:r>
          </a:p>
          <a:p>
            <a:pPr marL="1098445" lvl="2" indent="-171450" eaLnBrk="1" fontAlgn="auto" hangingPunct="1">
              <a:spcBef>
                <a:spcPts val="300"/>
              </a:spcBef>
              <a:spcAft>
                <a:spcPts val="0"/>
              </a:spcAft>
              <a:buClr>
                <a:srgbClr val="FFC000"/>
              </a:buClr>
              <a:defRPr/>
            </a:pPr>
            <a:r>
              <a:rPr lang="fr-FR" sz="1000" dirty="0"/>
              <a:t>VN IARD &amp; prévoyance (produits pondérés)</a:t>
            </a:r>
          </a:p>
          <a:p>
            <a:pPr marL="1098445" lvl="2" indent="-171450" eaLnBrk="1" fontAlgn="auto" hangingPunct="1">
              <a:spcBef>
                <a:spcPts val="300"/>
              </a:spcBef>
              <a:spcAft>
                <a:spcPts val="0"/>
              </a:spcAft>
              <a:buClr>
                <a:srgbClr val="FFC000"/>
              </a:buClr>
              <a:defRPr/>
            </a:pPr>
            <a:r>
              <a:rPr lang="fr-FR" sz="1000" dirty="0"/>
              <a:t>FDC – Evo. Nombre de clients équipés</a:t>
            </a:r>
          </a:p>
          <a:p>
            <a:pPr marL="1098445" lvl="2" indent="-171450" eaLnBrk="1" fontAlgn="auto" hangingPunct="1">
              <a:spcBef>
                <a:spcPts val="300"/>
              </a:spcBef>
              <a:spcAft>
                <a:spcPts val="0"/>
              </a:spcAft>
              <a:buClr>
                <a:srgbClr val="FFC000"/>
              </a:buClr>
              <a:defRPr/>
            </a:pPr>
            <a:r>
              <a:rPr lang="fr-FR" sz="1000" dirty="0"/>
              <a:t>Prémium : Chiffre d’affaires Prévoyance sur portefeuille</a:t>
            </a:r>
          </a:p>
          <a:p>
            <a:pPr marL="1098445" lvl="2" indent="-171450" eaLnBrk="1" fontAlgn="auto" hangingPunct="1">
              <a:spcBef>
                <a:spcPts val="300"/>
              </a:spcBef>
              <a:spcAft>
                <a:spcPts val="0"/>
              </a:spcAft>
              <a:buClr>
                <a:srgbClr val="FFC000"/>
              </a:buClr>
              <a:defRPr/>
            </a:pPr>
            <a:r>
              <a:rPr lang="fr-FR" sz="1000" dirty="0"/>
              <a:t>Satisfaction</a:t>
            </a:r>
          </a:p>
          <a:p>
            <a:pPr marL="639445" lvl="1" indent="-171450" eaLnBrk="1" fontAlgn="auto" hangingPunct="1">
              <a:spcBef>
                <a:spcPts val="300"/>
              </a:spcBef>
              <a:spcAft>
                <a:spcPts val="0"/>
              </a:spcAft>
              <a:buClr>
                <a:srgbClr val="FFC000"/>
              </a:buClr>
              <a:buFont typeface="Wingdings" panose="05000000000000000000" pitchFamily="2" charset="2"/>
              <a:buChar char="§"/>
              <a:defRPr/>
            </a:pPr>
            <a:r>
              <a:rPr lang="fr-FR" sz="1200" b="1" dirty="0"/>
              <a:t>Astuce : </a:t>
            </a:r>
            <a:r>
              <a:rPr lang="fr-FR" sz="1000" b="1" i="1" dirty="0"/>
              <a:t>Suivez chaque semaine vos contrats provisoires AUTO ou 2 Roues dans le brief </a:t>
            </a:r>
            <a:r>
              <a:rPr lang="fr-FR" sz="1000" b="1" i="1" dirty="0" err="1"/>
              <a:t>HeBDDo</a:t>
            </a:r>
            <a:r>
              <a:rPr lang="fr-FR" sz="1000" b="1" i="1" dirty="0"/>
              <a:t> pour éviter les résiliations.</a:t>
            </a:r>
          </a:p>
        </p:txBody>
      </p:sp>
      <p:pic>
        <p:nvPicPr>
          <p:cNvPr id="288" name="Image 287">
            <a:hlinkClick r:id="rId12"/>
            <a:extLst>
              <a:ext uri="{FF2B5EF4-FFF2-40B4-BE49-F238E27FC236}">
                <a16:creationId xmlns:a16="http://schemas.microsoft.com/office/drawing/2014/main" id="{61FDC1EA-92E6-A0FC-7DFC-A14227F0CAC8}"/>
              </a:ext>
            </a:extLst>
          </p:cNvPr>
          <p:cNvPicPr>
            <a:picLocks noChangeAspect="1"/>
          </p:cNvPicPr>
          <p:nvPr/>
        </p:nvPicPr>
        <p:blipFill>
          <a:blip r:embed="rId13" cstate="print">
            <a:clrChange>
              <a:clrFrom>
                <a:srgbClr val="FDF9FA"/>
              </a:clrFrom>
              <a:clrTo>
                <a:srgbClr val="FDF9FA">
                  <a:alpha val="0"/>
                </a:srgbClr>
              </a:clrTo>
            </a:clrChange>
            <a:extLst>
              <a:ext uri="{28A0092B-C50C-407E-A947-70E740481C1C}">
                <a14:useLocalDpi xmlns:a14="http://schemas.microsoft.com/office/drawing/2010/main"/>
              </a:ext>
            </a:extLst>
          </a:blip>
          <a:stretch>
            <a:fillRect/>
          </a:stretch>
        </p:blipFill>
        <p:spPr>
          <a:xfrm>
            <a:off x="10651251" y="5845151"/>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rot="4962598" flipH="1" flipV="1">
            <a:off x="11475597" y="5944908"/>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14"/>
              </a:rPr>
              <a:t>le Book des offres</a:t>
            </a:r>
            <a:endParaRPr lang="fr-FR" sz="1000" dirty="0">
              <a:solidFill>
                <a:schemeClr val="tx1">
                  <a:lumMod val="75000"/>
                  <a:lumOff val="25000"/>
                </a:schemeClr>
              </a:solidFill>
            </a:endParaRPr>
          </a:p>
        </p:txBody>
      </p:sp>
      <p:pic>
        <p:nvPicPr>
          <p:cNvPr id="227" name="Image 226">
            <a:extLst>
              <a:ext uri="{FF2B5EF4-FFF2-40B4-BE49-F238E27FC236}">
                <a16:creationId xmlns:a16="http://schemas.microsoft.com/office/drawing/2014/main" id="{EC7BD61A-87D7-F570-520C-75E062DA1706}"/>
              </a:ext>
            </a:extLst>
          </p:cNvPr>
          <p:cNvPicPr>
            <a:picLocks noChangeAspect="1"/>
          </p:cNvPicPr>
          <p:nvPr/>
        </p:nvPicPr>
        <p:blipFill>
          <a:blip r:embed="rId15" cstate="print">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6442339" y="5415027"/>
            <a:ext cx="346557" cy="323644"/>
          </a:xfrm>
          <a:prstGeom prst="rect">
            <a:avLst/>
          </a:prstGeom>
        </p:spPr>
      </p:pic>
      <p:pic>
        <p:nvPicPr>
          <p:cNvPr id="2" name="Image 1">
            <a:extLst>
              <a:ext uri="{FF2B5EF4-FFF2-40B4-BE49-F238E27FC236}">
                <a16:creationId xmlns:a16="http://schemas.microsoft.com/office/drawing/2014/main" id="{43D696B3-4EAA-569C-41A1-79996008C6B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92423" y="1274371"/>
            <a:ext cx="205549" cy="210255"/>
          </a:xfrm>
          <a:prstGeom prst="rect">
            <a:avLst/>
          </a:prstGeom>
        </p:spPr>
      </p:pic>
      <p:pic>
        <p:nvPicPr>
          <p:cNvPr id="6" name="Picture 2" descr="Sticker arbre été vert pas cher Etiquette &amp;amp;amp; Autocollant">
            <a:extLst>
              <a:ext uri="{FF2B5EF4-FFF2-40B4-BE49-F238E27FC236}">
                <a16:creationId xmlns:a16="http://schemas.microsoft.com/office/drawing/2014/main" id="{633FD4A2-3773-1F7C-8C46-747FB250F682}"/>
              </a:ext>
            </a:extLst>
          </p:cNvPr>
          <p:cNvPicPr>
            <a:picLocks noChangeAspect="1" noChangeArrowheads="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3252" y="1863821"/>
            <a:ext cx="333609" cy="333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11ED17DD-0A02-EF23-344C-E4B19C01A67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470480" y="5005104"/>
            <a:ext cx="205549" cy="210255"/>
          </a:xfrm>
          <a:prstGeom prst="rect">
            <a:avLst/>
          </a:prstGeom>
        </p:spPr>
      </p:pic>
      <p:pic>
        <p:nvPicPr>
          <p:cNvPr id="8" name="Image 7">
            <a:extLst>
              <a:ext uri="{FF2B5EF4-FFF2-40B4-BE49-F238E27FC236}">
                <a16:creationId xmlns:a16="http://schemas.microsoft.com/office/drawing/2014/main" id="{0458E2B2-0633-4FF3-ACC1-A6E81A4561B0}"/>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6597524" y="2549287"/>
            <a:ext cx="172912" cy="168041"/>
          </a:xfrm>
          <a:prstGeom prst="rect">
            <a:avLst/>
          </a:prstGeom>
        </p:spPr>
      </p:pic>
      <p:pic>
        <p:nvPicPr>
          <p:cNvPr id="9" name="Image 8">
            <a:extLst>
              <a:ext uri="{FF2B5EF4-FFF2-40B4-BE49-F238E27FC236}">
                <a16:creationId xmlns:a16="http://schemas.microsoft.com/office/drawing/2014/main" id="{90B85E2C-FE60-1078-ED41-B4CCBF8FA775}"/>
              </a:ext>
            </a:extLst>
          </p:cNvPr>
          <p:cNvPicPr>
            <a:picLocks noChangeAspect="1"/>
          </p:cNvPicPr>
          <p:nvPr/>
        </p:nvPicPr>
        <p:blipFill>
          <a:blip r:embed="rId18"/>
          <a:stretch>
            <a:fillRect/>
          </a:stretch>
        </p:blipFill>
        <p:spPr>
          <a:xfrm>
            <a:off x="696064" y="6227572"/>
            <a:ext cx="510206" cy="607081"/>
          </a:xfrm>
          <a:prstGeom prst="rect">
            <a:avLst/>
          </a:prstGeom>
        </p:spPr>
      </p:pic>
      <p:pic>
        <p:nvPicPr>
          <p:cNvPr id="4" name="Image 3">
            <a:extLst>
              <a:ext uri="{FF2B5EF4-FFF2-40B4-BE49-F238E27FC236}">
                <a16:creationId xmlns:a16="http://schemas.microsoft.com/office/drawing/2014/main" id="{8CBC5A4E-0DE9-827F-D5AD-9193496F318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99514" y="1635024"/>
            <a:ext cx="205549" cy="210255"/>
          </a:xfrm>
          <a:prstGeom prst="rect">
            <a:avLst/>
          </a:prstGeom>
        </p:spPr>
      </p:pic>
      <p:pic>
        <p:nvPicPr>
          <p:cNvPr id="11" name="Image 10">
            <a:hlinkClick r:id="rId19"/>
            <a:extLst>
              <a:ext uri="{FF2B5EF4-FFF2-40B4-BE49-F238E27FC236}">
                <a16:creationId xmlns:a16="http://schemas.microsoft.com/office/drawing/2014/main" id="{4CD7C799-146E-8527-4BC0-8BD530FD2780}"/>
              </a:ext>
            </a:extLst>
          </p:cNvPr>
          <p:cNvPicPr>
            <a:picLocks noChangeAspect="1"/>
          </p:cNvPicPr>
          <p:nvPr/>
        </p:nvPicPr>
        <p:blipFill>
          <a:blip r:embed="rId20"/>
          <a:stretch>
            <a:fillRect/>
          </a:stretch>
        </p:blipFill>
        <p:spPr>
          <a:xfrm>
            <a:off x="11004991" y="4033084"/>
            <a:ext cx="634404" cy="704893"/>
          </a:xfrm>
          <a:prstGeom prst="rect">
            <a:avLst/>
          </a:prstGeom>
          <a:ln>
            <a:solidFill>
              <a:schemeClr val="bg1">
                <a:lumMod val="85000"/>
              </a:schemeClr>
            </a:solidFill>
          </a:ln>
        </p:spPr>
      </p:pic>
      <p:pic>
        <p:nvPicPr>
          <p:cNvPr id="12" name="Image 11">
            <a:extLst>
              <a:ext uri="{FF2B5EF4-FFF2-40B4-BE49-F238E27FC236}">
                <a16:creationId xmlns:a16="http://schemas.microsoft.com/office/drawing/2014/main" id="{F0FE86BC-2C83-2CD5-8193-E3FD2023ACE5}"/>
              </a:ext>
            </a:extLst>
          </p:cNvPr>
          <p:cNvPicPr>
            <a:picLocks noChangeAspect="1"/>
          </p:cNvPicPr>
          <p:nvPr/>
        </p:nvPicPr>
        <p:blipFill>
          <a:blip r:embed="rId21">
            <a:duotone>
              <a:prstClr val="black"/>
              <a:schemeClr val="accent6">
                <a:tint val="45000"/>
                <a:satMod val="400000"/>
              </a:schemeClr>
            </a:duotone>
          </a:blip>
          <a:stretch>
            <a:fillRect/>
          </a:stretch>
        </p:blipFill>
        <p:spPr>
          <a:xfrm rot="5400000" flipH="1" flipV="1">
            <a:off x="11376812" y="4509490"/>
            <a:ext cx="464029" cy="446205"/>
          </a:xfrm>
          <a:prstGeom prst="rect">
            <a:avLst/>
          </a:prstGeom>
          <a:noFill/>
        </p:spPr>
      </p:pic>
    </p:spTree>
    <p:extLst>
      <p:ext uri="{BB962C8B-B14F-4D97-AF65-F5344CB8AC3E}">
        <p14:creationId xmlns:p14="http://schemas.microsoft.com/office/powerpoint/2010/main" val="2956357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8">
            <a:extLst>
              <a:ext uri="{FF2B5EF4-FFF2-40B4-BE49-F238E27FC236}">
                <a16:creationId xmlns:a16="http://schemas.microsoft.com/office/drawing/2014/main" id="{A0B2BAA8-D238-11CD-AAD1-7D1B2619DD42}"/>
              </a:ext>
            </a:extLst>
          </p:cNvPr>
          <p:cNvSpPr txBox="1">
            <a:spLocks/>
          </p:cNvSpPr>
          <p:nvPr/>
        </p:nvSpPr>
        <p:spPr bwMode="auto">
          <a:xfrm>
            <a:off x="6474883" y="1358774"/>
            <a:ext cx="5564731" cy="1858602"/>
          </a:xfrm>
          <a:prstGeom prst="rect">
            <a:avLst/>
          </a:prstGeom>
          <a:solidFill>
            <a:srgbClr val="FFCCCC"/>
          </a:solidFill>
          <a:ln w="76200">
            <a:solidFill>
              <a:srgbClr val="C00000"/>
            </a:solidFill>
            <a:miter lim="800000"/>
            <a:headEnd/>
            <a:tailEnd/>
          </a:ln>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a:t>
            </a:r>
            <a:r>
              <a:rPr lang="fr-FR" sz="1400" b="1" kern="0" dirty="0">
                <a:solidFill>
                  <a:schemeClr val="tx1">
                    <a:lumMod val="75000"/>
                    <a:lumOff val="25000"/>
                  </a:schemeClr>
                </a:solidFill>
              </a:rPr>
              <a:t>- Premium -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des jeunes : « Il y a toujours un </a:t>
            </a:r>
            <a:r>
              <a:rPr lang="fr-FR" dirty="0">
                <a:solidFill>
                  <a:srgbClr val="C00000"/>
                </a:solidFill>
                <a:latin typeface="Montserrat Black"/>
              </a:rPr>
              <a:t>potentiel</a:t>
            </a:r>
            <a:r>
              <a:rPr lang="fr-FR" dirty="0">
                <a:latin typeface="Montserrat Black"/>
              </a:rPr>
              <a:t> ou un </a:t>
            </a:r>
            <a:r>
              <a:rPr lang="fr-FR" dirty="0">
                <a:solidFill>
                  <a:srgbClr val="C00000"/>
                </a:solidFill>
                <a:latin typeface="Montserrat Black"/>
              </a:rPr>
              <a:t>projet à découvrir </a:t>
            </a:r>
            <a:r>
              <a:rPr lang="fr-FR" dirty="0">
                <a:latin typeface="Montserrat Black"/>
              </a:rPr>
              <a:t>»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3"/>
              </a:rPr>
              <a:t>le Book des offres</a:t>
            </a:r>
            <a:endParaRPr lang="fr-FR" sz="1000" dirty="0">
              <a:solidFill>
                <a:schemeClr val="tx1">
                  <a:lumMod val="75000"/>
                  <a:lumOff val="25000"/>
                </a:schemeClr>
              </a:solidFill>
            </a:endParaRPr>
          </a:p>
        </p:txBody>
      </p:sp>
      <p:sp>
        <p:nvSpPr>
          <p:cNvPr id="31" name="Espace réservé du contenu 8">
            <a:extLst>
              <a:ext uri="{FF2B5EF4-FFF2-40B4-BE49-F238E27FC236}">
                <a16:creationId xmlns:a16="http://schemas.microsoft.com/office/drawing/2014/main" id="{CE988844-6A29-62CB-533D-7D875F0E2606}"/>
              </a:ext>
            </a:extLst>
          </p:cNvPr>
          <p:cNvSpPr txBox="1">
            <a:spLocks/>
          </p:cNvSpPr>
          <p:nvPr/>
        </p:nvSpPr>
        <p:spPr>
          <a:xfrm>
            <a:off x="363555" y="755913"/>
            <a:ext cx="5911599" cy="182510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C00000"/>
              </a:buClr>
              <a:buFont typeface="Wingdings" panose="05000000000000000000" pitchFamily="2" charset="2"/>
              <a:buChar char="§"/>
              <a:defRPr/>
            </a:pP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t>Notre stratégie et nos priorités : </a:t>
            </a:r>
          </a:p>
          <a:p>
            <a:pPr lvl="2" eaLnBrk="1" fontAlgn="auto" hangingPunct="1">
              <a:spcBef>
                <a:spcPts val="300"/>
              </a:spcBef>
              <a:spcAft>
                <a:spcPts val="0"/>
              </a:spcAft>
              <a:buClr>
                <a:srgbClr val="C00000"/>
              </a:buClr>
              <a:defRPr/>
            </a:pPr>
            <a:r>
              <a:rPr lang="fr-FR" sz="1000" b="1" u="sng" dirty="0"/>
              <a:t>Développer la conquête</a:t>
            </a:r>
            <a:r>
              <a:rPr lang="fr-FR" sz="1000" b="1" dirty="0"/>
              <a:t> </a:t>
            </a:r>
            <a:r>
              <a:rPr lang="fr-FR" sz="1000" dirty="0"/>
              <a:t>des enfants, des étudiants et jeunes actifs</a:t>
            </a:r>
          </a:p>
          <a:p>
            <a:pPr lvl="2" eaLnBrk="1" fontAlgn="auto" hangingPunct="1">
              <a:spcBef>
                <a:spcPts val="300"/>
              </a:spcBef>
              <a:spcAft>
                <a:spcPts val="0"/>
              </a:spcAft>
              <a:buClr>
                <a:srgbClr val="C00000"/>
              </a:buClr>
              <a:defRPr/>
            </a:pPr>
            <a:r>
              <a:rPr lang="fr-FR" sz="1000" b="1" u="sng" dirty="0"/>
              <a:t>Equiper</a:t>
            </a:r>
            <a:r>
              <a:rPr lang="fr-FR" sz="1000" dirty="0"/>
              <a:t> au plus tôt les jeunes d’une carte bancaire </a:t>
            </a:r>
          </a:p>
          <a:p>
            <a:pPr lvl="2" eaLnBrk="1" fontAlgn="auto" hangingPunct="1">
              <a:spcBef>
                <a:spcPts val="300"/>
              </a:spcBef>
              <a:spcAft>
                <a:spcPts val="0"/>
              </a:spcAft>
              <a:buClr>
                <a:srgbClr val="C00000"/>
              </a:buClr>
              <a:defRPr/>
            </a:pPr>
            <a:r>
              <a:rPr lang="fr-FR" sz="1000" dirty="0"/>
              <a:t>Renforcer le lien commercial avec un programme relationnel suivi afin d’améliorer la satisfaction des jeunes et </a:t>
            </a:r>
            <a:r>
              <a:rPr lang="fr-FR" sz="1000" b="1" u="sng" dirty="0"/>
              <a:t>éviter leur attrition</a:t>
            </a:r>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t>Les cibles des </a:t>
            </a:r>
            <a:r>
              <a:rPr lang="fr-FR" sz="1200" b="1" dirty="0">
                <a:solidFill>
                  <a:srgbClr val="C00000"/>
                </a:solidFill>
              </a:rPr>
              <a:t>Jeunes</a:t>
            </a:r>
            <a:r>
              <a:rPr lang="fr-FR" sz="1200" b="1" dirty="0">
                <a:solidFill>
                  <a:srgbClr val="00B050"/>
                </a:solidFill>
              </a:rPr>
              <a:t> </a:t>
            </a:r>
            <a:r>
              <a:rPr lang="fr-FR" sz="1200" b="1" dirty="0"/>
              <a:t> : </a:t>
            </a:r>
            <a:r>
              <a:rPr lang="fr-FR" sz="1200" dirty="0">
                <a:hlinkClick r:id="rId4" action="ppaction://hlinksldjump">
                  <a:extLst>
                    <a:ext uri="{A12FA001-AC4F-418D-AE19-62706E023703}">
                      <ahyp:hlinkClr xmlns:ahyp="http://schemas.microsoft.com/office/drawing/2018/hyperlinkcolor" val="tx"/>
                    </a:ext>
                  </a:extLst>
                </a:hlinkClick>
              </a:rPr>
              <a:t>cliquez ici</a:t>
            </a: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t>TOUT SUR … les </a:t>
            </a:r>
            <a:r>
              <a:rPr lang="fr-FR" sz="1200" b="1" dirty="0">
                <a:solidFill>
                  <a:srgbClr val="C00000"/>
                </a:solidFill>
              </a:rPr>
              <a:t>Jeunes</a:t>
            </a:r>
            <a:r>
              <a:rPr lang="fr-FR" sz="1200" b="1" dirty="0"/>
              <a:t> : </a:t>
            </a:r>
            <a:r>
              <a:rPr lang="fr-FR" sz="1200" dirty="0">
                <a:hlinkClick r:id="rId5">
                  <a:extLst>
                    <a:ext uri="{A12FA001-AC4F-418D-AE19-62706E023703}">
                      <ahyp:hlinkClr xmlns:ahyp="http://schemas.microsoft.com/office/drawing/2018/hyperlinkcolor" val="tx"/>
                    </a:ext>
                  </a:extLst>
                </a:hlinkClick>
              </a:rPr>
              <a:t>cliquez ici</a:t>
            </a: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endParaRPr lang="fr-FR" sz="1200" b="1" dirty="0">
              <a:effectLst>
                <a:outerShdw blurRad="38100" dist="38100" dir="2700000" algn="tl">
                  <a:srgbClr val="000000">
                    <a:alpha val="43137"/>
                  </a:srgbClr>
                </a:outerShdw>
              </a:effectLst>
            </a:endParaRPr>
          </a:p>
        </p:txBody>
      </p:sp>
      <p:sp>
        <p:nvSpPr>
          <p:cNvPr id="225" name="Espace réservé du contenu 8">
            <a:extLst>
              <a:ext uri="{FF2B5EF4-FFF2-40B4-BE49-F238E27FC236}">
                <a16:creationId xmlns:a16="http://schemas.microsoft.com/office/drawing/2014/main" id="{08AE2ABC-B74C-5957-EF2C-DF083188E514}"/>
              </a:ext>
            </a:extLst>
          </p:cNvPr>
          <p:cNvSpPr txBox="1">
            <a:spLocks/>
          </p:cNvSpPr>
          <p:nvPr/>
        </p:nvSpPr>
        <p:spPr bwMode="auto">
          <a:xfrm>
            <a:off x="6474883" y="3523217"/>
            <a:ext cx="5564731" cy="1348488"/>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6" name="Espace réservé du contenu 8">
            <a:extLst>
              <a:ext uri="{FF2B5EF4-FFF2-40B4-BE49-F238E27FC236}">
                <a16:creationId xmlns:a16="http://schemas.microsoft.com/office/drawing/2014/main" id="{82BE54E3-3504-0DE1-F5EC-B609116730F1}"/>
              </a:ext>
            </a:extLst>
          </p:cNvPr>
          <p:cNvSpPr txBox="1">
            <a:spLocks/>
          </p:cNvSpPr>
          <p:nvPr/>
        </p:nvSpPr>
        <p:spPr bwMode="auto">
          <a:xfrm>
            <a:off x="476141" y="2804213"/>
            <a:ext cx="5725208" cy="1353891"/>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27" name="Espace réservé du contenu 8">
            <a:extLst>
              <a:ext uri="{FF2B5EF4-FFF2-40B4-BE49-F238E27FC236}">
                <a16:creationId xmlns:a16="http://schemas.microsoft.com/office/drawing/2014/main" id="{A9BD166E-D5B1-CF08-9938-5BE7142B6739}"/>
              </a:ext>
            </a:extLst>
          </p:cNvPr>
          <p:cNvSpPr txBox="1">
            <a:spLocks noChangeArrowheads="1"/>
          </p:cNvSpPr>
          <p:nvPr/>
        </p:nvSpPr>
        <p:spPr bwMode="auto">
          <a:xfrm>
            <a:off x="772208" y="2644680"/>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228" name="Espace réservé du contenu 8">
            <a:extLst>
              <a:ext uri="{FF2B5EF4-FFF2-40B4-BE49-F238E27FC236}">
                <a16:creationId xmlns:a16="http://schemas.microsoft.com/office/drawing/2014/main" id="{AC69731D-0D65-ACA5-7394-94B5E7CCC9E5}"/>
              </a:ext>
            </a:extLst>
          </p:cNvPr>
          <p:cNvSpPr txBox="1">
            <a:spLocks noChangeArrowheads="1"/>
          </p:cNvSpPr>
          <p:nvPr/>
        </p:nvSpPr>
        <p:spPr bwMode="auto">
          <a:xfrm>
            <a:off x="6610473" y="3358780"/>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229" name="Espace réservé du contenu 8">
            <a:extLst>
              <a:ext uri="{FF2B5EF4-FFF2-40B4-BE49-F238E27FC236}">
                <a16:creationId xmlns:a16="http://schemas.microsoft.com/office/drawing/2014/main" id="{8F9EFA26-AC56-EA9F-8C0E-DB583CF02432}"/>
              </a:ext>
            </a:extLst>
          </p:cNvPr>
          <p:cNvSpPr txBox="1">
            <a:spLocks/>
          </p:cNvSpPr>
          <p:nvPr/>
        </p:nvSpPr>
        <p:spPr bwMode="auto">
          <a:xfrm>
            <a:off x="476141" y="4553547"/>
            <a:ext cx="5725208" cy="1555940"/>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0" name="Espace réservé du contenu 8">
            <a:extLst>
              <a:ext uri="{FF2B5EF4-FFF2-40B4-BE49-F238E27FC236}">
                <a16:creationId xmlns:a16="http://schemas.microsoft.com/office/drawing/2014/main" id="{7919C88F-6366-2CD8-2F3A-C7E581D42D4C}"/>
              </a:ext>
            </a:extLst>
          </p:cNvPr>
          <p:cNvSpPr txBox="1">
            <a:spLocks noChangeArrowheads="1"/>
          </p:cNvSpPr>
          <p:nvPr/>
        </p:nvSpPr>
        <p:spPr bwMode="auto">
          <a:xfrm>
            <a:off x="772207" y="4394014"/>
            <a:ext cx="2966463"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BANCA*</a:t>
            </a:r>
          </a:p>
        </p:txBody>
      </p:sp>
      <p:sp>
        <p:nvSpPr>
          <p:cNvPr id="231" name="Espace réservé du contenu 8">
            <a:extLst>
              <a:ext uri="{FF2B5EF4-FFF2-40B4-BE49-F238E27FC236}">
                <a16:creationId xmlns:a16="http://schemas.microsoft.com/office/drawing/2014/main" id="{8FE9532F-C278-BF3B-083F-144B381F22FD}"/>
              </a:ext>
            </a:extLst>
          </p:cNvPr>
          <p:cNvSpPr txBox="1">
            <a:spLocks/>
          </p:cNvSpPr>
          <p:nvPr/>
        </p:nvSpPr>
        <p:spPr bwMode="auto">
          <a:xfrm>
            <a:off x="6496493" y="5175939"/>
            <a:ext cx="5543122" cy="938979"/>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33" name="Espace réservé du contenu 8">
            <a:extLst>
              <a:ext uri="{FF2B5EF4-FFF2-40B4-BE49-F238E27FC236}">
                <a16:creationId xmlns:a16="http://schemas.microsoft.com/office/drawing/2014/main" id="{13CF6E8E-41B3-8121-9D24-014CA5FE5094}"/>
              </a:ext>
            </a:extLst>
          </p:cNvPr>
          <p:cNvSpPr txBox="1">
            <a:spLocks noChangeArrowheads="1"/>
          </p:cNvSpPr>
          <p:nvPr/>
        </p:nvSpPr>
        <p:spPr bwMode="auto">
          <a:xfrm>
            <a:off x="6642628" y="5007607"/>
            <a:ext cx="308995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grpSp>
        <p:nvGrpSpPr>
          <p:cNvPr id="234" name="Graphique 1830">
            <a:extLst>
              <a:ext uri="{FF2B5EF4-FFF2-40B4-BE49-F238E27FC236}">
                <a16:creationId xmlns:a16="http://schemas.microsoft.com/office/drawing/2014/main" id="{0BBD4997-51AB-5072-2231-E317AE1C481F}"/>
              </a:ext>
            </a:extLst>
          </p:cNvPr>
          <p:cNvGrpSpPr/>
          <p:nvPr/>
        </p:nvGrpSpPr>
        <p:grpSpPr>
          <a:xfrm>
            <a:off x="775819" y="2689340"/>
            <a:ext cx="248961" cy="225774"/>
            <a:chOff x="10483925" y="2904391"/>
            <a:chExt cx="396900" cy="359934"/>
          </a:xfrm>
          <a:noFill/>
        </p:grpSpPr>
        <p:grpSp>
          <p:nvGrpSpPr>
            <p:cNvPr id="235" name="Graphique 1830">
              <a:extLst>
                <a:ext uri="{FF2B5EF4-FFF2-40B4-BE49-F238E27FC236}">
                  <a16:creationId xmlns:a16="http://schemas.microsoft.com/office/drawing/2014/main" id="{18DAAD5F-F773-A25C-4D39-BEF2B5C8FD72}"/>
                </a:ext>
              </a:extLst>
            </p:cNvPr>
            <p:cNvGrpSpPr/>
            <p:nvPr/>
          </p:nvGrpSpPr>
          <p:grpSpPr>
            <a:xfrm>
              <a:off x="10483925" y="2904391"/>
              <a:ext cx="396900" cy="359934"/>
              <a:chOff x="10483925" y="2904391"/>
              <a:chExt cx="396900" cy="359934"/>
            </a:xfrm>
            <a:grpFill/>
          </p:grpSpPr>
          <p:sp>
            <p:nvSpPr>
              <p:cNvPr id="279" name="Forme libre : forme 278">
                <a:extLst>
                  <a:ext uri="{FF2B5EF4-FFF2-40B4-BE49-F238E27FC236}">
                    <a16:creationId xmlns:a16="http://schemas.microsoft.com/office/drawing/2014/main" id="{D0C1DBD6-199C-1B0E-0F18-FF56B1B826F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97460278-BB09-8E46-96EC-207501FF67A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8D0C019-DBCC-7FE8-7DB1-7C39190633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6EF51C8A-DABB-10D7-85C9-89BF8B0FF91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A2E1A63E-ADE1-65B7-1523-4F78A74E22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B667C795-322C-0E94-EBBF-48F846A4682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F647B9FE-9840-E5D0-B053-FD3E7929530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B0B6407-210D-BEA8-57C7-94C95346C9C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78D35BB-76A1-06F0-8F60-059715B10C8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86190B5-7F4C-2251-7069-CE522BEB34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028BE317-D5E2-4045-E97B-482B5E3F668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DA87E696-C29C-57D0-E7BB-76620713648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746B48E6-AE37-0424-8930-98E5D3666F9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6" name="Forme libre : forme 235">
              <a:extLst>
                <a:ext uri="{FF2B5EF4-FFF2-40B4-BE49-F238E27FC236}">
                  <a16:creationId xmlns:a16="http://schemas.microsoft.com/office/drawing/2014/main" id="{BB9E6F57-17DB-D290-6820-24DD81A3CD9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C1FACBA2-2D03-731A-3EAE-78677EB1CAE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64A3F0AD-A81F-A646-894E-D0CFE4CE92A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00" name="Graphique 1830">
            <a:extLst>
              <a:ext uri="{FF2B5EF4-FFF2-40B4-BE49-F238E27FC236}">
                <a16:creationId xmlns:a16="http://schemas.microsoft.com/office/drawing/2014/main" id="{DB2386FA-A812-E054-FF06-576C346AAFC9}"/>
              </a:ext>
            </a:extLst>
          </p:cNvPr>
          <p:cNvGrpSpPr/>
          <p:nvPr/>
        </p:nvGrpSpPr>
        <p:grpSpPr>
          <a:xfrm>
            <a:off x="782654" y="4434910"/>
            <a:ext cx="248961" cy="225774"/>
            <a:chOff x="10483925" y="2904391"/>
            <a:chExt cx="396900" cy="359934"/>
          </a:xfrm>
          <a:noFill/>
        </p:grpSpPr>
        <p:grpSp>
          <p:nvGrpSpPr>
            <p:cNvPr id="301" name="Graphique 1830">
              <a:extLst>
                <a:ext uri="{FF2B5EF4-FFF2-40B4-BE49-F238E27FC236}">
                  <a16:creationId xmlns:a16="http://schemas.microsoft.com/office/drawing/2014/main" id="{EE53F980-268A-0517-4D86-10F7A03E2B5C}"/>
                </a:ext>
              </a:extLst>
            </p:cNvPr>
            <p:cNvGrpSpPr/>
            <p:nvPr/>
          </p:nvGrpSpPr>
          <p:grpSpPr>
            <a:xfrm>
              <a:off x="10483925" y="2904391"/>
              <a:ext cx="396900" cy="359934"/>
              <a:chOff x="10483925" y="2904391"/>
              <a:chExt cx="396900" cy="359934"/>
            </a:xfrm>
            <a:grpFill/>
          </p:grpSpPr>
          <p:sp>
            <p:nvSpPr>
              <p:cNvPr id="305" name="Forme libre : forme 304">
                <a:extLst>
                  <a:ext uri="{FF2B5EF4-FFF2-40B4-BE49-F238E27FC236}">
                    <a16:creationId xmlns:a16="http://schemas.microsoft.com/office/drawing/2014/main" id="{99214636-988B-CADD-FC0A-35208A948021}"/>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5F40AAF-74C9-14BA-8802-FFD4DF5E4DB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23660EE4-1687-E981-F3DD-578BB2C3858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C274DEC-C36C-ECA3-B818-D70A0257DB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5C4D041-0B38-B68F-37E4-2C65ADA8BC3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5DA5A8CF-E6CE-581B-8C92-9FA8B556973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1" name="Forme libre : forme 310">
                <a:extLst>
                  <a:ext uri="{FF2B5EF4-FFF2-40B4-BE49-F238E27FC236}">
                    <a16:creationId xmlns:a16="http://schemas.microsoft.com/office/drawing/2014/main" id="{0C105150-BE46-9A54-A9B4-B7E41BD0962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4A77694-2FFB-AE06-000C-35B377F08C5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32958568-C040-2363-C796-5AD8F76FA8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1EB1BD55-843D-C1C5-5831-1257397E3A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D58AAB95-1077-D5DD-2486-AFB0A5E5A33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FDA529E6-5C46-FD6E-CFAE-53D68EF04B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AE91159F-4AF1-D9F0-D33B-803AF56AB3B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02" name="Forme libre : forme 301">
              <a:extLst>
                <a:ext uri="{FF2B5EF4-FFF2-40B4-BE49-F238E27FC236}">
                  <a16:creationId xmlns:a16="http://schemas.microsoft.com/office/drawing/2014/main" id="{26D6C8A8-7CF5-8184-6109-253A215A7BA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D45E4935-DD39-B263-1261-80720C5CC75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5996459-7475-DE0F-AE36-D8820D9D1A2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18" name="Graphique 1830">
            <a:extLst>
              <a:ext uri="{FF2B5EF4-FFF2-40B4-BE49-F238E27FC236}">
                <a16:creationId xmlns:a16="http://schemas.microsoft.com/office/drawing/2014/main" id="{B4C81DB5-19B7-F0A1-9F0B-9FB695305A27}"/>
              </a:ext>
            </a:extLst>
          </p:cNvPr>
          <p:cNvGrpSpPr/>
          <p:nvPr/>
        </p:nvGrpSpPr>
        <p:grpSpPr>
          <a:xfrm>
            <a:off x="6621044" y="3412821"/>
            <a:ext cx="248961" cy="225774"/>
            <a:chOff x="10483925" y="2904391"/>
            <a:chExt cx="396900" cy="359934"/>
          </a:xfrm>
          <a:noFill/>
        </p:grpSpPr>
        <p:grpSp>
          <p:nvGrpSpPr>
            <p:cNvPr id="319" name="Graphique 1830">
              <a:extLst>
                <a:ext uri="{FF2B5EF4-FFF2-40B4-BE49-F238E27FC236}">
                  <a16:creationId xmlns:a16="http://schemas.microsoft.com/office/drawing/2014/main" id="{9763D6AB-5CD9-21A6-2885-96DE81E4AEA0}"/>
                </a:ext>
              </a:extLst>
            </p:cNvPr>
            <p:cNvGrpSpPr/>
            <p:nvPr/>
          </p:nvGrpSpPr>
          <p:grpSpPr>
            <a:xfrm>
              <a:off x="10483925" y="2904391"/>
              <a:ext cx="396900" cy="359934"/>
              <a:chOff x="10483925" y="2904391"/>
              <a:chExt cx="396900" cy="359934"/>
            </a:xfrm>
            <a:grpFill/>
          </p:grpSpPr>
          <p:sp>
            <p:nvSpPr>
              <p:cNvPr id="127" name="Forme libre : forme 126">
                <a:extLst>
                  <a:ext uri="{FF2B5EF4-FFF2-40B4-BE49-F238E27FC236}">
                    <a16:creationId xmlns:a16="http://schemas.microsoft.com/office/drawing/2014/main" id="{3710F167-69D4-3F39-AD5A-B3F4A32E15C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47204299-3C1A-E9AB-BBAB-C6FD639F643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D69E53E5-9A0A-3AE3-20EF-2D3D070213E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D809E2EE-9D5C-211F-21A0-DD6DE0D7A7A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4458422C-18E1-4ADA-29A1-8D398B6901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D26E297-1F62-B47E-0CC6-C03BDE39A3A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2B13BC00-D146-6BB7-1A30-79CD8580362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F2F3C26-E705-DEC6-69FE-3B4572DF84B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B26AA526-AC9B-DA8F-4F3A-2C7AE4BCB7B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AC2A54B-4AB5-A4A5-4D4F-BD5182BC7FD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539E827-BD4A-7E58-21D8-495090C4EE4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CABC4F84-F253-2E01-79A3-5F1377517D6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339C045-4931-B763-BF9C-2FC5CD398F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24" name="Forme libre : forme 123">
              <a:extLst>
                <a:ext uri="{FF2B5EF4-FFF2-40B4-BE49-F238E27FC236}">
                  <a16:creationId xmlns:a16="http://schemas.microsoft.com/office/drawing/2014/main" id="{4C9D7608-CB47-568C-F518-EC5907EC9F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0B82DD5C-E007-BDBA-F95A-B86E8E00F83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DA9311-4654-80CA-3716-E592B2069B2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43" name="Graphique 1830">
            <a:extLst>
              <a:ext uri="{FF2B5EF4-FFF2-40B4-BE49-F238E27FC236}">
                <a16:creationId xmlns:a16="http://schemas.microsoft.com/office/drawing/2014/main" id="{55A01976-B7CF-6368-5660-EF82148F7D72}"/>
              </a:ext>
            </a:extLst>
          </p:cNvPr>
          <p:cNvGrpSpPr/>
          <p:nvPr/>
        </p:nvGrpSpPr>
        <p:grpSpPr>
          <a:xfrm>
            <a:off x="6660811" y="5046948"/>
            <a:ext cx="248961" cy="225774"/>
            <a:chOff x="10483925" y="2904391"/>
            <a:chExt cx="396900" cy="359934"/>
          </a:xfrm>
          <a:noFill/>
        </p:grpSpPr>
        <p:grpSp>
          <p:nvGrpSpPr>
            <p:cNvPr id="144" name="Graphique 1830">
              <a:extLst>
                <a:ext uri="{FF2B5EF4-FFF2-40B4-BE49-F238E27FC236}">
                  <a16:creationId xmlns:a16="http://schemas.microsoft.com/office/drawing/2014/main" id="{65E4A3AF-B10B-757A-1781-DE93ED0F0F30}"/>
                </a:ext>
              </a:extLst>
            </p:cNvPr>
            <p:cNvGrpSpPr/>
            <p:nvPr/>
          </p:nvGrpSpPr>
          <p:grpSpPr>
            <a:xfrm>
              <a:off x="10483925" y="2904391"/>
              <a:ext cx="396900" cy="359934"/>
              <a:chOff x="10483925" y="2904391"/>
              <a:chExt cx="396900" cy="359934"/>
            </a:xfrm>
            <a:grpFill/>
          </p:grpSpPr>
          <p:sp>
            <p:nvSpPr>
              <p:cNvPr id="148" name="Forme libre : forme 147">
                <a:extLst>
                  <a:ext uri="{FF2B5EF4-FFF2-40B4-BE49-F238E27FC236}">
                    <a16:creationId xmlns:a16="http://schemas.microsoft.com/office/drawing/2014/main" id="{D118572B-B42E-5AD1-3F18-C2995B17F2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C9587796-BD05-B4C3-D4A5-9658B10B86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D004BA5-7157-70DD-4F24-D2621E410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E2F4887-778F-9498-6313-7C12962196C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3CA1995A-55C8-EC07-4952-94B5A878090D}"/>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B0B4FE38-9390-0AE7-19E6-0ADB4A92F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E05E3A43-9322-1DD1-30C5-34494FFFA0E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B2A9AD02-7EA8-DC97-9906-0394045C66C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C2C9244-B4BD-E96D-0C6D-43900261CAF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6931AAF-8954-B5A2-BD4E-CAB61DCA2F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D249ECB-8096-E16D-814D-FAB076744CF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538D0B7D-7964-C271-5AF6-15AA3E5ED1E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A07EBCAE-2B9A-1B69-EA02-8EC370C76FD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45" name="Forme libre : forme 144">
              <a:extLst>
                <a:ext uri="{FF2B5EF4-FFF2-40B4-BE49-F238E27FC236}">
                  <a16:creationId xmlns:a16="http://schemas.microsoft.com/office/drawing/2014/main" id="{DC8BC0FF-BA63-C3D9-DC64-E0042DCCCA3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7D408C8B-CCC7-CD57-B18F-02CE66606A8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9E72A880-1DC1-2938-CFB1-6A110F8B3AD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194" name="Espace réservé du contenu 8">
            <a:extLst>
              <a:ext uri="{FF2B5EF4-FFF2-40B4-BE49-F238E27FC236}">
                <a16:creationId xmlns:a16="http://schemas.microsoft.com/office/drawing/2014/main" id="{E54C316B-0A19-869A-BC96-1B1697C627A0}"/>
              </a:ext>
            </a:extLst>
          </p:cNvPr>
          <p:cNvSpPr txBox="1">
            <a:spLocks/>
          </p:cNvSpPr>
          <p:nvPr/>
        </p:nvSpPr>
        <p:spPr>
          <a:xfrm>
            <a:off x="125052" y="2842006"/>
            <a:ext cx="6104493"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Livret A (de 0 à11 ans) et Livret 6/12 :</a:t>
            </a:r>
            <a:r>
              <a:rPr lang="fr-FR" sz="1200" dirty="0">
                <a:sym typeface="Wingdings" panose="05000000000000000000" pitchFamily="2" charset="2"/>
              </a:rPr>
              <a:t> </a:t>
            </a:r>
            <a:r>
              <a:rPr lang="fr-FR" sz="1200" dirty="0"/>
              <a:t>20 € offerts pour la souscription dans le cadre d’une Entrée En Relation.</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err="1"/>
              <a:t>Millevie</a:t>
            </a:r>
            <a:r>
              <a:rPr lang="fr-FR" sz="1200" b="1" dirty="0"/>
              <a:t> ou PEL  :</a:t>
            </a:r>
            <a:r>
              <a:rPr lang="fr-FR" sz="1200" dirty="0">
                <a:sym typeface="Wingdings" panose="05000000000000000000" pitchFamily="2" charset="2"/>
              </a:rPr>
              <a:t> 20 € offerts pour la souscription d’un </a:t>
            </a:r>
            <a:r>
              <a:rPr lang="fr-FR" sz="1200" dirty="0" err="1">
                <a:sym typeface="Wingdings" panose="05000000000000000000" pitchFamily="2" charset="2"/>
              </a:rPr>
              <a:t>Millevie</a:t>
            </a:r>
            <a:r>
              <a:rPr lang="fr-FR" sz="1200" dirty="0">
                <a:sym typeface="Wingdings" panose="05000000000000000000" pitchFamily="2" charset="2"/>
              </a:rPr>
              <a:t> ou d’un PEL.</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sym typeface="Wingdings" panose="05000000000000000000" pitchFamily="2" charset="2"/>
              </a:rPr>
              <a:t>Livret Jeune et Livret 6/12 : </a:t>
            </a:r>
            <a:r>
              <a:rPr lang="fr-FR" sz="1200" dirty="0">
                <a:sym typeface="Wingdings" panose="05000000000000000000" pitchFamily="2" charset="2"/>
              </a:rPr>
              <a:t>taux boosté à 4%.</a:t>
            </a:r>
            <a:endParaRPr lang="fr-FR" sz="1200" dirty="0"/>
          </a:p>
        </p:txBody>
      </p:sp>
      <p:sp>
        <p:nvSpPr>
          <p:cNvPr id="195" name="Espace réservé du contenu 8">
            <a:extLst>
              <a:ext uri="{FF2B5EF4-FFF2-40B4-BE49-F238E27FC236}">
                <a16:creationId xmlns:a16="http://schemas.microsoft.com/office/drawing/2014/main" id="{E0CA6278-A9CE-4B33-42F7-6F1648ED8E3C}"/>
              </a:ext>
            </a:extLst>
          </p:cNvPr>
          <p:cNvSpPr txBox="1">
            <a:spLocks/>
          </p:cNvSpPr>
          <p:nvPr/>
        </p:nvSpPr>
        <p:spPr>
          <a:xfrm>
            <a:off x="126607" y="4623459"/>
            <a:ext cx="6074742"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12 / 17 ans : </a:t>
            </a:r>
            <a:r>
              <a:rPr lang="fr-FR" sz="1200" dirty="0"/>
              <a:t>gratuité de la Formule Initial*. </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18 / 28 ans :</a:t>
            </a:r>
            <a:r>
              <a:rPr lang="fr-FR" sz="1200" b="1" dirty="0">
                <a:sym typeface="Wingdings" panose="05000000000000000000" pitchFamily="2" charset="2"/>
              </a:rPr>
              <a:t> </a:t>
            </a:r>
            <a:r>
              <a:rPr lang="fr-FR" sz="1200" dirty="0">
                <a:sym typeface="Wingdings" panose="05000000000000000000" pitchFamily="2" charset="2"/>
              </a:rPr>
              <a:t>gratuité de la Formule Initial ou Confort avec Visa </a:t>
            </a:r>
            <a:r>
              <a:rPr lang="fr-FR" sz="1200" dirty="0" err="1">
                <a:sym typeface="Wingdings" panose="05000000000000000000" pitchFamily="2" charset="2"/>
              </a:rPr>
              <a:t>Classic</a:t>
            </a:r>
            <a:r>
              <a:rPr lang="fr-FR" sz="1200" dirty="0">
                <a:sym typeface="Wingdings" panose="05000000000000000000" pitchFamily="2" charset="2"/>
              </a:rPr>
              <a:t> pendant 2 ans ou tant que le client est étudiant*.</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sym typeface="Wingdings" panose="05000000000000000000" pitchFamily="2" charset="2"/>
              </a:rPr>
              <a:t>18 / 28 ans : </a:t>
            </a:r>
            <a:r>
              <a:rPr lang="fr-FR" sz="1200" dirty="0">
                <a:sym typeface="Wingdings" panose="05000000000000000000" pitchFamily="2" charset="2"/>
              </a:rPr>
              <a:t>formule Initial ou Confort avec Visa Premier à  1 € / mois pendant 2 ans ou tant que le client est étudiant*. </a:t>
            </a:r>
            <a:r>
              <a:rPr lang="fr-FR" sz="1200" dirty="0"/>
              <a:t> </a:t>
            </a:r>
          </a:p>
        </p:txBody>
      </p:sp>
      <p:sp>
        <p:nvSpPr>
          <p:cNvPr id="196" name="Espace réservé du contenu 8">
            <a:extLst>
              <a:ext uri="{FF2B5EF4-FFF2-40B4-BE49-F238E27FC236}">
                <a16:creationId xmlns:a16="http://schemas.microsoft.com/office/drawing/2014/main" id="{A9E2DAB9-417E-9370-BF5F-13560C4BA7C9}"/>
              </a:ext>
            </a:extLst>
          </p:cNvPr>
          <p:cNvSpPr txBox="1">
            <a:spLocks/>
          </p:cNvSpPr>
          <p:nvPr/>
        </p:nvSpPr>
        <p:spPr>
          <a:xfrm>
            <a:off x="6052505" y="3554875"/>
            <a:ext cx="592318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algn="just" eaLnBrk="1" fontAlgn="auto" hangingPunct="1">
              <a:spcBef>
                <a:spcPts val="300"/>
              </a:spcBef>
              <a:spcAft>
                <a:spcPts val="0"/>
              </a:spcAft>
              <a:buClr>
                <a:srgbClr val="92D050"/>
              </a:buClr>
              <a:buFont typeface="Wingdings" panose="05000000000000000000" pitchFamily="2" charset="2"/>
              <a:buChar char="§"/>
              <a:defRPr/>
            </a:pPr>
            <a:r>
              <a:rPr lang="fr-FR" sz="1200" b="1" dirty="0"/>
              <a:t>Prêt Etudiant Apprenti à 0% : </a:t>
            </a:r>
            <a:r>
              <a:rPr lang="fr-FR" sz="1200" dirty="0"/>
              <a:t>montant éligible déterminé par une calculatrice, autant de déblocages que d’années d’études. Voir </a:t>
            </a:r>
            <a:r>
              <a:rPr lang="fr-FR" sz="1200" dirty="0">
                <a:hlinkClick r:id="rId6"/>
              </a:rPr>
              <a:t>conditions</a:t>
            </a:r>
            <a:r>
              <a:rPr lang="fr-FR" sz="1200" dirty="0"/>
              <a:t>.</a:t>
            </a:r>
          </a:p>
          <a:p>
            <a:pPr lvl="1" algn="just" eaLnBrk="1" fontAlgn="auto" hangingPunct="1">
              <a:spcBef>
                <a:spcPts val="300"/>
              </a:spcBef>
              <a:spcAft>
                <a:spcPts val="0"/>
              </a:spcAft>
              <a:buClr>
                <a:srgbClr val="92D050"/>
              </a:buClr>
              <a:buFont typeface="Wingdings" panose="05000000000000000000" pitchFamily="2" charset="2"/>
              <a:buChar char="§"/>
              <a:defRPr/>
            </a:pPr>
            <a:endParaRPr lang="fr-FR" sz="400" dirty="0"/>
          </a:p>
          <a:p>
            <a:pPr lvl="1" algn="just" eaLnBrk="1" fontAlgn="auto" hangingPunct="1">
              <a:spcBef>
                <a:spcPts val="300"/>
              </a:spcBef>
              <a:spcAft>
                <a:spcPts val="0"/>
              </a:spcAft>
              <a:buClr>
                <a:srgbClr val="92D050"/>
              </a:buClr>
              <a:buFont typeface="Wingdings" panose="05000000000000000000" pitchFamily="2" charset="2"/>
              <a:buChar char="§"/>
              <a:defRPr/>
            </a:pPr>
            <a:r>
              <a:rPr lang="fr-FR" sz="1200" b="1" dirty="0"/>
              <a:t>Prêt Jeune Actif: p</a:t>
            </a:r>
            <a:r>
              <a:rPr lang="fr-FR" sz="1200" dirty="0"/>
              <a:t>our les 18-28 ans, en activité professionnelle, de 1.000 à 7.000 €, amortissement entre 12 et 60 mois.</a:t>
            </a:r>
          </a:p>
          <a:p>
            <a:pPr lvl="1" algn="just" eaLnBrk="1" fontAlgn="auto" hangingPunct="1">
              <a:spcBef>
                <a:spcPts val="300"/>
              </a:spcBef>
              <a:spcAft>
                <a:spcPts val="0"/>
              </a:spcAft>
              <a:buClr>
                <a:srgbClr val="92D050"/>
              </a:buClr>
              <a:buFont typeface="Wingdings" panose="05000000000000000000" pitchFamily="2" charset="2"/>
              <a:buChar char="§"/>
              <a:defRPr/>
            </a:pPr>
            <a:endParaRPr lang="fr-FR" sz="1200" dirty="0"/>
          </a:p>
        </p:txBody>
      </p:sp>
      <p:sp>
        <p:nvSpPr>
          <p:cNvPr id="197" name="Espace réservé du contenu 8">
            <a:extLst>
              <a:ext uri="{FF2B5EF4-FFF2-40B4-BE49-F238E27FC236}">
                <a16:creationId xmlns:a16="http://schemas.microsoft.com/office/drawing/2014/main" id="{E89189D2-844F-2AA6-999A-17CC830A5EA7}"/>
              </a:ext>
            </a:extLst>
          </p:cNvPr>
          <p:cNvSpPr txBox="1">
            <a:spLocks/>
          </p:cNvSpPr>
          <p:nvPr/>
        </p:nvSpPr>
        <p:spPr>
          <a:xfrm>
            <a:off x="6082564" y="5105350"/>
            <a:ext cx="5828885" cy="89222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algn="just" eaLnBrk="1" fontAlgn="auto" hangingPunct="1">
              <a:spcBef>
                <a:spcPts val="300"/>
              </a:spcBef>
              <a:spcAft>
                <a:spcPts val="0"/>
              </a:spcAft>
              <a:buClr>
                <a:srgbClr val="FFC000"/>
              </a:buClr>
              <a:buFont typeface="Wingdings" panose="05000000000000000000" pitchFamily="2" charset="2"/>
              <a:buChar char="§"/>
              <a:defRPr/>
            </a:pPr>
            <a:r>
              <a:rPr lang="fr-FR" sz="1200" b="1" dirty="0"/>
              <a:t>7€/mois pour les studios </a:t>
            </a:r>
            <a:r>
              <a:rPr lang="fr-FR" sz="1200" dirty="0"/>
              <a:t>(18/28 ans – MRH Formule Initial)</a:t>
            </a:r>
          </a:p>
          <a:p>
            <a:pPr lvl="1" algn="just" eaLnBrk="1" fontAlgn="auto" hangingPunct="1">
              <a:spcBef>
                <a:spcPts val="300"/>
              </a:spcBef>
              <a:spcAft>
                <a:spcPts val="0"/>
              </a:spcAft>
              <a:buClr>
                <a:srgbClr val="FFC000"/>
              </a:buClr>
              <a:buFont typeface="Wingdings" panose="05000000000000000000" pitchFamily="2" charset="2"/>
              <a:buChar char="§"/>
              <a:defRPr/>
            </a:pPr>
            <a:r>
              <a:rPr lang="fr-FR" sz="1200" b="1" dirty="0"/>
              <a:t>10€/mois pour les 2 pièces </a:t>
            </a:r>
            <a:r>
              <a:rPr lang="fr-FR" sz="1200" dirty="0"/>
              <a:t>(18/28 ans – MRH Formule Initial)</a:t>
            </a:r>
          </a:p>
          <a:p>
            <a:pPr lvl="1" algn="just" eaLnBrk="1" fontAlgn="auto" hangingPunct="1">
              <a:spcBef>
                <a:spcPts val="300"/>
              </a:spcBef>
              <a:spcAft>
                <a:spcPts val="0"/>
              </a:spcAft>
              <a:buClr>
                <a:srgbClr val="FFC000"/>
              </a:buClr>
              <a:buFont typeface="Wingdings" panose="05000000000000000000" pitchFamily="2" charset="2"/>
              <a:buChar char="§"/>
              <a:defRPr/>
            </a:pPr>
            <a:r>
              <a:rPr lang="fr-FR" sz="1200" b="1" dirty="0"/>
              <a:t>Booster Jeunes MRH </a:t>
            </a:r>
            <a:r>
              <a:rPr lang="fr-FR" sz="1200" dirty="0"/>
              <a:t>: </a:t>
            </a:r>
            <a:r>
              <a:rPr lang="fr-FR" sz="1200" i="0" u="none" strike="noStrike" kern="1200" cap="none" dirty="0">
                <a:solidFill>
                  <a:schemeClr val="tx1">
                    <a:lumMod val="75000"/>
                    <a:lumOff val="25000"/>
                  </a:schemeClr>
                </a:solidFill>
                <a:effectLst/>
                <a:latin typeface="Arial" panose="020B0604020202020204" pitchFamily="34" charset="0"/>
                <a:ea typeface="+mn-ea"/>
                <a:cs typeface="+mn-cs"/>
                <a:sym typeface="Arial"/>
              </a:rPr>
              <a:t>dispositif à venir</a:t>
            </a:r>
            <a:endParaRPr lang="fr-FR" sz="1200" dirty="0"/>
          </a:p>
        </p:txBody>
      </p:sp>
      <p:sp>
        <p:nvSpPr>
          <p:cNvPr id="4" name="Espace réservé du contenu 8">
            <a:extLst>
              <a:ext uri="{FF2B5EF4-FFF2-40B4-BE49-F238E27FC236}">
                <a16:creationId xmlns:a16="http://schemas.microsoft.com/office/drawing/2014/main" id="{F37D9C90-A7D6-3845-3DDF-9A76F49BDCD6}"/>
              </a:ext>
            </a:extLst>
          </p:cNvPr>
          <p:cNvSpPr txBox="1">
            <a:spLocks noChangeArrowheads="1"/>
          </p:cNvSpPr>
          <p:nvPr/>
        </p:nvSpPr>
        <p:spPr bwMode="auto">
          <a:xfrm>
            <a:off x="6696447" y="1169724"/>
            <a:ext cx="262957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 Jeunes »</a:t>
            </a:r>
          </a:p>
        </p:txBody>
      </p:sp>
      <p:grpSp>
        <p:nvGrpSpPr>
          <p:cNvPr id="6" name="Graphique 1772">
            <a:extLst>
              <a:ext uri="{FF2B5EF4-FFF2-40B4-BE49-F238E27FC236}">
                <a16:creationId xmlns:a16="http://schemas.microsoft.com/office/drawing/2014/main" id="{FDD853C2-E07A-BA98-E657-CEDFEB1E6A24}"/>
              </a:ext>
            </a:extLst>
          </p:cNvPr>
          <p:cNvGrpSpPr/>
          <p:nvPr/>
        </p:nvGrpSpPr>
        <p:grpSpPr>
          <a:xfrm>
            <a:off x="6754124" y="1210929"/>
            <a:ext cx="211812" cy="233903"/>
            <a:chOff x="2317430" y="1288782"/>
            <a:chExt cx="363699" cy="401630"/>
          </a:xfrm>
          <a:noFill/>
        </p:grpSpPr>
        <p:sp>
          <p:nvSpPr>
            <p:cNvPr id="7" name="Forme libre : forme 6">
              <a:extLst>
                <a:ext uri="{FF2B5EF4-FFF2-40B4-BE49-F238E27FC236}">
                  <a16:creationId xmlns:a16="http://schemas.microsoft.com/office/drawing/2014/main" id="{FFED5EEF-6799-8090-12F5-483996FC787D}"/>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8" name="Graphique 1772">
              <a:extLst>
                <a:ext uri="{FF2B5EF4-FFF2-40B4-BE49-F238E27FC236}">
                  <a16:creationId xmlns:a16="http://schemas.microsoft.com/office/drawing/2014/main" id="{4115DCF0-D4B9-E080-A786-F0E858B8E00F}"/>
                </a:ext>
              </a:extLst>
            </p:cNvPr>
            <p:cNvGrpSpPr/>
            <p:nvPr/>
          </p:nvGrpSpPr>
          <p:grpSpPr>
            <a:xfrm>
              <a:off x="2452209" y="1371600"/>
              <a:ext cx="42576" cy="102012"/>
              <a:chOff x="2452209" y="1371600"/>
              <a:chExt cx="42576" cy="102012"/>
            </a:xfrm>
            <a:grpFill/>
          </p:grpSpPr>
          <p:sp>
            <p:nvSpPr>
              <p:cNvPr id="241" name="Forme libre : forme 240">
                <a:extLst>
                  <a:ext uri="{FF2B5EF4-FFF2-40B4-BE49-F238E27FC236}">
                    <a16:creationId xmlns:a16="http://schemas.microsoft.com/office/drawing/2014/main" id="{F3D6B22E-8AFC-F551-A244-A7AC713275E3}"/>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42" name="Forme libre : forme 241">
                <a:extLst>
                  <a:ext uri="{FF2B5EF4-FFF2-40B4-BE49-F238E27FC236}">
                    <a16:creationId xmlns:a16="http://schemas.microsoft.com/office/drawing/2014/main" id="{CE58BB19-3071-7B45-61D8-8820559AF626}"/>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9" name="Forme libre : forme 8">
              <a:extLst>
                <a:ext uri="{FF2B5EF4-FFF2-40B4-BE49-F238E27FC236}">
                  <a16:creationId xmlns:a16="http://schemas.microsoft.com/office/drawing/2014/main" id="{4230440D-B457-CA48-23FD-BCEAC4037F1A}"/>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0" name="Forme libre : forme 9">
              <a:extLst>
                <a:ext uri="{FF2B5EF4-FFF2-40B4-BE49-F238E27FC236}">
                  <a16:creationId xmlns:a16="http://schemas.microsoft.com/office/drawing/2014/main" id="{1D62BA8A-C493-E9F3-474D-363025FA017A}"/>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 name="Forme libre : forme 10">
              <a:extLst>
                <a:ext uri="{FF2B5EF4-FFF2-40B4-BE49-F238E27FC236}">
                  <a16:creationId xmlns:a16="http://schemas.microsoft.com/office/drawing/2014/main" id="{205B48BD-2413-A9E8-A7FF-D7FECAB8AF10}"/>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2" name="Forme libre : forme 11">
              <a:extLst>
                <a:ext uri="{FF2B5EF4-FFF2-40B4-BE49-F238E27FC236}">
                  <a16:creationId xmlns:a16="http://schemas.microsoft.com/office/drawing/2014/main" id="{72DD9B31-2A1E-EB85-F98E-CBE3E8A64A3D}"/>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3" name="Forme libre : forme 12">
              <a:extLst>
                <a:ext uri="{FF2B5EF4-FFF2-40B4-BE49-F238E27FC236}">
                  <a16:creationId xmlns:a16="http://schemas.microsoft.com/office/drawing/2014/main" id="{6420161A-669B-0F8D-A02D-EA5E4552AD9F}"/>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4" name="Graphique 1772">
              <a:extLst>
                <a:ext uri="{FF2B5EF4-FFF2-40B4-BE49-F238E27FC236}">
                  <a16:creationId xmlns:a16="http://schemas.microsoft.com/office/drawing/2014/main" id="{0C8E763A-6DF3-DACF-6DEE-6E902E9CD6AD}"/>
                </a:ext>
              </a:extLst>
            </p:cNvPr>
            <p:cNvGrpSpPr/>
            <p:nvPr/>
          </p:nvGrpSpPr>
          <p:grpSpPr>
            <a:xfrm>
              <a:off x="2489833" y="1432178"/>
              <a:ext cx="79724" cy="98488"/>
              <a:chOff x="2489833" y="1432178"/>
              <a:chExt cx="79724" cy="98488"/>
            </a:xfrm>
            <a:grpFill/>
          </p:grpSpPr>
          <p:sp>
            <p:nvSpPr>
              <p:cNvPr id="232" name="Forme libre : forme 231">
                <a:extLst>
                  <a:ext uri="{FF2B5EF4-FFF2-40B4-BE49-F238E27FC236}">
                    <a16:creationId xmlns:a16="http://schemas.microsoft.com/office/drawing/2014/main" id="{AF7060C9-C660-1D7C-14D8-A5EE2AE0F92D}"/>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4602CCDF-0A29-D039-DB6E-DC0DF9A708E1}"/>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40" name="Forme libre : forme 239">
                <a:extLst>
                  <a:ext uri="{FF2B5EF4-FFF2-40B4-BE49-F238E27FC236}">
                    <a16:creationId xmlns:a16="http://schemas.microsoft.com/office/drawing/2014/main" id="{A3C1C37E-DC42-705A-55F6-F7AE36283641}"/>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5" name="Forme libre : forme 14">
              <a:extLst>
                <a:ext uri="{FF2B5EF4-FFF2-40B4-BE49-F238E27FC236}">
                  <a16:creationId xmlns:a16="http://schemas.microsoft.com/office/drawing/2014/main" id="{D66E014C-2AE2-C620-B2F4-867634079004}"/>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6" name="Forme libre : forme 15">
              <a:extLst>
                <a:ext uri="{FF2B5EF4-FFF2-40B4-BE49-F238E27FC236}">
                  <a16:creationId xmlns:a16="http://schemas.microsoft.com/office/drawing/2014/main" id="{C0294750-C785-C2DF-E83A-71CD4E816ECC}"/>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7" name="Forme libre : forme 16">
              <a:extLst>
                <a:ext uri="{FF2B5EF4-FFF2-40B4-BE49-F238E27FC236}">
                  <a16:creationId xmlns:a16="http://schemas.microsoft.com/office/drawing/2014/main" id="{35AABE10-8FA7-364F-45A2-65636647FC55}"/>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8" name="Forme libre : forme 17">
              <a:extLst>
                <a:ext uri="{FF2B5EF4-FFF2-40B4-BE49-F238E27FC236}">
                  <a16:creationId xmlns:a16="http://schemas.microsoft.com/office/drawing/2014/main" id="{C28CE9D7-112C-666D-C71A-5B3F24288A12}"/>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9" name="Forme libre : forme 18">
              <a:extLst>
                <a:ext uri="{FF2B5EF4-FFF2-40B4-BE49-F238E27FC236}">
                  <a16:creationId xmlns:a16="http://schemas.microsoft.com/office/drawing/2014/main" id="{AA78F0EB-442D-94A4-86C7-133151D22F3D}"/>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462DE654-93AD-0D63-1F2C-5B3C70251336}"/>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9D3D316D-9358-4A4F-4C8B-ADCACAAD7631}"/>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8D7D7C5A-C686-8E6C-C4A4-D8ED6CAAEE6A}"/>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8C859756-A030-9BF3-B8C3-0F26853F87EB}"/>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C9B49E6A-1764-284F-87B3-7CF1A65DD713}"/>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243" name="Espace réservé du contenu 8">
            <a:extLst>
              <a:ext uri="{FF2B5EF4-FFF2-40B4-BE49-F238E27FC236}">
                <a16:creationId xmlns:a16="http://schemas.microsoft.com/office/drawing/2014/main" id="{454C7058-7A69-224E-AA65-B2AB21938FF3}"/>
              </a:ext>
            </a:extLst>
          </p:cNvPr>
          <p:cNvSpPr txBox="1">
            <a:spLocks/>
          </p:cNvSpPr>
          <p:nvPr/>
        </p:nvSpPr>
        <p:spPr>
          <a:xfrm>
            <a:off x="5673787" y="1339528"/>
            <a:ext cx="6301907" cy="1935500"/>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C00000"/>
              </a:buClr>
              <a:buFont typeface="Wingdings" panose="05000000000000000000" pitchFamily="2" charset="2"/>
              <a:buChar char="§"/>
              <a:defRPr/>
            </a:pPr>
            <a:endParaRPr lang="fr-FR" dirty="0">
              <a:cs typeface="Arial"/>
            </a:endParaRPr>
          </a:p>
          <a:p>
            <a:pPr marL="1098445" lvl="2" indent="-171450" eaLnBrk="1" fontAlgn="auto" hangingPunct="1">
              <a:spcBef>
                <a:spcPts val="300"/>
              </a:spcBef>
              <a:spcAft>
                <a:spcPts val="0"/>
              </a:spcAft>
              <a:buClr>
                <a:srgbClr val="C00000"/>
              </a:buClr>
              <a:defRPr/>
            </a:pPr>
            <a:r>
              <a:rPr lang="fr-FR" i="1" dirty="0"/>
              <a:t>En travaillant </a:t>
            </a:r>
            <a:r>
              <a:rPr lang="fr-FR" b="1" i="1" dirty="0"/>
              <a:t>la grappe familiale</a:t>
            </a:r>
            <a:r>
              <a:rPr lang="fr-FR" i="1" dirty="0"/>
              <a:t>, développez la </a:t>
            </a:r>
            <a:r>
              <a:rPr lang="fr-FR" b="1" i="1" dirty="0"/>
              <a:t>relation de confiance </a:t>
            </a:r>
            <a:r>
              <a:rPr lang="fr-FR" i="1" dirty="0"/>
              <a:t>avec les jeunes,</a:t>
            </a:r>
          </a:p>
          <a:p>
            <a:pPr marL="1098445" lvl="2" indent="-171450" eaLnBrk="1" fontAlgn="auto" hangingPunct="1">
              <a:spcBef>
                <a:spcPts val="300"/>
              </a:spcBef>
              <a:spcAft>
                <a:spcPts val="0"/>
              </a:spcAft>
              <a:buClr>
                <a:srgbClr val="C00000"/>
              </a:buClr>
              <a:defRPr/>
            </a:pPr>
            <a:r>
              <a:rPr lang="fr-FR" b="1" i="1" dirty="0"/>
              <a:t>Guidez les jeunes </a:t>
            </a:r>
            <a:r>
              <a:rPr lang="fr-FR" i="1" dirty="0"/>
              <a:t>dans la compréhension de l’univers bancaire. Aidez-les à comprendre comment </a:t>
            </a:r>
            <a:r>
              <a:rPr lang="fr-FR" b="1" i="1" dirty="0"/>
              <a:t>optimiser leur budget </a:t>
            </a:r>
            <a:r>
              <a:rPr lang="fr-FR" i="1" dirty="0"/>
              <a:t>et donnez leurs </a:t>
            </a:r>
            <a:r>
              <a:rPr lang="fr-FR" b="1" i="1" dirty="0"/>
              <a:t>des conseils pour économiser.</a:t>
            </a:r>
          </a:p>
          <a:p>
            <a:pPr marL="1098445" lvl="2" indent="-171450" eaLnBrk="1" fontAlgn="auto" hangingPunct="1">
              <a:spcBef>
                <a:spcPts val="300"/>
              </a:spcBef>
              <a:spcAft>
                <a:spcPts val="0"/>
              </a:spcAft>
              <a:buClr>
                <a:srgbClr val="C00000"/>
              </a:buClr>
              <a:defRPr/>
            </a:pPr>
            <a:r>
              <a:rPr lang="fr-FR" i="1" dirty="0"/>
              <a:t>Soyez présents pour leurs </a:t>
            </a:r>
            <a:r>
              <a:rPr lang="fr-FR" b="1" i="1" dirty="0"/>
              <a:t>projets importants </a:t>
            </a:r>
            <a:r>
              <a:rPr lang="fr-FR" i="1" dirty="0"/>
              <a:t>(permis, premier logement, financement des études) et pas seulement en cas de problèmes </a:t>
            </a:r>
            <a:r>
              <a:rPr lang="fr-FR" dirty="0"/>
              <a:t>😊</a:t>
            </a:r>
          </a:p>
        </p:txBody>
      </p:sp>
      <p:pic>
        <p:nvPicPr>
          <p:cNvPr id="244" name="Picture 6" descr="ADN Nations - Analyse de marché et conseil stratégique">
            <a:hlinkClick r:id="rId7" action="ppaction://hlinksldjump"/>
            <a:extLst>
              <a:ext uri="{FF2B5EF4-FFF2-40B4-BE49-F238E27FC236}">
                <a16:creationId xmlns:a16="http://schemas.microsoft.com/office/drawing/2014/main" id="{3DA9B7F5-36C7-829A-6AC3-B4AF6FA82B09}"/>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174BD35D-C025-7E0D-FF26-C704C86A5C28}"/>
              </a:ext>
            </a:extLst>
          </p:cNvPr>
          <p:cNvPicPr>
            <a:picLocks noChangeAspect="1"/>
          </p:cNvPicPr>
          <p:nvPr/>
        </p:nvPicPr>
        <p:blipFill>
          <a:blip r:embed="rId9" cstate="print">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5701988" flipH="1" flipV="1">
            <a:off x="3986783" y="2070331"/>
            <a:ext cx="322403" cy="310019"/>
          </a:xfrm>
          <a:prstGeom prst="rect">
            <a:avLst/>
          </a:prstGeom>
          <a:noFill/>
        </p:spPr>
      </p:pic>
      <p:pic>
        <p:nvPicPr>
          <p:cNvPr id="224" name="Image 223">
            <a:extLst>
              <a:ext uri="{FF2B5EF4-FFF2-40B4-BE49-F238E27FC236}">
                <a16:creationId xmlns:a16="http://schemas.microsoft.com/office/drawing/2014/main" id="{32009B12-5AC3-572F-F2F8-4E90D8331C9B}"/>
              </a:ext>
            </a:extLst>
          </p:cNvPr>
          <p:cNvPicPr>
            <a:picLocks noChangeAspect="1"/>
          </p:cNvPicPr>
          <p:nvPr/>
        </p:nvPicPr>
        <p:blipFill>
          <a:blip r:embed="rId10"/>
          <a:stretch>
            <a:fillRect/>
          </a:stretch>
        </p:blipFill>
        <p:spPr>
          <a:xfrm>
            <a:off x="696064" y="6227572"/>
            <a:ext cx="510206" cy="607081"/>
          </a:xfrm>
          <a:prstGeom prst="rect">
            <a:avLst/>
          </a:prstGeom>
        </p:spPr>
      </p:pic>
    </p:spTree>
    <p:extLst>
      <p:ext uri="{BB962C8B-B14F-4D97-AF65-F5344CB8AC3E}">
        <p14:creationId xmlns:p14="http://schemas.microsoft.com/office/powerpoint/2010/main" val="1767573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3459A0-D991-EA6B-82AC-3811CCF5F033}"/>
              </a:ext>
            </a:extLst>
          </p:cNvPr>
          <p:cNvSpPr/>
          <p:nvPr/>
        </p:nvSpPr>
        <p:spPr>
          <a:xfrm>
            <a:off x="600075" y="1323975"/>
            <a:ext cx="6417703" cy="4251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Espace réservé du contenu 8">
            <a:extLst>
              <a:ext uri="{FF2B5EF4-FFF2-40B4-BE49-F238E27FC236}">
                <a16:creationId xmlns:a16="http://schemas.microsoft.com/office/drawing/2014/main" id="{A2172FB8-B628-0840-1B41-341A472FF7E0}"/>
              </a:ext>
            </a:extLst>
          </p:cNvPr>
          <p:cNvSpPr txBox="1">
            <a:spLocks/>
          </p:cNvSpPr>
          <p:nvPr/>
        </p:nvSpPr>
        <p:spPr bwMode="auto">
          <a:xfrm>
            <a:off x="6501454" y="2289179"/>
            <a:ext cx="5241570" cy="1331118"/>
          </a:xfrm>
          <a:prstGeom prst="rect">
            <a:avLst/>
          </a:prstGeom>
          <a:noFill/>
          <a:ln w="762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7" name="Espace réservé du contenu 8">
            <a:extLst>
              <a:ext uri="{FF2B5EF4-FFF2-40B4-BE49-F238E27FC236}">
                <a16:creationId xmlns:a16="http://schemas.microsoft.com/office/drawing/2014/main" id="{766F0DDB-9AA6-89FF-45ED-AEEB7E8EC3B5}"/>
              </a:ext>
            </a:extLst>
          </p:cNvPr>
          <p:cNvSpPr txBox="1">
            <a:spLocks/>
          </p:cNvSpPr>
          <p:nvPr/>
        </p:nvSpPr>
        <p:spPr>
          <a:xfrm>
            <a:off x="198563" y="626991"/>
            <a:ext cx="11698162" cy="124465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2060"/>
              </a:buClr>
              <a:buFont typeface="Wingdings" panose="05000000000000000000" pitchFamily="2" charset="2"/>
              <a:buChar char="§"/>
              <a:defRPr/>
            </a:pPr>
            <a:endParaRPr lang="fr-FR"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dirty="0">
                <a:solidFill>
                  <a:schemeClr val="tx1"/>
                </a:solidFill>
              </a:rPr>
              <a:t>Les Univers de l’</a:t>
            </a:r>
            <a:r>
              <a:rPr lang="fr-FR" b="1" dirty="0">
                <a:solidFill>
                  <a:srgbClr val="00B0F0"/>
                </a:solidFill>
              </a:rPr>
              <a:t>Epargne</a:t>
            </a:r>
            <a:r>
              <a:rPr lang="fr-FR" dirty="0">
                <a:solidFill>
                  <a:schemeClr val="tx1"/>
                </a:solidFill>
              </a:rPr>
              <a:t>, de la </a:t>
            </a:r>
            <a:r>
              <a:rPr lang="fr-FR" b="1" dirty="0">
                <a:solidFill>
                  <a:srgbClr val="7030A0"/>
                </a:solidFill>
              </a:rPr>
              <a:t>Bancarisation</a:t>
            </a:r>
            <a:r>
              <a:rPr lang="fr-FR" dirty="0">
                <a:solidFill>
                  <a:schemeClr val="tx1"/>
                </a:solidFill>
              </a:rPr>
              <a:t>, du </a:t>
            </a:r>
            <a:r>
              <a:rPr lang="fr-FR" b="1" dirty="0">
                <a:solidFill>
                  <a:srgbClr val="92D050"/>
                </a:solidFill>
              </a:rPr>
              <a:t>Crédit</a:t>
            </a:r>
            <a:r>
              <a:rPr lang="fr-FR" dirty="0">
                <a:solidFill>
                  <a:schemeClr val="tx1"/>
                </a:solidFill>
              </a:rPr>
              <a:t>, de l’</a:t>
            </a:r>
            <a:r>
              <a:rPr lang="fr-FR" b="1" dirty="0">
                <a:solidFill>
                  <a:srgbClr val="FFC000"/>
                </a:solidFill>
              </a:rPr>
              <a:t>Assurance </a:t>
            </a:r>
            <a:r>
              <a:rPr lang="fr-FR" dirty="0">
                <a:solidFill>
                  <a:schemeClr val="tx1"/>
                </a:solidFill>
              </a:rPr>
              <a:t>et des </a:t>
            </a:r>
            <a:r>
              <a:rPr lang="fr-FR" b="1" dirty="0">
                <a:solidFill>
                  <a:srgbClr val="C00000"/>
                </a:solidFill>
              </a:rPr>
              <a:t>Jeunes</a:t>
            </a:r>
            <a:r>
              <a:rPr lang="fr-FR" dirty="0">
                <a:solidFill>
                  <a:schemeClr val="tx1"/>
                </a:solidFill>
              </a:rPr>
              <a:t> sont au service de nos enjeux.</a:t>
            </a:r>
          </a:p>
          <a:p>
            <a:pPr lvl="1" eaLnBrk="1" fontAlgn="auto" hangingPunct="1">
              <a:spcBef>
                <a:spcPts val="300"/>
              </a:spcBef>
              <a:spcAft>
                <a:spcPts val="0"/>
              </a:spcAft>
              <a:buClr>
                <a:srgbClr val="002060"/>
              </a:buClr>
              <a:buFont typeface="Wingdings" panose="05000000000000000000" pitchFamily="2" charset="2"/>
              <a:buChar char="§"/>
              <a:defRPr/>
            </a:pPr>
            <a:endParaRPr lang="fr-FR" dirty="0">
              <a:solidFill>
                <a:schemeClr val="tx1"/>
              </a:solidFill>
            </a:endParaRPr>
          </a:p>
          <a:p>
            <a:pPr lvl="1" eaLnBrk="1" fontAlgn="auto" hangingPunct="1">
              <a:spcBef>
                <a:spcPts val="300"/>
              </a:spcBef>
              <a:spcAft>
                <a:spcPts val="0"/>
              </a:spcAft>
              <a:buClr>
                <a:srgbClr val="002060"/>
              </a:buClr>
              <a:buFont typeface="Wingdings" panose="05000000000000000000" pitchFamily="2" charset="2"/>
              <a:buChar char="§"/>
              <a:defRPr/>
            </a:pPr>
            <a:r>
              <a:rPr lang="fr-FR" b="1" dirty="0">
                <a:solidFill>
                  <a:srgbClr val="C00000"/>
                </a:solidFill>
              </a:rPr>
              <a:t>Nos enjeux </a:t>
            </a:r>
            <a:r>
              <a:rPr lang="fr-FR" b="1" dirty="0">
                <a:solidFill>
                  <a:schemeClr val="tx1"/>
                </a:solidFill>
              </a:rPr>
              <a:t>de ce 2ème temps commercial de l’année </a:t>
            </a:r>
            <a:r>
              <a:rPr lang="fr-FR" b="1" dirty="0">
                <a:solidFill>
                  <a:srgbClr val="C00000"/>
                </a:solidFill>
              </a:rPr>
              <a:t>sont multiples :</a:t>
            </a:r>
          </a:p>
          <a:p>
            <a:pPr lvl="1" eaLnBrk="1" fontAlgn="auto" hangingPunct="1">
              <a:spcBef>
                <a:spcPts val="300"/>
              </a:spcBef>
              <a:spcAft>
                <a:spcPts val="0"/>
              </a:spcAft>
              <a:buClr>
                <a:srgbClr val="002060"/>
              </a:buClr>
              <a:buFont typeface="Wingdings" panose="05000000000000000000" pitchFamily="2" charset="2"/>
              <a:buChar char="§"/>
              <a:defRPr/>
            </a:pPr>
            <a:endParaRPr lang="fr-FR" dirty="0"/>
          </a:p>
          <a:p>
            <a:pPr marL="468000" lvl="1" indent="0" eaLnBrk="1" fontAlgn="auto" hangingPunct="1">
              <a:spcBef>
                <a:spcPts val="300"/>
              </a:spcBef>
              <a:spcAft>
                <a:spcPts val="0"/>
              </a:spcAft>
              <a:buClr>
                <a:srgbClr val="002060"/>
              </a:buClr>
              <a:buNone/>
              <a:defRPr/>
            </a:pPr>
            <a:endParaRPr lang="fr-FR" dirty="0">
              <a:solidFill>
                <a:srgbClr val="00206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673708" y="53238"/>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8035974" cy="384043"/>
          </a:xfrm>
        </p:spPr>
        <p:txBody>
          <a:bodyPr/>
          <a:lstStyle/>
          <a:p>
            <a:r>
              <a:rPr lang="fr-FR" dirty="0">
                <a:latin typeface="Montserrat Black"/>
              </a:rPr>
              <a:t>Les </a:t>
            </a:r>
            <a:r>
              <a:rPr lang="fr-FR" dirty="0">
                <a:solidFill>
                  <a:srgbClr val="C00000"/>
                </a:solidFill>
                <a:latin typeface="Montserrat Black"/>
              </a:rPr>
              <a:t>Univers de produits</a:t>
            </a:r>
            <a:r>
              <a:rPr lang="fr-FR" dirty="0">
                <a:latin typeface="Montserrat Black"/>
              </a:rPr>
              <a:t> au service de nos </a:t>
            </a:r>
            <a:r>
              <a:rPr lang="fr-FR" dirty="0">
                <a:solidFill>
                  <a:srgbClr val="C00000"/>
                </a:solidFill>
                <a:latin typeface="Montserrat Black"/>
              </a:rPr>
              <a:t>grands enjeux</a:t>
            </a:r>
            <a:r>
              <a:rPr lang="fr-FR" dirty="0">
                <a:latin typeface="Montserrat Black"/>
              </a:rPr>
              <a:t> </a:t>
            </a:r>
            <a:endParaRPr lang="fr-FR" dirty="0"/>
          </a:p>
        </p:txBody>
      </p:sp>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NOS ENJEUX</a:t>
            </a:r>
          </a:p>
        </p:txBody>
      </p:sp>
      <p:sp>
        <p:nvSpPr>
          <p:cNvPr id="248" name="Espace réservé du contenu 8">
            <a:extLst>
              <a:ext uri="{FF2B5EF4-FFF2-40B4-BE49-F238E27FC236}">
                <a16:creationId xmlns:a16="http://schemas.microsoft.com/office/drawing/2014/main" id="{7649BF8A-CB87-DFEF-3903-E0E66A7F0C7A}"/>
              </a:ext>
            </a:extLst>
          </p:cNvPr>
          <p:cNvSpPr txBox="1">
            <a:spLocks/>
          </p:cNvSpPr>
          <p:nvPr/>
        </p:nvSpPr>
        <p:spPr bwMode="auto">
          <a:xfrm>
            <a:off x="714749" y="4387491"/>
            <a:ext cx="5260390" cy="1279724"/>
          </a:xfrm>
          <a:prstGeom prst="rect">
            <a:avLst/>
          </a:prstGeom>
          <a:noFill/>
          <a:ln w="762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9" name="Espace réservé du contenu 8">
            <a:extLst>
              <a:ext uri="{FF2B5EF4-FFF2-40B4-BE49-F238E27FC236}">
                <a16:creationId xmlns:a16="http://schemas.microsoft.com/office/drawing/2014/main" id="{1A6BE2B3-BB95-D434-3999-C638D3F3EDF3}"/>
              </a:ext>
            </a:extLst>
          </p:cNvPr>
          <p:cNvSpPr txBox="1">
            <a:spLocks noChangeArrowheads="1"/>
          </p:cNvSpPr>
          <p:nvPr/>
        </p:nvSpPr>
        <p:spPr bwMode="auto">
          <a:xfrm>
            <a:off x="4167356" y="4218446"/>
            <a:ext cx="1664907" cy="322959"/>
          </a:xfrm>
          <a:prstGeom prst="rect">
            <a:avLst/>
          </a:prstGeom>
          <a:solidFill>
            <a:srgbClr val="00B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chemeClr val="bg1"/>
                </a:solidFill>
              </a:rPr>
              <a:t>LE GREEN</a:t>
            </a:r>
          </a:p>
        </p:txBody>
      </p:sp>
      <p:sp>
        <p:nvSpPr>
          <p:cNvPr id="250" name="Espace réservé du contenu 8">
            <a:extLst>
              <a:ext uri="{FF2B5EF4-FFF2-40B4-BE49-F238E27FC236}">
                <a16:creationId xmlns:a16="http://schemas.microsoft.com/office/drawing/2014/main" id="{7101EA36-B48A-EB69-ADCC-D6A8042E3A4C}"/>
              </a:ext>
            </a:extLst>
          </p:cNvPr>
          <p:cNvSpPr txBox="1">
            <a:spLocks/>
          </p:cNvSpPr>
          <p:nvPr/>
        </p:nvSpPr>
        <p:spPr>
          <a:xfrm>
            <a:off x="1350416" y="4387492"/>
            <a:ext cx="4613766" cy="125957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50"/>
              </a:buClr>
              <a:buFont typeface="Wingdings" panose="05000000000000000000" pitchFamily="2" charset="2"/>
              <a:buChar char="§"/>
              <a:defRPr/>
            </a:pPr>
            <a:r>
              <a:rPr lang="fr-FR" sz="1100" dirty="0"/>
              <a:t>Le contexte économique actuel est favorable pour accompagner nos clients dans leurs projets de transition environnementale tels que la rénovation énergétique de leurs logements, le changement de véhicule ou le fait de donner du sens à leur épargne. </a:t>
            </a:r>
          </a:p>
        </p:txBody>
      </p:sp>
      <p:grpSp>
        <p:nvGrpSpPr>
          <p:cNvPr id="274" name="Groupe 273">
            <a:extLst>
              <a:ext uri="{FF2B5EF4-FFF2-40B4-BE49-F238E27FC236}">
                <a16:creationId xmlns:a16="http://schemas.microsoft.com/office/drawing/2014/main" id="{683B0C2A-40E3-31F9-2B10-C2E782B37DCE}"/>
              </a:ext>
            </a:extLst>
          </p:cNvPr>
          <p:cNvGrpSpPr/>
          <p:nvPr/>
        </p:nvGrpSpPr>
        <p:grpSpPr>
          <a:xfrm>
            <a:off x="4795555" y="5347921"/>
            <a:ext cx="1177470" cy="314266"/>
            <a:chOff x="4251609" y="3220675"/>
            <a:chExt cx="1181698" cy="324323"/>
          </a:xfrm>
        </p:grpSpPr>
        <p:sp>
          <p:nvSpPr>
            <p:cNvPr id="275" name="Espace réservé du contenu 8">
              <a:hlinkClick r:id="rId2" action="ppaction://hlinksldjump"/>
              <a:extLst>
                <a:ext uri="{FF2B5EF4-FFF2-40B4-BE49-F238E27FC236}">
                  <a16:creationId xmlns:a16="http://schemas.microsoft.com/office/drawing/2014/main" id="{082619BE-00D9-814B-3F75-5668B2A1C0E4}"/>
                </a:ext>
              </a:extLst>
            </p:cNvPr>
            <p:cNvSpPr txBox="1">
              <a:spLocks noChangeArrowheads="1"/>
            </p:cNvSpPr>
            <p:nvPr/>
          </p:nvSpPr>
          <p:spPr bwMode="auto">
            <a:xfrm>
              <a:off x="4251609" y="3222039"/>
              <a:ext cx="1181698" cy="322959"/>
            </a:xfrm>
            <a:prstGeom prst="rect">
              <a:avLst/>
            </a:prstGeom>
            <a:solidFill>
              <a:srgbClr val="00B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276" name="Image 275">
              <a:extLst>
                <a:ext uri="{FF2B5EF4-FFF2-40B4-BE49-F238E27FC236}">
                  <a16:creationId xmlns:a16="http://schemas.microsoft.com/office/drawing/2014/main" id="{A7A4C984-CE3F-40CB-A53A-3261E0C75AF5}"/>
                </a:ext>
              </a:extLst>
            </p:cNvPr>
            <p:cNvPicPr>
              <a:picLocks noChangeAspect="1"/>
            </p:cNvPicPr>
            <p:nvPr/>
          </p:nvPicPr>
          <p:blipFill>
            <a:blip r:embed="rId3"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sp>
        <p:nvSpPr>
          <p:cNvPr id="288" name="Espace réservé du contenu 8">
            <a:extLst>
              <a:ext uri="{FF2B5EF4-FFF2-40B4-BE49-F238E27FC236}">
                <a16:creationId xmlns:a16="http://schemas.microsoft.com/office/drawing/2014/main" id="{B2ABCB65-B7C8-04DC-4C16-B35FA0C77E22}"/>
              </a:ext>
            </a:extLst>
          </p:cNvPr>
          <p:cNvSpPr txBox="1">
            <a:spLocks/>
          </p:cNvSpPr>
          <p:nvPr/>
        </p:nvSpPr>
        <p:spPr bwMode="auto">
          <a:xfrm>
            <a:off x="703792" y="2240339"/>
            <a:ext cx="5260390" cy="1540115"/>
          </a:xfrm>
          <a:prstGeom prst="rect">
            <a:avLst/>
          </a:prstGeom>
          <a:noFill/>
          <a:ln w="76200">
            <a:solidFill>
              <a:srgbClr val="9900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92" name="Espace réservé du contenu 8">
            <a:extLst>
              <a:ext uri="{FF2B5EF4-FFF2-40B4-BE49-F238E27FC236}">
                <a16:creationId xmlns:a16="http://schemas.microsoft.com/office/drawing/2014/main" id="{182EC250-AE60-5876-CB27-CE6CE07D30E2}"/>
              </a:ext>
            </a:extLst>
          </p:cNvPr>
          <p:cNvSpPr txBox="1">
            <a:spLocks noChangeArrowheads="1"/>
          </p:cNvSpPr>
          <p:nvPr/>
        </p:nvSpPr>
        <p:spPr bwMode="auto">
          <a:xfrm>
            <a:off x="3765518" y="2071295"/>
            <a:ext cx="1762482" cy="322959"/>
          </a:xfrm>
          <a:prstGeom prst="rect">
            <a:avLst/>
          </a:prstGeom>
          <a:solidFill>
            <a:srgbClr val="A50021"/>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chemeClr val="bg1"/>
                </a:solidFill>
              </a:rPr>
              <a:t>LA CONQUETE</a:t>
            </a:r>
          </a:p>
        </p:txBody>
      </p:sp>
      <p:sp>
        <p:nvSpPr>
          <p:cNvPr id="96" name="Espace réservé du contenu 8">
            <a:extLst>
              <a:ext uri="{FF2B5EF4-FFF2-40B4-BE49-F238E27FC236}">
                <a16:creationId xmlns:a16="http://schemas.microsoft.com/office/drawing/2014/main" id="{9EFF4586-5EFF-BDC1-D620-614F20044047}"/>
              </a:ext>
            </a:extLst>
          </p:cNvPr>
          <p:cNvSpPr txBox="1">
            <a:spLocks/>
          </p:cNvSpPr>
          <p:nvPr/>
        </p:nvSpPr>
        <p:spPr>
          <a:xfrm>
            <a:off x="1241749" y="2220189"/>
            <a:ext cx="4722433"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100" dirty="0"/>
          </a:p>
          <a:p>
            <a:pPr lvl="1" eaLnBrk="1" fontAlgn="auto" hangingPunct="1">
              <a:spcBef>
                <a:spcPts val="300"/>
              </a:spcBef>
              <a:spcAft>
                <a:spcPts val="0"/>
              </a:spcAft>
              <a:buClr>
                <a:srgbClr val="990033"/>
              </a:buClr>
              <a:buFont typeface="Wingdings" panose="05000000000000000000" pitchFamily="2" charset="2"/>
              <a:buChar char="§"/>
              <a:defRPr/>
            </a:pPr>
            <a:r>
              <a:rPr lang="fr-FR" sz="1100" dirty="0"/>
              <a:t>La conquête de nouveaux clients est un axe stratégique de la CEGEE qui doit nous permettre de développer notre fonds de commerce. </a:t>
            </a:r>
          </a:p>
          <a:p>
            <a:pPr lvl="1" eaLnBrk="1" fontAlgn="auto" hangingPunct="1">
              <a:spcBef>
                <a:spcPts val="300"/>
              </a:spcBef>
              <a:spcAft>
                <a:spcPts val="0"/>
              </a:spcAft>
              <a:buClr>
                <a:srgbClr val="990033"/>
              </a:buClr>
              <a:buFont typeface="Wingdings" panose="05000000000000000000" pitchFamily="2" charset="2"/>
              <a:buChar char="§"/>
              <a:defRPr/>
            </a:pPr>
            <a:r>
              <a:rPr lang="fr-FR" sz="1100" dirty="0"/>
              <a:t>L’Entrée à Relation à Distance au service de la conquête.</a:t>
            </a:r>
          </a:p>
          <a:p>
            <a:pPr lvl="1" eaLnBrk="1" fontAlgn="auto" hangingPunct="1">
              <a:spcBef>
                <a:spcPts val="300"/>
              </a:spcBef>
              <a:spcAft>
                <a:spcPts val="0"/>
              </a:spcAft>
              <a:buClr>
                <a:srgbClr val="990033"/>
              </a:buClr>
              <a:buFont typeface="Wingdings" panose="05000000000000000000" pitchFamily="2" charset="2"/>
              <a:buChar char="§"/>
              <a:defRPr/>
            </a:pPr>
            <a:r>
              <a:rPr lang="fr-FR" sz="1100" dirty="0"/>
              <a:t>Booster la conquête avec l’Entrée En Relation Digitale (EERD) Part.</a:t>
            </a:r>
          </a:p>
        </p:txBody>
      </p:sp>
      <p:grpSp>
        <p:nvGrpSpPr>
          <p:cNvPr id="97" name="Groupe 96">
            <a:extLst>
              <a:ext uri="{FF2B5EF4-FFF2-40B4-BE49-F238E27FC236}">
                <a16:creationId xmlns:a16="http://schemas.microsoft.com/office/drawing/2014/main" id="{8E4176B7-3482-4D0D-492F-3203235A1E63}"/>
              </a:ext>
            </a:extLst>
          </p:cNvPr>
          <p:cNvGrpSpPr/>
          <p:nvPr/>
        </p:nvGrpSpPr>
        <p:grpSpPr>
          <a:xfrm>
            <a:off x="4792204" y="3488876"/>
            <a:ext cx="1181698" cy="324323"/>
            <a:chOff x="4251609" y="3220675"/>
            <a:chExt cx="1181698" cy="324323"/>
          </a:xfrm>
        </p:grpSpPr>
        <p:sp>
          <p:nvSpPr>
            <p:cNvPr id="98" name="Espace réservé du contenu 8">
              <a:hlinkClick r:id="rId4" action="ppaction://hlinksldjump"/>
              <a:extLst>
                <a:ext uri="{FF2B5EF4-FFF2-40B4-BE49-F238E27FC236}">
                  <a16:creationId xmlns:a16="http://schemas.microsoft.com/office/drawing/2014/main" id="{642D8F72-D696-F006-8126-350F27EB0A8D}"/>
                </a:ext>
              </a:extLst>
            </p:cNvPr>
            <p:cNvSpPr txBox="1">
              <a:spLocks noChangeArrowheads="1"/>
            </p:cNvSpPr>
            <p:nvPr/>
          </p:nvSpPr>
          <p:spPr bwMode="auto">
            <a:xfrm>
              <a:off x="4251609" y="3222039"/>
              <a:ext cx="1181698" cy="322959"/>
            </a:xfrm>
            <a:prstGeom prst="rect">
              <a:avLst/>
            </a:prstGeom>
            <a:solidFill>
              <a:srgbClr val="A50021"/>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99" name="Image 98">
              <a:extLst>
                <a:ext uri="{FF2B5EF4-FFF2-40B4-BE49-F238E27FC236}">
                  <a16:creationId xmlns:a16="http://schemas.microsoft.com/office/drawing/2014/main" id="{94FCE814-5B16-F979-CC9D-59E8D37005FC}"/>
                </a:ext>
              </a:extLst>
            </p:cNvPr>
            <p:cNvPicPr>
              <a:picLocks noChangeAspect="1"/>
            </p:cNvPicPr>
            <p:nvPr/>
          </p:nvPicPr>
          <p:blipFill>
            <a:blip r:embed="rId3"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sp>
        <p:nvSpPr>
          <p:cNvPr id="103" name="Espace réservé du contenu 8">
            <a:extLst>
              <a:ext uri="{FF2B5EF4-FFF2-40B4-BE49-F238E27FC236}">
                <a16:creationId xmlns:a16="http://schemas.microsoft.com/office/drawing/2014/main" id="{F060E986-7518-F5CA-0FD6-ADD97007B865}"/>
              </a:ext>
            </a:extLst>
          </p:cNvPr>
          <p:cNvSpPr txBox="1">
            <a:spLocks noChangeArrowheads="1"/>
          </p:cNvSpPr>
          <p:nvPr/>
        </p:nvSpPr>
        <p:spPr bwMode="auto">
          <a:xfrm>
            <a:off x="9881405" y="2100589"/>
            <a:ext cx="1422574" cy="312944"/>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chemeClr val="bg1"/>
                </a:solidFill>
              </a:rPr>
              <a:t>LE DIGITAL</a:t>
            </a:r>
          </a:p>
        </p:txBody>
      </p:sp>
      <p:grpSp>
        <p:nvGrpSpPr>
          <p:cNvPr id="105" name="Groupe 104">
            <a:extLst>
              <a:ext uri="{FF2B5EF4-FFF2-40B4-BE49-F238E27FC236}">
                <a16:creationId xmlns:a16="http://schemas.microsoft.com/office/drawing/2014/main" id="{2B00D35B-6196-2A53-6EF8-B84E36FCB19D}"/>
              </a:ext>
            </a:extLst>
          </p:cNvPr>
          <p:cNvGrpSpPr/>
          <p:nvPr/>
        </p:nvGrpSpPr>
        <p:grpSpPr>
          <a:xfrm>
            <a:off x="10572850" y="3290301"/>
            <a:ext cx="1177470" cy="314266"/>
            <a:chOff x="4251609" y="3220675"/>
            <a:chExt cx="1181698" cy="324323"/>
          </a:xfrm>
        </p:grpSpPr>
        <p:sp>
          <p:nvSpPr>
            <p:cNvPr id="106" name="Espace réservé du contenu 8">
              <a:hlinkClick r:id="rId5" action="ppaction://hlinksldjump"/>
              <a:extLst>
                <a:ext uri="{FF2B5EF4-FFF2-40B4-BE49-F238E27FC236}">
                  <a16:creationId xmlns:a16="http://schemas.microsoft.com/office/drawing/2014/main" id="{40BF1CA1-ABAA-8309-8E61-205CEF3E23A2}"/>
                </a:ext>
              </a:extLst>
            </p:cNvPr>
            <p:cNvSpPr txBox="1">
              <a:spLocks noChangeArrowheads="1"/>
            </p:cNvSpPr>
            <p:nvPr/>
          </p:nvSpPr>
          <p:spPr bwMode="auto">
            <a:xfrm>
              <a:off x="4251609" y="3222039"/>
              <a:ext cx="1181698"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107" name="Image 106">
              <a:extLst>
                <a:ext uri="{FF2B5EF4-FFF2-40B4-BE49-F238E27FC236}">
                  <a16:creationId xmlns:a16="http://schemas.microsoft.com/office/drawing/2014/main" id="{A82F890C-6A3C-03E3-D68F-60012429D103}"/>
                </a:ext>
              </a:extLst>
            </p:cNvPr>
            <p:cNvPicPr>
              <a:picLocks noChangeAspect="1"/>
            </p:cNvPicPr>
            <p:nvPr/>
          </p:nvPicPr>
          <p:blipFill>
            <a:blip r:embed="rId3"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pic>
        <p:nvPicPr>
          <p:cNvPr id="2" name="Image 1">
            <a:extLst>
              <a:ext uri="{FF2B5EF4-FFF2-40B4-BE49-F238E27FC236}">
                <a16:creationId xmlns:a16="http://schemas.microsoft.com/office/drawing/2014/main" id="{532094EA-976C-B26F-9E37-3844116F4E24}"/>
              </a:ext>
            </a:extLst>
          </p:cNvPr>
          <p:cNvPicPr>
            <a:picLocks noChangeAspect="1"/>
          </p:cNvPicPr>
          <p:nvPr/>
        </p:nvPicPr>
        <p:blipFill>
          <a:blip r:embed="rId6"/>
          <a:stretch>
            <a:fillRect/>
          </a:stretch>
        </p:blipFill>
        <p:spPr>
          <a:xfrm>
            <a:off x="696064" y="6227572"/>
            <a:ext cx="510206" cy="607081"/>
          </a:xfrm>
          <a:prstGeom prst="rect">
            <a:avLst/>
          </a:prstGeom>
        </p:spPr>
      </p:pic>
      <p:sp>
        <p:nvSpPr>
          <p:cNvPr id="3" name="Espace réservé du contenu 8">
            <a:extLst>
              <a:ext uri="{FF2B5EF4-FFF2-40B4-BE49-F238E27FC236}">
                <a16:creationId xmlns:a16="http://schemas.microsoft.com/office/drawing/2014/main" id="{A761F895-5172-6A25-86F3-BBEFD4690216}"/>
              </a:ext>
            </a:extLst>
          </p:cNvPr>
          <p:cNvSpPr txBox="1">
            <a:spLocks/>
          </p:cNvSpPr>
          <p:nvPr/>
        </p:nvSpPr>
        <p:spPr>
          <a:xfrm>
            <a:off x="7017778" y="2234472"/>
            <a:ext cx="4705538" cy="11078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100" dirty="0"/>
          </a:p>
          <a:p>
            <a:pPr lvl="1" eaLnBrk="1" fontAlgn="auto" hangingPunct="1">
              <a:spcBef>
                <a:spcPts val="300"/>
              </a:spcBef>
              <a:spcAft>
                <a:spcPts val="0"/>
              </a:spcAft>
              <a:buClr>
                <a:schemeClr val="bg2"/>
              </a:buClr>
              <a:buFont typeface="Wingdings" panose="05000000000000000000" pitchFamily="2" charset="2"/>
              <a:buChar char="§"/>
              <a:defRPr/>
            </a:pPr>
            <a:r>
              <a:rPr lang="fr-FR" sz="1100" dirty="0"/>
              <a:t>L’Essentiel du Digital : « Adoptez le réflexe </a:t>
            </a:r>
            <a:r>
              <a:rPr lang="fr-FR" sz="1100" dirty="0" err="1"/>
              <a:t>selfcare</a:t>
            </a:r>
            <a:r>
              <a:rPr lang="fr-FR" sz="1100" dirty="0"/>
              <a:t> ! »</a:t>
            </a:r>
          </a:p>
          <a:p>
            <a:pPr lvl="1" eaLnBrk="1" fontAlgn="auto" hangingPunct="1">
              <a:spcBef>
                <a:spcPts val="300"/>
              </a:spcBef>
              <a:spcAft>
                <a:spcPts val="0"/>
              </a:spcAft>
              <a:buClr>
                <a:schemeClr val="bg2"/>
              </a:buClr>
              <a:buFont typeface="Wingdings" panose="05000000000000000000" pitchFamily="2" charset="2"/>
              <a:buChar char="§"/>
              <a:defRPr/>
            </a:pPr>
            <a:r>
              <a:rPr lang="fr-FR" sz="1100" dirty="0"/>
              <a:t>Booster la vente à distance, la </a:t>
            </a:r>
            <a:r>
              <a:rPr lang="fr-FR" sz="1100" dirty="0" err="1"/>
              <a:t>visio</a:t>
            </a:r>
            <a:r>
              <a:rPr lang="fr-FR" sz="1100" dirty="0"/>
              <a:t> pour les RDV clientèle et la signature électronique;</a:t>
            </a:r>
          </a:p>
          <a:p>
            <a:pPr lvl="1" eaLnBrk="1" fontAlgn="auto" hangingPunct="1">
              <a:spcBef>
                <a:spcPts val="300"/>
              </a:spcBef>
              <a:spcAft>
                <a:spcPts val="0"/>
              </a:spcAft>
              <a:buClr>
                <a:schemeClr val="bg2"/>
              </a:buClr>
              <a:buFont typeface="Wingdings" panose="05000000000000000000" pitchFamily="2" charset="2"/>
              <a:buChar char="§"/>
              <a:defRPr/>
            </a:pPr>
            <a:r>
              <a:rPr lang="fr-FR" sz="1100" dirty="0"/>
              <a:t>Piloter l’activité digitale de votre agence et booster les ventes à distance avec le tableau de bord digital;</a:t>
            </a:r>
          </a:p>
        </p:txBody>
      </p:sp>
      <p:pic>
        <p:nvPicPr>
          <p:cNvPr id="8" name="Espace réservé du contenu 5">
            <a:extLst>
              <a:ext uri="{FF2B5EF4-FFF2-40B4-BE49-F238E27FC236}">
                <a16:creationId xmlns:a16="http://schemas.microsoft.com/office/drawing/2014/main" id="{9DAC253A-5B4C-1646-5EEC-877C6B43F68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flipH="1">
            <a:off x="7704023" y="4057012"/>
            <a:ext cx="2888669" cy="2042160"/>
          </a:xfrm>
          <a:prstGeom prst="rect">
            <a:avLst/>
          </a:prstGeom>
        </p:spPr>
      </p:pic>
      <p:pic>
        <p:nvPicPr>
          <p:cNvPr id="9" name="Image 8">
            <a:extLst>
              <a:ext uri="{FF2B5EF4-FFF2-40B4-BE49-F238E27FC236}">
                <a16:creationId xmlns:a16="http://schemas.microsoft.com/office/drawing/2014/main" id="{4D3264FE-7BD8-4D8C-CE59-C69B5E457737}"/>
              </a:ext>
            </a:extLst>
          </p:cNvPr>
          <p:cNvPicPr>
            <a:picLocks noChangeAspect="1"/>
          </p:cNvPicPr>
          <p:nvPr/>
        </p:nvPicPr>
        <p:blipFill>
          <a:blip r:embed="rId8">
            <a:extLst>
              <a:ext uri="{28A0092B-C50C-407E-A947-70E740481C1C}">
                <a14:useLocalDpi xmlns:a14="http://schemas.microsoft.com/office/drawing/2010/main" val="0"/>
              </a:ext>
            </a:extLst>
          </a:blip>
          <a:srcRect l="13461" r="13461"/>
          <a:stretch/>
        </p:blipFill>
        <p:spPr>
          <a:xfrm flipH="1">
            <a:off x="6428370" y="1940400"/>
            <a:ext cx="1001160" cy="1931263"/>
          </a:xfrm>
          <a:prstGeom prst="rect">
            <a:avLst/>
          </a:prstGeom>
        </p:spPr>
      </p:pic>
      <p:pic>
        <p:nvPicPr>
          <p:cNvPr id="10" name="Image 9">
            <a:extLst>
              <a:ext uri="{FF2B5EF4-FFF2-40B4-BE49-F238E27FC236}">
                <a16:creationId xmlns:a16="http://schemas.microsoft.com/office/drawing/2014/main" id="{B7FD9D01-B18A-5CC5-C683-4851429D4C47}"/>
              </a:ext>
            </a:extLst>
          </p:cNvPr>
          <p:cNvPicPr>
            <a:picLocks noChangeAspect="1"/>
          </p:cNvPicPr>
          <p:nvPr/>
        </p:nvPicPr>
        <p:blipFill rotWithShape="1">
          <a:blip r:embed="rId9">
            <a:extLst>
              <a:ext uri="{28A0092B-C50C-407E-A947-70E740481C1C}">
                <a14:useLocalDpi xmlns:a14="http://schemas.microsoft.com/office/drawing/2010/main" val="0"/>
              </a:ext>
            </a:extLst>
          </a:blip>
          <a:srcRect l="6516" r="20406"/>
          <a:stretch/>
        </p:blipFill>
        <p:spPr>
          <a:xfrm>
            <a:off x="667282" y="1940400"/>
            <a:ext cx="1001160" cy="1931263"/>
          </a:xfrm>
          <a:prstGeom prst="rect">
            <a:avLst/>
          </a:prstGeom>
        </p:spPr>
      </p:pic>
      <p:pic>
        <p:nvPicPr>
          <p:cNvPr id="11" name="Espace réservé pour une image  5">
            <a:extLst>
              <a:ext uri="{FF2B5EF4-FFF2-40B4-BE49-F238E27FC236}">
                <a16:creationId xmlns:a16="http://schemas.microsoft.com/office/drawing/2014/main" id="{06B8C89A-468F-B6CB-C9C6-898E0413D682}"/>
              </a:ext>
            </a:extLst>
          </p:cNvPr>
          <p:cNvPicPr>
            <a:picLocks noChangeAspect="1"/>
          </p:cNvPicPr>
          <p:nvPr/>
        </p:nvPicPr>
        <p:blipFill rotWithShape="1">
          <a:blip r:embed="rId10">
            <a:extLst>
              <a:ext uri="{28A0092B-C50C-407E-A947-70E740481C1C}">
                <a14:useLocalDpi xmlns:a14="http://schemas.microsoft.com/office/drawing/2010/main" val="0"/>
              </a:ext>
            </a:extLst>
          </a:blip>
          <a:srcRect l="21519" r="41327"/>
          <a:stretch/>
        </p:blipFill>
        <p:spPr>
          <a:xfrm>
            <a:off x="669967" y="4057012"/>
            <a:ext cx="1005889" cy="1920532"/>
          </a:xfrm>
          <a:prstGeom prst="rect">
            <a:avLst/>
          </a:prstGeom>
        </p:spPr>
      </p:pic>
    </p:spTree>
    <p:extLst>
      <p:ext uri="{BB962C8B-B14F-4D97-AF65-F5344CB8AC3E}">
        <p14:creationId xmlns:p14="http://schemas.microsoft.com/office/powerpoint/2010/main" val="2314393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Nos ambitions pour </a:t>
            </a:r>
            <a:r>
              <a:rPr lang="fr-FR" dirty="0">
                <a:solidFill>
                  <a:srgbClr val="C00000"/>
                </a:solidFill>
              </a:rPr>
              <a:t>conquérir </a:t>
            </a:r>
            <a:endParaRPr lang="fr-FR" dirty="0">
              <a:solidFill>
                <a:schemeClr val="tx1">
                  <a:lumMod val="75000"/>
                  <a:lumOff val="25000"/>
                </a:schemeClr>
              </a:solidFill>
            </a:endParaRPr>
          </a:p>
        </p:txBody>
      </p:sp>
      <p:sp>
        <p:nvSpPr>
          <p:cNvPr id="11" name="Espace réservé du contenu 10">
            <a:extLst>
              <a:ext uri="{FF2B5EF4-FFF2-40B4-BE49-F238E27FC236}">
                <a16:creationId xmlns:a16="http://schemas.microsoft.com/office/drawing/2014/main" id="{8B9E31B0-5F14-FE7D-904E-6B10A261BFCE}"/>
              </a:ext>
            </a:extLst>
          </p:cNvPr>
          <p:cNvSpPr>
            <a:spLocks noGrp="1"/>
          </p:cNvSpPr>
          <p:nvPr>
            <p:ph sz="quarter" idx="13"/>
          </p:nvPr>
        </p:nvSpPr>
        <p:spPr>
          <a:xfrm>
            <a:off x="478871" y="1327201"/>
            <a:ext cx="11234259" cy="4894014"/>
          </a:xfrm>
        </p:spPr>
        <p:txBody>
          <a:bodyPr>
            <a:normAutofit/>
          </a:bodyPr>
          <a:lstStyle/>
          <a:p>
            <a:pPr algn="just"/>
            <a:r>
              <a:rPr lang="fr-FR" b="1" dirty="0"/>
              <a:t>La conquête de nouveaux clients est un axe stratégique de la CEGEE </a:t>
            </a:r>
            <a:r>
              <a:rPr lang="fr-FR" dirty="0"/>
              <a:t>qui doit nous permettre de </a:t>
            </a:r>
            <a:r>
              <a:rPr lang="fr-FR" b="1" dirty="0"/>
              <a:t>développer notre fonds de commerce. </a:t>
            </a:r>
            <a:r>
              <a:rPr lang="fr-FR" dirty="0"/>
              <a:t>Historiquement portée par le crédit immobilier, la conquête fait désormais l’objet de </a:t>
            </a:r>
            <a:r>
              <a:rPr lang="fr-FR" b="1" dirty="0">
                <a:solidFill>
                  <a:srgbClr val="990033"/>
                </a:solidFill>
              </a:rPr>
              <a:t>nombreux dispositifs. </a:t>
            </a:r>
          </a:p>
          <a:p>
            <a:pPr algn="just"/>
            <a:endParaRPr lang="fr-FR" sz="700" dirty="0"/>
          </a:p>
          <a:p>
            <a:pPr algn="just"/>
            <a:r>
              <a:rPr lang="fr-FR" dirty="0"/>
              <a:t>N’hésitez pas à consulter l’espace dédié à la conquête dans                             . Vous y retrouverez toutes les informations, offres commerciales, moyens mis en œuvre, astuces… pour vous permettre de mener à bien vos actions de conquête. </a:t>
            </a:r>
          </a:p>
          <a:p>
            <a:pPr algn="just"/>
            <a:endParaRPr lang="fr-FR" dirty="0"/>
          </a:p>
          <a:p>
            <a:pPr algn="just"/>
            <a:endParaRPr lang="fr-FR" dirty="0"/>
          </a:p>
          <a:p>
            <a:pPr algn="just"/>
            <a:r>
              <a:rPr lang="fr-FR" dirty="0"/>
              <a:t>Ce deuxième quadrimestre nous permettra de revenir plus en détails sur l’ensemble de ces dispositifs et offres de conquête, notamment par le biais des </a:t>
            </a:r>
            <a:r>
              <a:rPr lang="fr-FR" b="1" dirty="0">
                <a:solidFill>
                  <a:srgbClr val="990033"/>
                </a:solidFill>
              </a:rPr>
              <a:t>Cafés Conquêtes</a:t>
            </a:r>
            <a:r>
              <a:rPr lang="fr-FR" dirty="0">
                <a:solidFill>
                  <a:srgbClr val="990033"/>
                </a:solidFill>
              </a:rPr>
              <a:t>.</a:t>
            </a:r>
          </a:p>
          <a:p>
            <a:endParaRPr lang="fr-FR" dirty="0"/>
          </a:p>
          <a:p>
            <a:r>
              <a:rPr lang="fr-FR" dirty="0"/>
              <a:t>Les cibles Conquête : </a:t>
            </a:r>
            <a:r>
              <a:rPr lang="fr-FR" dirty="0">
                <a:hlinkClick r:id="rId3" action="ppaction://hlinksldjump"/>
              </a:rPr>
              <a:t>cliquez ici</a:t>
            </a:r>
            <a:endParaRPr lang="fr-FR" dirty="0"/>
          </a:p>
          <a:p>
            <a:pPr marL="0" indent="0">
              <a:buNone/>
            </a:pPr>
            <a:endParaRPr lang="fr-FR" dirty="0"/>
          </a:p>
          <a:p>
            <a:r>
              <a:rPr lang="fr-FR" dirty="0"/>
              <a:t>N’hésitez pas reconsulter </a:t>
            </a:r>
            <a:r>
              <a:rPr lang="fr-FR" b="1" dirty="0">
                <a:solidFill>
                  <a:srgbClr val="990033"/>
                </a:solidFill>
                <a:hlinkClick r:id="rId4"/>
              </a:rPr>
              <a:t>l’HDJ spéciale Conquête !</a:t>
            </a:r>
            <a:endParaRPr lang="fr-FR" b="1" dirty="0">
              <a:solidFill>
                <a:srgbClr val="990033"/>
              </a:solidFill>
            </a:endParaRPr>
          </a:p>
          <a:p>
            <a:pPr marL="0" indent="0">
              <a:buNone/>
            </a:pPr>
            <a:endParaRPr lang="fr-FR" dirty="0">
              <a:solidFill>
                <a:srgbClr val="990033"/>
              </a:solidFill>
            </a:endParaRPr>
          </a:p>
          <a:p>
            <a:pPr marL="812800" lvl="2" indent="0">
              <a:buNone/>
            </a:pPr>
            <a:endParaRPr lang="fr-FR" dirty="0"/>
          </a:p>
          <a:p>
            <a:pPr lvl="3"/>
            <a:endParaRPr lang="fr-FR" dirty="0"/>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sp>
        <p:nvSpPr>
          <p:cNvPr id="3" name="Rectangle 2">
            <a:extLst>
              <a:ext uri="{FF2B5EF4-FFF2-40B4-BE49-F238E27FC236}">
                <a16:creationId xmlns:a16="http://schemas.microsoft.com/office/drawing/2014/main" id="{9E1057B8-003D-5A4B-B0DE-BD1BBEA5169D}"/>
              </a:ext>
            </a:extLst>
          </p:cNvPr>
          <p:cNvSpPr/>
          <p:nvPr/>
        </p:nvSpPr>
        <p:spPr>
          <a:xfrm>
            <a:off x="0" y="0"/>
            <a:ext cx="394399" cy="6858000"/>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pic>
        <p:nvPicPr>
          <p:cNvPr id="6" name="Image 5">
            <a:hlinkClick r:id="rId5"/>
            <a:extLst>
              <a:ext uri="{FF2B5EF4-FFF2-40B4-BE49-F238E27FC236}">
                <a16:creationId xmlns:a16="http://schemas.microsoft.com/office/drawing/2014/main" id="{982A616D-38D5-AE69-1A4A-83B30928B8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88841" y="2254742"/>
            <a:ext cx="1264310" cy="239452"/>
          </a:xfrm>
          <a:prstGeom prst="rect">
            <a:avLst/>
          </a:prstGeom>
        </p:spPr>
      </p:pic>
      <p:pic>
        <p:nvPicPr>
          <p:cNvPr id="7" name="Image 6">
            <a:hlinkClick r:id="rId7"/>
            <a:extLst>
              <a:ext uri="{FF2B5EF4-FFF2-40B4-BE49-F238E27FC236}">
                <a16:creationId xmlns:a16="http://schemas.microsoft.com/office/drawing/2014/main" id="{01976FD6-B75B-E0AA-853A-F73DDA96D358}"/>
              </a:ext>
            </a:extLst>
          </p:cNvPr>
          <p:cNvPicPr>
            <a:picLocks noChangeAspect="1"/>
          </p:cNvPicPr>
          <p:nvPr/>
        </p:nvPicPr>
        <p:blipFill>
          <a:blip r:embed="rId8"/>
          <a:stretch>
            <a:fillRect/>
          </a:stretch>
        </p:blipFill>
        <p:spPr>
          <a:xfrm>
            <a:off x="2069269" y="2876527"/>
            <a:ext cx="7875719" cy="638346"/>
          </a:xfrm>
          <a:prstGeom prst="rect">
            <a:avLst/>
          </a:prstGeom>
        </p:spPr>
      </p:pic>
      <p:grpSp>
        <p:nvGrpSpPr>
          <p:cNvPr id="173" name="Groupe 172">
            <a:extLst>
              <a:ext uri="{FF2B5EF4-FFF2-40B4-BE49-F238E27FC236}">
                <a16:creationId xmlns:a16="http://schemas.microsoft.com/office/drawing/2014/main" id="{24AFE831-0F08-A372-F7BD-BD7113963490}"/>
              </a:ext>
            </a:extLst>
          </p:cNvPr>
          <p:cNvGrpSpPr/>
          <p:nvPr/>
        </p:nvGrpSpPr>
        <p:grpSpPr>
          <a:xfrm>
            <a:off x="5571387" y="3977020"/>
            <a:ext cx="6141237" cy="2880980"/>
            <a:chOff x="5104662" y="3910313"/>
            <a:chExt cx="6141237" cy="2880980"/>
          </a:xfrm>
        </p:grpSpPr>
        <p:grpSp>
          <p:nvGrpSpPr>
            <p:cNvPr id="4" name="Groupe 3">
              <a:extLst>
                <a:ext uri="{FF2B5EF4-FFF2-40B4-BE49-F238E27FC236}">
                  <a16:creationId xmlns:a16="http://schemas.microsoft.com/office/drawing/2014/main" id="{F6E27A1E-22A2-B587-E0CD-6D866D98C2BF}"/>
                </a:ext>
              </a:extLst>
            </p:cNvPr>
            <p:cNvGrpSpPr/>
            <p:nvPr/>
          </p:nvGrpSpPr>
          <p:grpSpPr>
            <a:xfrm>
              <a:off x="6814605" y="4778117"/>
              <a:ext cx="2017263" cy="1857375"/>
              <a:chOff x="8976803" y="3071674"/>
              <a:chExt cx="2438400" cy="2061916"/>
            </a:xfrm>
          </p:grpSpPr>
          <p:pic>
            <p:nvPicPr>
              <p:cNvPr id="5" name="Picture 8" descr="Device computer icon">
                <a:extLst>
                  <a:ext uri="{FF2B5EF4-FFF2-40B4-BE49-F238E27FC236}">
                    <a16:creationId xmlns:a16="http://schemas.microsoft.com/office/drawing/2014/main" id="{29EA6630-BC75-E457-64CA-CA85217CB79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76803" y="3071674"/>
                <a:ext cx="2438400" cy="2061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Teams, c'est facile ! Info ou intox ? - b'for">
                <a:extLst>
                  <a:ext uri="{FF2B5EF4-FFF2-40B4-BE49-F238E27FC236}">
                    <a16:creationId xmlns:a16="http://schemas.microsoft.com/office/drawing/2014/main" id="{65C1BCC9-0663-E51F-DAF4-4F198E053BB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2784" t="18313" r="48139" b="35196"/>
              <a:stretch/>
            </p:blipFill>
            <p:spPr bwMode="auto">
              <a:xfrm>
                <a:off x="9072978" y="3415101"/>
                <a:ext cx="2246051" cy="1221261"/>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Image 9">
              <a:extLst>
                <a:ext uri="{FF2B5EF4-FFF2-40B4-BE49-F238E27FC236}">
                  <a16:creationId xmlns:a16="http://schemas.microsoft.com/office/drawing/2014/main" id="{1003DA70-A60E-DA1D-0216-65AD7B704475}"/>
                </a:ext>
              </a:extLst>
            </p:cNvPr>
            <p:cNvPicPr>
              <a:picLocks noChangeAspect="1"/>
            </p:cNvPicPr>
            <p:nvPr/>
          </p:nvPicPr>
          <p:blipFill>
            <a:blip r:embed="rId11"/>
            <a:stretch>
              <a:fillRect/>
            </a:stretch>
          </p:blipFill>
          <p:spPr>
            <a:xfrm>
              <a:off x="6883550" y="5087476"/>
              <a:ext cx="1879372" cy="1100113"/>
            </a:xfrm>
            <a:prstGeom prst="rect">
              <a:avLst/>
            </a:prstGeom>
          </p:spPr>
        </p:pic>
        <p:sp>
          <p:nvSpPr>
            <p:cNvPr id="16" name="Rectangle 15">
              <a:extLst>
                <a:ext uri="{FF2B5EF4-FFF2-40B4-BE49-F238E27FC236}">
                  <a16:creationId xmlns:a16="http://schemas.microsoft.com/office/drawing/2014/main" id="{1BF994A1-8013-BA92-D0A2-39DE089E889F}"/>
                </a:ext>
              </a:extLst>
            </p:cNvPr>
            <p:cNvSpPr/>
            <p:nvPr/>
          </p:nvSpPr>
          <p:spPr>
            <a:xfrm>
              <a:off x="9641688" y="5706804"/>
              <a:ext cx="1323268" cy="524320"/>
            </a:xfrm>
            <a:custGeom>
              <a:avLst/>
              <a:gdLst>
                <a:gd name="connsiteX0" fmla="*/ 0 w 1323268"/>
                <a:gd name="connsiteY0" fmla="*/ 0 h 524320"/>
                <a:gd name="connsiteX1" fmla="*/ 635169 w 1323268"/>
                <a:gd name="connsiteY1" fmla="*/ 0 h 524320"/>
                <a:gd name="connsiteX2" fmla="*/ 1323268 w 1323268"/>
                <a:gd name="connsiteY2" fmla="*/ 0 h 524320"/>
                <a:gd name="connsiteX3" fmla="*/ 1323268 w 1323268"/>
                <a:gd name="connsiteY3" fmla="*/ 524320 h 524320"/>
                <a:gd name="connsiteX4" fmla="*/ 688099 w 1323268"/>
                <a:gd name="connsiteY4" fmla="*/ 524320 h 524320"/>
                <a:gd name="connsiteX5" fmla="*/ 0 w 1323268"/>
                <a:gd name="connsiteY5" fmla="*/ 524320 h 524320"/>
                <a:gd name="connsiteX6" fmla="*/ 0 w 1323268"/>
                <a:gd name="connsiteY6" fmla="*/ 0 h 52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268" h="524320" fill="none" extrusionOk="0">
                  <a:moveTo>
                    <a:pt x="0" y="0"/>
                  </a:moveTo>
                  <a:cubicBezTo>
                    <a:pt x="309507" y="9245"/>
                    <a:pt x="456691" y="24115"/>
                    <a:pt x="635169" y="0"/>
                  </a:cubicBezTo>
                  <a:cubicBezTo>
                    <a:pt x="813647" y="-24115"/>
                    <a:pt x="1147949" y="12443"/>
                    <a:pt x="1323268" y="0"/>
                  </a:cubicBezTo>
                  <a:cubicBezTo>
                    <a:pt x="1305045" y="261073"/>
                    <a:pt x="1341881" y="331721"/>
                    <a:pt x="1323268" y="524320"/>
                  </a:cubicBezTo>
                  <a:cubicBezTo>
                    <a:pt x="1017353" y="526470"/>
                    <a:pt x="923624" y="526094"/>
                    <a:pt x="688099" y="524320"/>
                  </a:cubicBezTo>
                  <a:cubicBezTo>
                    <a:pt x="452574" y="522546"/>
                    <a:pt x="234303" y="514498"/>
                    <a:pt x="0" y="524320"/>
                  </a:cubicBezTo>
                  <a:cubicBezTo>
                    <a:pt x="-12792" y="391897"/>
                    <a:pt x="8855" y="168451"/>
                    <a:pt x="0" y="0"/>
                  </a:cubicBezTo>
                  <a:close/>
                </a:path>
                <a:path w="1323268" h="524320" stroke="0" extrusionOk="0">
                  <a:moveTo>
                    <a:pt x="0" y="0"/>
                  </a:moveTo>
                  <a:cubicBezTo>
                    <a:pt x="135656" y="25123"/>
                    <a:pt x="376413" y="12314"/>
                    <a:pt x="661634" y="0"/>
                  </a:cubicBezTo>
                  <a:cubicBezTo>
                    <a:pt x="946855" y="-12314"/>
                    <a:pt x="1085329" y="-32420"/>
                    <a:pt x="1323268" y="0"/>
                  </a:cubicBezTo>
                  <a:cubicBezTo>
                    <a:pt x="1317107" y="175749"/>
                    <a:pt x="1311833" y="384411"/>
                    <a:pt x="1323268" y="524320"/>
                  </a:cubicBezTo>
                  <a:cubicBezTo>
                    <a:pt x="1117886" y="545109"/>
                    <a:pt x="870731" y="535343"/>
                    <a:pt x="661634" y="524320"/>
                  </a:cubicBezTo>
                  <a:cubicBezTo>
                    <a:pt x="452537" y="513297"/>
                    <a:pt x="172343" y="492949"/>
                    <a:pt x="0" y="524320"/>
                  </a:cubicBezTo>
                  <a:cubicBezTo>
                    <a:pt x="-21173" y="273773"/>
                    <a:pt x="16197" y="150266"/>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1 </a:t>
              </a:r>
              <a:r>
                <a:rPr lang="fr-FR" sz="1200" b="1" dirty="0" err="1">
                  <a:solidFill>
                    <a:srgbClr val="990033"/>
                  </a:solidFill>
                </a:rPr>
                <a:t>visio</a:t>
              </a:r>
              <a:r>
                <a:rPr lang="fr-FR" sz="1200" b="1" dirty="0">
                  <a:solidFill>
                    <a:srgbClr val="990033"/>
                  </a:solidFill>
                </a:rPr>
                <a:t> / mois</a:t>
              </a:r>
            </a:p>
          </p:txBody>
        </p:sp>
        <p:pic>
          <p:nvPicPr>
            <p:cNvPr id="19" name="Image 18">
              <a:extLst>
                <a:ext uri="{FF2B5EF4-FFF2-40B4-BE49-F238E27FC236}">
                  <a16:creationId xmlns:a16="http://schemas.microsoft.com/office/drawing/2014/main" id="{ED449134-5DB9-E815-975D-D7D58E2057E3}"/>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18633048" flipV="1">
              <a:off x="8840304" y="5431187"/>
              <a:ext cx="886100" cy="983369"/>
            </a:xfrm>
            <a:prstGeom prst="rect">
              <a:avLst/>
            </a:prstGeom>
          </p:spPr>
        </p:pic>
        <p:sp>
          <p:nvSpPr>
            <p:cNvPr id="27" name="Rectangle 26">
              <a:extLst>
                <a:ext uri="{FF2B5EF4-FFF2-40B4-BE49-F238E27FC236}">
                  <a16:creationId xmlns:a16="http://schemas.microsoft.com/office/drawing/2014/main" id="{D368DD9F-6617-BDA2-5C3B-FCF786F2D6CA}"/>
                </a:ext>
              </a:extLst>
            </p:cNvPr>
            <p:cNvSpPr/>
            <p:nvPr/>
          </p:nvSpPr>
          <p:spPr>
            <a:xfrm>
              <a:off x="6984520" y="3910313"/>
              <a:ext cx="1515149" cy="704189"/>
            </a:xfrm>
            <a:custGeom>
              <a:avLst/>
              <a:gdLst>
                <a:gd name="connsiteX0" fmla="*/ 0 w 1515149"/>
                <a:gd name="connsiteY0" fmla="*/ 0 h 704189"/>
                <a:gd name="connsiteX1" fmla="*/ 505050 w 1515149"/>
                <a:gd name="connsiteY1" fmla="*/ 0 h 704189"/>
                <a:gd name="connsiteX2" fmla="*/ 1025251 w 1515149"/>
                <a:gd name="connsiteY2" fmla="*/ 0 h 704189"/>
                <a:gd name="connsiteX3" fmla="*/ 1515149 w 1515149"/>
                <a:gd name="connsiteY3" fmla="*/ 0 h 704189"/>
                <a:gd name="connsiteX4" fmla="*/ 1515149 w 1515149"/>
                <a:gd name="connsiteY4" fmla="*/ 330969 h 704189"/>
                <a:gd name="connsiteX5" fmla="*/ 1515149 w 1515149"/>
                <a:gd name="connsiteY5" fmla="*/ 704189 h 704189"/>
                <a:gd name="connsiteX6" fmla="*/ 994948 w 1515149"/>
                <a:gd name="connsiteY6" fmla="*/ 704189 h 704189"/>
                <a:gd name="connsiteX7" fmla="*/ 535353 w 1515149"/>
                <a:gd name="connsiteY7" fmla="*/ 704189 h 704189"/>
                <a:gd name="connsiteX8" fmla="*/ 0 w 1515149"/>
                <a:gd name="connsiteY8" fmla="*/ 704189 h 704189"/>
                <a:gd name="connsiteX9" fmla="*/ 0 w 1515149"/>
                <a:gd name="connsiteY9" fmla="*/ 359136 h 704189"/>
                <a:gd name="connsiteX10" fmla="*/ 0 w 1515149"/>
                <a:gd name="connsiteY10" fmla="*/ 0 h 704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15149" h="704189" fill="none" extrusionOk="0">
                  <a:moveTo>
                    <a:pt x="0" y="0"/>
                  </a:moveTo>
                  <a:cubicBezTo>
                    <a:pt x="124061" y="-2723"/>
                    <a:pt x="318942" y="16696"/>
                    <a:pt x="505050" y="0"/>
                  </a:cubicBezTo>
                  <a:cubicBezTo>
                    <a:pt x="691158" y="-16696"/>
                    <a:pt x="866512" y="-15603"/>
                    <a:pt x="1025251" y="0"/>
                  </a:cubicBezTo>
                  <a:cubicBezTo>
                    <a:pt x="1183990" y="15603"/>
                    <a:pt x="1272632" y="-3861"/>
                    <a:pt x="1515149" y="0"/>
                  </a:cubicBezTo>
                  <a:cubicBezTo>
                    <a:pt x="1529745" y="119255"/>
                    <a:pt x="1513974" y="191040"/>
                    <a:pt x="1515149" y="330969"/>
                  </a:cubicBezTo>
                  <a:cubicBezTo>
                    <a:pt x="1516324" y="470898"/>
                    <a:pt x="1508425" y="533360"/>
                    <a:pt x="1515149" y="704189"/>
                  </a:cubicBezTo>
                  <a:cubicBezTo>
                    <a:pt x="1331270" y="724169"/>
                    <a:pt x="1238775" y="689801"/>
                    <a:pt x="994948" y="704189"/>
                  </a:cubicBezTo>
                  <a:cubicBezTo>
                    <a:pt x="751121" y="718577"/>
                    <a:pt x="678942" y="717270"/>
                    <a:pt x="535353" y="704189"/>
                  </a:cubicBezTo>
                  <a:cubicBezTo>
                    <a:pt x="391765" y="691108"/>
                    <a:pt x="163562" y="705474"/>
                    <a:pt x="0" y="704189"/>
                  </a:cubicBezTo>
                  <a:cubicBezTo>
                    <a:pt x="7752" y="566606"/>
                    <a:pt x="-7023" y="430040"/>
                    <a:pt x="0" y="359136"/>
                  </a:cubicBezTo>
                  <a:cubicBezTo>
                    <a:pt x="7023" y="288232"/>
                    <a:pt x="15215" y="119219"/>
                    <a:pt x="0" y="0"/>
                  </a:cubicBezTo>
                  <a:close/>
                </a:path>
                <a:path w="1515149" h="704189" stroke="0" extrusionOk="0">
                  <a:moveTo>
                    <a:pt x="0" y="0"/>
                  </a:moveTo>
                  <a:cubicBezTo>
                    <a:pt x="224556" y="7090"/>
                    <a:pt x="360915" y="22282"/>
                    <a:pt x="505050" y="0"/>
                  </a:cubicBezTo>
                  <a:cubicBezTo>
                    <a:pt x="649185" y="-22282"/>
                    <a:pt x="844151" y="-18044"/>
                    <a:pt x="1010099" y="0"/>
                  </a:cubicBezTo>
                  <a:cubicBezTo>
                    <a:pt x="1176047" y="18044"/>
                    <a:pt x="1262658" y="-11183"/>
                    <a:pt x="1515149" y="0"/>
                  </a:cubicBezTo>
                  <a:cubicBezTo>
                    <a:pt x="1518819" y="112670"/>
                    <a:pt x="1531199" y="253841"/>
                    <a:pt x="1515149" y="359136"/>
                  </a:cubicBezTo>
                  <a:cubicBezTo>
                    <a:pt x="1499099" y="464431"/>
                    <a:pt x="1503653" y="595176"/>
                    <a:pt x="1515149" y="704189"/>
                  </a:cubicBezTo>
                  <a:cubicBezTo>
                    <a:pt x="1380412" y="705159"/>
                    <a:pt x="1150290" y="695556"/>
                    <a:pt x="1040402" y="704189"/>
                  </a:cubicBezTo>
                  <a:cubicBezTo>
                    <a:pt x="930514" y="712822"/>
                    <a:pt x="662666" y="690384"/>
                    <a:pt x="565656" y="704189"/>
                  </a:cubicBezTo>
                  <a:cubicBezTo>
                    <a:pt x="468646" y="717994"/>
                    <a:pt x="211571" y="719722"/>
                    <a:pt x="0" y="704189"/>
                  </a:cubicBezTo>
                  <a:cubicBezTo>
                    <a:pt x="13292" y="550677"/>
                    <a:pt x="11720" y="512322"/>
                    <a:pt x="0" y="366178"/>
                  </a:cubicBezTo>
                  <a:cubicBezTo>
                    <a:pt x="-11720" y="220034"/>
                    <a:pt x="4567" y="163751"/>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30 minutes max</a:t>
              </a:r>
            </a:p>
          </p:txBody>
        </p:sp>
        <p:pic>
          <p:nvPicPr>
            <p:cNvPr id="26" name="Image 25">
              <a:extLst>
                <a:ext uri="{FF2B5EF4-FFF2-40B4-BE49-F238E27FC236}">
                  <a16:creationId xmlns:a16="http://schemas.microsoft.com/office/drawing/2014/main" id="{38BA00E3-AADB-EC6C-9055-58F5F0333D8D}"/>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2295028" flipH="1">
              <a:off x="7090852" y="4513193"/>
              <a:ext cx="881846" cy="683603"/>
            </a:xfrm>
            <a:prstGeom prst="rect">
              <a:avLst/>
            </a:prstGeom>
          </p:spPr>
        </p:pic>
        <p:sp>
          <p:nvSpPr>
            <p:cNvPr id="55" name="Rectangle 54">
              <a:extLst>
                <a:ext uri="{FF2B5EF4-FFF2-40B4-BE49-F238E27FC236}">
                  <a16:creationId xmlns:a16="http://schemas.microsoft.com/office/drawing/2014/main" id="{9FF53A51-66D3-A906-A709-7176D5AB0627}"/>
                </a:ext>
              </a:extLst>
            </p:cNvPr>
            <p:cNvSpPr/>
            <p:nvPr/>
          </p:nvSpPr>
          <p:spPr>
            <a:xfrm>
              <a:off x="9340163" y="4283758"/>
              <a:ext cx="1905736" cy="858095"/>
            </a:xfrm>
            <a:custGeom>
              <a:avLst/>
              <a:gdLst>
                <a:gd name="connsiteX0" fmla="*/ 0 w 1905736"/>
                <a:gd name="connsiteY0" fmla="*/ 0 h 858095"/>
                <a:gd name="connsiteX1" fmla="*/ 635245 w 1905736"/>
                <a:gd name="connsiteY1" fmla="*/ 0 h 858095"/>
                <a:gd name="connsiteX2" fmla="*/ 1289548 w 1905736"/>
                <a:gd name="connsiteY2" fmla="*/ 0 h 858095"/>
                <a:gd name="connsiteX3" fmla="*/ 1905736 w 1905736"/>
                <a:gd name="connsiteY3" fmla="*/ 0 h 858095"/>
                <a:gd name="connsiteX4" fmla="*/ 1905736 w 1905736"/>
                <a:gd name="connsiteY4" fmla="*/ 403305 h 858095"/>
                <a:gd name="connsiteX5" fmla="*/ 1905736 w 1905736"/>
                <a:gd name="connsiteY5" fmla="*/ 858095 h 858095"/>
                <a:gd name="connsiteX6" fmla="*/ 1251433 w 1905736"/>
                <a:gd name="connsiteY6" fmla="*/ 858095 h 858095"/>
                <a:gd name="connsiteX7" fmla="*/ 673360 w 1905736"/>
                <a:gd name="connsiteY7" fmla="*/ 858095 h 858095"/>
                <a:gd name="connsiteX8" fmla="*/ 0 w 1905736"/>
                <a:gd name="connsiteY8" fmla="*/ 858095 h 858095"/>
                <a:gd name="connsiteX9" fmla="*/ 0 w 1905736"/>
                <a:gd name="connsiteY9" fmla="*/ 437628 h 858095"/>
                <a:gd name="connsiteX10" fmla="*/ 0 w 1905736"/>
                <a:gd name="connsiteY10" fmla="*/ 0 h 858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5736" h="858095" fill="none" extrusionOk="0">
                  <a:moveTo>
                    <a:pt x="0" y="0"/>
                  </a:moveTo>
                  <a:cubicBezTo>
                    <a:pt x="278082" y="28832"/>
                    <a:pt x="430338" y="5584"/>
                    <a:pt x="635245" y="0"/>
                  </a:cubicBezTo>
                  <a:cubicBezTo>
                    <a:pt x="840153" y="-5584"/>
                    <a:pt x="1054387" y="18079"/>
                    <a:pt x="1289548" y="0"/>
                  </a:cubicBezTo>
                  <a:cubicBezTo>
                    <a:pt x="1524709" y="-18079"/>
                    <a:pt x="1625202" y="22143"/>
                    <a:pt x="1905736" y="0"/>
                  </a:cubicBezTo>
                  <a:cubicBezTo>
                    <a:pt x="1910672" y="177635"/>
                    <a:pt x="1891172" y="288443"/>
                    <a:pt x="1905736" y="403305"/>
                  </a:cubicBezTo>
                  <a:cubicBezTo>
                    <a:pt x="1920300" y="518168"/>
                    <a:pt x="1924997" y="687840"/>
                    <a:pt x="1905736" y="858095"/>
                  </a:cubicBezTo>
                  <a:cubicBezTo>
                    <a:pt x="1669687" y="871518"/>
                    <a:pt x="1445105" y="839293"/>
                    <a:pt x="1251433" y="858095"/>
                  </a:cubicBezTo>
                  <a:cubicBezTo>
                    <a:pt x="1057761" y="876897"/>
                    <a:pt x="857233" y="869555"/>
                    <a:pt x="673360" y="858095"/>
                  </a:cubicBezTo>
                  <a:cubicBezTo>
                    <a:pt x="489487" y="846635"/>
                    <a:pt x="161370" y="876540"/>
                    <a:pt x="0" y="858095"/>
                  </a:cubicBezTo>
                  <a:cubicBezTo>
                    <a:pt x="8020" y="656415"/>
                    <a:pt x="5048" y="553785"/>
                    <a:pt x="0" y="437628"/>
                  </a:cubicBezTo>
                  <a:cubicBezTo>
                    <a:pt x="-5048" y="321471"/>
                    <a:pt x="-10995" y="165573"/>
                    <a:pt x="0" y="0"/>
                  </a:cubicBezTo>
                  <a:close/>
                </a:path>
                <a:path w="1905736" h="858095" stroke="0" extrusionOk="0">
                  <a:moveTo>
                    <a:pt x="0" y="0"/>
                  </a:moveTo>
                  <a:cubicBezTo>
                    <a:pt x="298100" y="5409"/>
                    <a:pt x="466016" y="-24255"/>
                    <a:pt x="635245" y="0"/>
                  </a:cubicBezTo>
                  <a:cubicBezTo>
                    <a:pt x="804475" y="24255"/>
                    <a:pt x="1106334" y="-14257"/>
                    <a:pt x="1270491" y="0"/>
                  </a:cubicBezTo>
                  <a:cubicBezTo>
                    <a:pt x="1434648" y="14257"/>
                    <a:pt x="1598124" y="-29763"/>
                    <a:pt x="1905736" y="0"/>
                  </a:cubicBezTo>
                  <a:cubicBezTo>
                    <a:pt x="1919297" y="116551"/>
                    <a:pt x="1915486" y="247028"/>
                    <a:pt x="1905736" y="437628"/>
                  </a:cubicBezTo>
                  <a:cubicBezTo>
                    <a:pt x="1895986" y="628228"/>
                    <a:pt x="1902274" y="712212"/>
                    <a:pt x="1905736" y="858095"/>
                  </a:cubicBezTo>
                  <a:cubicBezTo>
                    <a:pt x="1706976" y="876495"/>
                    <a:pt x="1565263" y="881102"/>
                    <a:pt x="1308605" y="858095"/>
                  </a:cubicBezTo>
                  <a:cubicBezTo>
                    <a:pt x="1051947" y="835088"/>
                    <a:pt x="973923" y="861494"/>
                    <a:pt x="711475" y="858095"/>
                  </a:cubicBezTo>
                  <a:cubicBezTo>
                    <a:pt x="449027" y="854697"/>
                    <a:pt x="184039" y="863544"/>
                    <a:pt x="0" y="858095"/>
                  </a:cubicBezTo>
                  <a:cubicBezTo>
                    <a:pt x="9913" y="715455"/>
                    <a:pt x="17862" y="649635"/>
                    <a:pt x="0" y="446209"/>
                  </a:cubicBezTo>
                  <a:cubicBezTo>
                    <a:pt x="-17862" y="242783"/>
                    <a:pt x="-3308" y="174776"/>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Invitation envoyée aux DA et Promoteurs</a:t>
              </a:r>
            </a:p>
          </p:txBody>
        </p:sp>
        <p:pic>
          <p:nvPicPr>
            <p:cNvPr id="57" name="Image 56">
              <a:extLst>
                <a:ext uri="{FF2B5EF4-FFF2-40B4-BE49-F238E27FC236}">
                  <a16:creationId xmlns:a16="http://schemas.microsoft.com/office/drawing/2014/main" id="{875E5377-E55C-DEE5-B753-E4EA32338E6F}"/>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16200000" flipV="1">
              <a:off x="8521867" y="4600227"/>
              <a:ext cx="950089" cy="887014"/>
            </a:xfrm>
            <a:prstGeom prst="rect">
              <a:avLst/>
            </a:prstGeom>
          </p:spPr>
        </p:pic>
        <p:sp>
          <p:nvSpPr>
            <p:cNvPr id="38" name="Rectangle 37">
              <a:extLst>
                <a:ext uri="{FF2B5EF4-FFF2-40B4-BE49-F238E27FC236}">
                  <a16:creationId xmlns:a16="http://schemas.microsoft.com/office/drawing/2014/main" id="{B070A6B5-1698-EB2A-0030-E822DE3B197B}"/>
                </a:ext>
              </a:extLst>
            </p:cNvPr>
            <p:cNvSpPr/>
            <p:nvPr/>
          </p:nvSpPr>
          <p:spPr>
            <a:xfrm>
              <a:off x="5148496" y="5744349"/>
              <a:ext cx="1149282" cy="686266"/>
            </a:xfrm>
            <a:custGeom>
              <a:avLst/>
              <a:gdLst>
                <a:gd name="connsiteX0" fmla="*/ 0 w 1149282"/>
                <a:gd name="connsiteY0" fmla="*/ 0 h 686266"/>
                <a:gd name="connsiteX1" fmla="*/ 551655 w 1149282"/>
                <a:gd name="connsiteY1" fmla="*/ 0 h 686266"/>
                <a:gd name="connsiteX2" fmla="*/ 1149282 w 1149282"/>
                <a:gd name="connsiteY2" fmla="*/ 0 h 686266"/>
                <a:gd name="connsiteX3" fmla="*/ 1149282 w 1149282"/>
                <a:gd name="connsiteY3" fmla="*/ 686266 h 686266"/>
                <a:gd name="connsiteX4" fmla="*/ 597627 w 1149282"/>
                <a:gd name="connsiteY4" fmla="*/ 686266 h 686266"/>
                <a:gd name="connsiteX5" fmla="*/ 0 w 1149282"/>
                <a:gd name="connsiteY5" fmla="*/ 686266 h 686266"/>
                <a:gd name="connsiteX6" fmla="*/ 0 w 1149282"/>
                <a:gd name="connsiteY6" fmla="*/ 0 h 6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82" h="686266" fill="none" extrusionOk="0">
                  <a:moveTo>
                    <a:pt x="0" y="0"/>
                  </a:moveTo>
                  <a:cubicBezTo>
                    <a:pt x="233035" y="-22706"/>
                    <a:pt x="318840" y="1203"/>
                    <a:pt x="551655" y="0"/>
                  </a:cubicBezTo>
                  <a:cubicBezTo>
                    <a:pt x="784471" y="-1203"/>
                    <a:pt x="872797" y="6757"/>
                    <a:pt x="1149282" y="0"/>
                  </a:cubicBezTo>
                  <a:cubicBezTo>
                    <a:pt x="1174772" y="170803"/>
                    <a:pt x="1149607" y="513470"/>
                    <a:pt x="1149282" y="686266"/>
                  </a:cubicBezTo>
                  <a:cubicBezTo>
                    <a:pt x="954926" y="674118"/>
                    <a:pt x="804329" y="670762"/>
                    <a:pt x="597627" y="686266"/>
                  </a:cubicBezTo>
                  <a:cubicBezTo>
                    <a:pt x="390925" y="701770"/>
                    <a:pt x="240816" y="668244"/>
                    <a:pt x="0" y="686266"/>
                  </a:cubicBezTo>
                  <a:cubicBezTo>
                    <a:pt x="1654" y="446402"/>
                    <a:pt x="-2509" y="261462"/>
                    <a:pt x="0" y="0"/>
                  </a:cubicBezTo>
                  <a:close/>
                </a:path>
                <a:path w="1149282" h="686266" stroke="0" extrusionOk="0">
                  <a:moveTo>
                    <a:pt x="0" y="0"/>
                  </a:moveTo>
                  <a:cubicBezTo>
                    <a:pt x="167142" y="-13266"/>
                    <a:pt x="391625" y="2868"/>
                    <a:pt x="574641" y="0"/>
                  </a:cubicBezTo>
                  <a:cubicBezTo>
                    <a:pt x="757657" y="-2868"/>
                    <a:pt x="885398" y="25448"/>
                    <a:pt x="1149282" y="0"/>
                  </a:cubicBezTo>
                  <a:cubicBezTo>
                    <a:pt x="1120023" y="163434"/>
                    <a:pt x="1153143" y="407216"/>
                    <a:pt x="1149282" y="686266"/>
                  </a:cubicBezTo>
                  <a:cubicBezTo>
                    <a:pt x="1020811" y="684796"/>
                    <a:pt x="712305" y="675001"/>
                    <a:pt x="574641" y="686266"/>
                  </a:cubicBezTo>
                  <a:cubicBezTo>
                    <a:pt x="436977" y="697531"/>
                    <a:pt x="164059" y="659048"/>
                    <a:pt x="0" y="686266"/>
                  </a:cubicBezTo>
                  <a:cubicBezTo>
                    <a:pt x="-15970" y="368755"/>
                    <a:pt x="-1722" y="269996"/>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1 thématique par visio</a:t>
              </a:r>
            </a:p>
          </p:txBody>
        </p:sp>
        <p:pic>
          <p:nvPicPr>
            <p:cNvPr id="41" name="Image 40">
              <a:extLst>
                <a:ext uri="{FF2B5EF4-FFF2-40B4-BE49-F238E27FC236}">
                  <a16:creationId xmlns:a16="http://schemas.microsoft.com/office/drawing/2014/main" id="{D3ECC960-CAC6-D986-1BE7-B6F319E519B1}"/>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18546860" flipH="1">
              <a:off x="6038411" y="5866943"/>
              <a:ext cx="1161154" cy="687546"/>
            </a:xfrm>
            <a:prstGeom prst="rect">
              <a:avLst/>
            </a:prstGeom>
          </p:spPr>
        </p:pic>
        <p:sp>
          <p:nvSpPr>
            <p:cNvPr id="169" name="Rectangle 168">
              <a:extLst>
                <a:ext uri="{FF2B5EF4-FFF2-40B4-BE49-F238E27FC236}">
                  <a16:creationId xmlns:a16="http://schemas.microsoft.com/office/drawing/2014/main" id="{DFEACA77-A0FA-A80D-45DA-5794553A5611}"/>
                </a:ext>
              </a:extLst>
            </p:cNvPr>
            <p:cNvSpPr/>
            <p:nvPr/>
          </p:nvSpPr>
          <p:spPr>
            <a:xfrm>
              <a:off x="5104662" y="4391506"/>
              <a:ext cx="1251734" cy="639763"/>
            </a:xfrm>
            <a:custGeom>
              <a:avLst/>
              <a:gdLst>
                <a:gd name="connsiteX0" fmla="*/ 0 w 1251734"/>
                <a:gd name="connsiteY0" fmla="*/ 0 h 639763"/>
                <a:gd name="connsiteX1" fmla="*/ 600832 w 1251734"/>
                <a:gd name="connsiteY1" fmla="*/ 0 h 639763"/>
                <a:gd name="connsiteX2" fmla="*/ 1251734 w 1251734"/>
                <a:gd name="connsiteY2" fmla="*/ 0 h 639763"/>
                <a:gd name="connsiteX3" fmla="*/ 1251734 w 1251734"/>
                <a:gd name="connsiteY3" fmla="*/ 639763 h 639763"/>
                <a:gd name="connsiteX4" fmla="*/ 650902 w 1251734"/>
                <a:gd name="connsiteY4" fmla="*/ 639763 h 639763"/>
                <a:gd name="connsiteX5" fmla="*/ 0 w 1251734"/>
                <a:gd name="connsiteY5" fmla="*/ 639763 h 639763"/>
                <a:gd name="connsiteX6" fmla="*/ 0 w 1251734"/>
                <a:gd name="connsiteY6" fmla="*/ 0 h 63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1734" h="639763" fill="none" extrusionOk="0">
                  <a:moveTo>
                    <a:pt x="0" y="0"/>
                  </a:moveTo>
                  <a:cubicBezTo>
                    <a:pt x="287365" y="18762"/>
                    <a:pt x="345293" y="13476"/>
                    <a:pt x="600832" y="0"/>
                  </a:cubicBezTo>
                  <a:cubicBezTo>
                    <a:pt x="856371" y="-13476"/>
                    <a:pt x="1108422" y="-18960"/>
                    <a:pt x="1251734" y="0"/>
                  </a:cubicBezTo>
                  <a:cubicBezTo>
                    <a:pt x="1272692" y="155040"/>
                    <a:pt x="1228079" y="421651"/>
                    <a:pt x="1251734" y="639763"/>
                  </a:cubicBezTo>
                  <a:cubicBezTo>
                    <a:pt x="1116855" y="617116"/>
                    <a:pt x="904106" y="624341"/>
                    <a:pt x="650902" y="639763"/>
                  </a:cubicBezTo>
                  <a:cubicBezTo>
                    <a:pt x="397698" y="655185"/>
                    <a:pt x="242048" y="666750"/>
                    <a:pt x="0" y="639763"/>
                  </a:cubicBezTo>
                  <a:cubicBezTo>
                    <a:pt x="-20035" y="511524"/>
                    <a:pt x="-5375" y="300297"/>
                    <a:pt x="0" y="0"/>
                  </a:cubicBezTo>
                  <a:close/>
                </a:path>
                <a:path w="1251734" h="639763" stroke="0" extrusionOk="0">
                  <a:moveTo>
                    <a:pt x="0" y="0"/>
                  </a:moveTo>
                  <a:cubicBezTo>
                    <a:pt x="268785" y="-18614"/>
                    <a:pt x="315018" y="-2574"/>
                    <a:pt x="625867" y="0"/>
                  </a:cubicBezTo>
                  <a:cubicBezTo>
                    <a:pt x="936716" y="2574"/>
                    <a:pt x="1095316" y="-17527"/>
                    <a:pt x="1251734" y="0"/>
                  </a:cubicBezTo>
                  <a:cubicBezTo>
                    <a:pt x="1253428" y="167245"/>
                    <a:pt x="1270475" y="465723"/>
                    <a:pt x="1251734" y="639763"/>
                  </a:cubicBezTo>
                  <a:cubicBezTo>
                    <a:pt x="1000786" y="638226"/>
                    <a:pt x="913048" y="618299"/>
                    <a:pt x="625867" y="639763"/>
                  </a:cubicBezTo>
                  <a:cubicBezTo>
                    <a:pt x="338686" y="661227"/>
                    <a:pt x="259125" y="624914"/>
                    <a:pt x="0" y="639763"/>
                  </a:cubicBezTo>
                  <a:cubicBezTo>
                    <a:pt x="3965" y="416416"/>
                    <a:pt x="-31333" y="150203"/>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Les vendredis à 9h30</a:t>
              </a:r>
            </a:p>
          </p:txBody>
        </p:sp>
        <p:pic>
          <p:nvPicPr>
            <p:cNvPr id="170" name="Image 169">
              <a:extLst>
                <a:ext uri="{FF2B5EF4-FFF2-40B4-BE49-F238E27FC236}">
                  <a16:creationId xmlns:a16="http://schemas.microsoft.com/office/drawing/2014/main" id="{32E6A924-BA7A-F4A4-E675-22DC262DC706}"/>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529937" flipH="1">
              <a:off x="5891271" y="4751404"/>
              <a:ext cx="1355862" cy="921008"/>
            </a:xfrm>
            <a:prstGeom prst="rect">
              <a:avLst/>
            </a:prstGeom>
          </p:spPr>
        </p:pic>
        <p:sp>
          <p:nvSpPr>
            <p:cNvPr id="172" name="ZoneTexte 171">
              <a:extLst>
                <a:ext uri="{FF2B5EF4-FFF2-40B4-BE49-F238E27FC236}">
                  <a16:creationId xmlns:a16="http://schemas.microsoft.com/office/drawing/2014/main" id="{FFB1A962-53A0-5CBD-F57C-D830562F7ABA}"/>
                </a:ext>
              </a:extLst>
            </p:cNvPr>
            <p:cNvSpPr txBox="1"/>
            <p:nvPr/>
          </p:nvSpPr>
          <p:spPr>
            <a:xfrm>
              <a:off x="6814605" y="6142424"/>
              <a:ext cx="2017263" cy="230832"/>
            </a:xfrm>
            <a:prstGeom prst="rect">
              <a:avLst/>
            </a:prstGeom>
            <a:noFill/>
          </p:spPr>
          <p:txBody>
            <a:bodyPr wrap="square" rtlCol="0">
              <a:spAutoFit/>
            </a:bodyPr>
            <a:lstStyle/>
            <a:p>
              <a:pPr algn="ctr"/>
              <a:r>
                <a:rPr lang="fr-FR" sz="900" b="1" dirty="0">
                  <a:solidFill>
                    <a:schemeClr val="tx1">
                      <a:lumMod val="65000"/>
                      <a:lumOff val="35000"/>
                    </a:schemeClr>
                  </a:solidFill>
                </a:rPr>
                <a:t>Café Conquêtes</a:t>
              </a:r>
            </a:p>
          </p:txBody>
        </p:sp>
      </p:grpSp>
      <p:pic>
        <p:nvPicPr>
          <p:cNvPr id="8" name="Image 7">
            <a:extLst>
              <a:ext uri="{FF2B5EF4-FFF2-40B4-BE49-F238E27FC236}">
                <a16:creationId xmlns:a16="http://schemas.microsoft.com/office/drawing/2014/main" id="{1F794526-D614-590D-807B-199F607273BB}"/>
              </a:ext>
            </a:extLst>
          </p:cNvPr>
          <p:cNvPicPr>
            <a:picLocks noChangeAspect="1"/>
          </p:cNvPicPr>
          <p:nvPr/>
        </p:nvPicPr>
        <p:blipFill>
          <a:blip r:embed="rId14" cstate="print">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5701988" flipH="1" flipV="1">
            <a:off x="4265497" y="5549229"/>
            <a:ext cx="322403" cy="310019"/>
          </a:xfrm>
          <a:prstGeom prst="rect">
            <a:avLst/>
          </a:prstGeom>
          <a:noFill/>
        </p:spPr>
      </p:pic>
      <p:pic>
        <p:nvPicPr>
          <p:cNvPr id="13" name="Image 12">
            <a:extLst>
              <a:ext uri="{FF2B5EF4-FFF2-40B4-BE49-F238E27FC236}">
                <a16:creationId xmlns:a16="http://schemas.microsoft.com/office/drawing/2014/main" id="{6EC23E2A-40D7-644C-EF3C-954A3BD86CD3}"/>
              </a:ext>
            </a:extLst>
          </p:cNvPr>
          <p:cNvPicPr>
            <a:picLocks noChangeAspect="1"/>
          </p:cNvPicPr>
          <p:nvPr/>
        </p:nvPicPr>
        <p:blipFill>
          <a:blip r:embed="rId14" cstate="print">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5701988" flipH="1" flipV="1">
            <a:off x="3624686" y="4689814"/>
            <a:ext cx="322403" cy="310019"/>
          </a:xfrm>
          <a:prstGeom prst="rect">
            <a:avLst/>
          </a:prstGeom>
          <a:noFill/>
        </p:spPr>
      </p:pic>
      <p:pic>
        <p:nvPicPr>
          <p:cNvPr id="17" name="Image 16">
            <a:extLst>
              <a:ext uri="{FF2B5EF4-FFF2-40B4-BE49-F238E27FC236}">
                <a16:creationId xmlns:a16="http://schemas.microsoft.com/office/drawing/2014/main" id="{4033A3B4-5ABD-08D2-551B-AB5C6287E799}"/>
              </a:ext>
            </a:extLst>
          </p:cNvPr>
          <p:cNvPicPr>
            <a:picLocks noChangeAspect="1"/>
          </p:cNvPicPr>
          <p:nvPr/>
        </p:nvPicPr>
        <p:blipFill>
          <a:blip r:embed="rId15"/>
          <a:stretch>
            <a:fillRect/>
          </a:stretch>
        </p:blipFill>
        <p:spPr>
          <a:xfrm>
            <a:off x="696064" y="6227572"/>
            <a:ext cx="510206" cy="607081"/>
          </a:xfrm>
          <a:prstGeom prst="rect">
            <a:avLst/>
          </a:prstGeom>
        </p:spPr>
      </p:pic>
    </p:spTree>
    <p:extLst>
      <p:ext uri="{BB962C8B-B14F-4D97-AF65-F5344CB8AC3E}">
        <p14:creationId xmlns:p14="http://schemas.microsoft.com/office/powerpoint/2010/main" val="2443596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Espace réservé du contenu 10">
            <a:extLst>
              <a:ext uri="{FF2B5EF4-FFF2-40B4-BE49-F238E27FC236}">
                <a16:creationId xmlns:a16="http://schemas.microsoft.com/office/drawing/2014/main" id="{999ABA91-C76A-9AF1-87BF-5A9AC41FC7C8}"/>
              </a:ext>
            </a:extLst>
          </p:cNvPr>
          <p:cNvSpPr txBox="1">
            <a:spLocks/>
          </p:cNvSpPr>
          <p:nvPr/>
        </p:nvSpPr>
        <p:spPr>
          <a:xfrm>
            <a:off x="502995" y="1027367"/>
            <a:ext cx="11234259" cy="1407907"/>
          </a:xfrm>
          <a:prstGeom prst="rect">
            <a:avLst/>
          </a:prstGeom>
          <a:noFill/>
        </p:spPr>
        <p:txBody>
          <a:bodyPr vert="horz" lIns="0" tIns="0" rIns="0" bIns="0" rtlCol="0">
            <a:noAutofit/>
          </a:bodyPr>
          <a:lstStyle>
            <a:defPPr marR="0" lvl="0" algn="l" rtl="0">
              <a:lnSpc>
                <a:spcPct val="100000"/>
              </a:lnSpc>
              <a:spcBef>
                <a:spcPts val="0"/>
              </a:spcBef>
              <a:spcAft>
                <a:spcPts val="0"/>
              </a:spcAft>
            </a:defPPr>
            <a:lvl1pPr marL="354013" indent="-354013" algn="l" rtl="0" eaLnBrk="1" fontAlgn="base" hangingPunct="1">
              <a:lnSpc>
                <a:spcPct val="150000"/>
              </a:lnSpc>
              <a:spcBef>
                <a:spcPct val="0"/>
              </a:spcBef>
              <a:spcAft>
                <a:spcPct val="0"/>
              </a:spcAft>
              <a:buClr>
                <a:srgbClr val="D7C378"/>
              </a:buClr>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lnSpc>
                <a:spcPct val="150000"/>
              </a:lnSpc>
              <a:spcBef>
                <a:spcPct val="0"/>
              </a:spcBef>
              <a:spcAft>
                <a:spcPct val="0"/>
              </a:spcAft>
              <a:buClr>
                <a:schemeClr val="accent1"/>
              </a:buClr>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lnSpc>
                <a:spcPct val="150000"/>
              </a:lnSpc>
              <a:spcBef>
                <a:spcPct val="0"/>
              </a:spcBef>
              <a:spcAft>
                <a:spcPct val="0"/>
              </a:spcAft>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lnSpc>
                <a:spcPct val="150000"/>
              </a:lnSpc>
              <a:spcBef>
                <a:spcPct val="0"/>
              </a:spcBef>
              <a:spcAft>
                <a:spcPct val="0"/>
              </a:spcAft>
              <a:buClr>
                <a:srgbClr val="41B8EB"/>
              </a:buClr>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sz="1400" b="1" kern="0" dirty="0">
                <a:solidFill>
                  <a:srgbClr val="C00000"/>
                </a:solidFill>
              </a:rPr>
              <a:t>Simple, rapide et sécurisé, </a:t>
            </a:r>
            <a:r>
              <a:rPr lang="fr-FR" sz="1400" kern="0" dirty="0"/>
              <a:t>le parcours EERD est également accessible au prospect à partir du site internet de la CEGEE (parcours web) ou par un lien transmis par le conseiller (parcours conseiller). </a:t>
            </a:r>
          </a:p>
          <a:p>
            <a:r>
              <a:rPr lang="fr-FR" sz="1400" b="1" kern="0" dirty="0">
                <a:solidFill>
                  <a:srgbClr val="C00000"/>
                </a:solidFill>
              </a:rPr>
              <a:t>Les avantages : allègement des étapes administratives </a:t>
            </a:r>
            <a:r>
              <a:rPr lang="fr-FR" sz="1400" kern="0" dirty="0"/>
              <a:t>(génération et classement automatique de l’EAI, PPE et </a:t>
            </a:r>
            <a:r>
              <a:rPr lang="fr-FR" sz="1400" kern="0" dirty="0" err="1"/>
              <a:t>Opt</a:t>
            </a:r>
            <a:r>
              <a:rPr lang="fr-FR" sz="1400" kern="0" dirty="0"/>
              <a:t> In)</a:t>
            </a:r>
            <a:r>
              <a:rPr lang="fr-FR" sz="1400" b="1" kern="0" dirty="0">
                <a:solidFill>
                  <a:srgbClr val="C00000"/>
                </a:solidFill>
              </a:rPr>
              <a:t>, gain du temps commercial,</a:t>
            </a:r>
            <a:r>
              <a:rPr lang="fr-FR" sz="1400" kern="0" dirty="0"/>
              <a:t> </a:t>
            </a:r>
            <a:r>
              <a:rPr lang="fr-FR" sz="1400" b="1" kern="0" dirty="0">
                <a:solidFill>
                  <a:srgbClr val="C00000"/>
                </a:solidFill>
              </a:rPr>
              <a:t>démarche Green </a:t>
            </a:r>
            <a:r>
              <a:rPr lang="fr-FR" sz="1400" kern="0" dirty="0"/>
              <a:t>(signature en SED) </a:t>
            </a:r>
            <a:r>
              <a:rPr lang="fr-FR" sz="1400" b="1" kern="0" dirty="0">
                <a:solidFill>
                  <a:srgbClr val="C00000"/>
                </a:solidFill>
              </a:rPr>
              <a:t>pour une EER 100% conforme. </a:t>
            </a:r>
          </a:p>
          <a:p>
            <a:pPr marL="0" indent="0">
              <a:buNone/>
            </a:pPr>
            <a:endParaRPr lang="fr-FR" sz="1400" kern="0" dirty="0"/>
          </a:p>
          <a:p>
            <a:endParaRPr lang="fr-FR" sz="1400" kern="0" dirty="0"/>
          </a:p>
          <a:p>
            <a:pPr marL="812800" lvl="2" indent="0">
              <a:buFontTx/>
              <a:buNone/>
            </a:pPr>
            <a:endParaRPr lang="fr-FR" sz="1400" kern="0" dirty="0"/>
          </a:p>
          <a:p>
            <a:pPr lvl="3"/>
            <a:endParaRPr lang="fr-FR" sz="1400" kern="0" dirty="0"/>
          </a:p>
        </p:txBody>
      </p:sp>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Booster la </a:t>
            </a:r>
            <a:r>
              <a:rPr lang="fr-FR" dirty="0">
                <a:solidFill>
                  <a:srgbClr val="C00000"/>
                </a:solidFill>
              </a:rPr>
              <a:t>conquête </a:t>
            </a:r>
            <a:r>
              <a:rPr lang="fr-FR" dirty="0">
                <a:solidFill>
                  <a:schemeClr val="tx1">
                    <a:lumMod val="75000"/>
                    <a:lumOff val="25000"/>
                  </a:schemeClr>
                </a:solidFill>
              </a:rPr>
              <a:t>avec</a:t>
            </a:r>
            <a:r>
              <a:rPr lang="fr-FR" dirty="0">
                <a:solidFill>
                  <a:srgbClr val="C00000"/>
                </a:solidFill>
              </a:rPr>
              <a:t> l’Entrée En Relation Digitale (EERD) Part.</a:t>
            </a:r>
            <a:endParaRPr lang="fr-FR" dirty="0">
              <a:solidFill>
                <a:schemeClr val="tx1">
                  <a:lumMod val="75000"/>
                  <a:lumOff val="25000"/>
                </a:schemeClr>
              </a:solidFill>
            </a:endParaRP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sp>
        <p:nvSpPr>
          <p:cNvPr id="3" name="Rectangle 2">
            <a:extLst>
              <a:ext uri="{FF2B5EF4-FFF2-40B4-BE49-F238E27FC236}">
                <a16:creationId xmlns:a16="http://schemas.microsoft.com/office/drawing/2014/main" id="{9E1057B8-003D-5A4B-B0DE-BD1BBEA5169D}"/>
              </a:ext>
            </a:extLst>
          </p:cNvPr>
          <p:cNvSpPr/>
          <p:nvPr/>
        </p:nvSpPr>
        <p:spPr>
          <a:xfrm>
            <a:off x="0" y="0"/>
            <a:ext cx="394399" cy="6858000"/>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sp>
        <p:nvSpPr>
          <p:cNvPr id="59" name="Espace réservé du contenu 8">
            <a:extLst>
              <a:ext uri="{FF2B5EF4-FFF2-40B4-BE49-F238E27FC236}">
                <a16:creationId xmlns:a16="http://schemas.microsoft.com/office/drawing/2014/main" id="{D5268AA8-3FA0-5C6D-2C86-9D56033552B7}"/>
              </a:ext>
            </a:extLst>
          </p:cNvPr>
          <p:cNvSpPr txBox="1">
            <a:spLocks/>
          </p:cNvSpPr>
          <p:nvPr/>
        </p:nvSpPr>
        <p:spPr bwMode="auto">
          <a:xfrm>
            <a:off x="695216" y="2757756"/>
            <a:ext cx="5725208" cy="1532275"/>
          </a:xfrm>
          <a:prstGeom prst="rect">
            <a:avLst/>
          </a:prstGeom>
          <a:noFill/>
          <a:ln w="76200">
            <a:solidFill>
              <a:srgbClr val="A5002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0" name="Espace réservé du contenu 8">
            <a:extLst>
              <a:ext uri="{FF2B5EF4-FFF2-40B4-BE49-F238E27FC236}">
                <a16:creationId xmlns:a16="http://schemas.microsoft.com/office/drawing/2014/main" id="{32C3C1B4-961B-6414-8EF1-17128B9DCD4D}"/>
              </a:ext>
            </a:extLst>
          </p:cNvPr>
          <p:cNvSpPr txBox="1">
            <a:spLocks noChangeArrowheads="1"/>
          </p:cNvSpPr>
          <p:nvPr/>
        </p:nvSpPr>
        <p:spPr bwMode="auto">
          <a:xfrm>
            <a:off x="853058" y="2616456"/>
            <a:ext cx="2966462" cy="319066"/>
          </a:xfrm>
          <a:prstGeom prst="rect">
            <a:avLst/>
          </a:prstGeom>
          <a:solidFill>
            <a:srgbClr val="99003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Cas d’usage</a:t>
            </a:r>
          </a:p>
        </p:txBody>
      </p:sp>
      <p:sp>
        <p:nvSpPr>
          <p:cNvPr id="61" name="Espace réservé du contenu 8">
            <a:extLst>
              <a:ext uri="{FF2B5EF4-FFF2-40B4-BE49-F238E27FC236}">
                <a16:creationId xmlns:a16="http://schemas.microsoft.com/office/drawing/2014/main" id="{5499B543-0382-D9F3-88AB-6950E5207CBA}"/>
              </a:ext>
            </a:extLst>
          </p:cNvPr>
          <p:cNvSpPr txBox="1">
            <a:spLocks/>
          </p:cNvSpPr>
          <p:nvPr/>
        </p:nvSpPr>
        <p:spPr>
          <a:xfrm>
            <a:off x="582254" y="2965800"/>
            <a:ext cx="5725207" cy="169163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Pour faire suite à un premier contact avec le prospect et en anticipation d’un RDV commercial;</a:t>
            </a:r>
          </a:p>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Dans le cadre d’une recommandation, pour établir un contact avec un prospect;</a:t>
            </a:r>
          </a:p>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Lors de forums étudiants ou autres évènements.</a:t>
            </a:r>
          </a:p>
        </p:txBody>
      </p:sp>
      <p:sp>
        <p:nvSpPr>
          <p:cNvPr id="62" name="Espace réservé du contenu 8">
            <a:extLst>
              <a:ext uri="{FF2B5EF4-FFF2-40B4-BE49-F238E27FC236}">
                <a16:creationId xmlns:a16="http://schemas.microsoft.com/office/drawing/2014/main" id="{17A0C895-2133-3368-FB2B-4221752F81C3}"/>
              </a:ext>
            </a:extLst>
          </p:cNvPr>
          <p:cNvSpPr txBox="1">
            <a:spLocks/>
          </p:cNvSpPr>
          <p:nvPr/>
        </p:nvSpPr>
        <p:spPr bwMode="auto">
          <a:xfrm>
            <a:off x="6608278" y="2757756"/>
            <a:ext cx="5174177" cy="1080819"/>
          </a:xfrm>
          <a:prstGeom prst="rect">
            <a:avLst/>
          </a:prstGeom>
          <a:noFill/>
          <a:ln w="76200">
            <a:solidFill>
              <a:srgbClr val="A5002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3" name="Espace réservé du contenu 8">
            <a:extLst>
              <a:ext uri="{FF2B5EF4-FFF2-40B4-BE49-F238E27FC236}">
                <a16:creationId xmlns:a16="http://schemas.microsoft.com/office/drawing/2014/main" id="{52CD4806-7955-0E2A-9563-C2A0EA0C0BFD}"/>
              </a:ext>
            </a:extLst>
          </p:cNvPr>
          <p:cNvSpPr txBox="1">
            <a:spLocks noChangeArrowheads="1"/>
          </p:cNvSpPr>
          <p:nvPr/>
        </p:nvSpPr>
        <p:spPr bwMode="auto">
          <a:xfrm>
            <a:off x="6804190" y="2616456"/>
            <a:ext cx="2966462" cy="319066"/>
          </a:xfrm>
          <a:prstGeom prst="rect">
            <a:avLst/>
          </a:prstGeom>
          <a:solidFill>
            <a:srgbClr val="99003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Vidéos du parcours</a:t>
            </a:r>
          </a:p>
        </p:txBody>
      </p:sp>
      <p:sp>
        <p:nvSpPr>
          <p:cNvPr id="64" name="Espace réservé du contenu 8">
            <a:extLst>
              <a:ext uri="{FF2B5EF4-FFF2-40B4-BE49-F238E27FC236}">
                <a16:creationId xmlns:a16="http://schemas.microsoft.com/office/drawing/2014/main" id="{E07ED1CE-3F05-39CB-48C1-9C82A2239ECC}"/>
              </a:ext>
            </a:extLst>
          </p:cNvPr>
          <p:cNvSpPr txBox="1">
            <a:spLocks/>
          </p:cNvSpPr>
          <p:nvPr/>
        </p:nvSpPr>
        <p:spPr>
          <a:xfrm>
            <a:off x="6549614" y="3128700"/>
            <a:ext cx="5725207" cy="169163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La démarche : </a:t>
            </a:r>
            <a:r>
              <a:rPr lang="fr-FR" sz="1200" dirty="0">
                <a:solidFill>
                  <a:schemeClr val="tx1"/>
                </a:solidFill>
                <a:hlinkClick r:id="rId10"/>
              </a:rPr>
              <a:t>cliquez ici </a:t>
            </a:r>
            <a:endParaRPr lang="fr-FR" sz="1200" dirty="0">
              <a:solidFill>
                <a:schemeClr val="tx1"/>
              </a:solidFill>
            </a:endParaRPr>
          </a:p>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Le déroulé du parcours : </a:t>
            </a:r>
            <a:r>
              <a:rPr lang="fr-FR" sz="1200" dirty="0">
                <a:solidFill>
                  <a:schemeClr val="tx1"/>
                </a:solidFill>
                <a:hlinkClick r:id="rId11"/>
              </a:rPr>
              <a:t>cliquez ici</a:t>
            </a:r>
            <a:endParaRPr lang="fr-FR" sz="1200" dirty="0">
              <a:solidFill>
                <a:schemeClr val="tx1"/>
              </a:solidFill>
            </a:endParaRPr>
          </a:p>
        </p:txBody>
      </p:sp>
      <p:sp>
        <p:nvSpPr>
          <p:cNvPr id="65" name="Espace réservé du contenu 8">
            <a:extLst>
              <a:ext uri="{FF2B5EF4-FFF2-40B4-BE49-F238E27FC236}">
                <a16:creationId xmlns:a16="http://schemas.microsoft.com/office/drawing/2014/main" id="{B32127B9-40B2-CB88-F1CA-5CF74096BBC2}"/>
              </a:ext>
            </a:extLst>
          </p:cNvPr>
          <p:cNvSpPr txBox="1">
            <a:spLocks/>
          </p:cNvSpPr>
          <p:nvPr/>
        </p:nvSpPr>
        <p:spPr bwMode="auto">
          <a:xfrm>
            <a:off x="703330" y="4501466"/>
            <a:ext cx="5725208" cy="1407907"/>
          </a:xfrm>
          <a:prstGeom prst="rect">
            <a:avLst/>
          </a:prstGeom>
          <a:noFill/>
          <a:ln w="76200">
            <a:solidFill>
              <a:srgbClr val="A5002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6" name="Espace réservé du contenu 8">
            <a:extLst>
              <a:ext uri="{FF2B5EF4-FFF2-40B4-BE49-F238E27FC236}">
                <a16:creationId xmlns:a16="http://schemas.microsoft.com/office/drawing/2014/main" id="{878719A2-85E6-F5F0-C1DF-9BBE599B1221}"/>
              </a:ext>
            </a:extLst>
          </p:cNvPr>
          <p:cNvSpPr txBox="1">
            <a:spLocks noChangeArrowheads="1"/>
          </p:cNvSpPr>
          <p:nvPr/>
        </p:nvSpPr>
        <p:spPr bwMode="auto">
          <a:xfrm>
            <a:off x="861172" y="4360166"/>
            <a:ext cx="2966462" cy="319066"/>
          </a:xfrm>
          <a:prstGeom prst="rect">
            <a:avLst/>
          </a:prstGeom>
          <a:solidFill>
            <a:srgbClr val="99003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Etapes du parcours</a:t>
            </a:r>
          </a:p>
        </p:txBody>
      </p:sp>
      <p:grpSp>
        <p:nvGrpSpPr>
          <p:cNvPr id="67" name="Graphique 1830">
            <a:extLst>
              <a:ext uri="{FF2B5EF4-FFF2-40B4-BE49-F238E27FC236}">
                <a16:creationId xmlns:a16="http://schemas.microsoft.com/office/drawing/2014/main" id="{77622263-ADA4-EC6F-BE64-1129540D4683}"/>
              </a:ext>
            </a:extLst>
          </p:cNvPr>
          <p:cNvGrpSpPr/>
          <p:nvPr/>
        </p:nvGrpSpPr>
        <p:grpSpPr>
          <a:xfrm>
            <a:off x="864783" y="4406123"/>
            <a:ext cx="248961" cy="225774"/>
            <a:chOff x="10483925" y="2904391"/>
            <a:chExt cx="396900" cy="359934"/>
          </a:xfrm>
          <a:noFill/>
        </p:grpSpPr>
        <p:grpSp>
          <p:nvGrpSpPr>
            <p:cNvPr id="68" name="Graphique 1830">
              <a:extLst>
                <a:ext uri="{FF2B5EF4-FFF2-40B4-BE49-F238E27FC236}">
                  <a16:creationId xmlns:a16="http://schemas.microsoft.com/office/drawing/2014/main" id="{846AB869-8E95-14E2-6BC3-324E68B760D4}"/>
                </a:ext>
              </a:extLst>
            </p:cNvPr>
            <p:cNvGrpSpPr/>
            <p:nvPr/>
          </p:nvGrpSpPr>
          <p:grpSpPr>
            <a:xfrm>
              <a:off x="10483925" y="2904391"/>
              <a:ext cx="396900" cy="359934"/>
              <a:chOff x="10483925" y="2904391"/>
              <a:chExt cx="396900" cy="359934"/>
            </a:xfrm>
            <a:grpFill/>
          </p:grpSpPr>
          <p:sp>
            <p:nvSpPr>
              <p:cNvPr id="72" name="Forme libre : forme 71">
                <a:extLst>
                  <a:ext uri="{FF2B5EF4-FFF2-40B4-BE49-F238E27FC236}">
                    <a16:creationId xmlns:a16="http://schemas.microsoft.com/office/drawing/2014/main" id="{862F0300-A122-221B-500A-63683059009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8CEDABB6-B004-9DD6-5E82-F433D30AFA2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7F418BEE-3B68-A7FD-F396-1A5C263C8BA2}"/>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45B129A7-0B24-97D1-8CA9-297AC9CFD4B7}"/>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9EC15585-C01B-FD71-0818-193F27C9E772}"/>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87E6928E-7A92-C4EF-D9B2-9A14EEFE889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B13DB760-558B-EDD6-BF8F-578AFA9A130F}"/>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54475266-B90E-2720-0EBA-870470D3A2C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D41FCD64-22F8-4A31-9E05-8CEB980A54A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9E71AAC7-CB38-77DB-0A0F-5B4B091536F8}"/>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D325EF71-14A5-5EFD-AFE3-0F6B154314D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939668B2-29A7-54E5-9D47-51EAD414326E}"/>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B736C08F-1595-14E8-27AC-393736B8120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69" name="Forme libre : forme 68">
              <a:extLst>
                <a:ext uri="{FF2B5EF4-FFF2-40B4-BE49-F238E27FC236}">
                  <a16:creationId xmlns:a16="http://schemas.microsoft.com/office/drawing/2014/main" id="{BB50BCD7-AD0F-37CA-D492-241F00071D0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04A5770D-8591-5B4B-F9E2-37B12F8F80F2}"/>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62BF0A84-06F4-1AA8-6F53-55D07E85EB90}"/>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86" name="Espace réservé du contenu 8">
            <a:extLst>
              <a:ext uri="{FF2B5EF4-FFF2-40B4-BE49-F238E27FC236}">
                <a16:creationId xmlns:a16="http://schemas.microsoft.com/office/drawing/2014/main" id="{135F555F-C10F-2B9D-B3C5-C17450F0CF25}"/>
              </a:ext>
            </a:extLst>
          </p:cNvPr>
          <p:cNvSpPr txBox="1">
            <a:spLocks/>
          </p:cNvSpPr>
          <p:nvPr/>
        </p:nvSpPr>
        <p:spPr>
          <a:xfrm>
            <a:off x="582254" y="4760299"/>
            <a:ext cx="5725207" cy="169163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Retrouvez toutes les étapes du parcours dans </a:t>
            </a:r>
            <a:r>
              <a:rPr lang="fr-FR" sz="1200" b="1" dirty="0" err="1">
                <a:solidFill>
                  <a:schemeClr val="tx1"/>
                </a:solidFill>
              </a:rPr>
              <a:t>MyDoc</a:t>
            </a:r>
            <a:r>
              <a:rPr lang="fr-FR" sz="1200" b="1" dirty="0">
                <a:solidFill>
                  <a:schemeClr val="tx1"/>
                </a:solidFill>
              </a:rPr>
              <a:t> </a:t>
            </a:r>
            <a:r>
              <a:rPr lang="fr-FR" sz="1200" dirty="0">
                <a:solidFill>
                  <a:schemeClr val="tx1"/>
                </a:solidFill>
              </a:rPr>
              <a:t>:</a:t>
            </a:r>
          </a:p>
          <a:p>
            <a:pPr marL="468000" lvl="1" indent="0" eaLnBrk="1" fontAlgn="auto" hangingPunct="1">
              <a:spcAft>
                <a:spcPts val="0"/>
              </a:spcAft>
              <a:buClr>
                <a:srgbClr val="990033"/>
              </a:buClr>
              <a:buNone/>
              <a:defRPr/>
            </a:pPr>
            <a:r>
              <a:rPr lang="fr-FR" sz="1200" dirty="0">
                <a:solidFill>
                  <a:schemeClr val="tx1"/>
                </a:solidFill>
              </a:rPr>
              <a:t> </a:t>
            </a:r>
          </a:p>
          <a:p>
            <a:pPr lvl="2" eaLnBrk="1" fontAlgn="auto" hangingPunct="1">
              <a:spcAft>
                <a:spcPts val="0"/>
              </a:spcAft>
              <a:buClr>
                <a:srgbClr val="990033"/>
              </a:buClr>
              <a:defRPr/>
            </a:pPr>
            <a:r>
              <a:rPr lang="fr-FR" sz="1000" dirty="0">
                <a:solidFill>
                  <a:schemeClr val="tx1"/>
                </a:solidFill>
              </a:rPr>
              <a:t>EERD initiative conseiller : </a:t>
            </a:r>
            <a:r>
              <a:rPr lang="fr-FR" sz="1000" dirty="0">
                <a:solidFill>
                  <a:schemeClr val="tx1"/>
                </a:solidFill>
                <a:hlinkClick r:id="rId12"/>
              </a:rPr>
              <a:t>Cliquez ici</a:t>
            </a:r>
            <a:endParaRPr lang="fr-FR" sz="1000" dirty="0">
              <a:solidFill>
                <a:schemeClr val="tx1"/>
              </a:solidFill>
            </a:endParaRPr>
          </a:p>
          <a:p>
            <a:pPr lvl="2" eaLnBrk="1" fontAlgn="auto" hangingPunct="1">
              <a:spcAft>
                <a:spcPts val="0"/>
              </a:spcAft>
              <a:buClr>
                <a:srgbClr val="990033"/>
              </a:buClr>
              <a:defRPr/>
            </a:pPr>
            <a:r>
              <a:rPr lang="fr-FR" sz="1000" dirty="0">
                <a:solidFill>
                  <a:schemeClr val="tx1"/>
                </a:solidFill>
              </a:rPr>
              <a:t>EERD initiative prospect web : </a:t>
            </a:r>
            <a:r>
              <a:rPr lang="fr-FR" sz="1000" dirty="0">
                <a:solidFill>
                  <a:schemeClr val="tx1"/>
                </a:solidFill>
                <a:hlinkClick r:id="rId13"/>
              </a:rPr>
              <a:t>Cliquez ici</a:t>
            </a:r>
            <a:endParaRPr lang="fr-FR" sz="1000" dirty="0">
              <a:solidFill>
                <a:schemeClr val="tx1"/>
              </a:solidFill>
            </a:endParaRPr>
          </a:p>
          <a:p>
            <a:pPr lvl="1" eaLnBrk="1" fontAlgn="auto" hangingPunct="1">
              <a:spcAft>
                <a:spcPts val="0"/>
              </a:spcAft>
              <a:buClr>
                <a:srgbClr val="990033"/>
              </a:buClr>
              <a:buFont typeface="Wingdings" panose="05000000000000000000" pitchFamily="2" charset="2"/>
              <a:buChar char="§"/>
              <a:defRPr/>
            </a:pPr>
            <a:endParaRPr lang="fr-FR" sz="1200" dirty="0">
              <a:solidFill>
                <a:schemeClr val="tx1"/>
              </a:solidFill>
            </a:endParaRPr>
          </a:p>
        </p:txBody>
      </p:sp>
      <p:grpSp>
        <p:nvGrpSpPr>
          <p:cNvPr id="87" name="Graphique 1830">
            <a:extLst>
              <a:ext uri="{FF2B5EF4-FFF2-40B4-BE49-F238E27FC236}">
                <a16:creationId xmlns:a16="http://schemas.microsoft.com/office/drawing/2014/main" id="{306DFD0A-E18B-E0FF-3B4A-84555D8E736E}"/>
              </a:ext>
            </a:extLst>
          </p:cNvPr>
          <p:cNvGrpSpPr/>
          <p:nvPr/>
        </p:nvGrpSpPr>
        <p:grpSpPr>
          <a:xfrm>
            <a:off x="881094" y="2655108"/>
            <a:ext cx="248961" cy="225774"/>
            <a:chOff x="10483925" y="2904391"/>
            <a:chExt cx="396900" cy="359934"/>
          </a:xfrm>
          <a:noFill/>
        </p:grpSpPr>
        <p:grpSp>
          <p:nvGrpSpPr>
            <p:cNvPr id="88" name="Graphique 1830">
              <a:extLst>
                <a:ext uri="{FF2B5EF4-FFF2-40B4-BE49-F238E27FC236}">
                  <a16:creationId xmlns:a16="http://schemas.microsoft.com/office/drawing/2014/main" id="{02D8A36F-BE2D-046A-A387-A972CE439A11}"/>
                </a:ext>
              </a:extLst>
            </p:cNvPr>
            <p:cNvGrpSpPr/>
            <p:nvPr/>
          </p:nvGrpSpPr>
          <p:grpSpPr>
            <a:xfrm>
              <a:off x="10483925" y="2904391"/>
              <a:ext cx="396900" cy="359934"/>
              <a:chOff x="10483925" y="2904391"/>
              <a:chExt cx="396900" cy="359934"/>
            </a:xfrm>
            <a:grpFill/>
          </p:grpSpPr>
          <p:sp>
            <p:nvSpPr>
              <p:cNvPr id="92" name="Forme libre : forme 91">
                <a:extLst>
                  <a:ext uri="{FF2B5EF4-FFF2-40B4-BE49-F238E27FC236}">
                    <a16:creationId xmlns:a16="http://schemas.microsoft.com/office/drawing/2014/main" id="{080C0669-0CD3-D1EF-C551-336FC76E57D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C04DD8EA-F8BA-8BF5-B03D-17F7BB823E52}"/>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EE7FAA84-5D32-5E8A-E004-2658E2F475BA}"/>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87126EF3-A862-9989-02DB-4FB52C7055B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5240289-20D5-E11E-A46B-0F1BD42777EB}"/>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0D2BCD45-12C5-CA96-7801-984363C7AB2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71C1A79F-B556-8E22-F22F-BD5EC370A15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BC2562A6-4ABB-4B8A-7380-0493D30BF40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15D448D9-A54B-3A4B-9955-E2AA25E0C0E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94AF558-7D24-9FEE-5822-CC1925420DC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457A33F3-E5E7-E28C-3C53-EE19EE74B71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DF5526D6-4871-219C-D57E-62D3D831D6C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2158ECEE-ECEC-F32E-BF6D-3423DD4F7DB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89" name="Forme libre : forme 88">
              <a:extLst>
                <a:ext uri="{FF2B5EF4-FFF2-40B4-BE49-F238E27FC236}">
                  <a16:creationId xmlns:a16="http://schemas.microsoft.com/office/drawing/2014/main" id="{A8B06D9D-4F67-66C1-57BF-5512196D2E5A}"/>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2C935C17-81B6-97A8-0D71-665FFFEE100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5698A259-DAA7-180F-E093-F6E4DA156F18}"/>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5" name="Graphique 1830">
            <a:extLst>
              <a:ext uri="{FF2B5EF4-FFF2-40B4-BE49-F238E27FC236}">
                <a16:creationId xmlns:a16="http://schemas.microsoft.com/office/drawing/2014/main" id="{619C3E22-FDF0-EED2-0D05-7B23635B5F86}"/>
              </a:ext>
            </a:extLst>
          </p:cNvPr>
          <p:cNvGrpSpPr/>
          <p:nvPr/>
        </p:nvGrpSpPr>
        <p:grpSpPr>
          <a:xfrm>
            <a:off x="6803807" y="2666186"/>
            <a:ext cx="248961" cy="225774"/>
            <a:chOff x="10483925" y="2904391"/>
            <a:chExt cx="396900" cy="359934"/>
          </a:xfrm>
          <a:noFill/>
        </p:grpSpPr>
        <p:grpSp>
          <p:nvGrpSpPr>
            <p:cNvPr id="106" name="Graphique 1830">
              <a:extLst>
                <a:ext uri="{FF2B5EF4-FFF2-40B4-BE49-F238E27FC236}">
                  <a16:creationId xmlns:a16="http://schemas.microsoft.com/office/drawing/2014/main" id="{3ED1AB2C-C7BF-5F05-F7F7-4785E2F39FCB}"/>
                </a:ext>
              </a:extLst>
            </p:cNvPr>
            <p:cNvGrpSpPr/>
            <p:nvPr/>
          </p:nvGrpSpPr>
          <p:grpSpPr>
            <a:xfrm>
              <a:off x="10483925" y="2904391"/>
              <a:ext cx="396900" cy="359934"/>
              <a:chOff x="10483925" y="2904391"/>
              <a:chExt cx="396900" cy="359934"/>
            </a:xfrm>
            <a:grpFill/>
          </p:grpSpPr>
          <p:sp>
            <p:nvSpPr>
              <p:cNvPr id="110" name="Forme libre : forme 109">
                <a:extLst>
                  <a:ext uri="{FF2B5EF4-FFF2-40B4-BE49-F238E27FC236}">
                    <a16:creationId xmlns:a16="http://schemas.microsoft.com/office/drawing/2014/main" id="{44733D55-A31B-DAD7-65D8-60D6A74DA68A}"/>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5367B0D0-7777-3E7D-FE76-1F33F71E10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529339B4-7380-B371-3918-B29602BC7D28}"/>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CE0EA923-4CD4-A026-00C6-570421ABF5A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14" name="Forme libre : forme 113">
                <a:extLst>
                  <a:ext uri="{FF2B5EF4-FFF2-40B4-BE49-F238E27FC236}">
                    <a16:creationId xmlns:a16="http://schemas.microsoft.com/office/drawing/2014/main" id="{EF0029DC-EEA9-3F7B-BA36-9FDF87CF76C0}"/>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15" name="Forme libre : forme 114">
                <a:extLst>
                  <a:ext uri="{FF2B5EF4-FFF2-40B4-BE49-F238E27FC236}">
                    <a16:creationId xmlns:a16="http://schemas.microsoft.com/office/drawing/2014/main" id="{B7F354AD-7F20-FF4A-2494-1D1ACD91FE3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C462DF3F-8AAE-6D5B-881C-D2C67AE2A46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EFD48101-5D18-D5CC-570D-DCEC34287408}"/>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8B277C7D-A92D-0FBF-C43C-C088677DE7E4}"/>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4E8FC2C6-2CF1-5A22-2412-6095B9740E8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B5DFD7EA-89C0-CC79-E05E-F210C6B8D326}"/>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8A6AD1C2-9EB7-8E2E-0ECC-F23C897BD7F4}"/>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85BC136C-4443-8981-0F01-E0B5047F0040}"/>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07" name="Forme libre : forme 106">
              <a:extLst>
                <a:ext uri="{FF2B5EF4-FFF2-40B4-BE49-F238E27FC236}">
                  <a16:creationId xmlns:a16="http://schemas.microsoft.com/office/drawing/2014/main" id="{7E8B804A-9A2A-C433-988F-35D4E8B67595}"/>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291584F3-6EEF-F2B6-8793-E8ACEDE05970}"/>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09" name="Forme libre : forme 108">
              <a:extLst>
                <a:ext uri="{FF2B5EF4-FFF2-40B4-BE49-F238E27FC236}">
                  <a16:creationId xmlns:a16="http://schemas.microsoft.com/office/drawing/2014/main" id="{64F9E5E5-42CC-9103-E330-81E78E372A6B}"/>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2050" name="Picture 2" descr="Illustration De Concept De Vidéoconférence De Dessin Animé | Vecteur Premium">
            <a:extLst>
              <a:ext uri="{FF2B5EF4-FFF2-40B4-BE49-F238E27FC236}">
                <a16:creationId xmlns:a16="http://schemas.microsoft.com/office/drawing/2014/main" id="{99FD1E57-7A61-BDC8-54AF-2C47D69E90CD}"/>
              </a:ext>
            </a:extLst>
          </p:cNvPr>
          <p:cNvPicPr>
            <a:picLocks noChangeAspect="1" noChangeArrowheads="1"/>
          </p:cNvPicPr>
          <p:nvPr/>
        </p:nvPicPr>
        <p:blipFill rotWithShape="1">
          <a:blip r:embed="rId14">
            <a:grayscl/>
            <a:extLst>
              <a:ext uri="{28A0092B-C50C-407E-A947-70E740481C1C}">
                <a14:useLocalDpi xmlns:a14="http://schemas.microsoft.com/office/drawing/2010/main" val="0"/>
              </a:ext>
            </a:extLst>
          </a:blip>
          <a:srcRect t="10067" b="7626"/>
          <a:stretch/>
        </p:blipFill>
        <p:spPr bwMode="auto">
          <a:xfrm>
            <a:off x="7867649" y="3938396"/>
            <a:ext cx="2828926" cy="23284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ADN Nations - Analyse de marché et conseil stratégique">
            <a:hlinkClick r:id="rId15" action="ppaction://hlinksldjump"/>
            <a:extLst>
              <a:ext uri="{FF2B5EF4-FFF2-40B4-BE49-F238E27FC236}">
                <a16:creationId xmlns:a16="http://schemas.microsoft.com/office/drawing/2014/main" id="{3476A233-5B67-2B5F-8BF6-DF8760A8067A}"/>
              </a:ext>
            </a:extLst>
          </p:cNvPr>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528F3747-71B8-B17C-80D1-C5075F98240B}"/>
              </a:ext>
            </a:extLst>
          </p:cNvPr>
          <p:cNvPicPr>
            <a:picLocks noChangeAspect="1"/>
          </p:cNvPicPr>
          <p:nvPr/>
        </p:nvPicPr>
        <p:blipFill>
          <a:blip r:embed="rId17"/>
          <a:stretch>
            <a:fillRect/>
          </a:stretch>
        </p:blipFill>
        <p:spPr>
          <a:xfrm>
            <a:off x="696064" y="6227572"/>
            <a:ext cx="510206" cy="607081"/>
          </a:xfrm>
          <a:prstGeom prst="rect">
            <a:avLst/>
          </a:prstGeom>
        </p:spPr>
      </p:pic>
    </p:spTree>
    <p:extLst>
      <p:ext uri="{BB962C8B-B14F-4D97-AF65-F5344CB8AC3E}">
        <p14:creationId xmlns:p14="http://schemas.microsoft.com/office/powerpoint/2010/main" val="404918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 name="Espace réservé du contenu 8">
            <a:extLst>
              <a:ext uri="{FF2B5EF4-FFF2-40B4-BE49-F238E27FC236}">
                <a16:creationId xmlns:a16="http://schemas.microsoft.com/office/drawing/2014/main" id="{08AE2ABC-B74C-5957-EF2C-DF083188E514}"/>
              </a:ext>
            </a:extLst>
          </p:cNvPr>
          <p:cNvSpPr txBox="1">
            <a:spLocks/>
          </p:cNvSpPr>
          <p:nvPr/>
        </p:nvSpPr>
        <p:spPr bwMode="auto">
          <a:xfrm>
            <a:off x="6485688" y="2159022"/>
            <a:ext cx="5564731" cy="1711386"/>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6" name="Espace réservé du contenu 8">
            <a:extLst>
              <a:ext uri="{FF2B5EF4-FFF2-40B4-BE49-F238E27FC236}">
                <a16:creationId xmlns:a16="http://schemas.microsoft.com/office/drawing/2014/main" id="{82BE54E3-3504-0DE1-F5EC-B609116730F1}"/>
              </a:ext>
            </a:extLst>
          </p:cNvPr>
          <p:cNvSpPr txBox="1">
            <a:spLocks/>
          </p:cNvSpPr>
          <p:nvPr/>
        </p:nvSpPr>
        <p:spPr bwMode="auto">
          <a:xfrm>
            <a:off x="476141" y="2508938"/>
            <a:ext cx="5725208" cy="1353891"/>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9" name="Espace réservé du contenu 8">
            <a:extLst>
              <a:ext uri="{FF2B5EF4-FFF2-40B4-BE49-F238E27FC236}">
                <a16:creationId xmlns:a16="http://schemas.microsoft.com/office/drawing/2014/main" id="{8F9EFA26-AC56-EA9F-8C0E-DB583CF02432}"/>
              </a:ext>
            </a:extLst>
          </p:cNvPr>
          <p:cNvSpPr txBox="1">
            <a:spLocks/>
          </p:cNvSpPr>
          <p:nvPr/>
        </p:nvSpPr>
        <p:spPr bwMode="auto">
          <a:xfrm>
            <a:off x="476141" y="4553547"/>
            <a:ext cx="5725208" cy="1353891"/>
          </a:xfrm>
          <a:prstGeom prst="rect">
            <a:avLst/>
          </a:prstGeom>
          <a:noFill/>
          <a:ln w="76200">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1" name="Espace réservé du contenu 8">
            <a:extLst>
              <a:ext uri="{FF2B5EF4-FFF2-40B4-BE49-F238E27FC236}">
                <a16:creationId xmlns:a16="http://schemas.microsoft.com/office/drawing/2014/main" id="{8FE9532F-C278-BF3B-083F-144B381F22FD}"/>
              </a:ext>
            </a:extLst>
          </p:cNvPr>
          <p:cNvSpPr txBox="1">
            <a:spLocks/>
          </p:cNvSpPr>
          <p:nvPr/>
        </p:nvSpPr>
        <p:spPr bwMode="auto">
          <a:xfrm>
            <a:off x="6496493" y="4145261"/>
            <a:ext cx="5543122" cy="1762177"/>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95" name="Espace réservé du contenu 8">
            <a:extLst>
              <a:ext uri="{FF2B5EF4-FFF2-40B4-BE49-F238E27FC236}">
                <a16:creationId xmlns:a16="http://schemas.microsoft.com/office/drawing/2014/main" id="{E0CA6278-A9CE-4B33-42F7-6F1648ED8E3C}"/>
              </a:ext>
            </a:extLst>
          </p:cNvPr>
          <p:cNvSpPr txBox="1">
            <a:spLocks/>
          </p:cNvSpPr>
          <p:nvPr/>
        </p:nvSpPr>
        <p:spPr>
          <a:xfrm>
            <a:off x="363083" y="4794608"/>
            <a:ext cx="5838266"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t>FAF GP ALIZE CONVICTION JUILLET 2024 (Gamme Défensive CIB) </a:t>
            </a:r>
            <a:endParaRPr lang="fr-FR" sz="1200"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56023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du Green : « </a:t>
            </a:r>
            <a:r>
              <a:rPr lang="fr-FR" dirty="0">
                <a:solidFill>
                  <a:srgbClr val="C00000"/>
                </a:solidFill>
                <a:latin typeface="Montserrat Black"/>
              </a:rPr>
              <a:t>Identifier et encourager </a:t>
            </a:r>
            <a:r>
              <a:rPr lang="fr-FR" dirty="0">
                <a:latin typeface="Montserrat Black"/>
              </a:rPr>
              <a:t>les projets </a:t>
            </a:r>
            <a:r>
              <a:rPr lang="fr-FR" dirty="0">
                <a:solidFill>
                  <a:srgbClr val="00B050"/>
                </a:solidFill>
                <a:latin typeface="Montserrat Black"/>
              </a:rPr>
              <a:t>Green</a:t>
            </a:r>
            <a:r>
              <a:rPr lang="fr-FR" dirty="0">
                <a:latin typeface="Montserrat Black"/>
              </a:rPr>
              <a:t> de nos clients »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GREEN</a:t>
            </a:r>
          </a:p>
        </p:txBody>
      </p:sp>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3"/>
              </a:rPr>
              <a:t>le Book des offres</a:t>
            </a:r>
            <a:endParaRPr lang="fr-FR" sz="1000" dirty="0">
              <a:solidFill>
                <a:schemeClr val="tx1">
                  <a:lumMod val="75000"/>
                  <a:lumOff val="25000"/>
                </a:schemeClr>
              </a:solidFill>
            </a:endParaRPr>
          </a:p>
        </p:txBody>
      </p:sp>
      <p:sp>
        <p:nvSpPr>
          <p:cNvPr id="224" name="Rectangle 223">
            <a:extLst>
              <a:ext uri="{FF2B5EF4-FFF2-40B4-BE49-F238E27FC236}">
                <a16:creationId xmlns:a16="http://schemas.microsoft.com/office/drawing/2014/main" id="{94B295FB-9B1B-152D-6CCF-C72B5377F3E4}"/>
              </a:ext>
            </a:extLst>
          </p:cNvPr>
          <p:cNvSpPr/>
          <p:nvPr/>
        </p:nvSpPr>
        <p:spPr>
          <a:xfrm>
            <a:off x="519754" y="985909"/>
            <a:ext cx="11598795" cy="1439651"/>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7" name="Espace réservé du contenu 8">
            <a:extLst>
              <a:ext uri="{FF2B5EF4-FFF2-40B4-BE49-F238E27FC236}">
                <a16:creationId xmlns:a16="http://schemas.microsoft.com/office/drawing/2014/main" id="{A9BD166E-D5B1-CF08-9938-5BE7142B6739}"/>
              </a:ext>
            </a:extLst>
          </p:cNvPr>
          <p:cNvSpPr txBox="1">
            <a:spLocks noChangeArrowheads="1"/>
          </p:cNvSpPr>
          <p:nvPr/>
        </p:nvSpPr>
        <p:spPr bwMode="auto">
          <a:xfrm>
            <a:off x="772208" y="2349405"/>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228" name="Espace réservé du contenu 8">
            <a:extLst>
              <a:ext uri="{FF2B5EF4-FFF2-40B4-BE49-F238E27FC236}">
                <a16:creationId xmlns:a16="http://schemas.microsoft.com/office/drawing/2014/main" id="{AC69731D-0D65-ACA5-7394-94B5E7CCC9E5}"/>
              </a:ext>
            </a:extLst>
          </p:cNvPr>
          <p:cNvSpPr txBox="1">
            <a:spLocks noChangeArrowheads="1"/>
          </p:cNvSpPr>
          <p:nvPr/>
        </p:nvSpPr>
        <p:spPr bwMode="auto">
          <a:xfrm>
            <a:off x="6610473" y="1968130"/>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230" name="Espace réservé du contenu 8">
            <a:extLst>
              <a:ext uri="{FF2B5EF4-FFF2-40B4-BE49-F238E27FC236}">
                <a16:creationId xmlns:a16="http://schemas.microsoft.com/office/drawing/2014/main" id="{7919C88F-6366-2CD8-2F3A-C7E581D42D4C}"/>
              </a:ext>
            </a:extLst>
          </p:cNvPr>
          <p:cNvSpPr txBox="1">
            <a:spLocks noChangeArrowheads="1"/>
          </p:cNvSpPr>
          <p:nvPr/>
        </p:nvSpPr>
        <p:spPr bwMode="auto">
          <a:xfrm>
            <a:off x="772207" y="4394014"/>
            <a:ext cx="2966463" cy="319066"/>
          </a:xfrm>
          <a:prstGeom prst="rect">
            <a:avLst/>
          </a:prstGeom>
          <a:solidFill>
            <a:srgbClr val="00206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PREMIUM*</a:t>
            </a:r>
          </a:p>
        </p:txBody>
      </p:sp>
      <p:sp>
        <p:nvSpPr>
          <p:cNvPr id="233" name="Espace réservé du contenu 8">
            <a:extLst>
              <a:ext uri="{FF2B5EF4-FFF2-40B4-BE49-F238E27FC236}">
                <a16:creationId xmlns:a16="http://schemas.microsoft.com/office/drawing/2014/main" id="{13CF6E8E-41B3-8121-9D24-014CA5FE5094}"/>
              </a:ext>
            </a:extLst>
          </p:cNvPr>
          <p:cNvSpPr txBox="1">
            <a:spLocks noChangeArrowheads="1"/>
          </p:cNvSpPr>
          <p:nvPr/>
        </p:nvSpPr>
        <p:spPr bwMode="auto">
          <a:xfrm>
            <a:off x="6610473" y="3969207"/>
            <a:ext cx="308995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grpSp>
        <p:nvGrpSpPr>
          <p:cNvPr id="234" name="Graphique 1830">
            <a:extLst>
              <a:ext uri="{FF2B5EF4-FFF2-40B4-BE49-F238E27FC236}">
                <a16:creationId xmlns:a16="http://schemas.microsoft.com/office/drawing/2014/main" id="{0BBD4997-51AB-5072-2231-E317AE1C481F}"/>
              </a:ext>
            </a:extLst>
          </p:cNvPr>
          <p:cNvGrpSpPr/>
          <p:nvPr/>
        </p:nvGrpSpPr>
        <p:grpSpPr>
          <a:xfrm>
            <a:off x="775819" y="2394065"/>
            <a:ext cx="248961" cy="225774"/>
            <a:chOff x="10483925" y="2904391"/>
            <a:chExt cx="396900" cy="359934"/>
          </a:xfrm>
          <a:noFill/>
        </p:grpSpPr>
        <p:grpSp>
          <p:nvGrpSpPr>
            <p:cNvPr id="235" name="Graphique 1830">
              <a:extLst>
                <a:ext uri="{FF2B5EF4-FFF2-40B4-BE49-F238E27FC236}">
                  <a16:creationId xmlns:a16="http://schemas.microsoft.com/office/drawing/2014/main" id="{18DAAD5F-F773-A25C-4D39-BEF2B5C8FD72}"/>
                </a:ext>
              </a:extLst>
            </p:cNvPr>
            <p:cNvGrpSpPr/>
            <p:nvPr/>
          </p:nvGrpSpPr>
          <p:grpSpPr>
            <a:xfrm>
              <a:off x="10483925" y="2904391"/>
              <a:ext cx="396900" cy="359934"/>
              <a:chOff x="10483925" y="2904391"/>
              <a:chExt cx="396900" cy="359934"/>
            </a:xfrm>
            <a:grpFill/>
          </p:grpSpPr>
          <p:sp>
            <p:nvSpPr>
              <p:cNvPr id="279" name="Forme libre : forme 278">
                <a:extLst>
                  <a:ext uri="{FF2B5EF4-FFF2-40B4-BE49-F238E27FC236}">
                    <a16:creationId xmlns:a16="http://schemas.microsoft.com/office/drawing/2014/main" id="{D0C1DBD6-199C-1B0E-0F18-FF56B1B826F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97460278-BB09-8E46-96EC-207501FF67A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8D0C019-DBCC-7FE8-7DB1-7C39190633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6EF51C8A-DABB-10D7-85C9-89BF8B0FF91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A2E1A63E-ADE1-65B7-1523-4F78A74E22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B667C795-322C-0E94-EBBF-48F846A4682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F647B9FE-9840-E5D0-B053-FD3E7929530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B0B6407-210D-BEA8-57C7-94C95346C9C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78D35BB-76A1-06F0-8F60-059715B10C8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86190B5-7F4C-2251-7069-CE522BEB34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028BE317-D5E2-4045-E97B-482B5E3F668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DA87E696-C29C-57D0-E7BB-76620713648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746B48E6-AE37-0424-8930-98E5D3666F9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6" name="Forme libre : forme 235">
              <a:extLst>
                <a:ext uri="{FF2B5EF4-FFF2-40B4-BE49-F238E27FC236}">
                  <a16:creationId xmlns:a16="http://schemas.microsoft.com/office/drawing/2014/main" id="{BB9E6F57-17DB-D290-6820-24DD81A3CD9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C1FACBA2-2D03-731A-3EAE-78677EB1CAE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64A3F0AD-A81F-A646-894E-D0CFE4CE92A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00" name="Graphique 1830">
            <a:extLst>
              <a:ext uri="{FF2B5EF4-FFF2-40B4-BE49-F238E27FC236}">
                <a16:creationId xmlns:a16="http://schemas.microsoft.com/office/drawing/2014/main" id="{DB2386FA-A812-E054-FF06-576C346AAFC9}"/>
              </a:ext>
            </a:extLst>
          </p:cNvPr>
          <p:cNvGrpSpPr/>
          <p:nvPr/>
        </p:nvGrpSpPr>
        <p:grpSpPr>
          <a:xfrm>
            <a:off x="782654" y="4434910"/>
            <a:ext cx="248961" cy="225774"/>
            <a:chOff x="10483925" y="2904391"/>
            <a:chExt cx="396900" cy="359934"/>
          </a:xfrm>
          <a:noFill/>
        </p:grpSpPr>
        <p:grpSp>
          <p:nvGrpSpPr>
            <p:cNvPr id="301" name="Graphique 1830">
              <a:extLst>
                <a:ext uri="{FF2B5EF4-FFF2-40B4-BE49-F238E27FC236}">
                  <a16:creationId xmlns:a16="http://schemas.microsoft.com/office/drawing/2014/main" id="{EE53F980-268A-0517-4D86-10F7A03E2B5C}"/>
                </a:ext>
              </a:extLst>
            </p:cNvPr>
            <p:cNvGrpSpPr/>
            <p:nvPr/>
          </p:nvGrpSpPr>
          <p:grpSpPr>
            <a:xfrm>
              <a:off x="10483925" y="2904391"/>
              <a:ext cx="396900" cy="359934"/>
              <a:chOff x="10483925" y="2904391"/>
              <a:chExt cx="396900" cy="359934"/>
            </a:xfrm>
            <a:grpFill/>
          </p:grpSpPr>
          <p:sp>
            <p:nvSpPr>
              <p:cNvPr id="305" name="Forme libre : forme 304">
                <a:extLst>
                  <a:ext uri="{FF2B5EF4-FFF2-40B4-BE49-F238E27FC236}">
                    <a16:creationId xmlns:a16="http://schemas.microsoft.com/office/drawing/2014/main" id="{99214636-988B-CADD-FC0A-35208A948021}"/>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5F40AAF-74C9-14BA-8802-FFD4DF5E4DB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23660EE4-1687-E981-F3DD-578BB2C3858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C274DEC-C36C-ECA3-B818-D70A0257DB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5C4D041-0B38-B68F-37E4-2C65ADA8BC3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5DA5A8CF-E6CE-581B-8C92-9FA8B556973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1" name="Forme libre : forme 310">
                <a:extLst>
                  <a:ext uri="{FF2B5EF4-FFF2-40B4-BE49-F238E27FC236}">
                    <a16:creationId xmlns:a16="http://schemas.microsoft.com/office/drawing/2014/main" id="{0C105150-BE46-9A54-A9B4-B7E41BD0962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4A77694-2FFB-AE06-000C-35B377F08C5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32958568-C040-2363-C796-5AD8F76FA8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1EB1BD55-843D-C1C5-5831-1257397E3A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D58AAB95-1077-D5DD-2486-AFB0A5E5A33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FDA529E6-5C46-FD6E-CFAE-53D68EF04B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AE91159F-4AF1-D9F0-D33B-803AF56AB3B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02" name="Forme libre : forme 301">
              <a:extLst>
                <a:ext uri="{FF2B5EF4-FFF2-40B4-BE49-F238E27FC236}">
                  <a16:creationId xmlns:a16="http://schemas.microsoft.com/office/drawing/2014/main" id="{26D6C8A8-7CF5-8184-6109-253A215A7BA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D45E4935-DD39-B263-1261-80720C5CC75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5996459-7475-DE0F-AE36-D8820D9D1A2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18" name="Graphique 1830">
            <a:extLst>
              <a:ext uri="{FF2B5EF4-FFF2-40B4-BE49-F238E27FC236}">
                <a16:creationId xmlns:a16="http://schemas.microsoft.com/office/drawing/2014/main" id="{B4C81DB5-19B7-F0A1-9F0B-9FB695305A27}"/>
              </a:ext>
            </a:extLst>
          </p:cNvPr>
          <p:cNvGrpSpPr/>
          <p:nvPr/>
        </p:nvGrpSpPr>
        <p:grpSpPr>
          <a:xfrm>
            <a:off x="6621044" y="2022171"/>
            <a:ext cx="248961" cy="225774"/>
            <a:chOff x="10483925" y="2904391"/>
            <a:chExt cx="396900" cy="359934"/>
          </a:xfrm>
          <a:noFill/>
        </p:grpSpPr>
        <p:grpSp>
          <p:nvGrpSpPr>
            <p:cNvPr id="319" name="Graphique 1830">
              <a:extLst>
                <a:ext uri="{FF2B5EF4-FFF2-40B4-BE49-F238E27FC236}">
                  <a16:creationId xmlns:a16="http://schemas.microsoft.com/office/drawing/2014/main" id="{9763D6AB-5CD9-21A6-2885-96DE81E4AEA0}"/>
                </a:ext>
              </a:extLst>
            </p:cNvPr>
            <p:cNvGrpSpPr/>
            <p:nvPr/>
          </p:nvGrpSpPr>
          <p:grpSpPr>
            <a:xfrm>
              <a:off x="10483925" y="2904391"/>
              <a:ext cx="396900" cy="359934"/>
              <a:chOff x="10483925" y="2904391"/>
              <a:chExt cx="396900" cy="359934"/>
            </a:xfrm>
            <a:grpFill/>
          </p:grpSpPr>
          <p:sp>
            <p:nvSpPr>
              <p:cNvPr id="127" name="Forme libre : forme 126">
                <a:extLst>
                  <a:ext uri="{FF2B5EF4-FFF2-40B4-BE49-F238E27FC236}">
                    <a16:creationId xmlns:a16="http://schemas.microsoft.com/office/drawing/2014/main" id="{3710F167-69D4-3F39-AD5A-B3F4A32E15C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47204299-3C1A-E9AB-BBAB-C6FD639F643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D69E53E5-9A0A-3AE3-20EF-2D3D070213E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D809E2EE-9D5C-211F-21A0-DD6DE0D7A7A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4458422C-18E1-4ADA-29A1-8D398B6901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D26E297-1F62-B47E-0CC6-C03BDE39A3A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2B13BC00-D146-6BB7-1A30-79CD8580362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F2F3C26-E705-DEC6-69FE-3B4572DF84B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B26AA526-AC9B-DA8F-4F3A-2C7AE4BCB7B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AC2A54B-4AB5-A4A5-4D4F-BD5182BC7FD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539E827-BD4A-7E58-21D8-495090C4EE4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CABC4F84-F253-2E01-79A3-5F1377517D6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339C045-4931-B763-BF9C-2FC5CD398F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24" name="Forme libre : forme 123">
              <a:extLst>
                <a:ext uri="{FF2B5EF4-FFF2-40B4-BE49-F238E27FC236}">
                  <a16:creationId xmlns:a16="http://schemas.microsoft.com/office/drawing/2014/main" id="{4C9D7608-CB47-568C-F518-EC5907EC9F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0B82DD5C-E007-BDBA-F95A-B86E8E00F83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DA9311-4654-80CA-3716-E592B2069B2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43" name="Graphique 1830">
            <a:extLst>
              <a:ext uri="{FF2B5EF4-FFF2-40B4-BE49-F238E27FC236}">
                <a16:creationId xmlns:a16="http://schemas.microsoft.com/office/drawing/2014/main" id="{55A01976-B7CF-6368-5660-EF82148F7D72}"/>
              </a:ext>
            </a:extLst>
          </p:cNvPr>
          <p:cNvGrpSpPr/>
          <p:nvPr/>
        </p:nvGrpSpPr>
        <p:grpSpPr>
          <a:xfrm>
            <a:off x="6660811" y="4008723"/>
            <a:ext cx="248961" cy="225774"/>
            <a:chOff x="10483925" y="2904391"/>
            <a:chExt cx="396900" cy="359934"/>
          </a:xfrm>
          <a:noFill/>
        </p:grpSpPr>
        <p:grpSp>
          <p:nvGrpSpPr>
            <p:cNvPr id="144" name="Graphique 1830">
              <a:extLst>
                <a:ext uri="{FF2B5EF4-FFF2-40B4-BE49-F238E27FC236}">
                  <a16:creationId xmlns:a16="http://schemas.microsoft.com/office/drawing/2014/main" id="{65E4A3AF-B10B-757A-1781-DE93ED0F0F30}"/>
                </a:ext>
              </a:extLst>
            </p:cNvPr>
            <p:cNvGrpSpPr/>
            <p:nvPr/>
          </p:nvGrpSpPr>
          <p:grpSpPr>
            <a:xfrm>
              <a:off x="10483925" y="2904391"/>
              <a:ext cx="396900" cy="359934"/>
              <a:chOff x="10483925" y="2904391"/>
              <a:chExt cx="396900" cy="359934"/>
            </a:xfrm>
            <a:grpFill/>
          </p:grpSpPr>
          <p:sp>
            <p:nvSpPr>
              <p:cNvPr id="148" name="Forme libre : forme 147">
                <a:extLst>
                  <a:ext uri="{FF2B5EF4-FFF2-40B4-BE49-F238E27FC236}">
                    <a16:creationId xmlns:a16="http://schemas.microsoft.com/office/drawing/2014/main" id="{D118572B-B42E-5AD1-3F18-C2995B17F2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C9587796-BD05-B4C3-D4A5-9658B10B86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D004BA5-7157-70DD-4F24-D2621E410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E2F4887-778F-9498-6313-7C12962196C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3CA1995A-55C8-EC07-4952-94B5A878090D}"/>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B0B4FE38-9390-0AE7-19E6-0ADB4A92F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E05E3A43-9322-1DD1-30C5-34494FFFA0E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B2A9AD02-7EA8-DC97-9906-0394045C66C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C2C9244-B4BD-E96D-0C6D-43900261CAF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6931AAF-8954-B5A2-BD4E-CAB61DCA2F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D249ECB-8096-E16D-814D-FAB076744CF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538D0B7D-7964-C271-5AF6-15AA3E5ED1E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A07EBCAE-2B9A-1B69-EA02-8EC370C76FD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45" name="Forme libre : forme 144">
              <a:extLst>
                <a:ext uri="{FF2B5EF4-FFF2-40B4-BE49-F238E27FC236}">
                  <a16:creationId xmlns:a16="http://schemas.microsoft.com/office/drawing/2014/main" id="{DC8BC0FF-BA63-C3D9-DC64-E0042DCCCA3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7D408C8B-CCC7-CD57-B18F-02CE66606A8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9E72A880-1DC1-2938-CFB1-6A110F8B3AD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194" name="Espace réservé du contenu 8">
            <a:extLst>
              <a:ext uri="{FF2B5EF4-FFF2-40B4-BE49-F238E27FC236}">
                <a16:creationId xmlns:a16="http://schemas.microsoft.com/office/drawing/2014/main" id="{E54C316B-0A19-869A-BC96-1B1697C627A0}"/>
              </a:ext>
            </a:extLst>
          </p:cNvPr>
          <p:cNvSpPr txBox="1">
            <a:spLocks/>
          </p:cNvSpPr>
          <p:nvPr/>
        </p:nvSpPr>
        <p:spPr>
          <a:xfrm>
            <a:off x="343801" y="2565673"/>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Assurance-vie responsable</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err="1"/>
              <a:t>PERi</a:t>
            </a:r>
            <a:r>
              <a:rPr lang="fr-FR" sz="1200" b="1" dirty="0"/>
              <a:t> responsable</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CSL vert</a:t>
            </a:r>
          </a:p>
        </p:txBody>
      </p:sp>
      <p:sp>
        <p:nvSpPr>
          <p:cNvPr id="3" name="Espace réservé du contenu 8">
            <a:extLst>
              <a:ext uri="{FF2B5EF4-FFF2-40B4-BE49-F238E27FC236}">
                <a16:creationId xmlns:a16="http://schemas.microsoft.com/office/drawing/2014/main" id="{61C8F285-AAF0-169C-415B-0A0C61D595BF}"/>
              </a:ext>
            </a:extLst>
          </p:cNvPr>
          <p:cNvSpPr txBox="1">
            <a:spLocks/>
          </p:cNvSpPr>
          <p:nvPr/>
        </p:nvSpPr>
        <p:spPr>
          <a:xfrm>
            <a:off x="363083" y="851462"/>
            <a:ext cx="10440623" cy="14669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B050"/>
              </a:buClr>
              <a:buFont typeface="Wingdings" panose="05000000000000000000" pitchFamily="2" charset="2"/>
              <a:buChar char="§"/>
              <a:defRPr/>
            </a:pPr>
            <a:endParaRPr lang="fr-FR" sz="1200" dirty="0"/>
          </a:p>
          <a:p>
            <a:pPr lvl="1" eaLnBrk="1" fontAlgn="auto" hangingPunct="1">
              <a:spcBef>
                <a:spcPts val="300"/>
              </a:spcBef>
              <a:spcAft>
                <a:spcPts val="0"/>
              </a:spcAft>
              <a:buClr>
                <a:srgbClr val="00B050"/>
              </a:buClr>
              <a:buFont typeface="Wingdings" panose="05000000000000000000" pitchFamily="2" charset="2"/>
              <a:buChar char="§"/>
              <a:defRPr/>
            </a:pPr>
            <a:r>
              <a:rPr lang="fr-FR" sz="1200" b="1" dirty="0"/>
              <a:t>Notre stratégie et nos priorités : </a:t>
            </a:r>
          </a:p>
          <a:p>
            <a:pPr lvl="2" eaLnBrk="1" fontAlgn="auto" hangingPunct="1">
              <a:spcBef>
                <a:spcPts val="300"/>
              </a:spcBef>
              <a:spcAft>
                <a:spcPts val="0"/>
              </a:spcAft>
              <a:buClr>
                <a:srgbClr val="00B050"/>
              </a:buClr>
              <a:defRPr/>
            </a:pPr>
            <a:r>
              <a:rPr lang="fr-FR" sz="1000" b="1" dirty="0"/>
              <a:t>Le contexte économique actuel est favorable pour accompagner nos clients dans leurs projets de transition environnementale </a:t>
            </a:r>
            <a:r>
              <a:rPr lang="fr-FR" sz="1000" dirty="0"/>
              <a:t>tels que la rénovation énergétique de leurs logements, le changement de véhicule ou le fait de donner du sens à leur épargne. </a:t>
            </a:r>
          </a:p>
          <a:p>
            <a:pPr lvl="2" eaLnBrk="1" fontAlgn="auto" hangingPunct="1">
              <a:spcBef>
                <a:spcPts val="300"/>
              </a:spcBef>
              <a:spcAft>
                <a:spcPts val="0"/>
              </a:spcAft>
              <a:buClr>
                <a:srgbClr val="00B050"/>
              </a:buClr>
              <a:defRPr/>
            </a:pPr>
            <a:r>
              <a:rPr lang="fr-FR" sz="1000" dirty="0"/>
              <a:t>Le </a:t>
            </a:r>
            <a:r>
              <a:rPr lang="fr-FR" sz="1000" b="1" dirty="0"/>
              <a:t>Questionnaire Finance Durable </a:t>
            </a:r>
            <a:r>
              <a:rPr lang="fr-FR" sz="1000" dirty="0"/>
              <a:t>est une grande opportunité en ce sens : </a:t>
            </a:r>
            <a:r>
              <a:rPr lang="fr-FR" sz="1000" dirty="0">
                <a:hlinkClick r:id="rId4"/>
              </a:rPr>
              <a:t>cliquez ici</a:t>
            </a:r>
            <a:endParaRPr lang="fr-FR" sz="1000" dirty="0"/>
          </a:p>
          <a:p>
            <a:pPr lvl="2" eaLnBrk="1" fontAlgn="auto" hangingPunct="1">
              <a:spcBef>
                <a:spcPts val="300"/>
              </a:spcBef>
              <a:spcAft>
                <a:spcPts val="0"/>
              </a:spcAft>
              <a:buClr>
                <a:srgbClr val="00B050"/>
              </a:buClr>
              <a:defRPr/>
            </a:pPr>
            <a:endParaRPr lang="fr-FR" sz="1000" dirty="0"/>
          </a:p>
          <a:p>
            <a:pPr lvl="1" eaLnBrk="1" fontAlgn="auto" hangingPunct="1">
              <a:spcBef>
                <a:spcPts val="300"/>
              </a:spcBef>
              <a:spcAft>
                <a:spcPts val="0"/>
              </a:spcAft>
              <a:buClr>
                <a:srgbClr val="00B050"/>
              </a:buClr>
              <a:buFont typeface="Wingdings" panose="05000000000000000000" pitchFamily="2" charset="2"/>
              <a:buChar char="§"/>
              <a:defRPr/>
            </a:pPr>
            <a:r>
              <a:rPr lang="fr-FR" sz="1200" b="1" dirty="0"/>
              <a:t>Les cibles du </a:t>
            </a:r>
            <a:r>
              <a:rPr lang="fr-FR" sz="1200" b="1" dirty="0">
                <a:solidFill>
                  <a:srgbClr val="00B050"/>
                </a:solidFill>
              </a:rPr>
              <a:t>Green</a:t>
            </a:r>
            <a:r>
              <a:rPr lang="fr-FR" sz="1200" b="1" dirty="0"/>
              <a:t> : </a:t>
            </a:r>
            <a:r>
              <a:rPr lang="fr-FR" sz="1200" dirty="0">
                <a:hlinkClick r:id="rId5" action="ppaction://hlinksldjump">
                  <a:extLst>
                    <a:ext uri="{A12FA001-AC4F-418D-AE19-62706E023703}">
                      <ahyp:hlinkClr xmlns:ahyp="http://schemas.microsoft.com/office/drawing/2018/hyperlinkcolor" val="tx"/>
                    </a:ext>
                  </a:extLst>
                </a:hlinkClick>
              </a:rPr>
              <a:t>cliquez ici</a:t>
            </a:r>
            <a:endParaRPr lang="fr-FR" sz="1200" dirty="0"/>
          </a:p>
        </p:txBody>
      </p:sp>
      <p:pic>
        <p:nvPicPr>
          <p:cNvPr id="4" name="Image 3">
            <a:extLst>
              <a:ext uri="{FF2B5EF4-FFF2-40B4-BE49-F238E27FC236}">
                <a16:creationId xmlns:a16="http://schemas.microsoft.com/office/drawing/2014/main" id="{D6F5EFBD-D393-6ED4-C1D8-0CF164259400}"/>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5647309" y="4359032"/>
            <a:ext cx="425399" cy="413416"/>
          </a:xfrm>
          <a:prstGeom prst="rect">
            <a:avLst/>
          </a:prstGeom>
        </p:spPr>
      </p:pic>
      <p:sp>
        <p:nvSpPr>
          <p:cNvPr id="2" name="Espace réservé du contenu 8">
            <a:extLst>
              <a:ext uri="{FF2B5EF4-FFF2-40B4-BE49-F238E27FC236}">
                <a16:creationId xmlns:a16="http://schemas.microsoft.com/office/drawing/2014/main" id="{B27EC0C3-88BD-4AFB-DFFA-FCD0194CDAC5}"/>
              </a:ext>
            </a:extLst>
          </p:cNvPr>
          <p:cNvSpPr txBox="1">
            <a:spLocks/>
          </p:cNvSpPr>
          <p:nvPr/>
        </p:nvSpPr>
        <p:spPr>
          <a:xfrm>
            <a:off x="6235059" y="4144279"/>
            <a:ext cx="5755784" cy="17621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AUTO* : </a:t>
            </a:r>
            <a:r>
              <a:rPr lang="fr-FR" sz="1200" dirty="0">
                <a:hlinkClick r:id="rId8"/>
              </a:rPr>
              <a:t>clic ici</a:t>
            </a:r>
            <a:endParaRPr lang="fr-FR" sz="1200" dirty="0"/>
          </a:p>
          <a:p>
            <a:pPr lvl="2" eaLnBrk="1" fontAlgn="auto" hangingPunct="1">
              <a:spcBef>
                <a:spcPts val="300"/>
              </a:spcBef>
              <a:spcAft>
                <a:spcPts val="0"/>
              </a:spcAft>
              <a:buClr>
                <a:srgbClr val="FFC000"/>
              </a:buClr>
              <a:defRPr/>
            </a:pPr>
            <a:r>
              <a:rPr lang="fr-FR" sz="1050" dirty="0"/>
              <a:t>Jusqu’à 10% de remise sur les véhicules propres (électriques et hybrides).</a:t>
            </a:r>
          </a:p>
          <a:p>
            <a:pPr lvl="2" algn="just" eaLnBrk="1" fontAlgn="auto" hangingPunct="1">
              <a:spcBef>
                <a:spcPts val="300"/>
              </a:spcBef>
              <a:spcAft>
                <a:spcPts val="0"/>
              </a:spcAft>
              <a:buClr>
                <a:srgbClr val="FFC000"/>
              </a:buClr>
              <a:defRPr/>
            </a:pPr>
            <a:r>
              <a:rPr lang="fr-FR" sz="1050" dirty="0"/>
              <a:t>Jusqu’à 10% de remise pour moins de 8000 kms parcourus.</a:t>
            </a:r>
          </a:p>
          <a:p>
            <a:pPr lvl="2" eaLnBrk="1" fontAlgn="auto" hangingPunct="1">
              <a:spcBef>
                <a:spcPts val="300"/>
              </a:spcBef>
              <a:spcAft>
                <a:spcPts val="0"/>
              </a:spcAft>
              <a:buClr>
                <a:srgbClr val="FFC000"/>
              </a:buClr>
              <a:defRPr/>
            </a:pPr>
            <a:r>
              <a:rPr lang="fr-FR" sz="1050" dirty="0"/>
              <a:t>Stages de conduite pour favoriser l’</a:t>
            </a:r>
            <a:r>
              <a:rPr lang="fr-FR" sz="1050" dirty="0" err="1"/>
              <a:t>éco-conduite</a:t>
            </a:r>
            <a:r>
              <a:rPr lang="fr-FR" sz="1050" dirty="0"/>
              <a:t>.</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MRH* : </a:t>
            </a:r>
          </a:p>
          <a:p>
            <a:pPr lvl="2" eaLnBrk="1" fontAlgn="auto" hangingPunct="1">
              <a:spcBef>
                <a:spcPts val="300"/>
              </a:spcBef>
              <a:spcAft>
                <a:spcPts val="0"/>
              </a:spcAft>
              <a:buClr>
                <a:srgbClr val="FFC000"/>
              </a:buClr>
              <a:defRPr/>
            </a:pPr>
            <a:r>
              <a:rPr lang="fr-FR" sz="1050" dirty="0"/>
              <a:t>Les équipements de Développement Durable sont garantis (panneau ou chauffe-eau solaire, récupérateur d’eau etc.) </a:t>
            </a:r>
            <a:r>
              <a:rPr lang="fr-FR" sz="1050" dirty="0">
                <a:hlinkClick r:id="rId9"/>
              </a:rPr>
              <a:t>Clic ici</a:t>
            </a:r>
            <a:endParaRPr lang="fr-FR" sz="1050" dirty="0"/>
          </a:p>
        </p:txBody>
      </p:sp>
      <p:sp>
        <p:nvSpPr>
          <p:cNvPr id="6" name="Espace réservé du contenu 8">
            <a:extLst>
              <a:ext uri="{FF2B5EF4-FFF2-40B4-BE49-F238E27FC236}">
                <a16:creationId xmlns:a16="http://schemas.microsoft.com/office/drawing/2014/main" id="{0C3AEFEA-CA21-305D-5E08-514F76792171}"/>
              </a:ext>
            </a:extLst>
          </p:cNvPr>
          <p:cNvSpPr txBox="1">
            <a:spLocks/>
          </p:cNvSpPr>
          <p:nvPr/>
        </p:nvSpPr>
        <p:spPr>
          <a:xfrm>
            <a:off x="6143498" y="2215558"/>
            <a:ext cx="5806125"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véhicule propre* : </a:t>
            </a:r>
            <a:r>
              <a:rPr lang="fr-FR" sz="1200" dirty="0"/>
              <a:t>Acquisition d’un véhicule électrique ou hybride rechargeable. Montant entre 6.000 et 75.000€ </a:t>
            </a:r>
            <a:r>
              <a:rPr lang="fr-FR" sz="1200" dirty="0">
                <a:hlinkClick r:id="rId10">
                  <a:extLst>
                    <a:ext uri="{A12FA001-AC4F-418D-AE19-62706E023703}">
                      <ahyp:hlinkClr xmlns:ahyp="http://schemas.microsoft.com/office/drawing/2018/hyperlinkcolor" val="tx"/>
                    </a:ext>
                  </a:extLst>
                </a:hlinkClick>
              </a:rPr>
              <a:t>clic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Mobilité Urbaine* : </a:t>
            </a:r>
            <a:r>
              <a:rPr lang="fr-FR" sz="1200" dirty="0"/>
              <a:t>Acquisition d’un moyen de déplacement personnel ou abonnement de transport </a:t>
            </a:r>
            <a:r>
              <a:rPr lang="fr-FR" sz="1200" dirty="0">
                <a:hlinkClick r:id="rId10"/>
              </a:rPr>
              <a:t>clic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rénovation efficacité énergétique* </a:t>
            </a:r>
            <a:r>
              <a:rPr lang="fr-FR" sz="1200" dirty="0"/>
              <a:t>: Financement de travaux de rénovation énergétique. Montant entre 6.000 et 75.000€ </a:t>
            </a:r>
            <a:r>
              <a:rPr lang="fr-FR" sz="1200" dirty="0">
                <a:hlinkClick r:id="rId10"/>
              </a:rPr>
              <a:t>clic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endParaRPr lang="fr-FR" sz="1200" dirty="0"/>
          </a:p>
        </p:txBody>
      </p:sp>
      <p:pic>
        <p:nvPicPr>
          <p:cNvPr id="7" name="Picture 6" descr="ADN Nations - Analyse de marché et conseil stratégique">
            <a:hlinkClick r:id="rId11" action="ppaction://hlinksldjump"/>
            <a:extLst>
              <a:ext uri="{FF2B5EF4-FFF2-40B4-BE49-F238E27FC236}">
                <a16:creationId xmlns:a16="http://schemas.microsoft.com/office/drawing/2014/main" id="{CF02A9E1-5325-80D0-2D9B-D0B33D64ED74}"/>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A9EB363D-7096-93A1-2F00-5D0FA23E2F8E}"/>
              </a:ext>
            </a:extLst>
          </p:cNvPr>
          <p:cNvPicPr>
            <a:picLocks noChangeAspect="1"/>
          </p:cNvPicPr>
          <p:nvPr/>
        </p:nvPicPr>
        <p:blipFill>
          <a:blip r:embed="rId13"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5701988" flipH="1" flipV="1">
            <a:off x="3507791" y="2022337"/>
            <a:ext cx="322403" cy="310019"/>
          </a:xfrm>
          <a:prstGeom prst="rect">
            <a:avLst/>
          </a:prstGeom>
          <a:noFill/>
        </p:spPr>
      </p:pic>
      <p:pic>
        <p:nvPicPr>
          <p:cNvPr id="9" name="Image 8">
            <a:extLst>
              <a:ext uri="{FF2B5EF4-FFF2-40B4-BE49-F238E27FC236}">
                <a16:creationId xmlns:a16="http://schemas.microsoft.com/office/drawing/2014/main" id="{67B6EB4D-F028-9F57-59E8-E9EE00DC46D9}"/>
              </a:ext>
            </a:extLst>
          </p:cNvPr>
          <p:cNvPicPr>
            <a:picLocks noChangeAspect="1"/>
          </p:cNvPicPr>
          <p:nvPr/>
        </p:nvPicPr>
        <p:blipFill>
          <a:blip r:embed="rId14"/>
          <a:stretch>
            <a:fillRect/>
          </a:stretch>
        </p:blipFill>
        <p:spPr>
          <a:xfrm>
            <a:off x="696064" y="6227572"/>
            <a:ext cx="510206" cy="607081"/>
          </a:xfrm>
          <a:prstGeom prst="rect">
            <a:avLst/>
          </a:prstGeom>
        </p:spPr>
      </p:pic>
    </p:spTree>
    <p:extLst>
      <p:ext uri="{BB962C8B-B14F-4D97-AF65-F5344CB8AC3E}">
        <p14:creationId xmlns:p14="http://schemas.microsoft.com/office/powerpoint/2010/main" val="1841271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9" name="Espace réservé du contenu 8">
            <a:extLst>
              <a:ext uri="{FF2B5EF4-FFF2-40B4-BE49-F238E27FC236}">
                <a16:creationId xmlns:a16="http://schemas.microsoft.com/office/drawing/2014/main" id="{8F9EFA26-AC56-EA9F-8C0E-DB583CF02432}"/>
              </a:ext>
            </a:extLst>
          </p:cNvPr>
          <p:cNvSpPr txBox="1">
            <a:spLocks/>
          </p:cNvSpPr>
          <p:nvPr/>
        </p:nvSpPr>
        <p:spPr bwMode="auto">
          <a:xfrm>
            <a:off x="6463728" y="1816678"/>
            <a:ext cx="5575886" cy="2220911"/>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68" name="Espace réservé du contenu 8">
            <a:extLst>
              <a:ext uri="{FF2B5EF4-FFF2-40B4-BE49-F238E27FC236}">
                <a16:creationId xmlns:a16="http://schemas.microsoft.com/office/drawing/2014/main" id="{01E77772-DA0C-FED2-65D5-AD9EC475ED7F}"/>
              </a:ext>
            </a:extLst>
          </p:cNvPr>
          <p:cNvSpPr txBox="1">
            <a:spLocks/>
          </p:cNvSpPr>
          <p:nvPr/>
        </p:nvSpPr>
        <p:spPr>
          <a:xfrm>
            <a:off x="6119932" y="1845372"/>
            <a:ext cx="5879651" cy="190133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Aft>
                <a:spcPts val="0"/>
              </a:spcAft>
              <a:buClr>
                <a:schemeClr val="tx2"/>
              </a:buClr>
              <a:buNone/>
              <a:defRPr/>
            </a:pP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solidFill>
                  <a:schemeClr val="accent3"/>
                </a:solidFill>
              </a:rPr>
              <a:t>Nouveau - </a:t>
            </a:r>
            <a:r>
              <a:rPr lang="fr-FR" sz="1200" b="1" dirty="0"/>
              <a:t>consultation et gestion des prélèvements </a:t>
            </a:r>
            <a:r>
              <a:rPr lang="fr-FR" sz="1200" dirty="0"/>
              <a:t>depuis l’espace web et l’appli : </a:t>
            </a:r>
            <a:r>
              <a:rPr lang="fr-FR" sz="1200" dirty="0">
                <a:hlinkClick r:id="rId2"/>
              </a:rPr>
              <a:t>cliquez ici</a:t>
            </a:r>
            <a:endParaRPr lang="fr-FR" sz="1200" dirty="0"/>
          </a:p>
          <a:p>
            <a:pPr lvl="1" eaLnBrk="1" fontAlgn="auto" hangingPunct="1">
              <a:spcAft>
                <a:spcPts val="0"/>
              </a:spcAft>
              <a:buClr>
                <a:srgbClr val="7030A0"/>
              </a:buClr>
              <a:buFont typeface="Wingdings" panose="05000000000000000000" pitchFamily="2" charset="2"/>
              <a:buChar char="§"/>
              <a:defRPr/>
            </a:pPr>
            <a:r>
              <a:rPr lang="fr-FR" sz="1200" dirty="0"/>
              <a:t>Possible de </a:t>
            </a:r>
            <a:r>
              <a:rPr lang="fr-FR" sz="1200" b="1" dirty="0"/>
              <a:t>sécuriser</a:t>
            </a:r>
            <a:r>
              <a:rPr lang="fr-FR" sz="1200" dirty="0"/>
              <a:t> </a:t>
            </a:r>
            <a:r>
              <a:rPr lang="fr-FR" sz="1200" b="1" dirty="0"/>
              <a:t>facilement et instantanément sa carte </a:t>
            </a:r>
            <a:r>
              <a:rPr lang="fr-FR" sz="1200" dirty="0"/>
              <a:t>de paiement avec l’appli : </a:t>
            </a:r>
            <a:r>
              <a:rPr lang="fr-FR" sz="1200" dirty="0">
                <a:hlinkClick r:id="rId3"/>
              </a:rPr>
              <a:t>cliquez ici</a:t>
            </a: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t>Apple </a:t>
            </a:r>
            <a:r>
              <a:rPr lang="fr-FR" sz="1200" b="1" dirty="0" err="1"/>
              <a:t>Pay</a:t>
            </a:r>
            <a:r>
              <a:rPr lang="fr-FR" sz="1200" b="1" dirty="0"/>
              <a:t>, Samsung </a:t>
            </a:r>
            <a:r>
              <a:rPr lang="fr-FR" sz="1200" b="1" dirty="0" err="1"/>
              <a:t>Pay</a:t>
            </a:r>
            <a:r>
              <a:rPr lang="fr-FR" sz="1200" b="1" dirty="0"/>
              <a:t>, Garmin </a:t>
            </a:r>
            <a:r>
              <a:rPr lang="fr-FR" sz="1200" b="1" dirty="0" err="1"/>
              <a:t>Pay</a:t>
            </a:r>
            <a:r>
              <a:rPr lang="fr-FR" sz="1200" b="1" dirty="0"/>
              <a:t> … </a:t>
            </a:r>
            <a:r>
              <a:rPr lang="fr-FR" sz="1200" dirty="0"/>
              <a:t>payer avec sa carte en utilisant un </a:t>
            </a:r>
            <a:r>
              <a:rPr lang="fr-FR" sz="1200" dirty="0">
                <a:hlinkClick r:id="rId4"/>
              </a:rPr>
              <a:t>smartphone</a:t>
            </a:r>
            <a:r>
              <a:rPr lang="fr-FR" sz="1200" dirty="0"/>
              <a:t> ou une </a:t>
            </a:r>
            <a:r>
              <a:rPr lang="fr-FR" sz="1200" dirty="0">
                <a:hlinkClick r:id="rId5"/>
              </a:rPr>
              <a:t>montre connectée </a:t>
            </a: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t>Potentiel crédit renouvelable</a:t>
            </a:r>
            <a:r>
              <a:rPr lang="fr-FR" sz="1200" dirty="0"/>
              <a:t>, visualisation et estimation d’un montant de CR qui pourrait être proposé au client : </a:t>
            </a:r>
            <a:r>
              <a:rPr lang="fr-FR" sz="1200" dirty="0">
                <a:hlinkClick r:id="rId6"/>
              </a:rPr>
              <a:t>cliquez ici</a:t>
            </a:r>
            <a:endParaRPr lang="fr-FR" sz="1200" dirty="0"/>
          </a:p>
        </p:txBody>
      </p:sp>
      <p:sp>
        <p:nvSpPr>
          <p:cNvPr id="225" name="Espace réservé du contenu 8">
            <a:extLst>
              <a:ext uri="{FF2B5EF4-FFF2-40B4-BE49-F238E27FC236}">
                <a16:creationId xmlns:a16="http://schemas.microsoft.com/office/drawing/2014/main" id="{08AE2ABC-B74C-5957-EF2C-DF083188E514}"/>
              </a:ext>
            </a:extLst>
          </p:cNvPr>
          <p:cNvSpPr txBox="1">
            <a:spLocks/>
          </p:cNvSpPr>
          <p:nvPr/>
        </p:nvSpPr>
        <p:spPr bwMode="auto">
          <a:xfrm>
            <a:off x="6474883" y="4335002"/>
            <a:ext cx="5564731" cy="1929441"/>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6" name="Espace réservé du contenu 8">
            <a:extLst>
              <a:ext uri="{FF2B5EF4-FFF2-40B4-BE49-F238E27FC236}">
                <a16:creationId xmlns:a16="http://schemas.microsoft.com/office/drawing/2014/main" id="{82BE54E3-3504-0DE1-F5EC-B609116730F1}"/>
              </a:ext>
            </a:extLst>
          </p:cNvPr>
          <p:cNvSpPr txBox="1">
            <a:spLocks/>
          </p:cNvSpPr>
          <p:nvPr/>
        </p:nvSpPr>
        <p:spPr bwMode="auto">
          <a:xfrm>
            <a:off x="476141" y="2490464"/>
            <a:ext cx="5725208" cy="1986015"/>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1" name="Espace réservé du contenu 8">
            <a:extLst>
              <a:ext uri="{FF2B5EF4-FFF2-40B4-BE49-F238E27FC236}">
                <a16:creationId xmlns:a16="http://schemas.microsoft.com/office/drawing/2014/main" id="{8FE9532F-C278-BF3B-083F-144B381F22FD}"/>
              </a:ext>
            </a:extLst>
          </p:cNvPr>
          <p:cNvSpPr txBox="1">
            <a:spLocks/>
          </p:cNvSpPr>
          <p:nvPr/>
        </p:nvSpPr>
        <p:spPr bwMode="auto">
          <a:xfrm>
            <a:off x="477415" y="4769086"/>
            <a:ext cx="5721835" cy="1498985"/>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7" cstate="email"/>
          <a:stretch>
            <a:fillRect/>
          </a:stretch>
        </p:blipFill>
        <p:spPr>
          <a:xfrm>
            <a:off x="0" y="6269038"/>
            <a:ext cx="12199938" cy="393700"/>
          </a:xfrm>
          <a:prstGeom prst="rect">
            <a:avLst/>
          </a:prstGeom>
        </p:spPr>
      </p:pic>
      <p:sp>
        <p:nvSpPr>
          <p:cNvPr id="227" name="Espace réservé du contenu 8">
            <a:extLst>
              <a:ext uri="{FF2B5EF4-FFF2-40B4-BE49-F238E27FC236}">
                <a16:creationId xmlns:a16="http://schemas.microsoft.com/office/drawing/2014/main" id="{A9BD166E-D5B1-CF08-9938-5BE7142B6739}"/>
              </a:ext>
            </a:extLst>
          </p:cNvPr>
          <p:cNvSpPr txBox="1">
            <a:spLocks noChangeArrowheads="1"/>
          </p:cNvSpPr>
          <p:nvPr/>
        </p:nvSpPr>
        <p:spPr bwMode="auto">
          <a:xfrm>
            <a:off x="633983" y="2349164"/>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EPARGNE</a:t>
            </a:r>
          </a:p>
        </p:txBody>
      </p:sp>
      <p:sp>
        <p:nvSpPr>
          <p:cNvPr id="228" name="Espace réservé du contenu 8">
            <a:extLst>
              <a:ext uri="{FF2B5EF4-FFF2-40B4-BE49-F238E27FC236}">
                <a16:creationId xmlns:a16="http://schemas.microsoft.com/office/drawing/2014/main" id="{AC69731D-0D65-ACA5-7394-94B5E7CCC9E5}"/>
              </a:ext>
            </a:extLst>
          </p:cNvPr>
          <p:cNvSpPr txBox="1">
            <a:spLocks noChangeArrowheads="1"/>
          </p:cNvSpPr>
          <p:nvPr/>
        </p:nvSpPr>
        <p:spPr bwMode="auto">
          <a:xfrm>
            <a:off x="6610473" y="4175861"/>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CREDIT</a:t>
            </a:r>
          </a:p>
        </p:txBody>
      </p:sp>
      <p:sp>
        <p:nvSpPr>
          <p:cNvPr id="230" name="Espace réservé du contenu 8">
            <a:extLst>
              <a:ext uri="{FF2B5EF4-FFF2-40B4-BE49-F238E27FC236}">
                <a16:creationId xmlns:a16="http://schemas.microsoft.com/office/drawing/2014/main" id="{7919C88F-6366-2CD8-2F3A-C7E581D42D4C}"/>
              </a:ext>
            </a:extLst>
          </p:cNvPr>
          <p:cNvSpPr txBox="1">
            <a:spLocks noChangeArrowheads="1"/>
          </p:cNvSpPr>
          <p:nvPr/>
        </p:nvSpPr>
        <p:spPr bwMode="auto">
          <a:xfrm>
            <a:off x="6618926" y="1678868"/>
            <a:ext cx="2966463"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BANCA</a:t>
            </a:r>
          </a:p>
        </p:txBody>
      </p:sp>
      <p:sp>
        <p:nvSpPr>
          <p:cNvPr id="233" name="Espace réservé du contenu 8">
            <a:extLst>
              <a:ext uri="{FF2B5EF4-FFF2-40B4-BE49-F238E27FC236}">
                <a16:creationId xmlns:a16="http://schemas.microsoft.com/office/drawing/2014/main" id="{13CF6E8E-41B3-8121-9D24-014CA5FE5094}"/>
              </a:ext>
            </a:extLst>
          </p:cNvPr>
          <p:cNvSpPr txBox="1">
            <a:spLocks noChangeArrowheads="1"/>
          </p:cNvSpPr>
          <p:nvPr/>
        </p:nvSpPr>
        <p:spPr bwMode="auto">
          <a:xfrm>
            <a:off x="623551" y="4636977"/>
            <a:ext cx="3636920"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IARD &amp; Prévoyance</a:t>
            </a:r>
          </a:p>
        </p:txBody>
      </p:sp>
      <p:grpSp>
        <p:nvGrpSpPr>
          <p:cNvPr id="234" name="Graphique 1830">
            <a:extLst>
              <a:ext uri="{FF2B5EF4-FFF2-40B4-BE49-F238E27FC236}">
                <a16:creationId xmlns:a16="http://schemas.microsoft.com/office/drawing/2014/main" id="{0BBD4997-51AB-5072-2231-E317AE1C481F}"/>
              </a:ext>
            </a:extLst>
          </p:cNvPr>
          <p:cNvGrpSpPr/>
          <p:nvPr/>
        </p:nvGrpSpPr>
        <p:grpSpPr>
          <a:xfrm>
            <a:off x="637594" y="2395121"/>
            <a:ext cx="248961" cy="225774"/>
            <a:chOff x="10483925" y="2904391"/>
            <a:chExt cx="396900" cy="359934"/>
          </a:xfrm>
          <a:noFill/>
        </p:grpSpPr>
        <p:grpSp>
          <p:nvGrpSpPr>
            <p:cNvPr id="235" name="Graphique 1830">
              <a:extLst>
                <a:ext uri="{FF2B5EF4-FFF2-40B4-BE49-F238E27FC236}">
                  <a16:creationId xmlns:a16="http://schemas.microsoft.com/office/drawing/2014/main" id="{18DAAD5F-F773-A25C-4D39-BEF2B5C8FD72}"/>
                </a:ext>
              </a:extLst>
            </p:cNvPr>
            <p:cNvGrpSpPr/>
            <p:nvPr/>
          </p:nvGrpSpPr>
          <p:grpSpPr>
            <a:xfrm>
              <a:off x="10483925" y="2904391"/>
              <a:ext cx="396900" cy="359934"/>
              <a:chOff x="10483925" y="2904391"/>
              <a:chExt cx="396900" cy="359934"/>
            </a:xfrm>
            <a:grpFill/>
          </p:grpSpPr>
          <p:sp>
            <p:nvSpPr>
              <p:cNvPr id="279" name="Forme libre : forme 278">
                <a:extLst>
                  <a:ext uri="{FF2B5EF4-FFF2-40B4-BE49-F238E27FC236}">
                    <a16:creationId xmlns:a16="http://schemas.microsoft.com/office/drawing/2014/main" id="{D0C1DBD6-199C-1B0E-0F18-FF56B1B826F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97460278-BB09-8E46-96EC-207501FF67A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8D0C019-DBCC-7FE8-7DB1-7C39190633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6EF51C8A-DABB-10D7-85C9-89BF8B0FF91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A2E1A63E-ADE1-65B7-1523-4F78A74E22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B667C795-322C-0E94-EBBF-48F846A4682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F647B9FE-9840-E5D0-B053-FD3E7929530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B0B6407-210D-BEA8-57C7-94C95346C9C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78D35BB-76A1-06F0-8F60-059715B10C8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86190B5-7F4C-2251-7069-CE522BEB34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028BE317-D5E2-4045-E97B-482B5E3F668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DA87E696-C29C-57D0-E7BB-76620713648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746B48E6-AE37-0424-8930-98E5D3666F9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6" name="Forme libre : forme 235">
              <a:extLst>
                <a:ext uri="{FF2B5EF4-FFF2-40B4-BE49-F238E27FC236}">
                  <a16:creationId xmlns:a16="http://schemas.microsoft.com/office/drawing/2014/main" id="{BB9E6F57-17DB-D290-6820-24DD81A3CD9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C1FACBA2-2D03-731A-3EAE-78677EB1CAE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64A3F0AD-A81F-A646-894E-D0CFE4CE92A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00" name="Graphique 1830">
            <a:extLst>
              <a:ext uri="{FF2B5EF4-FFF2-40B4-BE49-F238E27FC236}">
                <a16:creationId xmlns:a16="http://schemas.microsoft.com/office/drawing/2014/main" id="{DB2386FA-A812-E054-FF06-576C346AAFC9}"/>
              </a:ext>
            </a:extLst>
          </p:cNvPr>
          <p:cNvGrpSpPr/>
          <p:nvPr/>
        </p:nvGrpSpPr>
        <p:grpSpPr>
          <a:xfrm>
            <a:off x="6624842" y="1720434"/>
            <a:ext cx="248961" cy="225774"/>
            <a:chOff x="10483925" y="2904391"/>
            <a:chExt cx="396900" cy="359934"/>
          </a:xfrm>
          <a:noFill/>
        </p:grpSpPr>
        <p:grpSp>
          <p:nvGrpSpPr>
            <p:cNvPr id="301" name="Graphique 1830">
              <a:extLst>
                <a:ext uri="{FF2B5EF4-FFF2-40B4-BE49-F238E27FC236}">
                  <a16:creationId xmlns:a16="http://schemas.microsoft.com/office/drawing/2014/main" id="{EE53F980-268A-0517-4D86-10F7A03E2B5C}"/>
                </a:ext>
              </a:extLst>
            </p:cNvPr>
            <p:cNvGrpSpPr/>
            <p:nvPr/>
          </p:nvGrpSpPr>
          <p:grpSpPr>
            <a:xfrm>
              <a:off x="10483925" y="2904391"/>
              <a:ext cx="396900" cy="359934"/>
              <a:chOff x="10483925" y="2904391"/>
              <a:chExt cx="396900" cy="359934"/>
            </a:xfrm>
            <a:grpFill/>
          </p:grpSpPr>
          <p:sp>
            <p:nvSpPr>
              <p:cNvPr id="305" name="Forme libre : forme 304">
                <a:extLst>
                  <a:ext uri="{FF2B5EF4-FFF2-40B4-BE49-F238E27FC236}">
                    <a16:creationId xmlns:a16="http://schemas.microsoft.com/office/drawing/2014/main" id="{99214636-988B-CADD-FC0A-35208A948021}"/>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5F40AAF-74C9-14BA-8802-FFD4DF5E4DB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23660EE4-1687-E981-F3DD-578BB2C3858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C274DEC-C36C-ECA3-B818-D70A0257DB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5C4D041-0B38-B68F-37E4-2C65ADA8BC3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5DA5A8CF-E6CE-581B-8C92-9FA8B556973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1" name="Forme libre : forme 310">
                <a:extLst>
                  <a:ext uri="{FF2B5EF4-FFF2-40B4-BE49-F238E27FC236}">
                    <a16:creationId xmlns:a16="http://schemas.microsoft.com/office/drawing/2014/main" id="{0C105150-BE46-9A54-A9B4-B7E41BD0962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4A77694-2FFB-AE06-000C-35B377F08C5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32958568-C040-2363-C796-5AD8F76FA8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1EB1BD55-843D-C1C5-5831-1257397E3A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D58AAB95-1077-D5DD-2486-AFB0A5E5A33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FDA529E6-5C46-FD6E-CFAE-53D68EF04B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AE91159F-4AF1-D9F0-D33B-803AF56AB3B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02" name="Forme libre : forme 301">
              <a:extLst>
                <a:ext uri="{FF2B5EF4-FFF2-40B4-BE49-F238E27FC236}">
                  <a16:creationId xmlns:a16="http://schemas.microsoft.com/office/drawing/2014/main" id="{26D6C8A8-7CF5-8184-6109-253A215A7BA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D45E4935-DD39-B263-1261-80720C5CC75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5996459-7475-DE0F-AE36-D8820D9D1A2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18" name="Graphique 1830">
            <a:extLst>
              <a:ext uri="{FF2B5EF4-FFF2-40B4-BE49-F238E27FC236}">
                <a16:creationId xmlns:a16="http://schemas.microsoft.com/office/drawing/2014/main" id="{B4C81DB5-19B7-F0A1-9F0B-9FB695305A27}"/>
              </a:ext>
            </a:extLst>
          </p:cNvPr>
          <p:cNvGrpSpPr/>
          <p:nvPr/>
        </p:nvGrpSpPr>
        <p:grpSpPr>
          <a:xfrm>
            <a:off x="6621044" y="4229902"/>
            <a:ext cx="248961" cy="225774"/>
            <a:chOff x="10483925" y="2904391"/>
            <a:chExt cx="396900" cy="359934"/>
          </a:xfrm>
          <a:noFill/>
        </p:grpSpPr>
        <p:grpSp>
          <p:nvGrpSpPr>
            <p:cNvPr id="319" name="Graphique 1830">
              <a:extLst>
                <a:ext uri="{FF2B5EF4-FFF2-40B4-BE49-F238E27FC236}">
                  <a16:creationId xmlns:a16="http://schemas.microsoft.com/office/drawing/2014/main" id="{9763D6AB-5CD9-21A6-2885-96DE81E4AEA0}"/>
                </a:ext>
              </a:extLst>
            </p:cNvPr>
            <p:cNvGrpSpPr/>
            <p:nvPr/>
          </p:nvGrpSpPr>
          <p:grpSpPr>
            <a:xfrm>
              <a:off x="10483925" y="2904391"/>
              <a:ext cx="396900" cy="359934"/>
              <a:chOff x="10483925" y="2904391"/>
              <a:chExt cx="396900" cy="359934"/>
            </a:xfrm>
            <a:grpFill/>
          </p:grpSpPr>
          <p:sp>
            <p:nvSpPr>
              <p:cNvPr id="127" name="Forme libre : forme 126">
                <a:extLst>
                  <a:ext uri="{FF2B5EF4-FFF2-40B4-BE49-F238E27FC236}">
                    <a16:creationId xmlns:a16="http://schemas.microsoft.com/office/drawing/2014/main" id="{3710F167-69D4-3F39-AD5A-B3F4A32E15C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47204299-3C1A-E9AB-BBAB-C6FD639F643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D69E53E5-9A0A-3AE3-20EF-2D3D070213E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D809E2EE-9D5C-211F-21A0-DD6DE0D7A7A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4458422C-18E1-4ADA-29A1-8D398B6901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D26E297-1F62-B47E-0CC6-C03BDE39A3A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2B13BC00-D146-6BB7-1A30-79CD8580362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F2F3C26-E705-DEC6-69FE-3B4572DF84B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B26AA526-AC9B-DA8F-4F3A-2C7AE4BCB7B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AC2A54B-4AB5-A4A5-4D4F-BD5182BC7FD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539E827-BD4A-7E58-21D8-495090C4EE4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CABC4F84-F253-2E01-79A3-5F1377517D6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339C045-4931-B763-BF9C-2FC5CD398F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24" name="Forme libre : forme 123">
              <a:extLst>
                <a:ext uri="{FF2B5EF4-FFF2-40B4-BE49-F238E27FC236}">
                  <a16:creationId xmlns:a16="http://schemas.microsoft.com/office/drawing/2014/main" id="{4C9D7608-CB47-568C-F518-EC5907EC9F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0B82DD5C-E007-BDBA-F95A-B86E8E00F83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DA9311-4654-80CA-3716-E592B2069B2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43" name="Graphique 1830">
            <a:extLst>
              <a:ext uri="{FF2B5EF4-FFF2-40B4-BE49-F238E27FC236}">
                <a16:creationId xmlns:a16="http://schemas.microsoft.com/office/drawing/2014/main" id="{55A01976-B7CF-6368-5660-EF82148F7D72}"/>
              </a:ext>
            </a:extLst>
          </p:cNvPr>
          <p:cNvGrpSpPr/>
          <p:nvPr/>
        </p:nvGrpSpPr>
        <p:grpSpPr>
          <a:xfrm>
            <a:off x="641734" y="4676318"/>
            <a:ext cx="248961" cy="225774"/>
            <a:chOff x="10483925" y="2904391"/>
            <a:chExt cx="396900" cy="359934"/>
          </a:xfrm>
          <a:noFill/>
        </p:grpSpPr>
        <p:grpSp>
          <p:nvGrpSpPr>
            <p:cNvPr id="144" name="Graphique 1830">
              <a:extLst>
                <a:ext uri="{FF2B5EF4-FFF2-40B4-BE49-F238E27FC236}">
                  <a16:creationId xmlns:a16="http://schemas.microsoft.com/office/drawing/2014/main" id="{65E4A3AF-B10B-757A-1781-DE93ED0F0F30}"/>
                </a:ext>
              </a:extLst>
            </p:cNvPr>
            <p:cNvGrpSpPr/>
            <p:nvPr/>
          </p:nvGrpSpPr>
          <p:grpSpPr>
            <a:xfrm>
              <a:off x="10483925" y="2904391"/>
              <a:ext cx="396900" cy="359934"/>
              <a:chOff x="10483925" y="2904391"/>
              <a:chExt cx="396900" cy="359934"/>
            </a:xfrm>
            <a:grpFill/>
          </p:grpSpPr>
          <p:sp>
            <p:nvSpPr>
              <p:cNvPr id="148" name="Forme libre : forme 147">
                <a:extLst>
                  <a:ext uri="{FF2B5EF4-FFF2-40B4-BE49-F238E27FC236}">
                    <a16:creationId xmlns:a16="http://schemas.microsoft.com/office/drawing/2014/main" id="{D118572B-B42E-5AD1-3F18-C2995B17F2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C9587796-BD05-B4C3-D4A5-9658B10B86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D004BA5-7157-70DD-4F24-D2621E410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E2F4887-778F-9498-6313-7C12962196C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3CA1995A-55C8-EC07-4952-94B5A878090D}"/>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B0B4FE38-9390-0AE7-19E6-0ADB4A92F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E05E3A43-9322-1DD1-30C5-34494FFFA0E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B2A9AD02-7EA8-DC97-9906-0394045C66C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C2C9244-B4BD-E96D-0C6D-43900261CAF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6931AAF-8954-B5A2-BD4E-CAB61DCA2F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D249ECB-8096-E16D-814D-FAB076744CF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538D0B7D-7964-C271-5AF6-15AA3E5ED1E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A07EBCAE-2B9A-1B69-EA02-8EC370C76FD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45" name="Forme libre : forme 144">
              <a:extLst>
                <a:ext uri="{FF2B5EF4-FFF2-40B4-BE49-F238E27FC236}">
                  <a16:creationId xmlns:a16="http://schemas.microsoft.com/office/drawing/2014/main" id="{DC8BC0FF-BA63-C3D9-DC64-E0042DCCCA3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7D408C8B-CCC7-CD57-B18F-02CE66606A8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9E72A880-1DC1-2938-CFB1-6A110F8B3AD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5" name="Titre 17">
            <a:extLst>
              <a:ext uri="{FF2B5EF4-FFF2-40B4-BE49-F238E27FC236}">
                <a16:creationId xmlns:a16="http://schemas.microsoft.com/office/drawing/2014/main" id="{E42CC67F-C8F0-70B4-840B-5B90810EE44C}"/>
              </a:ext>
            </a:extLst>
          </p:cNvPr>
          <p:cNvSpPr>
            <a:spLocks noGrp="1"/>
          </p:cNvSpPr>
          <p:nvPr>
            <p:ph type="title"/>
          </p:nvPr>
        </p:nvSpPr>
        <p:spPr>
          <a:xfrm>
            <a:off x="479376" y="469508"/>
            <a:ext cx="11560238" cy="384043"/>
          </a:xfrm>
        </p:spPr>
        <p:txBody>
          <a:bodyPr/>
          <a:lstStyle/>
          <a:p>
            <a:r>
              <a:rPr lang="fr-FR" dirty="0">
                <a:solidFill>
                  <a:schemeClr val="tx1">
                    <a:lumMod val="75000"/>
                    <a:lumOff val="25000"/>
                  </a:schemeClr>
                </a:solidFill>
                <a:latin typeface="Montserrat Black"/>
              </a:rPr>
              <a:t>L’</a:t>
            </a:r>
            <a:r>
              <a:rPr lang="fr-FR" dirty="0">
                <a:solidFill>
                  <a:srgbClr val="C00000"/>
                </a:solidFill>
                <a:latin typeface="Montserrat Black"/>
              </a:rPr>
              <a:t>Essentiel</a:t>
            </a:r>
            <a:r>
              <a:rPr lang="fr-FR" dirty="0">
                <a:solidFill>
                  <a:schemeClr val="tx1">
                    <a:lumMod val="75000"/>
                    <a:lumOff val="25000"/>
                  </a:schemeClr>
                </a:solidFill>
                <a:latin typeface="Montserrat Black"/>
              </a:rPr>
              <a:t> du Digital : « Adoptez le </a:t>
            </a:r>
            <a:r>
              <a:rPr lang="fr-FR" dirty="0">
                <a:solidFill>
                  <a:srgbClr val="C00000"/>
                </a:solidFill>
                <a:latin typeface="Montserrat Black"/>
              </a:rPr>
              <a:t>réflexe </a:t>
            </a:r>
            <a:r>
              <a:rPr lang="fr-FR" dirty="0" err="1">
                <a:solidFill>
                  <a:srgbClr val="C00000"/>
                </a:solidFill>
                <a:latin typeface="Montserrat Black"/>
              </a:rPr>
              <a:t>selfcare</a:t>
            </a:r>
            <a:r>
              <a:rPr lang="fr-FR" dirty="0">
                <a:solidFill>
                  <a:srgbClr val="C00000"/>
                </a:solidFill>
                <a:latin typeface="Montserrat Black"/>
              </a:rPr>
              <a:t> ! </a:t>
            </a:r>
            <a:r>
              <a:rPr lang="fr-FR" dirty="0">
                <a:solidFill>
                  <a:schemeClr val="tx1">
                    <a:lumMod val="75000"/>
                    <a:lumOff val="25000"/>
                  </a:schemeClr>
                </a:solidFill>
                <a:latin typeface="Montserrat Black"/>
              </a:rPr>
              <a:t>»</a:t>
            </a:r>
            <a:endParaRPr lang="fr-FR" dirty="0">
              <a:solidFill>
                <a:schemeClr val="tx1">
                  <a:lumMod val="75000"/>
                  <a:lumOff val="25000"/>
                </a:schemeClr>
              </a:solidFill>
            </a:endParaRPr>
          </a:p>
        </p:txBody>
      </p:sp>
      <p:sp>
        <p:nvSpPr>
          <p:cNvPr id="9" name="Rectangle 8">
            <a:extLst>
              <a:ext uri="{FF2B5EF4-FFF2-40B4-BE49-F238E27FC236}">
                <a16:creationId xmlns:a16="http://schemas.microsoft.com/office/drawing/2014/main" id="{ECB2F3ED-56F7-828F-A670-D589CE144785}"/>
              </a:ext>
            </a:extLst>
          </p:cNvPr>
          <p:cNvSpPr/>
          <p:nvPr/>
        </p:nvSpPr>
        <p:spPr>
          <a:xfrm>
            <a:off x="0" y="0"/>
            <a:ext cx="3943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DIGITAL</a:t>
            </a:r>
          </a:p>
        </p:txBody>
      </p:sp>
      <p:sp>
        <p:nvSpPr>
          <p:cNvPr id="244" name="Espace réservé du contenu 8">
            <a:extLst>
              <a:ext uri="{FF2B5EF4-FFF2-40B4-BE49-F238E27FC236}">
                <a16:creationId xmlns:a16="http://schemas.microsoft.com/office/drawing/2014/main" id="{EE2EC25C-6E62-02F4-CA0B-DDD355B61B6A}"/>
              </a:ext>
            </a:extLst>
          </p:cNvPr>
          <p:cNvSpPr txBox="1">
            <a:spLocks/>
          </p:cNvSpPr>
          <p:nvPr/>
        </p:nvSpPr>
        <p:spPr>
          <a:xfrm>
            <a:off x="363179" y="2698508"/>
            <a:ext cx="5725207" cy="169163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00B0F0"/>
              </a:buClr>
              <a:buFont typeface="Wingdings" panose="05000000000000000000" pitchFamily="2" charset="2"/>
              <a:buChar char="§"/>
              <a:defRPr/>
            </a:pPr>
            <a:r>
              <a:rPr lang="fr-FR" sz="1200" b="1" dirty="0">
                <a:solidFill>
                  <a:schemeClr val="accent3"/>
                </a:solidFill>
              </a:rPr>
              <a:t>Nouveau - </a:t>
            </a:r>
            <a:r>
              <a:rPr lang="fr-FR" sz="1200" b="1" dirty="0"/>
              <a:t>souscription en </a:t>
            </a:r>
            <a:r>
              <a:rPr lang="fr-FR" sz="1200" b="1" dirty="0" err="1"/>
              <a:t>selfcare</a:t>
            </a:r>
            <a:r>
              <a:rPr lang="fr-FR" sz="1200" b="1" dirty="0"/>
              <a:t> !</a:t>
            </a:r>
            <a:br>
              <a:rPr lang="fr-FR" sz="1200" b="1" dirty="0"/>
            </a:br>
            <a:r>
              <a:rPr lang="fr-FR" sz="1200" dirty="0"/>
              <a:t>Le client peut désormais </a:t>
            </a:r>
            <a:r>
              <a:rPr lang="fr-FR" sz="1200" b="1" dirty="0"/>
              <a:t>compléter</a:t>
            </a:r>
            <a:r>
              <a:rPr lang="fr-FR" sz="1200" dirty="0"/>
              <a:t> </a:t>
            </a:r>
            <a:r>
              <a:rPr lang="fr-FR" sz="1200" b="1" dirty="0"/>
              <a:t>et signer électroniquement en toute autonomie </a:t>
            </a:r>
            <a:r>
              <a:rPr lang="fr-FR" sz="1200" dirty="0"/>
              <a:t>une demande de </a:t>
            </a:r>
            <a:r>
              <a:rPr lang="fr-FR" sz="1200" b="1" dirty="0">
                <a:solidFill>
                  <a:srgbClr val="FF0000"/>
                </a:solidFill>
              </a:rPr>
              <a:t>Livret A, LDDS, LJ et PEL </a:t>
            </a:r>
            <a:r>
              <a:rPr lang="fr-FR" sz="1200" dirty="0"/>
              <a:t>en </a:t>
            </a:r>
            <a:r>
              <a:rPr lang="fr-FR" sz="1200" dirty="0" err="1"/>
              <a:t>selfcare</a:t>
            </a:r>
            <a:r>
              <a:rPr lang="fr-FR" sz="1200" dirty="0"/>
              <a:t> quand il le souhaite depuis son espace personnel mobile ou web / espace souscrire : </a:t>
            </a:r>
            <a:r>
              <a:rPr lang="fr-FR" sz="1200" dirty="0">
                <a:hlinkClick r:id="rId8"/>
              </a:rPr>
              <a:t>cliquez ici</a:t>
            </a:r>
            <a:endParaRPr lang="fr-FR" sz="1200" dirty="0"/>
          </a:p>
          <a:p>
            <a:pPr lvl="1" eaLnBrk="1" fontAlgn="auto" hangingPunct="1">
              <a:spcAft>
                <a:spcPts val="0"/>
              </a:spcAft>
              <a:buClr>
                <a:srgbClr val="00B0F0"/>
              </a:buClr>
              <a:buFont typeface="Wingdings" panose="05000000000000000000" pitchFamily="2" charset="2"/>
              <a:buChar char="§"/>
              <a:defRPr/>
            </a:pPr>
            <a:r>
              <a:rPr lang="fr-FR" sz="1200" b="1" dirty="0"/>
              <a:t>QFD</a:t>
            </a:r>
            <a:r>
              <a:rPr lang="fr-FR" sz="1200" dirty="0"/>
              <a:t> possible en </a:t>
            </a:r>
            <a:r>
              <a:rPr lang="fr-FR" sz="1200" dirty="0" err="1"/>
              <a:t>selfcare</a:t>
            </a:r>
            <a:r>
              <a:rPr lang="fr-FR" sz="1200" dirty="0"/>
              <a:t> </a:t>
            </a:r>
            <a:r>
              <a:rPr lang="fr-FR" sz="1200" dirty="0">
                <a:sym typeface="Wingdings" panose="05000000000000000000" pitchFamily="2" charset="2"/>
              </a:rPr>
              <a:t>et nouveaux écrans </a:t>
            </a:r>
            <a:r>
              <a:rPr lang="fr-FR" sz="1200" b="1" dirty="0"/>
              <a:t>QCF / QR </a:t>
            </a:r>
            <a:r>
              <a:rPr lang="fr-FR" sz="1200" dirty="0"/>
              <a:t>(web)</a:t>
            </a:r>
          </a:p>
          <a:p>
            <a:pPr lvl="1" eaLnBrk="1" fontAlgn="auto" hangingPunct="1">
              <a:spcAft>
                <a:spcPts val="0"/>
              </a:spcAft>
              <a:buClr>
                <a:srgbClr val="00B0F0"/>
              </a:buClr>
              <a:buFont typeface="Wingdings" panose="05000000000000000000" pitchFamily="2" charset="2"/>
              <a:buChar char="§"/>
              <a:defRPr/>
            </a:pPr>
            <a:r>
              <a:rPr lang="fr-FR" sz="1200" b="1" dirty="0"/>
              <a:t>Assurance Vie, PERI, </a:t>
            </a:r>
            <a:r>
              <a:rPr lang="fr-FR" sz="1200" dirty="0"/>
              <a:t>possible de réaliser un nouveau </a:t>
            </a:r>
            <a:r>
              <a:rPr lang="fr-FR" sz="1200" b="1" dirty="0"/>
              <a:t>versement </a:t>
            </a:r>
            <a:r>
              <a:rPr lang="fr-FR" sz="1200" dirty="0"/>
              <a:t>simplement et rapidement depuis l’appli ou le site web</a:t>
            </a:r>
          </a:p>
        </p:txBody>
      </p:sp>
      <p:sp>
        <p:nvSpPr>
          <p:cNvPr id="270" name="Espace réservé du contenu 8">
            <a:extLst>
              <a:ext uri="{FF2B5EF4-FFF2-40B4-BE49-F238E27FC236}">
                <a16:creationId xmlns:a16="http://schemas.microsoft.com/office/drawing/2014/main" id="{019358E6-6450-455E-7E89-6D36BC6E9CF1}"/>
              </a:ext>
            </a:extLst>
          </p:cNvPr>
          <p:cNvSpPr txBox="1">
            <a:spLocks/>
          </p:cNvSpPr>
          <p:nvPr/>
        </p:nvSpPr>
        <p:spPr>
          <a:xfrm>
            <a:off x="6259495" y="4557994"/>
            <a:ext cx="5725207" cy="170298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2D050"/>
              </a:buClr>
              <a:buFont typeface="Wingdings" panose="05000000000000000000" pitchFamily="2" charset="2"/>
              <a:buChar char="§"/>
              <a:defRPr/>
            </a:pPr>
            <a:r>
              <a:rPr lang="fr-FR" sz="1200" dirty="0"/>
              <a:t>Parcours 100% digitalisé sur l’espace client web l’application pour </a:t>
            </a:r>
            <a:r>
              <a:rPr lang="fr-FR" sz="1200" b="1" dirty="0"/>
              <a:t>débloquer les fonds </a:t>
            </a:r>
            <a:r>
              <a:rPr lang="fr-FR" sz="1200" dirty="0"/>
              <a:t>liés à un crédit immobilier : </a:t>
            </a:r>
            <a:r>
              <a:rPr lang="fr-FR" sz="1200" dirty="0">
                <a:hlinkClick r:id="rId9"/>
              </a:rPr>
              <a:t>cliquez ici</a:t>
            </a:r>
            <a:endParaRPr lang="fr-FR" sz="1200" dirty="0"/>
          </a:p>
          <a:p>
            <a:pPr lvl="1" eaLnBrk="1" fontAlgn="auto" hangingPunct="1">
              <a:spcAft>
                <a:spcPts val="0"/>
              </a:spcAft>
              <a:buClr>
                <a:srgbClr val="92D050"/>
              </a:buClr>
              <a:buFont typeface="Wingdings" panose="05000000000000000000" pitchFamily="2" charset="2"/>
              <a:buChar char="§"/>
              <a:defRPr/>
            </a:pPr>
            <a:r>
              <a:rPr lang="fr-FR" sz="1200" b="1" dirty="0"/>
              <a:t>Collecte de justificatifs en ligne </a:t>
            </a:r>
            <a:r>
              <a:rPr lang="fr-FR" sz="1200" dirty="0"/>
              <a:t>pour un prêt immobilier en quelques clics, c’est simple et rapide : </a:t>
            </a:r>
            <a:r>
              <a:rPr lang="fr-FR" sz="1200" dirty="0">
                <a:hlinkClick r:id="rId10"/>
              </a:rPr>
              <a:t>cliquez ici</a:t>
            </a:r>
            <a:endParaRPr lang="fr-FR" sz="1200" dirty="0"/>
          </a:p>
          <a:p>
            <a:pPr lvl="1" eaLnBrk="1" fontAlgn="auto" hangingPunct="1">
              <a:spcAft>
                <a:spcPts val="0"/>
              </a:spcAft>
              <a:buClr>
                <a:srgbClr val="92D050"/>
              </a:buClr>
              <a:buFont typeface="Wingdings" panose="05000000000000000000" pitchFamily="2" charset="2"/>
              <a:buChar char="§"/>
              <a:defRPr/>
            </a:pPr>
            <a:r>
              <a:rPr lang="fr-FR" sz="1200" b="1" dirty="0"/>
              <a:t>Potentiel conso,</a:t>
            </a:r>
            <a:r>
              <a:rPr lang="fr-FR" sz="1200" dirty="0"/>
              <a:t> visualisation et estimation d’un montant de prêt personnel qui pourrait être proposé au client : </a:t>
            </a:r>
            <a:r>
              <a:rPr lang="fr-FR" sz="1200" dirty="0">
                <a:hlinkClick r:id="rId11"/>
              </a:rPr>
              <a:t>cliquez ici</a:t>
            </a:r>
            <a:endParaRPr lang="fr-FR" sz="1200" dirty="0"/>
          </a:p>
          <a:p>
            <a:pPr lvl="1" eaLnBrk="1" fontAlgn="auto" hangingPunct="1">
              <a:spcAft>
                <a:spcPts val="0"/>
              </a:spcAft>
              <a:buClr>
                <a:srgbClr val="92D050"/>
              </a:buClr>
              <a:buFont typeface="Wingdings" panose="05000000000000000000" pitchFamily="2" charset="2"/>
              <a:buChar char="§"/>
              <a:defRPr/>
            </a:pPr>
            <a:endParaRPr lang="fr-FR" sz="1200" dirty="0"/>
          </a:p>
        </p:txBody>
      </p:sp>
      <p:sp>
        <p:nvSpPr>
          <p:cNvPr id="271" name="Espace réservé du contenu 8">
            <a:extLst>
              <a:ext uri="{FF2B5EF4-FFF2-40B4-BE49-F238E27FC236}">
                <a16:creationId xmlns:a16="http://schemas.microsoft.com/office/drawing/2014/main" id="{B8B2888C-A12D-F8E1-A4C0-858D1F7C74D9}"/>
              </a:ext>
            </a:extLst>
          </p:cNvPr>
          <p:cNvSpPr txBox="1">
            <a:spLocks/>
          </p:cNvSpPr>
          <p:nvPr/>
        </p:nvSpPr>
        <p:spPr>
          <a:xfrm>
            <a:off x="240418" y="4772314"/>
            <a:ext cx="5855582"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Aft>
                <a:spcPts val="0"/>
              </a:spcAft>
              <a:buClr>
                <a:srgbClr val="FFC000"/>
              </a:buClr>
              <a:buNone/>
              <a:defRPr/>
            </a:pPr>
            <a:endParaRPr lang="fr-FR" sz="1200" dirty="0"/>
          </a:p>
          <a:p>
            <a:pPr lvl="1" eaLnBrk="1" fontAlgn="auto" hangingPunct="1">
              <a:spcAft>
                <a:spcPts val="0"/>
              </a:spcAft>
              <a:buClr>
                <a:srgbClr val="FFC000"/>
              </a:buClr>
              <a:buFont typeface="Wingdings" panose="05000000000000000000" pitchFamily="2" charset="2"/>
              <a:buChar char="§"/>
              <a:defRPr/>
            </a:pPr>
            <a:r>
              <a:rPr lang="fr-FR" sz="1200" dirty="0"/>
              <a:t>Changement de formule, ajout d’options, déclaration d’un sinistre … </a:t>
            </a:r>
            <a:r>
              <a:rPr lang="fr-FR" sz="1200" b="1" dirty="0"/>
              <a:t>consultation, modification et gestion </a:t>
            </a:r>
            <a:r>
              <a:rPr lang="fr-FR" sz="1200" dirty="0"/>
              <a:t>d’un contrat </a:t>
            </a:r>
            <a:r>
              <a:rPr lang="fr-FR" sz="1200" b="1" dirty="0"/>
              <a:t>MRH, AUTO et 2 ROUES </a:t>
            </a:r>
            <a:r>
              <a:rPr lang="fr-FR" sz="1200" dirty="0"/>
              <a:t>en quelques clics depuis l’espace client</a:t>
            </a:r>
          </a:p>
          <a:p>
            <a:pPr lvl="1" eaLnBrk="1" fontAlgn="auto" hangingPunct="1">
              <a:spcAft>
                <a:spcPts val="0"/>
              </a:spcAft>
              <a:buClr>
                <a:srgbClr val="FFC000"/>
              </a:buClr>
              <a:buFont typeface="Wingdings" panose="05000000000000000000" pitchFamily="2" charset="2"/>
              <a:buChar char="§"/>
              <a:defRPr/>
            </a:pPr>
            <a:r>
              <a:rPr lang="fr-FR" sz="1200" dirty="0"/>
              <a:t>Accès à un </a:t>
            </a:r>
            <a:r>
              <a:rPr lang="fr-FR" sz="1200" b="1" dirty="0"/>
              <a:t>simulateur prévoyance </a:t>
            </a:r>
            <a:r>
              <a:rPr lang="fr-FR" sz="1200" b="1" dirty="0" err="1"/>
              <a:t>SECUR’Famille</a:t>
            </a:r>
            <a:r>
              <a:rPr lang="fr-FR" sz="1200" b="1" dirty="0"/>
              <a:t> 2 </a:t>
            </a:r>
            <a:r>
              <a:rPr lang="fr-FR" sz="1200" dirty="0"/>
              <a:t>afin d’estimer le capital qui sera versé aux bénéficiaires : </a:t>
            </a:r>
            <a:r>
              <a:rPr lang="fr-FR" sz="1200" dirty="0">
                <a:hlinkClick r:id="rId12"/>
              </a:rPr>
              <a:t>cliquez ici</a:t>
            </a:r>
            <a:endParaRPr lang="fr-FR" sz="1200" dirty="0"/>
          </a:p>
        </p:txBody>
      </p:sp>
      <p:sp>
        <p:nvSpPr>
          <p:cNvPr id="4" name="Espace réservé du contenu 8">
            <a:extLst>
              <a:ext uri="{FF2B5EF4-FFF2-40B4-BE49-F238E27FC236}">
                <a16:creationId xmlns:a16="http://schemas.microsoft.com/office/drawing/2014/main" id="{100F3ED2-4AF8-19BD-CBFB-2742A1763DFA}"/>
              </a:ext>
            </a:extLst>
          </p:cNvPr>
          <p:cNvSpPr txBox="1">
            <a:spLocks/>
          </p:cNvSpPr>
          <p:nvPr/>
        </p:nvSpPr>
        <p:spPr>
          <a:xfrm>
            <a:off x="-181555" y="798370"/>
            <a:ext cx="6124045" cy="141389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lumMod val="60000"/>
                  <a:lumOff val="40000"/>
                </a:schemeClr>
              </a:buClr>
              <a:buFont typeface="Wingdings" panose="05000000000000000000" pitchFamily="2" charset="2"/>
              <a:buChar char="§"/>
              <a:defRPr/>
            </a:pPr>
            <a:endParaRPr lang="fr-FR" sz="1200" dirty="0"/>
          </a:p>
          <a:p>
            <a:pPr lvl="2" eaLnBrk="1" fontAlgn="auto" hangingPunct="1">
              <a:spcBef>
                <a:spcPts val="300"/>
              </a:spcBef>
              <a:spcAft>
                <a:spcPts val="0"/>
              </a:spcAft>
              <a:buClr>
                <a:schemeClr val="bg2">
                  <a:lumMod val="60000"/>
                  <a:lumOff val="40000"/>
                </a:schemeClr>
              </a:buClr>
              <a:defRPr/>
            </a:pPr>
            <a:r>
              <a:rPr lang="fr-FR" b="1" dirty="0"/>
              <a:t>(Re)découvrez tout le potentiel de l’espace client !</a:t>
            </a:r>
            <a:r>
              <a:rPr lang="fr-FR" dirty="0"/>
              <a:t> </a:t>
            </a:r>
            <a:br>
              <a:rPr lang="fr-FR" dirty="0"/>
            </a:br>
            <a:r>
              <a:rPr lang="fr-FR" dirty="0"/>
              <a:t>Les fonctionnalités </a:t>
            </a:r>
            <a:r>
              <a:rPr lang="fr-FR" dirty="0" err="1"/>
              <a:t>selfcare</a:t>
            </a:r>
            <a:r>
              <a:rPr lang="fr-FR" dirty="0"/>
              <a:t> par canal : </a:t>
            </a:r>
            <a:r>
              <a:rPr lang="fr-FR" dirty="0">
                <a:hlinkClick r:id="rId13"/>
              </a:rPr>
              <a:t>cliquez-ici</a:t>
            </a:r>
            <a:endParaRPr lang="fr-FR" dirty="0"/>
          </a:p>
          <a:p>
            <a:pPr lvl="2" eaLnBrk="1" fontAlgn="auto" hangingPunct="1">
              <a:spcBef>
                <a:spcPts val="300"/>
              </a:spcBef>
              <a:spcAft>
                <a:spcPts val="0"/>
              </a:spcAft>
              <a:buClr>
                <a:schemeClr val="bg2">
                  <a:lumMod val="60000"/>
                  <a:lumOff val="40000"/>
                </a:schemeClr>
              </a:buClr>
              <a:defRPr/>
            </a:pPr>
            <a:endParaRPr lang="fr-FR" b="1" dirty="0"/>
          </a:p>
          <a:p>
            <a:pPr lvl="2" eaLnBrk="1" fontAlgn="auto" hangingPunct="1">
              <a:spcBef>
                <a:spcPts val="300"/>
              </a:spcBef>
              <a:spcAft>
                <a:spcPts val="0"/>
              </a:spcAft>
              <a:buClr>
                <a:schemeClr val="bg2">
                  <a:lumMod val="60000"/>
                  <a:lumOff val="40000"/>
                </a:schemeClr>
              </a:buClr>
              <a:defRPr/>
            </a:pPr>
            <a:r>
              <a:rPr lang="fr-FR" b="1" dirty="0"/>
              <a:t>Secouez votre téléphone </a:t>
            </a:r>
            <a:r>
              <a:rPr lang="fr-FR" dirty="0"/>
              <a:t>pour passer l’appli en </a:t>
            </a:r>
            <a:r>
              <a:rPr lang="fr-FR" b="1" dirty="0"/>
              <a:t>mode démo </a:t>
            </a:r>
            <a:r>
              <a:rPr lang="fr-FR" dirty="0"/>
              <a:t>et mettre en avant toutes les fonctionnalités de </a:t>
            </a:r>
            <a:r>
              <a:rPr lang="fr-FR" dirty="0" err="1"/>
              <a:t>Banxo</a:t>
            </a:r>
            <a:endParaRPr lang="fr-FR" dirty="0"/>
          </a:p>
          <a:p>
            <a:pPr lvl="2" eaLnBrk="1" fontAlgn="auto" hangingPunct="1">
              <a:spcBef>
                <a:spcPts val="300"/>
              </a:spcBef>
              <a:spcAft>
                <a:spcPts val="0"/>
              </a:spcAft>
              <a:buClr>
                <a:schemeClr val="bg2">
                  <a:lumMod val="60000"/>
                  <a:lumOff val="40000"/>
                </a:schemeClr>
              </a:buClr>
              <a:defRPr/>
            </a:pPr>
            <a:endParaRPr lang="fr-FR" dirty="0"/>
          </a:p>
        </p:txBody>
      </p:sp>
      <p:grpSp>
        <p:nvGrpSpPr>
          <p:cNvPr id="6" name="Graphique 1749">
            <a:extLst>
              <a:ext uri="{FF2B5EF4-FFF2-40B4-BE49-F238E27FC236}">
                <a16:creationId xmlns:a16="http://schemas.microsoft.com/office/drawing/2014/main" id="{1314E84B-FCBD-EA59-4234-FCC25CA6BE4D}"/>
              </a:ext>
            </a:extLst>
          </p:cNvPr>
          <p:cNvGrpSpPr/>
          <p:nvPr/>
        </p:nvGrpSpPr>
        <p:grpSpPr>
          <a:xfrm>
            <a:off x="5761198" y="1097106"/>
            <a:ext cx="533426" cy="577071"/>
            <a:chOff x="698087" y="604006"/>
            <a:chExt cx="346587" cy="374945"/>
          </a:xfrm>
          <a:noFill/>
        </p:grpSpPr>
        <p:sp>
          <p:nvSpPr>
            <p:cNvPr id="7" name="Forme libre : forme 6">
              <a:extLst>
                <a:ext uri="{FF2B5EF4-FFF2-40B4-BE49-F238E27FC236}">
                  <a16:creationId xmlns:a16="http://schemas.microsoft.com/office/drawing/2014/main" id="{342BF403-A8E0-B2EA-AC3F-EFBC3690AE6B}"/>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8" name="Forme libre : forme 7">
              <a:extLst>
                <a:ext uri="{FF2B5EF4-FFF2-40B4-BE49-F238E27FC236}">
                  <a16:creationId xmlns:a16="http://schemas.microsoft.com/office/drawing/2014/main" id="{6BEF8E83-326E-3D51-3B6A-0BA8C3CE107F}"/>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0" name="Forme libre : forme 8">
              <a:extLst>
                <a:ext uri="{FF2B5EF4-FFF2-40B4-BE49-F238E27FC236}">
                  <a16:creationId xmlns:a16="http://schemas.microsoft.com/office/drawing/2014/main" id="{2657D587-2A2E-2545-F9C7-5C27E3DB00FD}"/>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1" name="Forme libre : forme 9">
              <a:extLst>
                <a:ext uri="{FF2B5EF4-FFF2-40B4-BE49-F238E27FC236}">
                  <a16:creationId xmlns:a16="http://schemas.microsoft.com/office/drawing/2014/main" id="{A6F68722-B9E5-FD5B-6C44-B6B6919D4174}"/>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 name="Forme libre : forme 10">
              <a:extLst>
                <a:ext uri="{FF2B5EF4-FFF2-40B4-BE49-F238E27FC236}">
                  <a16:creationId xmlns:a16="http://schemas.microsoft.com/office/drawing/2014/main" id="{6FE9E2BA-04B0-161B-CC46-FF257CB899C4}"/>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 name="Forme libre : forme 11">
              <a:extLst>
                <a:ext uri="{FF2B5EF4-FFF2-40B4-BE49-F238E27FC236}">
                  <a16:creationId xmlns:a16="http://schemas.microsoft.com/office/drawing/2014/main" id="{E3FA6CBF-06FA-A37F-BBFE-B846605DA2E7}"/>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4" name="Forme libre : forme 12">
              <a:extLst>
                <a:ext uri="{FF2B5EF4-FFF2-40B4-BE49-F238E27FC236}">
                  <a16:creationId xmlns:a16="http://schemas.microsoft.com/office/drawing/2014/main" id="{DB217408-D312-52F9-EB0F-030A0839A418}"/>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tx1"/>
              </a:solidFill>
              <a:prstDash val="solid"/>
              <a:round/>
            </a:ln>
          </p:spPr>
          <p:txBody>
            <a:bodyPr rtlCol="0" anchor="ctr"/>
            <a:lstStyle/>
            <a:p>
              <a:endParaRPr lang="fr-FR" sz="1050">
                <a:solidFill>
                  <a:srgbClr val="FF0000"/>
                </a:solidFill>
              </a:endParaRPr>
            </a:p>
          </p:txBody>
        </p:sp>
        <p:grpSp>
          <p:nvGrpSpPr>
            <p:cNvPr id="15" name="Graphique 1749">
              <a:extLst>
                <a:ext uri="{FF2B5EF4-FFF2-40B4-BE49-F238E27FC236}">
                  <a16:creationId xmlns:a16="http://schemas.microsoft.com/office/drawing/2014/main" id="{03897C75-2E1B-C385-C7F0-D513A9E032CE}"/>
                </a:ext>
              </a:extLst>
            </p:cNvPr>
            <p:cNvGrpSpPr/>
            <p:nvPr/>
          </p:nvGrpSpPr>
          <p:grpSpPr>
            <a:xfrm>
              <a:off x="806291" y="735615"/>
              <a:ext cx="173831" cy="98964"/>
              <a:chOff x="806291" y="735615"/>
              <a:chExt cx="173831" cy="98964"/>
            </a:xfrm>
            <a:grpFill/>
          </p:grpSpPr>
          <p:sp>
            <p:nvSpPr>
              <p:cNvPr id="19" name="Forme libre : forme 14">
                <a:extLst>
                  <a:ext uri="{FF2B5EF4-FFF2-40B4-BE49-F238E27FC236}">
                    <a16:creationId xmlns:a16="http://schemas.microsoft.com/office/drawing/2014/main" id="{23ACDA7A-F707-BC27-4F08-C559D1A3E165}"/>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20" name="Forme libre : forme 15">
                <a:extLst>
                  <a:ext uri="{FF2B5EF4-FFF2-40B4-BE49-F238E27FC236}">
                    <a16:creationId xmlns:a16="http://schemas.microsoft.com/office/drawing/2014/main" id="{B224F1CF-8822-5141-FFFA-A2E43FBB8113}"/>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23" name="Forme libre : forme 16">
                <a:extLst>
                  <a:ext uri="{FF2B5EF4-FFF2-40B4-BE49-F238E27FC236}">
                    <a16:creationId xmlns:a16="http://schemas.microsoft.com/office/drawing/2014/main" id="{70254EC6-279B-B51F-5235-BA8CAB6B57B7}"/>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
          <p:nvSpPr>
            <p:cNvPr id="16" name="Forme libre : forme 17">
              <a:extLst>
                <a:ext uri="{FF2B5EF4-FFF2-40B4-BE49-F238E27FC236}">
                  <a16:creationId xmlns:a16="http://schemas.microsoft.com/office/drawing/2014/main" id="{BA86BB5E-E9F1-46D5-FF0A-DA6F07C11B58}"/>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7" name="Forme libre : forme 18">
              <a:extLst>
                <a:ext uri="{FF2B5EF4-FFF2-40B4-BE49-F238E27FC236}">
                  <a16:creationId xmlns:a16="http://schemas.microsoft.com/office/drawing/2014/main" id="{9B0533F1-E81D-BAF8-89EB-60D363D41A33}"/>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8" name="Forme libre : forme 19">
              <a:extLst>
                <a:ext uri="{FF2B5EF4-FFF2-40B4-BE49-F238E27FC236}">
                  <a16:creationId xmlns:a16="http://schemas.microsoft.com/office/drawing/2014/main" id="{C286381C-B854-BE21-270A-A3C4FD266D5E}"/>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pic>
        <p:nvPicPr>
          <p:cNvPr id="2" name="Image 1">
            <a:extLst>
              <a:ext uri="{FF2B5EF4-FFF2-40B4-BE49-F238E27FC236}">
                <a16:creationId xmlns:a16="http://schemas.microsoft.com/office/drawing/2014/main" id="{ADDF65D2-C3C3-9254-7E64-7631298F2668}"/>
              </a:ext>
            </a:extLst>
          </p:cNvPr>
          <p:cNvPicPr>
            <a:picLocks noChangeAspect="1"/>
          </p:cNvPicPr>
          <p:nvPr/>
        </p:nvPicPr>
        <p:blipFill>
          <a:blip r:embed="rId14"/>
          <a:stretch>
            <a:fillRect/>
          </a:stretch>
        </p:blipFill>
        <p:spPr>
          <a:xfrm>
            <a:off x="696064" y="6306530"/>
            <a:ext cx="510206" cy="528123"/>
          </a:xfrm>
          <a:prstGeom prst="rect">
            <a:avLst/>
          </a:prstGeom>
        </p:spPr>
      </p:pic>
    </p:spTree>
    <p:extLst>
      <p:ext uri="{BB962C8B-B14F-4D97-AF65-F5344CB8AC3E}">
        <p14:creationId xmlns:p14="http://schemas.microsoft.com/office/powerpoint/2010/main" val="2427313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Espace réservé du contenu 8">
            <a:extLst>
              <a:ext uri="{FF2B5EF4-FFF2-40B4-BE49-F238E27FC236}">
                <a16:creationId xmlns:a16="http://schemas.microsoft.com/office/drawing/2014/main" id="{2F259FCC-A52B-2A4B-BABC-CBFF3D1BD821}"/>
              </a:ext>
            </a:extLst>
          </p:cNvPr>
          <p:cNvSpPr txBox="1">
            <a:spLocks/>
          </p:cNvSpPr>
          <p:nvPr/>
        </p:nvSpPr>
        <p:spPr bwMode="auto">
          <a:xfrm>
            <a:off x="6279266" y="4709947"/>
            <a:ext cx="5691059" cy="1549825"/>
          </a:xfrm>
          <a:prstGeom prst="rect">
            <a:avLst/>
          </a:prstGeom>
          <a:noFill/>
          <a:ln w="762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2" name="Rectangle 11">
            <a:extLst>
              <a:ext uri="{FF2B5EF4-FFF2-40B4-BE49-F238E27FC236}">
                <a16:creationId xmlns:a16="http://schemas.microsoft.com/office/drawing/2014/main" id="{DCB60AEA-BD23-CB72-4207-741A6783D5A0}"/>
              </a:ext>
            </a:extLst>
          </p:cNvPr>
          <p:cNvSpPr/>
          <p:nvPr/>
        </p:nvSpPr>
        <p:spPr>
          <a:xfrm>
            <a:off x="535857" y="3586554"/>
            <a:ext cx="5586246" cy="2677851"/>
          </a:xfrm>
          <a:prstGeom prst="rect">
            <a:avLst/>
          </a:prstGeom>
          <a:no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space réservé du contenu 8">
            <a:extLst>
              <a:ext uri="{FF2B5EF4-FFF2-40B4-BE49-F238E27FC236}">
                <a16:creationId xmlns:a16="http://schemas.microsoft.com/office/drawing/2014/main" id="{DC0F2AA2-5325-582F-3704-F009B69FD860}"/>
              </a:ext>
            </a:extLst>
          </p:cNvPr>
          <p:cNvSpPr txBox="1">
            <a:spLocks/>
          </p:cNvSpPr>
          <p:nvPr/>
        </p:nvSpPr>
        <p:spPr>
          <a:xfrm>
            <a:off x="656347" y="3956780"/>
            <a:ext cx="5433928" cy="22949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chemeClr val="bg2"/>
              </a:buClr>
              <a:buFont typeface="Wingdings" panose="05000000000000000000" pitchFamily="2" charset="2"/>
              <a:buChar char="§"/>
              <a:defRPr/>
            </a:pPr>
            <a:r>
              <a:rPr lang="fr-FR" sz="1200" b="1" dirty="0">
                <a:solidFill>
                  <a:srgbClr val="404040"/>
                </a:solidFill>
              </a:rPr>
              <a:t>Pilotez l’activité digitale de votre agence et boostez les ventes à distance avec le tableau de bord digital : </a:t>
            </a:r>
            <a:r>
              <a:rPr lang="fr-FR" sz="1200" b="1" dirty="0">
                <a:solidFill>
                  <a:schemeClr val="tx1"/>
                </a:solidFill>
                <a:hlinkClick r:id="rId2"/>
              </a:rPr>
              <a:t>cliquez ici</a:t>
            </a:r>
            <a:endParaRPr lang="fr-FR" sz="1200" b="1" dirty="0">
              <a:solidFill>
                <a:schemeClr val="tx1"/>
              </a:solidFill>
            </a:endParaRPr>
          </a:p>
          <a:p>
            <a:pPr lvl="1" eaLnBrk="1" fontAlgn="auto" hangingPunct="1">
              <a:spcAft>
                <a:spcPts val="0"/>
              </a:spcAft>
              <a:buClr>
                <a:schemeClr val="bg2"/>
              </a:buClr>
              <a:buFont typeface="Wingdings" panose="05000000000000000000" pitchFamily="2" charset="2"/>
              <a:buChar char="§"/>
              <a:defRPr/>
            </a:pPr>
            <a:endParaRPr lang="fr-FR" sz="1200" b="1" dirty="0">
              <a:solidFill>
                <a:schemeClr val="tx1"/>
              </a:solidFill>
            </a:endParaRPr>
          </a:p>
          <a:p>
            <a:pPr lvl="2" eaLnBrk="1" fontAlgn="auto" hangingPunct="1">
              <a:spcBef>
                <a:spcPts val="0"/>
              </a:spcBef>
              <a:spcAft>
                <a:spcPts val="0"/>
              </a:spcAft>
              <a:buClr>
                <a:schemeClr val="bg2"/>
              </a:buClr>
              <a:defRPr/>
            </a:pPr>
            <a:r>
              <a:rPr lang="fr-FR" dirty="0"/>
              <a:t>Les indicateurs permettent de :</a:t>
            </a:r>
          </a:p>
          <a:p>
            <a:pPr lvl="3" eaLnBrk="1" fontAlgn="auto" hangingPunct="1">
              <a:spcBef>
                <a:spcPts val="0"/>
              </a:spcBef>
              <a:spcAft>
                <a:spcPts val="0"/>
              </a:spcAft>
              <a:buClr>
                <a:schemeClr val="bg2"/>
              </a:buClr>
              <a:defRPr/>
            </a:pPr>
            <a:r>
              <a:rPr lang="fr-FR" sz="1200" dirty="0"/>
              <a:t>suivre l’équipement de nos clients (SED, SAG, VAD,..)</a:t>
            </a:r>
          </a:p>
          <a:p>
            <a:pPr lvl="3" eaLnBrk="1" fontAlgn="auto" hangingPunct="1">
              <a:spcBef>
                <a:spcPts val="0"/>
              </a:spcBef>
              <a:spcAft>
                <a:spcPts val="0"/>
              </a:spcAft>
              <a:buClr>
                <a:schemeClr val="bg2"/>
              </a:buClr>
              <a:defRPr/>
            </a:pPr>
            <a:r>
              <a:rPr lang="fr-FR" sz="1200" dirty="0"/>
              <a:t>mesurer l’activité digitale des agences (VAD, SAG, SED,…),</a:t>
            </a:r>
          </a:p>
          <a:p>
            <a:pPr lvl="3" eaLnBrk="1" fontAlgn="auto" hangingPunct="1">
              <a:spcBef>
                <a:spcPts val="0"/>
              </a:spcBef>
              <a:spcAft>
                <a:spcPts val="0"/>
              </a:spcAft>
              <a:buClr>
                <a:schemeClr val="bg2"/>
              </a:buClr>
              <a:defRPr/>
            </a:pPr>
            <a:r>
              <a:rPr lang="fr-FR" sz="1200" dirty="0"/>
              <a:t>identifier et cibler les actions commerciales (vente non finalisée,...),</a:t>
            </a:r>
          </a:p>
          <a:p>
            <a:pPr lvl="3" eaLnBrk="1" fontAlgn="auto" hangingPunct="1">
              <a:spcBef>
                <a:spcPts val="0"/>
              </a:spcBef>
              <a:spcAft>
                <a:spcPts val="0"/>
              </a:spcAft>
              <a:buClr>
                <a:schemeClr val="bg2"/>
              </a:buClr>
              <a:defRPr/>
            </a:pPr>
            <a:r>
              <a:rPr lang="fr-FR" sz="1200" dirty="0"/>
              <a:t>suivre les performances.</a:t>
            </a: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DIGITAL</a:t>
            </a:r>
          </a:p>
        </p:txBody>
      </p:sp>
      <p:sp>
        <p:nvSpPr>
          <p:cNvPr id="275" name="Espace réservé du contenu 8">
            <a:extLst>
              <a:ext uri="{FF2B5EF4-FFF2-40B4-BE49-F238E27FC236}">
                <a16:creationId xmlns:a16="http://schemas.microsoft.com/office/drawing/2014/main" id="{A63C16C3-D67F-3490-12A9-DBEF18D687E9}"/>
              </a:ext>
            </a:extLst>
          </p:cNvPr>
          <p:cNvSpPr txBox="1">
            <a:spLocks/>
          </p:cNvSpPr>
          <p:nvPr/>
        </p:nvSpPr>
        <p:spPr bwMode="auto">
          <a:xfrm>
            <a:off x="6279267" y="1165501"/>
            <a:ext cx="5691059" cy="3204589"/>
          </a:xfrm>
          <a:prstGeom prst="rect">
            <a:avLst/>
          </a:prstGeom>
          <a:noFill/>
          <a:ln w="762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76" name="Espace réservé du contenu 8">
            <a:extLst>
              <a:ext uri="{FF2B5EF4-FFF2-40B4-BE49-F238E27FC236}">
                <a16:creationId xmlns:a16="http://schemas.microsoft.com/office/drawing/2014/main" id="{F81B1449-3843-D80E-B6A4-78537F8BAFFB}"/>
              </a:ext>
            </a:extLst>
          </p:cNvPr>
          <p:cNvSpPr txBox="1">
            <a:spLocks/>
          </p:cNvSpPr>
          <p:nvPr/>
        </p:nvSpPr>
        <p:spPr>
          <a:xfrm>
            <a:off x="6653210" y="1526672"/>
            <a:ext cx="5037596" cy="179927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eaLnBrk="1" hangingPunct="1">
              <a:spcBef>
                <a:spcPts val="600"/>
              </a:spcBef>
              <a:buClr>
                <a:schemeClr val="bg2"/>
              </a:buClr>
              <a:buFont typeface="Wingdings" panose="05000000000000000000" pitchFamily="2" charset="2"/>
              <a:buChar char="§"/>
            </a:pPr>
            <a:r>
              <a:rPr lang="fr-FR" altLang="fr-FR" sz="1200" b="1" dirty="0">
                <a:solidFill>
                  <a:srgbClr val="404040"/>
                </a:solidFill>
              </a:rPr>
              <a:t>Promouvoir la signature électronique </a:t>
            </a:r>
            <a:r>
              <a:rPr lang="fr-FR" altLang="fr-FR" sz="1200" dirty="0">
                <a:solidFill>
                  <a:srgbClr val="404040"/>
                </a:solidFill>
              </a:rPr>
              <a:t>:</a:t>
            </a:r>
          </a:p>
          <a:p>
            <a:pPr lvl="2" algn="just" eaLnBrk="1" hangingPunct="1">
              <a:buClr>
                <a:schemeClr val="bg2"/>
              </a:buClr>
            </a:pPr>
            <a:r>
              <a:rPr lang="fr-FR" altLang="fr-FR" dirty="0">
                <a:solidFill>
                  <a:srgbClr val="404040"/>
                </a:solidFill>
              </a:rPr>
              <a:t>Pensez à la </a:t>
            </a:r>
            <a:r>
              <a:rPr lang="fr-FR" altLang="fr-FR" b="1" dirty="0">
                <a:solidFill>
                  <a:schemeClr val="bg2"/>
                </a:solidFill>
              </a:rPr>
              <a:t>SED</a:t>
            </a:r>
            <a:r>
              <a:rPr lang="fr-FR" altLang="fr-FR" dirty="0">
                <a:solidFill>
                  <a:srgbClr val="404040"/>
                </a:solidFill>
              </a:rPr>
              <a:t> pour plus de </a:t>
            </a:r>
            <a:r>
              <a:rPr lang="fr-FR" altLang="fr-FR" b="1" dirty="0">
                <a:solidFill>
                  <a:schemeClr val="tx1"/>
                </a:solidFill>
              </a:rPr>
              <a:t>simplicité, de confort</a:t>
            </a:r>
            <a:r>
              <a:rPr lang="fr-FR" altLang="fr-FR" dirty="0">
                <a:solidFill>
                  <a:srgbClr val="404040"/>
                </a:solidFill>
              </a:rPr>
              <a:t> et de </a:t>
            </a:r>
            <a:r>
              <a:rPr lang="fr-FR" altLang="fr-FR" b="1" dirty="0">
                <a:solidFill>
                  <a:schemeClr val="tx1"/>
                </a:solidFill>
              </a:rPr>
              <a:t>rapidité,  </a:t>
            </a:r>
            <a:r>
              <a:rPr lang="fr-FR" altLang="fr-FR" dirty="0">
                <a:solidFill>
                  <a:srgbClr val="404040"/>
                </a:solidFill>
              </a:rPr>
              <a:t>a</a:t>
            </a:r>
            <a:r>
              <a:rPr lang="fr-FR" dirty="0"/>
              <a:t>vec un double objectif    gagner du temps commercial et accélérer notre démarche « zéro papier ». </a:t>
            </a:r>
          </a:p>
          <a:p>
            <a:pPr lvl="3" algn="just" eaLnBrk="1" hangingPunct="1">
              <a:buClr>
                <a:schemeClr val="bg2"/>
              </a:buClr>
              <a:buFont typeface="Wingdings" panose="05000000000000000000" pitchFamily="2" charset="2"/>
              <a:buChar char="Ø"/>
            </a:pPr>
            <a:r>
              <a:rPr lang="fr-FR" altLang="fr-FR" sz="1200" dirty="0">
                <a:solidFill>
                  <a:srgbClr val="404040"/>
                </a:solidFill>
              </a:rPr>
              <a:t>Catalogue des produits éligibles : </a:t>
            </a:r>
            <a:r>
              <a:rPr lang="fr-FR" altLang="fr-FR" sz="1200" dirty="0">
                <a:solidFill>
                  <a:srgbClr val="404040"/>
                </a:solidFill>
                <a:hlinkClick r:id="rId4"/>
              </a:rPr>
              <a:t>cliquez ici</a:t>
            </a:r>
            <a:endParaRPr lang="fr-FR" altLang="fr-FR" sz="1200" dirty="0">
              <a:solidFill>
                <a:srgbClr val="404040"/>
              </a:solidFill>
            </a:endParaRPr>
          </a:p>
          <a:p>
            <a:pPr lvl="3" algn="just" eaLnBrk="1" hangingPunct="1">
              <a:buClr>
                <a:schemeClr val="bg2"/>
              </a:buClr>
              <a:buFont typeface="Wingdings" panose="05000000000000000000" pitchFamily="2" charset="2"/>
              <a:buChar char="Ø"/>
            </a:pPr>
            <a:r>
              <a:rPr lang="fr-FR" sz="1200" dirty="0">
                <a:solidFill>
                  <a:srgbClr val="404040"/>
                </a:solidFill>
              </a:rPr>
              <a:t>Vidéo : </a:t>
            </a:r>
            <a:r>
              <a:rPr lang="fr-FR" sz="1200" dirty="0">
                <a:hlinkClick r:id="rId5"/>
              </a:rPr>
              <a:t>cliquez ici</a:t>
            </a:r>
            <a:endParaRPr lang="fr-FR" sz="1200" dirty="0"/>
          </a:p>
        </p:txBody>
      </p:sp>
      <p:sp>
        <p:nvSpPr>
          <p:cNvPr id="277" name="Espace réservé du contenu 8">
            <a:extLst>
              <a:ext uri="{FF2B5EF4-FFF2-40B4-BE49-F238E27FC236}">
                <a16:creationId xmlns:a16="http://schemas.microsoft.com/office/drawing/2014/main" id="{D6F5C532-C5A7-2E72-57C7-5025DCA9763A}"/>
              </a:ext>
            </a:extLst>
          </p:cNvPr>
          <p:cNvSpPr txBox="1">
            <a:spLocks noChangeArrowheads="1"/>
          </p:cNvSpPr>
          <p:nvPr/>
        </p:nvSpPr>
        <p:spPr bwMode="auto">
          <a:xfrm>
            <a:off x="6550483" y="991337"/>
            <a:ext cx="3636360"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Pensez à la signature électronique</a:t>
            </a:r>
          </a:p>
        </p:txBody>
      </p:sp>
      <p:sp>
        <p:nvSpPr>
          <p:cNvPr id="282" name="Espace réservé du contenu 8">
            <a:extLst>
              <a:ext uri="{FF2B5EF4-FFF2-40B4-BE49-F238E27FC236}">
                <a16:creationId xmlns:a16="http://schemas.microsoft.com/office/drawing/2014/main" id="{7F9C5AA2-EBCE-1129-3324-77188639C0EF}"/>
              </a:ext>
            </a:extLst>
          </p:cNvPr>
          <p:cNvSpPr txBox="1">
            <a:spLocks/>
          </p:cNvSpPr>
          <p:nvPr/>
        </p:nvSpPr>
        <p:spPr>
          <a:xfrm>
            <a:off x="6653210" y="3116921"/>
            <a:ext cx="5138196"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buClr>
              <a:buFont typeface="Wingdings" panose="05000000000000000000" pitchFamily="2" charset="2"/>
              <a:buChar char="§"/>
              <a:defRPr/>
            </a:pPr>
            <a:endParaRPr lang="fr-FR" sz="1200" dirty="0"/>
          </a:p>
          <a:p>
            <a:pPr lvl="1" eaLnBrk="1" fontAlgn="auto" hangingPunct="1">
              <a:spcBef>
                <a:spcPts val="300"/>
              </a:spcBef>
              <a:spcAft>
                <a:spcPts val="0"/>
              </a:spcAft>
              <a:buClr>
                <a:schemeClr val="bg2"/>
              </a:buClr>
              <a:buFont typeface="Wingdings" panose="05000000000000000000" pitchFamily="2" charset="2"/>
              <a:buChar char="§"/>
              <a:defRPr/>
            </a:pPr>
            <a:r>
              <a:rPr lang="fr-FR" sz="1200" b="1" dirty="0"/>
              <a:t>Rappel : </a:t>
            </a:r>
          </a:p>
          <a:p>
            <a:pPr lvl="2" algn="just" eaLnBrk="1" fontAlgn="auto" hangingPunct="1">
              <a:spcBef>
                <a:spcPts val="300"/>
              </a:spcBef>
              <a:spcAft>
                <a:spcPts val="0"/>
              </a:spcAft>
              <a:buClr>
                <a:schemeClr val="bg2"/>
              </a:buClr>
              <a:defRPr/>
            </a:pPr>
            <a:r>
              <a:rPr lang="fr-FR" dirty="0"/>
              <a:t>La </a:t>
            </a:r>
            <a:r>
              <a:rPr lang="fr-FR" b="1" dirty="0"/>
              <a:t>Signature Multi Dossier (ou panier de signature) </a:t>
            </a:r>
            <a:r>
              <a:rPr lang="fr-FR" dirty="0"/>
              <a:t>permet de  simplifier la contractualisation pour le client : </a:t>
            </a:r>
            <a:r>
              <a:rPr lang="fr-FR" dirty="0">
                <a:hlinkClick r:id="rId6"/>
              </a:rPr>
              <a:t>cliquez</a:t>
            </a:r>
            <a:r>
              <a:rPr lang="fr-FR" dirty="0">
                <a:hlinkClick r:id="rId7"/>
              </a:rPr>
              <a:t> ici</a:t>
            </a:r>
            <a:endParaRPr lang="fr-FR" dirty="0"/>
          </a:p>
          <a:p>
            <a:pPr lvl="1" eaLnBrk="1" fontAlgn="auto" hangingPunct="1">
              <a:spcBef>
                <a:spcPts val="300"/>
              </a:spcBef>
              <a:spcAft>
                <a:spcPts val="0"/>
              </a:spcAft>
              <a:buClr>
                <a:schemeClr val="bg2"/>
              </a:buClr>
              <a:buFont typeface="Wingdings" panose="05000000000000000000" pitchFamily="2" charset="2"/>
              <a:buChar char="§"/>
              <a:defRPr/>
            </a:pPr>
            <a:endParaRPr lang="fr-FR" sz="1200" dirty="0"/>
          </a:p>
        </p:txBody>
      </p:sp>
      <p:pic>
        <p:nvPicPr>
          <p:cNvPr id="286" name="Image 285">
            <a:extLst>
              <a:ext uri="{FF2B5EF4-FFF2-40B4-BE49-F238E27FC236}">
                <a16:creationId xmlns:a16="http://schemas.microsoft.com/office/drawing/2014/main" id="{3612F2AE-CD19-57F5-45E2-4B9E9156AD5C}"/>
              </a:ext>
            </a:extLst>
          </p:cNvPr>
          <p:cNvPicPr>
            <a:picLocks noChangeAspect="1"/>
          </p:cNvPicPr>
          <p:nvPr/>
        </p:nvPicPr>
        <p:blipFill>
          <a:blip r:embed="rId8">
            <a:clrChange>
              <a:clrFrom>
                <a:srgbClr val="FFFDDB"/>
              </a:clrFrom>
              <a:clrTo>
                <a:srgbClr val="FFFDDB">
                  <a:alpha val="0"/>
                </a:srgbClr>
              </a:clrTo>
            </a:clrChange>
            <a:alphaModFix amt="69000"/>
            <a:duotone>
              <a:schemeClr val="bg2">
                <a:shade val="45000"/>
                <a:satMod val="135000"/>
              </a:schemeClr>
              <a:prstClr val="white"/>
            </a:duotone>
            <a:extLst>
              <a:ext uri="{BEBA8EAE-BF5A-486C-A8C5-ECC9F3942E4B}">
                <a14:imgProps xmlns:a14="http://schemas.microsoft.com/office/drawing/2010/main">
                  <a14:imgLayer r:embed="rId9">
                    <a14:imgEffect>
                      <a14:sharpenSoften amount="100000"/>
                    </a14:imgEffect>
                    <a14:imgEffect>
                      <a14:colorTemperature colorTemp="11227"/>
                    </a14:imgEffect>
                  </a14:imgLayer>
                </a14:imgProps>
              </a:ext>
            </a:extLst>
          </a:blip>
          <a:stretch>
            <a:fillRect/>
          </a:stretch>
        </p:blipFill>
        <p:spPr>
          <a:xfrm>
            <a:off x="6441177" y="1915335"/>
            <a:ext cx="543171" cy="822060"/>
          </a:xfrm>
          <a:prstGeom prst="rect">
            <a:avLst/>
          </a:prstGeom>
        </p:spPr>
      </p:pic>
      <p:pic>
        <p:nvPicPr>
          <p:cNvPr id="288" name="Image 287">
            <a:extLst>
              <a:ext uri="{FF2B5EF4-FFF2-40B4-BE49-F238E27FC236}">
                <a16:creationId xmlns:a16="http://schemas.microsoft.com/office/drawing/2014/main" id="{EB943B4D-6732-0AE8-EEB3-D88248D85BD1}"/>
              </a:ext>
            </a:extLst>
          </p:cNvPr>
          <p:cNvPicPr>
            <a:picLocks noChangeAspect="1"/>
          </p:cNvPicPr>
          <p:nvPr/>
        </p:nvPicPr>
        <p:blipFill>
          <a:blip r:embed="rId8">
            <a:clrChange>
              <a:clrFrom>
                <a:srgbClr val="FFFDDB"/>
              </a:clrFrom>
              <a:clrTo>
                <a:srgbClr val="FFFDDB">
                  <a:alpha val="0"/>
                </a:srgbClr>
              </a:clrTo>
            </a:clrChange>
            <a:alphaModFix amt="69000"/>
            <a:duotone>
              <a:schemeClr val="bg2">
                <a:shade val="45000"/>
                <a:satMod val="135000"/>
              </a:schemeClr>
              <a:prstClr val="white"/>
            </a:duotone>
            <a:extLst>
              <a:ext uri="{BEBA8EAE-BF5A-486C-A8C5-ECC9F3942E4B}">
                <a14:imgProps xmlns:a14="http://schemas.microsoft.com/office/drawing/2010/main">
                  <a14:imgLayer r:embed="rId9">
                    <a14:imgEffect>
                      <a14:sharpenSoften amount="100000"/>
                    </a14:imgEffect>
                    <a14:imgEffect>
                      <a14:colorTemperature colorTemp="11227"/>
                    </a14:imgEffect>
                  </a14:imgLayer>
                </a14:imgProps>
              </a:ext>
            </a:extLst>
          </a:blip>
          <a:stretch>
            <a:fillRect/>
          </a:stretch>
        </p:blipFill>
        <p:spPr>
          <a:xfrm>
            <a:off x="6431108" y="3170084"/>
            <a:ext cx="548764" cy="821050"/>
          </a:xfrm>
          <a:prstGeom prst="rect">
            <a:avLst/>
          </a:prstGeom>
        </p:spPr>
      </p:pic>
      <p:grpSp>
        <p:nvGrpSpPr>
          <p:cNvPr id="292" name="Graphique 1830">
            <a:extLst>
              <a:ext uri="{FF2B5EF4-FFF2-40B4-BE49-F238E27FC236}">
                <a16:creationId xmlns:a16="http://schemas.microsoft.com/office/drawing/2014/main" id="{5C5A521B-81FD-8825-BD47-52F4E56487D0}"/>
              </a:ext>
            </a:extLst>
          </p:cNvPr>
          <p:cNvGrpSpPr/>
          <p:nvPr/>
        </p:nvGrpSpPr>
        <p:grpSpPr>
          <a:xfrm>
            <a:off x="570844" y="2895295"/>
            <a:ext cx="248961" cy="225774"/>
            <a:chOff x="10483925" y="2904391"/>
            <a:chExt cx="396900" cy="359934"/>
          </a:xfrm>
          <a:noFill/>
        </p:grpSpPr>
        <p:grpSp>
          <p:nvGrpSpPr>
            <p:cNvPr id="96" name="Graphique 1830">
              <a:extLst>
                <a:ext uri="{FF2B5EF4-FFF2-40B4-BE49-F238E27FC236}">
                  <a16:creationId xmlns:a16="http://schemas.microsoft.com/office/drawing/2014/main" id="{D2194DA7-83EE-8DD2-D33F-B7694ACA6D85}"/>
                </a:ext>
              </a:extLst>
            </p:cNvPr>
            <p:cNvGrpSpPr/>
            <p:nvPr/>
          </p:nvGrpSpPr>
          <p:grpSpPr>
            <a:xfrm>
              <a:off x="10483925" y="2904391"/>
              <a:ext cx="396900" cy="359934"/>
              <a:chOff x="10483925" y="2904391"/>
              <a:chExt cx="396900" cy="359934"/>
            </a:xfrm>
            <a:grpFill/>
          </p:grpSpPr>
          <p:sp>
            <p:nvSpPr>
              <p:cNvPr id="100" name="Forme libre : forme 99">
                <a:extLst>
                  <a:ext uri="{FF2B5EF4-FFF2-40B4-BE49-F238E27FC236}">
                    <a16:creationId xmlns:a16="http://schemas.microsoft.com/office/drawing/2014/main" id="{83A48E83-DD69-B31A-EE88-B4D50287942A}"/>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4B9697AB-7F4C-01A6-A724-A696023EB1B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B4DF1DD9-25D6-08C2-9EBC-8A25EAF4119E}"/>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58D2CD5A-77EB-D109-8E1B-D32A5E14DB8E}"/>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66CA07E5-257C-1889-089E-948A06A24AE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43D44CE9-5F21-CAF2-329D-481F5A04389F}"/>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0B2AC491-B4F2-A494-2B73-D9827C3141B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2C46125E-22F4-0E30-73A0-845DC6E4C02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9E73152B-6C32-788B-68D3-75BBC2DF2A6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9" name="Forme libre : forme 108">
                <a:extLst>
                  <a:ext uri="{FF2B5EF4-FFF2-40B4-BE49-F238E27FC236}">
                    <a16:creationId xmlns:a16="http://schemas.microsoft.com/office/drawing/2014/main" id="{B277C2F3-5F13-7CE7-FAAB-54622F96B4F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7D040C04-95D1-2000-5534-08F3FCD973C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EB931BFC-EE01-A239-9F07-889B8BAB23FB}"/>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99822001-F51B-8766-62F0-41EBA8BE7246}"/>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97" name="Forme libre : forme 96">
              <a:extLst>
                <a:ext uri="{FF2B5EF4-FFF2-40B4-BE49-F238E27FC236}">
                  <a16:creationId xmlns:a16="http://schemas.microsoft.com/office/drawing/2014/main" id="{25593489-2C4E-3EBE-0D59-8593756778BC}"/>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FB92BAF9-47EB-0861-7CE8-69F6DC86BD7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04CD10E-6239-A0A8-65A2-3F98A018DEFE}"/>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201" name="Graphique 1830">
            <a:extLst>
              <a:ext uri="{FF2B5EF4-FFF2-40B4-BE49-F238E27FC236}">
                <a16:creationId xmlns:a16="http://schemas.microsoft.com/office/drawing/2014/main" id="{4D57B4E6-B422-ACBD-11FD-DD6AEFF491A9}"/>
              </a:ext>
            </a:extLst>
          </p:cNvPr>
          <p:cNvGrpSpPr/>
          <p:nvPr/>
        </p:nvGrpSpPr>
        <p:grpSpPr>
          <a:xfrm>
            <a:off x="559932" y="4522870"/>
            <a:ext cx="248961" cy="225774"/>
            <a:chOff x="10483925" y="2904391"/>
            <a:chExt cx="396900" cy="359934"/>
          </a:xfrm>
          <a:noFill/>
        </p:grpSpPr>
        <p:grpSp>
          <p:nvGrpSpPr>
            <p:cNvPr id="202" name="Graphique 1830">
              <a:extLst>
                <a:ext uri="{FF2B5EF4-FFF2-40B4-BE49-F238E27FC236}">
                  <a16:creationId xmlns:a16="http://schemas.microsoft.com/office/drawing/2014/main" id="{DAEB0D4F-A50C-F06D-BA85-48D21CEC0BD9}"/>
                </a:ext>
              </a:extLst>
            </p:cNvPr>
            <p:cNvGrpSpPr/>
            <p:nvPr/>
          </p:nvGrpSpPr>
          <p:grpSpPr>
            <a:xfrm>
              <a:off x="10483925" y="2904391"/>
              <a:ext cx="396900" cy="359934"/>
              <a:chOff x="10483925" y="2904391"/>
              <a:chExt cx="396900" cy="359934"/>
            </a:xfrm>
            <a:grpFill/>
          </p:grpSpPr>
          <p:sp>
            <p:nvSpPr>
              <p:cNvPr id="206" name="Forme libre : forme 205">
                <a:extLst>
                  <a:ext uri="{FF2B5EF4-FFF2-40B4-BE49-F238E27FC236}">
                    <a16:creationId xmlns:a16="http://schemas.microsoft.com/office/drawing/2014/main" id="{9940FD17-37A1-56DB-ACB2-24EA2C35148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07" name="Forme libre : forme 206">
                <a:extLst>
                  <a:ext uri="{FF2B5EF4-FFF2-40B4-BE49-F238E27FC236}">
                    <a16:creationId xmlns:a16="http://schemas.microsoft.com/office/drawing/2014/main" id="{C6994301-8E00-4F62-DCBE-AA07493A93DF}"/>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08" name="Forme libre : forme 207">
                <a:extLst>
                  <a:ext uri="{FF2B5EF4-FFF2-40B4-BE49-F238E27FC236}">
                    <a16:creationId xmlns:a16="http://schemas.microsoft.com/office/drawing/2014/main" id="{47AB08C2-96A7-566D-59FA-96F1762051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09" name="Forme libre : forme 208">
                <a:extLst>
                  <a:ext uri="{FF2B5EF4-FFF2-40B4-BE49-F238E27FC236}">
                    <a16:creationId xmlns:a16="http://schemas.microsoft.com/office/drawing/2014/main" id="{041AC965-ABB2-C0F0-FB1C-F29F057DA9F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10" name="Forme libre : forme 209">
                <a:extLst>
                  <a:ext uri="{FF2B5EF4-FFF2-40B4-BE49-F238E27FC236}">
                    <a16:creationId xmlns:a16="http://schemas.microsoft.com/office/drawing/2014/main" id="{1FE76277-F5F8-CDE3-E1A6-8DE6318960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021A2AA9-C433-10BA-C201-4FE4360DE219}"/>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12" name="Forme libre : forme 211">
                <a:extLst>
                  <a:ext uri="{FF2B5EF4-FFF2-40B4-BE49-F238E27FC236}">
                    <a16:creationId xmlns:a16="http://schemas.microsoft.com/office/drawing/2014/main" id="{B7B77C11-A308-41EA-549C-A2F1D1CCD8B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D374B7B7-F79E-F57A-5B6C-3F43DF73BF05}"/>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14" name="Forme libre : forme 213">
                <a:extLst>
                  <a:ext uri="{FF2B5EF4-FFF2-40B4-BE49-F238E27FC236}">
                    <a16:creationId xmlns:a16="http://schemas.microsoft.com/office/drawing/2014/main" id="{03B4EB50-D538-DFAC-8C10-31C02183D6D6}"/>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15" name="Forme libre : forme 214">
                <a:extLst>
                  <a:ext uri="{FF2B5EF4-FFF2-40B4-BE49-F238E27FC236}">
                    <a16:creationId xmlns:a16="http://schemas.microsoft.com/office/drawing/2014/main" id="{8FCC83DF-6298-79D7-3C99-0C95B55B8F95}"/>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16" name="Forme libre : forme 215">
                <a:extLst>
                  <a:ext uri="{FF2B5EF4-FFF2-40B4-BE49-F238E27FC236}">
                    <a16:creationId xmlns:a16="http://schemas.microsoft.com/office/drawing/2014/main" id="{E69813A8-17E3-3271-1286-57126A53CA8E}"/>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17" name="Forme libre : forme 216">
                <a:extLst>
                  <a:ext uri="{FF2B5EF4-FFF2-40B4-BE49-F238E27FC236}">
                    <a16:creationId xmlns:a16="http://schemas.microsoft.com/office/drawing/2014/main" id="{0ABA82EB-4EE8-9D4A-0A09-00AB73DD70F0}"/>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18" name="Forme libre : forme 217">
                <a:extLst>
                  <a:ext uri="{FF2B5EF4-FFF2-40B4-BE49-F238E27FC236}">
                    <a16:creationId xmlns:a16="http://schemas.microsoft.com/office/drawing/2014/main" id="{774A7F8C-B460-818C-05BB-92902BB620A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03" name="Forme libre : forme 202">
              <a:extLst>
                <a:ext uri="{FF2B5EF4-FFF2-40B4-BE49-F238E27FC236}">
                  <a16:creationId xmlns:a16="http://schemas.microsoft.com/office/drawing/2014/main" id="{8AB9F03B-13F7-2F31-BDCE-9B128111E42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04" name="Forme libre : forme 203">
              <a:extLst>
                <a:ext uri="{FF2B5EF4-FFF2-40B4-BE49-F238E27FC236}">
                  <a16:creationId xmlns:a16="http://schemas.microsoft.com/office/drawing/2014/main" id="{42AA7D07-3F50-6221-AA56-1F9DD75F2FB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05" name="Forme libre : forme 204">
              <a:extLst>
                <a:ext uri="{FF2B5EF4-FFF2-40B4-BE49-F238E27FC236}">
                  <a16:creationId xmlns:a16="http://schemas.microsoft.com/office/drawing/2014/main" id="{C80CB131-FFA5-696A-8DFB-73A6290F2CAE}"/>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3" name="Graphique 2" descr="Signe pouce en haut contour">
            <a:extLst>
              <a:ext uri="{FF2B5EF4-FFF2-40B4-BE49-F238E27FC236}">
                <a16:creationId xmlns:a16="http://schemas.microsoft.com/office/drawing/2014/main" id="{62C5CC6E-2E08-9C8E-F1AB-B054F7FAB46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54158" y="982088"/>
            <a:ext cx="316815" cy="337190"/>
          </a:xfrm>
          <a:prstGeom prst="rect">
            <a:avLst/>
          </a:prstGeom>
        </p:spPr>
      </p:pic>
      <p:sp>
        <p:nvSpPr>
          <p:cNvPr id="7" name="Espace réservé du contenu 8">
            <a:extLst>
              <a:ext uri="{FF2B5EF4-FFF2-40B4-BE49-F238E27FC236}">
                <a16:creationId xmlns:a16="http://schemas.microsoft.com/office/drawing/2014/main" id="{10250DDA-88DF-A597-8679-56C414BFED3E}"/>
              </a:ext>
            </a:extLst>
          </p:cNvPr>
          <p:cNvSpPr txBox="1">
            <a:spLocks/>
          </p:cNvSpPr>
          <p:nvPr/>
        </p:nvSpPr>
        <p:spPr>
          <a:xfrm>
            <a:off x="7696199" y="4900870"/>
            <a:ext cx="3854823"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buClr>
              <a:buFont typeface="Wingdings" panose="05000000000000000000" pitchFamily="2" charset="2"/>
              <a:buChar char="§"/>
              <a:defRPr/>
            </a:pPr>
            <a:endParaRPr lang="fr-FR" sz="1200" dirty="0"/>
          </a:p>
          <a:p>
            <a:pPr lvl="1" algn="just" eaLnBrk="1" fontAlgn="auto" hangingPunct="1">
              <a:spcBef>
                <a:spcPts val="300"/>
              </a:spcBef>
              <a:spcAft>
                <a:spcPts val="0"/>
              </a:spcAft>
              <a:buClr>
                <a:schemeClr val="bg2"/>
              </a:buClr>
              <a:buFont typeface="Wingdings" panose="05000000000000000000" pitchFamily="2" charset="2"/>
              <a:buChar char="§"/>
              <a:defRPr/>
            </a:pPr>
            <a:r>
              <a:rPr lang="fr-FR" sz="1200" b="1" dirty="0"/>
              <a:t>La Visio </a:t>
            </a:r>
            <a:r>
              <a:rPr lang="fr-FR" sz="1200" dirty="0"/>
              <a:t>pour les entretiens avec nos clients, pour toujours plus de simplicité et de souplesse : </a:t>
            </a:r>
            <a:r>
              <a:rPr lang="fr-FR" sz="1200" dirty="0">
                <a:hlinkClick r:id="rId12"/>
              </a:rPr>
              <a:t>cliquez ici</a:t>
            </a:r>
            <a:r>
              <a:rPr lang="fr-FR" sz="1200" dirty="0"/>
              <a:t> </a:t>
            </a:r>
          </a:p>
          <a:p>
            <a:pPr lvl="1" eaLnBrk="1" fontAlgn="auto" hangingPunct="1">
              <a:spcBef>
                <a:spcPts val="300"/>
              </a:spcBef>
              <a:spcAft>
                <a:spcPts val="0"/>
              </a:spcAft>
              <a:buClr>
                <a:schemeClr val="bg2"/>
              </a:buClr>
              <a:buFont typeface="Wingdings" panose="05000000000000000000" pitchFamily="2" charset="2"/>
              <a:buChar char="§"/>
              <a:defRPr/>
            </a:pPr>
            <a:endParaRPr lang="fr-FR" sz="1200" dirty="0"/>
          </a:p>
        </p:txBody>
      </p:sp>
      <p:pic>
        <p:nvPicPr>
          <p:cNvPr id="8" name="Graphique 7" descr="Jauge contour">
            <a:extLst>
              <a:ext uri="{FF2B5EF4-FFF2-40B4-BE49-F238E27FC236}">
                <a16:creationId xmlns:a16="http://schemas.microsoft.com/office/drawing/2014/main" id="{D72413DA-BA0D-AF4F-CD92-16D6995E080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57949" y="4718572"/>
            <a:ext cx="606804" cy="628146"/>
          </a:xfrm>
          <a:prstGeom prst="rect">
            <a:avLst/>
          </a:prstGeom>
        </p:spPr>
      </p:pic>
      <p:sp>
        <p:nvSpPr>
          <p:cNvPr id="2" name="Titre 17">
            <a:extLst>
              <a:ext uri="{FF2B5EF4-FFF2-40B4-BE49-F238E27FC236}">
                <a16:creationId xmlns:a16="http://schemas.microsoft.com/office/drawing/2014/main" id="{81C45240-1839-D80E-04FA-705DAB115D56}"/>
              </a:ext>
            </a:extLst>
          </p:cNvPr>
          <p:cNvSpPr txBox="1">
            <a:spLocks/>
          </p:cNvSpPr>
          <p:nvPr/>
        </p:nvSpPr>
        <p:spPr bwMode="auto">
          <a:xfrm>
            <a:off x="512008" y="496114"/>
            <a:ext cx="11560238" cy="384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tx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r>
              <a:rPr lang="fr-FR" kern="0" dirty="0">
                <a:solidFill>
                  <a:schemeClr val="tx1">
                    <a:lumMod val="75000"/>
                    <a:lumOff val="25000"/>
                  </a:schemeClr>
                </a:solidFill>
                <a:latin typeface="Montserrat Black"/>
              </a:rPr>
              <a:t>L’</a:t>
            </a:r>
            <a:r>
              <a:rPr lang="fr-FR" kern="0" dirty="0">
                <a:solidFill>
                  <a:srgbClr val="C00000"/>
                </a:solidFill>
                <a:latin typeface="Montserrat Black"/>
              </a:rPr>
              <a:t>Essentiel</a:t>
            </a:r>
            <a:r>
              <a:rPr lang="fr-FR" kern="0" dirty="0">
                <a:solidFill>
                  <a:schemeClr val="tx1">
                    <a:lumMod val="75000"/>
                    <a:lumOff val="25000"/>
                  </a:schemeClr>
                </a:solidFill>
                <a:latin typeface="Montserrat Black"/>
              </a:rPr>
              <a:t> du Digital : « Booster la </a:t>
            </a:r>
            <a:r>
              <a:rPr lang="fr-FR" kern="0" dirty="0">
                <a:solidFill>
                  <a:srgbClr val="C00000"/>
                </a:solidFill>
                <a:latin typeface="Montserrat Black"/>
              </a:rPr>
              <a:t>vente à distance </a:t>
            </a:r>
            <a:r>
              <a:rPr lang="fr-FR" kern="0" dirty="0">
                <a:solidFill>
                  <a:schemeClr val="tx1">
                    <a:lumMod val="75000"/>
                    <a:lumOff val="25000"/>
                  </a:schemeClr>
                </a:solidFill>
                <a:latin typeface="Montserrat Black"/>
              </a:rPr>
              <a:t>et la </a:t>
            </a:r>
            <a:r>
              <a:rPr lang="fr-FR" kern="0" dirty="0">
                <a:solidFill>
                  <a:srgbClr val="C00000"/>
                </a:solidFill>
                <a:latin typeface="Montserrat Black"/>
              </a:rPr>
              <a:t>signature électronique</a:t>
            </a:r>
            <a:r>
              <a:rPr lang="fr-FR" kern="0" dirty="0">
                <a:solidFill>
                  <a:schemeClr val="tx1">
                    <a:lumMod val="75000"/>
                    <a:lumOff val="25000"/>
                  </a:schemeClr>
                </a:solidFill>
                <a:latin typeface="Montserrat Black"/>
              </a:rPr>
              <a:t>»</a:t>
            </a:r>
            <a:endParaRPr lang="fr-FR" kern="0" dirty="0">
              <a:solidFill>
                <a:schemeClr val="tx1">
                  <a:lumMod val="75000"/>
                  <a:lumOff val="25000"/>
                </a:schemeClr>
              </a:solidFill>
            </a:endParaRPr>
          </a:p>
        </p:txBody>
      </p:sp>
      <p:pic>
        <p:nvPicPr>
          <p:cNvPr id="13" name="Graphique 12" descr="Signe pouce en haut contour">
            <a:extLst>
              <a:ext uri="{FF2B5EF4-FFF2-40B4-BE49-F238E27FC236}">
                <a16:creationId xmlns:a16="http://schemas.microsoft.com/office/drawing/2014/main" id="{FD6BA0CF-E6C7-4868-9B44-0DC48C4367C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13862" y="981956"/>
            <a:ext cx="316815" cy="337190"/>
          </a:xfrm>
          <a:prstGeom prst="rect">
            <a:avLst/>
          </a:prstGeom>
        </p:spPr>
      </p:pic>
      <p:sp>
        <p:nvSpPr>
          <p:cNvPr id="15" name="Espace réservé du contenu 8">
            <a:extLst>
              <a:ext uri="{FF2B5EF4-FFF2-40B4-BE49-F238E27FC236}">
                <a16:creationId xmlns:a16="http://schemas.microsoft.com/office/drawing/2014/main" id="{00D8B859-A1A1-3A52-4F87-EAD3A832F75E}"/>
              </a:ext>
            </a:extLst>
          </p:cNvPr>
          <p:cNvSpPr txBox="1">
            <a:spLocks noChangeArrowheads="1"/>
          </p:cNvSpPr>
          <p:nvPr/>
        </p:nvSpPr>
        <p:spPr bwMode="auto">
          <a:xfrm>
            <a:off x="6550483" y="4564640"/>
            <a:ext cx="2269667"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Pensez à la Visio</a:t>
            </a:r>
          </a:p>
        </p:txBody>
      </p:sp>
      <p:pic>
        <p:nvPicPr>
          <p:cNvPr id="16" name="Graphique 15" descr="Signe pouce en haut contour">
            <a:extLst>
              <a:ext uri="{FF2B5EF4-FFF2-40B4-BE49-F238E27FC236}">
                <a16:creationId xmlns:a16="http://schemas.microsoft.com/office/drawing/2014/main" id="{DDB89B28-306E-A43E-AF04-8BBA4CB4709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13862" y="4555259"/>
            <a:ext cx="316815" cy="337190"/>
          </a:xfrm>
          <a:prstGeom prst="rect">
            <a:avLst/>
          </a:prstGeom>
        </p:spPr>
      </p:pic>
      <p:pic>
        <p:nvPicPr>
          <p:cNvPr id="1026" name="Picture 2" descr="15 logiciels de visioconférence gratuits pour vos réunions en ligne -  Chef-de-projet.fr">
            <a:extLst>
              <a:ext uri="{FF2B5EF4-FFF2-40B4-BE49-F238E27FC236}">
                <a16:creationId xmlns:a16="http://schemas.microsoft.com/office/drawing/2014/main" id="{7C8E4D22-546A-3013-89B5-548E058074E2}"/>
              </a:ext>
            </a:extLst>
          </p:cNvPr>
          <p:cNvPicPr>
            <a:picLocks noChangeAspect="1" noChangeArrowheads="1"/>
          </p:cNvPicPr>
          <p:nvPr/>
        </p:nvPicPr>
        <p:blipFill rotWithShape="1">
          <a:blip r:embed="rId15">
            <a:duotone>
              <a:schemeClr val="bg2">
                <a:shade val="45000"/>
                <a:satMod val="135000"/>
              </a:schemeClr>
              <a:prstClr val="white"/>
            </a:duotone>
            <a:extLst>
              <a:ext uri="{28A0092B-C50C-407E-A947-70E740481C1C}">
                <a14:useLocalDpi xmlns:a14="http://schemas.microsoft.com/office/drawing/2010/main" val="0"/>
              </a:ext>
            </a:extLst>
          </a:blip>
          <a:srcRect l="16797" t="22563" r="19375" b="11397"/>
          <a:stretch/>
        </p:blipFill>
        <p:spPr bwMode="auto">
          <a:xfrm>
            <a:off x="6431107" y="5119924"/>
            <a:ext cx="1843831" cy="9538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DN Nations - Analyse de marché et conseil stratégique">
            <a:hlinkClick r:id="rId16" action="ppaction://hlinksldjump"/>
            <a:extLst>
              <a:ext uri="{FF2B5EF4-FFF2-40B4-BE49-F238E27FC236}">
                <a16:creationId xmlns:a16="http://schemas.microsoft.com/office/drawing/2014/main" id="{9B678D87-7BAC-D0FC-929A-8B5F07D532F6}"/>
              </a:ext>
            </a:extLst>
          </p:cNvPr>
          <p:cNvPicPr>
            <a:picLocks noChangeAspect="1" noChangeArrowheads="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552033" y="6334200"/>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7F36DBA4-F046-A187-8758-679BAE8E3D22}"/>
              </a:ext>
            </a:extLst>
          </p:cNvPr>
          <p:cNvPicPr>
            <a:picLocks noChangeAspect="1"/>
          </p:cNvPicPr>
          <p:nvPr/>
        </p:nvPicPr>
        <p:blipFill>
          <a:blip r:embed="rId18"/>
          <a:stretch>
            <a:fillRect/>
          </a:stretch>
        </p:blipFill>
        <p:spPr>
          <a:xfrm>
            <a:off x="696064" y="6301328"/>
            <a:ext cx="510206" cy="533325"/>
          </a:xfrm>
          <a:prstGeom prst="rect">
            <a:avLst/>
          </a:prstGeom>
        </p:spPr>
      </p:pic>
      <p:sp>
        <p:nvSpPr>
          <p:cNvPr id="17" name="Rectangle 16">
            <a:extLst>
              <a:ext uri="{FF2B5EF4-FFF2-40B4-BE49-F238E27FC236}">
                <a16:creationId xmlns:a16="http://schemas.microsoft.com/office/drawing/2014/main" id="{E749CFEC-1BB8-5987-D33E-5B29340C779E}"/>
              </a:ext>
            </a:extLst>
          </p:cNvPr>
          <p:cNvSpPr/>
          <p:nvPr/>
        </p:nvSpPr>
        <p:spPr>
          <a:xfrm>
            <a:off x="501194" y="1140766"/>
            <a:ext cx="5586246" cy="2185179"/>
          </a:xfrm>
          <a:prstGeom prst="rect">
            <a:avLst/>
          </a:prstGeom>
          <a:no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space réservé du contenu 8">
            <a:extLst>
              <a:ext uri="{FF2B5EF4-FFF2-40B4-BE49-F238E27FC236}">
                <a16:creationId xmlns:a16="http://schemas.microsoft.com/office/drawing/2014/main" id="{0E505A09-0436-0E3C-2B7D-C0C4001F9CD4}"/>
              </a:ext>
            </a:extLst>
          </p:cNvPr>
          <p:cNvSpPr txBox="1">
            <a:spLocks noChangeArrowheads="1"/>
          </p:cNvSpPr>
          <p:nvPr/>
        </p:nvSpPr>
        <p:spPr bwMode="auto">
          <a:xfrm>
            <a:off x="670526" y="3447683"/>
            <a:ext cx="2882571"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 tableau de bord digital</a:t>
            </a:r>
          </a:p>
        </p:txBody>
      </p:sp>
      <p:pic>
        <p:nvPicPr>
          <p:cNvPr id="19" name="Graphique 18" descr="Signe pouce en haut contour">
            <a:extLst>
              <a:ext uri="{FF2B5EF4-FFF2-40B4-BE49-F238E27FC236}">
                <a16:creationId xmlns:a16="http://schemas.microsoft.com/office/drawing/2014/main" id="{EFB942D5-2FF5-4822-C22E-D513817B498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20471" y="4008728"/>
            <a:ext cx="316815" cy="337190"/>
          </a:xfrm>
          <a:prstGeom prst="rect">
            <a:avLst/>
          </a:prstGeom>
        </p:spPr>
      </p:pic>
      <p:sp>
        <p:nvSpPr>
          <p:cNvPr id="280" name="Espace réservé du contenu 8">
            <a:extLst>
              <a:ext uri="{FF2B5EF4-FFF2-40B4-BE49-F238E27FC236}">
                <a16:creationId xmlns:a16="http://schemas.microsoft.com/office/drawing/2014/main" id="{09DFE47F-0152-0C57-8ACC-CE33E33EEC2C}"/>
              </a:ext>
            </a:extLst>
          </p:cNvPr>
          <p:cNvSpPr txBox="1">
            <a:spLocks noChangeArrowheads="1"/>
          </p:cNvSpPr>
          <p:nvPr/>
        </p:nvSpPr>
        <p:spPr bwMode="auto">
          <a:xfrm>
            <a:off x="586226" y="988181"/>
            <a:ext cx="4302778"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Refonte de la Rubrique des Commerciaux</a:t>
            </a:r>
          </a:p>
        </p:txBody>
      </p:sp>
      <p:cxnSp>
        <p:nvCxnSpPr>
          <p:cNvPr id="26" name="Connecteur droit avec flèche 25">
            <a:extLst>
              <a:ext uri="{FF2B5EF4-FFF2-40B4-BE49-F238E27FC236}">
                <a16:creationId xmlns:a16="http://schemas.microsoft.com/office/drawing/2014/main" id="{EACECCCF-FBA4-01DE-C53D-7BA81D8D7A32}"/>
              </a:ext>
            </a:extLst>
          </p:cNvPr>
          <p:cNvCxnSpPr/>
          <p:nvPr/>
        </p:nvCxnSpPr>
        <p:spPr>
          <a:xfrm>
            <a:off x="10682432" y="2122210"/>
            <a:ext cx="1828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Espace réservé du contenu 8">
            <a:extLst>
              <a:ext uri="{FF2B5EF4-FFF2-40B4-BE49-F238E27FC236}">
                <a16:creationId xmlns:a16="http://schemas.microsoft.com/office/drawing/2014/main" id="{360F7298-A38E-C051-DF8A-91F53A012E7F}"/>
              </a:ext>
            </a:extLst>
          </p:cNvPr>
          <p:cNvSpPr txBox="1">
            <a:spLocks/>
          </p:cNvSpPr>
          <p:nvPr/>
        </p:nvSpPr>
        <p:spPr>
          <a:xfrm>
            <a:off x="407952" y="1373559"/>
            <a:ext cx="5037596" cy="179927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eaLnBrk="1" hangingPunct="1">
              <a:spcBef>
                <a:spcPts val="600"/>
              </a:spcBef>
              <a:buClr>
                <a:schemeClr val="bg2"/>
              </a:buClr>
              <a:buFont typeface="Wingdings" panose="05000000000000000000" pitchFamily="2" charset="2"/>
              <a:buChar char="§"/>
            </a:pPr>
            <a:r>
              <a:rPr lang="fr-FR" sz="1200" b="1" dirty="0">
                <a:solidFill>
                  <a:schemeClr val="accent3"/>
                </a:solidFill>
              </a:rPr>
              <a:t>Nouveau - </a:t>
            </a:r>
            <a:r>
              <a:rPr lang="fr-FR" sz="1200" b="1" dirty="0">
                <a:solidFill>
                  <a:srgbClr val="404040"/>
                </a:solidFill>
              </a:rPr>
              <a:t>Création d’un item « Digital / Joignabilité » dans votre Rubrique des Commerciaux avec :</a:t>
            </a:r>
          </a:p>
          <a:p>
            <a:pPr lvl="2" algn="just" eaLnBrk="1" hangingPunct="1">
              <a:buClr>
                <a:schemeClr val="bg2"/>
              </a:buClr>
            </a:pPr>
            <a:r>
              <a:rPr lang="fr-FR" dirty="0">
                <a:solidFill>
                  <a:srgbClr val="404040"/>
                </a:solidFill>
              </a:rPr>
              <a:t>de la documentation dédiée à nos outils et parcours digitaux,</a:t>
            </a:r>
          </a:p>
          <a:p>
            <a:pPr lvl="2" algn="just" eaLnBrk="1" hangingPunct="1">
              <a:buClr>
                <a:schemeClr val="bg2"/>
              </a:buClr>
            </a:pPr>
            <a:r>
              <a:rPr lang="fr-FR" dirty="0">
                <a:solidFill>
                  <a:srgbClr val="404040"/>
                </a:solidFill>
              </a:rPr>
              <a:t>des trucs et astuces sur le </a:t>
            </a:r>
            <a:r>
              <a:rPr lang="fr-FR" dirty="0" err="1">
                <a:solidFill>
                  <a:srgbClr val="404040"/>
                </a:solidFill>
              </a:rPr>
              <a:t>selfcare</a:t>
            </a:r>
            <a:r>
              <a:rPr lang="fr-FR" dirty="0">
                <a:solidFill>
                  <a:srgbClr val="404040"/>
                </a:solidFill>
              </a:rPr>
              <a:t>,</a:t>
            </a:r>
          </a:p>
          <a:p>
            <a:pPr lvl="2" algn="just" eaLnBrk="1" hangingPunct="1">
              <a:buClr>
                <a:schemeClr val="bg2"/>
              </a:buClr>
            </a:pPr>
            <a:r>
              <a:rPr lang="fr-FR" dirty="0">
                <a:solidFill>
                  <a:srgbClr val="404040"/>
                </a:solidFill>
              </a:rPr>
              <a:t>des bonnes pratiques,</a:t>
            </a:r>
          </a:p>
          <a:p>
            <a:pPr lvl="2" algn="just" eaLnBrk="1" hangingPunct="1">
              <a:buClr>
                <a:schemeClr val="bg2"/>
              </a:buClr>
            </a:pPr>
            <a:r>
              <a:rPr lang="fr-FR" dirty="0">
                <a:solidFill>
                  <a:srgbClr val="404040"/>
                </a:solidFill>
              </a:rPr>
              <a:t>des vidéos et tutos explicatifs </a:t>
            </a:r>
          </a:p>
          <a:p>
            <a:pPr lvl="2" algn="just" eaLnBrk="1" hangingPunct="1">
              <a:buClr>
                <a:schemeClr val="bg2"/>
              </a:buClr>
            </a:pPr>
            <a:r>
              <a:rPr lang="fr-FR" dirty="0">
                <a:solidFill>
                  <a:srgbClr val="404040"/>
                </a:solidFill>
              </a:rPr>
              <a:t>…</a:t>
            </a:r>
          </a:p>
        </p:txBody>
      </p:sp>
      <p:pic>
        <p:nvPicPr>
          <p:cNvPr id="30" name="Image 29">
            <a:extLst>
              <a:ext uri="{FF2B5EF4-FFF2-40B4-BE49-F238E27FC236}">
                <a16:creationId xmlns:a16="http://schemas.microsoft.com/office/drawing/2014/main" id="{34886154-F46F-9C25-13C9-76CB5CEC0026}"/>
              </a:ext>
            </a:extLst>
          </p:cNvPr>
          <p:cNvPicPr>
            <a:picLocks noChangeAspect="1"/>
          </p:cNvPicPr>
          <p:nvPr/>
        </p:nvPicPr>
        <p:blipFill>
          <a:blip r:embed="rId19"/>
          <a:stretch>
            <a:fillRect/>
          </a:stretch>
        </p:blipFill>
        <p:spPr>
          <a:xfrm>
            <a:off x="616443" y="970824"/>
            <a:ext cx="317019" cy="335309"/>
          </a:xfrm>
          <a:prstGeom prst="rect">
            <a:avLst/>
          </a:prstGeom>
        </p:spPr>
      </p:pic>
      <p:pic>
        <p:nvPicPr>
          <p:cNvPr id="31" name="Image 30">
            <a:extLst>
              <a:ext uri="{FF2B5EF4-FFF2-40B4-BE49-F238E27FC236}">
                <a16:creationId xmlns:a16="http://schemas.microsoft.com/office/drawing/2014/main" id="{096E688A-8CD2-E23D-8769-88F8C2C8BA2C}"/>
              </a:ext>
            </a:extLst>
          </p:cNvPr>
          <p:cNvPicPr>
            <a:picLocks noChangeAspect="1"/>
          </p:cNvPicPr>
          <p:nvPr/>
        </p:nvPicPr>
        <p:blipFill>
          <a:blip r:embed="rId19"/>
          <a:stretch>
            <a:fillRect/>
          </a:stretch>
        </p:blipFill>
        <p:spPr>
          <a:xfrm>
            <a:off x="704239" y="3425397"/>
            <a:ext cx="317019" cy="335309"/>
          </a:xfrm>
          <a:prstGeom prst="rect">
            <a:avLst/>
          </a:prstGeom>
        </p:spPr>
      </p:pic>
    </p:spTree>
    <p:extLst>
      <p:ext uri="{BB962C8B-B14F-4D97-AF65-F5344CB8AC3E}">
        <p14:creationId xmlns:p14="http://schemas.microsoft.com/office/powerpoint/2010/main" val="2944441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B06DCA22-3D75-520C-0665-A9DCB5B54270}"/>
              </a:ext>
            </a:extLst>
          </p:cNvPr>
          <p:cNvSpPr>
            <a:spLocks noGrp="1"/>
          </p:cNvSpPr>
          <p:nvPr>
            <p:ph type="body" sz="quarter" idx="13"/>
          </p:nvPr>
        </p:nvSpPr>
        <p:spPr>
          <a:xfrm>
            <a:off x="623888" y="2565400"/>
            <a:ext cx="4964112" cy="2035175"/>
          </a:xfrm>
        </p:spPr>
        <p:txBody>
          <a:bodyPr/>
          <a:lstStyle/>
          <a:p>
            <a:r>
              <a:rPr lang="fr-FR" dirty="0"/>
              <a:t>L’essentiel de chaque univers</a:t>
            </a:r>
          </a:p>
          <a:p>
            <a:r>
              <a:rPr lang="fr-FR" dirty="0"/>
              <a:t> </a:t>
            </a:r>
          </a:p>
          <a:p>
            <a:endParaRPr lang="fr-FR" dirty="0"/>
          </a:p>
        </p:txBody>
      </p:sp>
      <p:sp>
        <p:nvSpPr>
          <p:cNvPr id="17411" name="Espace réservé du texte 14">
            <a:extLst>
              <a:ext uri="{FF2B5EF4-FFF2-40B4-BE49-F238E27FC236}">
                <a16:creationId xmlns:a16="http://schemas.microsoft.com/office/drawing/2014/main" id="{B6659DC3-1F99-B439-525D-291A59A96213}"/>
              </a:ext>
            </a:extLst>
          </p:cNvPr>
          <p:cNvSpPr>
            <a:spLocks noGrp="1" noChangeArrowheads="1"/>
          </p:cNvSpPr>
          <p:nvPr>
            <p:ph type="body" sz="quarter" idx="14"/>
          </p:nvPr>
        </p:nvSpPr>
        <p:spPr bwMode="auto">
          <a:xfrm>
            <a:off x="623888" y="1738313"/>
            <a:ext cx="561051" cy="492443"/>
          </a:xfrm>
          <a:noFill/>
        </p:spPr>
        <p:txBody>
          <a:bodyPr numCol="1" compatLnSpc="1">
            <a:prstTxWarp prst="textNoShape">
              <a:avLst/>
            </a:prstTxWarp>
          </a:bodyPr>
          <a:lstStyle/>
          <a:p>
            <a:r>
              <a:rPr altLang="fr-FR" dirty="0">
                <a:solidFill>
                  <a:srgbClr val="00B0F0"/>
                </a:solidFill>
                <a:latin typeface="Montserrat" panose="02000505000000020004" pitchFamily="2" charset="0"/>
                <a:ea typeface="Montserrat" panose="02000505000000020004" pitchFamily="2" charset="0"/>
                <a:sym typeface="Arial" panose="020B0604020202020204" pitchFamily="34" charset="0"/>
              </a:rPr>
              <a:t>04</a:t>
            </a:r>
          </a:p>
        </p:txBody>
      </p:sp>
      <p:pic>
        <p:nvPicPr>
          <p:cNvPr id="10" name="Espace réservé pour une image  9">
            <a:extLst>
              <a:ext uri="{FF2B5EF4-FFF2-40B4-BE49-F238E27FC236}">
                <a16:creationId xmlns:a16="http://schemas.microsoft.com/office/drawing/2014/main" id="{1E378105-5AE0-AC5F-19C1-323634F590E8}"/>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l="13931" r="22357"/>
          <a:stretch/>
        </p:blipFill>
        <p:spPr>
          <a:xfrm>
            <a:off x="6004560" y="-31158"/>
            <a:ext cx="6187440" cy="6889159"/>
          </a:xfrm>
        </p:spPr>
      </p:pic>
      <p:sp>
        <p:nvSpPr>
          <p:cNvPr id="2" name="Espace réservé du texte 13">
            <a:extLst>
              <a:ext uri="{FF2B5EF4-FFF2-40B4-BE49-F238E27FC236}">
                <a16:creationId xmlns:a16="http://schemas.microsoft.com/office/drawing/2014/main" id="{C0D917DB-9BB4-FE0A-9822-22CF27BC5BC8}"/>
              </a:ext>
            </a:extLst>
          </p:cNvPr>
          <p:cNvSpPr txBox="1">
            <a:spLocks/>
          </p:cNvSpPr>
          <p:nvPr/>
        </p:nvSpPr>
        <p:spPr>
          <a:xfrm>
            <a:off x="623887" y="4803776"/>
            <a:ext cx="5043487"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00B0F0"/>
              </a:buClr>
              <a:buFont typeface="Wingdings" panose="05000000000000000000" pitchFamily="2" charset="2"/>
              <a:buChar char="§"/>
              <a:defRPr/>
            </a:pPr>
            <a:r>
              <a:rPr lang="fr-FR" sz="2000" kern="0" dirty="0">
                <a:solidFill>
                  <a:srgbClr val="00B0F0"/>
                </a:solidFill>
              </a:rPr>
              <a:t>Marchés Premium</a:t>
            </a:r>
          </a:p>
          <a:p>
            <a:pPr fontAlgn="auto">
              <a:buClr>
                <a:srgbClr val="C00000"/>
              </a:buClr>
              <a:defRPr/>
            </a:pPr>
            <a:endParaRPr lang="fr-FR" kern="0" dirty="0">
              <a:solidFill>
                <a:srgbClr val="00B0F0"/>
              </a:solidFill>
            </a:endParaRPr>
          </a:p>
        </p:txBody>
      </p:sp>
      <p:pic>
        <p:nvPicPr>
          <p:cNvPr id="3" name="Image 2">
            <a:extLst>
              <a:ext uri="{FF2B5EF4-FFF2-40B4-BE49-F238E27FC236}">
                <a16:creationId xmlns:a16="http://schemas.microsoft.com/office/drawing/2014/main" id="{2600AF02-2A16-5E68-7186-A56CE29F810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467672" y="4732346"/>
            <a:ext cx="417505" cy="405745"/>
          </a:xfrm>
          <a:prstGeom prst="rect">
            <a:avLst/>
          </a:prstGeom>
        </p:spPr>
      </p:pic>
      <p:pic>
        <p:nvPicPr>
          <p:cNvPr id="4" name="Picture 6" descr="ADN Nations - Analyse de marché et conseil stratégique">
            <a:hlinkClick r:id="rId5" action="ppaction://hlinksldjump"/>
            <a:extLst>
              <a:ext uri="{FF2B5EF4-FFF2-40B4-BE49-F238E27FC236}">
                <a16:creationId xmlns:a16="http://schemas.microsoft.com/office/drawing/2014/main" id="{55E716D7-7597-5523-87AF-2D15ACF399F0}"/>
              </a:ext>
            </a:extLst>
          </p:cNvPr>
          <p:cNvPicPr>
            <a:picLocks noChangeAspect="1" noChangeArrowheads="1"/>
          </p:cNvPicPr>
          <p:nvPr/>
        </p:nvPicPr>
        <p:blipFill>
          <a:blip r:embed="rId6"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325120" y="346541"/>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532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Espace réservé du contenu 8">
            <a:extLst>
              <a:ext uri="{FF2B5EF4-FFF2-40B4-BE49-F238E27FC236}">
                <a16:creationId xmlns:a16="http://schemas.microsoft.com/office/drawing/2014/main" id="{08AE2ABC-B74C-5957-EF2C-DF083188E514}"/>
              </a:ext>
            </a:extLst>
          </p:cNvPr>
          <p:cNvSpPr txBox="1">
            <a:spLocks/>
          </p:cNvSpPr>
          <p:nvPr/>
        </p:nvSpPr>
        <p:spPr bwMode="auto">
          <a:xfrm>
            <a:off x="6474883" y="2685017"/>
            <a:ext cx="5564731" cy="1047355"/>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6" name="Espace réservé du contenu 8">
            <a:extLst>
              <a:ext uri="{FF2B5EF4-FFF2-40B4-BE49-F238E27FC236}">
                <a16:creationId xmlns:a16="http://schemas.microsoft.com/office/drawing/2014/main" id="{82BE54E3-3504-0DE1-F5EC-B609116730F1}"/>
              </a:ext>
            </a:extLst>
          </p:cNvPr>
          <p:cNvSpPr txBox="1">
            <a:spLocks/>
          </p:cNvSpPr>
          <p:nvPr/>
        </p:nvSpPr>
        <p:spPr bwMode="auto">
          <a:xfrm>
            <a:off x="466394" y="3261359"/>
            <a:ext cx="5725208" cy="2741715"/>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9" name="Espace réservé du contenu 8">
            <a:extLst>
              <a:ext uri="{FF2B5EF4-FFF2-40B4-BE49-F238E27FC236}">
                <a16:creationId xmlns:a16="http://schemas.microsoft.com/office/drawing/2014/main" id="{8F9EFA26-AC56-EA9F-8C0E-DB583CF02432}"/>
              </a:ext>
            </a:extLst>
          </p:cNvPr>
          <p:cNvSpPr txBox="1">
            <a:spLocks/>
          </p:cNvSpPr>
          <p:nvPr/>
        </p:nvSpPr>
        <p:spPr bwMode="auto">
          <a:xfrm>
            <a:off x="6463728" y="1044466"/>
            <a:ext cx="5575886" cy="1353891"/>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1" name="Espace réservé du contenu 8">
            <a:extLst>
              <a:ext uri="{FF2B5EF4-FFF2-40B4-BE49-F238E27FC236}">
                <a16:creationId xmlns:a16="http://schemas.microsoft.com/office/drawing/2014/main" id="{8FE9532F-C278-BF3B-083F-144B381F22FD}"/>
              </a:ext>
            </a:extLst>
          </p:cNvPr>
          <p:cNvSpPr txBox="1">
            <a:spLocks/>
          </p:cNvSpPr>
          <p:nvPr/>
        </p:nvSpPr>
        <p:spPr bwMode="auto">
          <a:xfrm>
            <a:off x="6496493" y="4182537"/>
            <a:ext cx="5543122" cy="1814121"/>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a:t>
            </a:r>
            <a:r>
              <a:rPr lang="fr-FR" sz="1400" b="1" kern="0" dirty="0">
                <a:solidFill>
                  <a:srgbClr val="C00000"/>
                </a:solidFill>
              </a:rPr>
              <a:t>Premium</a:t>
            </a:r>
            <a:r>
              <a:rPr lang="fr-FR" sz="1400" b="1" kern="0" dirty="0">
                <a:solidFill>
                  <a:schemeClr val="tx1">
                    <a:lumMod val="75000"/>
                    <a:lumOff val="25000"/>
                  </a:schemeClr>
                </a:solidFill>
              </a:rPr>
              <a:t> -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56023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du Premium : « Des offres taillées </a:t>
            </a:r>
            <a:r>
              <a:rPr lang="fr-FR" dirty="0">
                <a:solidFill>
                  <a:srgbClr val="C00000"/>
                </a:solidFill>
                <a:latin typeface="Montserrat Black"/>
              </a:rPr>
              <a:t>sur mesure </a:t>
            </a:r>
            <a:r>
              <a:rPr lang="fr-FR" dirty="0">
                <a:latin typeface="Montserrat Black"/>
              </a:rPr>
              <a:t>»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rgbClr val="FFC000"/>
                </a:solidFill>
                <a:latin typeface="Montserrat Black" panose="00000A00000000000000" pitchFamily="2" charset="0"/>
              </a:rPr>
              <a:t>PREMIUM</a:t>
            </a:r>
          </a:p>
        </p:txBody>
      </p:sp>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3"/>
              </a:rPr>
              <a:t>le Book des offres</a:t>
            </a:r>
            <a:endParaRPr lang="fr-FR" sz="1000" dirty="0">
              <a:solidFill>
                <a:schemeClr val="tx1">
                  <a:lumMod val="75000"/>
                  <a:lumOff val="25000"/>
                </a:schemeClr>
              </a:solidFill>
            </a:endParaRPr>
          </a:p>
        </p:txBody>
      </p:sp>
      <p:sp>
        <p:nvSpPr>
          <p:cNvPr id="227" name="Espace réservé du contenu 8">
            <a:extLst>
              <a:ext uri="{FF2B5EF4-FFF2-40B4-BE49-F238E27FC236}">
                <a16:creationId xmlns:a16="http://schemas.microsoft.com/office/drawing/2014/main" id="{A9BD166E-D5B1-CF08-9938-5BE7142B6739}"/>
              </a:ext>
            </a:extLst>
          </p:cNvPr>
          <p:cNvSpPr txBox="1">
            <a:spLocks noChangeArrowheads="1"/>
          </p:cNvSpPr>
          <p:nvPr/>
        </p:nvSpPr>
        <p:spPr bwMode="auto">
          <a:xfrm>
            <a:off x="772208" y="3082390"/>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228" name="Espace réservé du contenu 8">
            <a:extLst>
              <a:ext uri="{FF2B5EF4-FFF2-40B4-BE49-F238E27FC236}">
                <a16:creationId xmlns:a16="http://schemas.microsoft.com/office/drawing/2014/main" id="{AC69731D-0D65-ACA5-7394-94B5E7CCC9E5}"/>
              </a:ext>
            </a:extLst>
          </p:cNvPr>
          <p:cNvSpPr txBox="1">
            <a:spLocks noChangeArrowheads="1"/>
          </p:cNvSpPr>
          <p:nvPr/>
        </p:nvSpPr>
        <p:spPr bwMode="auto">
          <a:xfrm>
            <a:off x="6610473" y="2520580"/>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230" name="Espace réservé du contenu 8">
            <a:extLst>
              <a:ext uri="{FF2B5EF4-FFF2-40B4-BE49-F238E27FC236}">
                <a16:creationId xmlns:a16="http://schemas.microsoft.com/office/drawing/2014/main" id="{7919C88F-6366-2CD8-2F3A-C7E581D42D4C}"/>
              </a:ext>
            </a:extLst>
          </p:cNvPr>
          <p:cNvSpPr txBox="1">
            <a:spLocks noChangeArrowheads="1"/>
          </p:cNvSpPr>
          <p:nvPr/>
        </p:nvSpPr>
        <p:spPr bwMode="auto">
          <a:xfrm>
            <a:off x="6632824" y="884668"/>
            <a:ext cx="2966463"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a:t>
            </a:r>
            <a:r>
              <a:rPr lang="fr-FR" altLang="fr-FR" sz="1400" b="1" dirty="0" err="1">
                <a:solidFill>
                  <a:schemeClr val="bg1"/>
                </a:solidFill>
              </a:rPr>
              <a:t>Banca</a:t>
            </a:r>
            <a:r>
              <a:rPr lang="fr-FR" altLang="fr-FR" sz="1400" b="1" dirty="0">
                <a:solidFill>
                  <a:schemeClr val="bg1"/>
                </a:solidFill>
              </a:rPr>
              <a:t>*</a:t>
            </a:r>
          </a:p>
        </p:txBody>
      </p:sp>
      <p:sp>
        <p:nvSpPr>
          <p:cNvPr id="233" name="Espace réservé du contenu 8">
            <a:extLst>
              <a:ext uri="{FF2B5EF4-FFF2-40B4-BE49-F238E27FC236}">
                <a16:creationId xmlns:a16="http://schemas.microsoft.com/office/drawing/2014/main" id="{13CF6E8E-41B3-8121-9D24-014CA5FE5094}"/>
              </a:ext>
            </a:extLst>
          </p:cNvPr>
          <p:cNvSpPr txBox="1">
            <a:spLocks noChangeArrowheads="1"/>
          </p:cNvSpPr>
          <p:nvPr/>
        </p:nvSpPr>
        <p:spPr bwMode="auto">
          <a:xfrm>
            <a:off x="6642628" y="4017007"/>
            <a:ext cx="308995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grpSp>
        <p:nvGrpSpPr>
          <p:cNvPr id="234" name="Graphique 1830">
            <a:extLst>
              <a:ext uri="{FF2B5EF4-FFF2-40B4-BE49-F238E27FC236}">
                <a16:creationId xmlns:a16="http://schemas.microsoft.com/office/drawing/2014/main" id="{0BBD4997-51AB-5072-2231-E317AE1C481F}"/>
              </a:ext>
            </a:extLst>
          </p:cNvPr>
          <p:cNvGrpSpPr/>
          <p:nvPr/>
        </p:nvGrpSpPr>
        <p:grpSpPr>
          <a:xfrm>
            <a:off x="775819" y="3127050"/>
            <a:ext cx="248961" cy="225774"/>
            <a:chOff x="10483925" y="2904391"/>
            <a:chExt cx="396900" cy="359934"/>
          </a:xfrm>
          <a:noFill/>
        </p:grpSpPr>
        <p:grpSp>
          <p:nvGrpSpPr>
            <p:cNvPr id="235" name="Graphique 1830">
              <a:extLst>
                <a:ext uri="{FF2B5EF4-FFF2-40B4-BE49-F238E27FC236}">
                  <a16:creationId xmlns:a16="http://schemas.microsoft.com/office/drawing/2014/main" id="{18DAAD5F-F773-A25C-4D39-BEF2B5C8FD72}"/>
                </a:ext>
              </a:extLst>
            </p:cNvPr>
            <p:cNvGrpSpPr/>
            <p:nvPr/>
          </p:nvGrpSpPr>
          <p:grpSpPr>
            <a:xfrm>
              <a:off x="10483925" y="2904391"/>
              <a:ext cx="396900" cy="359934"/>
              <a:chOff x="10483925" y="2904391"/>
              <a:chExt cx="396900" cy="359934"/>
            </a:xfrm>
            <a:grpFill/>
          </p:grpSpPr>
          <p:sp>
            <p:nvSpPr>
              <p:cNvPr id="279" name="Forme libre : forme 278">
                <a:extLst>
                  <a:ext uri="{FF2B5EF4-FFF2-40B4-BE49-F238E27FC236}">
                    <a16:creationId xmlns:a16="http://schemas.microsoft.com/office/drawing/2014/main" id="{D0C1DBD6-199C-1B0E-0F18-FF56B1B826F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97460278-BB09-8E46-96EC-207501FF67A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8D0C019-DBCC-7FE8-7DB1-7C39190633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6EF51C8A-DABB-10D7-85C9-89BF8B0FF91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A2E1A63E-ADE1-65B7-1523-4F78A74E22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B667C795-322C-0E94-EBBF-48F846A4682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F647B9FE-9840-E5D0-B053-FD3E7929530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B0B6407-210D-BEA8-57C7-94C95346C9C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78D35BB-76A1-06F0-8F60-059715B10C8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86190B5-7F4C-2251-7069-CE522BEB34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028BE317-D5E2-4045-E97B-482B5E3F668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DA87E696-C29C-57D0-E7BB-76620713648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746B48E6-AE37-0424-8930-98E5D3666F9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6" name="Forme libre : forme 235">
              <a:extLst>
                <a:ext uri="{FF2B5EF4-FFF2-40B4-BE49-F238E27FC236}">
                  <a16:creationId xmlns:a16="http://schemas.microsoft.com/office/drawing/2014/main" id="{BB9E6F57-17DB-D290-6820-24DD81A3CD9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C1FACBA2-2D03-731A-3EAE-78677EB1CAE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64A3F0AD-A81F-A646-894E-D0CFE4CE92A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00" name="Graphique 1830">
            <a:extLst>
              <a:ext uri="{FF2B5EF4-FFF2-40B4-BE49-F238E27FC236}">
                <a16:creationId xmlns:a16="http://schemas.microsoft.com/office/drawing/2014/main" id="{DB2386FA-A812-E054-FF06-576C346AAFC9}"/>
              </a:ext>
            </a:extLst>
          </p:cNvPr>
          <p:cNvGrpSpPr/>
          <p:nvPr/>
        </p:nvGrpSpPr>
        <p:grpSpPr>
          <a:xfrm>
            <a:off x="6643271" y="925564"/>
            <a:ext cx="248961" cy="225774"/>
            <a:chOff x="10483925" y="2904391"/>
            <a:chExt cx="396900" cy="359934"/>
          </a:xfrm>
          <a:noFill/>
        </p:grpSpPr>
        <p:grpSp>
          <p:nvGrpSpPr>
            <p:cNvPr id="301" name="Graphique 1830">
              <a:extLst>
                <a:ext uri="{FF2B5EF4-FFF2-40B4-BE49-F238E27FC236}">
                  <a16:creationId xmlns:a16="http://schemas.microsoft.com/office/drawing/2014/main" id="{EE53F980-268A-0517-4D86-10F7A03E2B5C}"/>
                </a:ext>
              </a:extLst>
            </p:cNvPr>
            <p:cNvGrpSpPr/>
            <p:nvPr/>
          </p:nvGrpSpPr>
          <p:grpSpPr>
            <a:xfrm>
              <a:off x="10483925" y="2904391"/>
              <a:ext cx="396900" cy="359934"/>
              <a:chOff x="10483925" y="2904391"/>
              <a:chExt cx="396900" cy="359934"/>
            </a:xfrm>
            <a:grpFill/>
          </p:grpSpPr>
          <p:sp>
            <p:nvSpPr>
              <p:cNvPr id="305" name="Forme libre : forme 304">
                <a:extLst>
                  <a:ext uri="{FF2B5EF4-FFF2-40B4-BE49-F238E27FC236}">
                    <a16:creationId xmlns:a16="http://schemas.microsoft.com/office/drawing/2014/main" id="{99214636-988B-CADD-FC0A-35208A948021}"/>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5F40AAF-74C9-14BA-8802-FFD4DF5E4DB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23660EE4-1687-E981-F3DD-578BB2C3858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C274DEC-C36C-ECA3-B818-D70A0257DB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5C4D041-0B38-B68F-37E4-2C65ADA8BC3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5DA5A8CF-E6CE-581B-8C92-9FA8B556973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1" name="Forme libre : forme 310">
                <a:extLst>
                  <a:ext uri="{FF2B5EF4-FFF2-40B4-BE49-F238E27FC236}">
                    <a16:creationId xmlns:a16="http://schemas.microsoft.com/office/drawing/2014/main" id="{0C105150-BE46-9A54-A9B4-B7E41BD0962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4A77694-2FFB-AE06-000C-35B377F08C5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32958568-C040-2363-C796-5AD8F76FA8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1EB1BD55-843D-C1C5-5831-1257397E3A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D58AAB95-1077-D5DD-2486-AFB0A5E5A33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FDA529E6-5C46-FD6E-CFAE-53D68EF04B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AE91159F-4AF1-D9F0-D33B-803AF56AB3B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02" name="Forme libre : forme 301">
              <a:extLst>
                <a:ext uri="{FF2B5EF4-FFF2-40B4-BE49-F238E27FC236}">
                  <a16:creationId xmlns:a16="http://schemas.microsoft.com/office/drawing/2014/main" id="{26D6C8A8-7CF5-8184-6109-253A215A7BA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D45E4935-DD39-B263-1261-80720C5CC75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5996459-7475-DE0F-AE36-D8820D9D1A2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18" name="Graphique 1830">
            <a:extLst>
              <a:ext uri="{FF2B5EF4-FFF2-40B4-BE49-F238E27FC236}">
                <a16:creationId xmlns:a16="http://schemas.microsoft.com/office/drawing/2014/main" id="{B4C81DB5-19B7-F0A1-9F0B-9FB695305A27}"/>
              </a:ext>
            </a:extLst>
          </p:cNvPr>
          <p:cNvGrpSpPr/>
          <p:nvPr/>
        </p:nvGrpSpPr>
        <p:grpSpPr>
          <a:xfrm>
            <a:off x="6621044" y="2574621"/>
            <a:ext cx="248961" cy="225774"/>
            <a:chOff x="10483925" y="2904391"/>
            <a:chExt cx="396900" cy="359934"/>
          </a:xfrm>
          <a:noFill/>
        </p:grpSpPr>
        <p:grpSp>
          <p:nvGrpSpPr>
            <p:cNvPr id="319" name="Graphique 1830">
              <a:extLst>
                <a:ext uri="{FF2B5EF4-FFF2-40B4-BE49-F238E27FC236}">
                  <a16:creationId xmlns:a16="http://schemas.microsoft.com/office/drawing/2014/main" id="{9763D6AB-5CD9-21A6-2885-96DE81E4AEA0}"/>
                </a:ext>
              </a:extLst>
            </p:cNvPr>
            <p:cNvGrpSpPr/>
            <p:nvPr/>
          </p:nvGrpSpPr>
          <p:grpSpPr>
            <a:xfrm>
              <a:off x="10483925" y="2904391"/>
              <a:ext cx="396900" cy="359934"/>
              <a:chOff x="10483925" y="2904391"/>
              <a:chExt cx="396900" cy="359934"/>
            </a:xfrm>
            <a:grpFill/>
          </p:grpSpPr>
          <p:sp>
            <p:nvSpPr>
              <p:cNvPr id="127" name="Forme libre : forme 126">
                <a:extLst>
                  <a:ext uri="{FF2B5EF4-FFF2-40B4-BE49-F238E27FC236}">
                    <a16:creationId xmlns:a16="http://schemas.microsoft.com/office/drawing/2014/main" id="{3710F167-69D4-3F39-AD5A-B3F4A32E15C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47204299-3C1A-E9AB-BBAB-C6FD639F643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D69E53E5-9A0A-3AE3-20EF-2D3D070213E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D809E2EE-9D5C-211F-21A0-DD6DE0D7A7A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4458422C-18E1-4ADA-29A1-8D398B6901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D26E297-1F62-B47E-0CC6-C03BDE39A3A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2B13BC00-D146-6BB7-1A30-79CD8580362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F2F3C26-E705-DEC6-69FE-3B4572DF84B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B26AA526-AC9B-DA8F-4F3A-2C7AE4BCB7B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AC2A54B-4AB5-A4A5-4D4F-BD5182BC7FD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539E827-BD4A-7E58-21D8-495090C4EE4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CABC4F84-F253-2E01-79A3-5F1377517D6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339C045-4931-B763-BF9C-2FC5CD398F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24" name="Forme libre : forme 123">
              <a:extLst>
                <a:ext uri="{FF2B5EF4-FFF2-40B4-BE49-F238E27FC236}">
                  <a16:creationId xmlns:a16="http://schemas.microsoft.com/office/drawing/2014/main" id="{4C9D7608-CB47-568C-F518-EC5907EC9F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0B82DD5C-E007-BDBA-F95A-B86E8E00F83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DA9311-4654-80CA-3716-E592B2069B2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43" name="Graphique 1830">
            <a:extLst>
              <a:ext uri="{FF2B5EF4-FFF2-40B4-BE49-F238E27FC236}">
                <a16:creationId xmlns:a16="http://schemas.microsoft.com/office/drawing/2014/main" id="{55A01976-B7CF-6368-5660-EF82148F7D72}"/>
              </a:ext>
            </a:extLst>
          </p:cNvPr>
          <p:cNvGrpSpPr/>
          <p:nvPr/>
        </p:nvGrpSpPr>
        <p:grpSpPr>
          <a:xfrm>
            <a:off x="6660811" y="4056348"/>
            <a:ext cx="248961" cy="225774"/>
            <a:chOff x="10483925" y="2904391"/>
            <a:chExt cx="396900" cy="359934"/>
          </a:xfrm>
          <a:noFill/>
        </p:grpSpPr>
        <p:grpSp>
          <p:nvGrpSpPr>
            <p:cNvPr id="144" name="Graphique 1830">
              <a:extLst>
                <a:ext uri="{FF2B5EF4-FFF2-40B4-BE49-F238E27FC236}">
                  <a16:creationId xmlns:a16="http://schemas.microsoft.com/office/drawing/2014/main" id="{65E4A3AF-B10B-757A-1781-DE93ED0F0F30}"/>
                </a:ext>
              </a:extLst>
            </p:cNvPr>
            <p:cNvGrpSpPr/>
            <p:nvPr/>
          </p:nvGrpSpPr>
          <p:grpSpPr>
            <a:xfrm>
              <a:off x="10483925" y="2904391"/>
              <a:ext cx="396900" cy="359934"/>
              <a:chOff x="10483925" y="2904391"/>
              <a:chExt cx="396900" cy="359934"/>
            </a:xfrm>
            <a:grpFill/>
          </p:grpSpPr>
          <p:sp>
            <p:nvSpPr>
              <p:cNvPr id="148" name="Forme libre : forme 147">
                <a:extLst>
                  <a:ext uri="{FF2B5EF4-FFF2-40B4-BE49-F238E27FC236}">
                    <a16:creationId xmlns:a16="http://schemas.microsoft.com/office/drawing/2014/main" id="{D118572B-B42E-5AD1-3F18-C2995B17F2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C9587796-BD05-B4C3-D4A5-9658B10B86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D004BA5-7157-70DD-4F24-D2621E410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E2F4887-778F-9498-6313-7C12962196C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3CA1995A-55C8-EC07-4952-94B5A878090D}"/>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B0B4FE38-9390-0AE7-19E6-0ADB4A92F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E05E3A43-9322-1DD1-30C5-34494FFFA0E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B2A9AD02-7EA8-DC97-9906-0394045C66C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C2C9244-B4BD-E96D-0C6D-43900261CAF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6931AAF-8954-B5A2-BD4E-CAB61DCA2F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D249ECB-8096-E16D-814D-FAB076744CF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538D0B7D-7964-C271-5AF6-15AA3E5ED1E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A07EBCAE-2B9A-1B69-EA02-8EC370C76FD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45" name="Forme libre : forme 144">
              <a:extLst>
                <a:ext uri="{FF2B5EF4-FFF2-40B4-BE49-F238E27FC236}">
                  <a16:creationId xmlns:a16="http://schemas.microsoft.com/office/drawing/2014/main" id="{DC8BC0FF-BA63-C3D9-DC64-E0042DCCCA3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7D408C8B-CCC7-CD57-B18F-02CE66606A8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9E72A880-1DC1-2938-CFB1-6A110F8B3AD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5" name="Image 4">
            <a:extLst>
              <a:ext uri="{FF2B5EF4-FFF2-40B4-BE49-F238E27FC236}">
                <a16:creationId xmlns:a16="http://schemas.microsoft.com/office/drawing/2014/main" id="{6ED3FFD0-F0C3-25E6-3CCC-C877698BC1B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rcRect l="6600" t="2840" r="5082" b="6225"/>
          <a:stretch/>
        </p:blipFill>
        <p:spPr>
          <a:xfrm>
            <a:off x="-14" y="164864"/>
            <a:ext cx="393458" cy="393700"/>
          </a:xfrm>
          <a:prstGeom prst="ellipse">
            <a:avLst/>
          </a:prstGeom>
        </p:spPr>
      </p:pic>
      <p:sp>
        <p:nvSpPr>
          <p:cNvPr id="7" name="Espace réservé du contenu 8">
            <a:extLst>
              <a:ext uri="{FF2B5EF4-FFF2-40B4-BE49-F238E27FC236}">
                <a16:creationId xmlns:a16="http://schemas.microsoft.com/office/drawing/2014/main" id="{766F0DDB-9AA6-89FF-45ED-AEEB7E8EC3B5}"/>
              </a:ext>
            </a:extLst>
          </p:cNvPr>
          <p:cNvSpPr txBox="1">
            <a:spLocks/>
          </p:cNvSpPr>
          <p:nvPr/>
        </p:nvSpPr>
        <p:spPr>
          <a:xfrm>
            <a:off x="28023" y="835078"/>
            <a:ext cx="6415046" cy="222162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2060"/>
              </a:buClr>
              <a:buFont typeface="Wingdings" panose="05000000000000000000" pitchFamily="2" charset="2"/>
              <a:buChar char="§"/>
              <a:defRPr/>
            </a:pPr>
            <a:endParaRPr lang="fr-FR" sz="1200" b="1"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sz="1600" b="1" dirty="0">
                <a:solidFill>
                  <a:schemeClr val="tx1"/>
                </a:solidFill>
              </a:rPr>
              <a:t>Notre stratégie et nos priorités : </a:t>
            </a:r>
          </a:p>
          <a:p>
            <a:pPr lvl="2" eaLnBrk="1" fontAlgn="auto" hangingPunct="1">
              <a:spcBef>
                <a:spcPts val="300"/>
              </a:spcBef>
              <a:spcAft>
                <a:spcPts val="0"/>
              </a:spcAft>
              <a:buClr>
                <a:srgbClr val="002060"/>
              </a:buClr>
              <a:defRPr/>
            </a:pPr>
            <a:r>
              <a:rPr lang="fr-FR" sz="1100" dirty="0">
                <a:solidFill>
                  <a:schemeClr val="tx1"/>
                </a:solidFill>
              </a:rPr>
              <a:t>Poursuivre l’accroissement du fonds de commerce Premium ;</a:t>
            </a:r>
          </a:p>
          <a:p>
            <a:pPr lvl="2" eaLnBrk="1" fontAlgn="auto" hangingPunct="1">
              <a:spcBef>
                <a:spcPts val="300"/>
              </a:spcBef>
              <a:spcAft>
                <a:spcPts val="0"/>
              </a:spcAft>
              <a:buClr>
                <a:srgbClr val="002060"/>
              </a:buClr>
              <a:defRPr/>
            </a:pPr>
            <a:r>
              <a:rPr lang="fr-FR" sz="1100" dirty="0">
                <a:solidFill>
                  <a:schemeClr val="tx1"/>
                </a:solidFill>
              </a:rPr>
              <a:t>Booster l’équipement Epargne et Retraite ;</a:t>
            </a:r>
          </a:p>
          <a:p>
            <a:pPr lvl="2" eaLnBrk="1" fontAlgn="auto" hangingPunct="1">
              <a:spcBef>
                <a:spcPts val="300"/>
              </a:spcBef>
              <a:spcAft>
                <a:spcPts val="0"/>
              </a:spcAft>
              <a:buClr>
                <a:srgbClr val="002060"/>
              </a:buClr>
              <a:defRPr/>
            </a:pPr>
            <a:r>
              <a:rPr lang="fr-FR" sz="1100" dirty="0">
                <a:solidFill>
                  <a:schemeClr val="tx1"/>
                </a:solidFill>
              </a:rPr>
              <a:t>Accélérer la conquête des Doubles-Relations sur les clients PRO et Dirigeants ;</a:t>
            </a:r>
          </a:p>
          <a:p>
            <a:pPr lvl="2" eaLnBrk="1" fontAlgn="auto" hangingPunct="1">
              <a:spcBef>
                <a:spcPts val="300"/>
              </a:spcBef>
              <a:spcAft>
                <a:spcPts val="0"/>
              </a:spcAft>
              <a:buClr>
                <a:srgbClr val="002060"/>
              </a:buClr>
              <a:defRPr/>
            </a:pPr>
            <a:r>
              <a:rPr lang="fr-FR" sz="1100" dirty="0">
                <a:solidFill>
                  <a:schemeClr val="tx1"/>
                </a:solidFill>
              </a:rPr>
              <a:t>Diversifier la collecte avec toutes nos solutions financières et immobilières pour créer plus de valeur et faire la différence.</a:t>
            </a:r>
          </a:p>
          <a:p>
            <a:pPr lvl="1" eaLnBrk="1" fontAlgn="auto" hangingPunct="1">
              <a:spcBef>
                <a:spcPts val="300"/>
              </a:spcBef>
              <a:spcAft>
                <a:spcPts val="0"/>
              </a:spcAft>
              <a:buClr>
                <a:srgbClr val="002060"/>
              </a:buClr>
              <a:buFont typeface="Wingdings" panose="05000000000000000000" pitchFamily="2" charset="2"/>
              <a:buChar char="§"/>
              <a:defRPr/>
            </a:pPr>
            <a:endParaRPr lang="fr-FR" sz="1200" b="1"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chemeClr val="tx1"/>
                </a:solidFill>
              </a:rPr>
              <a:t>Les cibles Premium </a:t>
            </a:r>
            <a:r>
              <a:rPr lang="fr-FR" sz="1200" b="1" dirty="0">
                <a:solidFill>
                  <a:srgbClr val="002060"/>
                </a:solidFill>
              </a:rPr>
              <a:t>: </a:t>
            </a:r>
            <a:r>
              <a:rPr lang="fr-FR" sz="1200" dirty="0">
                <a:hlinkClick r:id="rId6" action="ppaction://hlinksldjump"/>
              </a:rPr>
              <a:t>cliquez ici</a:t>
            </a:r>
            <a:endParaRPr lang="fr-FR" sz="1200" dirty="0"/>
          </a:p>
          <a:p>
            <a:pPr marL="468000" lvl="1" indent="0" eaLnBrk="1" fontAlgn="auto" hangingPunct="1">
              <a:spcBef>
                <a:spcPts val="300"/>
              </a:spcBef>
              <a:spcAft>
                <a:spcPts val="0"/>
              </a:spcAft>
              <a:buClr>
                <a:srgbClr val="002060"/>
              </a:buClr>
              <a:buNone/>
              <a:defRPr/>
            </a:pPr>
            <a:endParaRPr lang="fr-FR" sz="1200" dirty="0">
              <a:solidFill>
                <a:srgbClr val="002060"/>
              </a:solidFill>
            </a:endParaRPr>
          </a:p>
        </p:txBody>
      </p:sp>
      <p:sp>
        <p:nvSpPr>
          <p:cNvPr id="2" name="Espace réservé du contenu 8">
            <a:extLst>
              <a:ext uri="{FF2B5EF4-FFF2-40B4-BE49-F238E27FC236}">
                <a16:creationId xmlns:a16="http://schemas.microsoft.com/office/drawing/2014/main" id="{241E2F45-CACF-8B3F-0104-5C190B3B688B}"/>
              </a:ext>
            </a:extLst>
          </p:cNvPr>
          <p:cNvSpPr txBox="1">
            <a:spLocks/>
          </p:cNvSpPr>
          <p:nvPr/>
        </p:nvSpPr>
        <p:spPr>
          <a:xfrm>
            <a:off x="6259495" y="4153279"/>
            <a:ext cx="4649215" cy="18141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Des règles d’acceptation et des </a:t>
            </a:r>
            <a:r>
              <a:rPr lang="fr-FR" sz="1200" b="1" dirty="0">
                <a:solidFill>
                  <a:srgbClr val="C00000"/>
                </a:solidFill>
              </a:rPr>
              <a:t>garanties haut de gamme </a:t>
            </a:r>
            <a:r>
              <a:rPr lang="fr-FR" sz="1200" b="1" dirty="0"/>
              <a:t>:</a:t>
            </a:r>
          </a:p>
          <a:p>
            <a:pPr lvl="2" eaLnBrk="1" fontAlgn="auto" hangingPunct="1">
              <a:spcBef>
                <a:spcPts val="300"/>
              </a:spcBef>
              <a:spcAft>
                <a:spcPts val="0"/>
              </a:spcAft>
              <a:buClr>
                <a:srgbClr val="FFC000"/>
              </a:buClr>
              <a:defRPr/>
            </a:pPr>
            <a:r>
              <a:rPr lang="fr-FR" sz="1050" b="1" dirty="0"/>
              <a:t>MRH : </a:t>
            </a:r>
            <a:r>
              <a:rPr lang="fr-FR" sz="1050" dirty="0"/>
              <a:t>Garanties TOUS RISQUES immobilier &amp; mobilier, Rééquipement à neuf, couverture du logement jusqu’à 16 pièces et 25 en dérogation.</a:t>
            </a:r>
          </a:p>
          <a:p>
            <a:pPr lvl="2" eaLnBrk="1" fontAlgn="auto" hangingPunct="1">
              <a:spcBef>
                <a:spcPts val="300"/>
              </a:spcBef>
              <a:spcAft>
                <a:spcPts val="0"/>
              </a:spcAft>
              <a:buClr>
                <a:srgbClr val="FFC000"/>
              </a:buClr>
              <a:defRPr/>
            </a:pPr>
            <a:r>
              <a:rPr lang="fr-FR" sz="1050" b="1" dirty="0"/>
              <a:t>AUTO : </a:t>
            </a:r>
            <a:r>
              <a:rPr lang="fr-FR" sz="1050" dirty="0"/>
              <a:t>Indemnisation à neuf, bris de glace renforcé, couverture véhicule Haut de gamme jusqu’à 86000€ en dérogation et véhicules sportifs.</a:t>
            </a:r>
          </a:p>
        </p:txBody>
      </p:sp>
      <p:sp>
        <p:nvSpPr>
          <p:cNvPr id="4" name="Espace réservé du contenu 8">
            <a:extLst>
              <a:ext uri="{FF2B5EF4-FFF2-40B4-BE49-F238E27FC236}">
                <a16:creationId xmlns:a16="http://schemas.microsoft.com/office/drawing/2014/main" id="{18CE6AC0-1935-2497-AA21-031CC9C8D5EB}"/>
              </a:ext>
            </a:extLst>
          </p:cNvPr>
          <p:cNvSpPr txBox="1">
            <a:spLocks/>
          </p:cNvSpPr>
          <p:nvPr/>
        </p:nvSpPr>
        <p:spPr>
          <a:xfrm>
            <a:off x="6268811" y="2777958"/>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Premium Avance liberté </a:t>
            </a:r>
            <a:r>
              <a:rPr lang="fr-FR" sz="1200" dirty="0"/>
              <a:t>: de 10.000 à 150.000 euros, différé de 6 à 24 mois, amortissement jusqu’à 120 mois.</a:t>
            </a:r>
          </a:p>
        </p:txBody>
      </p:sp>
      <p:sp>
        <p:nvSpPr>
          <p:cNvPr id="6" name="Espace réservé du contenu 8">
            <a:extLst>
              <a:ext uri="{FF2B5EF4-FFF2-40B4-BE49-F238E27FC236}">
                <a16:creationId xmlns:a16="http://schemas.microsoft.com/office/drawing/2014/main" id="{B34193DC-B595-5006-62B8-9B2504814F4F}"/>
              </a:ext>
            </a:extLst>
          </p:cNvPr>
          <p:cNvSpPr txBox="1">
            <a:spLocks/>
          </p:cNvSpPr>
          <p:nvPr/>
        </p:nvSpPr>
        <p:spPr>
          <a:xfrm>
            <a:off x="6350670" y="1114077"/>
            <a:ext cx="5564731"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Montée en gamme vers Izicarte Platinum ou </a:t>
            </a:r>
            <a:r>
              <a:rPr lang="fr-FR" sz="1200" b="1" dirty="0" err="1"/>
              <a:t>Infinite</a:t>
            </a:r>
            <a:r>
              <a:rPr lang="fr-FR" sz="1200" b="1" dirty="0"/>
              <a:t> : </a:t>
            </a:r>
            <a:r>
              <a:rPr lang="fr-FR" sz="1200" dirty="0"/>
              <a:t>- 30 % pendant 1 an dans le cadre d’une Formule ou d’un Bouquet Liberté</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Offre de Bienvenue* : </a:t>
            </a:r>
            <a:r>
              <a:rPr lang="fr-FR" sz="1200" dirty="0"/>
              <a:t>- 30 % pendant 1 an pour toute souscription de Formule Individuelle ou Famille avec une carte Premium</a:t>
            </a:r>
          </a:p>
        </p:txBody>
      </p:sp>
      <p:sp>
        <p:nvSpPr>
          <p:cNvPr id="8" name="Espace réservé du contenu 8">
            <a:extLst>
              <a:ext uri="{FF2B5EF4-FFF2-40B4-BE49-F238E27FC236}">
                <a16:creationId xmlns:a16="http://schemas.microsoft.com/office/drawing/2014/main" id="{E2325DD7-4CBB-C7D2-4B76-286D3479CF8C}"/>
              </a:ext>
            </a:extLst>
          </p:cNvPr>
          <p:cNvSpPr txBox="1">
            <a:spLocks/>
          </p:cNvSpPr>
          <p:nvPr/>
        </p:nvSpPr>
        <p:spPr>
          <a:xfrm>
            <a:off x="311466" y="3268600"/>
            <a:ext cx="5917775" cy="264494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Déléguer la gestion ASV ou son CTO/PEA : </a:t>
            </a:r>
            <a:r>
              <a:rPr lang="fr-FR" sz="1200" dirty="0"/>
              <a:t>OG / GSM VEGA</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SCPI en ASV : AEW COMMERCES EUROPE</a:t>
            </a:r>
            <a:r>
              <a:rPr lang="fr-FR" sz="1200" dirty="0"/>
              <a:t> </a:t>
            </a:r>
            <a:r>
              <a:rPr lang="fr-FR" sz="1200" b="1" dirty="0"/>
              <a:t>(contrats CNP)  / </a:t>
            </a:r>
            <a:r>
              <a:rPr lang="fr-FR" sz="1200" dirty="0"/>
              <a:t>Atout Pierre Diversification, AEW Patrimoine Santé/ EFIMMO </a:t>
            </a:r>
            <a:r>
              <a:rPr lang="fr-FR" sz="1200" b="1" dirty="0"/>
              <a:t>(contrats BPCE VIE )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SCPI  en direct : </a:t>
            </a:r>
            <a:r>
              <a:rPr lang="fr-FR" sz="1200" dirty="0"/>
              <a:t>AEW</a:t>
            </a:r>
            <a:r>
              <a:rPr lang="fr-FR" sz="1200" b="1" dirty="0">
                <a:effectLst>
                  <a:outerShdw blurRad="38100" dist="38100" dir="2700000" algn="tl">
                    <a:srgbClr val="000000">
                      <a:alpha val="43137"/>
                    </a:srgbClr>
                  </a:outerShdw>
                </a:effectLst>
              </a:rPr>
              <a:t> </a:t>
            </a:r>
            <a:r>
              <a:rPr lang="fr-FR" sz="1200" dirty="0"/>
              <a:t>(AEW Diversification Allemagne, AEW Patrimoine Santé, Atout Pierre Diversification, AEW Commerces Europe) SOFIDY : EFIMMO</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Contingent FAF : </a:t>
            </a:r>
            <a:r>
              <a:rPr lang="fr-FR" sz="1200" dirty="0"/>
              <a:t>ALIZE CONVICTION JUILLET 2024, CORALIUM JUIN 2024, PARMA PEA NOVEMBRE 2024 , IRIS IMPULSION DECEMBRE 2024, ORGANZA</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CAT PREMIUM 6, 12 et 24 mois : </a:t>
            </a:r>
            <a:r>
              <a:rPr lang="fr-FR" sz="1200" dirty="0"/>
              <a:t>à partir de 200 K€ (en argent frais ou en défensif)</a:t>
            </a:r>
          </a:p>
        </p:txBody>
      </p:sp>
      <p:pic>
        <p:nvPicPr>
          <p:cNvPr id="9" name="Picture 6" descr="ADN Nations - Analyse de marché et conseil stratégique">
            <a:hlinkClick r:id="rId7" action="ppaction://hlinksldjump"/>
            <a:extLst>
              <a:ext uri="{FF2B5EF4-FFF2-40B4-BE49-F238E27FC236}">
                <a16:creationId xmlns:a16="http://schemas.microsoft.com/office/drawing/2014/main" id="{4287082B-9985-9E88-8709-6E299A50B2F6}"/>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65305760-A96B-63C1-0F3B-23EBC61F1B26}"/>
              </a:ext>
            </a:extLst>
          </p:cNvPr>
          <p:cNvPicPr>
            <a:picLocks noChangeAspect="1"/>
          </p:cNvPicPr>
          <p:nvPr/>
        </p:nvPicPr>
        <p:blipFill>
          <a:blip r:embed="rId9" cstate="print">
            <a:biLevel thresh="75000"/>
            <a:extLst>
              <a:ext uri="{28A0092B-C50C-407E-A947-70E740481C1C}">
                <a14:useLocalDpi xmlns:a14="http://schemas.microsoft.com/office/drawing/2010/main"/>
              </a:ext>
            </a:extLst>
          </a:blip>
          <a:stretch>
            <a:fillRect/>
          </a:stretch>
        </p:blipFill>
        <p:spPr>
          <a:xfrm rot="5701988" flipH="1" flipV="1">
            <a:off x="3167796" y="2632053"/>
            <a:ext cx="322403" cy="310019"/>
          </a:xfrm>
          <a:prstGeom prst="rect">
            <a:avLst/>
          </a:prstGeom>
          <a:noFill/>
        </p:spPr>
      </p:pic>
      <p:pic>
        <p:nvPicPr>
          <p:cNvPr id="11" name="Image 10">
            <a:hlinkClick r:id="rId10"/>
            <a:extLst>
              <a:ext uri="{FF2B5EF4-FFF2-40B4-BE49-F238E27FC236}">
                <a16:creationId xmlns:a16="http://schemas.microsoft.com/office/drawing/2014/main" id="{2901FF7A-6DE0-B6FD-206E-05F48C205CB7}"/>
              </a:ext>
            </a:extLst>
          </p:cNvPr>
          <p:cNvPicPr>
            <a:picLocks noChangeAspect="1"/>
          </p:cNvPicPr>
          <p:nvPr/>
        </p:nvPicPr>
        <p:blipFill>
          <a:blip r:embed="rId11"/>
          <a:stretch>
            <a:fillRect/>
          </a:stretch>
        </p:blipFill>
        <p:spPr>
          <a:xfrm>
            <a:off x="10908710" y="4496130"/>
            <a:ext cx="855647" cy="950718"/>
          </a:xfrm>
          <a:prstGeom prst="rect">
            <a:avLst/>
          </a:prstGeom>
          <a:ln>
            <a:solidFill>
              <a:schemeClr val="bg1">
                <a:lumMod val="85000"/>
              </a:schemeClr>
            </a:solidFill>
          </a:ln>
        </p:spPr>
      </p:pic>
      <p:pic>
        <p:nvPicPr>
          <p:cNvPr id="12" name="Image 11">
            <a:extLst>
              <a:ext uri="{FF2B5EF4-FFF2-40B4-BE49-F238E27FC236}">
                <a16:creationId xmlns:a16="http://schemas.microsoft.com/office/drawing/2014/main" id="{1F77189C-FDC7-E2D3-5235-777622D91772}"/>
              </a:ext>
            </a:extLst>
          </p:cNvPr>
          <p:cNvPicPr>
            <a:picLocks noChangeAspect="1"/>
          </p:cNvPicPr>
          <p:nvPr/>
        </p:nvPicPr>
        <p:blipFill>
          <a:blip r:embed="rId12">
            <a:duotone>
              <a:prstClr val="black"/>
              <a:schemeClr val="accent6">
                <a:tint val="45000"/>
                <a:satMod val="400000"/>
              </a:schemeClr>
            </a:duotone>
          </a:blip>
          <a:stretch>
            <a:fillRect/>
          </a:stretch>
        </p:blipFill>
        <p:spPr>
          <a:xfrm rot="5400000" flipH="1" flipV="1">
            <a:off x="11432514" y="5167480"/>
            <a:ext cx="464029" cy="446205"/>
          </a:xfrm>
          <a:prstGeom prst="rect">
            <a:avLst/>
          </a:prstGeom>
          <a:noFill/>
        </p:spPr>
      </p:pic>
      <p:pic>
        <p:nvPicPr>
          <p:cNvPr id="13" name="Image 12">
            <a:extLst>
              <a:ext uri="{FF2B5EF4-FFF2-40B4-BE49-F238E27FC236}">
                <a16:creationId xmlns:a16="http://schemas.microsoft.com/office/drawing/2014/main" id="{A7CD1B2E-CC80-7A51-8C74-F14C69E09AC1}"/>
              </a:ext>
            </a:extLst>
          </p:cNvPr>
          <p:cNvPicPr>
            <a:picLocks noChangeAspect="1"/>
          </p:cNvPicPr>
          <p:nvPr/>
        </p:nvPicPr>
        <p:blipFill>
          <a:blip r:embed="rId13"/>
          <a:stretch>
            <a:fillRect/>
          </a:stretch>
        </p:blipFill>
        <p:spPr>
          <a:xfrm>
            <a:off x="696064" y="6306530"/>
            <a:ext cx="510206" cy="528123"/>
          </a:xfrm>
          <a:prstGeom prst="rect">
            <a:avLst/>
          </a:prstGeom>
        </p:spPr>
      </p:pic>
    </p:spTree>
    <p:extLst>
      <p:ext uri="{BB962C8B-B14F-4D97-AF65-F5344CB8AC3E}">
        <p14:creationId xmlns:p14="http://schemas.microsoft.com/office/powerpoint/2010/main" val="3519079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B06DCA22-3D75-520C-0665-A9DCB5B54270}"/>
              </a:ext>
            </a:extLst>
          </p:cNvPr>
          <p:cNvSpPr>
            <a:spLocks noGrp="1"/>
          </p:cNvSpPr>
          <p:nvPr>
            <p:ph type="body" sz="quarter" idx="13"/>
          </p:nvPr>
        </p:nvSpPr>
        <p:spPr>
          <a:xfrm>
            <a:off x="623888" y="2565400"/>
            <a:ext cx="4964112" cy="2035175"/>
          </a:xfrm>
        </p:spPr>
        <p:txBody>
          <a:bodyPr/>
          <a:lstStyle/>
          <a:p>
            <a:r>
              <a:rPr lang="fr-FR" dirty="0"/>
              <a:t>L’essentiel de chaque univers</a:t>
            </a:r>
          </a:p>
          <a:p>
            <a:r>
              <a:rPr lang="fr-FR" dirty="0"/>
              <a:t> </a:t>
            </a:r>
          </a:p>
          <a:p>
            <a:endParaRPr lang="fr-FR" dirty="0"/>
          </a:p>
        </p:txBody>
      </p:sp>
      <p:sp>
        <p:nvSpPr>
          <p:cNvPr id="17411" name="Espace réservé du texte 14">
            <a:extLst>
              <a:ext uri="{FF2B5EF4-FFF2-40B4-BE49-F238E27FC236}">
                <a16:creationId xmlns:a16="http://schemas.microsoft.com/office/drawing/2014/main" id="{B6659DC3-1F99-B439-525D-291A59A96213}"/>
              </a:ext>
            </a:extLst>
          </p:cNvPr>
          <p:cNvSpPr>
            <a:spLocks noGrp="1" noChangeArrowheads="1"/>
          </p:cNvSpPr>
          <p:nvPr>
            <p:ph type="body" sz="quarter" idx="14"/>
          </p:nvPr>
        </p:nvSpPr>
        <p:spPr bwMode="auto">
          <a:xfrm>
            <a:off x="623888" y="1738313"/>
            <a:ext cx="561051" cy="492443"/>
          </a:xfrm>
          <a:noFill/>
        </p:spPr>
        <p:txBody>
          <a:bodyPr numCol="1" compatLnSpc="1">
            <a:prstTxWarp prst="textNoShape">
              <a:avLst/>
            </a:prstTxWarp>
          </a:bodyPr>
          <a:lstStyle/>
          <a:p>
            <a:r>
              <a:rPr altLang="fr-FR" dirty="0">
                <a:solidFill>
                  <a:srgbClr val="00B0F0"/>
                </a:solidFill>
                <a:latin typeface="Montserrat" panose="02000505000000020004" pitchFamily="2" charset="0"/>
                <a:ea typeface="Montserrat" panose="02000505000000020004" pitchFamily="2" charset="0"/>
                <a:sym typeface="Arial" panose="020B0604020202020204" pitchFamily="34" charset="0"/>
              </a:rPr>
              <a:t>04</a:t>
            </a:r>
          </a:p>
        </p:txBody>
      </p:sp>
      <p:pic>
        <p:nvPicPr>
          <p:cNvPr id="10" name="Espace réservé pour une image  9">
            <a:extLst>
              <a:ext uri="{FF2B5EF4-FFF2-40B4-BE49-F238E27FC236}">
                <a16:creationId xmlns:a16="http://schemas.microsoft.com/office/drawing/2014/main" id="{1E378105-5AE0-AC5F-19C1-323634F590E8}"/>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l="13931" r="22357"/>
          <a:stretch/>
        </p:blipFill>
        <p:spPr>
          <a:xfrm>
            <a:off x="6004560" y="-31158"/>
            <a:ext cx="6187440" cy="6889159"/>
          </a:xfrm>
        </p:spPr>
      </p:pic>
      <p:sp>
        <p:nvSpPr>
          <p:cNvPr id="2" name="Espace réservé du texte 13">
            <a:extLst>
              <a:ext uri="{FF2B5EF4-FFF2-40B4-BE49-F238E27FC236}">
                <a16:creationId xmlns:a16="http://schemas.microsoft.com/office/drawing/2014/main" id="{C0D917DB-9BB4-FE0A-9822-22CF27BC5BC8}"/>
              </a:ext>
            </a:extLst>
          </p:cNvPr>
          <p:cNvSpPr txBox="1">
            <a:spLocks/>
          </p:cNvSpPr>
          <p:nvPr/>
        </p:nvSpPr>
        <p:spPr>
          <a:xfrm>
            <a:off x="623887" y="4803776"/>
            <a:ext cx="5043487"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00B0F0"/>
              </a:buClr>
              <a:buFont typeface="Wingdings" panose="05000000000000000000" pitchFamily="2" charset="2"/>
              <a:buChar char="§"/>
              <a:defRPr/>
            </a:pPr>
            <a:r>
              <a:rPr lang="fr-FR" sz="2000" kern="0" dirty="0">
                <a:solidFill>
                  <a:srgbClr val="00B0F0"/>
                </a:solidFill>
              </a:rPr>
              <a:t>Marchés des Professionnels</a:t>
            </a:r>
          </a:p>
          <a:p>
            <a:pPr fontAlgn="auto">
              <a:buClr>
                <a:srgbClr val="C00000"/>
              </a:buClr>
              <a:defRPr/>
            </a:pPr>
            <a:endParaRPr lang="fr-FR" kern="0" dirty="0">
              <a:solidFill>
                <a:srgbClr val="00B0F0"/>
              </a:solidFill>
            </a:endParaRPr>
          </a:p>
        </p:txBody>
      </p:sp>
      <p:pic>
        <p:nvPicPr>
          <p:cNvPr id="3" name="Picture 6" descr="ADN Nations - Analyse de marché et conseil stratégique">
            <a:hlinkClick r:id="rId3" action="ppaction://hlinksldjump"/>
            <a:extLst>
              <a:ext uri="{FF2B5EF4-FFF2-40B4-BE49-F238E27FC236}">
                <a16:creationId xmlns:a16="http://schemas.microsoft.com/office/drawing/2014/main" id="{7A239539-2777-B7E6-4520-680F33260C74}"/>
              </a:ext>
            </a:extLst>
          </p:cNvPr>
          <p:cNvPicPr>
            <a:picLocks noChangeAspect="1" noChangeArrowheads="1"/>
          </p:cNvPicPr>
          <p:nvPr/>
        </p:nvPicPr>
        <p:blipFill>
          <a:blip r:embed="rId4"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49335" y="3108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673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747574"/>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265788"/>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a:solidFill>
                  <a:schemeClr val="tx1">
                    <a:lumMod val="75000"/>
                    <a:lumOff val="25000"/>
                  </a:schemeClr>
                </a:solidFill>
              </a:rPr>
              <a:t>Grand Public - Premium - </a:t>
            </a:r>
            <a:r>
              <a:rPr lang="fr-FR" sz="1400" b="1" kern="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469508"/>
            <a:ext cx="11843759" cy="384043"/>
          </a:xfrm>
        </p:spPr>
        <p:txBody>
          <a:bodyPr/>
          <a:lstStyle/>
          <a:p>
            <a:r>
              <a:rPr lang="fr-FR" sz="1600">
                <a:latin typeface="Montserrat Black"/>
              </a:rPr>
              <a:t>L’</a:t>
            </a:r>
            <a:r>
              <a:rPr lang="fr-FR" sz="1600">
                <a:solidFill>
                  <a:srgbClr val="C00000"/>
                </a:solidFill>
                <a:latin typeface="Montserrat Black"/>
              </a:rPr>
              <a:t>Essentiel </a:t>
            </a:r>
            <a:r>
              <a:rPr lang="fr-FR" sz="1600">
                <a:latin typeface="Montserrat Black"/>
              </a:rPr>
              <a:t>du Crédit PRO : </a:t>
            </a:r>
            <a:r>
              <a:rPr lang="fr-FR" sz="1600">
                <a:solidFill>
                  <a:srgbClr val="C00000"/>
                </a:solidFill>
                <a:latin typeface="Montserrat Black"/>
              </a:rPr>
              <a:t>Financer les projets </a:t>
            </a:r>
            <a:r>
              <a:rPr lang="fr-FR" sz="1600">
                <a:latin typeface="Montserrat Black"/>
              </a:rPr>
              <a:t>de nos Pros, y compris les projets </a:t>
            </a:r>
            <a:r>
              <a:rPr lang="fr-FR" sz="1600">
                <a:solidFill>
                  <a:srgbClr val="00B050"/>
                </a:solidFill>
                <a:latin typeface="Montserrat Black"/>
              </a:rPr>
              <a:t>« verts » </a:t>
            </a:r>
            <a:endParaRPr lang="fr-FR" sz="1600">
              <a:solidFill>
                <a:srgbClr val="00B05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CREDIT PRO</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4207380"/>
            <a:ext cx="5866539" cy="1951856"/>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488282"/>
            <a:ext cx="5338572" cy="2670955"/>
          </a:xfrm>
          <a:prstGeom prst="rect">
            <a:avLst/>
          </a:prstGeom>
          <a:noFill/>
          <a:ln w="76200">
            <a:solidFill>
              <a:srgbClr val="92D05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344013"/>
            <a:ext cx="2205650" cy="338987"/>
          </a:xfrm>
          <a:prstGeom prst="rect">
            <a:avLst/>
          </a:prstGeom>
          <a:solidFill>
            <a:srgbClr val="92D05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4031299"/>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a:solidFill>
                  <a:schemeClr val="bg1"/>
                </a:solidFill>
              </a:rPr>
              <a:t>     TOUT SUR… le crédit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054727"/>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33545" y="3749564"/>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a:solidFill>
                  <a:srgbClr val="C00000"/>
                </a:solidFill>
              </a:rPr>
              <a:t>Des cibles qualifiées </a:t>
            </a:r>
            <a:r>
              <a:rPr lang="fr-FR" sz="1200" b="1"/>
              <a:t>pour organiser </a:t>
            </a:r>
            <a:r>
              <a:rPr lang="fr-FR" sz="1200" b="1">
                <a:solidFill>
                  <a:srgbClr val="C00000"/>
                </a:solidFill>
              </a:rPr>
              <a:t>la prise de contact </a:t>
            </a:r>
            <a:r>
              <a:rPr lang="fr-FR" sz="1200" b="1"/>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3">
            <a:duotone>
              <a:prstClr val="black"/>
              <a:schemeClr val="accent2">
                <a:tint val="45000"/>
                <a:satMod val="400000"/>
              </a:schemeClr>
            </a:duotone>
          </a:blip>
          <a:stretch>
            <a:fillRect/>
          </a:stretch>
        </p:blipFill>
        <p:spPr>
          <a:xfrm rot="5701988" flipH="1" flipV="1">
            <a:off x="5524186" y="3741168"/>
            <a:ext cx="322403" cy="310019"/>
          </a:xfrm>
          <a:prstGeom prst="rect">
            <a:avLst/>
          </a:prstGeom>
          <a:noFill/>
        </p:spPr>
      </p:pic>
      <p:pic>
        <p:nvPicPr>
          <p:cNvPr id="288" name="Image 287">
            <a:hlinkClick r:id="rId4"/>
            <a:extLst>
              <a:ext uri="{FF2B5EF4-FFF2-40B4-BE49-F238E27FC236}">
                <a16:creationId xmlns:a16="http://schemas.microsoft.com/office/drawing/2014/main" id="{61FDC1EA-92E6-A0FC-7DFC-A14227F0CAC8}"/>
              </a:ext>
            </a:extLst>
          </p:cNvPr>
          <p:cNvPicPr>
            <a:picLocks noChangeAspect="1"/>
          </p:cNvPicPr>
          <p:nvPr/>
        </p:nvPicPr>
        <p:blipFill>
          <a:blip r:embed="rId5">
            <a:clrChange>
              <a:clrFrom>
                <a:srgbClr val="FDF9FA"/>
              </a:clrFrom>
              <a:clrTo>
                <a:srgbClr val="FDF9FA">
                  <a:alpha val="0"/>
                </a:srgbClr>
              </a:clrTo>
            </a:clrChange>
          </a:blip>
          <a:stretch>
            <a:fillRect/>
          </a:stretch>
        </p:blipFill>
        <p:spPr>
          <a:xfrm>
            <a:off x="10690523" y="5584060"/>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3">
            <a:duotone>
              <a:prstClr val="black"/>
              <a:schemeClr val="accent2">
                <a:tint val="45000"/>
                <a:satMod val="400000"/>
              </a:schemeClr>
            </a:duotone>
          </a:blip>
          <a:stretch>
            <a:fillRect/>
          </a:stretch>
        </p:blipFill>
        <p:spPr>
          <a:xfrm rot="4962598" flipH="1" flipV="1">
            <a:off x="11319366" y="5790701"/>
            <a:ext cx="322403" cy="310019"/>
          </a:xfrm>
          <a:prstGeom prst="rect">
            <a:avLst/>
          </a:prstGeom>
          <a:noFill/>
        </p:spPr>
      </p:pic>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377416"/>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929184" y="3544948"/>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a:sym typeface="Wingdings" panose="05000000000000000000" pitchFamily="2" charset="2"/>
              </a:rPr>
              <a:t> </a:t>
            </a:r>
            <a:r>
              <a:rPr lang="fr-FR" sz="1200">
                <a:hlinkClick r:id="rId6" action="ppaction://hlinksldjump"/>
              </a:rPr>
              <a:t>En savoir plus </a:t>
            </a:r>
            <a:endParaRPr lang="fr-FR" sz="1200"/>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601322" y="4381303"/>
            <a:ext cx="6133137"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Les outils de conquête pour provoquer la relation : </a:t>
            </a:r>
          </a:p>
          <a:p>
            <a:pPr marL="1098445" marR="0" lvl="2"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Le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prêt décollage Pro à 0% </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destiné aux professionnels de Santé porteurs d’un projet d’installation/reprise d’activité dans des communes de moins de 2000 habitants </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hlinkClick r:id="rId7"/>
              </a:rPr>
              <a:t>ICI</a:t>
            </a:r>
            <a:endPar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926995" marR="0" lvl="2" indent="0" algn="l" defTabSz="914400" rtl="0" eaLnBrk="1" fontAlgn="auto" latinLnBrk="0" hangingPunct="1">
              <a:lnSpc>
                <a:spcPct val="100000"/>
              </a:lnSpc>
              <a:spcBef>
                <a:spcPts val="300"/>
              </a:spcBef>
              <a:spcAft>
                <a:spcPts val="0"/>
              </a:spcAft>
              <a:buClr>
                <a:srgbClr val="92D050"/>
              </a:buClr>
              <a:buSzTx/>
              <a:buNone/>
              <a:tabLst/>
              <a:defRPr/>
            </a:pPr>
            <a:endPar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p:txBody>
      </p:sp>
      <p:sp>
        <p:nvSpPr>
          <p:cNvPr id="2" name="Espace réservé du contenu 8">
            <a:extLst>
              <a:ext uri="{FF2B5EF4-FFF2-40B4-BE49-F238E27FC236}">
                <a16:creationId xmlns:a16="http://schemas.microsoft.com/office/drawing/2014/main" id="{043156C9-71F9-8C75-EF98-13BEEA55DD11}"/>
              </a:ext>
            </a:extLst>
          </p:cNvPr>
          <p:cNvSpPr txBox="1">
            <a:spLocks/>
          </p:cNvSpPr>
          <p:nvPr/>
        </p:nvSpPr>
        <p:spPr>
          <a:xfrm>
            <a:off x="117485" y="1014275"/>
            <a:ext cx="5660064" cy="216158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800"/>
          </a:p>
          <a:p>
            <a:pPr lvl="1" eaLnBrk="1" fontAlgn="auto" hangingPunct="1">
              <a:spcBef>
                <a:spcPts val="300"/>
              </a:spcBef>
              <a:spcAft>
                <a:spcPts val="0"/>
              </a:spcAft>
              <a:buClr>
                <a:srgbClr val="92D050"/>
              </a:buClr>
              <a:buFont typeface="Wingdings" panose="05000000000000000000" pitchFamily="2" charset="2"/>
              <a:buChar char="§"/>
              <a:defRPr/>
            </a:pPr>
            <a:r>
              <a:rPr lang="fr-FR" sz="1200" b="1"/>
              <a:t>Pour les professionnels de Santé : </a:t>
            </a:r>
          </a:p>
          <a:p>
            <a:pPr lvl="2" eaLnBrk="1" fontAlgn="auto" hangingPunct="1">
              <a:spcBef>
                <a:spcPts val="300"/>
              </a:spcBef>
              <a:spcAft>
                <a:spcPts val="0"/>
              </a:spcAft>
              <a:buClr>
                <a:srgbClr val="92D050"/>
              </a:buClr>
              <a:defRPr/>
            </a:pPr>
            <a:r>
              <a:rPr lang="fr-FR" sz="1000"/>
              <a:t>Le Prêt Décollage Pro pour leur projet d’installation / reprise sur zones à faible densité médicale </a:t>
            </a:r>
            <a:r>
              <a:rPr lang="fr-FR" sz="1000" i="1"/>
              <a:t>(en adossement d’un MLT classique)</a:t>
            </a:r>
          </a:p>
          <a:p>
            <a:pPr lvl="2" eaLnBrk="1" fontAlgn="auto" hangingPunct="1">
              <a:spcBef>
                <a:spcPts val="300"/>
              </a:spcBef>
              <a:spcAft>
                <a:spcPts val="0"/>
              </a:spcAft>
              <a:buClr>
                <a:srgbClr val="92D050"/>
              </a:buClr>
              <a:defRPr/>
            </a:pPr>
            <a:r>
              <a:rPr lang="fr-FR" sz="1000"/>
              <a:t>L’équipement en LLD / CBM</a:t>
            </a:r>
          </a:p>
          <a:p>
            <a:pPr lvl="1" eaLnBrk="1" fontAlgn="auto" hangingPunct="1">
              <a:spcBef>
                <a:spcPts val="300"/>
              </a:spcBef>
              <a:spcAft>
                <a:spcPts val="0"/>
              </a:spcAft>
              <a:buClr>
                <a:srgbClr val="92D050"/>
              </a:buClr>
              <a:buFont typeface="Wingdings" panose="05000000000000000000" pitchFamily="2" charset="2"/>
              <a:buChar char="§"/>
              <a:defRPr/>
            </a:pPr>
            <a:r>
              <a:rPr lang="fr-FR" sz="1200" b="1"/>
              <a:t>Pour les agriculteurs &amp; viticulteurs : </a:t>
            </a:r>
          </a:p>
          <a:p>
            <a:pPr lvl="2" eaLnBrk="1" fontAlgn="auto" hangingPunct="1">
              <a:spcBef>
                <a:spcPts val="300"/>
              </a:spcBef>
              <a:spcAft>
                <a:spcPts val="0"/>
              </a:spcAft>
              <a:buClr>
                <a:srgbClr val="92D050"/>
              </a:buClr>
              <a:defRPr/>
            </a:pPr>
            <a:r>
              <a:rPr lang="fr-FR" sz="1000"/>
              <a:t>L’équipement de la filière en CBM</a:t>
            </a:r>
          </a:p>
          <a:p>
            <a:pPr lvl="1" eaLnBrk="1" fontAlgn="auto" hangingPunct="1">
              <a:spcBef>
                <a:spcPts val="300"/>
              </a:spcBef>
              <a:spcAft>
                <a:spcPts val="0"/>
              </a:spcAft>
              <a:buClr>
                <a:srgbClr val="92D050"/>
              </a:buClr>
              <a:buFont typeface="Wingdings" panose="05000000000000000000" pitchFamily="2" charset="2"/>
              <a:buChar char="§"/>
              <a:defRPr/>
            </a:pPr>
            <a:r>
              <a:rPr lang="fr-FR" sz="1200" b="1"/>
              <a:t>Pour tous les clients Pro : </a:t>
            </a:r>
          </a:p>
          <a:p>
            <a:pPr lvl="2" eaLnBrk="1" fontAlgn="auto" hangingPunct="1">
              <a:spcBef>
                <a:spcPts val="300"/>
              </a:spcBef>
              <a:spcAft>
                <a:spcPts val="0"/>
              </a:spcAft>
              <a:buClr>
                <a:srgbClr val="92D050"/>
              </a:buClr>
              <a:defRPr/>
            </a:pPr>
            <a:r>
              <a:rPr lang="fr-FR" sz="1000"/>
              <a:t>L’équipement en CBM / LLD, y compris pour des véhicules « verts »</a:t>
            </a:r>
          </a:p>
          <a:p>
            <a:pPr lvl="2" eaLnBrk="1" fontAlgn="auto" hangingPunct="1">
              <a:spcBef>
                <a:spcPts val="300"/>
              </a:spcBef>
              <a:spcAft>
                <a:spcPts val="0"/>
              </a:spcAft>
              <a:buClr>
                <a:srgbClr val="92D050"/>
              </a:buClr>
              <a:defRPr/>
            </a:pPr>
            <a:r>
              <a:rPr lang="fr-FR" sz="1000"/>
              <a:t>Nouvelle Gamme de Crédits Express Pros </a:t>
            </a:r>
            <a:r>
              <a:rPr lang="fr-FR" sz="1000">
                <a:solidFill>
                  <a:srgbClr val="00B050"/>
                </a:solidFill>
              </a:rPr>
              <a:t>VERTS</a:t>
            </a:r>
            <a:endParaRPr lang="fr-FR" sz="1000" i="1">
              <a:solidFill>
                <a:srgbClr val="00B050"/>
              </a:solidFill>
            </a:endParaRPr>
          </a:p>
          <a:p>
            <a:pPr lvl="2" eaLnBrk="1" fontAlgn="auto" hangingPunct="1">
              <a:spcBef>
                <a:spcPts val="300"/>
              </a:spcBef>
              <a:spcAft>
                <a:spcPts val="0"/>
              </a:spcAft>
              <a:buClr>
                <a:srgbClr val="92D050"/>
              </a:buClr>
              <a:defRPr/>
            </a:pPr>
            <a:r>
              <a:rPr lang="fr-FR" sz="1000"/>
              <a:t>L’accompagnement vers la transition énergétique </a:t>
            </a:r>
            <a:r>
              <a:rPr lang="fr-FR" sz="1000">
                <a:sym typeface="Wingdings" panose="05000000000000000000" pitchFamily="2" charset="2"/>
              </a:rPr>
              <a:t> Partenariat EDE</a:t>
            </a:r>
            <a:endParaRPr lang="fr-FR" sz="1100"/>
          </a:p>
        </p:txBody>
      </p:sp>
      <p:sp>
        <p:nvSpPr>
          <p:cNvPr id="10" name="Espace réservé du contenu 8">
            <a:extLst>
              <a:ext uri="{FF2B5EF4-FFF2-40B4-BE49-F238E27FC236}">
                <a16:creationId xmlns:a16="http://schemas.microsoft.com/office/drawing/2014/main" id="{B9B58E42-E393-DB4B-F4DB-6199863C6E63}"/>
              </a:ext>
            </a:extLst>
          </p:cNvPr>
          <p:cNvSpPr txBox="1">
            <a:spLocks/>
          </p:cNvSpPr>
          <p:nvPr/>
        </p:nvSpPr>
        <p:spPr>
          <a:xfrm>
            <a:off x="-700" y="4032047"/>
            <a:ext cx="5797176" cy="1921935"/>
          </a:xfrm>
          <a:prstGeom prst="rect">
            <a:avLst/>
          </a:prstGeom>
          <a:noFill/>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92D050"/>
              </a:buClr>
              <a:buFont typeface="Wingdings" panose="05000000000000000000" pitchFamily="2" charset="2"/>
              <a:buChar char="§"/>
              <a:defRPr/>
            </a:pPr>
            <a:r>
              <a:rPr lang="fr-FR" sz="1200" b="1"/>
              <a:t>Cibles GERC :</a:t>
            </a:r>
          </a:p>
          <a:p>
            <a:pPr marL="806450" lvl="2" indent="-90488" eaLnBrk="1" fontAlgn="auto" hangingPunct="1">
              <a:spcBef>
                <a:spcPts val="300"/>
              </a:spcBef>
              <a:spcAft>
                <a:spcPts val="0"/>
              </a:spcAft>
              <a:buClr>
                <a:srgbClr val="92D050"/>
              </a:buClr>
              <a:defRPr/>
            </a:pPr>
            <a:r>
              <a:rPr lang="fr-FR" sz="1000"/>
              <a:t>Action récurrente DATANEO avec ciblage mensuel </a:t>
            </a:r>
            <a:r>
              <a:rPr lang="fr-FR" sz="1000">
                <a:sym typeface="Wingdings" panose="05000000000000000000" pitchFamily="2" charset="2"/>
              </a:rPr>
              <a:t> </a:t>
            </a:r>
            <a:r>
              <a:rPr lang="fr-FR" sz="1000"/>
              <a:t>Financer l’équipement en véhicules sur clients équipés en LLD à la concurrence et bientôt à échéance</a:t>
            </a:r>
          </a:p>
          <a:p>
            <a:pPr marL="806450" lvl="2" indent="-90488" eaLnBrk="1" fontAlgn="auto" hangingPunct="1">
              <a:spcBef>
                <a:spcPts val="300"/>
              </a:spcBef>
              <a:spcAft>
                <a:spcPts val="0"/>
              </a:spcAft>
              <a:buClr>
                <a:srgbClr val="92D050"/>
              </a:buClr>
              <a:defRPr/>
            </a:pPr>
            <a:r>
              <a:rPr lang="fr-FR" sz="1000"/>
              <a:t>Cible « </a:t>
            </a:r>
            <a:r>
              <a:rPr lang="fr-FR" sz="1000" i="1"/>
              <a:t>clients à relancer </a:t>
            </a:r>
            <a:r>
              <a:rPr lang="fr-FR" sz="1000"/>
              <a:t>» suite à clic du client sur email / bannière </a:t>
            </a:r>
            <a:r>
              <a:rPr lang="fr-FR" sz="1000" err="1"/>
              <a:t>MyOpéFin</a:t>
            </a:r>
            <a:endParaRPr lang="fr-FR" sz="1000"/>
          </a:p>
          <a:p>
            <a:pPr marL="806450" lvl="2" indent="-90488" eaLnBrk="1" fontAlgn="auto" hangingPunct="1">
              <a:spcBef>
                <a:spcPts val="300"/>
              </a:spcBef>
              <a:spcAft>
                <a:spcPts val="0"/>
              </a:spcAft>
              <a:buClr>
                <a:srgbClr val="92D050"/>
              </a:buClr>
              <a:defRPr/>
            </a:pPr>
            <a:r>
              <a:rPr lang="fr-FR" sz="1000" i="1"/>
              <a:t>Cible Equipement en CT (découvert et affacturage) des clients Pros Actifs</a:t>
            </a:r>
          </a:p>
          <a:p>
            <a:pPr marL="806450" lvl="2" indent="-90488" eaLnBrk="1" fontAlgn="auto" hangingPunct="1">
              <a:spcBef>
                <a:spcPts val="300"/>
              </a:spcBef>
              <a:spcAft>
                <a:spcPts val="0"/>
              </a:spcAft>
              <a:buClr>
                <a:srgbClr val="92D050"/>
              </a:buClr>
              <a:defRPr/>
            </a:pPr>
            <a:r>
              <a:rPr lang="fr-FR" sz="1000" i="1"/>
              <a:t>Cible Equipement des Pros de Santé, notamment sur univers MLT</a:t>
            </a:r>
          </a:p>
          <a:p>
            <a:pPr lvl="1" eaLnBrk="1" fontAlgn="auto" hangingPunct="1">
              <a:spcBef>
                <a:spcPts val="300"/>
              </a:spcBef>
              <a:spcAft>
                <a:spcPts val="0"/>
              </a:spcAft>
              <a:buClr>
                <a:srgbClr val="92D050"/>
              </a:buClr>
              <a:buFont typeface="Wingdings" panose="05000000000000000000" pitchFamily="2" charset="2"/>
              <a:buChar char="§"/>
              <a:defRPr/>
            </a:pPr>
            <a:endParaRPr lang="fr-FR" sz="1200" b="1"/>
          </a:p>
          <a:p>
            <a:pPr lvl="1" eaLnBrk="1" fontAlgn="auto" hangingPunct="1">
              <a:spcBef>
                <a:spcPts val="300"/>
              </a:spcBef>
              <a:spcAft>
                <a:spcPts val="0"/>
              </a:spcAft>
              <a:buClr>
                <a:srgbClr val="92D050"/>
              </a:buClr>
              <a:buFont typeface="Wingdings" panose="05000000000000000000" pitchFamily="2" charset="2"/>
              <a:buChar char="§"/>
              <a:defRPr/>
            </a:pPr>
            <a:r>
              <a:rPr lang="fr-FR" sz="1200" b="1"/>
              <a:t>Fonds de commerce :</a:t>
            </a:r>
          </a:p>
          <a:p>
            <a:pPr marL="806450" lvl="2" indent="-90488" eaLnBrk="1" fontAlgn="auto" hangingPunct="1">
              <a:spcBef>
                <a:spcPts val="300"/>
              </a:spcBef>
              <a:spcAft>
                <a:spcPts val="0"/>
              </a:spcAft>
              <a:buClr>
                <a:srgbClr val="92D050"/>
              </a:buClr>
              <a:defRPr/>
            </a:pPr>
            <a:r>
              <a:rPr lang="fr-FR" sz="1000"/>
              <a:t>L’ensemble des professionnels ayant des crédits à échoir prochainement</a:t>
            </a:r>
          </a:p>
        </p:txBody>
      </p:sp>
      <p:sp>
        <p:nvSpPr>
          <p:cNvPr id="11" name="Espace réservé du contenu 8">
            <a:extLst>
              <a:ext uri="{FF2B5EF4-FFF2-40B4-BE49-F238E27FC236}">
                <a16:creationId xmlns:a16="http://schemas.microsoft.com/office/drawing/2014/main" id="{7D5175E8-6FA2-CC3F-1EFE-A7C7F4A747E1}"/>
              </a:ext>
            </a:extLst>
          </p:cNvPr>
          <p:cNvSpPr txBox="1">
            <a:spLocks/>
          </p:cNvSpPr>
          <p:nvPr/>
        </p:nvSpPr>
        <p:spPr>
          <a:xfrm>
            <a:off x="5667353" y="1120034"/>
            <a:ext cx="6061122"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Engagement crédit MLT / CBM / CBI / PGE 100% / LLD / Factor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1% sur PV Coll</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VB financements à forte valeur ajoutée (CB, affacturage, LLD)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1% sur PV </a:t>
            </a:r>
            <a:r>
              <a:rPr kumimoji="0" lang="fr-FR" sz="1000" b="1" i="0" u="none" strike="noStrike" kern="1200" cap="none" spc="0" normalizeH="0" baseline="0" noProof="0" err="1">
                <a:ln>
                  <a:noFill/>
                </a:ln>
                <a:solidFill>
                  <a:prstClr val="black">
                    <a:lumMod val="75000"/>
                    <a:lumOff val="25000"/>
                  </a:prstClr>
                </a:solidFill>
                <a:effectLst/>
                <a:uLnTx/>
                <a:uFillTx/>
                <a:latin typeface="Arial"/>
                <a:ea typeface="+mn-ea"/>
                <a:cs typeface="+mn-cs"/>
              </a:rPr>
              <a:t>Indiv</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lang="fr-FR" sz="1000">
                <a:solidFill>
                  <a:prstClr val="black">
                    <a:lumMod val="75000"/>
                    <a:lumOff val="25000"/>
                  </a:prstClr>
                </a:solidFill>
                <a:latin typeface="Arial"/>
              </a:rPr>
              <a:t>PNB des crédits</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MLT / PGE / CBM / CBI / LLD / Factor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15% du Baro CAPRO</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lvl="2" indent="-215900" eaLnBrk="1" fontAlgn="auto" hangingPunct="1">
              <a:spcBef>
                <a:spcPts val="300"/>
              </a:spcBef>
              <a:spcAft>
                <a:spcPts val="0"/>
              </a:spcAft>
              <a:buClr>
                <a:srgbClr val="92D050"/>
              </a:buClr>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Impact potentiel sur évolution CPA si client non-actif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Impact potentiel sur évolution </a:t>
            </a:r>
            <a:r>
              <a:rPr kumimoji="0" lang="fr-FR" sz="1000" b="0" i="0" u="none" strike="noStrike" kern="1200" cap="none" spc="0" normalizeH="0" baseline="0" noProof="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si univers non-détenu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Astuce : </a:t>
            </a:r>
            <a:r>
              <a:rPr kumimoji="0" lang="fr-FR" sz="1050" i="0" u="none" strike="noStrike" kern="1200" cap="none" spc="0" normalizeH="0" baseline="0" noProof="0">
                <a:ln>
                  <a:noFill/>
                </a:ln>
                <a:solidFill>
                  <a:prstClr val="black">
                    <a:lumMod val="75000"/>
                    <a:lumOff val="25000"/>
                  </a:prstClr>
                </a:solidFill>
                <a:uLnTx/>
                <a:uFillTx/>
                <a:latin typeface="Arial"/>
                <a:ea typeface="+mn-ea"/>
                <a:cs typeface="+mn-cs"/>
              </a:rPr>
              <a:t>nos solutions de financement 2.0 </a:t>
            </a:r>
            <a:r>
              <a:rPr kumimoji="0" lang="fr-FR" sz="1050" i="0" u="none" strike="noStrike" kern="1200" cap="none" spc="0" normalizeH="0" baseline="0" noProof="0">
                <a:ln>
                  <a:noFill/>
                </a:ln>
                <a:solidFill>
                  <a:prstClr val="black">
                    <a:lumMod val="75000"/>
                    <a:lumOff val="25000"/>
                  </a:prstClr>
                </a:solidFill>
                <a:uLnTx/>
                <a:uFillTx/>
                <a:latin typeface="Arial"/>
                <a:ea typeface="+mn-ea"/>
                <a:cs typeface="+mn-cs"/>
                <a:sym typeface="Wingdings" panose="05000000000000000000" pitchFamily="2" charset="2"/>
              </a:rPr>
              <a:t> </a:t>
            </a:r>
            <a:r>
              <a:rPr kumimoji="0" lang="fr-FR" sz="1000" b="0" i="1" u="none" strike="noStrike" kern="1200" cap="none" spc="0" normalizeH="0" baseline="0" noProof="0" err="1">
                <a:ln>
                  <a:noFill/>
                </a:ln>
                <a:solidFill>
                  <a:prstClr val="black">
                    <a:lumMod val="75000"/>
                    <a:lumOff val="25000"/>
                  </a:prstClr>
                </a:solidFill>
                <a:effectLst/>
                <a:uLnTx/>
                <a:uFillTx/>
                <a:latin typeface="Arial"/>
                <a:ea typeface="+mn-ea"/>
                <a:cs typeface="+mn-cs"/>
              </a:rPr>
              <a:t>MyOpéFin</a:t>
            </a:r>
            <a:r>
              <a:rPr kumimoji="0" lang="fr-FR" sz="1000" b="0" i="1" u="none" strike="noStrike" kern="1200" cap="none" spc="0" normalizeH="0" baseline="0" noProof="0">
                <a:ln>
                  <a:noFill/>
                </a:ln>
                <a:solidFill>
                  <a:prstClr val="black">
                    <a:lumMod val="75000"/>
                    <a:lumOff val="25000"/>
                  </a:prstClr>
                </a:solidFill>
                <a:effectLst/>
                <a:uLnTx/>
                <a:uFillTx/>
                <a:latin typeface="Arial"/>
                <a:ea typeface="+mn-ea"/>
                <a:cs typeface="+mn-cs"/>
              </a:rPr>
              <a:t> en </a:t>
            </a:r>
            <a:r>
              <a:rPr kumimoji="0" lang="fr-FR" sz="1000" b="0" i="1" u="none" strike="noStrike" kern="1200" cap="none" spc="0" normalizeH="0" baseline="0" noProof="0" err="1">
                <a:ln>
                  <a:noFill/>
                </a:ln>
                <a:solidFill>
                  <a:prstClr val="black">
                    <a:lumMod val="75000"/>
                    <a:lumOff val="25000"/>
                  </a:prstClr>
                </a:solidFill>
                <a:effectLst/>
                <a:uLnTx/>
                <a:uFillTx/>
                <a:latin typeface="Arial"/>
                <a:ea typeface="+mn-ea"/>
                <a:cs typeface="+mn-cs"/>
              </a:rPr>
              <a:t>selfcare</a:t>
            </a: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p:txBody>
      </p:sp>
      <p:pic>
        <p:nvPicPr>
          <p:cNvPr id="4" name="Image 3">
            <a:extLst>
              <a:ext uri="{FF2B5EF4-FFF2-40B4-BE49-F238E27FC236}">
                <a16:creationId xmlns:a16="http://schemas.microsoft.com/office/drawing/2014/main" id="{C456A9BD-5A1F-9CC4-B40B-C6E8C87ADA79}"/>
              </a:ext>
            </a:extLst>
          </p:cNvPr>
          <p:cNvPicPr>
            <a:picLocks noChangeAspect="1"/>
          </p:cNvPicPr>
          <p:nvPr/>
        </p:nvPicPr>
        <p:blipFill>
          <a:blip r:embed="rId8"/>
          <a:stretch>
            <a:fillRect/>
          </a:stretch>
        </p:blipFill>
        <p:spPr>
          <a:xfrm>
            <a:off x="696064" y="6227572"/>
            <a:ext cx="510206" cy="607081"/>
          </a:xfrm>
          <a:prstGeom prst="rect">
            <a:avLst/>
          </a:prstGeom>
        </p:spPr>
      </p:pic>
      <p:sp>
        <p:nvSpPr>
          <p:cNvPr id="3" name="Rectangle 2">
            <a:extLst>
              <a:ext uri="{FF2B5EF4-FFF2-40B4-BE49-F238E27FC236}">
                <a16:creationId xmlns:a16="http://schemas.microsoft.com/office/drawing/2014/main" id="{97E453BB-E053-71B7-F6BE-6A9D7952E6DF}"/>
              </a:ext>
            </a:extLst>
          </p:cNvPr>
          <p:cNvSpPr/>
          <p:nvPr/>
        </p:nvSpPr>
        <p:spPr>
          <a:xfrm>
            <a:off x="1085077"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rPr>
              <a:t>* Selon conditions décrites dans </a:t>
            </a: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hlinkClick r:id="rId9"/>
              </a:rPr>
              <a:t>le Book des offres</a:t>
            </a:r>
            <a:endPar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2684618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523898"/>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a:solidFill>
                  <a:schemeClr val="tx1">
                    <a:lumMod val="75000"/>
                    <a:lumOff val="25000"/>
                  </a:schemeClr>
                </a:solidFill>
              </a:rPr>
              <a:t>Grand Public - Premium - </a:t>
            </a:r>
            <a:r>
              <a:rPr lang="fr-FR" sz="1400" b="1" kern="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469508"/>
            <a:ext cx="11843759" cy="384043"/>
          </a:xfrm>
        </p:spPr>
        <p:txBody>
          <a:bodyPr/>
          <a:lstStyle/>
          <a:p>
            <a:r>
              <a:rPr lang="fr-FR" sz="1600">
                <a:latin typeface="Montserrat Black"/>
              </a:rPr>
              <a:t>L’</a:t>
            </a:r>
            <a:r>
              <a:rPr lang="fr-FR" sz="1600">
                <a:solidFill>
                  <a:srgbClr val="C00000"/>
                </a:solidFill>
                <a:latin typeface="Montserrat Black"/>
              </a:rPr>
              <a:t>Essentiel </a:t>
            </a:r>
            <a:r>
              <a:rPr lang="fr-FR" sz="1600">
                <a:latin typeface="Montserrat Black"/>
              </a:rPr>
              <a:t>de l’Epargne : « </a:t>
            </a:r>
            <a:r>
              <a:rPr lang="fr-FR" sz="1600">
                <a:solidFill>
                  <a:srgbClr val="C00000"/>
                </a:solidFill>
                <a:latin typeface="Montserrat Black"/>
              </a:rPr>
              <a:t>Valoriser les liquidités </a:t>
            </a:r>
            <a:r>
              <a:rPr lang="fr-FR" sz="1600">
                <a:latin typeface="Montserrat Black"/>
              </a:rPr>
              <a:t>de nos Pros »</a:t>
            </a:r>
            <a:r>
              <a:rPr lang="fr-FR" sz="1600">
                <a:solidFill>
                  <a:srgbClr val="00B050"/>
                </a:solidFill>
                <a:latin typeface="Montserrat Black"/>
              </a:rPr>
              <a:t> </a:t>
            </a:r>
            <a:endParaRPr lang="fr-FR" sz="1600">
              <a:solidFill>
                <a:srgbClr val="00B05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EPARGNE</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5204540"/>
            <a:ext cx="5866539" cy="954695"/>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516386"/>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793545"/>
            <a:ext cx="5338572" cy="2365692"/>
          </a:xfrm>
          <a:prstGeom prst="rect">
            <a:avLst/>
          </a:prstGeom>
          <a:noFill/>
          <a:ln w="76200">
            <a:solidFill>
              <a:srgbClr val="00B0F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639573"/>
            <a:ext cx="2205650" cy="338987"/>
          </a:xfrm>
          <a:prstGeom prst="rect">
            <a:avLst/>
          </a:prstGeom>
          <a:solidFill>
            <a:srgbClr val="00B0F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5019581"/>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a:solidFill>
                  <a:schemeClr val="bg1"/>
                </a:solidFill>
              </a:rPr>
              <a:t>     TOUT SUR… l’Epargne!</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5043009"/>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302" y="4022466"/>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a:solidFill>
                  <a:srgbClr val="C00000"/>
                </a:solidFill>
              </a:rPr>
              <a:t>Des cibles qualifiées </a:t>
            </a:r>
            <a:r>
              <a:rPr lang="fr-FR" sz="1200" b="1"/>
              <a:t>pour organiser </a:t>
            </a:r>
            <a:r>
              <a:rPr lang="fr-FR" sz="1200" b="1">
                <a:solidFill>
                  <a:srgbClr val="C00000"/>
                </a:solidFill>
              </a:rPr>
              <a:t>la prise de contact </a:t>
            </a:r>
            <a:r>
              <a:rPr lang="fr-FR" sz="1200" b="1"/>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3">
            <a:duotone>
              <a:prstClr val="black"/>
              <a:schemeClr val="accent2">
                <a:tint val="45000"/>
                <a:satMod val="400000"/>
              </a:schemeClr>
            </a:duotone>
          </a:blip>
          <a:stretch>
            <a:fillRect/>
          </a:stretch>
        </p:blipFill>
        <p:spPr>
          <a:xfrm rot="5701988" flipH="1" flipV="1">
            <a:off x="5515482" y="4254103"/>
            <a:ext cx="322403" cy="310019"/>
          </a:xfrm>
          <a:prstGeom prst="rect">
            <a:avLst/>
          </a:prstGeom>
          <a:noFill/>
        </p:spPr>
      </p:pic>
      <p:pic>
        <p:nvPicPr>
          <p:cNvPr id="288" name="Image 287">
            <a:hlinkClick r:id="rId4"/>
            <a:extLst>
              <a:ext uri="{FF2B5EF4-FFF2-40B4-BE49-F238E27FC236}">
                <a16:creationId xmlns:a16="http://schemas.microsoft.com/office/drawing/2014/main" id="{61FDC1EA-92E6-A0FC-7DFC-A14227F0CAC8}"/>
              </a:ext>
            </a:extLst>
          </p:cNvPr>
          <p:cNvPicPr>
            <a:picLocks noChangeAspect="1"/>
          </p:cNvPicPr>
          <p:nvPr/>
        </p:nvPicPr>
        <p:blipFill>
          <a:blip r:embed="rId5">
            <a:clrChange>
              <a:clrFrom>
                <a:srgbClr val="FDF9FA"/>
              </a:clrFrom>
              <a:clrTo>
                <a:srgbClr val="FDF9FA">
                  <a:alpha val="0"/>
                </a:srgbClr>
              </a:clrTo>
            </a:clrChange>
          </a:blip>
          <a:stretch>
            <a:fillRect/>
          </a:stretch>
        </p:blipFill>
        <p:spPr>
          <a:xfrm>
            <a:off x="10623341" y="5654877"/>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3">
            <a:duotone>
              <a:prstClr val="black"/>
              <a:schemeClr val="accent4">
                <a:tint val="45000"/>
                <a:satMod val="400000"/>
              </a:schemeClr>
            </a:duotone>
          </a:blip>
          <a:stretch>
            <a:fillRect/>
          </a:stretch>
        </p:blipFill>
        <p:spPr>
          <a:xfrm rot="4962598" flipH="1" flipV="1">
            <a:off x="11167038" y="5880884"/>
            <a:ext cx="322403" cy="310019"/>
          </a:xfrm>
          <a:prstGeom prst="rect">
            <a:avLst/>
          </a:prstGeom>
          <a:noFill/>
        </p:spPr>
      </p:pic>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672976"/>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920480" y="3790032"/>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dirty="0">
                <a:sym typeface="Wingdings" panose="05000000000000000000" pitchFamily="2" charset="2"/>
              </a:rPr>
              <a:t> </a:t>
            </a:r>
            <a:r>
              <a:rPr lang="fr-FR" sz="1200" dirty="0">
                <a:hlinkClick r:id="rId6" action="ppaction://hlinksldjump"/>
              </a:rPr>
              <a:t>En savoir plus </a:t>
            </a:r>
            <a:endParaRPr lang="fr-FR" sz="1200" dirty="0"/>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551577" y="5211710"/>
            <a:ext cx="6133137" cy="855670"/>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p:txBody>
      </p:sp>
      <p:sp>
        <p:nvSpPr>
          <p:cNvPr id="232" name="Espace réservé du contenu 8">
            <a:extLst>
              <a:ext uri="{FF2B5EF4-FFF2-40B4-BE49-F238E27FC236}">
                <a16:creationId xmlns:a16="http://schemas.microsoft.com/office/drawing/2014/main" id="{71566B2A-E714-D085-0E25-B51A9B7B0912}"/>
              </a:ext>
            </a:extLst>
          </p:cNvPr>
          <p:cNvSpPr txBox="1">
            <a:spLocks/>
          </p:cNvSpPr>
          <p:nvPr/>
        </p:nvSpPr>
        <p:spPr bwMode="auto">
          <a:xfrm>
            <a:off x="5991246" y="3843204"/>
            <a:ext cx="5866539" cy="1046127"/>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3" name="Espace réservé du contenu 8">
            <a:extLst>
              <a:ext uri="{FF2B5EF4-FFF2-40B4-BE49-F238E27FC236}">
                <a16:creationId xmlns:a16="http://schemas.microsoft.com/office/drawing/2014/main" id="{393BEB33-DF51-F651-A5D1-BF2B00387173}"/>
              </a:ext>
            </a:extLst>
          </p:cNvPr>
          <p:cNvSpPr txBox="1">
            <a:spLocks noChangeArrowheads="1"/>
          </p:cNvSpPr>
          <p:nvPr/>
        </p:nvSpPr>
        <p:spPr bwMode="auto">
          <a:xfrm>
            <a:off x="6205206" y="3650164"/>
            <a:ext cx="383792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a:solidFill>
                  <a:schemeClr val="bg1"/>
                </a:solidFill>
              </a:rPr>
              <a:t>     Passerelles / Synergies Pro-Premium</a:t>
            </a:r>
          </a:p>
        </p:txBody>
      </p:sp>
      <p:pic>
        <p:nvPicPr>
          <p:cNvPr id="303" name="Image 302">
            <a:extLst>
              <a:ext uri="{FF2B5EF4-FFF2-40B4-BE49-F238E27FC236}">
                <a16:creationId xmlns:a16="http://schemas.microsoft.com/office/drawing/2014/main" id="{DF56CAF1-E323-DDF1-F10C-FE07E71E606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17712">
            <a:off x="6102636" y="3638598"/>
            <a:ext cx="341740" cy="342197"/>
          </a:xfrm>
          <a:prstGeom prst="ellipse">
            <a:avLst/>
          </a:prstGeom>
          <a:solidFill>
            <a:schemeClr val="bg1"/>
          </a:solidFill>
        </p:spPr>
      </p:pic>
      <p:pic>
        <p:nvPicPr>
          <p:cNvPr id="304" name="Image 303">
            <a:extLst>
              <a:ext uri="{FF2B5EF4-FFF2-40B4-BE49-F238E27FC236}">
                <a16:creationId xmlns:a16="http://schemas.microsoft.com/office/drawing/2014/main" id="{A9290F29-AAC3-FFB9-510A-E421CDFCE20A}"/>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885413" y="3668441"/>
            <a:ext cx="315765" cy="306870"/>
          </a:xfrm>
          <a:prstGeom prst="rect">
            <a:avLst/>
          </a:prstGeom>
        </p:spPr>
      </p:pic>
      <p:sp>
        <p:nvSpPr>
          <p:cNvPr id="305" name="Espace réservé du contenu 8">
            <a:extLst>
              <a:ext uri="{FF2B5EF4-FFF2-40B4-BE49-F238E27FC236}">
                <a16:creationId xmlns:a16="http://schemas.microsoft.com/office/drawing/2014/main" id="{039AF216-D8A2-4D8F-C1DA-E5858E8CE38D}"/>
              </a:ext>
            </a:extLst>
          </p:cNvPr>
          <p:cNvSpPr txBox="1">
            <a:spLocks/>
          </p:cNvSpPr>
          <p:nvPr/>
        </p:nvSpPr>
        <p:spPr>
          <a:xfrm>
            <a:off x="5658204" y="3978379"/>
            <a:ext cx="6133137" cy="93192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B0F0"/>
              </a:buClr>
              <a:buFont typeface="Wingdings" panose="05000000000000000000" pitchFamily="2" charset="2"/>
              <a:buChar char="§"/>
              <a:defRPr/>
            </a:pPr>
            <a:r>
              <a:rPr lang="fr-FR" sz="1200" b="1"/>
              <a:t>Passerelle 1 : </a:t>
            </a:r>
            <a:r>
              <a:rPr lang="fr-FR" sz="1100"/>
              <a:t>cibles GERC « Fil Rouge PRO/GP » dans PDC respectifs des </a:t>
            </a:r>
            <a:r>
              <a:rPr lang="fr-FR" sz="1100" err="1"/>
              <a:t>CAPROs</a:t>
            </a:r>
            <a:r>
              <a:rPr lang="fr-FR" sz="1100"/>
              <a:t> / CAGP, pour actions de mise en relation avec respectivement un CAGP / un CAPRO</a:t>
            </a:r>
            <a:endParaRPr lang="fr-FR" sz="1200"/>
          </a:p>
          <a:p>
            <a:pPr lvl="1" eaLnBrk="1" fontAlgn="auto" hangingPunct="1">
              <a:spcBef>
                <a:spcPts val="300"/>
              </a:spcBef>
              <a:spcAft>
                <a:spcPts val="0"/>
              </a:spcAft>
              <a:buClr>
                <a:srgbClr val="00B0F0"/>
              </a:buClr>
              <a:buFont typeface="Wingdings" panose="05000000000000000000" pitchFamily="2" charset="2"/>
              <a:buChar char="§"/>
              <a:defRPr/>
            </a:pPr>
            <a:r>
              <a:rPr lang="fr-FR" sz="1200" b="1"/>
              <a:t>Passerelle 2 : </a:t>
            </a:r>
            <a:r>
              <a:rPr lang="fr-FR" sz="1200"/>
              <a:t>CAT PRO / CAT BDR / </a:t>
            </a:r>
            <a:r>
              <a:rPr lang="fr-FR" sz="1200">
                <a:solidFill>
                  <a:srgbClr val="00B050"/>
                </a:solidFill>
              </a:rPr>
              <a:t>CAT Vert</a:t>
            </a:r>
            <a:r>
              <a:rPr lang="fr-FR" sz="1200"/>
              <a:t> / SCPI en direct</a:t>
            </a:r>
            <a:endParaRPr lang="fr-FR" sz="1200">
              <a:solidFill>
                <a:srgbClr val="00B050"/>
              </a:solidFill>
            </a:endParaRPr>
          </a:p>
        </p:txBody>
      </p:sp>
      <p:sp>
        <p:nvSpPr>
          <p:cNvPr id="2" name="Espace réservé du contenu 8">
            <a:extLst>
              <a:ext uri="{FF2B5EF4-FFF2-40B4-BE49-F238E27FC236}">
                <a16:creationId xmlns:a16="http://schemas.microsoft.com/office/drawing/2014/main" id="{C5C0FE4B-2C44-BD03-3132-22FD69AC7E07}"/>
              </a:ext>
            </a:extLst>
          </p:cNvPr>
          <p:cNvSpPr txBox="1">
            <a:spLocks/>
          </p:cNvSpPr>
          <p:nvPr/>
        </p:nvSpPr>
        <p:spPr>
          <a:xfrm>
            <a:off x="387280" y="1149372"/>
            <a:ext cx="5355656" cy="229742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a:p>
          <a:p>
            <a:pPr lvl="1" eaLnBrk="1" fontAlgn="auto" hangingPunct="1">
              <a:spcBef>
                <a:spcPts val="300"/>
              </a:spcBef>
              <a:spcAft>
                <a:spcPts val="0"/>
              </a:spcAft>
              <a:buClr>
                <a:srgbClr val="00B0F0"/>
              </a:buClr>
              <a:buFont typeface="Wingdings" panose="05000000000000000000" pitchFamily="2" charset="2"/>
              <a:buChar char="§"/>
              <a:defRPr/>
            </a:pPr>
            <a:r>
              <a:rPr lang="fr-FR" sz="1200" b="1"/>
              <a:t>CEP</a:t>
            </a:r>
          </a:p>
          <a:p>
            <a:pPr lvl="1" eaLnBrk="1" fontAlgn="auto" hangingPunct="1">
              <a:spcBef>
                <a:spcPts val="300"/>
              </a:spcBef>
              <a:spcAft>
                <a:spcPts val="0"/>
              </a:spcAft>
              <a:buClr>
                <a:srgbClr val="00B0F0"/>
              </a:buClr>
              <a:buFont typeface="Wingdings" panose="05000000000000000000" pitchFamily="2" charset="2"/>
              <a:buChar char="§"/>
              <a:defRPr/>
            </a:pPr>
            <a:r>
              <a:rPr lang="fr-FR" sz="1200" b="1"/>
              <a:t>VIZION TRESO</a:t>
            </a:r>
          </a:p>
          <a:p>
            <a:pPr lvl="1" eaLnBrk="1" fontAlgn="auto" hangingPunct="1">
              <a:spcBef>
                <a:spcPts val="300"/>
              </a:spcBef>
              <a:spcAft>
                <a:spcPts val="0"/>
              </a:spcAft>
              <a:buClr>
                <a:srgbClr val="00B0F0"/>
              </a:buClr>
              <a:buFont typeface="Wingdings" panose="05000000000000000000" pitchFamily="2" charset="2"/>
              <a:buChar char="§"/>
              <a:defRPr/>
            </a:pPr>
            <a:r>
              <a:rPr lang="fr-FR" sz="1200" b="1"/>
              <a:t>CAT PRO</a:t>
            </a:r>
            <a:endParaRPr lang="fr-FR" sz="1200"/>
          </a:p>
          <a:p>
            <a:pPr lvl="1" eaLnBrk="1" fontAlgn="auto" hangingPunct="1">
              <a:spcBef>
                <a:spcPts val="300"/>
              </a:spcBef>
              <a:spcAft>
                <a:spcPts val="0"/>
              </a:spcAft>
              <a:buClr>
                <a:srgbClr val="00B0F0"/>
              </a:buClr>
              <a:buFont typeface="Wingdings" panose="05000000000000000000" pitchFamily="2" charset="2"/>
              <a:buChar char="§"/>
              <a:defRPr/>
            </a:pPr>
            <a:r>
              <a:rPr lang="fr-FR" sz="1200" b="1"/>
              <a:t>CAT BDR (Réservé uniquement aux Personnes Morales)</a:t>
            </a:r>
          </a:p>
          <a:p>
            <a:pPr marL="468000" lvl="1" indent="0" eaLnBrk="1" fontAlgn="auto" hangingPunct="1">
              <a:spcBef>
                <a:spcPts val="300"/>
              </a:spcBef>
              <a:spcAft>
                <a:spcPts val="0"/>
              </a:spcAft>
              <a:buClr>
                <a:srgbClr val="00B0F0"/>
              </a:buClr>
              <a:buNone/>
              <a:defRPr/>
            </a:pPr>
            <a:r>
              <a:rPr lang="fr-FR" sz="1200" b="1"/>
              <a:t> </a:t>
            </a:r>
            <a:endParaRPr lang="fr-FR" sz="1200"/>
          </a:p>
          <a:p>
            <a:pPr lvl="1" eaLnBrk="1" fontAlgn="auto" hangingPunct="1">
              <a:spcBef>
                <a:spcPts val="300"/>
              </a:spcBef>
              <a:spcAft>
                <a:spcPts val="0"/>
              </a:spcAft>
              <a:buClr>
                <a:srgbClr val="00B0F0"/>
              </a:buClr>
              <a:buFont typeface="Wingdings" panose="05000000000000000000" pitchFamily="2" charset="2"/>
              <a:buChar char="§"/>
              <a:defRPr/>
            </a:pPr>
            <a:r>
              <a:rPr lang="fr-FR" sz="1200" b="1">
                <a:solidFill>
                  <a:srgbClr val="00B050"/>
                </a:solidFill>
              </a:rPr>
              <a:t>CAT Vert</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b="1">
              <a:solidFill>
                <a:schemeClr val="tx1"/>
              </a:solidFill>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a:t>Parts sociales</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a:solidFill>
                <a:srgbClr val="00B050"/>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B0F0"/>
              </a:buClr>
              <a:buFont typeface="Wingdings" panose="05000000000000000000" pitchFamily="2" charset="2"/>
              <a:buChar char="§"/>
              <a:defRPr/>
            </a:pPr>
            <a:endParaRPr lang="fr-FR" sz="1200" b="1">
              <a:effectLst>
                <a:outerShdw blurRad="38100" dist="38100" dir="2700000" algn="tl">
                  <a:srgbClr val="000000">
                    <a:alpha val="43137"/>
                  </a:srgbClr>
                </a:outerShdw>
              </a:effectLst>
            </a:endParaRPr>
          </a:p>
        </p:txBody>
      </p:sp>
      <p:pic>
        <p:nvPicPr>
          <p:cNvPr id="4" name="Picture 2" descr="Sticker arbre été vert pas cher Etiquette &amp;amp;amp; Autocollant">
            <a:extLst>
              <a:ext uri="{FF2B5EF4-FFF2-40B4-BE49-F238E27FC236}">
                <a16:creationId xmlns:a16="http://schemas.microsoft.com/office/drawing/2014/main" id="{69E0A717-1F5B-8610-1DB1-5E886D9B4512}"/>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8072" y="2467759"/>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contenu 8">
            <a:extLst>
              <a:ext uri="{FF2B5EF4-FFF2-40B4-BE49-F238E27FC236}">
                <a16:creationId xmlns:a16="http://schemas.microsoft.com/office/drawing/2014/main" id="{A7F2565C-BD30-38CD-4709-BD239473453B}"/>
              </a:ext>
            </a:extLst>
          </p:cNvPr>
          <p:cNvSpPr txBox="1">
            <a:spLocks/>
          </p:cNvSpPr>
          <p:nvPr/>
        </p:nvSpPr>
        <p:spPr>
          <a:xfrm>
            <a:off x="201180" y="4268118"/>
            <a:ext cx="5479839" cy="1989925"/>
          </a:xfrm>
          <a:prstGeom prst="rect">
            <a:avLst/>
          </a:prstGeom>
          <a:noFill/>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Cibles GERC :</a:t>
            </a:r>
          </a:p>
          <a:p>
            <a:pPr marL="1143000" marR="0" lvl="2" indent="-2160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Cible récurrente trimestrielle « CCE solde </a:t>
            </a:r>
            <a:r>
              <a:rPr kumimoji="0" lang="fr-FR" sz="1000" b="0" i="0" u="none" strike="noStrike" kern="1200" cap="none" spc="0" normalizeH="0" baseline="0" noProof="0" err="1">
                <a:ln>
                  <a:noFill/>
                </a:ln>
                <a:solidFill>
                  <a:prstClr val="black">
                    <a:lumMod val="75000"/>
                    <a:lumOff val="25000"/>
                  </a:prstClr>
                </a:solidFill>
                <a:effectLst/>
                <a:uLnTx/>
                <a:uFillTx/>
                <a:latin typeface="Arial"/>
                <a:ea typeface="+mn-ea"/>
                <a:cs typeface="+mn-cs"/>
              </a:rPr>
              <a:t>moy</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trim sup10K€ »</a:t>
            </a:r>
          </a:p>
          <a:p>
            <a:pPr lvl="2" eaLnBrk="1" fontAlgn="auto" hangingPunct="1">
              <a:spcBef>
                <a:spcPts val="300"/>
              </a:spcBef>
              <a:spcAft>
                <a:spcPts val="0"/>
              </a:spcAft>
              <a:buClr>
                <a:srgbClr val="00B0F0"/>
              </a:buClr>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Cible Approche globale Collecte</a:t>
            </a:r>
          </a:p>
          <a:p>
            <a:pPr marL="1143000" marR="0" lvl="2" indent="-2160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lang="fr-FR" sz="1000">
                <a:solidFill>
                  <a:prstClr val="black">
                    <a:lumMod val="75000"/>
                    <a:lumOff val="25000"/>
                  </a:prstClr>
                </a:solidFill>
                <a:latin typeface="Arial"/>
              </a:rPr>
              <a:t>Cibles « Fil Rouge PRO/GP » : capter la collecte et la relation privée de clients Pros + contacter ces cibles pour nos solutions immobilières</a:t>
            </a:r>
            <a:endPar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Fonds de commerce :</a:t>
            </a:r>
          </a:p>
          <a:p>
            <a:pPr marL="1143000" marR="0" lvl="2" indent="-216000" algn="l" defTabSz="914400" rtl="0" eaLnBrk="1" fontAlgn="auto" latinLnBrk="0" hangingPunct="1">
              <a:lnSpc>
                <a:spcPct val="100000"/>
              </a:lnSpc>
              <a:spcBef>
                <a:spcPts val="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Autres clients déjà détenteurs d’un CEP avec solde important</a:t>
            </a:r>
          </a:p>
          <a:p>
            <a:pPr marL="1143000" marR="0" lvl="2" indent="-216000" algn="l" defTabSz="914400" rtl="0" eaLnBrk="1" fontAlgn="auto" latinLnBrk="0" hangingPunct="1">
              <a:lnSpc>
                <a:spcPct val="100000"/>
              </a:lnSpc>
              <a:spcBef>
                <a:spcPts val="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Clients non-détenteurs de l’univers Epargne</a:t>
            </a:r>
          </a:p>
          <a:p>
            <a:pPr marL="1143000" marR="0" lvl="2" indent="-216000" algn="l" defTabSz="914400" rtl="0" eaLnBrk="1" fontAlgn="auto" latinLnBrk="0" hangingPunct="1">
              <a:lnSpc>
                <a:spcPct val="100000"/>
              </a:lnSpc>
              <a:spcBef>
                <a:spcPts val="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Clients en PTF avec une SF Pro importante</a:t>
            </a:r>
          </a:p>
          <a:p>
            <a:pPr marL="1143000" marR="0" lvl="2" indent="-216000" algn="l" defTabSz="914400" rtl="0" eaLnBrk="1" fontAlgn="auto" latinLnBrk="0" hangingPunct="1">
              <a:lnSpc>
                <a:spcPct val="100000"/>
              </a:lnSpc>
              <a:spcBef>
                <a:spcPts val="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Clients en PTF déjà détenteurs de CAT / de Comptes Titres</a:t>
            </a:r>
          </a:p>
        </p:txBody>
      </p:sp>
      <p:sp>
        <p:nvSpPr>
          <p:cNvPr id="16" name="Espace réservé du contenu 8">
            <a:extLst>
              <a:ext uri="{FF2B5EF4-FFF2-40B4-BE49-F238E27FC236}">
                <a16:creationId xmlns:a16="http://schemas.microsoft.com/office/drawing/2014/main" id="{3567F592-2223-3C40-A9D1-B7F6C9E87918}"/>
              </a:ext>
            </a:extLst>
          </p:cNvPr>
          <p:cNvSpPr txBox="1">
            <a:spLocks/>
          </p:cNvSpPr>
          <p:nvPr/>
        </p:nvSpPr>
        <p:spPr>
          <a:xfrm>
            <a:off x="5757403" y="1133842"/>
            <a:ext cx="6133137"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Excédent collecte Pro globale </a:t>
            </a:r>
            <a:r>
              <a:rPr kumimoji="0" lang="fr-FR" sz="1000" b="0" i="0" u="none" strike="noStrike" kern="1200" cap="none" spc="0" normalizeH="0" baseline="0" noProof="0" err="1">
                <a:ln>
                  <a:noFill/>
                </a:ln>
                <a:solidFill>
                  <a:prstClr val="black">
                    <a:lumMod val="75000"/>
                    <a:lumOff val="25000"/>
                  </a:prstClr>
                </a:solidFill>
                <a:effectLst/>
                <a:uLnTx/>
                <a:uFillTx/>
                <a:latin typeface="Arial"/>
                <a:ea typeface="+mn-ea"/>
                <a:cs typeface="+mn-cs"/>
              </a:rPr>
              <a:t>yc</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partie privée du pro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3% sur PV Coll</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lang="fr-FR" sz="1000">
                <a:solidFill>
                  <a:prstClr val="black">
                    <a:lumMod val="75000"/>
                    <a:lumOff val="25000"/>
                  </a:prstClr>
                </a:solidFill>
                <a:latin typeface="Arial"/>
              </a:rPr>
              <a:t>VB produits d’épargne (PEL, </a:t>
            </a:r>
            <a:r>
              <a:rPr lang="fr-FR" sz="1000" err="1">
                <a:solidFill>
                  <a:prstClr val="black">
                    <a:lumMod val="75000"/>
                    <a:lumOff val="25000"/>
                  </a:prstClr>
                </a:solidFill>
                <a:latin typeface="Arial"/>
              </a:rPr>
              <a:t>Quadreto</a:t>
            </a:r>
            <a:r>
              <a:rPr lang="fr-FR" sz="1000">
                <a:solidFill>
                  <a:prstClr val="black">
                    <a:lumMod val="75000"/>
                    <a:lumOff val="25000"/>
                  </a:prstClr>
                </a:solidFill>
                <a:latin typeface="Arial"/>
              </a:rPr>
              <a:t>, </a:t>
            </a:r>
            <a:r>
              <a:rPr lang="fr-FR" sz="1000" err="1">
                <a:solidFill>
                  <a:prstClr val="black">
                    <a:lumMod val="75000"/>
                    <a:lumOff val="25000"/>
                  </a:prstClr>
                </a:solidFill>
                <a:latin typeface="Arial"/>
              </a:rPr>
              <a:t>PERi</a:t>
            </a:r>
            <a:r>
              <a:rPr lang="fr-FR" sz="1000">
                <a:solidFill>
                  <a:prstClr val="black">
                    <a:lumMod val="75000"/>
                    <a:lumOff val="25000"/>
                  </a:prstClr>
                </a:solidFill>
                <a:latin typeface="Arial"/>
              </a:rPr>
              <a:t> partie privée des pros, </a:t>
            </a:r>
            <a:r>
              <a:rPr lang="fr-FR" sz="1000" err="1">
                <a:solidFill>
                  <a:prstClr val="black">
                    <a:lumMod val="75000"/>
                    <a:lumOff val="25000"/>
                  </a:prstClr>
                </a:solidFill>
                <a:latin typeface="Arial"/>
              </a:rPr>
              <a:t>Ass</a:t>
            </a:r>
            <a:r>
              <a:rPr lang="fr-FR" sz="1000">
                <a:solidFill>
                  <a:prstClr val="black">
                    <a:lumMod val="75000"/>
                    <a:lumOff val="25000"/>
                  </a:prstClr>
                </a:solidFill>
                <a:latin typeface="Arial"/>
              </a:rPr>
              <a:t>.-Vie) </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0,5% sur PV </a:t>
            </a:r>
            <a:r>
              <a:rPr kumimoji="0" lang="fr-FR" sz="1000" b="1" i="0" u="none" strike="noStrike" kern="1200" cap="none" spc="0" normalizeH="0" baseline="0" noProof="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Excédent épargne (hors DAV) pondéré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10% du Baro CAPRO</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lvl="2" indent="-215900" eaLnBrk="1" fontAlgn="auto" hangingPunct="1">
              <a:spcBef>
                <a:spcPts val="300"/>
              </a:spcBef>
              <a:spcAft>
                <a:spcPts val="0"/>
              </a:spcAft>
              <a:buClr>
                <a:srgbClr val="00B0F0"/>
              </a:buClr>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Impact potentiel sur évolution CPA si client non-actif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Impact potentiel sur évolution </a:t>
            </a:r>
            <a:r>
              <a:rPr kumimoji="0" lang="fr-FR" sz="1000" b="0" i="0" u="none" strike="noStrike" kern="1200" cap="none" spc="0" normalizeH="0" baseline="0" noProof="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si univers non-détenu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pic>
        <p:nvPicPr>
          <p:cNvPr id="5" name="Image 4">
            <a:extLst>
              <a:ext uri="{FF2B5EF4-FFF2-40B4-BE49-F238E27FC236}">
                <a16:creationId xmlns:a16="http://schemas.microsoft.com/office/drawing/2014/main" id="{CC20D162-D93D-D8AB-AE76-51F93A7A5DD8}"/>
              </a:ext>
            </a:extLst>
          </p:cNvPr>
          <p:cNvPicPr>
            <a:picLocks noChangeAspect="1"/>
          </p:cNvPicPr>
          <p:nvPr/>
        </p:nvPicPr>
        <p:blipFill>
          <a:blip r:embed="rId11"/>
          <a:stretch>
            <a:fillRect/>
          </a:stretch>
        </p:blipFill>
        <p:spPr>
          <a:xfrm>
            <a:off x="696064" y="6227572"/>
            <a:ext cx="510206" cy="607081"/>
          </a:xfrm>
          <a:prstGeom prst="rect">
            <a:avLst/>
          </a:prstGeom>
        </p:spPr>
      </p:pic>
      <p:sp>
        <p:nvSpPr>
          <p:cNvPr id="3" name="Rectangle 2">
            <a:extLst>
              <a:ext uri="{FF2B5EF4-FFF2-40B4-BE49-F238E27FC236}">
                <a16:creationId xmlns:a16="http://schemas.microsoft.com/office/drawing/2014/main" id="{7ACFB008-0A19-67B0-F553-BDDF05CEE53B}"/>
              </a:ext>
            </a:extLst>
          </p:cNvPr>
          <p:cNvSpPr/>
          <p:nvPr/>
        </p:nvSpPr>
        <p:spPr>
          <a:xfrm>
            <a:off x="1085077"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rPr>
              <a:t>* Selon conditions décrites dans </a:t>
            </a: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hlinkClick r:id="rId12"/>
              </a:rPr>
              <a:t>le Book des offres</a:t>
            </a:r>
            <a:endPar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738274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396271"/>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Grand Public - Premium - </a:t>
            </a:r>
            <a:r>
              <a:rPr kumimoji="0" lang="fr-FR" sz="1400" b="1" i="0" u="none" strike="noStrike" kern="0" cap="none" spc="0" normalizeH="0" baseline="0" noProof="0">
                <a:ln>
                  <a:noFill/>
                </a:ln>
                <a:solidFill>
                  <a:srgbClr val="C00000"/>
                </a:solidFill>
                <a:effectLst/>
                <a:uLnTx/>
                <a:uFillTx/>
                <a:latin typeface="Roboto" panose="02000000000000000000" pitchFamily="2" charset="0"/>
                <a:ea typeface="Roboto" panose="02000000000000000000" pitchFamily="2" charset="0"/>
                <a:sym typeface="Arial" panose="020B0604020202020204" pitchFamily="34" charset="0"/>
              </a:rPr>
              <a:t>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800" b="0" i="0" u="none" strike="noStrike" kern="1200" cap="none" spc="0" normalizeH="0" baseline="0" noProof="0">
                <a:ln>
                  <a:noFill/>
                </a:ln>
                <a:solidFill>
                  <a:srgbClr val="FFFFFF"/>
                </a:solidFill>
                <a:effectLst/>
                <a:uLnTx/>
                <a:uFillTx/>
                <a:latin typeface="Montserrat Black" panose="00000A00000000000000" pitchFamily="2" charset="0"/>
                <a:ea typeface="+mn-ea"/>
                <a:cs typeface="+mn-cs"/>
              </a:rPr>
              <a:t>IARD PRO / </a:t>
            </a:r>
            <a:r>
              <a:rPr kumimoji="0" lang="fr-FR" sz="1800" b="0" i="0" u="none" strike="noStrike" kern="1200" cap="none" spc="0" normalizeH="0" baseline="0" noProof="0">
                <a:ln>
                  <a:noFill/>
                </a:ln>
                <a:solidFill>
                  <a:prstClr val="white"/>
                </a:solidFill>
                <a:effectLst/>
                <a:uLnTx/>
                <a:uFillTx/>
                <a:latin typeface="Montserrat Black" panose="00000A00000000000000" pitchFamily="2" charset="0"/>
                <a:ea typeface="+mn-ea"/>
                <a:cs typeface="+mn-cs"/>
              </a:rPr>
              <a:t>PREVOYANCE PRO &amp; SANTE</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5122937"/>
            <a:ext cx="5866539" cy="1093261"/>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052345"/>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864400"/>
            <a:ext cx="5338572" cy="2370791"/>
          </a:xfrm>
          <a:prstGeom prst="rect">
            <a:avLst/>
          </a:prstGeom>
          <a:noFill/>
          <a:ln w="76200">
            <a:solidFill>
              <a:srgbClr val="FFC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Tx/>
              <a:buNone/>
              <a:tabLst/>
              <a:defRPr/>
            </a:pPr>
            <a:r>
              <a:rPr kumimoji="0" lang="fr-FR" altLang="fr-FR"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Tx/>
              <a:buNone/>
              <a:tabLst/>
              <a:defRPr/>
            </a:pPr>
            <a:r>
              <a:rPr kumimoji="0" lang="fr-FR" altLang="fr-FR"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695000"/>
            <a:ext cx="2205650" cy="338987"/>
          </a:xfrm>
          <a:prstGeom prst="rect">
            <a:avLst/>
          </a:prstGeom>
          <a:solidFill>
            <a:srgbClr val="FFC00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r>
              <a:rPr kumimoji="0" lang="fr-FR" sz="1400" b="1" i="0" u="none" strike="noStrike" kern="1200" cap="none" spc="0" normalizeH="0" baseline="0" noProof="0">
                <a:ln>
                  <a:noFill/>
                </a:ln>
                <a:solidFill>
                  <a:srgbClr val="FFFFFF"/>
                </a:solidFill>
                <a:effectLst/>
                <a:uLnTx/>
                <a:uFillTx/>
                <a:latin typeface="Arial"/>
                <a:ea typeface="+mn-ea"/>
                <a:cs typeface="+mn-cs"/>
              </a:rPr>
              <a:t>     Qui contacter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953325"/>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302" y="4012795"/>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D6D2E3"/>
              </a:buClr>
              <a:buSzTx/>
              <a:buFont typeface="Arial" panose="020B0604020202020204" pitchFamily="34" charset="0"/>
              <a:buNone/>
              <a:tabLst/>
              <a:defRPr/>
            </a:pPr>
            <a:r>
              <a:rPr kumimoji="0" lang="fr-FR" sz="1200" b="1" i="0" u="none" strike="noStrike" kern="1200" cap="none" spc="0" normalizeH="0" baseline="0" noProof="0">
                <a:ln>
                  <a:noFill/>
                </a:ln>
                <a:solidFill>
                  <a:srgbClr val="C00000"/>
                </a:solidFill>
                <a:effectLst/>
                <a:uLnTx/>
                <a:uFillTx/>
                <a:latin typeface="Arial"/>
                <a:ea typeface="+mn-ea"/>
                <a:cs typeface="+mn-cs"/>
              </a:rPr>
              <a:t>Des cibles qualifiées </a:t>
            </a:r>
            <a:r>
              <a:rPr kumimoji="0" lang="fr-FR" sz="1200" b="1" i="0" u="none" strike="noStrike" kern="1200" cap="none" spc="0" normalizeH="0" baseline="0" noProof="0">
                <a:ln>
                  <a:noFill/>
                </a:ln>
                <a:solidFill>
                  <a:srgbClr val="000000">
                    <a:lumMod val="75000"/>
                    <a:lumOff val="25000"/>
                  </a:srgbClr>
                </a:solidFill>
                <a:effectLst/>
                <a:uLnTx/>
                <a:uFillTx/>
                <a:latin typeface="Arial"/>
                <a:ea typeface="+mn-ea"/>
                <a:cs typeface="+mn-cs"/>
              </a:rPr>
              <a:t>pour organiser </a:t>
            </a:r>
            <a:r>
              <a:rPr kumimoji="0" lang="fr-FR" sz="1200" b="1" i="0" u="none" strike="noStrike" kern="1200" cap="none" spc="0" normalizeH="0" baseline="0" noProof="0">
                <a:ln>
                  <a:noFill/>
                </a:ln>
                <a:solidFill>
                  <a:srgbClr val="C00000"/>
                </a:solidFill>
                <a:effectLst/>
                <a:uLnTx/>
                <a:uFillTx/>
                <a:latin typeface="Arial"/>
                <a:ea typeface="+mn-ea"/>
                <a:cs typeface="+mn-cs"/>
              </a:rPr>
              <a:t>la prise de contact </a:t>
            </a:r>
            <a:r>
              <a:rPr kumimoji="0" lang="fr-FR" sz="1200" b="1" i="0" u="none" strike="noStrike" kern="1200" cap="none" spc="0" normalizeH="0" baseline="0" noProof="0">
                <a:ln>
                  <a:noFill/>
                </a:ln>
                <a:solidFill>
                  <a:srgbClr val="000000">
                    <a:lumMod val="75000"/>
                    <a:lumOff val="25000"/>
                  </a:srgbClr>
                </a:solidFill>
                <a:effectLst/>
                <a:uLnTx/>
                <a:uFillTx/>
                <a:latin typeface="Arial"/>
                <a:ea typeface="+mn-ea"/>
                <a:cs typeface="+mn-cs"/>
              </a:rPr>
              <a:t>: </a:t>
            </a:r>
          </a:p>
          <a:p>
            <a:pPr marL="468000" marR="0" lvl="1" indent="0" algn="l" defTabSz="914400" rtl="0" eaLnBrk="1" fontAlgn="auto" latinLnBrk="0" hangingPunct="1">
              <a:lnSpc>
                <a:spcPct val="100000"/>
              </a:lnSpc>
              <a:spcBef>
                <a:spcPts val="300"/>
              </a:spcBef>
              <a:spcAft>
                <a:spcPts val="0"/>
              </a:spcAft>
              <a:buClr>
                <a:srgbClr val="D6D2E3"/>
              </a:buClr>
              <a:buSzTx/>
              <a:buFont typeface="Arial" panose="020B0604020202020204" pitchFamily="34" charset="0"/>
              <a:buNone/>
              <a:tabLst/>
              <a:defRPr/>
            </a:pPr>
            <a:endParaRPr kumimoji="0" lang="fr-FR" sz="12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4">
            <a:duotone>
              <a:prstClr val="black"/>
              <a:schemeClr val="accent6">
                <a:tint val="45000"/>
                <a:satMod val="400000"/>
              </a:schemeClr>
            </a:duotone>
          </a:blip>
          <a:stretch>
            <a:fillRect/>
          </a:stretch>
        </p:blipFill>
        <p:spPr>
          <a:xfrm rot="5701988" flipH="1" flipV="1">
            <a:off x="5485464" y="3995833"/>
            <a:ext cx="322403" cy="310019"/>
          </a:xfrm>
          <a:prstGeom prst="rect">
            <a:avLst/>
          </a:prstGeom>
          <a:noFill/>
        </p:spPr>
      </p:pic>
      <p:pic>
        <p:nvPicPr>
          <p:cNvPr id="288" name="Image 287">
            <a:hlinkClick r:id="rId5"/>
            <a:extLst>
              <a:ext uri="{FF2B5EF4-FFF2-40B4-BE49-F238E27FC236}">
                <a16:creationId xmlns:a16="http://schemas.microsoft.com/office/drawing/2014/main" id="{61FDC1EA-92E6-A0FC-7DFC-A14227F0CAC8}"/>
              </a:ext>
            </a:extLst>
          </p:cNvPr>
          <p:cNvPicPr>
            <a:picLocks noChangeAspect="1"/>
          </p:cNvPicPr>
          <p:nvPr/>
        </p:nvPicPr>
        <p:blipFill>
          <a:blip r:embed="rId6">
            <a:clrChange>
              <a:clrFrom>
                <a:srgbClr val="FDF9FA"/>
              </a:clrFrom>
              <a:clrTo>
                <a:srgbClr val="FDF9FA">
                  <a:alpha val="0"/>
                </a:srgbClr>
              </a:clrTo>
            </a:clrChange>
          </a:blip>
          <a:stretch>
            <a:fillRect/>
          </a:stretch>
        </p:blipFill>
        <p:spPr>
          <a:xfrm>
            <a:off x="10623341" y="5822261"/>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4">
            <a:duotone>
              <a:prstClr val="black"/>
              <a:schemeClr val="accent6">
                <a:tint val="45000"/>
                <a:satMod val="400000"/>
              </a:schemeClr>
            </a:duotone>
          </a:blip>
          <a:stretch>
            <a:fillRect/>
          </a:stretch>
        </p:blipFill>
        <p:spPr>
          <a:xfrm rot="4962598" flipH="1" flipV="1">
            <a:off x="11167037" y="5971381"/>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1085077"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rPr>
              <a:t>* Selon conditions décrites dans </a:t>
            </a: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hlinkClick r:id="rId7"/>
              </a:rPr>
              <a:t>le Book des offres</a:t>
            </a:r>
            <a:endPar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728403"/>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4024645" y="3864400"/>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D6D2E3"/>
              </a:buClr>
              <a:buSzTx/>
              <a:buFont typeface="Arial" panose="020B0604020202020204" pitchFamily="34" charset="0"/>
              <a:buNone/>
              <a:tabLst/>
              <a:defRPr/>
            </a:pPr>
            <a:r>
              <a:rPr kumimoji="0" lang="fr-FR" sz="1200" b="0" i="0" u="none" strike="noStrike" kern="1200" cap="none" spc="0" normalizeH="0" baseline="0" noProof="0">
                <a:ln>
                  <a:noFill/>
                </a:ln>
                <a:solidFill>
                  <a:srgbClr val="000000">
                    <a:lumMod val="75000"/>
                    <a:lumOff val="25000"/>
                  </a:srgbClr>
                </a:solidFill>
                <a:effectLst/>
                <a:uLnTx/>
                <a:uFillTx/>
                <a:latin typeface="Arial"/>
                <a:ea typeface="+mn-ea"/>
                <a:cs typeface="+mn-cs"/>
                <a:sym typeface="Wingdings" panose="05000000000000000000" pitchFamily="2" charset="2"/>
              </a:rPr>
              <a:t> </a:t>
            </a:r>
            <a:r>
              <a:rPr kumimoji="0" lang="fr-FR" sz="1200" b="0" i="0" u="none" strike="noStrike" kern="1200" cap="none" spc="0" normalizeH="0" baseline="0" noProof="0">
                <a:ln>
                  <a:noFill/>
                </a:ln>
                <a:solidFill>
                  <a:srgbClr val="000000">
                    <a:lumMod val="75000"/>
                    <a:lumOff val="25000"/>
                  </a:srgbClr>
                </a:solidFill>
                <a:effectLst/>
                <a:uLnTx/>
                <a:uFillTx/>
                <a:latin typeface="Arial"/>
                <a:ea typeface="+mn-ea"/>
                <a:cs typeface="+mn-cs"/>
                <a:hlinkClick r:id="rId8" action="ppaction://hlinksldjump"/>
              </a:rPr>
              <a:t>En savoir plus </a:t>
            </a:r>
            <a:endParaRPr kumimoji="0" lang="fr-FR" sz="12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551577" y="4977620"/>
            <a:ext cx="6133137" cy="100941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FFC00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effectLst/>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hlinkClick r:id="rId9"/>
              </a:rPr>
              <a:t>OORA</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 diagnostic, fiches produits et Mémo Pro</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1" i="0" u="none" strike="noStrike" kern="1200" cap="none" spc="0" normalizeH="0" baseline="0" noProof="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hlinkClick r:id="rId10"/>
              </a:rPr>
              <a:t>AssurNet</a:t>
            </a:r>
            <a:r>
              <a:rPr kumimoji="0" lang="fr-FR" sz="10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plateforme d’information et de documentation Groupe </a:t>
            </a:r>
            <a:r>
              <a:rPr kumimoji="0" lang="fr-FR" sz="900" b="0" i="1" u="none" strike="noStrike" kern="1200" cap="none" spc="0" normalizeH="0" baseline="0" noProof="0">
                <a:ln>
                  <a:noFill/>
                </a:ln>
                <a:solidFill>
                  <a:prstClr val="black">
                    <a:lumMod val="75000"/>
                    <a:lumOff val="25000"/>
                  </a:prstClr>
                </a:solidFill>
                <a:effectLst/>
                <a:uLnTx/>
                <a:uFillTx/>
                <a:latin typeface="Arial"/>
                <a:ea typeface="+mn-ea"/>
                <a:cs typeface="+mn-cs"/>
              </a:rPr>
              <a:t>(remplace </a:t>
            </a:r>
            <a:r>
              <a:rPr kumimoji="0" lang="fr-FR" sz="900" b="0" i="1" u="none" strike="noStrike" kern="1200" cap="none" spc="0" normalizeH="0" baseline="0" noProof="0" err="1">
                <a:ln>
                  <a:noFill/>
                </a:ln>
                <a:solidFill>
                  <a:prstClr val="black">
                    <a:lumMod val="75000"/>
                    <a:lumOff val="25000"/>
                  </a:prstClr>
                </a:solidFill>
                <a:effectLst/>
                <a:uLnTx/>
                <a:uFillTx/>
                <a:latin typeface="Arial"/>
                <a:ea typeface="+mn-ea"/>
                <a:cs typeface="+mn-cs"/>
              </a:rPr>
              <a:t>MyEAV</a:t>
            </a:r>
            <a:r>
              <a:rPr kumimoji="0" lang="fr-FR" sz="900" b="0" i="1"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2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La Rubrique des Commerciaux pour trouver toutes les informations</a:t>
            </a: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p:txBody>
      </p:sp>
      <p:sp>
        <p:nvSpPr>
          <p:cNvPr id="232" name="Espace réservé du contenu 8">
            <a:extLst>
              <a:ext uri="{FF2B5EF4-FFF2-40B4-BE49-F238E27FC236}">
                <a16:creationId xmlns:a16="http://schemas.microsoft.com/office/drawing/2014/main" id="{71566B2A-E714-D085-0E25-B51A9B7B0912}"/>
              </a:ext>
            </a:extLst>
          </p:cNvPr>
          <p:cNvSpPr txBox="1">
            <a:spLocks/>
          </p:cNvSpPr>
          <p:nvPr/>
        </p:nvSpPr>
        <p:spPr bwMode="auto">
          <a:xfrm>
            <a:off x="5991246" y="3470982"/>
            <a:ext cx="5866539" cy="1277477"/>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233" name="Espace réservé du contenu 8">
            <a:extLst>
              <a:ext uri="{FF2B5EF4-FFF2-40B4-BE49-F238E27FC236}">
                <a16:creationId xmlns:a16="http://schemas.microsoft.com/office/drawing/2014/main" id="{393BEB33-DF51-F651-A5D1-BF2B00387173}"/>
              </a:ext>
            </a:extLst>
          </p:cNvPr>
          <p:cNvSpPr txBox="1">
            <a:spLocks noChangeArrowheads="1"/>
          </p:cNvSpPr>
          <p:nvPr/>
        </p:nvSpPr>
        <p:spPr bwMode="auto">
          <a:xfrm>
            <a:off x="6205206" y="3310986"/>
            <a:ext cx="383792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600"/>
              </a:spcBef>
              <a:spcAft>
                <a:spcPct val="0"/>
              </a:spcAft>
              <a:buClr>
                <a:srgbClr val="D11921"/>
              </a:buClr>
              <a:buSzTx/>
              <a:buFontTx/>
              <a:buNone/>
              <a:tabLst/>
              <a:defRPr/>
            </a:pPr>
            <a:r>
              <a:rPr kumimoji="0" lang="fr-FR" altLang="fr-FR"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     Passerelles / Synergies Pro-Premium</a:t>
            </a:r>
          </a:p>
        </p:txBody>
      </p:sp>
      <p:pic>
        <p:nvPicPr>
          <p:cNvPr id="303" name="Image 302">
            <a:extLst>
              <a:ext uri="{FF2B5EF4-FFF2-40B4-BE49-F238E27FC236}">
                <a16:creationId xmlns:a16="http://schemas.microsoft.com/office/drawing/2014/main" id="{DF56CAF1-E323-DDF1-F10C-FE07E71E606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17712">
            <a:off x="6102636" y="3299420"/>
            <a:ext cx="341740" cy="342197"/>
          </a:xfrm>
          <a:prstGeom prst="ellipse">
            <a:avLst/>
          </a:prstGeom>
          <a:solidFill>
            <a:schemeClr val="bg1"/>
          </a:solidFill>
        </p:spPr>
      </p:pic>
      <p:pic>
        <p:nvPicPr>
          <p:cNvPr id="304" name="Image 303">
            <a:extLst>
              <a:ext uri="{FF2B5EF4-FFF2-40B4-BE49-F238E27FC236}">
                <a16:creationId xmlns:a16="http://schemas.microsoft.com/office/drawing/2014/main" id="{A9290F29-AAC3-FFB9-510A-E421CDFCE20A}"/>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885413" y="3329263"/>
            <a:ext cx="315765" cy="306870"/>
          </a:xfrm>
          <a:prstGeom prst="rect">
            <a:avLst/>
          </a:prstGeom>
        </p:spPr>
      </p:pic>
      <p:sp>
        <p:nvSpPr>
          <p:cNvPr id="6" name="Espace réservé du contenu 8">
            <a:extLst>
              <a:ext uri="{FF2B5EF4-FFF2-40B4-BE49-F238E27FC236}">
                <a16:creationId xmlns:a16="http://schemas.microsoft.com/office/drawing/2014/main" id="{D4396CE6-C156-4423-0FBE-433AFB2C1532}"/>
              </a:ext>
            </a:extLst>
          </p:cNvPr>
          <p:cNvSpPr txBox="1">
            <a:spLocks/>
          </p:cNvSpPr>
          <p:nvPr/>
        </p:nvSpPr>
        <p:spPr>
          <a:xfrm>
            <a:off x="232759" y="4329214"/>
            <a:ext cx="5542195" cy="23062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Cibles GERC :</a:t>
            </a:r>
          </a:p>
          <a:p>
            <a:pPr marL="896938" marR="0" lvl="2" indent="-180975"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Equipement des Pros de Santé</a:t>
            </a:r>
            <a:r>
              <a:rPr kumimoji="0" lang="fr-FR" sz="1200" i="0" u="none" strike="noStrike" kern="1200" cap="none" spc="0" normalizeH="0" baseline="0" noProof="0" dirty="0">
                <a:ln>
                  <a:noFill/>
                </a:ln>
                <a:solidFill>
                  <a:prstClr val="black">
                    <a:lumMod val="75000"/>
                    <a:lumOff val="25000"/>
                  </a:prstClr>
                </a:solidFill>
                <a:effectLst/>
                <a:uLnTx/>
                <a:uFillTx/>
                <a:latin typeface="Arial"/>
                <a:ea typeface="+mn-ea"/>
                <a:cs typeface="+mn-cs"/>
              </a:rPr>
              <a:t>, et notamment sur l’univers A</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1" u="none" strike="noStrike" kern="1200" cap="none" spc="0" normalizeH="0" baseline="0" noProof="0" dirty="0">
                <a:ln>
                  <a:noFill/>
                </a:ln>
                <a:solidFill>
                  <a:prstClr val="black">
                    <a:lumMod val="75000"/>
                    <a:lumOff val="25000"/>
                  </a:prstClr>
                </a:solidFill>
                <a:effectLst/>
                <a:uLnTx/>
                <a:uFillTx/>
                <a:latin typeface="Arial"/>
                <a:ea typeface="+mn-ea"/>
                <a:cs typeface="+mn-cs"/>
              </a:rPr>
              <a:t>(Auto Pro, MR Pro et Prévoyance Pro</a:t>
            </a:r>
            <a:r>
              <a:rPr kumimoji="0" lang="fr-FR" sz="1100" b="0" i="1"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cibles en appui d’e-mailings et de bannières web mettant en avant nos offres dédiées Pros de Santé)</a:t>
            </a:r>
          </a:p>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Fonds de commerce</a:t>
            </a:r>
          </a:p>
          <a:p>
            <a:pPr marL="1143000" marR="0" lvl="2"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sans Univers Assurances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avec filtres et tris sur clients non-équipés [</a:t>
            </a:r>
            <a:r>
              <a:rPr kumimoji="0" lang="fr-FR" sz="1000" b="1" i="1" u="none" strike="noStrike" kern="1200" cap="none" spc="0" normalizeH="0" baseline="0" noProof="0" dirty="0">
                <a:ln>
                  <a:noFill/>
                </a:ln>
                <a:solidFill>
                  <a:prstClr val="black">
                    <a:lumMod val="75000"/>
                    <a:lumOff val="25000"/>
                  </a:prstClr>
                </a:solidFill>
                <a:effectLst/>
                <a:uLnTx/>
                <a:uFillTx/>
                <a:latin typeface="Arial"/>
                <a:ea typeface="+mn-ea"/>
                <a:cs typeface="+mn-cs"/>
              </a:rPr>
              <a:t>70 %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de nos clients </a:t>
            </a:r>
            <a:r>
              <a:rPr kumimoji="0" lang="fr-FR" sz="1000" b="0" i="1" u="sng" strike="noStrike" kern="1200" cap="none" spc="0" normalizeH="0" baseline="0" noProof="0" dirty="0">
                <a:ln>
                  <a:noFill/>
                </a:ln>
                <a:solidFill>
                  <a:prstClr val="black">
                    <a:lumMod val="75000"/>
                    <a:lumOff val="25000"/>
                  </a:prstClr>
                </a:solidFill>
                <a:effectLst/>
                <a:uLnTx/>
                <a:uFillTx/>
                <a:latin typeface="Arial"/>
                <a:ea typeface="+mn-ea"/>
                <a:cs typeface="+mn-cs"/>
              </a:rPr>
              <a:t>Actifs</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1" i="1" u="none" strike="noStrike" kern="1200" cap="none" spc="0" normalizeH="0" baseline="0" noProof="0" dirty="0">
                <a:ln>
                  <a:noFill/>
                </a:ln>
                <a:solidFill>
                  <a:prstClr val="black">
                    <a:lumMod val="75000"/>
                    <a:lumOff val="25000"/>
                  </a:prstClr>
                </a:solidFill>
                <a:effectLst/>
                <a:uLnTx/>
                <a:uFillTx/>
                <a:latin typeface="Arial"/>
                <a:ea typeface="+mn-ea"/>
                <a:cs typeface="+mn-cs"/>
              </a:rPr>
              <a:t>ne détiennent pas cet univers</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endPar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0" name="Espace réservé du contenu 8">
            <a:extLst>
              <a:ext uri="{FF2B5EF4-FFF2-40B4-BE49-F238E27FC236}">
                <a16:creationId xmlns:a16="http://schemas.microsoft.com/office/drawing/2014/main" id="{3276CD37-4C76-017F-D41A-50C4ED8309DE}"/>
              </a:ext>
            </a:extLst>
          </p:cNvPr>
          <p:cNvSpPr txBox="1">
            <a:spLocks/>
          </p:cNvSpPr>
          <p:nvPr/>
        </p:nvSpPr>
        <p:spPr>
          <a:xfrm>
            <a:off x="5903436" y="1166995"/>
            <a:ext cx="6023614" cy="1775342"/>
          </a:xfrm>
          <a:prstGeom prst="rect">
            <a:avLst/>
          </a:prstGeom>
          <a:noFill/>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PV sur objectif : </a:t>
            </a:r>
          </a:p>
          <a:p>
            <a:pPr marL="1143000" marR="0" lvl="2"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VB IARD PRO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0,5% sur PV </a:t>
            </a:r>
            <a:r>
              <a:rPr kumimoji="0" lang="fr-FR" sz="1000" b="1" i="0" u="none" strike="noStrike" kern="1200" cap="none" spc="0" normalizeH="0" baseline="0" noProof="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endParaRPr kumimoji="0" lang="fr-FR" sz="8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1143000" marR="0" lvl="2"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rPr>
              <a:t>VB Prévoyance Pro (</a:t>
            </a:r>
            <a:r>
              <a:rPr kumimoji="0" lang="fr-FR" sz="1000" b="1" i="0" u="none" strike="noStrike" kern="1200" cap="none" spc="0" normalizeH="0" baseline="0" noProof="0">
                <a:ln>
                  <a:noFill/>
                </a:ln>
                <a:solidFill>
                  <a:srgbClr val="000000">
                    <a:lumMod val="75000"/>
                    <a:lumOff val="25000"/>
                  </a:srgbClr>
                </a:solidFill>
                <a:effectLst/>
                <a:uLnTx/>
                <a:uFillTx/>
                <a:latin typeface="Arial"/>
                <a:ea typeface="+mn-ea"/>
                <a:cs typeface="+mn-cs"/>
              </a:rPr>
              <a:t>0,5% sur PV </a:t>
            </a:r>
            <a:r>
              <a:rPr kumimoji="0" lang="fr-FR" sz="1000" b="1" i="0" u="none" strike="noStrike" kern="1200" cap="none" spc="0" normalizeH="0" baseline="0" noProof="0" err="1">
                <a:ln>
                  <a:noFill/>
                </a:ln>
                <a:solidFill>
                  <a:srgbClr val="000000">
                    <a:lumMod val="75000"/>
                    <a:lumOff val="25000"/>
                  </a:srgbClr>
                </a:solidFill>
                <a:effectLst/>
                <a:uLnTx/>
                <a:uFillTx/>
                <a:latin typeface="Arial"/>
                <a:ea typeface="+mn-ea"/>
                <a:cs typeface="+mn-cs"/>
              </a:rPr>
              <a:t>Indiv</a:t>
            </a: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rPr>
              <a:t>.)</a:t>
            </a: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Baromètre :</a:t>
            </a:r>
          </a:p>
          <a:p>
            <a:pPr marL="1142895" marR="0" lvl="2" indent="-215900" algn="l" defTabSz="914400" rtl="0" eaLnBrk="1" fontAlgn="auto" latinLnBrk="0" hangingPunct="1">
              <a:lnSpc>
                <a:spcPct val="100000"/>
              </a:lnSpc>
              <a:spcBef>
                <a:spcPts val="300"/>
              </a:spcBef>
              <a:spcAft>
                <a:spcPts val="0"/>
              </a:spcAft>
              <a:buClr>
                <a:srgbClr val="FFC00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VN produits IARD / </a:t>
            </a:r>
            <a:r>
              <a:rPr kumimoji="0" lang="fr-FR" sz="1000" b="0" i="0" u="none" strike="noStrike" kern="1200" cap="none" spc="0" normalizeH="0" baseline="0" noProof="0" err="1">
                <a:ln>
                  <a:noFill/>
                </a:ln>
                <a:solidFill>
                  <a:prstClr val="black">
                    <a:lumMod val="75000"/>
                    <a:lumOff val="25000"/>
                  </a:prstClr>
                </a:solidFill>
                <a:effectLst/>
                <a:uLnTx/>
                <a:uFillTx/>
                <a:latin typeface="Arial"/>
                <a:ea typeface="+mn-ea"/>
                <a:cs typeface="+mn-cs"/>
              </a:rPr>
              <a:t>Prév</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 Ep. Salariale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15% du Baro CAPRO</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FFC00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Impact potentiel sur évolution CPA si client non-actif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FFC00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Impact potentiel sur évolution </a:t>
            </a:r>
            <a:r>
              <a:rPr kumimoji="0" lang="fr-FR" sz="1000" b="0" i="0" u="none" strike="noStrike" kern="1200" cap="none" spc="0" normalizeH="0" baseline="0" noProof="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si univers non-détenu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23C1465B-E644-15A3-C108-6DC8A96485DE}"/>
              </a:ext>
            </a:extLst>
          </p:cNvPr>
          <p:cNvSpPr/>
          <p:nvPr/>
        </p:nvSpPr>
        <p:spPr>
          <a:xfrm>
            <a:off x="6057995" y="4134342"/>
            <a:ext cx="5717684" cy="459950"/>
          </a:xfrm>
          <a:prstGeom prst="rect">
            <a:avLst/>
          </a:prstGeom>
          <a:solidFill>
            <a:srgbClr val="FCBE04">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a:ea typeface="+mn-ea"/>
              <a:cs typeface="+mn-cs"/>
            </a:endParaRPr>
          </a:p>
        </p:txBody>
      </p:sp>
      <p:sp>
        <p:nvSpPr>
          <p:cNvPr id="16" name="Espace réservé du contenu 8">
            <a:extLst>
              <a:ext uri="{FF2B5EF4-FFF2-40B4-BE49-F238E27FC236}">
                <a16:creationId xmlns:a16="http://schemas.microsoft.com/office/drawing/2014/main" id="{42D4B1F4-81E0-7A4C-1D7A-9F370304BEA6}"/>
              </a:ext>
            </a:extLst>
          </p:cNvPr>
          <p:cNvSpPr txBox="1">
            <a:spLocks/>
          </p:cNvSpPr>
          <p:nvPr/>
        </p:nvSpPr>
        <p:spPr>
          <a:xfrm>
            <a:off x="5920554" y="3934712"/>
            <a:ext cx="5592495" cy="680488"/>
          </a:xfrm>
          <a:prstGeom prst="rect">
            <a:avLst/>
          </a:prstGeom>
          <a:noFill/>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a:t>
            </a:r>
            <a:r>
              <a:rPr kumimoji="0" lang="fr-FR" sz="12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a:t>
            </a:r>
            <a:r>
              <a:rPr kumimoji="0" lang="fr-FR" sz="12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100 % digitalisation : </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MR Pro / Auto Pro : </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hlinkClick r:id="rId14"/>
              </a:rPr>
              <a:t>Il est possible de déclarer un sinistre en quelques clics sur l’appli et DEI !</a:t>
            </a: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p:txBody>
      </p:sp>
      <p:sp>
        <p:nvSpPr>
          <p:cNvPr id="18" name="Espace réservé du contenu 8">
            <a:extLst>
              <a:ext uri="{FF2B5EF4-FFF2-40B4-BE49-F238E27FC236}">
                <a16:creationId xmlns:a16="http://schemas.microsoft.com/office/drawing/2014/main" id="{EF78C70E-424A-1487-32DF-6A263957DC1A}"/>
              </a:ext>
            </a:extLst>
          </p:cNvPr>
          <p:cNvSpPr txBox="1">
            <a:spLocks/>
          </p:cNvSpPr>
          <p:nvPr/>
        </p:nvSpPr>
        <p:spPr>
          <a:xfrm>
            <a:off x="5787032" y="3472793"/>
            <a:ext cx="6277643" cy="57317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rPr>
              <a:t> </a:t>
            </a:r>
            <a:r>
              <a:rPr kumimoji="0" lang="fr-FR" sz="1200" b="0" i="0" u="none" strike="noStrike" kern="1200" cap="none" spc="0" normalizeH="0" baseline="0" noProof="0" err="1">
                <a:ln>
                  <a:noFill/>
                </a:ln>
                <a:solidFill>
                  <a:prstClr val="black">
                    <a:lumMod val="75000"/>
                    <a:lumOff val="25000"/>
                  </a:prstClr>
                </a:solidFill>
                <a:effectLst/>
                <a:uLnTx/>
                <a:uFillTx/>
                <a:latin typeface="Arial"/>
                <a:ea typeface="+mn-ea"/>
                <a:cs typeface="+mn-cs"/>
              </a:rPr>
              <a:t>PERi</a:t>
            </a: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p:txBody>
      </p:sp>
      <p:sp>
        <p:nvSpPr>
          <p:cNvPr id="2" name="Espace réservé du contenu 8">
            <a:extLst>
              <a:ext uri="{FF2B5EF4-FFF2-40B4-BE49-F238E27FC236}">
                <a16:creationId xmlns:a16="http://schemas.microsoft.com/office/drawing/2014/main" id="{87D3D52E-5C64-8018-6BA0-2AE2F55A5676}"/>
              </a:ext>
            </a:extLst>
          </p:cNvPr>
          <p:cNvSpPr txBox="1">
            <a:spLocks/>
          </p:cNvSpPr>
          <p:nvPr/>
        </p:nvSpPr>
        <p:spPr>
          <a:xfrm>
            <a:off x="70450" y="1357630"/>
            <a:ext cx="5743707" cy="154846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MR Pro : depuis le 03/01 </a:t>
            </a:r>
            <a:r>
              <a:rPr kumimoji="0" lang="fr-FR" sz="12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a:t>
            </a:r>
            <a:r>
              <a:rPr kumimoji="0" lang="fr-FR" sz="12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200" b="1" i="0" u="none" strike="noStrike" kern="1200" cap="none" spc="0" normalizeH="0" baseline="0" noProof="0">
                <a:ln>
                  <a:noFill/>
                </a:ln>
                <a:solidFill>
                  <a:srgbClr val="C00000"/>
                </a:solidFill>
                <a:effectLst/>
                <a:uLnTx/>
                <a:uFillTx/>
                <a:latin typeface="Arial"/>
                <a:ea typeface="+mn-ea"/>
                <a:cs typeface="+mn-cs"/>
              </a:rPr>
              <a:t>2 mois de cotisation offerts </a:t>
            </a:r>
            <a:r>
              <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rPr>
              <a:t>sur les nouvelles souscriptions MR Pro (</a:t>
            </a:r>
            <a:r>
              <a:rPr kumimoji="0" lang="fr-FR" sz="1200" b="0" i="1" u="none" strike="noStrike" kern="1200" cap="none" spc="0" normalizeH="0" baseline="0" noProof="0">
                <a:ln>
                  <a:noFill/>
                </a:ln>
                <a:solidFill>
                  <a:prstClr val="black">
                    <a:lumMod val="75000"/>
                    <a:lumOff val="25000"/>
                  </a:prstClr>
                </a:solidFill>
                <a:effectLst/>
                <a:uLnTx/>
                <a:uFillTx/>
                <a:latin typeface="Arial"/>
                <a:ea typeface="+mn-ea"/>
                <a:cs typeface="+mn-cs"/>
              </a:rPr>
              <a:t>dans la limite de 50 €</a:t>
            </a:r>
            <a:r>
              <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4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Auto Pro :  depuis le 03/01 </a:t>
            </a:r>
            <a:r>
              <a:rPr kumimoji="0" lang="fr-FR" sz="12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 </a:t>
            </a:r>
            <a:r>
              <a:rPr kumimoji="0" lang="fr-FR" sz="1200" b="1" i="0" u="none" strike="noStrike" kern="1200" cap="none" spc="0" normalizeH="0" baseline="0" noProof="0">
                <a:ln>
                  <a:noFill/>
                </a:ln>
                <a:solidFill>
                  <a:srgbClr val="C00000"/>
                </a:solidFill>
                <a:effectLst/>
                <a:uLnTx/>
                <a:uFillTx/>
                <a:latin typeface="Arial"/>
                <a:ea typeface="+mn-ea"/>
                <a:cs typeface="+mn-cs"/>
              </a:rPr>
              <a:t>2 mois de cotisation offerts </a:t>
            </a:r>
            <a:r>
              <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rPr>
              <a:t>sur les nouvelles souscriptions AUTO Pro (</a:t>
            </a:r>
            <a:r>
              <a:rPr kumimoji="0" lang="fr-FR" sz="1200" b="0" i="1" u="none" strike="noStrike" kern="1200" cap="none" spc="0" normalizeH="0" baseline="0" noProof="0">
                <a:ln>
                  <a:noFill/>
                </a:ln>
                <a:solidFill>
                  <a:prstClr val="black">
                    <a:lumMod val="75000"/>
                    <a:lumOff val="25000"/>
                  </a:prstClr>
                </a:solidFill>
                <a:effectLst/>
                <a:uLnTx/>
                <a:uFillTx/>
                <a:latin typeface="Arial"/>
                <a:ea typeface="+mn-ea"/>
                <a:cs typeface="+mn-cs"/>
              </a:rPr>
              <a:t>dans la limite de 200 €</a:t>
            </a:r>
            <a:r>
              <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4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4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400" b="1" i="0" u="none" strike="noStrike" kern="1200" cap="none" spc="0" normalizeH="0" baseline="0" noProof="0">
              <a:ln>
                <a:noFill/>
              </a:ln>
              <a:solidFill>
                <a:srgbClr val="C00000"/>
              </a:solidFill>
              <a:effectLst/>
              <a:highlight>
                <a:srgbClr val="FFFF00"/>
              </a:highlight>
              <a:uLnTx/>
              <a:uFillTx/>
              <a:latin typeface="Arial"/>
              <a:ea typeface="+mn-ea"/>
              <a:cs typeface="+mn-cs"/>
            </a:endParaRPr>
          </a:p>
        </p:txBody>
      </p:sp>
      <p:sp>
        <p:nvSpPr>
          <p:cNvPr id="5" name="Titre 17">
            <a:extLst>
              <a:ext uri="{FF2B5EF4-FFF2-40B4-BE49-F238E27FC236}">
                <a16:creationId xmlns:a16="http://schemas.microsoft.com/office/drawing/2014/main" id="{E8948CFD-6648-9E3E-7C49-B317D419D3E2}"/>
              </a:ext>
            </a:extLst>
          </p:cNvPr>
          <p:cNvSpPr>
            <a:spLocks noGrp="1"/>
          </p:cNvSpPr>
          <p:nvPr>
            <p:ph type="title"/>
          </p:nvPr>
        </p:nvSpPr>
        <p:spPr>
          <a:xfrm>
            <a:off x="484791" y="409078"/>
            <a:ext cx="11017660" cy="384043"/>
          </a:xfrm>
        </p:spPr>
        <p:txBody>
          <a:bodyPr/>
          <a:lstStyle/>
          <a:p>
            <a:r>
              <a:rPr lang="fr-FR" sz="1600">
                <a:latin typeface="Montserrat Black"/>
              </a:rPr>
              <a:t>L’</a:t>
            </a:r>
            <a:r>
              <a:rPr lang="fr-FR" sz="1600">
                <a:solidFill>
                  <a:srgbClr val="C00000"/>
                </a:solidFill>
                <a:latin typeface="Montserrat Black"/>
              </a:rPr>
              <a:t>Essentiel </a:t>
            </a:r>
            <a:r>
              <a:rPr lang="fr-FR" sz="1600">
                <a:latin typeface="Montserrat Black"/>
              </a:rPr>
              <a:t>de l’IARD Pro : « </a:t>
            </a:r>
            <a:r>
              <a:rPr lang="fr-FR" sz="1600">
                <a:solidFill>
                  <a:srgbClr val="C00000"/>
                </a:solidFill>
                <a:latin typeface="Montserrat Black"/>
              </a:rPr>
              <a:t>Assurer</a:t>
            </a:r>
            <a:r>
              <a:rPr lang="fr-FR" sz="1600">
                <a:latin typeface="Montserrat Black"/>
              </a:rPr>
              <a:t> les Pros et </a:t>
            </a:r>
            <a:r>
              <a:rPr lang="fr-FR" sz="1600">
                <a:solidFill>
                  <a:srgbClr val="C00000"/>
                </a:solidFill>
                <a:latin typeface="Montserrat Black"/>
              </a:rPr>
              <a:t>protéger la ou les personnes clé(s) </a:t>
            </a:r>
            <a:r>
              <a:rPr lang="fr-FR" sz="1600">
                <a:latin typeface="Montserrat Black"/>
              </a:rPr>
              <a:t>de l’entreprise » </a:t>
            </a:r>
            <a:r>
              <a:rPr lang="fr-FR" sz="1600">
                <a:solidFill>
                  <a:srgbClr val="00B050"/>
                </a:solidFill>
                <a:latin typeface="Montserrat Black"/>
              </a:rPr>
              <a:t> </a:t>
            </a:r>
            <a:endParaRPr lang="fr-FR" sz="1600">
              <a:solidFill>
                <a:srgbClr val="00B050"/>
              </a:solidFill>
            </a:endParaRPr>
          </a:p>
        </p:txBody>
      </p:sp>
      <p:pic>
        <p:nvPicPr>
          <p:cNvPr id="4" name="Image 3">
            <a:extLst>
              <a:ext uri="{FF2B5EF4-FFF2-40B4-BE49-F238E27FC236}">
                <a16:creationId xmlns:a16="http://schemas.microsoft.com/office/drawing/2014/main" id="{16244408-48E3-B57D-EDC0-E563E5604645}"/>
              </a:ext>
            </a:extLst>
          </p:cNvPr>
          <p:cNvPicPr>
            <a:picLocks noChangeAspect="1"/>
          </p:cNvPicPr>
          <p:nvPr/>
        </p:nvPicPr>
        <p:blipFill>
          <a:blip r:embed="rId15"/>
          <a:stretch>
            <a:fillRect/>
          </a:stretch>
        </p:blipFill>
        <p:spPr>
          <a:xfrm>
            <a:off x="696064" y="6227572"/>
            <a:ext cx="510206" cy="607081"/>
          </a:xfrm>
          <a:prstGeom prst="rect">
            <a:avLst/>
          </a:prstGeom>
        </p:spPr>
      </p:pic>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4929897"/>
            <a:ext cx="377946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600"/>
              </a:spcBef>
              <a:spcAft>
                <a:spcPct val="0"/>
              </a:spcAft>
              <a:buClr>
                <a:srgbClr val="D11921"/>
              </a:buClr>
              <a:buSzTx/>
              <a:buFontTx/>
              <a:buNone/>
              <a:tabLst/>
              <a:defRPr/>
            </a:pPr>
            <a:r>
              <a:rPr kumimoji="0" lang="fr-FR" altLang="fr-FR"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     TOUT SUR… l’IARD/Prévoyance Pro !</a:t>
            </a:r>
          </a:p>
        </p:txBody>
      </p:sp>
    </p:spTree>
    <p:extLst>
      <p:ext uri="{BB962C8B-B14F-4D97-AF65-F5344CB8AC3E}">
        <p14:creationId xmlns:p14="http://schemas.microsoft.com/office/powerpoint/2010/main" val="21459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948886"/>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a:solidFill>
                  <a:schemeClr val="tx1">
                    <a:lumMod val="75000"/>
                    <a:lumOff val="25000"/>
                  </a:schemeClr>
                </a:solidFill>
              </a:rPr>
              <a:t>Grand Public - Premium - </a:t>
            </a:r>
            <a:r>
              <a:rPr lang="fr-FR" sz="1400" b="1" kern="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345683"/>
            <a:ext cx="11843759" cy="463754"/>
          </a:xfrm>
        </p:spPr>
        <p:txBody>
          <a:bodyPr/>
          <a:lstStyle/>
          <a:p>
            <a:r>
              <a:rPr lang="fr-FR" sz="1600">
                <a:latin typeface="Montserrat Black"/>
              </a:rPr>
              <a:t>L’</a:t>
            </a:r>
            <a:r>
              <a:rPr lang="fr-FR" sz="1600">
                <a:solidFill>
                  <a:srgbClr val="C00000"/>
                </a:solidFill>
                <a:latin typeface="Montserrat Black"/>
              </a:rPr>
              <a:t>Essentiel</a:t>
            </a:r>
            <a:r>
              <a:rPr lang="fr-FR" sz="1600">
                <a:latin typeface="Montserrat Black"/>
              </a:rPr>
              <a:t> de la Bancarisation PRO : « </a:t>
            </a:r>
            <a:r>
              <a:rPr lang="fr-FR" sz="1600">
                <a:solidFill>
                  <a:srgbClr val="C00000"/>
                </a:solidFill>
                <a:latin typeface="Montserrat Black"/>
              </a:rPr>
              <a:t>Capter les flux </a:t>
            </a:r>
            <a:r>
              <a:rPr lang="fr-FR" sz="1600">
                <a:latin typeface="Montserrat Black"/>
              </a:rPr>
              <a:t>de nos clients Pros et les équiper en </a:t>
            </a:r>
            <a:r>
              <a:rPr lang="fr-FR" sz="1600">
                <a:solidFill>
                  <a:srgbClr val="C00000"/>
                </a:solidFill>
                <a:latin typeface="Montserrat Black"/>
              </a:rPr>
              <a:t>carte Business Haut de Gamme à Débit Différé </a:t>
            </a:r>
            <a:r>
              <a:rPr lang="fr-FR" sz="1600">
                <a:latin typeface="Montserrat Black"/>
              </a:rPr>
              <a:t>»</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Montserrat Black" panose="00000A00000000000000" pitchFamily="2" charset="0"/>
                <a:ea typeface="+mn-ea"/>
                <a:cs typeface="+mn-cs"/>
              </a:rPr>
              <a:t>BANCARISATION PRO</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4649210"/>
            <a:ext cx="5866539" cy="1510025"/>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052345"/>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242425"/>
            <a:ext cx="5338572" cy="1916811"/>
          </a:xfrm>
          <a:prstGeom prst="rect">
            <a:avLst/>
          </a:prstGeom>
          <a:noFill/>
          <a:ln w="76200">
            <a:solidFill>
              <a:srgbClr val="C00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045970"/>
            <a:ext cx="2205650" cy="338987"/>
          </a:xfrm>
          <a:prstGeom prst="rect">
            <a:avLst/>
          </a:prstGeom>
          <a:solidFill>
            <a:srgbClr val="C0000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4" y="4456170"/>
            <a:ext cx="3847329"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a:solidFill>
                  <a:schemeClr val="bg1"/>
                </a:solidFill>
              </a:rPr>
              <a:t>     TOUT SUR… la Bancarisation Pro</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4795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302" y="4391917"/>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a:solidFill>
                  <a:srgbClr val="C00000"/>
                </a:solidFill>
              </a:rPr>
              <a:t>Des cibles qualifiées </a:t>
            </a:r>
            <a:r>
              <a:rPr lang="fr-FR" sz="1200" b="1"/>
              <a:t>pour organiser </a:t>
            </a:r>
            <a:r>
              <a:rPr lang="fr-FR" sz="1200" b="1">
                <a:solidFill>
                  <a:srgbClr val="C00000"/>
                </a:solidFill>
              </a:rPr>
              <a:t>la prise de contact </a:t>
            </a:r>
            <a:r>
              <a:rPr lang="fr-FR" sz="1200" b="1"/>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4">
            <a:duotone>
              <a:prstClr val="black"/>
              <a:schemeClr val="accent3">
                <a:tint val="45000"/>
                <a:satMod val="400000"/>
              </a:schemeClr>
            </a:duotone>
          </a:blip>
          <a:stretch>
            <a:fillRect/>
          </a:stretch>
        </p:blipFill>
        <p:spPr>
          <a:xfrm rot="5701988" flipH="1" flipV="1">
            <a:off x="5473972" y="4404477"/>
            <a:ext cx="322403" cy="310019"/>
          </a:xfrm>
          <a:prstGeom prst="rect">
            <a:avLst/>
          </a:prstGeom>
          <a:noFill/>
        </p:spPr>
      </p:pic>
      <p:pic>
        <p:nvPicPr>
          <p:cNvPr id="288" name="Image 287">
            <a:hlinkClick r:id="rId5"/>
            <a:extLst>
              <a:ext uri="{FF2B5EF4-FFF2-40B4-BE49-F238E27FC236}">
                <a16:creationId xmlns:a16="http://schemas.microsoft.com/office/drawing/2014/main" id="{61FDC1EA-92E6-A0FC-7DFC-A14227F0CAC8}"/>
              </a:ext>
            </a:extLst>
          </p:cNvPr>
          <p:cNvPicPr>
            <a:picLocks noChangeAspect="1"/>
          </p:cNvPicPr>
          <p:nvPr/>
        </p:nvPicPr>
        <p:blipFill>
          <a:blip r:embed="rId6">
            <a:clrChange>
              <a:clrFrom>
                <a:srgbClr val="FDF9FA"/>
              </a:clrFrom>
              <a:clrTo>
                <a:srgbClr val="FDF9FA">
                  <a:alpha val="0"/>
                </a:srgbClr>
              </a:clrTo>
            </a:clrChange>
          </a:blip>
          <a:stretch>
            <a:fillRect/>
          </a:stretch>
        </p:blipFill>
        <p:spPr>
          <a:xfrm>
            <a:off x="10623341" y="5271415"/>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4">
            <a:duotone>
              <a:prstClr val="black"/>
              <a:schemeClr val="accent3">
                <a:tint val="45000"/>
                <a:satMod val="400000"/>
              </a:schemeClr>
            </a:duotone>
          </a:blip>
          <a:stretch>
            <a:fillRect/>
          </a:stretch>
        </p:blipFill>
        <p:spPr>
          <a:xfrm rot="4962598" flipH="1" flipV="1">
            <a:off x="11167037" y="5420535"/>
            <a:ext cx="322403" cy="310019"/>
          </a:xfrm>
          <a:prstGeom prst="rect">
            <a:avLst/>
          </a:prstGeom>
          <a:noFill/>
        </p:spPr>
      </p:pic>
      <p:grpSp>
        <p:nvGrpSpPr>
          <p:cNvPr id="14" name="Graphique 1846">
            <a:extLst>
              <a:ext uri="{FF2B5EF4-FFF2-40B4-BE49-F238E27FC236}">
                <a16:creationId xmlns:a16="http://schemas.microsoft.com/office/drawing/2014/main" id="{1B9AC8C4-0EDD-7EB0-566A-6B254275F649}"/>
              </a:ext>
            </a:extLst>
          </p:cNvPr>
          <p:cNvGrpSpPr/>
          <p:nvPr/>
        </p:nvGrpSpPr>
        <p:grpSpPr>
          <a:xfrm>
            <a:off x="736387" y="4079373"/>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989685" y="4237349"/>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a:sym typeface="Wingdings" panose="05000000000000000000" pitchFamily="2" charset="2"/>
              </a:rPr>
              <a:t> </a:t>
            </a:r>
            <a:r>
              <a:rPr lang="fr-FR" sz="1200">
                <a:hlinkClick r:id="rId7" action="ppaction://hlinksldjump"/>
              </a:rPr>
              <a:t>En savoir plus </a:t>
            </a:r>
            <a:endParaRPr lang="fr-FR" sz="1200"/>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551577" y="4611354"/>
            <a:ext cx="6133137"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La Rubrique des Commerciaux pour trouver toutes les informations</a:t>
            </a: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p:txBody>
      </p:sp>
      <p:sp>
        <p:nvSpPr>
          <p:cNvPr id="232" name="Espace réservé du contenu 8">
            <a:extLst>
              <a:ext uri="{FF2B5EF4-FFF2-40B4-BE49-F238E27FC236}">
                <a16:creationId xmlns:a16="http://schemas.microsoft.com/office/drawing/2014/main" id="{71566B2A-E714-D085-0E25-B51A9B7B0912}"/>
              </a:ext>
            </a:extLst>
          </p:cNvPr>
          <p:cNvSpPr txBox="1">
            <a:spLocks/>
          </p:cNvSpPr>
          <p:nvPr/>
        </p:nvSpPr>
        <p:spPr bwMode="auto">
          <a:xfrm>
            <a:off x="5991246" y="3316738"/>
            <a:ext cx="5866539" cy="1046127"/>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3" name="Espace réservé du contenu 8">
            <a:extLst>
              <a:ext uri="{FF2B5EF4-FFF2-40B4-BE49-F238E27FC236}">
                <a16:creationId xmlns:a16="http://schemas.microsoft.com/office/drawing/2014/main" id="{393BEB33-DF51-F651-A5D1-BF2B00387173}"/>
              </a:ext>
            </a:extLst>
          </p:cNvPr>
          <p:cNvSpPr txBox="1">
            <a:spLocks noChangeArrowheads="1"/>
          </p:cNvSpPr>
          <p:nvPr/>
        </p:nvSpPr>
        <p:spPr bwMode="auto">
          <a:xfrm>
            <a:off x="6205206" y="3123698"/>
            <a:ext cx="383792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a:solidFill>
                  <a:schemeClr val="bg1"/>
                </a:solidFill>
              </a:rPr>
              <a:t>     Passerelles / Synergies Pro-Premium</a:t>
            </a:r>
          </a:p>
        </p:txBody>
      </p:sp>
      <p:pic>
        <p:nvPicPr>
          <p:cNvPr id="303" name="Image 302">
            <a:extLst>
              <a:ext uri="{FF2B5EF4-FFF2-40B4-BE49-F238E27FC236}">
                <a16:creationId xmlns:a16="http://schemas.microsoft.com/office/drawing/2014/main" id="{DF56CAF1-E323-DDF1-F10C-FE07E71E606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17712">
            <a:off x="6102636" y="3112132"/>
            <a:ext cx="341740" cy="342197"/>
          </a:xfrm>
          <a:prstGeom prst="ellipse">
            <a:avLst/>
          </a:prstGeom>
          <a:solidFill>
            <a:schemeClr val="bg1"/>
          </a:solidFill>
        </p:spPr>
      </p:pic>
      <p:pic>
        <p:nvPicPr>
          <p:cNvPr id="304" name="Image 303">
            <a:extLst>
              <a:ext uri="{FF2B5EF4-FFF2-40B4-BE49-F238E27FC236}">
                <a16:creationId xmlns:a16="http://schemas.microsoft.com/office/drawing/2014/main" id="{A9290F29-AAC3-FFB9-510A-E421CDFCE20A}"/>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885413" y="3132450"/>
            <a:ext cx="315765" cy="306870"/>
          </a:xfrm>
          <a:prstGeom prst="rect">
            <a:avLst/>
          </a:prstGeom>
        </p:spPr>
      </p:pic>
      <p:sp>
        <p:nvSpPr>
          <p:cNvPr id="4" name="Espace réservé du contenu 8">
            <a:extLst>
              <a:ext uri="{FF2B5EF4-FFF2-40B4-BE49-F238E27FC236}">
                <a16:creationId xmlns:a16="http://schemas.microsoft.com/office/drawing/2014/main" id="{968358EA-B7DF-A01A-B7AD-AB5A6A1008F5}"/>
              </a:ext>
            </a:extLst>
          </p:cNvPr>
          <p:cNvSpPr txBox="1">
            <a:spLocks/>
          </p:cNvSpPr>
          <p:nvPr/>
        </p:nvSpPr>
        <p:spPr>
          <a:xfrm>
            <a:off x="100519" y="1438599"/>
            <a:ext cx="5764102" cy="221798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Offres Formules individuelles ou Famille : </a:t>
            </a:r>
            <a:r>
              <a:rPr kumimoji="0" lang="fr-FR" sz="1200" b="1" i="0" u="none" strike="noStrike" kern="1200" cap="none" spc="0" normalizeH="0" baseline="0" noProof="0">
                <a:ln>
                  <a:noFill/>
                </a:ln>
                <a:solidFill>
                  <a:srgbClr val="C00000"/>
                </a:solidFill>
                <a:effectLst/>
                <a:uLnTx/>
                <a:uFillTx/>
                <a:latin typeface="Arial"/>
                <a:ea typeface="+mn-ea"/>
                <a:cs typeface="+mn-cs"/>
              </a:rPr>
              <a:t>50% de remise sur le forfait Part </a:t>
            </a:r>
            <a:r>
              <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rPr>
              <a:t>si la relation détient un forfait PRO </a:t>
            </a:r>
            <a:r>
              <a:rPr kumimoji="0" lang="fr-FR" sz="1200" b="0" i="1" u="none" strike="noStrike" kern="1200" cap="none" spc="0" normalizeH="0" baseline="0" noProof="0">
                <a:ln>
                  <a:noFill/>
                </a:ln>
                <a:solidFill>
                  <a:prstClr val="black">
                    <a:lumMod val="75000"/>
                    <a:lumOff val="25000"/>
                  </a:prstClr>
                </a:solidFill>
                <a:effectLst/>
                <a:uLnTx/>
                <a:uFillTx/>
                <a:latin typeface="Arial"/>
                <a:ea typeface="+mn-ea"/>
                <a:cs typeface="+mn-cs"/>
              </a:rPr>
              <a:t>(hors forfait Free-Lance / Auto-entrepreneur et SCI)</a:t>
            </a: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1" u="none" strike="noStrike" kern="1200" cap="none" spc="0" normalizeH="0" baseline="0" noProof="0">
              <a:ln>
                <a:noFill/>
              </a:ln>
              <a:solidFill>
                <a:srgbClr val="C00000"/>
              </a:solidFill>
              <a:effectLst/>
              <a:highlight>
                <a:srgbClr val="FFFF00"/>
              </a:highligh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Offre de bienvenue : </a:t>
            </a:r>
            <a:r>
              <a:rPr kumimoji="0" lang="fr-FR" sz="1200" b="1" i="0" u="none" strike="noStrike" kern="1200" cap="none" spc="0" normalizeH="0" baseline="0" noProof="0">
                <a:ln>
                  <a:noFill/>
                </a:ln>
                <a:solidFill>
                  <a:srgbClr val="C00000"/>
                </a:solidFill>
                <a:effectLst/>
                <a:uLnTx/>
                <a:uFillTx/>
                <a:latin typeface="Arial"/>
                <a:ea typeface="+mn-ea"/>
                <a:cs typeface="+mn-cs"/>
              </a:rPr>
              <a:t>de 1 à 6 mois offerts</a:t>
            </a:r>
            <a:r>
              <a:rPr kumimoji="0" lang="fr-FR" sz="1200" b="1" i="0" u="none" strike="noStrike" kern="1200" cap="none" spc="0" normalizeH="0" baseline="0" noProof="0">
                <a:ln>
                  <a:noFill/>
                </a:ln>
                <a:solidFill>
                  <a:prstClr val="black">
                    <a:lumMod val="75000"/>
                    <a:lumOff val="25000"/>
                  </a:prstClr>
                </a:solidFill>
                <a:effectLst/>
                <a:uLnTx/>
                <a:uFillTx/>
                <a:latin typeface="Arial"/>
                <a:ea typeface="+mn-ea"/>
                <a:cs typeface="+mn-cs"/>
              </a:rPr>
              <a:t> </a:t>
            </a:r>
            <a:r>
              <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rPr>
              <a:t>sur le forfait PRO</a:t>
            </a:r>
          </a:p>
          <a:p>
            <a:pPr marL="1143000" marR="0" lvl="2"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Forfait Libre convergence / Forfait </a:t>
            </a:r>
            <a:r>
              <a:rPr kumimoji="0" lang="fr-FR" sz="1000" b="0" i="0" u="none" strike="noStrike" kern="1200" cap="none" spc="0" normalizeH="0" baseline="0" noProof="0" err="1">
                <a:ln>
                  <a:noFill/>
                </a:ln>
                <a:solidFill>
                  <a:prstClr val="black">
                    <a:lumMod val="75000"/>
                    <a:lumOff val="25000"/>
                  </a:prstClr>
                </a:solidFill>
                <a:effectLst/>
                <a:uLnTx/>
                <a:uFillTx/>
                <a:latin typeface="Arial"/>
                <a:ea typeface="+mn-ea"/>
                <a:cs typeface="+mn-cs"/>
              </a:rPr>
              <a:t>Labelis</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 Forfait </a:t>
            </a:r>
            <a:r>
              <a:rPr kumimoji="0" lang="fr-FR" sz="1000" b="0" i="0" u="none" strike="noStrike" kern="1200" cap="none" spc="0" normalizeH="0" baseline="0" noProof="0" err="1">
                <a:ln>
                  <a:noFill/>
                </a:ln>
                <a:solidFill>
                  <a:prstClr val="black">
                    <a:lumMod val="75000"/>
                    <a:lumOff val="25000"/>
                  </a:prstClr>
                </a:solidFill>
                <a:effectLst/>
                <a:uLnTx/>
                <a:uFillTx/>
                <a:latin typeface="Arial"/>
                <a:ea typeface="+mn-ea"/>
                <a:cs typeface="+mn-cs"/>
              </a:rPr>
              <a:t>Labelis</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Santé  </a:t>
            </a:r>
            <a:endParaRPr lang="fr-FR" sz="1000">
              <a:solidFill>
                <a:prstClr val="black">
                  <a:lumMod val="75000"/>
                  <a:lumOff val="25000"/>
                </a:prstClr>
              </a:solidFill>
              <a:latin typeface="Arial"/>
            </a:endParaRPr>
          </a:p>
          <a:p>
            <a:pPr marL="1143000" marR="0" lvl="2"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8" name="Espace réservé du contenu 8">
            <a:extLst>
              <a:ext uri="{FF2B5EF4-FFF2-40B4-BE49-F238E27FC236}">
                <a16:creationId xmlns:a16="http://schemas.microsoft.com/office/drawing/2014/main" id="{4AFA2BE9-071B-2937-53D8-692E52992824}"/>
              </a:ext>
            </a:extLst>
          </p:cNvPr>
          <p:cNvSpPr txBox="1">
            <a:spLocks/>
          </p:cNvSpPr>
          <p:nvPr/>
        </p:nvSpPr>
        <p:spPr>
          <a:xfrm>
            <a:off x="106533" y="4632319"/>
            <a:ext cx="5574047" cy="208499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a:ln>
                  <a:noFill/>
                </a:ln>
                <a:solidFill>
                  <a:prstClr val="black">
                    <a:lumMod val="75000"/>
                    <a:lumOff val="25000"/>
                  </a:prstClr>
                </a:solidFill>
                <a:uLnTx/>
                <a:uFillTx/>
                <a:latin typeface="Arial"/>
                <a:ea typeface="+mn-ea"/>
                <a:cs typeface="+mn-cs"/>
              </a:rPr>
              <a:t>Cibles GERC </a:t>
            </a:r>
            <a:r>
              <a:rPr kumimoji="0" lang="fr-FR" sz="11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t>
            </a:r>
          </a:p>
          <a:p>
            <a:pPr marL="806450" marR="0" lvl="2" indent="-90488"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a:ln>
                  <a:noFill/>
                </a:ln>
                <a:solidFill>
                  <a:prstClr val="black">
                    <a:lumMod val="75000"/>
                    <a:lumOff val="25000"/>
                  </a:prstClr>
                </a:solidFill>
                <a:effectLst/>
                <a:uLnTx/>
                <a:uFillTx/>
                <a:latin typeface="Arial"/>
                <a:ea typeface="+mn-ea"/>
                <a:cs typeface="+mn-cs"/>
              </a:rPr>
              <a:t> JO2024 Last Call : </a:t>
            </a:r>
            <a:r>
              <a:rPr lang="fr-FR" sz="1000">
                <a:solidFill>
                  <a:prstClr val="black">
                    <a:lumMod val="75000"/>
                    <a:lumOff val="25000"/>
                  </a:prstClr>
                </a:solidFill>
                <a:latin typeface="Arial"/>
              </a:rPr>
              <a:t>dernières places offertes par tirage au sort aux c</a:t>
            </a:r>
            <a:r>
              <a:rPr kumimoji="0" lang="fr-FR" sz="1000" b="0" i="0" u="none" strike="noStrike" kern="1200" cap="none" spc="0" normalizeH="0" baseline="0" noProof="0" err="1">
                <a:ln>
                  <a:noFill/>
                </a:ln>
                <a:solidFill>
                  <a:prstClr val="black">
                    <a:lumMod val="75000"/>
                    <a:lumOff val="25000"/>
                  </a:prstClr>
                </a:solidFill>
                <a:effectLst/>
                <a:uLnTx/>
                <a:uFillTx/>
                <a:latin typeface="Arial"/>
                <a:ea typeface="+mn-ea"/>
                <a:cs typeface="+mn-cs"/>
              </a:rPr>
              <a:t>lients</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pros équipés d’une carte Visa Business  ou Visa Gold Business</a:t>
            </a:r>
            <a:endPar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a:ln>
                  <a:noFill/>
                </a:ln>
                <a:solidFill>
                  <a:prstClr val="black">
                    <a:lumMod val="75000"/>
                    <a:lumOff val="25000"/>
                  </a:prstClr>
                </a:solidFill>
                <a:uLnTx/>
                <a:uFillTx/>
                <a:latin typeface="Arial"/>
                <a:ea typeface="+mn-ea"/>
                <a:cs typeface="+mn-cs"/>
              </a:rPr>
              <a:t>Fonds de commerce :</a:t>
            </a:r>
          </a:p>
          <a:p>
            <a:pPr marL="806450" marR="0" lvl="2" indent="-90488"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Clients Pros sans univers Banque au quotidien : </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explorez votre portefeuille pour consolider la relation et Activer/Equiper vos clients sur l’univers de besoin Banque au quotidien </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sym typeface="Wingdings" panose="05000000000000000000" pitchFamily="2" charset="2"/>
              </a:rPr>
              <a:t> près d’</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sym typeface="Wingdings" panose="05000000000000000000" pitchFamily="2" charset="2"/>
              </a:rPr>
              <a:t>1 client Pro </a:t>
            </a:r>
            <a:r>
              <a:rPr kumimoji="0" lang="fr-FR" sz="1000" b="1" i="0" u="sng" strike="noStrike" kern="1200" cap="none" spc="0" normalizeH="0" baseline="0" noProof="0">
                <a:ln>
                  <a:noFill/>
                </a:ln>
                <a:solidFill>
                  <a:prstClr val="black">
                    <a:lumMod val="75000"/>
                    <a:lumOff val="25000"/>
                  </a:prstClr>
                </a:solidFill>
                <a:effectLst/>
                <a:uLnTx/>
                <a:uFillTx/>
                <a:latin typeface="Arial"/>
                <a:ea typeface="+mn-ea"/>
                <a:cs typeface="+mn-cs"/>
                <a:sym typeface="Wingdings" panose="05000000000000000000" pitchFamily="2" charset="2"/>
              </a:rPr>
              <a:t>Actif</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sym typeface="Wingdings" panose="05000000000000000000" pitchFamily="2" charset="2"/>
              </a:rPr>
              <a:t> sur 7 ne détient pas encore l’univers </a:t>
            </a:r>
            <a:r>
              <a:rPr kumimoji="0" lang="fr-FR" sz="1000" b="1" i="0" u="none" strike="noStrike" kern="1200" cap="none" spc="0" normalizeH="0" baseline="0" noProof="0" err="1">
                <a:ln>
                  <a:noFill/>
                </a:ln>
                <a:solidFill>
                  <a:prstClr val="black">
                    <a:lumMod val="75000"/>
                    <a:lumOff val="25000"/>
                  </a:prstClr>
                </a:solidFill>
                <a:effectLst/>
                <a:uLnTx/>
                <a:uFillTx/>
                <a:latin typeface="Arial"/>
                <a:ea typeface="+mn-ea"/>
                <a:cs typeface="+mn-cs"/>
                <a:sym typeface="Wingdings" panose="05000000000000000000" pitchFamily="2" charset="2"/>
              </a:rPr>
              <a:t>Banca</a:t>
            </a:r>
            <a:endPar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11" name="Espace réservé du contenu 8">
            <a:extLst>
              <a:ext uri="{FF2B5EF4-FFF2-40B4-BE49-F238E27FC236}">
                <a16:creationId xmlns:a16="http://schemas.microsoft.com/office/drawing/2014/main" id="{33DF45AE-2C0A-D29A-A5C6-99783830C308}"/>
              </a:ext>
            </a:extLst>
          </p:cNvPr>
          <p:cNvSpPr txBox="1">
            <a:spLocks/>
          </p:cNvSpPr>
          <p:nvPr/>
        </p:nvSpPr>
        <p:spPr>
          <a:xfrm>
            <a:off x="5680580" y="1078394"/>
            <a:ext cx="6306302" cy="1903590"/>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VB forfaits pros - hors auto-entrepreneurs / Freelance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0,5% sur PV </a:t>
            </a:r>
            <a:r>
              <a:rPr kumimoji="0" lang="fr-FR" sz="1000" b="1" i="0" u="none" strike="noStrike" kern="1200" cap="none" spc="0" normalizeH="0" baseline="0" noProof="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Impact potentiel sur Nouvelles EER Medium Large PLR si EER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2,5% sur PV </a:t>
            </a:r>
            <a:r>
              <a:rPr kumimoji="0" lang="fr-FR" sz="1000" b="1" i="0" u="none" strike="noStrike" kern="1200" cap="none" spc="0" normalizeH="0" baseline="0" noProof="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926995" marR="0" lvl="2" indent="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None/>
              <a:tabLst/>
              <a:defRPr/>
            </a:pPr>
            <a:endPar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Ventes nettes Bancarisation et Flux Pros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15% du Baro CAPRO</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lvl="2" indent="-215900" eaLnBrk="1" fontAlgn="auto" hangingPunct="1">
              <a:spcBef>
                <a:spcPts val="300"/>
              </a:spcBef>
              <a:spcAft>
                <a:spcPts val="0"/>
              </a:spcAft>
              <a:buClr>
                <a:srgbClr val="C00000"/>
              </a:buClr>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Impact potentiel sur évolution CPA si client non-actif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Impact potentiel sur évolution </a:t>
            </a:r>
            <a:r>
              <a:rPr kumimoji="0" lang="fr-FR" sz="1000" b="0" i="0" u="none" strike="noStrike" kern="1200" cap="none" spc="0" normalizeH="0" baseline="0" noProof="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 si univers non-détenu (</a:t>
            </a:r>
            <a:r>
              <a:rPr kumimoji="0" lang="fr-FR" sz="1000" b="1" i="0" u="none" strike="noStrike" kern="1200" cap="none" spc="0" normalizeH="0" baseline="0" noProof="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a:ln>
                  <a:noFill/>
                </a:ln>
                <a:solidFill>
                  <a:prstClr val="black">
                    <a:lumMod val="75000"/>
                    <a:lumOff val="25000"/>
                  </a:prstClr>
                </a:solidFill>
                <a:effectLst/>
                <a:uLnTx/>
                <a:uFillTx/>
                <a:latin typeface="Arial"/>
                <a:ea typeface="+mn-ea"/>
                <a:cs typeface="+mn-cs"/>
              </a:rPr>
              <a:t>)</a:t>
            </a:r>
          </a:p>
        </p:txBody>
      </p:sp>
      <p:sp>
        <p:nvSpPr>
          <p:cNvPr id="12" name="Espace réservé du contenu 8">
            <a:extLst>
              <a:ext uri="{FF2B5EF4-FFF2-40B4-BE49-F238E27FC236}">
                <a16:creationId xmlns:a16="http://schemas.microsoft.com/office/drawing/2014/main" id="{0CFFC998-1E8B-78FA-719F-88FF8E8378CB}"/>
              </a:ext>
            </a:extLst>
          </p:cNvPr>
          <p:cNvSpPr txBox="1">
            <a:spLocks/>
          </p:cNvSpPr>
          <p:nvPr/>
        </p:nvSpPr>
        <p:spPr>
          <a:xfrm>
            <a:off x="5570740" y="3461448"/>
            <a:ext cx="6277643" cy="78097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a:p>
            <a:pPr lvl="1" eaLnBrk="1" fontAlgn="auto" hangingPunct="1">
              <a:spcBef>
                <a:spcPts val="300"/>
              </a:spcBef>
              <a:spcAft>
                <a:spcPts val="0"/>
              </a:spcAft>
              <a:buClr>
                <a:srgbClr val="C00000"/>
              </a:buClr>
              <a:buFont typeface="Wingdings" panose="05000000000000000000" pitchFamily="2" charset="2"/>
              <a:buChar char="§"/>
              <a:defRPr/>
            </a:pPr>
            <a:r>
              <a:rPr lang="fr-FR" sz="1200" b="1">
                <a:solidFill>
                  <a:prstClr val="black">
                    <a:lumMod val="75000"/>
                    <a:lumOff val="25000"/>
                  </a:prstClr>
                </a:solidFill>
              </a:rPr>
              <a:t>Offres Formules individuelles ou Famille </a:t>
            </a:r>
            <a:r>
              <a:rPr lang="fr-FR" sz="1200" b="1">
                <a:solidFill>
                  <a:prstClr val="black">
                    <a:lumMod val="75000"/>
                    <a:lumOff val="25000"/>
                  </a:prstClr>
                </a:solidFill>
                <a:effectLst>
                  <a:outerShdw blurRad="38100" dist="38100" dir="2700000" algn="tl">
                    <a:srgbClr val="000000">
                      <a:alpha val="43137"/>
                    </a:srgbClr>
                  </a:outerShdw>
                </a:effectLst>
              </a:rPr>
              <a:t>: </a:t>
            </a:r>
            <a:r>
              <a:rPr lang="fr-FR" sz="1200" b="1">
                <a:solidFill>
                  <a:srgbClr val="C00000"/>
                </a:solidFill>
              </a:rPr>
              <a:t>50% de remise sur le forfait Part </a:t>
            </a:r>
            <a:r>
              <a:rPr lang="fr-FR" sz="1200"/>
              <a:t>si la relation détient un forfait PRO</a:t>
            </a:r>
            <a:endPar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Arial"/>
            </a:endParaRPr>
          </a:p>
        </p:txBody>
      </p:sp>
      <p:pic>
        <p:nvPicPr>
          <p:cNvPr id="2" name="Image 1">
            <a:extLst>
              <a:ext uri="{FF2B5EF4-FFF2-40B4-BE49-F238E27FC236}">
                <a16:creationId xmlns:a16="http://schemas.microsoft.com/office/drawing/2014/main" id="{5983F93E-4DC8-DD72-E0DD-503C3D3A11B3}"/>
              </a:ext>
            </a:extLst>
          </p:cNvPr>
          <p:cNvPicPr>
            <a:picLocks noChangeAspect="1"/>
          </p:cNvPicPr>
          <p:nvPr/>
        </p:nvPicPr>
        <p:blipFill>
          <a:blip r:embed="rId11"/>
          <a:stretch>
            <a:fillRect/>
          </a:stretch>
        </p:blipFill>
        <p:spPr>
          <a:xfrm>
            <a:off x="696064" y="6227572"/>
            <a:ext cx="510206" cy="607081"/>
          </a:xfrm>
          <a:prstGeom prst="rect">
            <a:avLst/>
          </a:prstGeom>
        </p:spPr>
      </p:pic>
      <p:sp>
        <p:nvSpPr>
          <p:cNvPr id="3" name="Rectangle 2">
            <a:extLst>
              <a:ext uri="{FF2B5EF4-FFF2-40B4-BE49-F238E27FC236}">
                <a16:creationId xmlns:a16="http://schemas.microsoft.com/office/drawing/2014/main" id="{993F6828-24BB-F891-976A-5C7AFE6DE633}"/>
              </a:ext>
            </a:extLst>
          </p:cNvPr>
          <p:cNvSpPr/>
          <p:nvPr/>
        </p:nvSpPr>
        <p:spPr>
          <a:xfrm>
            <a:off x="1085077"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rPr>
              <a:t>* Selon conditions décrites dans </a:t>
            </a: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hlinkClick r:id="rId12"/>
              </a:rPr>
              <a:t>le Book des offres</a:t>
            </a:r>
            <a:endPar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34902780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930139"/>
            <a:ext cx="5338572" cy="2229097"/>
          </a:xfrm>
          <a:prstGeom prst="rect">
            <a:avLst/>
          </a:prstGeom>
          <a:noFill/>
          <a:ln w="76200">
            <a:solidFill>
              <a:srgbClr val="7030A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8" name="Espace réservé du contenu 8">
            <a:extLst>
              <a:ext uri="{FF2B5EF4-FFF2-40B4-BE49-F238E27FC236}">
                <a16:creationId xmlns:a16="http://schemas.microsoft.com/office/drawing/2014/main" id="{0BE3BD25-6A58-390C-FE06-CFADED0E7B43}"/>
              </a:ext>
            </a:extLst>
          </p:cNvPr>
          <p:cNvSpPr txBox="1">
            <a:spLocks/>
          </p:cNvSpPr>
          <p:nvPr/>
        </p:nvSpPr>
        <p:spPr>
          <a:xfrm>
            <a:off x="199430" y="4401665"/>
            <a:ext cx="5692092" cy="1741783"/>
          </a:xfrm>
          <a:prstGeom prst="rect">
            <a:avLst/>
          </a:prstGeom>
          <a:noFill/>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Cibles GERC :</a:t>
            </a:r>
          </a:p>
          <a:p>
            <a:pPr marL="806450" marR="0" lvl="2" indent="-90488"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b="1" i="0" u="none" strike="noStrike" kern="1200" cap="none" spc="0" normalizeH="0" baseline="0" noProof="0" err="1">
                <a:ln>
                  <a:noFill/>
                </a:ln>
                <a:solidFill>
                  <a:prstClr val="black">
                    <a:lumMod val="75000"/>
                    <a:lumOff val="25000"/>
                  </a:prstClr>
                </a:solidFill>
                <a:uLnTx/>
                <a:uFillTx/>
                <a:latin typeface="Arial"/>
                <a:ea typeface="+mn-ea"/>
                <a:cs typeface="+mn-cs"/>
              </a:rPr>
              <a:t>Tap</a:t>
            </a:r>
            <a:r>
              <a:rPr kumimoji="0" lang="fr-FR" b="1" i="0" u="none" strike="noStrike" kern="1200" cap="none" spc="0" normalizeH="0" baseline="0" noProof="0">
                <a:ln>
                  <a:noFill/>
                </a:ln>
                <a:solidFill>
                  <a:prstClr val="black">
                    <a:lumMod val="75000"/>
                    <a:lumOff val="25000"/>
                  </a:prstClr>
                </a:solidFill>
                <a:uLnTx/>
                <a:uFillTx/>
                <a:latin typeface="Arial"/>
                <a:ea typeface="+mn-ea"/>
                <a:cs typeface="+mn-cs"/>
              </a:rPr>
              <a:t> To </a:t>
            </a:r>
            <a:r>
              <a:rPr kumimoji="0" lang="fr-FR" b="1" i="0" u="none" strike="noStrike" kern="1200" cap="none" spc="0" normalizeH="0" baseline="0" noProof="0" err="1">
                <a:ln>
                  <a:noFill/>
                </a:ln>
                <a:solidFill>
                  <a:prstClr val="black">
                    <a:lumMod val="75000"/>
                    <a:lumOff val="25000"/>
                  </a:prstClr>
                </a:solidFill>
                <a:uLnTx/>
                <a:uFillTx/>
                <a:latin typeface="Arial"/>
                <a:ea typeface="+mn-ea"/>
                <a:cs typeface="+mn-cs"/>
              </a:rPr>
              <a:t>Pay</a:t>
            </a:r>
            <a:r>
              <a:rPr kumimoji="0" lang="fr-FR" b="1" i="0" u="none" strike="noStrike" kern="1200" cap="none" spc="0" normalizeH="0" baseline="0" noProof="0">
                <a:ln>
                  <a:noFill/>
                </a:ln>
                <a:solidFill>
                  <a:prstClr val="black">
                    <a:lumMod val="75000"/>
                    <a:lumOff val="25000"/>
                  </a:prstClr>
                </a:solidFill>
                <a:uLnTx/>
                <a:uFillTx/>
                <a:latin typeface="Arial"/>
                <a:ea typeface="+mn-ea"/>
                <a:cs typeface="+mn-cs"/>
              </a:rPr>
              <a:t> sur </a:t>
            </a:r>
            <a:r>
              <a:rPr kumimoji="0" lang="fr-FR" b="1" i="0" u="none" strike="noStrike" kern="1200" cap="none" spc="0" normalizeH="0" baseline="0" noProof="0" err="1">
                <a:ln>
                  <a:noFill/>
                </a:ln>
                <a:solidFill>
                  <a:prstClr val="black">
                    <a:lumMod val="75000"/>
                    <a:lumOff val="25000"/>
                  </a:prstClr>
                </a:solidFill>
                <a:uLnTx/>
                <a:uFillTx/>
                <a:latin typeface="Arial"/>
                <a:ea typeface="+mn-ea"/>
                <a:cs typeface="+mn-cs"/>
              </a:rPr>
              <a:t>Androïd</a:t>
            </a:r>
            <a:endPar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sym typeface="Wingdings" panose="05000000000000000000" pitchFamily="2" charset="2"/>
            </a:endParaRPr>
          </a:p>
          <a:p>
            <a:pPr marL="806450" marR="0" lvl="2" indent="-90488"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b="1" i="0" u="none" strike="noStrike" kern="1200" cap="none" spc="0" normalizeH="0" baseline="0" noProof="0">
                <a:ln>
                  <a:noFill/>
                </a:ln>
                <a:solidFill>
                  <a:prstClr val="black">
                    <a:lumMod val="75000"/>
                    <a:lumOff val="25000"/>
                  </a:prstClr>
                </a:solidFill>
                <a:uLnTx/>
                <a:uFillTx/>
                <a:latin typeface="Arial"/>
                <a:ea typeface="+mn-ea"/>
                <a:cs typeface="+mn-cs"/>
                <a:sym typeface="Wingdings" panose="05000000000000000000" pitchFamily="2" charset="2"/>
              </a:rPr>
              <a:t>Solutions innovantes pour nos EER récentes</a:t>
            </a:r>
          </a:p>
          <a:p>
            <a:pPr marL="887413" marR="0" lvl="2" indent="-171450" defTabSz="914400" rtl="0" eaLnBrk="1" fontAlgn="auto" latinLnBrk="0" hangingPunct="1">
              <a:lnSpc>
                <a:spcPct val="100000"/>
              </a:lnSpc>
              <a:spcBef>
                <a:spcPts val="300"/>
              </a:spcBef>
              <a:spcAft>
                <a:spcPts val="0"/>
              </a:spcAft>
              <a:buClr>
                <a:srgbClr val="7030A0"/>
              </a:buClr>
              <a:buSzTx/>
              <a:tabLst/>
              <a:defRPr/>
            </a:pPr>
            <a:r>
              <a:rPr lang="fr-FR" b="1">
                <a:solidFill>
                  <a:prstClr val="black">
                    <a:lumMod val="75000"/>
                    <a:lumOff val="25000"/>
                  </a:prstClr>
                </a:solidFill>
                <a:latin typeface="Arial"/>
                <a:sym typeface="Wingdings" panose="05000000000000000000" pitchFamily="2" charset="2"/>
              </a:rPr>
              <a:t>Equipement Pros de Santé, </a:t>
            </a:r>
            <a:r>
              <a:rPr kumimoji="0" lang="fr-FR" sz="1200" b="0" i="0" u="none" strike="noStrike" kern="1200" cap="none" spc="0" normalizeH="0" baseline="0" noProof="0">
                <a:ln>
                  <a:noFill/>
                </a:ln>
                <a:solidFill>
                  <a:prstClr val="black">
                    <a:lumMod val="75000"/>
                    <a:lumOff val="25000"/>
                  </a:prstClr>
                </a:solidFill>
                <a:effectLst/>
                <a:uLnTx/>
                <a:uFillTx/>
                <a:latin typeface="Arial"/>
                <a:ea typeface="+mn-ea"/>
                <a:cs typeface="+mn-cs"/>
              </a:rPr>
              <a:t>et notamment sur l’univers G</a:t>
            </a:r>
            <a:r>
              <a:rPr kumimoji="0" lang="fr-FR" sz="1100" b="0" i="1" u="none" strike="noStrike" kern="1200" cap="none" spc="0" normalizeH="0" baseline="0" noProof="0">
                <a:ln>
                  <a:noFill/>
                </a:ln>
                <a:solidFill>
                  <a:prstClr val="black">
                    <a:lumMod val="75000"/>
                    <a:lumOff val="25000"/>
                  </a:prstClr>
                </a:solidFill>
                <a:effectLst/>
                <a:uLnTx/>
                <a:uFillTx/>
                <a:latin typeface="Arial"/>
                <a:ea typeface="+mn-ea"/>
                <a:cs typeface="+mn-cs"/>
              </a:rPr>
              <a:t> </a:t>
            </a:r>
            <a:r>
              <a:rPr kumimoji="0" lang="fr-FR" sz="1000" b="0" i="1" u="none" strike="noStrike" kern="1200" cap="none" spc="0" normalizeH="0" baseline="0" noProof="0">
                <a:ln>
                  <a:noFill/>
                </a:ln>
                <a:solidFill>
                  <a:prstClr val="black">
                    <a:lumMod val="75000"/>
                    <a:lumOff val="25000"/>
                  </a:prstClr>
                </a:solidFill>
                <a:effectLst/>
                <a:uLnTx/>
                <a:uFillTx/>
                <a:latin typeface="Arial"/>
                <a:ea typeface="+mn-ea"/>
                <a:cs typeface="+mn-cs"/>
              </a:rPr>
              <a:t>: contrats monétique, TPE, JPEL Express, Oney, …</a:t>
            </a:r>
            <a:endParaRPr kumimoji="0" lang="fr-FR" b="1" i="0" u="none" strike="noStrike" kern="1200" cap="none" spc="0" normalizeH="0" baseline="0" noProof="0">
              <a:ln>
                <a:noFill/>
              </a:ln>
              <a:solidFill>
                <a:prstClr val="black">
                  <a:lumMod val="75000"/>
                  <a:lumOff val="25000"/>
                </a:prstClr>
              </a:solidFill>
              <a:uLnTx/>
              <a:uFillTx/>
              <a:latin typeface="Arial"/>
              <a:ea typeface="+mn-ea"/>
              <a:cs typeface="+mn-cs"/>
              <a:sym typeface="Wingdings" panose="05000000000000000000" pitchFamily="2" charset="2"/>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Fonds de commerce</a:t>
            </a:r>
          </a:p>
          <a:p>
            <a:pPr marL="1143000" marR="0" lvl="2"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50" i="0" u="none" strike="noStrike" kern="1200" cap="none" spc="0" normalizeH="0" baseline="0" noProof="0">
                <a:ln>
                  <a:noFill/>
                </a:ln>
                <a:solidFill>
                  <a:prstClr val="black">
                    <a:lumMod val="75000"/>
                    <a:lumOff val="25000"/>
                  </a:prstClr>
                </a:solidFill>
                <a:uLnTx/>
                <a:uFillTx/>
                <a:latin typeface="Arial"/>
                <a:ea typeface="+mn-ea"/>
                <a:cs typeface="+mn-cs"/>
              </a:rPr>
              <a:t>Clients Pros sans univers FLUX</a:t>
            </a: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6011642" y="1001916"/>
            <a:ext cx="5866539" cy="3053721"/>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0" name="Espace réservé du contenu 8">
            <a:extLst>
              <a:ext uri="{FF2B5EF4-FFF2-40B4-BE49-F238E27FC236}">
                <a16:creationId xmlns:a16="http://schemas.microsoft.com/office/drawing/2014/main" id="{CA5C9BC4-D84D-C0DB-0B66-8E21AA5A9C84}"/>
              </a:ext>
            </a:extLst>
          </p:cNvPr>
          <p:cNvSpPr txBox="1">
            <a:spLocks/>
          </p:cNvSpPr>
          <p:nvPr/>
        </p:nvSpPr>
        <p:spPr>
          <a:xfrm>
            <a:off x="5848044" y="1112904"/>
            <a:ext cx="5904012"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VB contrats monétique de proximité / </a:t>
            </a:r>
            <a:r>
              <a:rPr kumimoji="0" lang="fr-FR" sz="1000" b="0" i="0" u="none" strike="noStrike" kern="1200" cap="none" spc="0" normalizeH="0" baseline="0" noProof="0" err="1">
                <a:ln>
                  <a:noFill/>
                </a:ln>
                <a:solidFill>
                  <a:prstClr val="black">
                    <a:lumMod val="75000"/>
                    <a:lumOff val="25000"/>
                  </a:prstClr>
                </a:solidFill>
                <a:uLnTx/>
                <a:uFillTx/>
                <a:latin typeface="Arial"/>
                <a:ea typeface="+mn-ea"/>
                <a:cs typeface="+mn-cs"/>
              </a:rPr>
              <a:t>Tap</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 to Pay (</a:t>
            </a: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0,5% sur PV </a:t>
            </a:r>
            <a:r>
              <a:rPr kumimoji="0" lang="fr-FR" sz="1000" b="1" i="0" u="none" strike="noStrike" kern="1200" cap="none" spc="0" normalizeH="0" baseline="0" noProof="0" err="1">
                <a:ln>
                  <a:noFill/>
                </a:ln>
                <a:solidFill>
                  <a:prstClr val="black">
                    <a:lumMod val="75000"/>
                    <a:lumOff val="25000"/>
                  </a:prstClr>
                </a:solidFill>
                <a:uLnTx/>
                <a:uFillTx/>
                <a:latin typeface="Arial"/>
                <a:ea typeface="+mn-ea"/>
                <a:cs typeface="+mn-cs"/>
              </a:rPr>
              <a:t>Indiv</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VB e-commerce [JPEL </a:t>
            </a:r>
            <a:r>
              <a:rPr kumimoji="0" lang="fr-FR" sz="1000" b="0" i="0" u="none" strike="noStrike" kern="1200" cap="none" spc="0" normalizeH="0" baseline="0" noProof="0" err="1">
                <a:ln>
                  <a:noFill/>
                </a:ln>
                <a:solidFill>
                  <a:prstClr val="black">
                    <a:lumMod val="75000"/>
                    <a:lumOff val="25000"/>
                  </a:prstClr>
                </a:solidFill>
                <a:uLnTx/>
                <a:uFillTx/>
                <a:latin typeface="Arial"/>
                <a:ea typeface="+mn-ea"/>
                <a:cs typeface="+mn-cs"/>
              </a:rPr>
              <a:t>Expr</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 </a:t>
            </a:r>
            <a:r>
              <a:rPr kumimoji="0" lang="fr-FR" sz="1000" b="0" i="0" u="none" strike="noStrike" kern="1200" cap="none" spc="0" normalizeH="0" baseline="0" noProof="0" err="1">
                <a:ln>
                  <a:noFill/>
                </a:ln>
                <a:solidFill>
                  <a:prstClr val="black">
                    <a:lumMod val="75000"/>
                    <a:lumOff val="25000"/>
                  </a:prstClr>
                </a:solidFill>
                <a:uLnTx/>
                <a:uFillTx/>
                <a:latin typeface="Arial"/>
                <a:ea typeface="+mn-ea"/>
                <a:cs typeface="+mn-cs"/>
              </a:rPr>
              <a:t>payplug</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 SP+, VADS, IZ e-commerce (</a:t>
            </a: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0,5% sur PV </a:t>
            </a:r>
            <a:r>
              <a:rPr kumimoji="0" lang="fr-FR" sz="1000" b="1" i="0" u="none" strike="noStrike" kern="1200" cap="none" spc="0" normalizeH="0" baseline="0" noProof="0" err="1">
                <a:ln>
                  <a:noFill/>
                </a:ln>
                <a:solidFill>
                  <a:prstClr val="black">
                    <a:lumMod val="75000"/>
                    <a:lumOff val="25000"/>
                  </a:prstClr>
                </a:solidFill>
                <a:uLnTx/>
                <a:uFillTx/>
                <a:latin typeface="Arial"/>
                <a:ea typeface="+mn-ea"/>
                <a:cs typeface="+mn-cs"/>
              </a:rPr>
              <a:t>Indiv</a:t>
            </a: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Ventes nettes Bancarisation et Flux Pros (</a:t>
            </a: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15% du Baro CAPRO</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a:t>
            </a:r>
          </a:p>
          <a:p>
            <a:pPr marL="1142895" lvl="2" indent="-215900" eaLnBrk="1" fontAlgn="auto" hangingPunct="1">
              <a:spcBef>
                <a:spcPts val="300"/>
              </a:spcBef>
              <a:spcAft>
                <a:spcPts val="0"/>
              </a:spcAft>
              <a:buClr>
                <a:srgbClr val="7030A0"/>
              </a:buClr>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Impact potentiel sur évolution CPA si client non-actif (</a:t>
            </a: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7,5% du Baro CAPRO</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Impact potentiel sur évolution </a:t>
            </a:r>
            <a:r>
              <a:rPr kumimoji="0" lang="fr-FR" sz="1000" b="0" i="0" u="none" strike="noStrike" kern="1200" cap="none" spc="0" normalizeH="0" baseline="0" noProof="0" err="1">
                <a:ln>
                  <a:noFill/>
                </a:ln>
                <a:solidFill>
                  <a:prstClr val="black">
                    <a:lumMod val="75000"/>
                    <a:lumOff val="25000"/>
                  </a:prstClr>
                </a:solidFill>
                <a:uLnTx/>
                <a:uFillTx/>
                <a:latin typeface="Arial"/>
                <a:ea typeface="+mn-ea"/>
                <a:cs typeface="+mn-cs"/>
              </a:rPr>
              <a:t>CPAé</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 si univers non-détenu (</a:t>
            </a: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7,5% du Baro CAPRO</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Astuce : </a:t>
            </a:r>
            <a:r>
              <a:rPr kumimoji="0" lang="fr-FR" sz="1000" b="1" i="1" u="none" strike="noStrike" kern="1200" cap="none" spc="0" normalizeH="0" baseline="0" noProof="0">
                <a:ln>
                  <a:noFill/>
                </a:ln>
                <a:solidFill>
                  <a:prstClr val="black">
                    <a:lumMod val="75000"/>
                    <a:lumOff val="25000"/>
                  </a:prstClr>
                </a:solidFill>
                <a:uLnTx/>
                <a:uFillTx/>
                <a:latin typeface="Arial"/>
                <a:ea typeface="+mn-ea"/>
                <a:cs typeface="+mn-cs"/>
              </a:rPr>
              <a:t>Tous prescripteurs </a:t>
            </a:r>
            <a:r>
              <a:rPr kumimoji="0" lang="fr-FR" sz="1000" b="1" i="1" u="none" strike="noStrike" kern="1200" cap="none" spc="0" normalizeH="0" baseline="0" noProof="0">
                <a:ln>
                  <a:noFill/>
                </a:ln>
                <a:solidFill>
                  <a:prstClr val="black">
                    <a:lumMod val="75000"/>
                    <a:lumOff val="25000"/>
                  </a:prstClr>
                </a:solidFill>
                <a:uLnTx/>
                <a:uFillTx/>
                <a:latin typeface="Arial"/>
                <a:ea typeface="+mn-ea"/>
                <a:cs typeface="+mn-cs"/>
                <a:sym typeface="Wingdings" panose="05000000000000000000" pitchFamily="2" charset="2"/>
              </a:rPr>
              <a:t> </a:t>
            </a:r>
            <a:r>
              <a:rPr kumimoji="0" lang="fr-FR" sz="1000" b="0" i="1" u="none" strike="noStrike" kern="1200" cap="none" spc="0" normalizeH="0" baseline="0" noProof="0">
                <a:ln>
                  <a:noFill/>
                </a:ln>
                <a:solidFill>
                  <a:prstClr val="black">
                    <a:lumMod val="75000"/>
                    <a:lumOff val="25000"/>
                  </a:prstClr>
                </a:solidFill>
                <a:uLnTx/>
                <a:uFillTx/>
                <a:latin typeface="Arial"/>
                <a:ea typeface="+mn-ea"/>
                <a:cs typeface="+mn-cs"/>
              </a:rPr>
              <a:t>Nos experts sont à vos cotés, il vous suffit d’en parler simplement à vos clients et de passer le relai sur </a:t>
            </a:r>
            <a:r>
              <a:rPr kumimoji="0" lang="fr-FR" sz="1000" b="0" i="1" u="none" strike="noStrike" kern="1200" cap="none" spc="0" normalizeH="0" baseline="0" noProof="0" err="1">
                <a:ln>
                  <a:noFill/>
                </a:ln>
                <a:solidFill>
                  <a:prstClr val="black">
                    <a:lumMod val="75000"/>
                    <a:lumOff val="25000"/>
                  </a:prstClr>
                </a:solidFill>
                <a:uLnTx/>
                <a:uFillTx/>
                <a:latin typeface="Arial"/>
                <a:ea typeface="+mn-ea"/>
                <a:cs typeface="+mn-cs"/>
              </a:rPr>
              <a:t>Monexpert</a:t>
            </a:r>
            <a:r>
              <a:rPr kumimoji="0" lang="fr-FR" sz="1000" b="0" i="1" u="none" strike="noStrike" kern="1200" cap="none" spc="0" normalizeH="0" baseline="0" noProof="0">
                <a:ln>
                  <a:noFill/>
                </a:ln>
                <a:solidFill>
                  <a:prstClr val="black">
                    <a:lumMod val="75000"/>
                    <a:lumOff val="25000"/>
                  </a:prstClr>
                </a:solidFill>
                <a:uLnTx/>
                <a:uFillTx/>
                <a:latin typeface="Arial"/>
                <a:ea typeface="+mn-ea"/>
                <a:cs typeface="+mn-cs"/>
              </a:rPr>
              <a:t> (TPE Santé et Ce Boost </a:t>
            </a:r>
            <a:r>
              <a:rPr kumimoji="0" lang="fr-FR" sz="1000" b="0" i="1" u="none" strike="noStrike" kern="1200" cap="none" spc="0" normalizeH="0" baseline="0" noProof="0" err="1">
                <a:ln>
                  <a:noFill/>
                </a:ln>
                <a:solidFill>
                  <a:prstClr val="black">
                    <a:lumMod val="75000"/>
                    <a:lumOff val="25000"/>
                  </a:prstClr>
                </a:solidFill>
                <a:uLnTx/>
                <a:uFillTx/>
                <a:latin typeface="Arial"/>
                <a:ea typeface="+mn-ea"/>
                <a:cs typeface="+mn-cs"/>
              </a:rPr>
              <a:t>Fid</a:t>
            </a:r>
            <a:r>
              <a:rPr kumimoji="0" lang="fr-FR" sz="1000" b="0" i="1" u="none" strike="noStrike" kern="1200" cap="none" spc="0" normalizeH="0" baseline="0" noProof="0">
                <a:ln>
                  <a:noFill/>
                </a:ln>
                <a:solidFill>
                  <a:prstClr val="black">
                    <a:lumMod val="75000"/>
                    <a:lumOff val="25000"/>
                  </a:prstClr>
                </a:solidFill>
                <a:uLnTx/>
                <a:uFillTx/>
                <a:latin typeface="Arial"/>
                <a:ea typeface="+mn-ea"/>
                <a:cs typeface="+mn-cs"/>
              </a:rPr>
              <a:t> )</a:t>
            </a:r>
          </a:p>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uLnTx/>
              <a:uFillTx/>
              <a:latin typeface="Arial"/>
              <a:ea typeface="+mn-ea"/>
              <a:cs typeface="Aria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598125"/>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a:solidFill>
                  <a:schemeClr val="tx1">
                    <a:lumMod val="75000"/>
                    <a:lumOff val="25000"/>
                  </a:schemeClr>
                </a:solidFill>
              </a:rPr>
              <a:t>Grand Public - Premium - </a:t>
            </a:r>
            <a:r>
              <a:rPr lang="fr-FR" sz="1400" b="1" kern="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469508"/>
            <a:ext cx="11843759" cy="384043"/>
          </a:xfrm>
        </p:spPr>
        <p:txBody>
          <a:bodyPr/>
          <a:lstStyle/>
          <a:p>
            <a:r>
              <a:rPr lang="fr-FR" sz="1800">
                <a:latin typeface="Montserrat Black"/>
              </a:rPr>
              <a:t>L’</a:t>
            </a:r>
            <a:r>
              <a:rPr lang="fr-FR" sz="1800">
                <a:solidFill>
                  <a:srgbClr val="C00000"/>
                </a:solidFill>
                <a:latin typeface="Montserrat Black"/>
              </a:rPr>
              <a:t>Essentiel </a:t>
            </a:r>
            <a:r>
              <a:rPr lang="fr-FR" sz="1800">
                <a:latin typeface="Montserrat Black"/>
              </a:rPr>
              <a:t>de la Monétique et du e-commerce </a:t>
            </a:r>
            <a:endParaRPr lang="fr-FR" sz="1800">
              <a:solidFill>
                <a:srgbClr val="00B05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MONETIQUE &amp; </a:t>
            </a:r>
            <a:r>
              <a:rPr lang="fr-FR" err="1">
                <a:solidFill>
                  <a:schemeClr val="bg1"/>
                </a:solidFill>
                <a:latin typeface="Montserrat Black" panose="00000A00000000000000" pitchFamily="2" charset="0"/>
              </a:rPr>
              <a:t>e-COMMERCE</a:t>
            </a:r>
            <a:endParaRPr lang="fr-FR">
              <a:solidFill>
                <a:schemeClr val="bg1"/>
              </a:solidFill>
              <a:latin typeface="Montserrat Black" panose="00000A00000000000000" pitchFamily="2" charset="0"/>
            </a:endParaRP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4427544"/>
            <a:ext cx="5866539" cy="1726244"/>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803596"/>
            <a:ext cx="2205650" cy="338987"/>
          </a:xfrm>
          <a:prstGeom prst="rect">
            <a:avLst/>
          </a:prstGeom>
          <a:solidFill>
            <a:srgbClr val="7030A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4252977"/>
            <a:ext cx="4186042" cy="357549"/>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a:solidFill>
                  <a:schemeClr val="bg1"/>
                </a:solidFill>
              </a:rPr>
              <a:t>     TOUT SUR… la Monétique et l’e-commerce</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276406"/>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624" y="4177641"/>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a:solidFill>
                  <a:srgbClr val="C00000"/>
                </a:solidFill>
              </a:rPr>
              <a:t>Des cibles qualifiées </a:t>
            </a:r>
            <a:r>
              <a:rPr lang="fr-FR" sz="1200" b="1"/>
              <a:t>pour organiser </a:t>
            </a:r>
            <a:r>
              <a:rPr lang="fr-FR" sz="1200" b="1">
                <a:solidFill>
                  <a:srgbClr val="C00000"/>
                </a:solidFill>
              </a:rPr>
              <a:t>la prise de contact </a:t>
            </a:r>
            <a:r>
              <a:rPr lang="fr-FR" sz="1200" b="1"/>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3">
            <a:duotone>
              <a:prstClr val="black"/>
              <a:schemeClr val="accent5">
                <a:tint val="45000"/>
                <a:satMod val="400000"/>
              </a:schemeClr>
            </a:duotone>
          </a:blip>
          <a:stretch>
            <a:fillRect/>
          </a:stretch>
        </p:blipFill>
        <p:spPr>
          <a:xfrm rot="5701988" flipH="1" flipV="1">
            <a:off x="5110094" y="4048059"/>
            <a:ext cx="322403" cy="310019"/>
          </a:xfrm>
          <a:prstGeom prst="rect">
            <a:avLst/>
          </a:prstGeom>
          <a:noFill/>
        </p:spPr>
      </p:pic>
      <p:pic>
        <p:nvPicPr>
          <p:cNvPr id="288" name="Image 287">
            <a:hlinkClick r:id="rId4"/>
            <a:extLst>
              <a:ext uri="{FF2B5EF4-FFF2-40B4-BE49-F238E27FC236}">
                <a16:creationId xmlns:a16="http://schemas.microsoft.com/office/drawing/2014/main" id="{61FDC1EA-92E6-A0FC-7DFC-A14227F0CAC8}"/>
              </a:ext>
            </a:extLst>
          </p:cNvPr>
          <p:cNvPicPr>
            <a:picLocks noChangeAspect="1"/>
          </p:cNvPicPr>
          <p:nvPr/>
        </p:nvPicPr>
        <p:blipFill>
          <a:blip r:embed="rId5">
            <a:clrChange>
              <a:clrFrom>
                <a:srgbClr val="FDF9FA"/>
              </a:clrFrom>
              <a:clrTo>
                <a:srgbClr val="FDF9FA">
                  <a:alpha val="0"/>
                </a:srgbClr>
              </a:clrTo>
            </a:clrChange>
          </a:blip>
          <a:stretch>
            <a:fillRect/>
          </a:stretch>
        </p:blipFill>
        <p:spPr>
          <a:xfrm>
            <a:off x="10597403" y="5462434"/>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3">
            <a:duotone>
              <a:prstClr val="black"/>
              <a:schemeClr val="accent5">
                <a:tint val="45000"/>
                <a:satMod val="400000"/>
              </a:schemeClr>
            </a:duotone>
          </a:blip>
          <a:stretch>
            <a:fillRect/>
          </a:stretch>
        </p:blipFill>
        <p:spPr>
          <a:xfrm rot="4962598" flipH="1" flipV="1">
            <a:off x="11361197" y="5536809"/>
            <a:ext cx="322403" cy="310019"/>
          </a:xfrm>
          <a:prstGeom prst="rect">
            <a:avLst/>
          </a:prstGeom>
          <a:noFill/>
        </p:spPr>
      </p:pic>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836999"/>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4003190" y="3936202"/>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a:sym typeface="Wingdings" panose="05000000000000000000" pitchFamily="2" charset="2"/>
              </a:rPr>
              <a:t> </a:t>
            </a:r>
            <a:r>
              <a:rPr lang="fr-FR" sz="1200">
                <a:hlinkClick r:id="rId6" action="ppaction://hlinksldjump"/>
              </a:rPr>
              <a:t>En savoir plus </a:t>
            </a:r>
            <a:endParaRPr lang="fr-FR" sz="1200"/>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551577" y="4429540"/>
            <a:ext cx="6133137"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La boîte à outils : </a:t>
            </a:r>
          </a:p>
          <a:p>
            <a:pPr marL="926995" marR="0" lvl="2" indent="0" algn="l" defTabSz="914400" rtl="0" eaLnBrk="1" fontAlgn="auto" latinLnBrk="0" hangingPunct="1">
              <a:lnSpc>
                <a:spcPct val="100000"/>
              </a:lnSpc>
              <a:spcBef>
                <a:spcPts val="300"/>
              </a:spcBef>
              <a:spcAft>
                <a:spcPts val="0"/>
              </a:spcAft>
              <a:buClr>
                <a:srgbClr val="7030A0"/>
              </a:buClr>
              <a:buSzTx/>
              <a:buNone/>
              <a:tabLst/>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 </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err="1">
                <a:ln>
                  <a:noFill/>
                </a:ln>
                <a:solidFill>
                  <a:prstClr val="black">
                    <a:lumMod val="75000"/>
                    <a:lumOff val="25000"/>
                  </a:prstClr>
                </a:solidFill>
                <a:uLnTx/>
                <a:uFillTx/>
                <a:latin typeface="Arial"/>
                <a:ea typeface="+mn-ea"/>
                <a:cs typeface="+mn-cs"/>
              </a:rPr>
              <a:t>Simul</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 </a:t>
            </a:r>
            <a:r>
              <a:rPr kumimoji="0" lang="fr-FR" sz="1000" b="0" i="0" u="none" strike="noStrike" kern="1200" cap="none" spc="0" normalizeH="0" baseline="0" noProof="0" err="1">
                <a:ln>
                  <a:noFill/>
                </a:ln>
                <a:solidFill>
                  <a:prstClr val="black">
                    <a:lumMod val="75000"/>
                    <a:lumOff val="25000"/>
                  </a:prstClr>
                </a:solidFill>
                <a:uLnTx/>
                <a:uFillTx/>
                <a:latin typeface="Arial"/>
                <a:ea typeface="+mn-ea"/>
                <a:cs typeface="+mn-cs"/>
              </a:rPr>
              <a:t>Easy</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 pour proposer le bon taux de commission monétique : clic </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hlinkClick r:id="rId7">
                  <a:extLst>
                    <a:ext uri="{A12FA001-AC4F-418D-AE19-62706E023703}">
                      <ahyp:hlinkClr xmlns:ahyp="http://schemas.microsoft.com/office/drawing/2018/hyperlinkcolor" val="tx"/>
                    </a:ext>
                  </a:extLst>
                </a:hlinkClick>
              </a:rPr>
              <a:t>ic</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i</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La Rubrique des Commerciaux pour trouver toutes les informations :</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lang="fr-FR" sz="1000">
              <a:solidFill>
                <a:prstClr val="black">
                  <a:lumMod val="75000"/>
                  <a:lumOff val="25000"/>
                </a:prstClr>
              </a:solidFill>
              <a:latin typeface="Arial"/>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Diag Solutions Paiement PM &amp; EI </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sym typeface="Wingdings" panose="05000000000000000000" pitchFamily="2" charset="2"/>
              </a:rPr>
              <a:t>accessible depuis Portail </a:t>
            </a:r>
            <a:r>
              <a:rPr kumimoji="0" lang="fr-FR" sz="1000" b="0" i="0" u="none" strike="noStrike" kern="1200" cap="none" spc="0" normalizeH="0" baseline="0" noProof="0" err="1">
                <a:ln>
                  <a:noFill/>
                </a:ln>
                <a:solidFill>
                  <a:prstClr val="black">
                    <a:lumMod val="75000"/>
                    <a:lumOff val="25000"/>
                  </a:prstClr>
                </a:solidFill>
                <a:uLnTx/>
                <a:uFillTx/>
                <a:latin typeface="Arial"/>
                <a:ea typeface="+mn-ea"/>
                <a:cs typeface="+mn-cs"/>
                <a:sym typeface="Wingdings" panose="05000000000000000000" pitchFamily="2" charset="2"/>
              </a:rPr>
              <a:t>MySys</a:t>
            </a:r>
            <a:endPar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endParaRPr>
          </a:p>
        </p:txBody>
      </p:sp>
      <p:sp>
        <p:nvSpPr>
          <p:cNvPr id="6" name="Espace réservé du contenu 8">
            <a:extLst>
              <a:ext uri="{FF2B5EF4-FFF2-40B4-BE49-F238E27FC236}">
                <a16:creationId xmlns:a16="http://schemas.microsoft.com/office/drawing/2014/main" id="{83C0C098-B6F8-5F4B-96F1-EE9EF7EC2136}"/>
              </a:ext>
            </a:extLst>
          </p:cNvPr>
          <p:cNvSpPr txBox="1">
            <a:spLocks/>
          </p:cNvSpPr>
          <p:nvPr/>
        </p:nvSpPr>
        <p:spPr>
          <a:xfrm>
            <a:off x="14210" y="1289592"/>
            <a:ext cx="5880879" cy="24227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a:ln>
                  <a:noFill/>
                </a:ln>
                <a:solidFill>
                  <a:prstClr val="black">
                    <a:lumMod val="75000"/>
                    <a:lumOff val="25000"/>
                  </a:prstClr>
                </a:solidFill>
                <a:uLnTx/>
                <a:uFillTx/>
                <a:latin typeface="Arial"/>
                <a:ea typeface="+mn-ea"/>
                <a:cs typeface="+mn-cs"/>
              </a:rPr>
              <a:t>TPE Premium : </a:t>
            </a:r>
            <a:r>
              <a:rPr kumimoji="0" lang="fr-FR" sz="1000" b="0" i="0" u="none" strike="noStrike" kern="1200" cap="none" spc="0" normalizeH="0" baseline="0" noProof="0">
                <a:ln>
                  <a:noFill/>
                </a:ln>
                <a:solidFill>
                  <a:srgbClr val="C00000"/>
                </a:solidFill>
                <a:uLnTx/>
                <a:uFillTx/>
                <a:latin typeface="Arial"/>
                <a:ea typeface="+mn-ea"/>
                <a:cs typeface="+mn-cs"/>
              </a:rPr>
              <a:t>2 mois de loyer offerts si engagement sur 48 mois </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a:ln>
                  <a:noFill/>
                </a:ln>
                <a:solidFill>
                  <a:prstClr val="black">
                    <a:lumMod val="75000"/>
                    <a:lumOff val="25000"/>
                  </a:prstClr>
                </a:solidFill>
                <a:uLnTx/>
                <a:uFillTx/>
                <a:latin typeface="Arial"/>
                <a:ea typeface="+mn-ea"/>
                <a:cs typeface="+mn-cs"/>
              </a:rPr>
              <a:t>TPE IP fixe Professionnels de Santé : </a:t>
            </a:r>
            <a:r>
              <a:rPr kumimoji="0" lang="fr-FR" sz="1000" b="0" i="0" u="none" strike="noStrike" kern="1200" cap="none" spc="0" normalizeH="0" baseline="0" noProof="0">
                <a:ln>
                  <a:noFill/>
                </a:ln>
                <a:solidFill>
                  <a:srgbClr val="C00000"/>
                </a:solidFill>
                <a:uLnTx/>
                <a:uFillTx/>
                <a:latin typeface="Arial"/>
                <a:ea typeface="+mn-ea"/>
                <a:cs typeface="+mn-cs"/>
              </a:rPr>
              <a:t>Loyer à 9,90€</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en-US" sz="1100" b="1" i="0" u="none" strike="noStrike" kern="1200" cap="none" spc="0" normalizeH="0" baseline="0" noProof="0">
                <a:ln>
                  <a:noFill/>
                </a:ln>
                <a:solidFill>
                  <a:prstClr val="black">
                    <a:lumMod val="75000"/>
                    <a:lumOff val="25000"/>
                  </a:prstClr>
                </a:solidFill>
                <a:uLnTx/>
                <a:uFillTx/>
                <a:latin typeface="Arial"/>
                <a:ea typeface="+mn-ea"/>
                <a:cs typeface="+mn-cs"/>
              </a:rPr>
              <a:t>TPE</a:t>
            </a:r>
            <a:r>
              <a:rPr kumimoji="0" lang="fr-FR" sz="1100" b="1" i="0" u="none" strike="noStrike" kern="1200" cap="none" spc="0" normalizeH="0" baseline="0" noProof="0">
                <a:ln>
                  <a:noFill/>
                </a:ln>
                <a:solidFill>
                  <a:prstClr val="black">
                    <a:lumMod val="75000"/>
                    <a:lumOff val="25000"/>
                  </a:prstClr>
                </a:solidFill>
                <a:uLnTx/>
                <a:uFillTx/>
                <a:latin typeface="Arial"/>
                <a:ea typeface="+mn-ea"/>
                <a:cs typeface="+mn-cs"/>
              </a:rPr>
              <a:t> Fixe/Mobile/4G </a:t>
            </a:r>
            <a:r>
              <a:rPr kumimoji="0" lang="en-US" sz="1100" b="1" i="0" u="none" strike="noStrike" kern="1200" cap="none" spc="0" normalizeH="0" baseline="0" noProof="0">
                <a:ln>
                  <a:noFill/>
                </a:ln>
                <a:solidFill>
                  <a:prstClr val="black">
                    <a:lumMod val="75000"/>
                    <a:lumOff val="25000"/>
                  </a:prstClr>
                </a:solidFill>
                <a:uLnTx/>
                <a:uFillTx/>
                <a:latin typeface="Arial"/>
                <a:ea typeface="+mn-ea"/>
                <a:cs typeface="+mn-cs"/>
              </a:rPr>
              <a:t>Pros de </a:t>
            </a:r>
            <a:r>
              <a:rPr kumimoji="0" lang="en-US" sz="1100" b="1" i="0" u="none" strike="noStrike" kern="1200" cap="none" spc="0" normalizeH="0" baseline="0" noProof="0" err="1">
                <a:ln>
                  <a:noFill/>
                </a:ln>
                <a:solidFill>
                  <a:prstClr val="black">
                    <a:lumMod val="75000"/>
                    <a:lumOff val="25000"/>
                  </a:prstClr>
                </a:solidFill>
                <a:uLnTx/>
                <a:uFillTx/>
                <a:latin typeface="Arial"/>
                <a:ea typeface="+mn-ea"/>
                <a:cs typeface="+mn-cs"/>
              </a:rPr>
              <a:t>santé</a:t>
            </a:r>
            <a:r>
              <a:rPr kumimoji="0" lang="en-US" sz="1100" b="1" i="0" u="none" strike="noStrike" kern="1200" cap="none" spc="0" normalizeH="0" baseline="0" noProof="0">
                <a:ln>
                  <a:noFill/>
                </a:ln>
                <a:solidFill>
                  <a:prstClr val="black">
                    <a:lumMod val="75000"/>
                    <a:lumOff val="25000"/>
                  </a:prstClr>
                </a:solidFill>
                <a:uLnTx/>
                <a:uFillTx/>
                <a:latin typeface="Arial"/>
                <a:ea typeface="+mn-ea"/>
                <a:cs typeface="+mn-cs"/>
              </a:rPr>
              <a:t> </a:t>
            </a:r>
            <a:r>
              <a:rPr kumimoji="0" lang="en-US" sz="1100" b="0" i="0" u="none" strike="noStrike" kern="1200" cap="none" spc="0" normalizeH="0" baseline="0" noProof="0">
                <a:ln>
                  <a:noFill/>
                </a:ln>
                <a:solidFill>
                  <a:srgbClr val="C00000"/>
                </a:solidFill>
                <a:uLnTx/>
                <a:uFillTx/>
                <a:latin typeface="Arial"/>
                <a:ea typeface="+mn-ea"/>
                <a:cs typeface="+mn-cs"/>
              </a:rPr>
              <a:t>: </a:t>
            </a:r>
            <a:r>
              <a:rPr kumimoji="0" lang="en-US" sz="1000" b="0" i="0" u="none" strike="noStrike" kern="1200" cap="none" spc="0" normalizeH="0" baseline="0" noProof="0">
                <a:ln>
                  <a:noFill/>
                </a:ln>
                <a:solidFill>
                  <a:srgbClr val="C00000"/>
                </a:solidFill>
                <a:uLnTx/>
                <a:uFillTx/>
                <a:latin typeface="Arial"/>
                <a:ea typeface="+mn-ea"/>
                <a:cs typeface="+mn-cs"/>
              </a:rPr>
              <a:t>Tarif de location </a:t>
            </a:r>
            <a:r>
              <a:rPr kumimoji="0" lang="en-US" sz="1000" b="0" i="0" u="none" strike="noStrike" kern="1200" cap="none" spc="0" normalizeH="0" baseline="0" noProof="0" err="1">
                <a:ln>
                  <a:noFill/>
                </a:ln>
                <a:solidFill>
                  <a:srgbClr val="C00000"/>
                </a:solidFill>
                <a:uLnTx/>
                <a:uFillTx/>
                <a:latin typeface="Arial"/>
                <a:ea typeface="+mn-ea"/>
                <a:cs typeface="+mn-cs"/>
              </a:rPr>
              <a:t>privilégié</a:t>
            </a:r>
            <a:r>
              <a:rPr kumimoji="0" lang="en-US" sz="1000" b="0" i="0" u="none" strike="noStrike" kern="1200" cap="none" spc="0" normalizeH="0" baseline="0" noProof="0">
                <a:ln>
                  <a:noFill/>
                </a:ln>
                <a:solidFill>
                  <a:srgbClr val="C00000"/>
                </a:solidFill>
                <a:uLnTx/>
                <a:uFillTx/>
                <a:latin typeface="Arial"/>
                <a:ea typeface="+mn-ea"/>
                <a:cs typeface="+mn-cs"/>
              </a:rPr>
              <a:t> + 2 </a:t>
            </a:r>
            <a:r>
              <a:rPr kumimoji="0" lang="en-US" sz="1000" b="0" i="0" u="none" strike="noStrike" kern="1200" cap="none" spc="0" normalizeH="0" baseline="0" noProof="0" err="1">
                <a:ln>
                  <a:noFill/>
                </a:ln>
                <a:solidFill>
                  <a:srgbClr val="C00000"/>
                </a:solidFill>
                <a:uLnTx/>
                <a:uFillTx/>
                <a:latin typeface="Arial"/>
                <a:ea typeface="+mn-ea"/>
                <a:cs typeface="+mn-cs"/>
              </a:rPr>
              <a:t>mois</a:t>
            </a:r>
            <a:r>
              <a:rPr kumimoji="0" lang="en-US" sz="1000" b="0" i="0" u="none" strike="noStrike" kern="1200" cap="none" spc="0" normalizeH="0" baseline="0" noProof="0">
                <a:ln>
                  <a:noFill/>
                </a:ln>
                <a:solidFill>
                  <a:srgbClr val="C00000"/>
                </a:solidFill>
                <a:uLnTx/>
                <a:uFillTx/>
                <a:latin typeface="Arial"/>
                <a:ea typeface="+mn-ea"/>
                <a:cs typeface="+mn-cs"/>
              </a:rPr>
              <a:t> de </a:t>
            </a:r>
            <a:r>
              <a:rPr kumimoji="0" lang="en-US" sz="1000" b="0" i="0" u="none" strike="noStrike" kern="1200" cap="none" spc="0" normalizeH="0" baseline="0" noProof="0" err="1">
                <a:ln>
                  <a:noFill/>
                </a:ln>
                <a:solidFill>
                  <a:srgbClr val="C00000"/>
                </a:solidFill>
                <a:uLnTx/>
                <a:uFillTx/>
                <a:latin typeface="Arial"/>
                <a:ea typeface="+mn-ea"/>
                <a:cs typeface="+mn-cs"/>
              </a:rPr>
              <a:t>loyer</a:t>
            </a:r>
            <a:r>
              <a:rPr kumimoji="0" lang="en-US" sz="1000" b="0" i="0" u="none" strike="noStrike" kern="1200" cap="none" spc="0" normalizeH="0" baseline="0" noProof="0">
                <a:ln>
                  <a:noFill/>
                </a:ln>
                <a:solidFill>
                  <a:srgbClr val="C00000"/>
                </a:solidFill>
                <a:uLnTx/>
                <a:uFillTx/>
                <a:latin typeface="Arial"/>
                <a:ea typeface="+mn-ea"/>
                <a:cs typeface="+mn-cs"/>
              </a:rPr>
              <a:t> </a:t>
            </a:r>
            <a:r>
              <a:rPr kumimoji="0" lang="en-US" sz="1000" b="0" i="0" u="none" strike="noStrike" kern="1200" cap="none" spc="0" normalizeH="0" baseline="0" noProof="0" err="1">
                <a:ln>
                  <a:noFill/>
                </a:ln>
                <a:solidFill>
                  <a:srgbClr val="C00000"/>
                </a:solidFill>
                <a:uLnTx/>
                <a:uFillTx/>
                <a:latin typeface="Arial"/>
                <a:ea typeface="+mn-ea"/>
                <a:cs typeface="+mn-cs"/>
              </a:rPr>
              <a:t>offerts</a:t>
            </a:r>
            <a:r>
              <a:rPr kumimoji="0" lang="en-US" sz="1000" b="0" i="0" u="none" strike="noStrike" kern="1200" cap="none" spc="0" normalizeH="0" baseline="0" noProof="0">
                <a:ln>
                  <a:noFill/>
                </a:ln>
                <a:solidFill>
                  <a:srgbClr val="C00000"/>
                </a:solidFill>
                <a:uLnTx/>
                <a:uFillTx/>
                <a:latin typeface="Arial"/>
                <a:ea typeface="+mn-ea"/>
                <a:cs typeface="+mn-cs"/>
              </a:rPr>
              <a:t> </a:t>
            </a:r>
            <a:r>
              <a:rPr kumimoji="0" lang="en-US" sz="1000" b="0" i="0" u="none" strike="noStrike" kern="1200" cap="none" spc="0" normalizeH="0" baseline="0" noProof="0" err="1">
                <a:ln>
                  <a:noFill/>
                </a:ln>
                <a:solidFill>
                  <a:srgbClr val="C00000"/>
                </a:solidFill>
                <a:uLnTx/>
                <a:uFillTx/>
                <a:latin typeface="Arial"/>
                <a:ea typeface="+mn-ea"/>
                <a:cs typeface="+mn-cs"/>
              </a:rPr>
              <a:t>si</a:t>
            </a:r>
            <a:r>
              <a:rPr kumimoji="0" lang="en-US" sz="1000" b="0" i="0" u="none" strike="noStrike" kern="1200" cap="none" spc="0" normalizeH="0" baseline="0" noProof="0">
                <a:ln>
                  <a:noFill/>
                </a:ln>
                <a:solidFill>
                  <a:srgbClr val="C00000"/>
                </a:solidFill>
                <a:uLnTx/>
                <a:uFillTx/>
                <a:latin typeface="Arial"/>
                <a:ea typeface="+mn-ea"/>
                <a:cs typeface="+mn-cs"/>
              </a:rPr>
              <a:t> engagement sur 48 </a:t>
            </a:r>
            <a:r>
              <a:rPr kumimoji="0" lang="en-US" sz="1000" b="0" i="0" u="none" strike="noStrike" kern="1200" cap="none" spc="0" normalizeH="0" baseline="0" noProof="0" err="1">
                <a:ln>
                  <a:noFill/>
                </a:ln>
                <a:solidFill>
                  <a:srgbClr val="C00000"/>
                </a:solidFill>
                <a:uLnTx/>
                <a:uFillTx/>
                <a:latin typeface="Arial"/>
                <a:ea typeface="+mn-ea"/>
                <a:cs typeface="+mn-cs"/>
              </a:rPr>
              <a:t>mois</a:t>
            </a:r>
            <a:r>
              <a:rPr kumimoji="0" lang="en-US" sz="1000" b="0" i="0" u="none" strike="noStrike" kern="1200" cap="none" spc="0" normalizeH="0" baseline="0" noProof="0">
                <a:ln>
                  <a:noFill/>
                </a:ln>
                <a:solidFill>
                  <a:srgbClr val="C00000"/>
                </a:solidFill>
                <a:uLnTx/>
                <a:uFillTx/>
                <a:latin typeface="Arial"/>
                <a:ea typeface="+mn-ea"/>
                <a:cs typeface="+mn-cs"/>
              </a:rPr>
              <a:t>.</a:t>
            </a:r>
            <a:endParaRPr kumimoji="0" lang="fr-FR" sz="1000" b="0" i="0" u="none" strike="noStrike" kern="1200" cap="none" spc="0" normalizeH="0" baseline="0" noProof="0">
              <a:ln>
                <a:noFill/>
              </a:ln>
              <a:solidFill>
                <a:srgbClr val="C00000"/>
              </a:solidFill>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a:ln>
                  <a:noFill/>
                </a:ln>
                <a:solidFill>
                  <a:prstClr val="black">
                    <a:lumMod val="75000"/>
                    <a:lumOff val="25000"/>
                  </a:prstClr>
                </a:solidFill>
                <a:uLnTx/>
                <a:uFillTx/>
                <a:latin typeface="Arial"/>
                <a:ea typeface="+mn-ea"/>
                <a:cs typeface="+mn-cs"/>
              </a:rPr>
              <a:t>IZ </a:t>
            </a:r>
            <a:r>
              <a:rPr kumimoji="0" lang="fr-FR" sz="1100" b="1" i="0" u="none" strike="noStrike" kern="1200" cap="none" spc="0" normalizeH="0" baseline="0" noProof="0" err="1">
                <a:ln>
                  <a:noFill/>
                </a:ln>
                <a:solidFill>
                  <a:prstClr val="black">
                    <a:lumMod val="75000"/>
                    <a:lumOff val="25000"/>
                  </a:prstClr>
                </a:solidFill>
                <a:uLnTx/>
                <a:uFillTx/>
                <a:latin typeface="Arial"/>
                <a:ea typeface="+mn-ea"/>
                <a:cs typeface="+mn-cs"/>
              </a:rPr>
              <a:t>e-COMMERCE</a:t>
            </a:r>
            <a:r>
              <a:rPr kumimoji="0" lang="fr-FR" sz="1100" b="1" i="0" u="none" strike="noStrike" kern="1200" cap="none" spc="0" normalizeH="0" baseline="0" noProof="0">
                <a:ln>
                  <a:noFill/>
                </a:ln>
                <a:solidFill>
                  <a:prstClr val="black">
                    <a:lumMod val="75000"/>
                    <a:lumOff val="25000"/>
                  </a:prstClr>
                </a:solidFill>
                <a:uLnTx/>
                <a:uFillTx/>
                <a:latin typeface="Arial"/>
                <a:ea typeface="+mn-ea"/>
                <a:cs typeface="+mn-cs"/>
              </a:rPr>
              <a:t> by REGICOM </a:t>
            </a:r>
            <a:r>
              <a:rPr kumimoji="0" lang="fr-FR" sz="1100" b="0" i="0" u="none" strike="noStrike" kern="1200" cap="none" spc="0" normalizeH="0" baseline="0" noProof="0">
                <a:ln>
                  <a:noFill/>
                </a:ln>
                <a:solidFill>
                  <a:prstClr val="black">
                    <a:lumMod val="75000"/>
                    <a:lumOff val="25000"/>
                  </a:prstClr>
                </a:solidFill>
                <a:uLnTx/>
                <a:uFillTx/>
                <a:latin typeface="Arial"/>
                <a:ea typeface="+mn-ea"/>
                <a:cs typeface="+mn-cs"/>
              </a:rPr>
              <a:t>: </a:t>
            </a:r>
            <a:r>
              <a:rPr kumimoji="0" lang="fr-FR" sz="1000" b="0" i="0" u="none" strike="noStrike" kern="1200" cap="none" spc="0" normalizeH="0" baseline="0" noProof="0">
                <a:ln>
                  <a:noFill/>
                </a:ln>
                <a:solidFill>
                  <a:srgbClr val="C00000"/>
                </a:solidFill>
                <a:uLnTx/>
                <a:uFillTx/>
                <a:latin typeface="Arial"/>
                <a:ea typeface="+mn-ea"/>
                <a:cs typeface="+mn-cs"/>
              </a:rPr>
              <a:t>6 mois gratuits </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sur la création et l’abonnement – </a:t>
            </a:r>
            <a:r>
              <a:rPr kumimoji="0" lang="fr-FR" sz="1000" b="0" i="1" u="none" strike="noStrike" kern="1200" cap="none" spc="0" normalizeH="0" baseline="0" noProof="0">
                <a:ln>
                  <a:noFill/>
                </a:ln>
                <a:solidFill>
                  <a:prstClr val="black">
                    <a:lumMod val="75000"/>
                    <a:lumOff val="25000"/>
                  </a:prstClr>
                </a:solidFill>
                <a:uLnTx/>
                <a:uFillTx/>
                <a:latin typeface="Arial"/>
                <a:ea typeface="+mn-ea"/>
                <a:cs typeface="+mn-cs"/>
              </a:rPr>
              <a:t>sans engagement </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 à l’offre « Site Une Page » + </a:t>
            </a:r>
            <a:r>
              <a:rPr kumimoji="0" lang="fr-FR" sz="1000" b="0" i="0" u="none" strike="noStrike" kern="1200" cap="none" spc="0" normalizeH="0" baseline="0" noProof="0">
                <a:ln>
                  <a:noFill/>
                </a:ln>
                <a:solidFill>
                  <a:srgbClr val="C00000"/>
                </a:solidFill>
                <a:uLnTx/>
                <a:uFillTx/>
                <a:latin typeface="Arial"/>
                <a:ea typeface="+mn-ea"/>
                <a:cs typeface="+mn-cs"/>
              </a:rPr>
              <a:t>6 mois gratuits </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sur l’abonnement Gestion Centralisée des Réseaux Sociaux – </a:t>
            </a:r>
            <a:r>
              <a:rPr kumimoji="0" lang="fr-FR" sz="1000" b="0" i="1" u="none" strike="noStrike" kern="1200" cap="none" spc="0" normalizeH="0" baseline="0" noProof="0">
                <a:ln>
                  <a:noFill/>
                </a:ln>
                <a:solidFill>
                  <a:prstClr val="black">
                    <a:lumMod val="75000"/>
                    <a:lumOff val="25000"/>
                  </a:prstClr>
                </a:solidFill>
                <a:uLnTx/>
                <a:uFillTx/>
                <a:latin typeface="Arial"/>
                <a:ea typeface="+mn-ea"/>
                <a:cs typeface="+mn-cs"/>
              </a:rPr>
              <a:t>sans engagement </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err="1">
                <a:ln>
                  <a:noFill/>
                </a:ln>
                <a:solidFill>
                  <a:prstClr val="black">
                    <a:lumMod val="75000"/>
                    <a:lumOff val="25000"/>
                  </a:prstClr>
                </a:solidFill>
                <a:uLnTx/>
                <a:uFillTx/>
                <a:latin typeface="Arial"/>
                <a:ea typeface="+mn-ea"/>
                <a:cs typeface="+mn-cs"/>
              </a:rPr>
              <a:t>PayPlug</a:t>
            </a:r>
            <a:r>
              <a:rPr kumimoji="0" lang="fr-FR" sz="1100" b="1" i="0" u="none" strike="noStrike" kern="1200" cap="none" spc="0" normalizeH="0" baseline="0" noProof="0">
                <a:ln>
                  <a:noFill/>
                </a:ln>
                <a:solidFill>
                  <a:prstClr val="black">
                    <a:lumMod val="75000"/>
                    <a:lumOff val="25000"/>
                  </a:prstClr>
                </a:solidFill>
                <a:uLnTx/>
                <a:uFillTx/>
                <a:latin typeface="Arial"/>
                <a:ea typeface="+mn-ea"/>
                <a:cs typeface="+mn-cs"/>
              </a:rPr>
              <a:t> : </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3 mois d'abonnement offerts pour toute souscription d'une offre </a:t>
            </a:r>
            <a:r>
              <a:rPr kumimoji="0" lang="fr-FR" sz="1000" b="0" i="0" u="none" strike="noStrike" kern="1200" cap="none" spc="0" normalizeH="0" baseline="0" noProof="0" err="1">
                <a:ln>
                  <a:noFill/>
                </a:ln>
                <a:solidFill>
                  <a:prstClr val="black">
                    <a:lumMod val="75000"/>
                    <a:lumOff val="25000"/>
                  </a:prstClr>
                </a:solidFill>
                <a:uLnTx/>
                <a:uFillTx/>
                <a:latin typeface="Arial"/>
                <a:ea typeface="+mn-ea"/>
                <a:cs typeface="+mn-cs"/>
              </a:rPr>
              <a:t>PayPlug</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 Starter / Pro </a:t>
            </a:r>
            <a:r>
              <a:rPr kumimoji="0" lang="fr-FR" sz="1000" b="1" i="0" u="none" strike="noStrike" kern="1200" cap="none" spc="0" normalizeH="0" baseline="0" noProof="0">
                <a:ln>
                  <a:noFill/>
                </a:ln>
                <a:solidFill>
                  <a:srgbClr val="C00000"/>
                </a:solidFill>
                <a:uLnTx/>
                <a:uFillTx/>
                <a:latin typeface="Arial"/>
                <a:ea typeface="+mn-ea"/>
                <a:cs typeface="+mn-cs"/>
              </a:rPr>
              <a:t>OU</a:t>
            </a: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 </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6 mois d'abonnement offerts pour toute souscription d'une offre </a:t>
            </a:r>
            <a:r>
              <a:rPr kumimoji="0" lang="fr-FR" sz="1000" b="0" i="0" u="none" strike="noStrike" kern="1200" cap="none" spc="0" normalizeH="0" baseline="0" noProof="0" err="1">
                <a:ln>
                  <a:noFill/>
                </a:ln>
                <a:solidFill>
                  <a:prstClr val="black">
                    <a:lumMod val="75000"/>
                    <a:lumOff val="25000"/>
                  </a:prstClr>
                </a:solidFill>
                <a:uLnTx/>
                <a:uFillTx/>
                <a:latin typeface="Arial"/>
                <a:ea typeface="+mn-ea"/>
                <a:cs typeface="+mn-cs"/>
              </a:rPr>
              <a:t>PayPlug</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 Pro (ou Platinum) ET de la fonctionnalité PAYLATER (paiement fractionné garanti)</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JPEL Express</a:t>
            </a:r>
            <a:endParaRPr kumimoji="0" lang="fr-FR" sz="1100" b="1" i="0" u="none" strike="noStrike" kern="1200" cap="none" spc="0" normalizeH="0" baseline="0" noProof="0">
              <a:ln>
                <a:noFill/>
              </a:ln>
              <a:solidFill>
                <a:prstClr val="black">
                  <a:lumMod val="75000"/>
                  <a:lumOff val="25000"/>
                </a:prstClr>
              </a:solidFill>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C00000"/>
              </a:buClr>
              <a:buSzTx/>
              <a:buFont typeface="Arial" panose="020B0604020202020204" pitchFamily="34" charset="0"/>
              <a:buNone/>
              <a:tabLst/>
              <a:defRPr/>
            </a:pPr>
            <a:endParaRPr kumimoji="0" lang="fr-FR" sz="800" b="1" i="0" u="none" strike="noStrike" kern="1200" cap="none" spc="0" normalizeH="0" baseline="0" noProof="0">
              <a:ln>
                <a:noFill/>
              </a:ln>
              <a:solidFill>
                <a:prstClr val="black">
                  <a:lumMod val="75000"/>
                  <a:lumOff val="25000"/>
                </a:prstClr>
              </a:solidFill>
              <a:uLnTx/>
              <a:uFillTx/>
              <a:latin typeface="Arial"/>
              <a:ea typeface="+mn-ea"/>
              <a:cs typeface="+mn-cs"/>
            </a:endParaRPr>
          </a:p>
        </p:txBody>
      </p:sp>
      <p:pic>
        <p:nvPicPr>
          <p:cNvPr id="5" name="Image 4">
            <a:extLst>
              <a:ext uri="{FF2B5EF4-FFF2-40B4-BE49-F238E27FC236}">
                <a16:creationId xmlns:a16="http://schemas.microsoft.com/office/drawing/2014/main" id="{13345C5F-CA01-4AF5-2A3E-A3A56A1E25A9}"/>
              </a:ext>
            </a:extLst>
          </p:cNvPr>
          <p:cNvPicPr>
            <a:picLocks noChangeAspect="1"/>
          </p:cNvPicPr>
          <p:nvPr/>
        </p:nvPicPr>
        <p:blipFill>
          <a:blip r:embed="rId8"/>
          <a:stretch>
            <a:fillRect/>
          </a:stretch>
        </p:blipFill>
        <p:spPr>
          <a:xfrm>
            <a:off x="696064" y="6227572"/>
            <a:ext cx="510206" cy="607081"/>
          </a:xfrm>
          <a:prstGeom prst="rect">
            <a:avLst/>
          </a:prstGeom>
        </p:spPr>
      </p:pic>
      <p:sp>
        <p:nvSpPr>
          <p:cNvPr id="2" name="Rectangle 1">
            <a:extLst>
              <a:ext uri="{FF2B5EF4-FFF2-40B4-BE49-F238E27FC236}">
                <a16:creationId xmlns:a16="http://schemas.microsoft.com/office/drawing/2014/main" id="{73B1E532-B682-B06D-A8C0-761ACCDA89C6}"/>
              </a:ext>
            </a:extLst>
          </p:cNvPr>
          <p:cNvSpPr/>
          <p:nvPr/>
        </p:nvSpPr>
        <p:spPr>
          <a:xfrm>
            <a:off x="1085077"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rPr>
              <a:t>* Selon conditions décrites dans </a:t>
            </a: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hlinkClick r:id="rId9"/>
              </a:rPr>
              <a:t>le Book des offres</a:t>
            </a:r>
            <a:endPar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6784252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524015"/>
            <a:ext cx="5338572" cy="2635222"/>
          </a:xfrm>
          <a:prstGeom prst="rect">
            <a:avLst/>
          </a:prstGeom>
          <a:noFill/>
          <a:ln w="76200">
            <a:solidFill>
              <a:srgbClr val="EE6B13"/>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7" name="Espace réservé du contenu 8">
            <a:extLst>
              <a:ext uri="{FF2B5EF4-FFF2-40B4-BE49-F238E27FC236}">
                <a16:creationId xmlns:a16="http://schemas.microsoft.com/office/drawing/2014/main" id="{F8CD74EC-0374-90D9-FC60-83815BA6F338}"/>
              </a:ext>
            </a:extLst>
          </p:cNvPr>
          <p:cNvSpPr txBox="1">
            <a:spLocks/>
          </p:cNvSpPr>
          <p:nvPr/>
        </p:nvSpPr>
        <p:spPr>
          <a:xfrm>
            <a:off x="32001" y="3969889"/>
            <a:ext cx="5692092" cy="18261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Cibles GERC :</a:t>
            </a:r>
          </a:p>
          <a:p>
            <a:pPr marL="806450" marR="0" lvl="2" indent="-180975" algn="just"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Partage de la Valeur / Cible réglementaire : </a:t>
            </a:r>
            <a:r>
              <a:rPr kumimoji="0" lang="fr-FR" sz="1000" i="0" u="none" strike="noStrike" kern="1200" cap="none" spc="0" normalizeH="0" baseline="0" noProof="0">
                <a:ln>
                  <a:noFill/>
                </a:ln>
                <a:solidFill>
                  <a:prstClr val="black">
                    <a:lumMod val="75000"/>
                    <a:lumOff val="25000"/>
                  </a:prstClr>
                </a:solidFill>
                <a:uLnTx/>
                <a:uFillTx/>
                <a:latin typeface="Arial"/>
                <a:ea typeface="+mn-ea"/>
                <a:cs typeface="+mn-cs"/>
              </a:rPr>
              <a:t>clients Pros Actifs ayant de 11 à 49 salariés non-</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détenteurs de contrats d’épargne salariale</a:t>
            </a:r>
            <a:endParaRPr kumimoji="0" lang="fr-FR" sz="900" b="0" i="0" u="none" strike="noStrike" kern="1200" cap="none" spc="0" normalizeH="0" baseline="0" noProof="0">
              <a:ln>
                <a:noFill/>
              </a:ln>
              <a:solidFill>
                <a:prstClr val="black">
                  <a:lumMod val="75000"/>
                  <a:lumOff val="25000"/>
                </a:prstClr>
              </a:solidFill>
              <a:uLnTx/>
              <a:uFillTx/>
              <a:latin typeface="Arial"/>
              <a:ea typeface="+mn-ea"/>
              <a:cs typeface="+mn-cs"/>
            </a:endParaRPr>
          </a:p>
          <a:p>
            <a:pPr marL="806450" marR="0" lvl="2" indent="-180975" algn="just"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endParaRPr>
          </a:p>
          <a:p>
            <a:pPr marL="806450" marR="0" lvl="2" indent="-180975" algn="just"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Fonds de commerce</a:t>
            </a:r>
          </a:p>
          <a:p>
            <a:pPr marL="1143000" marR="0" lvl="2" indent="-2160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Vos clients sans univers Ingénierie Sociale </a:t>
            </a:r>
            <a:r>
              <a:rPr kumimoji="0" lang="fr-FR" sz="1000" b="0" i="1" u="none" strike="noStrike" kern="1200" cap="none" spc="0" normalizeH="0" baseline="0" noProof="0">
                <a:ln>
                  <a:noFill/>
                </a:ln>
                <a:solidFill>
                  <a:prstClr val="black">
                    <a:lumMod val="75000"/>
                    <a:lumOff val="25000"/>
                  </a:prstClr>
                </a:solidFill>
                <a:uLnTx/>
                <a:uFillTx/>
                <a:latin typeface="Arial"/>
                <a:ea typeface="+mn-ea"/>
                <a:cs typeface="+mn-cs"/>
              </a:rPr>
              <a:t>[seuls 6 % de nos clients sont équipés d’un contrat d’Epargne Salariale]</a:t>
            </a:r>
          </a:p>
          <a:p>
            <a:pPr marL="216000" marR="0" lvl="0" indent="-216000" algn="l" defTabSz="914400" rtl="0" eaLnBrk="1" fontAlgn="auto" latinLnBrk="0" hangingPunct="1">
              <a:lnSpc>
                <a:spcPct val="100000"/>
              </a:lnSpc>
              <a:spcBef>
                <a:spcPts val="300"/>
              </a:spcBef>
              <a:spcAft>
                <a:spcPts val="0"/>
              </a:spcAft>
              <a:buClr>
                <a:srgbClr val="F49D63">
                  <a:lumMod val="75000"/>
                </a:srgbClr>
              </a:buClr>
              <a:buSzTx/>
              <a:buFont typeface="Arial" panose="020B0604020202020204" pitchFamily="34" charset="0"/>
              <a:buChar char="■"/>
              <a:tabLst/>
              <a:defRPr/>
            </a:pPr>
            <a:endParaRPr kumimoji="0" lang="fr-FR" sz="1400" b="1" i="0" u="none" strike="noStrike" kern="1200" cap="none" spc="0" normalizeH="0" baseline="0" noProof="0">
              <a:ln>
                <a:noFill/>
              </a:ln>
              <a:solidFill>
                <a:prstClr val="black">
                  <a:lumMod val="75000"/>
                  <a:lumOff val="25000"/>
                </a:prstClr>
              </a:solidFill>
              <a:uLnTx/>
              <a:uFillTx/>
              <a:latin typeface="Arial"/>
              <a:ea typeface="+mn-ea"/>
              <a:cs typeface="+mn-cs"/>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399353"/>
          </a:xfrm>
          <a:prstGeom prst="rect">
            <a:avLst/>
          </a:prstGeom>
          <a:noFill/>
          <a:ln w="76200">
            <a:solidFill>
              <a:srgbClr val="EE6B1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0" name="Espace réservé du contenu 8">
            <a:extLst>
              <a:ext uri="{FF2B5EF4-FFF2-40B4-BE49-F238E27FC236}">
                <a16:creationId xmlns:a16="http://schemas.microsoft.com/office/drawing/2014/main" id="{8B85C327-F0AB-3EC7-F356-2010DF39B0DB}"/>
              </a:ext>
            </a:extLst>
          </p:cNvPr>
          <p:cNvSpPr txBox="1">
            <a:spLocks/>
          </p:cNvSpPr>
          <p:nvPr/>
        </p:nvSpPr>
        <p:spPr>
          <a:xfrm>
            <a:off x="5749274" y="950154"/>
            <a:ext cx="6106068"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VB Epargne Salariale alimentée (</a:t>
            </a: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0,5% sur PV </a:t>
            </a:r>
            <a:r>
              <a:rPr kumimoji="0" lang="fr-FR" sz="1000" b="1" i="0" u="none" strike="noStrike" kern="1200" cap="none" spc="0" normalizeH="0" baseline="0" noProof="0" err="1">
                <a:ln>
                  <a:noFill/>
                </a:ln>
                <a:solidFill>
                  <a:prstClr val="black">
                    <a:lumMod val="75000"/>
                    <a:lumOff val="25000"/>
                  </a:prstClr>
                </a:solidFill>
                <a:uLnTx/>
                <a:uFillTx/>
                <a:latin typeface="Arial"/>
                <a:ea typeface="+mn-ea"/>
                <a:cs typeface="+mn-cs"/>
              </a:rPr>
              <a:t>Indiv</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a:t>
            </a:r>
          </a:p>
          <a:p>
            <a:pPr marL="926995" marR="0" lvl="2" indent="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None/>
              <a:tabLst/>
              <a:defRPr/>
            </a:pPr>
            <a:endPar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EE6B13"/>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Ventes nettes IARD / </a:t>
            </a:r>
            <a:r>
              <a:rPr kumimoji="0" lang="fr-FR" sz="1000" b="0" i="0" u="none" strike="noStrike" kern="1200" cap="none" spc="0" normalizeH="0" baseline="0" noProof="0" err="1">
                <a:ln>
                  <a:noFill/>
                </a:ln>
                <a:solidFill>
                  <a:prstClr val="black">
                    <a:lumMod val="75000"/>
                    <a:lumOff val="25000"/>
                  </a:prstClr>
                </a:solidFill>
                <a:uLnTx/>
                <a:uFillTx/>
                <a:latin typeface="Arial"/>
                <a:ea typeface="+mn-ea"/>
                <a:cs typeface="+mn-cs"/>
              </a:rPr>
              <a:t>Prév</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 / Ep. Salariale Pros (</a:t>
            </a: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15% du Baro CAPRO</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a:t>
            </a:r>
          </a:p>
          <a:p>
            <a:pPr marL="1142895" lvl="2" indent="-215900" eaLnBrk="1" fontAlgn="auto" hangingPunct="1">
              <a:spcBef>
                <a:spcPts val="300"/>
              </a:spcBef>
              <a:spcAft>
                <a:spcPts val="0"/>
              </a:spcAft>
              <a:buClr>
                <a:srgbClr val="EE6B13"/>
              </a:buClr>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Impact potentiel sur évolution CPA si client non-actif (</a:t>
            </a: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7,5% du Baro CAPRO</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EE6B13"/>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Impact potentiel sur évolution </a:t>
            </a:r>
            <a:r>
              <a:rPr kumimoji="0" lang="fr-FR" sz="1000" b="0" i="0" u="none" strike="noStrike" kern="1200" cap="none" spc="0" normalizeH="0" baseline="0" noProof="0" err="1">
                <a:ln>
                  <a:noFill/>
                </a:ln>
                <a:solidFill>
                  <a:prstClr val="black">
                    <a:lumMod val="75000"/>
                    <a:lumOff val="25000"/>
                  </a:prstClr>
                </a:solidFill>
                <a:uLnTx/>
                <a:uFillTx/>
                <a:latin typeface="Arial"/>
                <a:ea typeface="+mn-ea"/>
                <a:cs typeface="+mn-cs"/>
              </a:rPr>
              <a:t>CPAé</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 si univers non-détenu (</a:t>
            </a:r>
            <a:r>
              <a:rPr kumimoji="0" lang="fr-FR" sz="1000" b="1" i="0" u="none" strike="noStrike" kern="1200" cap="none" spc="0" normalizeH="0" baseline="0" noProof="0">
                <a:ln>
                  <a:noFill/>
                </a:ln>
                <a:solidFill>
                  <a:prstClr val="black">
                    <a:lumMod val="75000"/>
                    <a:lumOff val="25000"/>
                  </a:prstClr>
                </a:solidFill>
                <a:uLnTx/>
                <a:uFillTx/>
                <a:latin typeface="Arial"/>
                <a:ea typeface="+mn-ea"/>
                <a:cs typeface="+mn-cs"/>
              </a:rPr>
              <a:t>7,5% du Baro CAPRO</a:t>
            </a: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a:t>
            </a: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Astuce : </a:t>
            </a:r>
            <a:r>
              <a:rPr kumimoji="0" lang="fr-FR" sz="1050" b="1" i="0" u="none" strike="noStrike" kern="1200" cap="none" spc="0" normalizeH="0" baseline="0" noProof="0">
                <a:ln>
                  <a:noFill/>
                </a:ln>
                <a:solidFill>
                  <a:prstClr val="black">
                    <a:lumMod val="75000"/>
                    <a:lumOff val="25000"/>
                  </a:prstClr>
                </a:solidFill>
                <a:uLnTx/>
                <a:uFillTx/>
                <a:latin typeface="Arial"/>
                <a:ea typeface="+mn-ea"/>
                <a:cs typeface="+mn-cs"/>
              </a:rPr>
              <a:t>100 % digitalisation !</a:t>
            </a:r>
          </a:p>
          <a:p>
            <a:pPr marL="684000" marR="0" lvl="1" indent="-2160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1" u="none" strike="noStrike" kern="1200" cap="none" spc="0" normalizeH="0" baseline="0" noProof="0">
                <a:ln>
                  <a:noFill/>
                </a:ln>
                <a:solidFill>
                  <a:prstClr val="black">
                    <a:lumMod val="75000"/>
                    <a:lumOff val="25000"/>
                  </a:prstClr>
                </a:solidFill>
                <a:uLnTx/>
                <a:uFillTx/>
                <a:latin typeface="Arial"/>
                <a:ea typeface="+mn-ea"/>
                <a:cs typeface="+mn-cs"/>
              </a:rPr>
              <a:t>Abondement possible en </a:t>
            </a:r>
            <a:r>
              <a:rPr kumimoji="0" lang="fr-FR" sz="1000" b="0" i="1" u="none" strike="noStrike" kern="1200" cap="none" spc="0" normalizeH="0" baseline="0" noProof="0" err="1">
                <a:ln>
                  <a:noFill/>
                </a:ln>
                <a:solidFill>
                  <a:prstClr val="black">
                    <a:lumMod val="75000"/>
                    <a:lumOff val="25000"/>
                  </a:prstClr>
                </a:solidFill>
                <a:uLnTx/>
                <a:uFillTx/>
                <a:latin typeface="Arial"/>
                <a:ea typeface="+mn-ea"/>
                <a:cs typeface="+mn-cs"/>
              </a:rPr>
              <a:t>selfcare</a:t>
            </a:r>
            <a:r>
              <a:rPr kumimoji="0" lang="fr-FR" sz="1000" b="0" i="1" u="none" strike="noStrike" kern="1200" cap="none" spc="0" normalizeH="0" baseline="0" noProof="0">
                <a:ln>
                  <a:noFill/>
                </a:ln>
                <a:solidFill>
                  <a:prstClr val="black">
                    <a:lumMod val="75000"/>
                    <a:lumOff val="25000"/>
                  </a:prstClr>
                </a:solidFill>
                <a:uLnTx/>
                <a:uFillTx/>
                <a:latin typeface="Arial"/>
                <a:ea typeface="+mn-ea"/>
                <a:cs typeface="+mn-cs"/>
              </a:rPr>
              <a:t> depuis l’espace personnel de l’employeur !</a:t>
            </a:r>
          </a:p>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uLnTx/>
              <a:uFillTx/>
              <a:latin typeface="Arial"/>
              <a:ea typeface="+mn-ea"/>
              <a:cs typeface="Aria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099056"/>
          </a:xfrm>
          <a:prstGeom prst="rect">
            <a:avLst/>
          </a:prstGeom>
          <a:noFill/>
          <a:ln w="76200">
            <a:solidFill>
              <a:srgbClr val="EE6B1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a:solidFill>
                  <a:schemeClr val="tx1">
                    <a:lumMod val="75000"/>
                    <a:lumOff val="25000"/>
                  </a:schemeClr>
                </a:solidFill>
              </a:rPr>
              <a:t>Grand Public - Premium - </a:t>
            </a:r>
            <a:r>
              <a:rPr lang="fr-FR" sz="1400" b="1" kern="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345683"/>
            <a:ext cx="11296220" cy="463754"/>
          </a:xfrm>
        </p:spPr>
        <p:txBody>
          <a:bodyPr/>
          <a:lstStyle/>
          <a:p>
            <a:r>
              <a:rPr lang="fr-FR" sz="1600">
                <a:latin typeface="Montserrat Black"/>
              </a:rPr>
              <a:t>L’</a:t>
            </a:r>
            <a:r>
              <a:rPr lang="fr-FR" sz="1600">
                <a:solidFill>
                  <a:srgbClr val="C00000"/>
                </a:solidFill>
                <a:latin typeface="Montserrat Black"/>
              </a:rPr>
              <a:t>Essentiel</a:t>
            </a:r>
            <a:r>
              <a:rPr lang="fr-FR" sz="1600">
                <a:latin typeface="Montserrat Black"/>
              </a:rPr>
              <a:t> de l’INGENIERIE SOCIALE : « Aider nos clients à </a:t>
            </a:r>
            <a:r>
              <a:rPr lang="fr-FR" sz="1600">
                <a:solidFill>
                  <a:srgbClr val="C00000"/>
                </a:solidFill>
                <a:latin typeface="Montserrat Black"/>
              </a:rPr>
              <a:t>satisfaire les obligations réglementaires </a:t>
            </a:r>
            <a:r>
              <a:rPr lang="fr-FR" sz="1600">
                <a:latin typeface="Montserrat Black"/>
              </a:rPr>
              <a:t>tout en </a:t>
            </a:r>
            <a:r>
              <a:rPr lang="fr-FR" sz="1600">
                <a:solidFill>
                  <a:srgbClr val="C00000"/>
                </a:solidFill>
                <a:latin typeface="Montserrat Black"/>
              </a:rPr>
              <a:t>fidélisant leurs salariés</a:t>
            </a:r>
            <a:r>
              <a:rPr lang="fr-FR" sz="1600">
                <a:latin typeface="Montserrat Black"/>
              </a:rPr>
              <a:t> / et en </a:t>
            </a:r>
            <a:r>
              <a:rPr lang="fr-FR" sz="1600">
                <a:solidFill>
                  <a:srgbClr val="C00000"/>
                </a:solidFill>
                <a:latin typeface="Montserrat Black"/>
              </a:rPr>
              <a:t>séduisant de nouvelles recrues </a:t>
            </a:r>
            <a:r>
              <a:rPr lang="fr-FR" sz="1600">
                <a:latin typeface="Montserrat Black"/>
              </a:rPr>
              <a:t>»</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4649210"/>
            <a:ext cx="5866539" cy="1510025"/>
          </a:xfrm>
          <a:prstGeom prst="rect">
            <a:avLst/>
          </a:prstGeom>
          <a:noFill/>
          <a:ln w="76200">
            <a:solidFill>
              <a:srgbClr val="EE6B1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EE6B1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EE6B1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340891"/>
            <a:ext cx="2205650" cy="338987"/>
          </a:xfrm>
          <a:prstGeom prst="rect">
            <a:avLst/>
          </a:prstGeom>
          <a:solidFill>
            <a:srgbClr val="EE6B13"/>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4" y="4456170"/>
            <a:ext cx="3847329" cy="319066"/>
          </a:xfrm>
          <a:prstGeom prst="rect">
            <a:avLst/>
          </a:prstGeom>
          <a:solidFill>
            <a:srgbClr val="EE6B1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a:solidFill>
                  <a:schemeClr val="bg1"/>
                </a:solidFill>
              </a:rPr>
              <a:t>     TOUT SUR… l’ingénierie sociale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4795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302" y="3686838"/>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a:solidFill>
                  <a:srgbClr val="C00000"/>
                </a:solidFill>
              </a:rPr>
              <a:t>Des cibles qualifiées </a:t>
            </a:r>
            <a:r>
              <a:rPr lang="fr-FR" sz="1200" b="1"/>
              <a:t>pour organiser </a:t>
            </a:r>
            <a:r>
              <a:rPr lang="fr-FR" sz="1200" b="1">
                <a:solidFill>
                  <a:srgbClr val="C00000"/>
                </a:solidFill>
              </a:rPr>
              <a:t>la prise de contact </a:t>
            </a:r>
            <a:r>
              <a:rPr lang="fr-FR" sz="1200" b="1"/>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4">
            <a:duotone>
              <a:prstClr val="black"/>
              <a:srgbClr val="D9C3A5">
                <a:tint val="50000"/>
                <a:satMod val="180000"/>
              </a:srgbClr>
            </a:duotone>
          </a:blip>
          <a:stretch>
            <a:fillRect/>
          </a:stretch>
        </p:blipFill>
        <p:spPr>
          <a:xfrm rot="5701988" flipH="1" flipV="1">
            <a:off x="5298551" y="5818467"/>
            <a:ext cx="322403" cy="310019"/>
          </a:xfrm>
          <a:prstGeom prst="rect">
            <a:avLst/>
          </a:prstGeom>
          <a:noFill/>
        </p:spPr>
      </p:pic>
      <p:pic>
        <p:nvPicPr>
          <p:cNvPr id="288" name="Image 287">
            <a:hlinkClick r:id="rId5"/>
            <a:extLst>
              <a:ext uri="{FF2B5EF4-FFF2-40B4-BE49-F238E27FC236}">
                <a16:creationId xmlns:a16="http://schemas.microsoft.com/office/drawing/2014/main" id="{61FDC1EA-92E6-A0FC-7DFC-A14227F0CAC8}"/>
              </a:ext>
            </a:extLst>
          </p:cNvPr>
          <p:cNvPicPr>
            <a:picLocks noChangeAspect="1"/>
          </p:cNvPicPr>
          <p:nvPr/>
        </p:nvPicPr>
        <p:blipFill>
          <a:blip r:embed="rId6">
            <a:clrChange>
              <a:clrFrom>
                <a:srgbClr val="FDF9FA"/>
              </a:clrFrom>
              <a:clrTo>
                <a:srgbClr val="FDF9FA">
                  <a:alpha val="0"/>
                </a:srgbClr>
              </a:clrTo>
            </a:clrChange>
          </a:blip>
          <a:stretch>
            <a:fillRect/>
          </a:stretch>
        </p:blipFill>
        <p:spPr>
          <a:xfrm>
            <a:off x="10714222" y="5617458"/>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4">
            <a:duotone>
              <a:prstClr val="black"/>
              <a:srgbClr val="D9C3A5">
                <a:tint val="50000"/>
                <a:satMod val="180000"/>
              </a:srgbClr>
            </a:duotone>
          </a:blip>
          <a:stretch>
            <a:fillRect/>
          </a:stretch>
        </p:blipFill>
        <p:spPr>
          <a:xfrm rot="4962598" flipH="1" flipV="1">
            <a:off x="11257918" y="5766578"/>
            <a:ext cx="322403" cy="310019"/>
          </a:xfrm>
          <a:prstGeom prst="rect">
            <a:avLst/>
          </a:prstGeom>
          <a:noFill/>
        </p:spPr>
      </p:pic>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374294"/>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581457" y="5693536"/>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dirty="0">
                <a:sym typeface="Wingdings" panose="05000000000000000000" pitchFamily="2" charset="2"/>
              </a:rPr>
              <a:t> </a:t>
            </a:r>
            <a:r>
              <a:rPr lang="fr-FR" sz="1200" dirty="0">
                <a:hlinkClick r:id="rId7" action="ppaction://hlinksldjump"/>
              </a:rPr>
              <a:t>En savoir plus </a:t>
            </a:r>
            <a:endParaRPr lang="fr-FR" sz="1200" dirty="0"/>
          </a:p>
        </p:txBody>
      </p:sp>
      <p:sp>
        <p:nvSpPr>
          <p:cNvPr id="232" name="Espace réservé du contenu 8">
            <a:extLst>
              <a:ext uri="{FF2B5EF4-FFF2-40B4-BE49-F238E27FC236}">
                <a16:creationId xmlns:a16="http://schemas.microsoft.com/office/drawing/2014/main" id="{71566B2A-E714-D085-0E25-B51A9B7B0912}"/>
              </a:ext>
            </a:extLst>
          </p:cNvPr>
          <p:cNvSpPr txBox="1">
            <a:spLocks/>
          </p:cNvSpPr>
          <p:nvPr/>
        </p:nvSpPr>
        <p:spPr bwMode="auto">
          <a:xfrm>
            <a:off x="5991246" y="3669283"/>
            <a:ext cx="5866539" cy="628662"/>
          </a:xfrm>
          <a:prstGeom prst="rect">
            <a:avLst/>
          </a:prstGeom>
          <a:noFill/>
          <a:ln w="76200">
            <a:solidFill>
              <a:srgbClr val="EE6B1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3" name="Espace réservé du contenu 8">
            <a:extLst>
              <a:ext uri="{FF2B5EF4-FFF2-40B4-BE49-F238E27FC236}">
                <a16:creationId xmlns:a16="http://schemas.microsoft.com/office/drawing/2014/main" id="{393BEB33-DF51-F651-A5D1-BF2B00387173}"/>
              </a:ext>
            </a:extLst>
          </p:cNvPr>
          <p:cNvSpPr txBox="1">
            <a:spLocks noChangeArrowheads="1"/>
          </p:cNvSpPr>
          <p:nvPr/>
        </p:nvSpPr>
        <p:spPr bwMode="auto">
          <a:xfrm>
            <a:off x="6205206" y="3509293"/>
            <a:ext cx="3837928" cy="319066"/>
          </a:xfrm>
          <a:prstGeom prst="rect">
            <a:avLst/>
          </a:prstGeom>
          <a:solidFill>
            <a:srgbClr val="EE6B1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a:solidFill>
                  <a:schemeClr val="bg1"/>
                </a:solidFill>
              </a:rPr>
              <a:t>     Passerelles / Synergies Pro-Premium</a:t>
            </a:r>
          </a:p>
        </p:txBody>
      </p:sp>
      <p:pic>
        <p:nvPicPr>
          <p:cNvPr id="303" name="Image 302">
            <a:extLst>
              <a:ext uri="{FF2B5EF4-FFF2-40B4-BE49-F238E27FC236}">
                <a16:creationId xmlns:a16="http://schemas.microsoft.com/office/drawing/2014/main" id="{DF56CAF1-E323-DDF1-F10C-FE07E71E606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17712">
            <a:off x="6102636" y="3497727"/>
            <a:ext cx="341740" cy="342197"/>
          </a:xfrm>
          <a:prstGeom prst="ellipse">
            <a:avLst/>
          </a:prstGeom>
          <a:solidFill>
            <a:schemeClr val="bg1"/>
          </a:solidFill>
        </p:spPr>
      </p:pic>
      <p:pic>
        <p:nvPicPr>
          <p:cNvPr id="304" name="Image 303">
            <a:extLst>
              <a:ext uri="{FF2B5EF4-FFF2-40B4-BE49-F238E27FC236}">
                <a16:creationId xmlns:a16="http://schemas.microsoft.com/office/drawing/2014/main" id="{A9290F29-AAC3-FFB9-510A-E421CDFCE20A}"/>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885413" y="3518045"/>
            <a:ext cx="315765" cy="306870"/>
          </a:xfrm>
          <a:prstGeom prst="rect">
            <a:avLst/>
          </a:prstGeom>
        </p:spPr>
      </p:pic>
      <p:sp>
        <p:nvSpPr>
          <p:cNvPr id="305" name="Espace réservé du contenu 8">
            <a:extLst>
              <a:ext uri="{FF2B5EF4-FFF2-40B4-BE49-F238E27FC236}">
                <a16:creationId xmlns:a16="http://schemas.microsoft.com/office/drawing/2014/main" id="{039AF216-D8A2-4D8F-C1DA-E5858E8CE38D}"/>
              </a:ext>
            </a:extLst>
          </p:cNvPr>
          <p:cNvSpPr txBox="1">
            <a:spLocks/>
          </p:cNvSpPr>
          <p:nvPr/>
        </p:nvSpPr>
        <p:spPr>
          <a:xfrm>
            <a:off x="5655868" y="3729722"/>
            <a:ext cx="5337229" cy="93192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rgbClr val="CC6600"/>
              </a:buClr>
              <a:buNone/>
              <a:defRPr/>
            </a:pPr>
            <a:endParaRPr lang="fr-FR" sz="1200"/>
          </a:p>
          <a:p>
            <a:pPr lvl="1" eaLnBrk="1" fontAlgn="auto" hangingPunct="1">
              <a:spcBef>
                <a:spcPts val="300"/>
              </a:spcBef>
              <a:spcAft>
                <a:spcPts val="0"/>
              </a:spcAft>
              <a:buClr>
                <a:srgbClr val="CC6600"/>
              </a:buClr>
              <a:buFont typeface="Wingdings" panose="05000000000000000000" pitchFamily="2" charset="2"/>
              <a:buChar char="§"/>
              <a:defRPr/>
            </a:pPr>
            <a:r>
              <a:rPr lang="fr-FR" sz="1200" b="1"/>
              <a:t>Box-Office / ES-PL</a:t>
            </a:r>
            <a:endParaRPr lang="fr-FR" sz="1200"/>
          </a:p>
        </p:txBody>
      </p:sp>
      <p:sp>
        <p:nvSpPr>
          <p:cNvPr id="2" name="Espace réservé du contenu 8">
            <a:extLst>
              <a:ext uri="{FF2B5EF4-FFF2-40B4-BE49-F238E27FC236}">
                <a16:creationId xmlns:a16="http://schemas.microsoft.com/office/drawing/2014/main" id="{5777671E-E1EE-1EAA-343B-9AA8497798B2}"/>
              </a:ext>
            </a:extLst>
          </p:cNvPr>
          <p:cNvSpPr txBox="1">
            <a:spLocks/>
          </p:cNvSpPr>
          <p:nvPr/>
        </p:nvSpPr>
        <p:spPr>
          <a:xfrm>
            <a:off x="336436" y="1263681"/>
            <a:ext cx="5355656" cy="1467041"/>
          </a:xfrm>
          <a:prstGeom prst="rect">
            <a:avLst/>
          </a:prstGeom>
          <a:ln w="28575">
            <a:no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CC6600"/>
              </a:buClr>
              <a:buFont typeface="Wingdings" panose="05000000000000000000" pitchFamily="2" charset="2"/>
              <a:buChar char="§"/>
              <a:defRPr/>
            </a:pPr>
            <a:endParaRPr lang="fr-FR" sz="1200"/>
          </a:p>
          <a:p>
            <a:pPr lvl="1" eaLnBrk="1" fontAlgn="auto" hangingPunct="1">
              <a:spcBef>
                <a:spcPts val="300"/>
              </a:spcBef>
              <a:spcAft>
                <a:spcPts val="0"/>
              </a:spcAft>
              <a:buClr>
                <a:srgbClr val="CC6600"/>
              </a:buClr>
              <a:buFont typeface="Wingdings" panose="05000000000000000000" pitchFamily="2" charset="2"/>
              <a:buChar char="§"/>
              <a:defRPr/>
            </a:pPr>
            <a:r>
              <a:rPr lang="fr-FR" sz="1200" b="1"/>
              <a:t>Box-Office</a:t>
            </a:r>
            <a:endParaRPr lang="fr-FR" sz="1200"/>
          </a:p>
          <a:p>
            <a:pPr lvl="1" eaLnBrk="1" fontAlgn="auto" hangingPunct="1">
              <a:spcBef>
                <a:spcPts val="300"/>
              </a:spcBef>
              <a:spcAft>
                <a:spcPts val="0"/>
              </a:spcAft>
              <a:buClr>
                <a:srgbClr val="CC6600"/>
              </a:buClr>
              <a:buFont typeface="Wingdings" panose="05000000000000000000" pitchFamily="2" charset="2"/>
              <a:buChar char="§"/>
              <a:defRPr/>
            </a:pPr>
            <a:endParaRPr lang="fr-FR" sz="1200" b="1"/>
          </a:p>
          <a:p>
            <a:pPr lvl="1" eaLnBrk="1" fontAlgn="auto" hangingPunct="1">
              <a:spcBef>
                <a:spcPts val="300"/>
              </a:spcBef>
              <a:spcAft>
                <a:spcPts val="0"/>
              </a:spcAft>
              <a:buClr>
                <a:srgbClr val="CC6600"/>
              </a:buClr>
              <a:buFont typeface="Wingdings" panose="05000000000000000000" pitchFamily="2" charset="2"/>
              <a:buChar char="§"/>
              <a:defRPr/>
            </a:pPr>
            <a:r>
              <a:rPr lang="fr-FR" sz="1200" b="1"/>
              <a:t>ES-PL</a:t>
            </a:r>
            <a:endParaRPr lang="fr-FR" sz="1200"/>
          </a:p>
          <a:p>
            <a:pPr lvl="1" eaLnBrk="1" fontAlgn="auto" hangingPunct="1">
              <a:spcBef>
                <a:spcPts val="300"/>
              </a:spcBef>
              <a:spcAft>
                <a:spcPts val="0"/>
              </a:spcAft>
              <a:buClr>
                <a:srgbClr val="CC6600"/>
              </a:buClr>
              <a:buFont typeface="Wingdings" panose="05000000000000000000" pitchFamily="2" charset="2"/>
              <a:buChar char="§"/>
              <a:defRPr/>
            </a:pPr>
            <a:endParaRPr lang="fr-FR" sz="1200" b="1"/>
          </a:p>
          <a:p>
            <a:pPr lvl="1" eaLnBrk="1" fontAlgn="auto" hangingPunct="1">
              <a:spcBef>
                <a:spcPts val="300"/>
              </a:spcBef>
              <a:spcAft>
                <a:spcPts val="0"/>
              </a:spcAft>
              <a:buClr>
                <a:srgbClr val="CC6600"/>
              </a:buClr>
              <a:buFont typeface="Wingdings" panose="05000000000000000000" pitchFamily="2" charset="2"/>
              <a:buChar char="§"/>
              <a:defRPr/>
            </a:pPr>
            <a:r>
              <a:rPr lang="fr-FR" sz="1200" b="1"/>
              <a:t>Intéressement</a:t>
            </a:r>
            <a:endParaRPr lang="fr-FR" sz="1200"/>
          </a:p>
          <a:p>
            <a:pPr lvl="1" eaLnBrk="1" fontAlgn="auto" hangingPunct="1">
              <a:spcBef>
                <a:spcPts val="300"/>
              </a:spcBef>
              <a:spcAft>
                <a:spcPts val="0"/>
              </a:spcAft>
              <a:buClr>
                <a:srgbClr val="CC6600"/>
              </a:buClr>
              <a:buFont typeface="Wingdings" panose="05000000000000000000" pitchFamily="2" charset="2"/>
              <a:buChar char="§"/>
              <a:defRPr/>
            </a:pPr>
            <a:endParaRPr lang="fr-FR" sz="1200"/>
          </a:p>
        </p:txBody>
      </p:sp>
      <p:sp>
        <p:nvSpPr>
          <p:cNvPr id="5" name="Rectangle 4">
            <a:extLst>
              <a:ext uri="{FF2B5EF4-FFF2-40B4-BE49-F238E27FC236}">
                <a16:creationId xmlns:a16="http://schemas.microsoft.com/office/drawing/2014/main" id="{9DF141AD-DC64-519A-DAA8-E0F8D4680427}"/>
              </a:ext>
            </a:extLst>
          </p:cNvPr>
          <p:cNvSpPr/>
          <p:nvPr/>
        </p:nvSpPr>
        <p:spPr>
          <a:xfrm>
            <a:off x="0" y="0"/>
            <a:ext cx="394399" cy="6858000"/>
          </a:xfrm>
          <a:prstGeom prst="rect">
            <a:avLst/>
          </a:prstGeom>
          <a:solidFill>
            <a:srgbClr val="EE6B13"/>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prstClr val="white"/>
                </a:solidFill>
                <a:effectLst/>
                <a:uLnTx/>
                <a:uFillTx/>
                <a:latin typeface="Montserrat Black" panose="00000A00000000000000" pitchFamily="2" charset="0"/>
                <a:ea typeface="+mn-ea"/>
                <a:cs typeface="+mn-cs"/>
              </a:rPr>
              <a:t>INGENIERIE SOCIALE</a:t>
            </a:r>
          </a:p>
        </p:txBody>
      </p:sp>
      <p:sp>
        <p:nvSpPr>
          <p:cNvPr id="13" name="Espace réservé du contenu 8">
            <a:extLst>
              <a:ext uri="{FF2B5EF4-FFF2-40B4-BE49-F238E27FC236}">
                <a16:creationId xmlns:a16="http://schemas.microsoft.com/office/drawing/2014/main" id="{0F08D983-562D-5276-1FBD-3229B5B11B77}"/>
              </a:ext>
            </a:extLst>
          </p:cNvPr>
          <p:cNvSpPr txBox="1">
            <a:spLocks/>
          </p:cNvSpPr>
          <p:nvPr/>
        </p:nvSpPr>
        <p:spPr>
          <a:xfrm>
            <a:off x="5663486" y="4972938"/>
            <a:ext cx="6277643" cy="171547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53745" marR="0" lvl="1" indent="-2857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err="1">
                <a:ln>
                  <a:noFill/>
                </a:ln>
                <a:solidFill>
                  <a:prstClr val="black">
                    <a:lumMod val="75000"/>
                    <a:lumOff val="25000"/>
                  </a:prstClr>
                </a:solidFill>
                <a:uLnTx/>
                <a:uFillTx/>
                <a:latin typeface="Arial"/>
                <a:ea typeface="+mn-ea"/>
                <a:cs typeface="+mn-cs"/>
              </a:rPr>
              <a:t>E@siris</a:t>
            </a:r>
            <a:endPar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75000"/>
                    <a:lumOff val="25000"/>
                  </a:prstClr>
                </a:solidFill>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75000"/>
                  <a:lumOff val="25000"/>
                </a:prstClr>
              </a:solidFill>
              <a:uLnTx/>
              <a:uFillTx/>
              <a:latin typeface="Arial"/>
              <a:ea typeface="+mn-ea"/>
              <a:cs typeface="Arial"/>
            </a:endParaRPr>
          </a:p>
        </p:txBody>
      </p:sp>
      <p:pic>
        <p:nvPicPr>
          <p:cNvPr id="4" name="Image 3">
            <a:extLst>
              <a:ext uri="{FF2B5EF4-FFF2-40B4-BE49-F238E27FC236}">
                <a16:creationId xmlns:a16="http://schemas.microsoft.com/office/drawing/2014/main" id="{E57DC14E-9C5E-3447-D237-A12DF80BB901}"/>
              </a:ext>
            </a:extLst>
          </p:cNvPr>
          <p:cNvPicPr>
            <a:picLocks noChangeAspect="1"/>
          </p:cNvPicPr>
          <p:nvPr/>
        </p:nvPicPr>
        <p:blipFill>
          <a:blip r:embed="rId11"/>
          <a:stretch>
            <a:fillRect/>
          </a:stretch>
        </p:blipFill>
        <p:spPr>
          <a:xfrm>
            <a:off x="696064" y="6227572"/>
            <a:ext cx="510206" cy="607081"/>
          </a:xfrm>
          <a:prstGeom prst="rect">
            <a:avLst/>
          </a:prstGeom>
        </p:spPr>
      </p:pic>
      <p:sp>
        <p:nvSpPr>
          <p:cNvPr id="3" name="Rectangle 2">
            <a:extLst>
              <a:ext uri="{FF2B5EF4-FFF2-40B4-BE49-F238E27FC236}">
                <a16:creationId xmlns:a16="http://schemas.microsoft.com/office/drawing/2014/main" id="{D1FFF6E2-F154-5E2F-2844-CF551F0B3A1D}"/>
              </a:ext>
            </a:extLst>
          </p:cNvPr>
          <p:cNvSpPr/>
          <p:nvPr/>
        </p:nvSpPr>
        <p:spPr>
          <a:xfrm>
            <a:off x="1085077"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rPr>
              <a:t>* Selon conditions décrites dans </a:t>
            </a: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hlinkClick r:id="rId12"/>
              </a:rPr>
              <a:t>le Book des offres</a:t>
            </a:r>
            <a:endPar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187777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8">
            <a:extLst>
              <a:ext uri="{FF2B5EF4-FFF2-40B4-BE49-F238E27FC236}">
                <a16:creationId xmlns:a16="http://schemas.microsoft.com/office/drawing/2014/main" id="{5B9C8538-6647-7AA4-EE6D-49A86FDE1FB4}"/>
              </a:ext>
            </a:extLst>
          </p:cNvPr>
          <p:cNvSpPr txBox="1">
            <a:spLocks/>
          </p:cNvSpPr>
          <p:nvPr/>
        </p:nvSpPr>
        <p:spPr bwMode="auto">
          <a:xfrm>
            <a:off x="6314407" y="1106129"/>
            <a:ext cx="5725208" cy="2115112"/>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4" name="ZoneTexte 3">
            <a:extLst>
              <a:ext uri="{FF2B5EF4-FFF2-40B4-BE49-F238E27FC236}">
                <a16:creationId xmlns:a16="http://schemas.microsoft.com/office/drawing/2014/main" id="{BC198AC0-824F-A833-329E-D9292FA80F26}"/>
              </a:ext>
            </a:extLst>
          </p:cNvPr>
          <p:cNvSpPr txBox="1"/>
          <p:nvPr/>
        </p:nvSpPr>
        <p:spPr>
          <a:xfrm>
            <a:off x="626624" y="2690725"/>
            <a:ext cx="5420615" cy="253916"/>
          </a:xfrm>
          <a:prstGeom prst="rect">
            <a:avLst/>
          </a:prstGeom>
          <a:solidFill>
            <a:srgbClr val="ECECEC"/>
          </a:solidFill>
        </p:spPr>
        <p:txBody>
          <a:bodyPr wrap="square" rtlCol="0">
            <a:spAutoFit/>
          </a:bodyPr>
          <a:lstStyle/>
          <a:p>
            <a:pPr marL="182250" marR="0" lvl="0" indent="-171450" algn="l" defTabSz="914400" rtl="0" eaLnBrk="0" fontAlgn="base" latinLnBrk="0" hangingPunct="0">
              <a:lnSpc>
                <a:spcPct val="100000"/>
              </a:lnSpc>
              <a:spcBef>
                <a:spcPts val="300"/>
              </a:spcBef>
              <a:spcAft>
                <a:spcPct val="0"/>
              </a:spcAft>
              <a:buClr>
                <a:srgbClr val="C00000"/>
              </a:buClr>
              <a:buSzTx/>
              <a:buFont typeface="Arial" panose="020B0604020202020204" pitchFamily="34" charset="0"/>
              <a:buChar char="•"/>
              <a:tabLst/>
              <a:defRPr/>
            </a:pPr>
            <a:r>
              <a:rPr kumimoji="0" lang="fr-FR" sz="105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RC PRO Médicale by </a:t>
            </a:r>
            <a:r>
              <a:rPr kumimoji="0" lang="fr-FR" sz="1050" b="1" i="0" u="none" strike="noStrike" kern="1200" cap="none" spc="0" normalizeH="0" baseline="0" noProof="0">
                <a:ln>
                  <a:noFill/>
                </a:ln>
                <a:solidFill>
                  <a:srgbClr val="7030A0"/>
                </a:solidFill>
                <a:effectLst>
                  <a:outerShdw blurRad="38100" dist="38100" dir="2700000" algn="tl">
                    <a:srgbClr val="000000">
                      <a:alpha val="43137"/>
                    </a:srgbClr>
                  </a:outerShdw>
                </a:effectLst>
                <a:uLnTx/>
                <a:uFillTx/>
                <a:latin typeface="Arial"/>
                <a:ea typeface="+mn-ea"/>
                <a:cs typeface="+mn-cs"/>
              </a:rPr>
              <a:t>WTW</a:t>
            </a:r>
            <a:endParaRPr kumimoji="0" lang="fr-FR" sz="900" b="1" i="0" u="none" strike="noStrike" kern="1200" cap="none" spc="0" normalizeH="0" baseline="0" noProof="0">
              <a:ln>
                <a:noFill/>
              </a:ln>
              <a:solidFill>
                <a:srgbClr val="7030A0"/>
              </a:solidFill>
              <a:effectLst/>
              <a:uLnTx/>
              <a:uFillTx/>
              <a:latin typeface="Arial"/>
              <a:ea typeface="+mn-ea"/>
              <a:cs typeface="+mn-cs"/>
            </a:endParaRPr>
          </a:p>
        </p:txBody>
      </p:sp>
      <p:sp>
        <p:nvSpPr>
          <p:cNvPr id="5" name="Espace réservé du contenu 8">
            <a:extLst>
              <a:ext uri="{FF2B5EF4-FFF2-40B4-BE49-F238E27FC236}">
                <a16:creationId xmlns:a16="http://schemas.microsoft.com/office/drawing/2014/main" id="{B47DF7A7-EE70-DFE7-816F-A4988E904702}"/>
              </a:ext>
            </a:extLst>
          </p:cNvPr>
          <p:cNvSpPr txBox="1">
            <a:spLocks/>
          </p:cNvSpPr>
          <p:nvPr/>
        </p:nvSpPr>
        <p:spPr bwMode="auto">
          <a:xfrm>
            <a:off x="491799" y="2541287"/>
            <a:ext cx="5599014" cy="467658"/>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Grand Public - Premium - </a:t>
            </a:r>
            <a:r>
              <a:rPr kumimoji="0" lang="fr-FR" sz="1400" b="1" i="0" u="none" strike="noStrike" kern="0" cap="none" spc="0" normalizeH="0" baseline="0" noProof="0">
                <a:ln>
                  <a:noFill/>
                </a:ln>
                <a:solidFill>
                  <a:srgbClr val="C00000"/>
                </a:solidFill>
                <a:effectLst/>
                <a:uLnTx/>
                <a:uFillTx/>
                <a:latin typeface="Roboto" panose="02000000000000000000" pitchFamily="2" charset="0"/>
                <a:ea typeface="Roboto" panose="02000000000000000000" pitchFamily="2" charset="0"/>
                <a:sym typeface="Arial" panose="020B0604020202020204" pitchFamily="34" charset="0"/>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431408"/>
            <a:ext cx="11843759" cy="463754"/>
          </a:xfrm>
        </p:spPr>
        <p:txBody>
          <a:bodyPr/>
          <a:lstStyle/>
          <a:p>
            <a:r>
              <a:rPr lang="fr-FR" sz="1800">
                <a:latin typeface="Montserrat Black"/>
              </a:rPr>
              <a:t>L’</a:t>
            </a:r>
            <a:r>
              <a:rPr lang="fr-FR" sz="1800">
                <a:solidFill>
                  <a:srgbClr val="C00000"/>
                </a:solidFill>
                <a:latin typeface="Montserrat Black"/>
              </a:rPr>
              <a:t>Essentiel</a:t>
            </a:r>
            <a:r>
              <a:rPr lang="fr-FR" sz="1800">
                <a:latin typeface="Montserrat Black"/>
              </a:rPr>
              <a:t> sur les Professionnels de Santé : « les séduire avec </a:t>
            </a:r>
            <a:r>
              <a:rPr lang="fr-FR" sz="1800">
                <a:solidFill>
                  <a:srgbClr val="C00000"/>
                </a:solidFill>
                <a:latin typeface="Montserrat Black"/>
              </a:rPr>
              <a:t>nos offres dédiées </a:t>
            </a:r>
            <a:r>
              <a:rPr lang="fr-FR" sz="1800">
                <a:latin typeface="Montserrat Black"/>
              </a:rPr>
              <a:t>»</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Montserrat Black" panose="00000A00000000000000" pitchFamily="2" charset="0"/>
                <a:ea typeface="+mn-ea"/>
                <a:cs typeface="+mn-cs"/>
              </a:rPr>
              <a:t>PROFESSIONNELS DE SANTE</a:t>
            </a:r>
          </a:p>
        </p:txBody>
      </p:sp>
      <p:pic>
        <p:nvPicPr>
          <p:cNvPr id="2" name="Picture 2" descr="Professionnels de santé">
            <a:extLst>
              <a:ext uri="{FF2B5EF4-FFF2-40B4-BE49-F238E27FC236}">
                <a16:creationId xmlns:a16="http://schemas.microsoft.com/office/drawing/2014/main" id="{5A1124D6-CE08-80E5-8CDB-2F7327392460}"/>
              </a:ext>
            </a:extLst>
          </p:cNvPr>
          <p:cNvPicPr>
            <a:picLocks noChangeAspect="1" noChangeArrowheads="1"/>
          </p:cNvPicPr>
          <p:nvPr/>
        </p:nvPicPr>
        <p:blipFill>
          <a:blip r:embed="rId3"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97829" y="298722"/>
            <a:ext cx="717743" cy="717743"/>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contenu 8">
            <a:extLst>
              <a:ext uri="{FF2B5EF4-FFF2-40B4-BE49-F238E27FC236}">
                <a16:creationId xmlns:a16="http://schemas.microsoft.com/office/drawing/2014/main" id="{A4E04D93-3A8B-088F-DB32-AE6F75B749BB}"/>
              </a:ext>
            </a:extLst>
          </p:cNvPr>
          <p:cNvSpPr txBox="1">
            <a:spLocks/>
          </p:cNvSpPr>
          <p:nvPr/>
        </p:nvSpPr>
        <p:spPr bwMode="auto">
          <a:xfrm>
            <a:off x="480134" y="1778642"/>
            <a:ext cx="5626282" cy="508799"/>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8" name="Espace réservé du contenu 8">
            <a:extLst>
              <a:ext uri="{FF2B5EF4-FFF2-40B4-BE49-F238E27FC236}">
                <a16:creationId xmlns:a16="http://schemas.microsoft.com/office/drawing/2014/main" id="{E348318F-16D8-F1F5-D42D-5B5D0DA5DF53}"/>
              </a:ext>
            </a:extLst>
          </p:cNvPr>
          <p:cNvSpPr txBox="1">
            <a:spLocks/>
          </p:cNvSpPr>
          <p:nvPr/>
        </p:nvSpPr>
        <p:spPr bwMode="auto">
          <a:xfrm>
            <a:off x="476141" y="3284190"/>
            <a:ext cx="5614672" cy="3020380"/>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0" name="Espace réservé du contenu 8">
            <a:extLst>
              <a:ext uri="{FF2B5EF4-FFF2-40B4-BE49-F238E27FC236}">
                <a16:creationId xmlns:a16="http://schemas.microsoft.com/office/drawing/2014/main" id="{DF9F1F45-FAF8-8CFA-5C04-0B0FE78D986A}"/>
              </a:ext>
            </a:extLst>
          </p:cNvPr>
          <p:cNvSpPr txBox="1">
            <a:spLocks/>
          </p:cNvSpPr>
          <p:nvPr/>
        </p:nvSpPr>
        <p:spPr>
          <a:xfrm>
            <a:off x="71306" y="3315454"/>
            <a:ext cx="5725207"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44546A"/>
              </a:buClr>
              <a:buSzTx/>
              <a:buFont typeface="Arial" panose="020B0604020202020204" pitchFamily="34" charset="0"/>
              <a:buNone/>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mn-cs"/>
            </a:endParaRPr>
          </a:p>
        </p:txBody>
      </p:sp>
      <p:sp>
        <p:nvSpPr>
          <p:cNvPr id="11" name="Espace réservé du contenu 8">
            <a:extLst>
              <a:ext uri="{FF2B5EF4-FFF2-40B4-BE49-F238E27FC236}">
                <a16:creationId xmlns:a16="http://schemas.microsoft.com/office/drawing/2014/main" id="{89225224-F430-EA39-96C0-D24D49E46524}"/>
              </a:ext>
            </a:extLst>
          </p:cNvPr>
          <p:cNvSpPr txBox="1">
            <a:spLocks noChangeArrowheads="1"/>
          </p:cNvSpPr>
          <p:nvPr/>
        </p:nvSpPr>
        <p:spPr bwMode="auto">
          <a:xfrm>
            <a:off x="527657" y="3115565"/>
            <a:ext cx="2950520" cy="319066"/>
          </a:xfrm>
          <a:prstGeom prst="rect">
            <a:avLst/>
          </a:prstGeom>
          <a:solidFill>
            <a:srgbClr val="C00000"/>
          </a:solidFill>
          <a:ln>
            <a:solidFill>
              <a:srgbClr val="C00000"/>
            </a:solid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Les offres BANCARISATION</a:t>
            </a:r>
          </a:p>
        </p:txBody>
      </p:sp>
      <p:sp>
        <p:nvSpPr>
          <p:cNvPr id="13" name="Espace réservé du contenu 8">
            <a:extLst>
              <a:ext uri="{FF2B5EF4-FFF2-40B4-BE49-F238E27FC236}">
                <a16:creationId xmlns:a16="http://schemas.microsoft.com/office/drawing/2014/main" id="{7AF39259-65DE-8FAB-CAE1-2636D7D5B786}"/>
              </a:ext>
            </a:extLst>
          </p:cNvPr>
          <p:cNvSpPr txBox="1">
            <a:spLocks/>
          </p:cNvSpPr>
          <p:nvPr/>
        </p:nvSpPr>
        <p:spPr>
          <a:xfrm>
            <a:off x="5908959" y="4838971"/>
            <a:ext cx="6211323"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44546A"/>
              </a:buClr>
              <a:buSzTx/>
              <a:buFont typeface="Arial" panose="020B0604020202020204" pitchFamily="34" charset="0"/>
              <a:buNone/>
              <a:tabLst/>
              <a:defRPr/>
            </a:pPr>
            <a:endParaRPr kumimoji="0" lang="fr-FR" sz="1200" b="0"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mn-cs"/>
            </a:endParaRPr>
          </a:p>
        </p:txBody>
      </p:sp>
      <p:sp>
        <p:nvSpPr>
          <p:cNvPr id="16" name="Espace réservé du contenu 8">
            <a:extLst>
              <a:ext uri="{FF2B5EF4-FFF2-40B4-BE49-F238E27FC236}">
                <a16:creationId xmlns:a16="http://schemas.microsoft.com/office/drawing/2014/main" id="{2606F51B-C9F6-486F-7B78-F9C767451517}"/>
              </a:ext>
            </a:extLst>
          </p:cNvPr>
          <p:cNvSpPr txBox="1">
            <a:spLocks/>
          </p:cNvSpPr>
          <p:nvPr/>
        </p:nvSpPr>
        <p:spPr>
          <a:xfrm>
            <a:off x="400467" y="752276"/>
            <a:ext cx="5827174" cy="104257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
                <a:srgbClr val="002060"/>
              </a:buClr>
              <a:buSzTx/>
              <a:buFont typeface="Arial" panose="020B0604020202020204" pitchFamily="34" charset="0"/>
              <a:buNone/>
              <a:tabLst/>
              <a:defRPr/>
            </a:pPr>
            <a:r>
              <a:rPr kumimoji="0" lang="fr-FR" sz="1200" b="0" i="0" u="none" strike="noStrike" kern="1200" cap="none" spc="0" normalizeH="0" baseline="0" noProof="0">
                <a:ln>
                  <a:noFill/>
                </a:ln>
                <a:solidFill>
                  <a:srgbClr val="44546A"/>
                </a:solidFill>
                <a:effectLst/>
                <a:uLnTx/>
                <a:uFillTx/>
                <a:latin typeface="Arial" panose="020B0604020202020204" pitchFamily="34" charset="0"/>
                <a:ea typeface="+mn-ea"/>
                <a:cs typeface="Arial" panose="020B0604020202020204" pitchFamily="34" charset="0"/>
              </a:rPr>
              <a:t>Le projet stratégique « </a:t>
            </a:r>
            <a:r>
              <a:rPr kumimoji="0" lang="fr-FR" sz="1200" b="0"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Conquête des Professionnels de Santé </a:t>
            </a:r>
            <a:r>
              <a:rPr kumimoji="0" lang="fr-FR" sz="1200" b="0" i="0" u="none" strike="noStrike" kern="1200" cap="none" spc="0" normalizeH="0" baseline="0" noProof="0">
                <a:ln>
                  <a:noFill/>
                </a:ln>
                <a:solidFill>
                  <a:srgbClr val="44546A"/>
                </a:solidFill>
                <a:effectLst/>
                <a:uLnTx/>
                <a:uFillTx/>
                <a:latin typeface="Arial" panose="020B0604020202020204" pitchFamily="34" charset="0"/>
                <a:ea typeface="+mn-ea"/>
                <a:cs typeface="Arial" panose="020B0604020202020204" pitchFamily="34" charset="0"/>
              </a:rPr>
              <a:t>» ambitionne de séduire 2 400 nouveaux professionnels de santé à horizon 2025. </a:t>
            </a:r>
          </a:p>
          <a:p>
            <a:pPr marL="0" marR="0" lvl="0" indent="0" algn="l" defTabSz="914400" rtl="0" eaLnBrk="1" fontAlgn="auto" latinLnBrk="0" hangingPunct="1">
              <a:lnSpc>
                <a:spcPct val="100000"/>
              </a:lnSpc>
              <a:spcBef>
                <a:spcPts val="300"/>
              </a:spcBef>
              <a:spcAft>
                <a:spcPts val="0"/>
              </a:spcAft>
              <a:buClr>
                <a:srgbClr val="002060"/>
              </a:buClr>
              <a:buSzTx/>
              <a:buFont typeface="Arial" panose="020B0604020202020204" pitchFamily="34" charset="0"/>
              <a:buNone/>
              <a:tabLst/>
              <a:defRPr/>
            </a:pPr>
            <a:r>
              <a:rPr kumimoji="0" lang="fr-FR" sz="12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Pour accompagner cette volonté, des offres dédiées sont déployées :</a:t>
            </a:r>
          </a:p>
          <a:p>
            <a:pPr marL="0" marR="0" lvl="0" indent="0" algn="l" defTabSz="914400" rtl="0" eaLnBrk="1" fontAlgn="auto" latinLnBrk="0" hangingPunct="1">
              <a:lnSpc>
                <a:spcPct val="100000"/>
              </a:lnSpc>
              <a:spcBef>
                <a:spcPts val="300"/>
              </a:spcBef>
              <a:spcAft>
                <a:spcPts val="0"/>
              </a:spcAft>
              <a:buClr>
                <a:srgbClr val="002060"/>
              </a:buClr>
              <a:buSzTx/>
              <a:buFont typeface="Arial" panose="020B0604020202020204" pitchFamily="34" charset="0"/>
              <a:buNone/>
              <a:tabLst/>
              <a:defRPr/>
            </a:pPr>
            <a:r>
              <a:rPr kumimoji="0" lang="fr-FR" sz="12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Retrouvez l’</a:t>
            </a:r>
            <a:r>
              <a:rPr kumimoji="0" lang="fr-FR" sz="12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OAV</a:t>
            </a:r>
            <a:r>
              <a:rPr kumimoji="0" lang="fr-FR" sz="12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détaillant ces offres dans la RDC / onglet Pro / Pros de Santé </a:t>
            </a:r>
          </a:p>
        </p:txBody>
      </p:sp>
      <p:grpSp>
        <p:nvGrpSpPr>
          <p:cNvPr id="17" name="Graphique 1830">
            <a:extLst>
              <a:ext uri="{FF2B5EF4-FFF2-40B4-BE49-F238E27FC236}">
                <a16:creationId xmlns:a16="http://schemas.microsoft.com/office/drawing/2014/main" id="{B09CCD58-AEF3-601F-A9CD-E371EB7C5685}"/>
              </a:ext>
            </a:extLst>
          </p:cNvPr>
          <p:cNvGrpSpPr/>
          <p:nvPr/>
        </p:nvGrpSpPr>
        <p:grpSpPr>
          <a:xfrm>
            <a:off x="531268" y="3160225"/>
            <a:ext cx="248961" cy="225774"/>
            <a:chOff x="10483925" y="2904391"/>
            <a:chExt cx="396900" cy="359934"/>
          </a:xfrm>
          <a:noFill/>
        </p:grpSpPr>
        <p:grpSp>
          <p:nvGrpSpPr>
            <p:cNvPr id="18" name="Graphique 1830">
              <a:extLst>
                <a:ext uri="{FF2B5EF4-FFF2-40B4-BE49-F238E27FC236}">
                  <a16:creationId xmlns:a16="http://schemas.microsoft.com/office/drawing/2014/main" id="{C7E49E76-8A99-EA55-2AFB-B86C73B58DE6}"/>
                </a:ext>
              </a:extLst>
            </p:cNvPr>
            <p:cNvGrpSpPr/>
            <p:nvPr/>
          </p:nvGrpSpPr>
          <p:grpSpPr>
            <a:xfrm>
              <a:off x="10483925" y="2904391"/>
              <a:ext cx="396900" cy="359934"/>
              <a:chOff x="10483925" y="2904391"/>
              <a:chExt cx="396900" cy="359934"/>
            </a:xfrm>
            <a:grpFill/>
          </p:grpSpPr>
          <p:sp>
            <p:nvSpPr>
              <p:cNvPr id="29" name="Forme libre : forme 28">
                <a:extLst>
                  <a:ext uri="{FF2B5EF4-FFF2-40B4-BE49-F238E27FC236}">
                    <a16:creationId xmlns:a16="http://schemas.microsoft.com/office/drawing/2014/main" id="{6C44134E-58CD-1FAC-C6D2-FFDC2E39D0FF}"/>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4" name="Forme libre : forme 233">
                <a:extLst>
                  <a:ext uri="{FF2B5EF4-FFF2-40B4-BE49-F238E27FC236}">
                    <a16:creationId xmlns:a16="http://schemas.microsoft.com/office/drawing/2014/main" id="{7E2C4769-DF6E-703C-9E23-5D5679A104A8}"/>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5" name="Forme libre : forme 234">
                <a:extLst>
                  <a:ext uri="{FF2B5EF4-FFF2-40B4-BE49-F238E27FC236}">
                    <a16:creationId xmlns:a16="http://schemas.microsoft.com/office/drawing/2014/main" id="{ABD30CF2-3B4E-1A4F-8BA2-95DB4613A21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6" name="Forme libre : forme 235">
                <a:extLst>
                  <a:ext uri="{FF2B5EF4-FFF2-40B4-BE49-F238E27FC236}">
                    <a16:creationId xmlns:a16="http://schemas.microsoft.com/office/drawing/2014/main" id="{3C68C836-4340-38F8-AC7C-39D3D70F47B4}"/>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7" name="Forme libre : forme 236">
                <a:extLst>
                  <a:ext uri="{FF2B5EF4-FFF2-40B4-BE49-F238E27FC236}">
                    <a16:creationId xmlns:a16="http://schemas.microsoft.com/office/drawing/2014/main" id="{3E72E046-5924-E756-AC40-0D6F70C924EC}"/>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8" name="Forme libre : forme 237">
                <a:extLst>
                  <a:ext uri="{FF2B5EF4-FFF2-40B4-BE49-F238E27FC236}">
                    <a16:creationId xmlns:a16="http://schemas.microsoft.com/office/drawing/2014/main" id="{FB6397B1-7DAB-BAB5-3438-184DB0D31413}"/>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7" name="Forme libre : forme 246">
                <a:extLst>
                  <a:ext uri="{FF2B5EF4-FFF2-40B4-BE49-F238E27FC236}">
                    <a16:creationId xmlns:a16="http://schemas.microsoft.com/office/drawing/2014/main" id="{922874CE-EE9B-3F9A-0936-8BDF5A7C5EEE}"/>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0" name="Forme libre : forme 269">
                <a:extLst>
                  <a:ext uri="{FF2B5EF4-FFF2-40B4-BE49-F238E27FC236}">
                    <a16:creationId xmlns:a16="http://schemas.microsoft.com/office/drawing/2014/main" id="{4D376EF7-3D05-5773-7DDF-93CB3568E08A}"/>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1" name="Forme libre : forme 270">
                <a:extLst>
                  <a:ext uri="{FF2B5EF4-FFF2-40B4-BE49-F238E27FC236}">
                    <a16:creationId xmlns:a16="http://schemas.microsoft.com/office/drawing/2014/main" id="{D623A0E3-A7FC-A655-5718-8B26F0245D1F}"/>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2" name="Forme libre : forme 271">
                <a:extLst>
                  <a:ext uri="{FF2B5EF4-FFF2-40B4-BE49-F238E27FC236}">
                    <a16:creationId xmlns:a16="http://schemas.microsoft.com/office/drawing/2014/main" id="{4BB5F74C-04F5-151E-06C9-522EFC38197C}"/>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3" name="Forme libre : forme 272">
                <a:extLst>
                  <a:ext uri="{FF2B5EF4-FFF2-40B4-BE49-F238E27FC236}">
                    <a16:creationId xmlns:a16="http://schemas.microsoft.com/office/drawing/2014/main" id="{00E3FADF-1342-AD69-A12E-DCFA1B8C6266}"/>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4" name="Forme libre : forme 273">
                <a:extLst>
                  <a:ext uri="{FF2B5EF4-FFF2-40B4-BE49-F238E27FC236}">
                    <a16:creationId xmlns:a16="http://schemas.microsoft.com/office/drawing/2014/main" id="{0D01ACC4-830E-D027-6C47-BF181C68FF1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5" name="Forme libre : forme 274">
                <a:extLst>
                  <a:ext uri="{FF2B5EF4-FFF2-40B4-BE49-F238E27FC236}">
                    <a16:creationId xmlns:a16="http://schemas.microsoft.com/office/drawing/2014/main" id="{2EE4EBE2-A7B7-6641-CADA-C514D397F607}"/>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 name="Forme libre : forme 18">
              <a:extLst>
                <a:ext uri="{FF2B5EF4-FFF2-40B4-BE49-F238E27FC236}">
                  <a16:creationId xmlns:a16="http://schemas.microsoft.com/office/drawing/2014/main" id="{6CB6FBF9-F215-A8F0-6F87-C08701C2DC0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orme libre : forme 26">
              <a:extLst>
                <a:ext uri="{FF2B5EF4-FFF2-40B4-BE49-F238E27FC236}">
                  <a16:creationId xmlns:a16="http://schemas.microsoft.com/office/drawing/2014/main" id="{4BF1C6EC-C255-C287-D451-E5607FED157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orme libre : forme 27">
              <a:extLst>
                <a:ext uri="{FF2B5EF4-FFF2-40B4-BE49-F238E27FC236}">
                  <a16:creationId xmlns:a16="http://schemas.microsoft.com/office/drawing/2014/main" id="{374BBFEC-90DF-3FF2-62C5-F56A8DF955A3}"/>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76" name="ZoneTexte 275">
            <a:extLst>
              <a:ext uri="{FF2B5EF4-FFF2-40B4-BE49-F238E27FC236}">
                <a16:creationId xmlns:a16="http://schemas.microsoft.com/office/drawing/2014/main" id="{F1D64958-E509-A4CE-28F9-F95C2A7153A1}"/>
              </a:ext>
            </a:extLst>
          </p:cNvPr>
          <p:cNvSpPr txBox="1"/>
          <p:nvPr/>
        </p:nvSpPr>
        <p:spPr>
          <a:xfrm>
            <a:off x="6430508" y="1236319"/>
            <a:ext cx="5535739" cy="1931298"/>
          </a:xfrm>
          <a:prstGeom prst="rect">
            <a:avLst/>
          </a:prstGeom>
          <a:solidFill>
            <a:srgbClr val="ECECEC"/>
          </a:solidFill>
        </p:spPr>
        <p:txBody>
          <a:bodyPr wrap="square" rtlCol="0">
            <a:spAutoFit/>
          </a:bodyPr>
          <a:lstStyle/>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r>
              <a:rPr kumimoji="0" lang="fr-FR" sz="105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Le</a:t>
            </a:r>
            <a:r>
              <a:rPr kumimoji="0" lang="fr-FR" sz="105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fr-FR" sz="105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Prêt Décollage Pro </a:t>
            </a:r>
            <a:r>
              <a:rPr kumimoji="0" lang="fr-FR" sz="105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est un prêt à taux 0%</a:t>
            </a:r>
            <a:r>
              <a:rPr kumimoji="0" lang="fr-FR" sz="10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a:t>
            </a:r>
            <a:r>
              <a:rPr kumimoji="0" lang="fr-FR" sz="1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non-réglementé, destiné aux professionnels de santé porteurs d’un projet d’installation / reprise d’activité dans des zones géographiques dites de « déserts médicaux » </a:t>
            </a:r>
            <a:r>
              <a:rPr kumimoji="0" lang="fr-FR" sz="90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(voir le détail des professions éligibles sur l’OAV)</a:t>
            </a:r>
            <a:endParaRPr kumimoji="0" lang="fr-FR" sz="100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endParaRPr kumimoji="0" lang="fr-FR" sz="40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r>
              <a:rPr kumimoji="0" lang="fr-FR" sz="105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Le</a:t>
            </a:r>
            <a:r>
              <a:rPr kumimoji="0" lang="fr-FR" sz="105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fr-FR" sz="105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Prêt </a:t>
            </a:r>
            <a:r>
              <a:rPr kumimoji="0" lang="fr-FR" sz="1050" b="1" i="0" u="none" strike="noStrike" kern="1200" cap="none" spc="0" normalizeH="0" baseline="0" noProof="0" err="1">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Pass</a:t>
            </a:r>
            <a:r>
              <a:rPr kumimoji="0" lang="fr-FR" sz="105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Future Installation </a:t>
            </a:r>
            <a:r>
              <a:rPr kumimoji="0" lang="fr-FR" sz="105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est un prêt à palier </a:t>
            </a:r>
            <a:r>
              <a:rPr kumimoji="0" lang="fr-FR" sz="1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destiné aux étudiants en santé en vue de leur future installation</a:t>
            </a:r>
          </a:p>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endParaRPr kumimoji="0" lang="fr-FR" sz="40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r>
              <a:rPr kumimoji="0" lang="fr-FR" sz="105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Nos offres en équipement </a:t>
            </a:r>
            <a:r>
              <a:rPr kumimoji="0" lang="fr-FR" sz="105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CBM / LLD</a:t>
            </a:r>
          </a:p>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endParaRPr kumimoji="0" lang="fr-FR" sz="4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r>
              <a:rPr kumimoji="0" lang="fr-FR" sz="105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Offre </a:t>
            </a:r>
            <a:r>
              <a:rPr kumimoji="0" lang="fr-FR" sz="105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Avance &amp; gestion du Tiers Payant </a:t>
            </a:r>
            <a:r>
              <a:rPr kumimoji="0" lang="fr-FR" sz="105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a:t>
            </a:r>
            <a:r>
              <a:rPr kumimoji="0" lang="fr-FR" sz="1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pour les professionnels de santé qui souhaitent réduire le délai d’encaissement de leur chiffre d’affaires Tiers Payant</a:t>
            </a:r>
          </a:p>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endParaRPr lang="fr-FR" sz="400">
              <a:solidFill>
                <a:srgbClr val="000000">
                  <a:lumMod val="75000"/>
                  <a:lumOff val="25000"/>
                </a:srgbClr>
              </a:solidFill>
              <a:cs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r>
              <a:rPr kumimoji="0" lang="fr-FR" sz="110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Enveloppe </a:t>
            </a:r>
            <a:r>
              <a:rPr kumimoji="0" lang="fr-FR" sz="11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BEI Pros de Santé </a:t>
            </a:r>
            <a:r>
              <a:rPr kumimoji="0" lang="fr-FR" sz="105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destinée à financer à la fois l’installation (par création ou reprise) et des projets de développement</a:t>
            </a:r>
            <a:endParaRPr kumimoji="0" lang="fr-FR" sz="10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277" name="ZoneTexte 276">
            <a:extLst>
              <a:ext uri="{FF2B5EF4-FFF2-40B4-BE49-F238E27FC236}">
                <a16:creationId xmlns:a16="http://schemas.microsoft.com/office/drawing/2014/main" id="{9526E23D-C518-E4E4-F294-D75095FF23DC}"/>
              </a:ext>
            </a:extLst>
          </p:cNvPr>
          <p:cNvSpPr txBox="1"/>
          <p:nvPr/>
        </p:nvSpPr>
        <p:spPr>
          <a:xfrm>
            <a:off x="6486487" y="3799679"/>
            <a:ext cx="5427248" cy="2015936"/>
          </a:xfrm>
          <a:prstGeom prst="rect">
            <a:avLst/>
          </a:prstGeom>
          <a:solidFill>
            <a:srgbClr val="ECECEC"/>
          </a:solidFill>
        </p:spPr>
        <p:txBody>
          <a:bodyPr wrap="square" rtlCol="0">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sz="1100" b="1" i="0" u="none" strike="noStrike" kern="1200" cap="all"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FORFAIT </a:t>
            </a:r>
            <a:r>
              <a:rPr kumimoji="0" lang="fr-FR" sz="1100" b="1" i="0" u="none" strike="noStrike" kern="1200" cap="all" spc="0" normalizeH="0" baseline="0" noProof="0" err="1">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MONéTIQUE</a:t>
            </a:r>
            <a:endParaRPr kumimoji="0" lang="fr-FR" sz="1050" b="1"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sz="10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Refonte totale du forfait Monétique qui devient </a:t>
            </a:r>
            <a:r>
              <a:rPr kumimoji="0" lang="fr-FR" sz="1100" b="1" i="0" u="none" strike="noStrike" kern="1200" cap="none" spc="0" normalizeH="0" baseline="0" noProof="0">
                <a:ln>
                  <a:noFill/>
                </a:ln>
                <a:solidFill>
                  <a:srgbClr val="CD0000"/>
                </a:solidFill>
                <a:effectLst/>
                <a:uLnTx/>
                <a:uFillTx/>
                <a:latin typeface="Arial" panose="020B0604020202020204" pitchFamily="34" charset="0"/>
                <a:ea typeface="+mn-ea"/>
                <a:cs typeface="Arial" panose="020B0604020202020204" pitchFamily="34" charset="0"/>
              </a:rPr>
              <a:t>O</a:t>
            </a:r>
            <a:r>
              <a:rPr kumimoji="0" lang="fr-FR" sz="110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ptimal</a:t>
            </a:r>
            <a:r>
              <a:rPr kumimoji="0" lang="fr-FR" sz="1100" b="1" i="0" u="none" strike="noStrike" kern="1200" cap="none" spc="0" normalizeH="0" baseline="0" noProof="0">
                <a:ln>
                  <a:noFill/>
                </a:ln>
                <a:solidFill>
                  <a:srgbClr val="002626"/>
                </a:solidFill>
                <a:effectLst/>
                <a:uLnTx/>
                <a:uFillTx/>
                <a:latin typeface="Arial" panose="020B0604020202020204" pitchFamily="34" charset="0"/>
                <a:ea typeface="+mn-ea"/>
                <a:cs typeface="Arial" panose="020B0604020202020204" pitchFamily="34" charset="0"/>
              </a:rPr>
              <a:t> </a:t>
            </a:r>
            <a:r>
              <a:rPr kumimoji="0" lang="fr-FR" sz="1100" b="1" i="0" u="none" strike="noStrike" kern="1200" cap="none" spc="0" normalizeH="0" baseline="0" noProof="0" err="1">
                <a:ln>
                  <a:noFill/>
                </a:ln>
                <a:solidFill>
                  <a:srgbClr val="CD0000"/>
                </a:solidFill>
                <a:effectLst/>
                <a:uLnTx/>
                <a:uFillTx/>
                <a:latin typeface="Arial" panose="020B0604020202020204" pitchFamily="34" charset="0"/>
                <a:ea typeface="+mn-ea"/>
                <a:cs typeface="Arial" panose="020B0604020202020204" pitchFamily="34" charset="0"/>
              </a:rPr>
              <a:t>M</a:t>
            </a:r>
            <a:r>
              <a:rPr kumimoji="0" lang="fr-FR" sz="1100" b="1" i="0" u="none" strike="noStrike" kern="1200" cap="none" spc="0" normalizeH="0" baseline="0" noProof="0" err="1">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onét</a:t>
            </a:r>
            <a:r>
              <a:rPr kumimoji="0" lang="fr-FR" sz="1800" b="1" i="0" u="none" strike="noStrike" kern="1200" cap="none" spc="0" normalizeH="0" baseline="0" noProof="0" err="1">
                <a:ln>
                  <a:noFill/>
                </a:ln>
                <a:solidFill>
                  <a:srgbClr val="00B050"/>
                </a:solidFill>
                <a:effectLst/>
                <a:uLnTx/>
                <a:uFillTx/>
                <a:latin typeface="Gigi" panose="04040504061007020D02" pitchFamily="82" charset="0"/>
                <a:ea typeface="+mn-ea"/>
                <a:cs typeface="Arial" panose="020B0604020202020204" pitchFamily="34" charset="0"/>
              </a:rPr>
              <a:t>h</a:t>
            </a:r>
            <a:r>
              <a:rPr kumimoji="0" lang="fr-FR" sz="1100" b="1" i="0" u="none" strike="noStrike" kern="1200" cap="none" spc="0" normalizeH="0" baseline="0" noProof="0" err="1">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ique</a:t>
            </a:r>
            <a:r>
              <a:rPr kumimoji="0" lang="fr-FR" sz="1100" b="1" i="0" u="none" strike="noStrike" kern="1200" cap="none" spc="0" normalizeH="0" baseline="0" noProof="0">
                <a:ln>
                  <a:noFill/>
                </a:ln>
                <a:solidFill>
                  <a:srgbClr val="002626"/>
                </a:solidFill>
                <a:effectLst/>
                <a:uLnTx/>
                <a:uFillTx/>
                <a:latin typeface="Arial" panose="020B0604020202020204" pitchFamily="34" charset="0"/>
                <a:ea typeface="+mn-ea"/>
                <a:cs typeface="Arial" panose="020B0604020202020204" pitchFamily="34" charset="0"/>
              </a:rPr>
              <a:t> </a:t>
            </a:r>
            <a:r>
              <a:rPr kumimoji="0" lang="fr-FR" sz="1100" b="1" i="0" u="none" strike="noStrike" kern="1200" cap="none" spc="0" normalizeH="0" baseline="0" noProof="0">
                <a:ln>
                  <a:noFill/>
                </a:ln>
                <a:solidFill>
                  <a:srgbClr val="CD0000"/>
                </a:solidFill>
                <a:effectLst/>
                <a:uLnTx/>
                <a:uFillTx/>
                <a:latin typeface="Arial" panose="020B0604020202020204" pitchFamily="34" charset="0"/>
                <a:ea typeface="+mn-ea"/>
                <a:cs typeface="Arial" panose="020B0604020202020204" pitchFamily="34" charset="0"/>
              </a:rPr>
              <a:t>S</a:t>
            </a:r>
            <a:r>
              <a:rPr kumimoji="0" lang="fr-FR" sz="110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anté</a:t>
            </a:r>
            <a:r>
              <a:rPr kumimoji="0" lang="fr-FR" sz="1100" b="1" i="0" u="none" strike="noStrike" kern="1200" cap="none" spc="0" normalizeH="0" baseline="0" noProof="0">
                <a:ln>
                  <a:noFill/>
                </a:ln>
                <a:solidFill>
                  <a:srgbClr val="002626"/>
                </a:solidFill>
                <a:effectLst/>
                <a:uLnTx/>
                <a:uFillTx/>
                <a:latin typeface="Arial" panose="020B0604020202020204" pitchFamily="34" charset="0"/>
                <a:ea typeface="+mn-ea"/>
                <a:cs typeface="Arial" panose="020B0604020202020204" pitchFamily="34" charset="0"/>
              </a:rPr>
              <a:t> </a:t>
            </a:r>
            <a:r>
              <a:rPr kumimoji="0" lang="fr-FR" sz="10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et qui présente les avantages suivants :</a:t>
            </a:r>
          </a:p>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r>
              <a:rPr kumimoji="0" lang="fr-FR" sz="1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Un élargissement du socle des professionnels de santé éligibles à un forfait monétique (</a:t>
            </a:r>
            <a:r>
              <a:rPr kumimoji="0" lang="fr-FR" sz="90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voir tableau de synthèse sur l’OAV</a:t>
            </a:r>
            <a:r>
              <a:rPr kumimoji="0" lang="fr-FR" sz="1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t>
            </a:r>
          </a:p>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r>
              <a:rPr kumimoji="0" lang="fr-FR" sz="1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Chaque professionnel de santé éligible est désormais </a:t>
            </a:r>
            <a:r>
              <a:rPr kumimoji="0" lang="fr-FR" sz="100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libre de choisir </a:t>
            </a:r>
            <a:r>
              <a:rPr kumimoji="0" lang="fr-FR" sz="1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le forfait en fonction de ses besoins (</a:t>
            </a:r>
            <a:r>
              <a:rPr kumimoji="0" lang="fr-FR" sz="100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et non plus en fonction de sa profession</a:t>
            </a:r>
            <a:r>
              <a:rPr kumimoji="0" lang="fr-FR" sz="1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t>
            </a:r>
          </a:p>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r>
              <a:rPr kumimoji="0" lang="fr-FR" sz="1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Une commission monétique compétitive dans les limites de chaque niveau de forfait (≤ 0,30 %) et toujours très attractive au-delà (0,35 % quel que soit le forfait choisi)</a:t>
            </a:r>
          </a:p>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r>
              <a:rPr kumimoji="0" lang="fr-FR" sz="1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Une nouvelle grille </a:t>
            </a:r>
            <a:r>
              <a:rPr kumimoji="0" lang="fr-FR" sz="1050" b="1" i="0" u="none" strike="noStrike" kern="1200" cap="none" spc="0" normalizeH="0" baseline="0" noProof="0">
                <a:ln>
                  <a:noFill/>
                </a:ln>
                <a:solidFill>
                  <a:srgbClr val="CD0000"/>
                </a:solidFill>
                <a:effectLst/>
                <a:uLnTx/>
                <a:uFillTx/>
                <a:latin typeface="Arial" panose="020B0604020202020204" pitchFamily="34" charset="0"/>
                <a:ea typeface="+mn-ea"/>
                <a:cs typeface="Arial" panose="020B0604020202020204" pitchFamily="34" charset="0"/>
              </a:rPr>
              <a:t>O</a:t>
            </a:r>
            <a:r>
              <a:rPr kumimoji="0" lang="fr-FR" sz="105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ptimal</a:t>
            </a:r>
            <a:r>
              <a:rPr kumimoji="0" lang="fr-FR" sz="1050" b="1" i="0" u="none" strike="noStrike" kern="1200" cap="none" spc="0" normalizeH="0" baseline="0" noProof="0">
                <a:ln>
                  <a:noFill/>
                </a:ln>
                <a:solidFill>
                  <a:srgbClr val="002626"/>
                </a:solidFill>
                <a:effectLst/>
                <a:uLnTx/>
                <a:uFillTx/>
                <a:latin typeface="Arial" panose="020B0604020202020204" pitchFamily="34" charset="0"/>
                <a:ea typeface="+mn-ea"/>
                <a:cs typeface="Arial" panose="020B0604020202020204" pitchFamily="34" charset="0"/>
              </a:rPr>
              <a:t> </a:t>
            </a:r>
            <a:r>
              <a:rPr kumimoji="0" lang="fr-FR" sz="1050" b="1" i="0" u="none" strike="noStrike" kern="1200" cap="none" spc="0" normalizeH="0" baseline="0" noProof="0" err="1">
                <a:ln>
                  <a:noFill/>
                </a:ln>
                <a:solidFill>
                  <a:srgbClr val="CD0000"/>
                </a:solidFill>
                <a:effectLst/>
                <a:uLnTx/>
                <a:uFillTx/>
                <a:latin typeface="Arial" panose="020B0604020202020204" pitchFamily="34" charset="0"/>
                <a:ea typeface="+mn-ea"/>
                <a:cs typeface="Arial" panose="020B0604020202020204" pitchFamily="34" charset="0"/>
              </a:rPr>
              <a:t>M</a:t>
            </a:r>
            <a:r>
              <a:rPr kumimoji="0" lang="fr-FR" sz="1050" b="1" i="0" u="none" strike="noStrike" kern="1200" cap="none" spc="0" normalizeH="0" baseline="0" noProof="0" err="1">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onét</a:t>
            </a:r>
            <a:r>
              <a:rPr kumimoji="0" lang="fr-FR" sz="1600" b="1" i="0" u="none" strike="noStrike" kern="1200" cap="none" spc="0" normalizeH="0" baseline="0" noProof="0">
                <a:ln>
                  <a:noFill/>
                </a:ln>
                <a:solidFill>
                  <a:srgbClr val="00B050"/>
                </a:solidFill>
                <a:effectLst/>
                <a:uLnTx/>
                <a:uFillTx/>
                <a:latin typeface="Gigi" panose="04040504061007020D02" pitchFamily="82" charset="0"/>
                <a:ea typeface="+mn-ea"/>
                <a:cs typeface="Arial" panose="020B0604020202020204" pitchFamily="34" charset="0"/>
              </a:rPr>
              <a:t>h</a:t>
            </a:r>
            <a:r>
              <a:rPr kumimoji="0" lang="fr-FR" sz="1050" b="1" i="0" u="none" strike="noStrike" kern="1200" cap="none" spc="0" normalizeH="0" baseline="0" noProof="0" err="1">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ique</a:t>
            </a:r>
            <a:r>
              <a:rPr kumimoji="0" lang="fr-FR" sz="1050" b="1" i="0" u="none" strike="noStrike" kern="1200" cap="none" spc="0" normalizeH="0" baseline="0" noProof="0">
                <a:ln>
                  <a:noFill/>
                </a:ln>
                <a:solidFill>
                  <a:srgbClr val="002626"/>
                </a:solidFill>
                <a:effectLst/>
                <a:uLnTx/>
                <a:uFillTx/>
                <a:latin typeface="Arial" panose="020B0604020202020204" pitchFamily="34" charset="0"/>
                <a:ea typeface="+mn-ea"/>
                <a:cs typeface="Arial" panose="020B0604020202020204" pitchFamily="34" charset="0"/>
              </a:rPr>
              <a:t> </a:t>
            </a:r>
            <a:r>
              <a:rPr kumimoji="0" lang="fr-FR" sz="1050" b="1" i="0" u="none" strike="noStrike" kern="1200" cap="none" spc="0" normalizeH="0" baseline="0" noProof="0">
                <a:ln>
                  <a:noFill/>
                </a:ln>
                <a:solidFill>
                  <a:srgbClr val="CD0000"/>
                </a:solidFill>
                <a:effectLst/>
                <a:uLnTx/>
                <a:uFillTx/>
                <a:latin typeface="Arial" panose="020B0604020202020204" pitchFamily="34" charset="0"/>
                <a:ea typeface="+mn-ea"/>
                <a:cs typeface="Arial" panose="020B0604020202020204" pitchFamily="34" charset="0"/>
              </a:rPr>
              <a:t>S</a:t>
            </a:r>
            <a:r>
              <a:rPr kumimoji="0" lang="fr-FR" sz="105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anté</a:t>
            </a:r>
            <a:r>
              <a:rPr kumimoji="0" lang="fr-FR" sz="1050" b="1" i="0" u="none" strike="noStrike" kern="1200" cap="none" spc="0" normalizeH="0" baseline="0" noProof="0">
                <a:ln>
                  <a:noFill/>
                </a:ln>
                <a:solidFill>
                  <a:srgbClr val="002626"/>
                </a:solidFill>
                <a:effectLst/>
                <a:uLnTx/>
                <a:uFillTx/>
                <a:latin typeface="Arial" panose="020B0604020202020204" pitchFamily="34" charset="0"/>
                <a:ea typeface="+mn-ea"/>
                <a:cs typeface="Arial" panose="020B0604020202020204" pitchFamily="34" charset="0"/>
              </a:rPr>
              <a:t> </a:t>
            </a:r>
            <a:r>
              <a:rPr kumimoji="0" lang="fr-FR" sz="1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détaillée au verso, destinée à vous aider à orienter votre client dans le choix du forfait qui correspond à son besoin</a:t>
            </a:r>
            <a:r>
              <a:rPr kumimoji="0" lang="fr-FR"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t>
            </a:r>
            <a:endParaRPr kumimoji="0" lang="fr-FR" sz="6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78" name="ZoneTexte 277">
            <a:extLst>
              <a:ext uri="{FF2B5EF4-FFF2-40B4-BE49-F238E27FC236}">
                <a16:creationId xmlns:a16="http://schemas.microsoft.com/office/drawing/2014/main" id="{E7983124-A5F4-FC3D-8875-BD7A52EB4246}"/>
              </a:ext>
            </a:extLst>
          </p:cNvPr>
          <p:cNvSpPr txBox="1"/>
          <p:nvPr/>
        </p:nvSpPr>
        <p:spPr>
          <a:xfrm>
            <a:off x="641262" y="3493193"/>
            <a:ext cx="5314950" cy="1723549"/>
          </a:xfrm>
          <a:prstGeom prst="rect">
            <a:avLst/>
          </a:prstGeom>
          <a:solidFill>
            <a:srgbClr val="ECECEC"/>
          </a:solidFill>
        </p:spPr>
        <p:txBody>
          <a:bodyPr wrap="square" bIns="0" rtlCol="0">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sz="1100" b="1" i="0" u="none" strike="noStrike" kern="1200" cap="all" spc="0" normalizeH="0" baseline="0" noProof="0">
                <a:ln>
                  <a:noFill/>
                </a:ln>
                <a:solidFill>
                  <a:srgbClr val="000000">
                    <a:lumMod val="75000"/>
                    <a:lumOff val="2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FORFAIT </a:t>
            </a:r>
            <a:r>
              <a:rPr kumimoji="0" lang="fr-FR" sz="1100" b="1" i="0" u="none" strike="noStrike" kern="1200" cap="all" spc="0" normalizeH="0" baseline="0" noProof="0">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LABELIS </a:t>
            </a:r>
            <a:r>
              <a:rPr kumimoji="0" lang="fr-FR" sz="1100" b="1" i="0" u="none" strike="noStrike" kern="1200" cap="all" spc="0" normalizeH="0" baseline="0" noProof="0" err="1">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SANTé</a:t>
            </a:r>
            <a:r>
              <a:rPr kumimoji="0" lang="fr-FR" sz="1100" b="1" i="0" u="none" strike="noStrike" kern="1200" cap="all" spc="0" normalizeH="0" baseline="0" noProof="0">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a:t>
            </a:r>
            <a:r>
              <a:rPr kumimoji="0" lang="fr-FR" sz="10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a:t>
            </a:r>
            <a:r>
              <a:rPr kumimoji="0" lang="fr-FR" sz="105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Offre de conquête </a:t>
            </a:r>
            <a:r>
              <a:rPr kumimoji="0" lang="fr-FR" sz="100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(pas de transformation)</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fr-FR" sz="6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sz="10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Pour rappel, ce forfait </a:t>
            </a:r>
            <a:r>
              <a:rPr kumimoji="0" lang="fr-FR" sz="1050" b="0" i="0" u="none" strike="noStrike" kern="1200" cap="none" spc="0" normalizeH="0" baseline="0" noProof="0" err="1">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Labelis</a:t>
            </a:r>
            <a:r>
              <a:rPr kumimoji="0" lang="fr-FR" sz="10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Santé présente 2 atouts majeurs pour ses détenteurs :</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fr-FR" sz="10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fr-FR" sz="105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fr-FR" sz="105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fr-FR" sz="105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fr-FR" sz="105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fr-FR" sz="105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sz="105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Retrouvez le détail des professions éligibles à 1 ou 2 de ces avantages sur l’OAV*</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sz="80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 Cf Rubrique des Commerciaux / Professionnels / Bancarisation / Addendum Prof. Lib. de santé 02-2023</a:t>
            </a:r>
            <a:endParaRPr kumimoji="0" lang="fr-FR" sz="70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279" name="Rectangle 278">
            <a:extLst>
              <a:ext uri="{FF2B5EF4-FFF2-40B4-BE49-F238E27FC236}">
                <a16:creationId xmlns:a16="http://schemas.microsoft.com/office/drawing/2014/main" id="{EA57532E-A034-94C5-994D-370E1553BBB1}"/>
              </a:ext>
            </a:extLst>
          </p:cNvPr>
          <p:cNvSpPr/>
          <p:nvPr/>
        </p:nvSpPr>
        <p:spPr>
          <a:xfrm>
            <a:off x="695325" y="4017679"/>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Une tarification mensuelle très favorable* par rapport au </a:t>
            </a:r>
            <a:r>
              <a:rPr kumimoji="0" lang="fr-FR" sz="1000" b="0" i="0" u="none" strike="noStrike" kern="1200" cap="none" spc="0" normalizeH="0" baseline="0" noProof="0" err="1">
                <a:ln>
                  <a:noFill/>
                </a:ln>
                <a:solidFill>
                  <a:srgbClr val="FFFFFF"/>
                </a:solidFill>
                <a:effectLst/>
                <a:uLnTx/>
                <a:uFillTx/>
                <a:latin typeface="Arial" panose="020B0604020202020204" pitchFamily="34" charset="0"/>
                <a:ea typeface="+mn-ea"/>
                <a:cs typeface="Arial" panose="020B0604020202020204" pitchFamily="34" charset="0"/>
              </a:rPr>
              <a:t>Labelis</a:t>
            </a:r>
            <a:r>
              <a:rPr kumimoji="0" lang="fr-FR" sz="1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ou au LCE</a:t>
            </a:r>
          </a:p>
        </p:txBody>
      </p:sp>
      <p:sp>
        <p:nvSpPr>
          <p:cNvPr id="280" name="Rectangle 279">
            <a:extLst>
              <a:ext uri="{FF2B5EF4-FFF2-40B4-BE49-F238E27FC236}">
                <a16:creationId xmlns:a16="http://schemas.microsoft.com/office/drawing/2014/main" id="{185D7FE0-777B-3FD8-11E4-B1EBD9C490D1}"/>
              </a:ext>
            </a:extLst>
          </p:cNvPr>
          <p:cNvSpPr/>
          <p:nvPr/>
        </p:nvSpPr>
        <p:spPr>
          <a:xfrm>
            <a:off x="3426133" y="4017679"/>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Extension de cet avantage tarifaire à </a:t>
            </a:r>
            <a:r>
              <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14 codes NAF professionnels de Santé</a:t>
            </a:r>
          </a:p>
        </p:txBody>
      </p:sp>
      <p:sp>
        <p:nvSpPr>
          <p:cNvPr id="281" name="Triangle isocèle 280">
            <a:extLst>
              <a:ext uri="{FF2B5EF4-FFF2-40B4-BE49-F238E27FC236}">
                <a16:creationId xmlns:a16="http://schemas.microsoft.com/office/drawing/2014/main" id="{5D6F49A7-993D-C397-1DB9-87822BAC2389}"/>
              </a:ext>
            </a:extLst>
          </p:cNvPr>
          <p:cNvSpPr/>
          <p:nvPr/>
        </p:nvSpPr>
        <p:spPr>
          <a:xfrm rot="5400000">
            <a:off x="3205885" y="4107704"/>
            <a:ext cx="196902" cy="191533"/>
          </a:xfrm>
          <a:prstGeom prst="triangle">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83" name="Rectangle 282">
            <a:extLst>
              <a:ext uri="{FF2B5EF4-FFF2-40B4-BE49-F238E27FC236}">
                <a16:creationId xmlns:a16="http://schemas.microsoft.com/office/drawing/2014/main" id="{002AD527-4D09-2368-85DB-45821970D202}"/>
              </a:ext>
            </a:extLst>
          </p:cNvPr>
          <p:cNvSpPr/>
          <p:nvPr/>
        </p:nvSpPr>
        <p:spPr>
          <a:xfrm>
            <a:off x="699389" y="4486153"/>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Une exonération totale de la commission de mouvement</a:t>
            </a:r>
          </a:p>
        </p:txBody>
      </p:sp>
      <p:sp>
        <p:nvSpPr>
          <p:cNvPr id="287" name="Rectangle 286">
            <a:extLst>
              <a:ext uri="{FF2B5EF4-FFF2-40B4-BE49-F238E27FC236}">
                <a16:creationId xmlns:a16="http://schemas.microsoft.com/office/drawing/2014/main" id="{A7ABF0F6-CF8B-2458-F215-E5F97C224528}"/>
              </a:ext>
            </a:extLst>
          </p:cNvPr>
          <p:cNvSpPr/>
          <p:nvPr/>
        </p:nvSpPr>
        <p:spPr>
          <a:xfrm>
            <a:off x="3430197" y="4486153"/>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Maintien de cette exonération pour</a:t>
            </a:r>
            <a:r>
              <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8 codes NAF professionnels de Santé</a:t>
            </a:r>
          </a:p>
        </p:txBody>
      </p:sp>
      <p:sp>
        <p:nvSpPr>
          <p:cNvPr id="289" name="Triangle isocèle 288">
            <a:extLst>
              <a:ext uri="{FF2B5EF4-FFF2-40B4-BE49-F238E27FC236}">
                <a16:creationId xmlns:a16="http://schemas.microsoft.com/office/drawing/2014/main" id="{3B9818EC-3AAC-2AF9-EABF-1D91453EC00F}"/>
              </a:ext>
            </a:extLst>
          </p:cNvPr>
          <p:cNvSpPr/>
          <p:nvPr/>
        </p:nvSpPr>
        <p:spPr>
          <a:xfrm rot="5400000">
            <a:off x="3209949" y="4576178"/>
            <a:ext cx="196902" cy="191533"/>
          </a:xfrm>
          <a:prstGeom prst="triangle">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90" name="ZoneTexte 289">
            <a:extLst>
              <a:ext uri="{FF2B5EF4-FFF2-40B4-BE49-F238E27FC236}">
                <a16:creationId xmlns:a16="http://schemas.microsoft.com/office/drawing/2014/main" id="{4793F1A7-8AE6-22FB-377D-D1200DCC92EB}"/>
              </a:ext>
            </a:extLst>
          </p:cNvPr>
          <p:cNvSpPr txBox="1"/>
          <p:nvPr/>
        </p:nvSpPr>
        <p:spPr>
          <a:xfrm>
            <a:off x="633255" y="5833915"/>
            <a:ext cx="5314950" cy="430887"/>
          </a:xfrm>
          <a:prstGeom prst="rect">
            <a:avLst/>
          </a:prstGeom>
          <a:solidFill>
            <a:srgbClr val="ECECEC"/>
          </a:solidFill>
        </p:spPr>
        <p:txBody>
          <a:bodyPr wrap="square" rtlCol="0">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sz="11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Offres Formules individuelles ou Famille : </a:t>
            </a:r>
            <a:r>
              <a:rPr kumimoji="0" lang="fr-FR" sz="1100" b="1" i="0" u="none" strike="noStrike" kern="1200" cap="none" spc="0" normalizeH="0" baseline="0" noProof="0">
                <a:ln>
                  <a:noFill/>
                </a:ln>
                <a:solidFill>
                  <a:srgbClr val="C00000"/>
                </a:solidFill>
                <a:effectLst/>
                <a:uLnTx/>
                <a:uFillTx/>
                <a:latin typeface="Arial"/>
                <a:ea typeface="+mn-ea"/>
                <a:cs typeface="+mn-cs"/>
              </a:rPr>
              <a:t>50% de remise sur le forfait Part </a:t>
            </a:r>
            <a:r>
              <a:rPr kumimoji="0" lang="fr-FR" sz="1050" b="0" i="1" u="none" strike="noStrike" kern="1200" cap="none" spc="0" normalizeH="0" baseline="0" noProof="0">
                <a:ln>
                  <a:noFill/>
                </a:ln>
                <a:solidFill>
                  <a:srgbClr val="000000">
                    <a:lumMod val="75000"/>
                    <a:lumOff val="25000"/>
                  </a:srgbClr>
                </a:solidFill>
                <a:effectLst/>
                <a:uLnTx/>
                <a:uFillTx/>
                <a:latin typeface="Arial"/>
                <a:ea typeface="+mn-ea"/>
                <a:cs typeface="+mn-cs"/>
              </a:rPr>
              <a:t>si la relation détient un forfait PRO</a:t>
            </a:r>
            <a:endParaRPr kumimoji="0" lang="fr-FR" sz="90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291" name="ZoneTexte 290">
            <a:extLst>
              <a:ext uri="{FF2B5EF4-FFF2-40B4-BE49-F238E27FC236}">
                <a16:creationId xmlns:a16="http://schemas.microsoft.com/office/drawing/2014/main" id="{DF5F6D68-6582-F3E4-B69C-C3CE855A96DE}"/>
              </a:ext>
            </a:extLst>
          </p:cNvPr>
          <p:cNvSpPr txBox="1"/>
          <p:nvPr/>
        </p:nvSpPr>
        <p:spPr>
          <a:xfrm>
            <a:off x="6502503" y="5869394"/>
            <a:ext cx="5411232" cy="407804"/>
          </a:xfrm>
          <a:prstGeom prst="rect">
            <a:avLst/>
          </a:prstGeom>
          <a:solidFill>
            <a:srgbClr val="ECECEC"/>
          </a:solidFill>
        </p:spPr>
        <p:txBody>
          <a:bodyPr wrap="square" rtlCol="0">
            <a:spAutoFit/>
          </a:bodyPr>
          <a:lstStyle/>
          <a:p>
            <a:r>
              <a:rPr kumimoji="0" lang="en-US" sz="1050" b="1" i="0" u="none" strike="noStrike" kern="1200" cap="none" spc="0" normalizeH="0" baseline="0" noProof="0">
                <a:ln>
                  <a:noFill/>
                </a:ln>
                <a:solidFill>
                  <a:schemeClr val="tx1">
                    <a:lumMod val="75000"/>
                    <a:lumOff val="25000"/>
                  </a:schemeClr>
                </a:solidFill>
                <a:effectLst>
                  <a:outerShdw blurRad="38100" dist="38100" dir="2700000" algn="tl">
                    <a:srgbClr val="000000">
                      <a:alpha val="43137"/>
                    </a:srgbClr>
                  </a:outerShdw>
                </a:effectLst>
                <a:uLnTx/>
                <a:uFillTx/>
                <a:latin typeface="Arial"/>
                <a:ea typeface="+mn-ea"/>
                <a:cs typeface="+mn-cs"/>
              </a:rPr>
              <a:t>TPE </a:t>
            </a:r>
            <a:r>
              <a:rPr lang="fr-FR" sz="1050" b="1" i="0" u="none" strike="noStrike" baseline="0">
                <a:solidFill>
                  <a:schemeClr val="tx1">
                    <a:lumMod val="75000"/>
                    <a:lumOff val="25000"/>
                  </a:schemeClr>
                </a:solidFill>
                <a:effectLst>
                  <a:outerShdw blurRad="38100" dist="38100" dir="2700000" algn="tl">
                    <a:srgbClr val="000000">
                      <a:alpha val="43137"/>
                    </a:srgbClr>
                  </a:outerShdw>
                </a:effectLst>
                <a:latin typeface="Arial" panose="020B0604020202020204" pitchFamily="34" charset="0"/>
              </a:rPr>
              <a:t>FIXE/Mobile/4G</a:t>
            </a:r>
            <a:r>
              <a:rPr kumimoji="0" lang="fr-FR" sz="1050" b="1" i="0" u="none" strike="noStrike" kern="1200" cap="none" spc="0" normalizeH="0" baseline="0" noProof="0">
                <a:ln>
                  <a:noFill/>
                </a:ln>
                <a:solidFill>
                  <a:schemeClr val="tx1">
                    <a:lumMod val="75000"/>
                    <a:lumOff val="25000"/>
                  </a:schemeClr>
                </a:solidFill>
                <a:effectLst>
                  <a:outerShdw blurRad="38100" dist="38100" dir="2700000" algn="tl">
                    <a:srgbClr val="000000">
                      <a:alpha val="43137"/>
                    </a:srgbClr>
                  </a:outerShdw>
                </a:effectLst>
                <a:uLnTx/>
                <a:uFillTx/>
                <a:latin typeface="Arial"/>
                <a:ea typeface="+mn-ea"/>
                <a:cs typeface="+mn-cs"/>
              </a:rPr>
              <a:t> </a:t>
            </a:r>
            <a:r>
              <a:rPr kumimoji="0" lang="en-US" sz="1050" b="1" i="0" u="none" strike="noStrike" kern="1200" cap="none" spc="0" normalizeH="0" baseline="0" noProof="0" err="1">
                <a:ln>
                  <a:noFill/>
                </a:ln>
                <a:solidFill>
                  <a:schemeClr val="tx1">
                    <a:lumMod val="75000"/>
                    <a:lumOff val="25000"/>
                  </a:schemeClr>
                </a:solidFill>
                <a:effectLst>
                  <a:outerShdw blurRad="38100" dist="38100" dir="2700000" algn="tl">
                    <a:srgbClr val="000000">
                      <a:alpha val="43137"/>
                    </a:srgbClr>
                  </a:outerShdw>
                </a:effectLst>
                <a:uLnTx/>
                <a:uFillTx/>
                <a:latin typeface="Arial"/>
                <a:ea typeface="+mn-ea"/>
                <a:cs typeface="+mn-cs"/>
              </a:rPr>
              <a:t>Professionnels</a:t>
            </a:r>
            <a:r>
              <a:rPr kumimoji="0" lang="en-US" sz="1050" b="1" i="0" u="none" strike="noStrike" kern="1200" cap="none" spc="0" normalizeH="0" baseline="0" noProof="0">
                <a:ln>
                  <a:noFill/>
                </a:ln>
                <a:solidFill>
                  <a:schemeClr val="tx1">
                    <a:lumMod val="75000"/>
                    <a:lumOff val="25000"/>
                  </a:schemeClr>
                </a:solidFill>
                <a:effectLst>
                  <a:outerShdw blurRad="38100" dist="38100" dir="2700000" algn="tl">
                    <a:srgbClr val="000000">
                      <a:alpha val="43137"/>
                    </a:srgbClr>
                  </a:outerShdw>
                </a:effectLst>
                <a:uLnTx/>
                <a:uFillTx/>
                <a:latin typeface="Arial"/>
                <a:ea typeface="+mn-ea"/>
                <a:cs typeface="+mn-cs"/>
              </a:rPr>
              <a:t> </a:t>
            </a:r>
            <a:r>
              <a:rPr kumimoji="0" lang="en-US" sz="105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de </a:t>
            </a:r>
            <a:r>
              <a:rPr kumimoji="0" lang="en-US" sz="1050" b="1" i="0" u="none" strike="noStrike" kern="1200" cap="none" spc="0" normalizeH="0" baseline="0" noProof="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santé</a:t>
            </a:r>
            <a:r>
              <a:rPr kumimoji="0" lang="en-US" sz="105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050" b="0"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Arial"/>
                <a:ea typeface="+mn-ea"/>
                <a:cs typeface="+mn-cs"/>
              </a:rPr>
              <a:t>: </a:t>
            </a:r>
            <a:r>
              <a:rPr kumimoji="0" lang="en-US" sz="1000" b="1" i="0" u="none" strike="noStrike" kern="1200" cap="none" spc="0" normalizeH="0" baseline="0" noProof="0">
                <a:ln>
                  <a:noFill/>
                </a:ln>
                <a:solidFill>
                  <a:srgbClr val="C00000"/>
                </a:solidFill>
                <a:effectLst/>
                <a:uLnTx/>
                <a:uFillTx/>
                <a:latin typeface="Arial"/>
                <a:ea typeface="+mn-ea"/>
                <a:cs typeface="+mn-cs"/>
              </a:rPr>
              <a:t>Tarif de location </a:t>
            </a:r>
            <a:r>
              <a:rPr kumimoji="0" lang="en-US" sz="1000" b="1" i="0" u="none" strike="noStrike" kern="1200" cap="none" spc="0" normalizeH="0" baseline="0" noProof="0" err="1">
                <a:ln>
                  <a:noFill/>
                </a:ln>
                <a:solidFill>
                  <a:srgbClr val="C00000"/>
                </a:solidFill>
                <a:effectLst/>
                <a:uLnTx/>
                <a:uFillTx/>
                <a:latin typeface="Arial"/>
                <a:ea typeface="+mn-ea"/>
                <a:cs typeface="+mn-cs"/>
              </a:rPr>
              <a:t>privilégié</a:t>
            </a:r>
            <a:r>
              <a:rPr kumimoji="0" lang="en-US" sz="1000" b="1" i="0" u="none" strike="noStrike" kern="1200" cap="none" spc="0" normalizeH="0" baseline="0" noProof="0">
                <a:ln>
                  <a:noFill/>
                </a:ln>
                <a:solidFill>
                  <a:srgbClr val="C00000"/>
                </a:solidFill>
                <a:effectLst/>
                <a:uLnTx/>
                <a:uFillTx/>
                <a:latin typeface="Arial"/>
                <a:ea typeface="+mn-ea"/>
                <a:cs typeface="+mn-cs"/>
              </a:rPr>
              <a:t> + 2 </a:t>
            </a:r>
            <a:r>
              <a:rPr kumimoji="0" lang="en-US" sz="1000" b="1" i="0" u="none" strike="noStrike" kern="1200" cap="none" spc="0" normalizeH="0" baseline="0" noProof="0" err="1">
                <a:ln>
                  <a:noFill/>
                </a:ln>
                <a:solidFill>
                  <a:srgbClr val="C00000"/>
                </a:solidFill>
                <a:effectLst/>
                <a:uLnTx/>
                <a:uFillTx/>
                <a:latin typeface="Arial"/>
                <a:ea typeface="+mn-ea"/>
                <a:cs typeface="+mn-cs"/>
              </a:rPr>
              <a:t>mois</a:t>
            </a:r>
            <a:r>
              <a:rPr kumimoji="0" lang="en-US" sz="1000" b="1" i="0" u="none" strike="noStrike" kern="1200" cap="none" spc="0" normalizeH="0" baseline="0" noProof="0">
                <a:ln>
                  <a:noFill/>
                </a:ln>
                <a:solidFill>
                  <a:srgbClr val="C00000"/>
                </a:solidFill>
                <a:effectLst/>
                <a:uLnTx/>
                <a:uFillTx/>
                <a:latin typeface="Arial"/>
                <a:ea typeface="+mn-ea"/>
                <a:cs typeface="+mn-cs"/>
              </a:rPr>
              <a:t> de </a:t>
            </a:r>
            <a:r>
              <a:rPr kumimoji="0" lang="en-US" sz="1000" b="1" i="0" u="none" strike="noStrike" kern="1200" cap="none" spc="0" normalizeH="0" baseline="0" noProof="0" err="1">
                <a:ln>
                  <a:noFill/>
                </a:ln>
                <a:solidFill>
                  <a:srgbClr val="C00000"/>
                </a:solidFill>
                <a:effectLst/>
                <a:uLnTx/>
                <a:uFillTx/>
                <a:latin typeface="Arial"/>
                <a:ea typeface="+mn-ea"/>
                <a:cs typeface="+mn-cs"/>
              </a:rPr>
              <a:t>loyer</a:t>
            </a:r>
            <a:r>
              <a:rPr kumimoji="0" lang="en-US" sz="1000" b="1" i="0" u="none" strike="noStrike" kern="1200" cap="none" spc="0" normalizeH="0" baseline="0" noProof="0">
                <a:ln>
                  <a:noFill/>
                </a:ln>
                <a:solidFill>
                  <a:srgbClr val="C00000"/>
                </a:solidFill>
                <a:effectLst/>
                <a:uLnTx/>
                <a:uFillTx/>
                <a:latin typeface="Arial"/>
                <a:ea typeface="+mn-ea"/>
                <a:cs typeface="+mn-cs"/>
              </a:rPr>
              <a:t> </a:t>
            </a:r>
            <a:r>
              <a:rPr kumimoji="0" lang="en-US" sz="1000" b="1" i="0" u="none" strike="noStrike" kern="1200" cap="none" spc="0" normalizeH="0" baseline="0" noProof="0" err="1">
                <a:ln>
                  <a:noFill/>
                </a:ln>
                <a:solidFill>
                  <a:srgbClr val="C00000"/>
                </a:solidFill>
                <a:effectLst/>
                <a:uLnTx/>
                <a:uFillTx/>
                <a:latin typeface="Arial"/>
                <a:ea typeface="+mn-ea"/>
                <a:cs typeface="+mn-cs"/>
              </a:rPr>
              <a:t>offerts</a:t>
            </a:r>
            <a:r>
              <a:rPr kumimoji="0" lang="en-US" sz="1000" b="1" i="0" u="none" strike="noStrike" kern="1200" cap="none" spc="0" normalizeH="0" baseline="0" noProof="0">
                <a:ln>
                  <a:noFill/>
                </a:ln>
                <a:solidFill>
                  <a:srgbClr val="C00000"/>
                </a:solidFill>
                <a:effectLst/>
                <a:uLnTx/>
                <a:uFillTx/>
                <a:latin typeface="Arial"/>
                <a:ea typeface="+mn-ea"/>
                <a:cs typeface="+mn-cs"/>
              </a:rPr>
              <a:t> </a:t>
            </a:r>
            <a:r>
              <a:rPr kumimoji="0" lang="en-US" sz="1000" b="1" i="0" u="none" strike="noStrike" kern="1200" cap="none" spc="0" normalizeH="0" baseline="0" noProof="0" err="1">
                <a:ln>
                  <a:noFill/>
                </a:ln>
                <a:solidFill>
                  <a:srgbClr val="C00000"/>
                </a:solidFill>
                <a:effectLst/>
                <a:uLnTx/>
                <a:uFillTx/>
                <a:latin typeface="Arial"/>
                <a:ea typeface="+mn-ea"/>
                <a:cs typeface="+mn-cs"/>
              </a:rPr>
              <a:t>si</a:t>
            </a:r>
            <a:r>
              <a:rPr kumimoji="0" lang="en-US" sz="1000" b="1" i="0" u="none" strike="noStrike" kern="1200" cap="none" spc="0" normalizeH="0" baseline="0" noProof="0">
                <a:ln>
                  <a:noFill/>
                </a:ln>
                <a:solidFill>
                  <a:srgbClr val="C00000"/>
                </a:solidFill>
                <a:effectLst/>
                <a:uLnTx/>
                <a:uFillTx/>
                <a:latin typeface="Arial"/>
                <a:ea typeface="+mn-ea"/>
                <a:cs typeface="+mn-cs"/>
              </a:rPr>
              <a:t> engagement sur 48 </a:t>
            </a:r>
            <a:r>
              <a:rPr kumimoji="0" lang="en-US" sz="1000" b="1" i="0" u="none" strike="noStrike" kern="1200" cap="none" spc="0" normalizeH="0" baseline="0" noProof="0" err="1">
                <a:ln>
                  <a:noFill/>
                </a:ln>
                <a:solidFill>
                  <a:srgbClr val="C00000"/>
                </a:solidFill>
                <a:effectLst/>
                <a:uLnTx/>
                <a:uFillTx/>
                <a:latin typeface="Arial"/>
                <a:ea typeface="+mn-ea"/>
                <a:cs typeface="+mn-cs"/>
              </a:rPr>
              <a:t>mois</a:t>
            </a:r>
            <a:endParaRPr kumimoji="0" lang="fr-FR" sz="900" b="1" i="0" u="none" strike="noStrike" kern="1200" cap="none" spc="0" normalizeH="0" baseline="0" noProof="0">
              <a:ln>
                <a:noFill/>
              </a:ln>
              <a:solidFill>
                <a:srgbClr val="C00000"/>
              </a:solidFill>
              <a:effectLst/>
              <a:uLnTx/>
              <a:uFillTx/>
              <a:latin typeface="Arial"/>
              <a:ea typeface="+mn-ea"/>
              <a:cs typeface="+mn-cs"/>
            </a:endParaRPr>
          </a:p>
        </p:txBody>
      </p:sp>
      <p:sp>
        <p:nvSpPr>
          <p:cNvPr id="293" name="Espace réservé du contenu 8">
            <a:extLst>
              <a:ext uri="{FF2B5EF4-FFF2-40B4-BE49-F238E27FC236}">
                <a16:creationId xmlns:a16="http://schemas.microsoft.com/office/drawing/2014/main" id="{382A38E5-BC03-9933-5F0A-FBE5E1359FA8}"/>
              </a:ext>
            </a:extLst>
          </p:cNvPr>
          <p:cNvSpPr txBox="1">
            <a:spLocks noChangeArrowheads="1"/>
          </p:cNvSpPr>
          <p:nvPr/>
        </p:nvSpPr>
        <p:spPr bwMode="auto">
          <a:xfrm>
            <a:off x="531268" y="1609455"/>
            <a:ext cx="224568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Les offres EPARGNE</a:t>
            </a:r>
          </a:p>
        </p:txBody>
      </p:sp>
      <p:grpSp>
        <p:nvGrpSpPr>
          <p:cNvPr id="294" name="Graphique 1830">
            <a:extLst>
              <a:ext uri="{FF2B5EF4-FFF2-40B4-BE49-F238E27FC236}">
                <a16:creationId xmlns:a16="http://schemas.microsoft.com/office/drawing/2014/main" id="{260C93B0-D185-AA18-265D-9D301BED512E}"/>
              </a:ext>
            </a:extLst>
          </p:cNvPr>
          <p:cNvGrpSpPr/>
          <p:nvPr/>
        </p:nvGrpSpPr>
        <p:grpSpPr>
          <a:xfrm>
            <a:off x="552157" y="1647148"/>
            <a:ext cx="248961" cy="225774"/>
            <a:chOff x="10483925" y="2904391"/>
            <a:chExt cx="396900" cy="359934"/>
          </a:xfrm>
          <a:noFill/>
        </p:grpSpPr>
        <p:grpSp>
          <p:nvGrpSpPr>
            <p:cNvPr id="295" name="Graphique 1830">
              <a:extLst>
                <a:ext uri="{FF2B5EF4-FFF2-40B4-BE49-F238E27FC236}">
                  <a16:creationId xmlns:a16="http://schemas.microsoft.com/office/drawing/2014/main" id="{B93F1AA5-CF74-EB06-323C-428401BC80D0}"/>
                </a:ext>
              </a:extLst>
            </p:cNvPr>
            <p:cNvGrpSpPr/>
            <p:nvPr/>
          </p:nvGrpSpPr>
          <p:grpSpPr>
            <a:xfrm>
              <a:off x="10483925" y="2904391"/>
              <a:ext cx="396900" cy="359934"/>
              <a:chOff x="10483925" y="2904391"/>
              <a:chExt cx="396900" cy="359934"/>
            </a:xfrm>
            <a:grpFill/>
          </p:grpSpPr>
          <p:sp>
            <p:nvSpPr>
              <p:cNvPr id="299" name="Forme libre : forme 298">
                <a:extLst>
                  <a:ext uri="{FF2B5EF4-FFF2-40B4-BE49-F238E27FC236}">
                    <a16:creationId xmlns:a16="http://schemas.microsoft.com/office/drawing/2014/main" id="{934FC22D-7BF9-95BA-0270-D2640001AC36}"/>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0" name="Forme libre : forme 299">
                <a:extLst>
                  <a:ext uri="{FF2B5EF4-FFF2-40B4-BE49-F238E27FC236}">
                    <a16:creationId xmlns:a16="http://schemas.microsoft.com/office/drawing/2014/main" id="{BFEC84D8-B5CC-E715-A3B8-B9625AC4EF7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1" name="Forme libre : forme 300">
                <a:extLst>
                  <a:ext uri="{FF2B5EF4-FFF2-40B4-BE49-F238E27FC236}">
                    <a16:creationId xmlns:a16="http://schemas.microsoft.com/office/drawing/2014/main" id="{6142B3D0-39DA-76C4-50C2-0CEDE0A4CE95}"/>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2" name="Forme libre : forme 301">
                <a:extLst>
                  <a:ext uri="{FF2B5EF4-FFF2-40B4-BE49-F238E27FC236}">
                    <a16:creationId xmlns:a16="http://schemas.microsoft.com/office/drawing/2014/main" id="{9F081D3F-42A2-5EB3-826A-F2A3D725BB1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6" name="Forme libre : forme 305">
                <a:extLst>
                  <a:ext uri="{FF2B5EF4-FFF2-40B4-BE49-F238E27FC236}">
                    <a16:creationId xmlns:a16="http://schemas.microsoft.com/office/drawing/2014/main" id="{37774046-4221-E95C-DD44-4F5FFDEA83D2}"/>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7" name="Forme libre : forme 306">
                <a:extLst>
                  <a:ext uri="{FF2B5EF4-FFF2-40B4-BE49-F238E27FC236}">
                    <a16:creationId xmlns:a16="http://schemas.microsoft.com/office/drawing/2014/main" id="{B2F45C1E-996C-FC22-7E8E-3B2376E6310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8" name="Forme libre : forme 307">
                <a:extLst>
                  <a:ext uri="{FF2B5EF4-FFF2-40B4-BE49-F238E27FC236}">
                    <a16:creationId xmlns:a16="http://schemas.microsoft.com/office/drawing/2014/main" id="{C65C3FCE-E8C8-1BC7-2264-89F418F576E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9" name="Forme libre : forme 308">
                <a:extLst>
                  <a:ext uri="{FF2B5EF4-FFF2-40B4-BE49-F238E27FC236}">
                    <a16:creationId xmlns:a16="http://schemas.microsoft.com/office/drawing/2014/main" id="{D3E09AA3-A0C2-AE7D-AE1E-66F79F8DA0B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0" name="Forme libre : forme 309">
                <a:extLst>
                  <a:ext uri="{FF2B5EF4-FFF2-40B4-BE49-F238E27FC236}">
                    <a16:creationId xmlns:a16="http://schemas.microsoft.com/office/drawing/2014/main" id="{0D6D7BCD-E7D5-AD4B-61B6-2D3DE9CE3015}"/>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1" name="Forme libre : forme 310">
                <a:extLst>
                  <a:ext uri="{FF2B5EF4-FFF2-40B4-BE49-F238E27FC236}">
                    <a16:creationId xmlns:a16="http://schemas.microsoft.com/office/drawing/2014/main" id="{6CE518BC-DE10-B610-6D05-2C66DE4D4C0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2" name="Forme libre : forme 311">
                <a:extLst>
                  <a:ext uri="{FF2B5EF4-FFF2-40B4-BE49-F238E27FC236}">
                    <a16:creationId xmlns:a16="http://schemas.microsoft.com/office/drawing/2014/main" id="{1EB4E017-2BCF-F8C7-C5E7-3756F08BE7B4}"/>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3" name="Forme libre : forme 312">
                <a:extLst>
                  <a:ext uri="{FF2B5EF4-FFF2-40B4-BE49-F238E27FC236}">
                    <a16:creationId xmlns:a16="http://schemas.microsoft.com/office/drawing/2014/main" id="{72B07C22-C06E-1549-91A4-6573DDA7CD3D}"/>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4" name="Forme libre : forme 313">
                <a:extLst>
                  <a:ext uri="{FF2B5EF4-FFF2-40B4-BE49-F238E27FC236}">
                    <a16:creationId xmlns:a16="http://schemas.microsoft.com/office/drawing/2014/main" id="{A3DA9175-3B98-EC35-E3DC-9C23A80C14AF}"/>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96" name="Forme libre : forme 295">
              <a:extLst>
                <a:ext uri="{FF2B5EF4-FFF2-40B4-BE49-F238E27FC236}">
                  <a16:creationId xmlns:a16="http://schemas.microsoft.com/office/drawing/2014/main" id="{A0C39C96-B754-8B0E-A3E3-9D6B68112C47}"/>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7" name="Forme libre : forme 296">
              <a:extLst>
                <a:ext uri="{FF2B5EF4-FFF2-40B4-BE49-F238E27FC236}">
                  <a16:creationId xmlns:a16="http://schemas.microsoft.com/office/drawing/2014/main" id="{0B3E2428-8D56-62C4-16D5-DFE235B046EF}"/>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8" name="Forme libre : forme 297">
              <a:extLst>
                <a:ext uri="{FF2B5EF4-FFF2-40B4-BE49-F238E27FC236}">
                  <a16:creationId xmlns:a16="http://schemas.microsoft.com/office/drawing/2014/main" id="{6C8670EF-1368-BCE8-C102-3FF03C3923E4}"/>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315" name="ZoneTexte 314">
            <a:extLst>
              <a:ext uri="{FF2B5EF4-FFF2-40B4-BE49-F238E27FC236}">
                <a16:creationId xmlns:a16="http://schemas.microsoft.com/office/drawing/2014/main" id="{B04B2EE9-BD8A-6580-9BA3-9A146120C961}"/>
              </a:ext>
            </a:extLst>
          </p:cNvPr>
          <p:cNvSpPr txBox="1"/>
          <p:nvPr/>
        </p:nvSpPr>
        <p:spPr>
          <a:xfrm>
            <a:off x="564013" y="1966341"/>
            <a:ext cx="5483227" cy="261610"/>
          </a:xfrm>
          <a:prstGeom prst="rect">
            <a:avLst/>
          </a:prstGeom>
          <a:solidFill>
            <a:srgbClr val="ECECEC"/>
          </a:solidFill>
        </p:spPr>
        <p:txBody>
          <a:bodyPr wrap="square" rtlCol="0">
            <a:spAutoFit/>
          </a:bodyPr>
          <a:lstStyle/>
          <a:p>
            <a:pPr marL="171450" marR="0" lvl="0" indent="-171450" algn="just" defTabSz="914400" rtl="0" eaLnBrk="0" fontAlgn="base" latinLnBrk="0" hangingPunct="0">
              <a:lnSpc>
                <a:spcPct val="100000"/>
              </a:lnSpc>
              <a:spcBef>
                <a:spcPct val="0"/>
              </a:spcBef>
              <a:spcAft>
                <a:spcPct val="0"/>
              </a:spcAft>
              <a:buClr>
                <a:srgbClr val="C00000"/>
              </a:buClr>
              <a:buSzTx/>
              <a:buFont typeface="Wingdings" panose="05000000000000000000" pitchFamily="2" charset="2"/>
              <a:buChar char="§"/>
              <a:tabLst/>
              <a:defRPr/>
            </a:pPr>
            <a:r>
              <a:rPr kumimoji="0" lang="fr-FR" sz="1100" b="1"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L’ensemble de nos offres : CEP, CAT, Parts Sociales, Green bond, …</a:t>
            </a:r>
            <a:endParaRPr kumimoji="0" lang="fr-FR" sz="11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endParaRPr>
          </a:p>
        </p:txBody>
      </p:sp>
      <p:sp>
        <p:nvSpPr>
          <p:cNvPr id="316" name="ZoneTexte 315">
            <a:extLst>
              <a:ext uri="{FF2B5EF4-FFF2-40B4-BE49-F238E27FC236}">
                <a16:creationId xmlns:a16="http://schemas.microsoft.com/office/drawing/2014/main" id="{89F3E7BE-A4AF-DC91-9953-665CEF3BFC00}"/>
              </a:ext>
            </a:extLst>
          </p:cNvPr>
          <p:cNvSpPr txBox="1"/>
          <p:nvPr/>
        </p:nvSpPr>
        <p:spPr>
          <a:xfrm>
            <a:off x="662151" y="5281023"/>
            <a:ext cx="5314950" cy="430887"/>
          </a:xfrm>
          <a:prstGeom prst="rect">
            <a:avLst/>
          </a:prstGeom>
          <a:solidFill>
            <a:srgbClr val="ECECEC"/>
          </a:solidFill>
        </p:spPr>
        <p:txBody>
          <a:bodyPr wrap="square" rtlCol="0">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sz="11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Offres </a:t>
            </a:r>
            <a:r>
              <a:rPr kumimoji="0" lang="fr-FR" sz="110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Arial"/>
                <a:ea typeface="+mn-ea"/>
                <a:cs typeface="+mn-cs"/>
              </a:rPr>
              <a:t>Gestion du Tiers Payant </a:t>
            </a:r>
            <a:r>
              <a:rPr kumimoji="0" lang="fr-FR" sz="1100" b="1" i="0" u="none" strike="noStrike" kern="1200" cap="none" spc="0" normalizeH="0" baseline="0" noProof="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050" b="0" i="0" u="none" strike="noStrike" kern="1200" cap="none" spc="0" normalizeH="0" baseline="0" noProof="0">
                <a:ln>
                  <a:noFill/>
                </a:ln>
                <a:solidFill>
                  <a:srgbClr val="000000">
                    <a:lumMod val="75000"/>
                    <a:lumOff val="25000"/>
                  </a:srgbClr>
                </a:solidFill>
                <a:effectLst/>
                <a:uLnTx/>
                <a:uFillTx/>
                <a:latin typeface="Arial"/>
                <a:ea typeface="+mn-ea"/>
                <a:cs typeface="+mn-cs"/>
              </a:rPr>
              <a:t>pour permettre à nos clients Pros de santé  proposant le tiers Payant de consacrer davantage de temps à leurs clients/patients</a:t>
            </a:r>
            <a:endParaRPr kumimoji="0" lang="fr-FR" sz="900" b="0" i="1"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145" name="Espace réservé du contenu 8">
            <a:extLst>
              <a:ext uri="{FF2B5EF4-FFF2-40B4-BE49-F238E27FC236}">
                <a16:creationId xmlns:a16="http://schemas.microsoft.com/office/drawing/2014/main" id="{DE6E0880-C6DB-00B3-F955-6645B1AF2C34}"/>
              </a:ext>
            </a:extLst>
          </p:cNvPr>
          <p:cNvSpPr txBox="1">
            <a:spLocks noChangeArrowheads="1"/>
          </p:cNvSpPr>
          <p:nvPr/>
        </p:nvSpPr>
        <p:spPr bwMode="auto">
          <a:xfrm>
            <a:off x="6403750" y="3501988"/>
            <a:ext cx="2595791"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Les offres MONETIQUE</a:t>
            </a:r>
          </a:p>
        </p:txBody>
      </p:sp>
      <p:grpSp>
        <p:nvGrpSpPr>
          <p:cNvPr id="146" name="Graphique 1830">
            <a:extLst>
              <a:ext uri="{FF2B5EF4-FFF2-40B4-BE49-F238E27FC236}">
                <a16:creationId xmlns:a16="http://schemas.microsoft.com/office/drawing/2014/main" id="{CF96B04E-9B40-E739-C632-9323CEC4EFAF}"/>
              </a:ext>
            </a:extLst>
          </p:cNvPr>
          <p:cNvGrpSpPr/>
          <p:nvPr/>
        </p:nvGrpSpPr>
        <p:grpSpPr>
          <a:xfrm>
            <a:off x="6414197" y="3542884"/>
            <a:ext cx="248961" cy="225774"/>
            <a:chOff x="10483925" y="2904391"/>
            <a:chExt cx="396900" cy="359934"/>
          </a:xfrm>
          <a:noFill/>
        </p:grpSpPr>
        <p:grpSp>
          <p:nvGrpSpPr>
            <p:cNvPr id="147" name="Graphique 1830">
              <a:extLst>
                <a:ext uri="{FF2B5EF4-FFF2-40B4-BE49-F238E27FC236}">
                  <a16:creationId xmlns:a16="http://schemas.microsoft.com/office/drawing/2014/main" id="{4DCFA876-383E-52C9-0764-7637D00D797D}"/>
                </a:ext>
              </a:extLst>
            </p:cNvPr>
            <p:cNvGrpSpPr/>
            <p:nvPr/>
          </p:nvGrpSpPr>
          <p:grpSpPr>
            <a:xfrm>
              <a:off x="10483925" y="2904391"/>
              <a:ext cx="396900" cy="359934"/>
              <a:chOff x="10483925" y="2904391"/>
              <a:chExt cx="396900" cy="359934"/>
            </a:xfrm>
            <a:grpFill/>
          </p:grpSpPr>
          <p:sp>
            <p:nvSpPr>
              <p:cNvPr id="151" name="Forme libre : forme 150">
                <a:extLst>
                  <a:ext uri="{FF2B5EF4-FFF2-40B4-BE49-F238E27FC236}">
                    <a16:creationId xmlns:a16="http://schemas.microsoft.com/office/drawing/2014/main" id="{C3A7C655-37FD-3846-A2B8-6CC8861D934F}"/>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2" name="Forme libre : forme 151">
                <a:extLst>
                  <a:ext uri="{FF2B5EF4-FFF2-40B4-BE49-F238E27FC236}">
                    <a16:creationId xmlns:a16="http://schemas.microsoft.com/office/drawing/2014/main" id="{D23DA208-C91D-1DFC-4707-1F5033C26F4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3" name="Forme libre : forme 152">
                <a:extLst>
                  <a:ext uri="{FF2B5EF4-FFF2-40B4-BE49-F238E27FC236}">
                    <a16:creationId xmlns:a16="http://schemas.microsoft.com/office/drawing/2014/main" id="{A856527B-17C8-0372-478D-E4163931C7CE}"/>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4" name="Forme libre : forme 153">
                <a:extLst>
                  <a:ext uri="{FF2B5EF4-FFF2-40B4-BE49-F238E27FC236}">
                    <a16:creationId xmlns:a16="http://schemas.microsoft.com/office/drawing/2014/main" id="{47233E85-C905-6776-72BD-798138308E5B}"/>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Forme libre : forme 154">
                <a:extLst>
                  <a:ext uri="{FF2B5EF4-FFF2-40B4-BE49-F238E27FC236}">
                    <a16:creationId xmlns:a16="http://schemas.microsoft.com/office/drawing/2014/main" id="{2DC0DBAB-D7DC-C04D-18B2-7AAD8BF764F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6" name="Forme libre : forme 155">
                <a:extLst>
                  <a:ext uri="{FF2B5EF4-FFF2-40B4-BE49-F238E27FC236}">
                    <a16:creationId xmlns:a16="http://schemas.microsoft.com/office/drawing/2014/main" id="{E7A88D9F-51CD-B40D-693D-AB0B5EBB6B2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7" name="Forme libre : forme 156">
                <a:extLst>
                  <a:ext uri="{FF2B5EF4-FFF2-40B4-BE49-F238E27FC236}">
                    <a16:creationId xmlns:a16="http://schemas.microsoft.com/office/drawing/2014/main" id="{BE045F95-8708-9CD2-95B6-27D1F85F1C11}"/>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8" name="Forme libre : forme 157">
                <a:extLst>
                  <a:ext uri="{FF2B5EF4-FFF2-40B4-BE49-F238E27FC236}">
                    <a16:creationId xmlns:a16="http://schemas.microsoft.com/office/drawing/2014/main" id="{2BE241F8-371D-3F6B-5014-26312ECE9F9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9" name="Forme libre : forme 158">
                <a:extLst>
                  <a:ext uri="{FF2B5EF4-FFF2-40B4-BE49-F238E27FC236}">
                    <a16:creationId xmlns:a16="http://schemas.microsoft.com/office/drawing/2014/main" id="{ADAA41CC-B3CC-D7CC-F4F7-788BC998B38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Forme libre : forme 191">
                <a:extLst>
                  <a:ext uri="{FF2B5EF4-FFF2-40B4-BE49-F238E27FC236}">
                    <a16:creationId xmlns:a16="http://schemas.microsoft.com/office/drawing/2014/main" id="{4377593E-EB34-9295-7888-0EEE293403E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3" name="Forme libre : forme 192">
                <a:extLst>
                  <a:ext uri="{FF2B5EF4-FFF2-40B4-BE49-F238E27FC236}">
                    <a16:creationId xmlns:a16="http://schemas.microsoft.com/office/drawing/2014/main" id="{D99BE6A5-B9F4-AD76-7C90-71E8362DFE84}"/>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4" name="Forme libre : forme 193">
                <a:extLst>
                  <a:ext uri="{FF2B5EF4-FFF2-40B4-BE49-F238E27FC236}">
                    <a16:creationId xmlns:a16="http://schemas.microsoft.com/office/drawing/2014/main" id="{5F962A58-21F4-9659-2A2F-D323DA41E4C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5" name="Forme libre : forme 194">
                <a:extLst>
                  <a:ext uri="{FF2B5EF4-FFF2-40B4-BE49-F238E27FC236}">
                    <a16:creationId xmlns:a16="http://schemas.microsoft.com/office/drawing/2014/main" id="{BC4E0D78-96AB-52D2-F807-8DCF4E44D289}"/>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48" name="Forme libre : forme 147">
              <a:extLst>
                <a:ext uri="{FF2B5EF4-FFF2-40B4-BE49-F238E27FC236}">
                  <a16:creationId xmlns:a16="http://schemas.microsoft.com/office/drawing/2014/main" id="{FAC58DC5-E6EB-72D9-060E-E5225FC0E97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Forme libre : forme 148">
              <a:extLst>
                <a:ext uri="{FF2B5EF4-FFF2-40B4-BE49-F238E27FC236}">
                  <a16:creationId xmlns:a16="http://schemas.microsoft.com/office/drawing/2014/main" id="{9B347F77-FF99-73D0-BD89-81A226E84935}"/>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0" name="Forme libre : forme 149">
              <a:extLst>
                <a:ext uri="{FF2B5EF4-FFF2-40B4-BE49-F238E27FC236}">
                  <a16:creationId xmlns:a16="http://schemas.microsoft.com/office/drawing/2014/main" id="{C6C5B8D1-558F-776C-8BCD-B0F1D64A663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6" name="Espace réservé du contenu 8">
            <a:extLst>
              <a:ext uri="{FF2B5EF4-FFF2-40B4-BE49-F238E27FC236}">
                <a16:creationId xmlns:a16="http://schemas.microsoft.com/office/drawing/2014/main" id="{7F7CF804-CE3E-B9C6-712E-D3D891A0B237}"/>
              </a:ext>
            </a:extLst>
          </p:cNvPr>
          <p:cNvSpPr txBox="1">
            <a:spLocks noChangeArrowheads="1"/>
          </p:cNvSpPr>
          <p:nvPr/>
        </p:nvSpPr>
        <p:spPr bwMode="auto">
          <a:xfrm>
            <a:off x="575086" y="2412349"/>
            <a:ext cx="2601160"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Les offres IARD / PREV</a:t>
            </a:r>
          </a:p>
        </p:txBody>
      </p:sp>
      <p:grpSp>
        <p:nvGrpSpPr>
          <p:cNvPr id="197" name="Graphique 1830">
            <a:extLst>
              <a:ext uri="{FF2B5EF4-FFF2-40B4-BE49-F238E27FC236}">
                <a16:creationId xmlns:a16="http://schemas.microsoft.com/office/drawing/2014/main" id="{DCF8D92D-4228-80B4-89C9-D9AA34B0018A}"/>
              </a:ext>
            </a:extLst>
          </p:cNvPr>
          <p:cNvGrpSpPr/>
          <p:nvPr/>
        </p:nvGrpSpPr>
        <p:grpSpPr>
          <a:xfrm>
            <a:off x="553197" y="2468594"/>
            <a:ext cx="248961" cy="225774"/>
            <a:chOff x="10483925" y="2904391"/>
            <a:chExt cx="396900" cy="359934"/>
          </a:xfrm>
          <a:noFill/>
        </p:grpSpPr>
        <p:grpSp>
          <p:nvGrpSpPr>
            <p:cNvPr id="198" name="Graphique 1830">
              <a:extLst>
                <a:ext uri="{FF2B5EF4-FFF2-40B4-BE49-F238E27FC236}">
                  <a16:creationId xmlns:a16="http://schemas.microsoft.com/office/drawing/2014/main" id="{F75DCF1A-0989-597A-5967-37BCBDE6D1E2}"/>
                </a:ext>
              </a:extLst>
            </p:cNvPr>
            <p:cNvGrpSpPr/>
            <p:nvPr/>
          </p:nvGrpSpPr>
          <p:grpSpPr>
            <a:xfrm>
              <a:off x="10483925" y="2904391"/>
              <a:ext cx="396900" cy="359934"/>
              <a:chOff x="10483925" y="2904391"/>
              <a:chExt cx="396900" cy="359934"/>
            </a:xfrm>
            <a:grpFill/>
          </p:grpSpPr>
          <p:sp>
            <p:nvSpPr>
              <p:cNvPr id="202" name="Forme libre : forme 201">
                <a:extLst>
                  <a:ext uri="{FF2B5EF4-FFF2-40B4-BE49-F238E27FC236}">
                    <a16:creationId xmlns:a16="http://schemas.microsoft.com/office/drawing/2014/main" id="{9F93D603-837B-8B93-482F-949908E205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3" name="Forme libre : forme 202">
                <a:extLst>
                  <a:ext uri="{FF2B5EF4-FFF2-40B4-BE49-F238E27FC236}">
                    <a16:creationId xmlns:a16="http://schemas.microsoft.com/office/drawing/2014/main" id="{8885646F-39E7-45B5-57F9-BC1A9B5C3E6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Forme libre : forme 203">
                <a:extLst>
                  <a:ext uri="{FF2B5EF4-FFF2-40B4-BE49-F238E27FC236}">
                    <a16:creationId xmlns:a16="http://schemas.microsoft.com/office/drawing/2014/main" id="{82378ABA-2952-F489-9BA8-8F1E4DF93598}"/>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5" name="Forme libre : forme 204">
                <a:extLst>
                  <a:ext uri="{FF2B5EF4-FFF2-40B4-BE49-F238E27FC236}">
                    <a16:creationId xmlns:a16="http://schemas.microsoft.com/office/drawing/2014/main" id="{9C13BB1D-8145-F312-3C40-92B2A475DB31}"/>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Forme libre : forme 205">
                <a:extLst>
                  <a:ext uri="{FF2B5EF4-FFF2-40B4-BE49-F238E27FC236}">
                    <a16:creationId xmlns:a16="http://schemas.microsoft.com/office/drawing/2014/main" id="{5108E03E-BC49-C209-EBD1-092A3591DE8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7" name="Forme libre : forme 206">
                <a:extLst>
                  <a:ext uri="{FF2B5EF4-FFF2-40B4-BE49-F238E27FC236}">
                    <a16:creationId xmlns:a16="http://schemas.microsoft.com/office/drawing/2014/main" id="{066E4128-A2A0-E0F5-B681-DF04C403948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8" name="Forme libre : forme 207">
                <a:extLst>
                  <a:ext uri="{FF2B5EF4-FFF2-40B4-BE49-F238E27FC236}">
                    <a16:creationId xmlns:a16="http://schemas.microsoft.com/office/drawing/2014/main" id="{56BB7874-948E-5B51-16E4-22B1E30E843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9" name="Forme libre : forme 208">
                <a:extLst>
                  <a:ext uri="{FF2B5EF4-FFF2-40B4-BE49-F238E27FC236}">
                    <a16:creationId xmlns:a16="http://schemas.microsoft.com/office/drawing/2014/main" id="{048BF5C7-A202-D66D-C683-4E6880F32FC9}"/>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0" name="Forme libre : forme 209">
                <a:extLst>
                  <a:ext uri="{FF2B5EF4-FFF2-40B4-BE49-F238E27FC236}">
                    <a16:creationId xmlns:a16="http://schemas.microsoft.com/office/drawing/2014/main" id="{6DA89930-9980-941A-6874-745247D2FEE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1" name="Forme libre : forme 220">
                <a:extLst>
                  <a:ext uri="{FF2B5EF4-FFF2-40B4-BE49-F238E27FC236}">
                    <a16:creationId xmlns:a16="http://schemas.microsoft.com/office/drawing/2014/main" id="{4C12E093-DDFC-A4D8-0289-63736FADFC39}"/>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2" name="Forme libre : forme 221">
                <a:extLst>
                  <a:ext uri="{FF2B5EF4-FFF2-40B4-BE49-F238E27FC236}">
                    <a16:creationId xmlns:a16="http://schemas.microsoft.com/office/drawing/2014/main" id="{96171DCD-5C48-5C52-BA47-7D6C35B8215B}"/>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 name="Forme libre : forme 222">
                <a:extLst>
                  <a:ext uri="{FF2B5EF4-FFF2-40B4-BE49-F238E27FC236}">
                    <a16:creationId xmlns:a16="http://schemas.microsoft.com/office/drawing/2014/main" id="{25C864F2-EE14-8DDF-8CDC-E00E634EFDCB}"/>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0" name="Forme libre : forme 319">
                <a:extLst>
                  <a:ext uri="{FF2B5EF4-FFF2-40B4-BE49-F238E27FC236}">
                    <a16:creationId xmlns:a16="http://schemas.microsoft.com/office/drawing/2014/main" id="{9BE22597-7BDE-A92B-1AF2-D5FB217E0960}"/>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9" name="Forme libre : forme 198">
              <a:extLst>
                <a:ext uri="{FF2B5EF4-FFF2-40B4-BE49-F238E27FC236}">
                  <a16:creationId xmlns:a16="http://schemas.microsoft.com/office/drawing/2014/main" id="{D4F5F76F-4E75-A39A-BCE5-787E78A6D233}"/>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Forme libre : forme 199">
              <a:extLst>
                <a:ext uri="{FF2B5EF4-FFF2-40B4-BE49-F238E27FC236}">
                  <a16:creationId xmlns:a16="http://schemas.microsoft.com/office/drawing/2014/main" id="{A39750B0-A105-7361-AB1E-BB5070CAA67F}"/>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Forme libre : forme 200">
              <a:extLst>
                <a:ext uri="{FF2B5EF4-FFF2-40B4-BE49-F238E27FC236}">
                  <a16:creationId xmlns:a16="http://schemas.microsoft.com/office/drawing/2014/main" id="{D4558822-E260-6A9E-43F1-61F82EC0103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026" name="Picture 2" descr="Photo prochaînement - Boulangerie - Aux Petites Mains">
            <a:extLst>
              <a:ext uri="{FF2B5EF4-FFF2-40B4-BE49-F238E27FC236}">
                <a16:creationId xmlns:a16="http://schemas.microsoft.com/office/drawing/2014/main" id="{F4990AE4-E31A-3D14-23FA-68613481E2C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59" b="89706" l="1887" r="97574">
                        <a14:foregroundMark x1="1887" y1="36765" x2="97574" y2="56618"/>
                        <a14:foregroundMark x1="94070" y1="16176" x2="6199" y2="50735"/>
                        <a14:foregroundMark x1="6199" y1="50735" x2="33962" y2="72794"/>
                        <a14:foregroundMark x1="33962" y1="72794" x2="90836" y2="41912"/>
                        <a14:foregroundMark x1="90836" y1="41912" x2="92992" y2="19118"/>
                        <a14:foregroundMark x1="37466" y1="46324" x2="6199" y2="83088"/>
                        <a14:foregroundMark x1="6199" y1="83088" x2="5930" y2="83088"/>
                      </a14:backgroundRemoval>
                    </a14:imgEffect>
                  </a14:imgLayer>
                </a14:imgProps>
              </a:ext>
              <a:ext uri="{28A0092B-C50C-407E-A947-70E740481C1C}">
                <a14:useLocalDpi xmlns:a14="http://schemas.microsoft.com/office/drawing/2010/main" val="0"/>
              </a:ext>
            </a:extLst>
          </a:blip>
          <a:srcRect/>
          <a:stretch>
            <a:fillRect/>
          </a:stretch>
        </p:blipFill>
        <p:spPr bwMode="auto">
          <a:xfrm>
            <a:off x="509009" y="5190782"/>
            <a:ext cx="728753" cy="26714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Photo prochaînement - Boulangerie - Aux Petites Mains">
            <a:extLst>
              <a:ext uri="{FF2B5EF4-FFF2-40B4-BE49-F238E27FC236}">
                <a16:creationId xmlns:a16="http://schemas.microsoft.com/office/drawing/2014/main" id="{45D97FA9-09D7-4C65-E4C3-2036D1D2BAB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59" b="89706" l="1887" r="97574">
                        <a14:foregroundMark x1="1887" y1="36765" x2="97574" y2="56618"/>
                        <a14:foregroundMark x1="94070" y1="16176" x2="6199" y2="50735"/>
                        <a14:foregroundMark x1="6199" y1="50735" x2="33962" y2="72794"/>
                        <a14:foregroundMark x1="33962" y1="72794" x2="90836" y2="41912"/>
                        <a14:foregroundMark x1="90836" y1="41912" x2="92992" y2="19118"/>
                        <a14:foregroundMark x1="37466" y1="46324" x2="6199" y2="83088"/>
                        <a14:foregroundMark x1="6199" y1="83088" x2="5930" y2="83088"/>
                      </a14:backgroundRemoval>
                    </a14:imgEffect>
                  </a14:imgLayer>
                </a14:imgProps>
              </a:ext>
              <a:ext uri="{28A0092B-C50C-407E-A947-70E740481C1C}">
                <a14:useLocalDpi xmlns:a14="http://schemas.microsoft.com/office/drawing/2010/main" val="0"/>
              </a:ext>
            </a:extLst>
          </a:blip>
          <a:srcRect/>
          <a:stretch>
            <a:fillRect/>
          </a:stretch>
        </p:blipFill>
        <p:spPr bwMode="auto">
          <a:xfrm rot="464809">
            <a:off x="6744032" y="1744390"/>
            <a:ext cx="728753" cy="26714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hoto prochaînement - Boulangerie - Aux Petites Mains">
            <a:extLst>
              <a:ext uri="{FF2B5EF4-FFF2-40B4-BE49-F238E27FC236}">
                <a16:creationId xmlns:a16="http://schemas.microsoft.com/office/drawing/2014/main" id="{B4625556-8F1D-6F44-89BF-58407CD94B9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59" b="89706" l="1887" r="97574">
                        <a14:foregroundMark x1="1887" y1="36765" x2="97574" y2="56618"/>
                        <a14:foregroundMark x1="94070" y1="16176" x2="6199" y2="50735"/>
                        <a14:foregroundMark x1="6199" y1="50735" x2="33962" y2="72794"/>
                        <a14:foregroundMark x1="33962" y1="72794" x2="90836" y2="41912"/>
                        <a14:foregroundMark x1="90836" y1="41912" x2="92992" y2="19118"/>
                        <a14:foregroundMark x1="37466" y1="46324" x2="6199" y2="83088"/>
                        <a14:foregroundMark x1="6199" y1="83088" x2="5930" y2="83088"/>
                      </a14:backgroundRemoval>
                    </a14:imgEffect>
                  </a14:imgLayer>
                </a14:imgProps>
              </a:ext>
              <a:ext uri="{28A0092B-C50C-407E-A947-70E740481C1C}">
                <a14:useLocalDpi xmlns:a14="http://schemas.microsoft.com/office/drawing/2010/main" val="0"/>
              </a:ext>
            </a:extLst>
          </a:blip>
          <a:srcRect/>
          <a:stretch>
            <a:fillRect/>
          </a:stretch>
        </p:blipFill>
        <p:spPr bwMode="auto">
          <a:xfrm rot="464809">
            <a:off x="6747528" y="2329645"/>
            <a:ext cx="728753" cy="267144"/>
          </a:xfrm>
          <a:prstGeom prst="rect">
            <a:avLst/>
          </a:prstGeom>
          <a:noFill/>
          <a:extLst>
            <a:ext uri="{909E8E84-426E-40DD-AFC4-6F175D3DCCD1}">
              <a14:hiddenFill xmlns:a14="http://schemas.microsoft.com/office/drawing/2010/main">
                <a:solidFill>
                  <a:srgbClr val="FFFFFF"/>
                </a:solidFill>
              </a14:hiddenFill>
            </a:ext>
          </a:extLst>
        </p:spPr>
      </p:pic>
      <p:sp>
        <p:nvSpPr>
          <p:cNvPr id="319" name="Espace réservé du contenu 8">
            <a:extLst>
              <a:ext uri="{FF2B5EF4-FFF2-40B4-BE49-F238E27FC236}">
                <a16:creationId xmlns:a16="http://schemas.microsoft.com/office/drawing/2014/main" id="{F2EB5DEB-9FF3-96ED-0738-DD733D6A6079}"/>
              </a:ext>
            </a:extLst>
          </p:cNvPr>
          <p:cNvSpPr txBox="1">
            <a:spLocks noChangeArrowheads="1"/>
          </p:cNvSpPr>
          <p:nvPr/>
        </p:nvSpPr>
        <p:spPr bwMode="auto">
          <a:xfrm>
            <a:off x="6398382" y="944391"/>
            <a:ext cx="260116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Les offres CREDIT</a:t>
            </a:r>
          </a:p>
        </p:txBody>
      </p:sp>
      <p:grpSp>
        <p:nvGrpSpPr>
          <p:cNvPr id="124" name="Graphique 1830">
            <a:extLst>
              <a:ext uri="{FF2B5EF4-FFF2-40B4-BE49-F238E27FC236}">
                <a16:creationId xmlns:a16="http://schemas.microsoft.com/office/drawing/2014/main" id="{587CC18C-888A-7380-3CAB-46A75FB5C7F8}"/>
              </a:ext>
            </a:extLst>
          </p:cNvPr>
          <p:cNvGrpSpPr/>
          <p:nvPr/>
        </p:nvGrpSpPr>
        <p:grpSpPr>
          <a:xfrm>
            <a:off x="6376493" y="1000636"/>
            <a:ext cx="248961" cy="225774"/>
            <a:chOff x="10483925" y="2904391"/>
            <a:chExt cx="396900" cy="359934"/>
          </a:xfrm>
          <a:noFill/>
        </p:grpSpPr>
        <p:grpSp>
          <p:nvGrpSpPr>
            <p:cNvPr id="125" name="Graphique 1830">
              <a:extLst>
                <a:ext uri="{FF2B5EF4-FFF2-40B4-BE49-F238E27FC236}">
                  <a16:creationId xmlns:a16="http://schemas.microsoft.com/office/drawing/2014/main" id="{5E6762EB-3EAF-C966-E2F3-2E1DF65E5FB1}"/>
                </a:ext>
              </a:extLst>
            </p:cNvPr>
            <p:cNvGrpSpPr/>
            <p:nvPr/>
          </p:nvGrpSpPr>
          <p:grpSpPr>
            <a:xfrm>
              <a:off x="10483925" y="2904391"/>
              <a:ext cx="396900" cy="359934"/>
              <a:chOff x="10483925" y="2904391"/>
              <a:chExt cx="396900" cy="359934"/>
            </a:xfrm>
            <a:grpFill/>
          </p:grpSpPr>
          <p:sp>
            <p:nvSpPr>
              <p:cNvPr id="130" name="Forme libre : forme 129">
                <a:extLst>
                  <a:ext uri="{FF2B5EF4-FFF2-40B4-BE49-F238E27FC236}">
                    <a16:creationId xmlns:a16="http://schemas.microsoft.com/office/drawing/2014/main" id="{34E73BFB-E7AF-ADA6-8B4F-748BA22ADB8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Forme libre : forme 130">
                <a:extLst>
                  <a:ext uri="{FF2B5EF4-FFF2-40B4-BE49-F238E27FC236}">
                    <a16:creationId xmlns:a16="http://schemas.microsoft.com/office/drawing/2014/main" id="{20BA1CE2-3CCD-5526-F009-C324CFA3124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orme libre : forme 131">
                <a:extLst>
                  <a:ext uri="{FF2B5EF4-FFF2-40B4-BE49-F238E27FC236}">
                    <a16:creationId xmlns:a16="http://schemas.microsoft.com/office/drawing/2014/main" id="{639D4325-F240-A402-5B9F-A6370A6278F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Forme libre : forme 133">
                <a:extLst>
                  <a:ext uri="{FF2B5EF4-FFF2-40B4-BE49-F238E27FC236}">
                    <a16:creationId xmlns:a16="http://schemas.microsoft.com/office/drawing/2014/main" id="{E1F472F6-6683-7932-27FC-76EA0B141BBE}"/>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Forme libre : forme 135">
                <a:extLst>
                  <a:ext uri="{FF2B5EF4-FFF2-40B4-BE49-F238E27FC236}">
                    <a16:creationId xmlns:a16="http://schemas.microsoft.com/office/drawing/2014/main" id="{8DA24F1B-6A64-9F8E-A57D-01675BD4410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Forme libre : forme 136">
                <a:extLst>
                  <a:ext uri="{FF2B5EF4-FFF2-40B4-BE49-F238E27FC236}">
                    <a16:creationId xmlns:a16="http://schemas.microsoft.com/office/drawing/2014/main" id="{B3C498B9-D2F9-3F6B-60B6-D1C19761E5CF}"/>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Forme libre : forme 137">
                <a:extLst>
                  <a:ext uri="{FF2B5EF4-FFF2-40B4-BE49-F238E27FC236}">
                    <a16:creationId xmlns:a16="http://schemas.microsoft.com/office/drawing/2014/main" id="{66221A4D-21F5-12DD-3F7A-EEC28B5A206D}"/>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Forme libre : forme 138">
                <a:extLst>
                  <a:ext uri="{FF2B5EF4-FFF2-40B4-BE49-F238E27FC236}">
                    <a16:creationId xmlns:a16="http://schemas.microsoft.com/office/drawing/2014/main" id="{BD41B642-417F-931E-2C77-C6DF1953B2E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 name="Forme libre : forme 139">
                <a:extLst>
                  <a:ext uri="{FF2B5EF4-FFF2-40B4-BE49-F238E27FC236}">
                    <a16:creationId xmlns:a16="http://schemas.microsoft.com/office/drawing/2014/main" id="{F206167E-FFDC-054E-3376-E86B9E0A53A6}"/>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Forme libre : forme 140">
                <a:extLst>
                  <a:ext uri="{FF2B5EF4-FFF2-40B4-BE49-F238E27FC236}">
                    <a16:creationId xmlns:a16="http://schemas.microsoft.com/office/drawing/2014/main" id="{27190923-0A20-EFFE-1C66-5952BEA58915}"/>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2" name="Forme libre : forme 141">
                <a:extLst>
                  <a:ext uri="{FF2B5EF4-FFF2-40B4-BE49-F238E27FC236}">
                    <a16:creationId xmlns:a16="http://schemas.microsoft.com/office/drawing/2014/main" id="{3FFC55EB-2021-1D01-C51D-3E5122180EF2}"/>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 name="Forme libre : forme 142">
                <a:extLst>
                  <a:ext uri="{FF2B5EF4-FFF2-40B4-BE49-F238E27FC236}">
                    <a16:creationId xmlns:a16="http://schemas.microsoft.com/office/drawing/2014/main" id="{38A9E091-64B6-2AD0-FB88-C86CD5B0086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8EFAE3C3-96F0-8559-94CA-F8F46F84107F}"/>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6" name="Forme libre : forme 125">
              <a:extLst>
                <a:ext uri="{FF2B5EF4-FFF2-40B4-BE49-F238E27FC236}">
                  <a16:creationId xmlns:a16="http://schemas.microsoft.com/office/drawing/2014/main" id="{AB4F2D80-573B-9557-03AA-DD35C78129F2}"/>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Forme libre : forme 126">
              <a:extLst>
                <a:ext uri="{FF2B5EF4-FFF2-40B4-BE49-F238E27FC236}">
                  <a16:creationId xmlns:a16="http://schemas.microsoft.com/office/drawing/2014/main" id="{71DC753E-8337-2893-D5CE-1BA94E27308B}"/>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Forme libre : forme 127">
              <a:extLst>
                <a:ext uri="{FF2B5EF4-FFF2-40B4-BE49-F238E27FC236}">
                  <a16:creationId xmlns:a16="http://schemas.microsoft.com/office/drawing/2014/main" id="{EA791BD4-06C3-E652-A777-00D0DF737072}"/>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3" name="Picture 2" descr="Photo prochaînement - Boulangerie - Aux Petites Mains">
            <a:extLst>
              <a:ext uri="{FF2B5EF4-FFF2-40B4-BE49-F238E27FC236}">
                <a16:creationId xmlns:a16="http://schemas.microsoft.com/office/drawing/2014/main" id="{09C8AAED-ADC5-6DAC-74AB-90877B5CCC4E}"/>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59" b="89706" l="1887" r="97574">
                        <a14:foregroundMark x1="1887" y1="36765" x2="97574" y2="56618"/>
                        <a14:foregroundMark x1="94070" y1="16176" x2="6199" y2="50735"/>
                        <a14:foregroundMark x1="6199" y1="50735" x2="33962" y2="72794"/>
                        <a14:foregroundMark x1="33962" y1="72794" x2="90836" y2="41912"/>
                        <a14:foregroundMark x1="90836" y1="41912" x2="92992" y2="19118"/>
                        <a14:foregroundMark x1="37466" y1="46324" x2="6199" y2="83088"/>
                        <a14:foregroundMark x1="6199" y1="83088" x2="5930" y2="83088"/>
                      </a14:backgroundRemoval>
                    </a14:imgEffect>
                  </a14:imgLayer>
                </a14:imgProps>
              </a:ext>
              <a:ext uri="{28A0092B-C50C-407E-A947-70E740481C1C}">
                <a14:useLocalDpi xmlns:a14="http://schemas.microsoft.com/office/drawing/2010/main" val="0"/>
              </a:ext>
            </a:extLst>
          </a:blip>
          <a:srcRect/>
          <a:stretch>
            <a:fillRect/>
          </a:stretch>
        </p:blipFill>
        <p:spPr bwMode="auto">
          <a:xfrm rot="464809">
            <a:off x="6744033" y="2743101"/>
            <a:ext cx="728753" cy="267144"/>
          </a:xfrm>
          <a:prstGeom prst="rect">
            <a:avLst/>
          </a:prstGeom>
          <a:noFill/>
          <a:extLst>
            <a:ext uri="{909E8E84-426E-40DD-AFC4-6F175D3DCCD1}">
              <a14:hiddenFill xmlns:a14="http://schemas.microsoft.com/office/drawing/2010/main">
                <a:solidFill>
                  <a:srgbClr val="FFFFFF"/>
                </a:solidFill>
              </a14:hiddenFill>
            </a:ext>
          </a:extLst>
        </p:spPr>
      </p:pic>
      <p:sp>
        <p:nvSpPr>
          <p:cNvPr id="12" name="Espace réservé du contenu 8">
            <a:extLst>
              <a:ext uri="{FF2B5EF4-FFF2-40B4-BE49-F238E27FC236}">
                <a16:creationId xmlns:a16="http://schemas.microsoft.com/office/drawing/2014/main" id="{E57148E6-438D-3A8A-86FF-F73B3190A246}"/>
              </a:ext>
            </a:extLst>
          </p:cNvPr>
          <p:cNvSpPr txBox="1">
            <a:spLocks/>
          </p:cNvSpPr>
          <p:nvPr/>
        </p:nvSpPr>
        <p:spPr bwMode="auto">
          <a:xfrm>
            <a:off x="6324689" y="3747506"/>
            <a:ext cx="5725208" cy="2557064"/>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9" name="Rectangle 8">
            <a:extLst>
              <a:ext uri="{FF2B5EF4-FFF2-40B4-BE49-F238E27FC236}">
                <a16:creationId xmlns:a16="http://schemas.microsoft.com/office/drawing/2014/main" id="{3C4B5403-0438-A58A-4E8F-D88FDE51471B}"/>
              </a:ext>
            </a:extLst>
          </p:cNvPr>
          <p:cNvSpPr/>
          <p:nvPr/>
        </p:nvSpPr>
        <p:spPr>
          <a:xfrm>
            <a:off x="1085077"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rPr>
              <a:t>Lien vers l’OAV dédié Pros de Santé </a:t>
            </a: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sym typeface="Wingdings" panose="05000000000000000000" pitchFamily="2" charset="2"/>
              </a:rPr>
              <a:t></a:t>
            </a: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rPr>
              <a:t> </a:t>
            </a: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hlinkClick r:id="rId4"/>
              </a:rPr>
              <a:t>clic</a:t>
            </a:r>
            <a:endPar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906521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Espace réservé du texte 13">
            <a:extLst>
              <a:ext uri="{FF2B5EF4-FFF2-40B4-BE49-F238E27FC236}">
                <a16:creationId xmlns:a16="http://schemas.microsoft.com/office/drawing/2014/main" id="{D7D17C02-DF40-E6BA-3F91-8D8BEAF74456}"/>
              </a:ext>
            </a:extLst>
          </p:cNvPr>
          <p:cNvSpPr txBox="1">
            <a:spLocks/>
          </p:cNvSpPr>
          <p:nvPr/>
        </p:nvSpPr>
        <p:spPr>
          <a:xfrm>
            <a:off x="885177" y="4546145"/>
            <a:ext cx="5043487"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00B050"/>
              </a:buClr>
              <a:buFont typeface="Wingdings" panose="05000000000000000000" pitchFamily="2" charset="2"/>
              <a:buChar char="§"/>
              <a:defRPr/>
            </a:pPr>
            <a:r>
              <a:rPr lang="fr-FR" sz="2000" b="0" i="1" kern="0" dirty="0">
                <a:solidFill>
                  <a:srgbClr val="00B050"/>
                </a:solidFill>
              </a:rPr>
              <a:t>Dias masquées</a:t>
            </a:r>
          </a:p>
          <a:p>
            <a:pPr fontAlgn="auto">
              <a:buClr>
                <a:srgbClr val="C00000"/>
              </a:buClr>
              <a:defRPr/>
            </a:pPr>
            <a:endParaRPr lang="fr-FR" b="0" i="1" kern="0" dirty="0">
              <a:solidFill>
                <a:srgbClr val="00B050"/>
              </a:solidFill>
            </a:endParaRPr>
          </a:p>
        </p:txBody>
      </p:sp>
      <p:sp>
        <p:nvSpPr>
          <p:cNvPr id="21507" name="Espace réservé du texte 14">
            <a:extLst>
              <a:ext uri="{FF2B5EF4-FFF2-40B4-BE49-F238E27FC236}">
                <a16:creationId xmlns:a16="http://schemas.microsoft.com/office/drawing/2014/main" id="{F4AF9B66-7400-E56E-E7BD-CE75665365D7}"/>
              </a:ext>
            </a:extLst>
          </p:cNvPr>
          <p:cNvSpPr>
            <a:spLocks noGrp="1" noChangeArrowheads="1"/>
          </p:cNvSpPr>
          <p:nvPr>
            <p:ph type="body" sz="quarter" idx="14"/>
          </p:nvPr>
        </p:nvSpPr>
        <p:spPr bwMode="auto">
          <a:xfrm>
            <a:off x="623888" y="1738313"/>
            <a:ext cx="522579" cy="492443"/>
          </a:xfrm>
        </p:spPr>
        <p:txBody>
          <a:bodyPr numCol="1" compatLnSpc="1">
            <a:prstTxWarp prst="textNoShape">
              <a:avLst/>
            </a:prstTxWarp>
          </a:bodyPr>
          <a:lstStyle/>
          <a:p>
            <a:r>
              <a:rPr lang="fr-FR" altLang="fr-FR" dirty="0">
                <a:solidFill>
                  <a:srgbClr val="00B050"/>
                </a:solidFill>
                <a:latin typeface="Montserrat" panose="02000505000000020004" pitchFamily="2" charset="0"/>
                <a:ea typeface="Montserrat" panose="02000505000000020004" pitchFamily="2" charset="0"/>
                <a:sym typeface="Arial" panose="020B0604020202020204" pitchFamily="34" charset="0"/>
              </a:rPr>
              <a:t>05</a:t>
            </a:r>
          </a:p>
        </p:txBody>
      </p:sp>
      <p:sp>
        <p:nvSpPr>
          <p:cNvPr id="2" name="Espace réservé du texte 13">
            <a:extLst>
              <a:ext uri="{FF2B5EF4-FFF2-40B4-BE49-F238E27FC236}">
                <a16:creationId xmlns:a16="http://schemas.microsoft.com/office/drawing/2014/main" id="{E1CCE932-58B9-7E9D-3838-BB6729624EB4}"/>
              </a:ext>
            </a:extLst>
          </p:cNvPr>
          <p:cNvSpPr>
            <a:spLocks noGrp="1"/>
          </p:cNvSpPr>
          <p:nvPr>
            <p:ph type="body" sz="quarter" idx="13"/>
          </p:nvPr>
        </p:nvSpPr>
        <p:spPr>
          <a:xfrm>
            <a:off x="623888" y="2565400"/>
            <a:ext cx="4964112" cy="2035175"/>
          </a:xfrm>
        </p:spPr>
        <p:txBody>
          <a:bodyPr/>
          <a:lstStyle/>
          <a:p>
            <a:pPr fontAlgn="auto">
              <a:spcBef>
                <a:spcPts val="0"/>
              </a:spcBef>
              <a:spcAft>
                <a:spcPts val="0"/>
              </a:spcAft>
              <a:buClr>
                <a:schemeClr val="accent6"/>
              </a:buClr>
              <a:defRPr/>
            </a:pPr>
            <a:r>
              <a:rPr lang="fr-FR" dirty="0"/>
              <a:t>Les cibles</a:t>
            </a:r>
            <a:endParaRPr lang="fr-FR" sz="2400" dirty="0"/>
          </a:p>
          <a:p>
            <a:pPr fontAlgn="auto">
              <a:spcBef>
                <a:spcPts val="0"/>
              </a:spcBef>
              <a:spcAft>
                <a:spcPts val="0"/>
              </a:spcAft>
              <a:buClr>
                <a:schemeClr val="accent6"/>
              </a:buClr>
              <a:defRPr/>
            </a:pPr>
            <a:endParaRPr lang="fr-FR" dirty="0"/>
          </a:p>
        </p:txBody>
      </p:sp>
      <p:pic>
        <p:nvPicPr>
          <p:cNvPr id="6" name="Espace réservé pour une image  5">
            <a:extLst>
              <a:ext uri="{FF2B5EF4-FFF2-40B4-BE49-F238E27FC236}">
                <a16:creationId xmlns:a16="http://schemas.microsoft.com/office/drawing/2014/main" id="{6333264E-2114-431A-1948-44F497AA2840}"/>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l="1437" r="34851"/>
          <a:stretch/>
        </p:blipFill>
        <p:spPr>
          <a:xfrm>
            <a:off x="6004560" y="0"/>
            <a:ext cx="6187440" cy="6858001"/>
          </a:xfrm>
        </p:spPr>
      </p:pic>
      <p:pic>
        <p:nvPicPr>
          <p:cNvPr id="3" name="Picture 2" descr="super héros masque noir icône. super-héros visage mascarade et masquage  dessin animé personnage. bande dessinée livre masque. héroïque ou Sauveur  vecteur illustration 36355885 Art vectoriel chez Vecteezy">
            <a:extLst>
              <a:ext uri="{FF2B5EF4-FFF2-40B4-BE49-F238E27FC236}">
                <a16:creationId xmlns:a16="http://schemas.microsoft.com/office/drawing/2014/main" id="{9EAE054A-5559-35E6-603C-352F91784B0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008441">
            <a:off x="661872" y="4371141"/>
            <a:ext cx="560910" cy="5609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2291127820"/>
              </p:ext>
            </p:extLst>
          </p:nvPr>
        </p:nvGraphicFramePr>
        <p:xfrm>
          <a:off x="523510" y="1681146"/>
          <a:ext cx="11544665" cy="44510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PRIO </a:t>
                      </a: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00B0F0"/>
                          </a:solidFill>
                          <a:effectLst/>
                          <a:latin typeface="Arial" panose="020B0604020202020204" pitchFamily="34" charset="0"/>
                          <a:ea typeface="+mn-ea"/>
                          <a:cs typeface="+mn-cs"/>
                        </a:rPr>
                        <a:t> Epargne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Q2 EPARGNE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PRIO </a:t>
                      </a: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00B0F0"/>
                          </a:solidFill>
                          <a:effectLst/>
                          <a:latin typeface="Arial" panose="020B0604020202020204" pitchFamily="34" charset="0"/>
                          <a:ea typeface="+mn-ea"/>
                          <a:cs typeface="+mn-cs"/>
                        </a:rPr>
                        <a:t> Placement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P</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PRIO Q2 PLACEMENT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00B0F0"/>
                          </a:solidFill>
                          <a:effectLst/>
                          <a:latin typeface="Arial" panose="020B0604020202020204" pitchFamily="34" charset="0"/>
                          <a:ea typeface="+mn-ea"/>
                          <a:cs typeface="+mn-cs"/>
                        </a:rPr>
                        <a:t> CONQUETE EPARGNE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23 000 clients de 18 à 69 ans,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Ess</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 potentiel, A potentiel,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Ess</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Grand Public</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non détenteurs ASV, PERi ou PEA </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Score appétence épargne financière</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nouveaux souscripteurs de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sur les 6 dernières mois </a:t>
                      </a:r>
                      <a:r>
                        <a:rPr lang="fr-FR" sz="1000" b="0" i="1" u="none" strike="noStrike" cap="none" baseline="0" dirty="0">
                          <a:solidFill>
                            <a:schemeClr val="tx1"/>
                          </a:solidFill>
                          <a:latin typeface="+mn-lt"/>
                          <a:ea typeface="+mn-ea"/>
                          <a:cs typeface="+mn-cs"/>
                          <a:sym typeface="Arial"/>
                        </a:rPr>
                        <a:t>ou détenteurs d’un PEL sup 10 ans</a:t>
                      </a:r>
                      <a:r>
                        <a:rPr lang="fr-FR" sz="1000" b="0" i="0" u="none" strike="noStrike" kern="1200" dirty="0">
                          <a:solidFill>
                            <a:schemeClr val="tx1">
                              <a:lumMod val="75000"/>
                              <a:lumOff val="25000"/>
                            </a:schemeClr>
                          </a:solidFill>
                          <a:effectLst/>
                          <a:latin typeface="+mn-lt"/>
                          <a:ea typeface="+mn-ea"/>
                          <a:cs typeface="+mn-cs"/>
                        </a:rPr>
                        <a: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Soit Liquidités (SF tous livrets) &gt;10k€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Soit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à échéance 6 mois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Soit détenteurs d'un PEL sup 10 ans</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OU fichier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evt</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client : virements externes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L'équipement et le rajeunissement de notre fonds de commerce en intensifiant la dynamique collecte. Le contexte inflationniste et la pression sur le pouvoir d'achat accentuent notre rôle de banquier conseil en épargne par l'accompagnement de nos clients dans l'équipement en épargne et en retraite.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Personnaliser le conseil en capitalisant sur l'approche globale épargne pour adapter notre réponse client en fonction de ses projets à court, moyen et long terme et en s'appuyant sur nos offres d'épargne complémentaires.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EPARGNE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pic>
        <p:nvPicPr>
          <p:cNvPr id="18" name="Picture 2" descr="Panneau de route prioritaire en France — Wikipédia">
            <a:extLst>
              <a:ext uri="{FF2B5EF4-FFF2-40B4-BE49-F238E27FC236}">
                <a16:creationId xmlns:a16="http://schemas.microsoft.com/office/drawing/2014/main" id="{46F5E449-9803-6DFD-08D6-87FF006A88F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97059" y="237705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e &quot;Fait Maison&quot;... - La Causerie des Chartrons">
            <a:extLst>
              <a:ext uri="{FF2B5EF4-FFF2-40B4-BE49-F238E27FC236}">
                <a16:creationId xmlns:a16="http://schemas.microsoft.com/office/drawing/2014/main" id="{FD56DE46-A2B0-5324-BE83-29B100D6F67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7" y="2858350"/>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225" name="Rectangle 224">
            <a:extLst>
              <a:ext uri="{FF2B5EF4-FFF2-40B4-BE49-F238E27FC236}">
                <a16:creationId xmlns:a16="http://schemas.microsoft.com/office/drawing/2014/main" id="{097C637D-E867-BC74-1381-964179FAF9DD}"/>
              </a:ext>
            </a:extLst>
          </p:cNvPr>
          <p:cNvSpPr/>
          <p:nvPr/>
        </p:nvSpPr>
        <p:spPr>
          <a:xfrm>
            <a:off x="495300" y="1648997"/>
            <a:ext cx="11572874" cy="4482501"/>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Picture 2" descr="Panneau de route prioritaire en France — Wikipédia">
            <a:extLst>
              <a:ext uri="{FF2B5EF4-FFF2-40B4-BE49-F238E27FC236}">
                <a16:creationId xmlns:a16="http://schemas.microsoft.com/office/drawing/2014/main" id="{195290E8-69D7-C7B9-296C-81C5883300F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3998" y="3358045"/>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e &quot;Fait Maison&quot;... - La Causerie des Chartrons">
            <a:extLst>
              <a:ext uri="{FF2B5EF4-FFF2-40B4-BE49-F238E27FC236}">
                <a16:creationId xmlns:a16="http://schemas.microsoft.com/office/drawing/2014/main" id="{9500A064-6473-7B01-0479-E2C43E47B0C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04986" y="3839339"/>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44857935-E027-B117-856A-D0BE1BA4A9AA}"/>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45378" y="4845472"/>
            <a:ext cx="363205" cy="290565"/>
          </a:xfrm>
          <a:prstGeom prst="rect">
            <a:avLst/>
          </a:prstGeom>
        </p:spPr>
      </p:pic>
      <p:pic>
        <p:nvPicPr>
          <p:cNvPr id="13" name="Image 12">
            <a:extLst>
              <a:ext uri="{FF2B5EF4-FFF2-40B4-BE49-F238E27FC236}">
                <a16:creationId xmlns:a16="http://schemas.microsoft.com/office/drawing/2014/main" id="{1B764E86-3563-62CD-0F1C-141EB83EC06A}"/>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68492" y="5113501"/>
            <a:ext cx="244339" cy="277357"/>
          </a:xfrm>
          <a:prstGeom prst="rect">
            <a:avLst/>
          </a:prstGeom>
        </p:spPr>
      </p:pic>
      <p:pic>
        <p:nvPicPr>
          <p:cNvPr id="16" name="Image 15">
            <a:extLst>
              <a:ext uri="{FF2B5EF4-FFF2-40B4-BE49-F238E27FC236}">
                <a16:creationId xmlns:a16="http://schemas.microsoft.com/office/drawing/2014/main" id="{47256B07-9C3F-4178-2970-E122502B1141}"/>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95357" y="5362213"/>
            <a:ext cx="316979" cy="264150"/>
          </a:xfrm>
          <a:prstGeom prst="rect">
            <a:avLst/>
          </a:prstGeom>
        </p:spPr>
      </p:pic>
      <p:pic>
        <p:nvPicPr>
          <p:cNvPr id="2" name="Image 1">
            <a:extLst>
              <a:ext uri="{FF2B5EF4-FFF2-40B4-BE49-F238E27FC236}">
                <a16:creationId xmlns:a16="http://schemas.microsoft.com/office/drawing/2014/main" id="{90E29ECB-8A95-74A2-4E2C-F493F629CB3C}"/>
              </a:ext>
            </a:extLst>
          </p:cNvPr>
          <p:cNvPicPr>
            <a:picLocks noChangeAspect="1"/>
          </p:cNvPicPr>
          <p:nvPr/>
        </p:nvPicPr>
        <p:blipFill>
          <a:blip r:embed="rId10"/>
          <a:stretch>
            <a:fillRect/>
          </a:stretch>
        </p:blipFill>
        <p:spPr>
          <a:xfrm>
            <a:off x="696064" y="6227572"/>
            <a:ext cx="510206" cy="607081"/>
          </a:xfrm>
          <a:prstGeom prst="rect">
            <a:avLst/>
          </a:prstGeom>
        </p:spPr>
      </p:pic>
    </p:spTree>
    <p:extLst>
      <p:ext uri="{BB962C8B-B14F-4D97-AF65-F5344CB8AC3E}">
        <p14:creationId xmlns:p14="http://schemas.microsoft.com/office/powerpoint/2010/main" val="21221878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1730770565"/>
              </p:ext>
            </p:extLst>
          </p:nvPr>
        </p:nvGraphicFramePr>
        <p:xfrm>
          <a:off x="523510" y="1064380"/>
          <a:ext cx="11544665" cy="418963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643920">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1949718">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00B0F0"/>
                          </a:solidFill>
                          <a:effectLst/>
                          <a:latin typeface="Arial" panose="020B0604020202020204" pitchFamily="34" charset="0"/>
                          <a:ea typeface="+mn-ea"/>
                          <a:cs typeface="+mn-cs"/>
                        </a:rPr>
                        <a:t> EPARGNE BILAN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19 000 clients détenteurs d’un PEL ou Quadreto ou CAT ou ASV</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 potentiel, A potentiel,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Grand Public</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SF tous livrets &gt; à 10 K€</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Score complémentaire : non vus en 2023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clients avec conjoints ./ enfants non équipés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clients avec mouvements créditeurs importants (&gt; 5 K€ hors crédit conso, IZI et rachats ASV)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cible mise a plafond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Livret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Score versement complémentaire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L'ADN et le cœur de notre métier, mais aussi une ressource capitale pour financer nos activités, les projets de nos clients et l'économie. Dans un contexte économique qui se tend, les marchés financiers chahutés, la collecte d'épargne devient un enjeu clé.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Affirmer notre approche globale de l'épargne en proposant un Bilan Epargne Personnalisé à nos clients, pour leur montrer l'intérêt de mixer leur épargne face au contexte de marché.</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EPARGNE BILAN</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42066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C0000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C00000"/>
                          </a:solidFill>
                          <a:effectLst/>
                          <a:latin typeface="Arial" panose="020B0604020202020204" pitchFamily="34" charset="0"/>
                          <a:ea typeface="+mn-ea"/>
                          <a:cs typeface="+mn-cs"/>
                          <a:sym typeface="Arial"/>
                        </a:rPr>
                        <a:t>Q2</a:t>
                      </a:r>
                      <a:r>
                        <a:rPr lang="fr-FR" sz="1200" b="1" i="0" u="none" strike="noStrike" kern="1200" cap="none" dirty="0">
                          <a:solidFill>
                            <a:srgbClr val="00B0F0"/>
                          </a:solidFill>
                          <a:effectLst/>
                          <a:latin typeface="Arial" panose="020B0604020202020204" pitchFamily="34" charset="0"/>
                          <a:ea typeface="+mn-ea"/>
                          <a:cs typeface="+mn-cs"/>
                          <a:sym typeface="Arial"/>
                        </a:rPr>
                        <a:t> Abonnement Assurance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B0F0"/>
                          </a:solidFill>
                          <a:effectLst/>
                          <a:latin typeface="Arial" panose="020B0604020202020204" pitchFamily="34" charset="0"/>
                          <a:ea typeface="+mn-ea"/>
                          <a:cs typeface="+mn-cs"/>
                          <a:sym typeface="Arial"/>
                        </a:rPr>
                        <a:t> 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50 000 clients, de 18 à 65 ans, détenteurs Millevie Essentielle 1 ou 2 ou Millevie Premium1 ou 2, ou Millevie Infinie1 ou 2, ou Nuances 3D, ou Nuances Plus, sans VP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Bancarisés principaux avec flux créditeurs ≥ 1500€ : le but est de leur proposer la mise en place de versements programmés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dirty="0">
                          <a:ln>
                            <a:noFill/>
                          </a:ln>
                          <a:solidFill>
                            <a:srgbClr val="C00000"/>
                          </a:solidFill>
                          <a:effectLst/>
                          <a:uLnTx/>
                          <a:uFillTx/>
                          <a:latin typeface="Arial" panose="020B0604020202020204" pitchFamily="34" charset="0"/>
                          <a:ea typeface="+mn-ea"/>
                          <a:cs typeface="+mn-cs"/>
                          <a:sym typeface="Arial"/>
                        </a:rPr>
                        <a:t>Q 2 Abonnement Assurance 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113467"/>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032231"/>
            <a:ext cx="11572874" cy="4221787"/>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extLst>
              <a:ext uri="{FF2B5EF4-FFF2-40B4-BE49-F238E27FC236}">
                <a16:creationId xmlns:a16="http://schemas.microsoft.com/office/drawing/2014/main" id="{44857935-E027-B117-856A-D0BE1BA4A9AA}"/>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433155" y="2226918"/>
            <a:ext cx="363205" cy="290565"/>
          </a:xfrm>
          <a:prstGeom prst="rect">
            <a:avLst/>
          </a:prstGeom>
        </p:spPr>
      </p:pic>
      <p:pic>
        <p:nvPicPr>
          <p:cNvPr id="13" name="Image 12">
            <a:extLst>
              <a:ext uri="{FF2B5EF4-FFF2-40B4-BE49-F238E27FC236}">
                <a16:creationId xmlns:a16="http://schemas.microsoft.com/office/drawing/2014/main" id="{1B764E86-3563-62CD-0F1C-141EB83EC06A}"/>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56269" y="2494947"/>
            <a:ext cx="244339" cy="277357"/>
          </a:xfrm>
          <a:prstGeom prst="rect">
            <a:avLst/>
          </a:prstGeom>
        </p:spPr>
      </p:pic>
      <p:pic>
        <p:nvPicPr>
          <p:cNvPr id="16" name="Image 15">
            <a:extLst>
              <a:ext uri="{FF2B5EF4-FFF2-40B4-BE49-F238E27FC236}">
                <a16:creationId xmlns:a16="http://schemas.microsoft.com/office/drawing/2014/main" id="{47256B07-9C3F-4178-2970-E122502B1141}"/>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3134" y="2743659"/>
            <a:ext cx="316979" cy="264150"/>
          </a:xfrm>
          <a:prstGeom prst="rect">
            <a:avLst/>
          </a:prstGeom>
        </p:spPr>
      </p:pic>
      <p:pic>
        <p:nvPicPr>
          <p:cNvPr id="3" name="Image 2">
            <a:extLst>
              <a:ext uri="{FF2B5EF4-FFF2-40B4-BE49-F238E27FC236}">
                <a16:creationId xmlns:a16="http://schemas.microsoft.com/office/drawing/2014/main" id="{77AA4971-68E3-F355-CE00-99ACF0DE06F3}"/>
              </a:ext>
            </a:extLst>
          </p:cNvPr>
          <p:cNvPicPr>
            <a:picLocks noChangeAspect="1"/>
          </p:cNvPicPr>
          <p:nvPr/>
        </p:nvPicPr>
        <p:blipFill>
          <a:blip r:embed="rId8"/>
          <a:stretch>
            <a:fillRect/>
          </a:stretch>
        </p:blipFill>
        <p:spPr>
          <a:xfrm>
            <a:off x="696064" y="6227572"/>
            <a:ext cx="510206" cy="607081"/>
          </a:xfrm>
          <a:prstGeom prst="rect">
            <a:avLst/>
          </a:prstGeom>
        </p:spPr>
      </p:pic>
      <p:pic>
        <p:nvPicPr>
          <p:cNvPr id="9" name="Picture 6" descr="ATELIER CAPILLAIRE">
            <a:extLst>
              <a:ext uri="{FF2B5EF4-FFF2-40B4-BE49-F238E27FC236}">
                <a16:creationId xmlns:a16="http://schemas.microsoft.com/office/drawing/2014/main" id="{6F08F524-3438-3A96-3B9D-0124F8D12602}"/>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44163" y="3737023"/>
            <a:ext cx="785811" cy="52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3168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3542651628"/>
              </p:ext>
            </p:extLst>
          </p:nvPr>
        </p:nvGraphicFramePr>
        <p:xfrm>
          <a:off x="523510" y="1433496"/>
          <a:ext cx="11544665" cy="4463230"/>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493020">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1232568">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00B0F0"/>
                          </a:solidFill>
                          <a:effectLst/>
                          <a:latin typeface="Arial" panose="020B0604020202020204" pitchFamily="34" charset="0"/>
                          <a:ea typeface="+mn-ea"/>
                          <a:cs typeface="+mn-cs"/>
                        </a:rPr>
                        <a:t> FINANCE RESPONSABLE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Il y a 3 sous cibles destinataires d’un mail :</a:t>
                      </a: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EPARGNE CONQ ASV responsable : 18-70 ans, détenteurs PEL ou quadreto ou CAT, non vus dans les 6 derniers mois, sans ASV, SF totale ≥ 10K€ : 17 242 clients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EPARGNE VL responsable sur ASV : 30-69 ans, avec assurance-vie &gt; 5 K€ et sans VL depuis 4 ans   : 6 157 clients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EPARGNE ASSVIE Score Green : 1 410 clients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Bilan Epargne Personnalisé pour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Assurance-vie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activation de contrats inactifs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dirty="0">
                          <a:ln>
                            <a:noFill/>
                          </a:ln>
                          <a:solidFill>
                            <a:srgbClr val="C00000"/>
                          </a:solidFill>
                          <a:effectLst/>
                          <a:uLnTx/>
                          <a:uFillTx/>
                          <a:latin typeface="Arial" panose="020B0604020202020204" pitchFamily="34" charset="0"/>
                          <a:ea typeface="+mn-ea"/>
                          <a:cs typeface="+mn-cs"/>
                          <a:sym typeface="Arial"/>
                        </a:rPr>
                        <a:t>EPARGNE CONQ ASV responsable,</a:t>
                      </a:r>
                    </a:p>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dirty="0">
                          <a:ln>
                            <a:noFill/>
                          </a:ln>
                          <a:solidFill>
                            <a:srgbClr val="C00000"/>
                          </a:solidFill>
                          <a:effectLst/>
                          <a:uLnTx/>
                          <a:uFillTx/>
                          <a:latin typeface="Arial" panose="020B0604020202020204" pitchFamily="34" charset="0"/>
                          <a:ea typeface="+mn-ea"/>
                          <a:cs typeface="+mn-cs"/>
                          <a:sym typeface="Arial"/>
                        </a:rPr>
                        <a:t>EPARGNE VL responsable sur ASV ,</a:t>
                      </a:r>
                    </a:p>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dirty="0">
                          <a:ln>
                            <a:noFill/>
                          </a:ln>
                          <a:solidFill>
                            <a:srgbClr val="C00000"/>
                          </a:solidFill>
                          <a:effectLst/>
                          <a:uLnTx/>
                          <a:uFillTx/>
                          <a:latin typeface="Arial" panose="020B0604020202020204" pitchFamily="34" charset="0"/>
                          <a:ea typeface="+mn-ea"/>
                          <a:cs typeface="+mn-cs"/>
                          <a:sym typeface="Arial"/>
                        </a:rPr>
                        <a:t>EPARGNE ASSVIE Score Green</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84220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00B0F0"/>
                          </a:solidFill>
                          <a:effectLst/>
                          <a:latin typeface="Arial" panose="020B0604020202020204" pitchFamily="34" charset="0"/>
                          <a:ea typeface="+mn-ea"/>
                          <a:cs typeface="+mn-cs"/>
                        </a:rPr>
                        <a:t> EMPRUNT ACTIVATION ASV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de 25 – 79 ans, détenteurs d’assurance-vie,  sans opération depuis 4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Activation ASV et conquête d’AF</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EMPRUNT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ACTIVATION ASSVIE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84220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 </a:t>
                      </a:r>
                      <a:r>
                        <a:rPr lang="fr-FR" sz="1200" b="1" i="0" u="none" strike="noStrike" kern="1200" dirty="0">
                          <a:solidFill>
                            <a:srgbClr val="00B0F0"/>
                          </a:solidFill>
                          <a:effectLst/>
                          <a:latin typeface="Arial" panose="020B0604020202020204" pitchFamily="34" charset="0"/>
                          <a:ea typeface="+mn-ea"/>
                          <a:cs typeface="+mn-cs"/>
                        </a:rPr>
                        <a:t>EMPRUNT CONQUETE ASV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de moins de 80 ans, non-détenteurs d’assurance-vie, non vus en 2023 / 2024</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EMPRUNT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ASSVIE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421102">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00B0F0"/>
                          </a:solidFill>
                          <a:effectLst/>
                          <a:latin typeface="Arial" panose="020B0604020202020204" pitchFamily="34" charset="0"/>
                          <a:ea typeface="+mn-ea"/>
                          <a:cs typeface="+mn-cs"/>
                        </a:rPr>
                        <a:t> EMPRUNT DETENU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de moins de 80 ans ayant souscrit sur ASV aux émissions d’emprunts en 2022 ou 2023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EMPRUNT DETENTEUR SUR ASV</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421102">
                <a:tc vMerge="1">
                  <a:txBody>
                    <a:bodyPr/>
                    <a:lstStyle/>
                    <a:p>
                      <a:endParaRPr lang="fr-FR"/>
                    </a:p>
                  </a:txBody>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de moins de 80 ans ayant souscrit sur CTO aux émissions d’emprunts en 2022 ou 2023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EMPRUNT DETENTEUR SUR CTO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7332634"/>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495378"/>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Picture 2" descr="Le &quot;Fait Maison&quot;... - La Causerie des Chartrons">
            <a:extLst>
              <a:ext uri="{FF2B5EF4-FFF2-40B4-BE49-F238E27FC236}">
                <a16:creationId xmlns:a16="http://schemas.microsoft.com/office/drawing/2014/main" id="{38BCC113-E18F-279B-063F-4E2743505591}"/>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347698" y="307706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Le &quot;Fait Maison&quot;... - La Causerie des Chartrons">
            <a:extLst>
              <a:ext uri="{FF2B5EF4-FFF2-40B4-BE49-F238E27FC236}">
                <a16:creationId xmlns:a16="http://schemas.microsoft.com/office/drawing/2014/main" id="{24499DCE-4E47-CE94-E5F2-4B74EEEC0D0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343505" y="3881532"/>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D0C9A5AD-A1C3-002F-B803-C407258C0962}"/>
              </a:ext>
            </a:extLst>
          </p:cNvPr>
          <p:cNvSpPr txBox="1"/>
          <p:nvPr/>
        </p:nvSpPr>
        <p:spPr>
          <a:xfrm rot="20251501">
            <a:off x="8376759" y="2075397"/>
            <a:ext cx="696024" cy="261610"/>
          </a:xfrm>
          <a:prstGeom prst="rect">
            <a:avLst/>
          </a:prstGeom>
          <a:solidFill>
            <a:srgbClr val="FFFF00"/>
          </a:solidFill>
        </p:spPr>
        <p:txBody>
          <a:bodyPr wrap="none" rtlCol="0">
            <a:spAutoFit/>
          </a:bodyPr>
          <a:lstStyle/>
          <a:p>
            <a:r>
              <a:rPr lang="fr-FR" sz="1100" dirty="0"/>
              <a:t>En ligne</a:t>
            </a:r>
          </a:p>
        </p:txBody>
      </p:sp>
      <p:pic>
        <p:nvPicPr>
          <p:cNvPr id="12" name="Image 11">
            <a:extLst>
              <a:ext uri="{FF2B5EF4-FFF2-40B4-BE49-F238E27FC236}">
                <a16:creationId xmlns:a16="http://schemas.microsoft.com/office/drawing/2014/main" id="{1DBE3059-8112-444B-38D1-058356E1200A}"/>
              </a:ext>
            </a:extLst>
          </p:cNvPr>
          <p:cNvPicPr>
            <a:picLocks noChangeAspect="1"/>
          </p:cNvPicPr>
          <p:nvPr/>
        </p:nvPicPr>
        <p:blipFill>
          <a:blip r:embed="rId6"/>
          <a:stretch>
            <a:fillRect/>
          </a:stretch>
        </p:blipFill>
        <p:spPr>
          <a:xfrm>
            <a:off x="696064" y="6227572"/>
            <a:ext cx="510206" cy="607081"/>
          </a:xfrm>
          <a:prstGeom prst="rect">
            <a:avLst/>
          </a:prstGeom>
        </p:spPr>
      </p:pic>
      <p:pic>
        <p:nvPicPr>
          <p:cNvPr id="13" name="Image 12">
            <a:extLst>
              <a:ext uri="{FF2B5EF4-FFF2-40B4-BE49-F238E27FC236}">
                <a16:creationId xmlns:a16="http://schemas.microsoft.com/office/drawing/2014/main" id="{A4FF4E63-8863-59B2-85C4-EE575940CE66}"/>
              </a:ext>
            </a:extLst>
          </p:cNvPr>
          <p:cNvPicPr>
            <a:picLocks noChangeAspect="1"/>
          </p:cNvPicPr>
          <p:nvPr/>
        </p:nvPicPr>
        <p:blipFill>
          <a:blip r:embed="rId7"/>
          <a:stretch>
            <a:fillRect/>
          </a:stretch>
        </p:blipFill>
        <p:spPr>
          <a:xfrm>
            <a:off x="11515724" y="2635975"/>
            <a:ext cx="310923" cy="310923"/>
          </a:xfrm>
          <a:prstGeom prst="rect">
            <a:avLst/>
          </a:prstGeom>
        </p:spPr>
      </p:pic>
      <p:pic>
        <p:nvPicPr>
          <p:cNvPr id="19" name="Image 18">
            <a:extLst>
              <a:ext uri="{FF2B5EF4-FFF2-40B4-BE49-F238E27FC236}">
                <a16:creationId xmlns:a16="http://schemas.microsoft.com/office/drawing/2014/main" id="{85FE5B37-C406-65CD-3BEF-C32306667A1F}"/>
              </a:ext>
            </a:extLst>
          </p:cNvPr>
          <p:cNvPicPr>
            <a:picLocks noChangeAspect="1"/>
          </p:cNvPicPr>
          <p:nvPr/>
        </p:nvPicPr>
        <p:blipFill>
          <a:blip r:embed="rId8"/>
          <a:stretch>
            <a:fillRect/>
          </a:stretch>
        </p:blipFill>
        <p:spPr>
          <a:xfrm>
            <a:off x="1001732" y="2880253"/>
            <a:ext cx="890196" cy="155431"/>
          </a:xfrm>
          <a:prstGeom prst="rect">
            <a:avLst/>
          </a:prstGeom>
        </p:spPr>
      </p:pic>
      <p:pic>
        <p:nvPicPr>
          <p:cNvPr id="26" name="Image 25">
            <a:extLst>
              <a:ext uri="{FF2B5EF4-FFF2-40B4-BE49-F238E27FC236}">
                <a16:creationId xmlns:a16="http://schemas.microsoft.com/office/drawing/2014/main" id="{63A36C9D-61BE-28CC-D3BE-C1091C613D3E}"/>
              </a:ext>
            </a:extLst>
          </p:cNvPr>
          <p:cNvPicPr>
            <a:picLocks noChangeAspect="1"/>
          </p:cNvPicPr>
          <p:nvPr/>
        </p:nvPicPr>
        <p:blipFill>
          <a:blip r:embed="rId9"/>
          <a:stretch>
            <a:fillRect/>
          </a:stretch>
        </p:blipFill>
        <p:spPr>
          <a:xfrm>
            <a:off x="761714" y="4005974"/>
            <a:ext cx="1412572" cy="165301"/>
          </a:xfrm>
          <a:prstGeom prst="rect">
            <a:avLst/>
          </a:prstGeom>
        </p:spPr>
      </p:pic>
      <p:pic>
        <p:nvPicPr>
          <p:cNvPr id="16" name="Image 15">
            <a:extLst>
              <a:ext uri="{FF2B5EF4-FFF2-40B4-BE49-F238E27FC236}">
                <a16:creationId xmlns:a16="http://schemas.microsoft.com/office/drawing/2014/main" id="{D84F7E1C-D34D-45EB-32E0-F0172B13B1BF}"/>
              </a:ext>
            </a:extLst>
          </p:cNvPr>
          <p:cNvPicPr>
            <a:picLocks noChangeAspect="1"/>
          </p:cNvPicPr>
          <p:nvPr/>
        </p:nvPicPr>
        <p:blipFill>
          <a:blip r:embed="rId9"/>
          <a:stretch>
            <a:fillRect/>
          </a:stretch>
        </p:blipFill>
        <p:spPr>
          <a:xfrm>
            <a:off x="771501" y="4829494"/>
            <a:ext cx="1412572" cy="165301"/>
          </a:xfrm>
          <a:prstGeom prst="rect">
            <a:avLst/>
          </a:prstGeom>
        </p:spPr>
      </p:pic>
      <p:pic>
        <p:nvPicPr>
          <p:cNvPr id="17" name="Picture 2" descr="Le &quot;Fait Maison&quot;... - La Causerie des Chartrons">
            <a:extLst>
              <a:ext uri="{FF2B5EF4-FFF2-40B4-BE49-F238E27FC236}">
                <a16:creationId xmlns:a16="http://schemas.microsoft.com/office/drawing/2014/main" id="{E1682024-34D3-4926-16DF-10F5EAC913AC}"/>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395237" y="4705052"/>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a:extLst>
              <a:ext uri="{FF2B5EF4-FFF2-40B4-BE49-F238E27FC236}">
                <a16:creationId xmlns:a16="http://schemas.microsoft.com/office/drawing/2014/main" id="{E0994C08-0225-9194-E70E-EDC09045CAEE}"/>
              </a:ext>
            </a:extLst>
          </p:cNvPr>
          <p:cNvPicPr>
            <a:picLocks noChangeAspect="1"/>
          </p:cNvPicPr>
          <p:nvPr/>
        </p:nvPicPr>
        <p:blipFill>
          <a:blip r:embed="rId9"/>
          <a:stretch>
            <a:fillRect/>
          </a:stretch>
        </p:blipFill>
        <p:spPr>
          <a:xfrm>
            <a:off x="748538" y="5677695"/>
            <a:ext cx="1412572" cy="165301"/>
          </a:xfrm>
          <a:prstGeom prst="rect">
            <a:avLst/>
          </a:prstGeom>
        </p:spPr>
      </p:pic>
      <p:pic>
        <p:nvPicPr>
          <p:cNvPr id="20" name="Picture 2" descr="Le &quot;Fait Maison&quot;... - La Causerie des Chartrons">
            <a:extLst>
              <a:ext uri="{FF2B5EF4-FFF2-40B4-BE49-F238E27FC236}">
                <a16:creationId xmlns:a16="http://schemas.microsoft.com/office/drawing/2014/main" id="{537532BF-9C1C-EC95-8FD8-9BDA22AA1D47}"/>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446969" y="5528572"/>
            <a:ext cx="436291" cy="289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15175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3375836037"/>
              </p:ext>
            </p:extLst>
          </p:nvPr>
        </p:nvGraphicFramePr>
        <p:xfrm>
          <a:off x="523510" y="1433496"/>
          <a:ext cx="11544665" cy="463391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101475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00B0F0"/>
                          </a:solidFill>
                          <a:effectLst/>
                          <a:latin typeface="Arial" panose="020B0604020202020204" pitchFamily="34" charset="0"/>
                          <a:ea typeface="+mn-ea"/>
                          <a:cs typeface="+mn-cs"/>
                        </a:rPr>
                        <a:t> DECLENCHEURS EPARGNE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 de 14 632 clients &gt;28 ans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&gt; Cible 1 :  ayant un solde moyen constamment supérieur à 3000€ pendant 3 mois d'affilée, sans aucun découvert</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&gt; Cible 2 : avec une hausse de 30% des flux créditeurs moyens sur 1 mois et resté au-dessus de ce seuil les 3 mois suivants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&gt; Cible 3 :  dont le montant du livret A est 15000€ au moins 3 mois consécutifs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&gt; Cible 4 : appétents Cryptomonnaies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simulateur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Navigation page PEL, Investir en Bourse, Epargne responsable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Élargissement des déclencheurs utilisés dans le cadre du programme relationnel jeunes avec adaptation des cibles aux clients ayant + de 28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Capitaliser sur les déclencheurs épargne pour Conquérir, Equiper et Développer la collecte d’épargne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EPARGNE</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DECLENCHEURS</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00B0F0"/>
                          </a:solidFill>
                          <a:effectLst/>
                          <a:latin typeface="Arial" panose="020B0604020202020204" pitchFamily="34" charset="0"/>
                          <a:ea typeface="+mn-ea"/>
                          <a:cs typeface="+mn-cs"/>
                        </a:rPr>
                        <a:t> conquête PEL / QUADRETO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non équipés en PEL/Quadreto, 30-80 ans, SF &gt; 30 K€ en livrets et DAV,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Bilan Epargne avec pour but la conquête d’argent frais en diversifiant via un Quadreto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EPARGNE PEL QUADRETO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37723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 </a:t>
                      </a:r>
                      <a:r>
                        <a:rPr lang="fr-FR" sz="1200" b="1" i="0" u="none" strike="noStrike" kern="1200" dirty="0">
                          <a:solidFill>
                            <a:srgbClr val="00B0F0"/>
                          </a:solidFill>
                          <a:effectLst/>
                          <a:latin typeface="Arial" panose="020B0604020202020204" pitchFamily="34" charset="0"/>
                          <a:ea typeface="+mn-ea"/>
                          <a:cs typeface="+mn-cs"/>
                        </a:rPr>
                        <a:t>Parts Sociales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non sociétaires, selon SF</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Equiper en Parts Sociales</a:t>
                      </a:r>
                      <a:r>
                        <a:rPr lang="fr-FR" sz="1867" b="0" i="0" u="none" strike="noStrike" cap="none" baseline="0" dirty="0">
                          <a:solidFill>
                            <a:schemeClr val="tx1"/>
                          </a:solidFill>
                          <a:latin typeface="+mn-lt"/>
                          <a:ea typeface="+mn-ea"/>
                          <a:cs typeface="+mn-cs"/>
                          <a:sym typeface="Arial"/>
                        </a:rPr>
                        <a: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EPARGNE PARTS SOCIALES</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695774"/>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Picture 2" descr="Le &quot;Fait Maison&quot;... - La Causerie des Chartrons">
            <a:extLst>
              <a:ext uri="{FF2B5EF4-FFF2-40B4-BE49-F238E27FC236}">
                <a16:creationId xmlns:a16="http://schemas.microsoft.com/office/drawing/2014/main" id="{24499DCE-4E47-CE94-E5F2-4B74EEEC0D0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343505" y="4661709"/>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Le &quot;Fait Maison&quot;... - La Causerie des Chartrons">
            <a:extLst>
              <a:ext uri="{FF2B5EF4-FFF2-40B4-BE49-F238E27FC236}">
                <a16:creationId xmlns:a16="http://schemas.microsoft.com/office/drawing/2014/main" id="{C79C57FF-6576-2EF4-5308-771CC36C2E6C}"/>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334269" y="564641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DN Nations - Analyse de marché et conseil stratégique">
            <a:hlinkClick r:id="rId6" action="ppaction://hlinksldjump"/>
            <a:extLst>
              <a:ext uri="{FF2B5EF4-FFF2-40B4-BE49-F238E27FC236}">
                <a16:creationId xmlns:a16="http://schemas.microsoft.com/office/drawing/2014/main" id="{3B4E4228-220F-BB4A-FBAF-A57020336CB1}"/>
              </a:ext>
            </a:extLst>
          </p:cNvPr>
          <p:cNvPicPr>
            <a:picLocks noChangeAspect="1" noChangeArrowheads="1"/>
          </p:cNvPicPr>
          <p:nvPr/>
        </p:nvPicPr>
        <p:blipFill>
          <a:blip r:embed="rId7"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1DBE3059-8112-444B-38D1-058356E1200A}"/>
              </a:ext>
            </a:extLst>
          </p:cNvPr>
          <p:cNvPicPr>
            <a:picLocks noChangeAspect="1"/>
          </p:cNvPicPr>
          <p:nvPr/>
        </p:nvPicPr>
        <p:blipFill>
          <a:blip r:embed="rId8"/>
          <a:stretch>
            <a:fillRect/>
          </a:stretch>
        </p:blipFill>
        <p:spPr>
          <a:xfrm>
            <a:off x="696064" y="6227572"/>
            <a:ext cx="510206" cy="607081"/>
          </a:xfrm>
          <a:prstGeom prst="rect">
            <a:avLst/>
          </a:prstGeom>
        </p:spPr>
      </p:pic>
      <p:pic>
        <p:nvPicPr>
          <p:cNvPr id="18" name="Image 17">
            <a:extLst>
              <a:ext uri="{FF2B5EF4-FFF2-40B4-BE49-F238E27FC236}">
                <a16:creationId xmlns:a16="http://schemas.microsoft.com/office/drawing/2014/main" id="{031B27DC-2DAC-22A9-9658-3BB87D2A5869}"/>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60022" y="2558718"/>
            <a:ext cx="244339" cy="277357"/>
          </a:xfrm>
          <a:prstGeom prst="rect">
            <a:avLst/>
          </a:prstGeom>
        </p:spPr>
      </p:pic>
      <p:pic>
        <p:nvPicPr>
          <p:cNvPr id="19" name="Image 18">
            <a:extLst>
              <a:ext uri="{FF2B5EF4-FFF2-40B4-BE49-F238E27FC236}">
                <a16:creationId xmlns:a16="http://schemas.microsoft.com/office/drawing/2014/main" id="{9BAB687A-D6E1-9C13-3BEA-8E35CCD60AD3}"/>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86887" y="2807430"/>
            <a:ext cx="316979" cy="264150"/>
          </a:xfrm>
          <a:prstGeom prst="rect">
            <a:avLst/>
          </a:prstGeom>
        </p:spPr>
      </p:pic>
      <p:sp>
        <p:nvSpPr>
          <p:cNvPr id="20" name="ZoneTexte 19">
            <a:extLst>
              <a:ext uri="{FF2B5EF4-FFF2-40B4-BE49-F238E27FC236}">
                <a16:creationId xmlns:a16="http://schemas.microsoft.com/office/drawing/2014/main" id="{BEB19A3D-5FC7-B8FC-187F-58BA006702CB}"/>
              </a:ext>
            </a:extLst>
          </p:cNvPr>
          <p:cNvSpPr txBox="1"/>
          <p:nvPr/>
        </p:nvSpPr>
        <p:spPr>
          <a:xfrm rot="20251501">
            <a:off x="9904863" y="2312682"/>
            <a:ext cx="696024" cy="261610"/>
          </a:xfrm>
          <a:prstGeom prst="rect">
            <a:avLst/>
          </a:prstGeom>
          <a:solidFill>
            <a:srgbClr val="FFFF00"/>
          </a:solidFill>
        </p:spPr>
        <p:txBody>
          <a:bodyPr wrap="none" rtlCol="0">
            <a:spAutoFit/>
          </a:bodyPr>
          <a:lstStyle/>
          <a:p>
            <a:r>
              <a:rPr lang="fr-FR" sz="1100" dirty="0"/>
              <a:t>En ligne</a:t>
            </a:r>
          </a:p>
        </p:txBody>
      </p:sp>
    </p:spTree>
    <p:extLst>
      <p:ext uri="{BB962C8B-B14F-4D97-AF65-F5344CB8AC3E}">
        <p14:creationId xmlns:p14="http://schemas.microsoft.com/office/powerpoint/2010/main" val="4656149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1466830643"/>
              </p:ext>
            </p:extLst>
          </p:nvPr>
        </p:nvGraphicFramePr>
        <p:xfrm>
          <a:off x="523510" y="1421464"/>
          <a:ext cx="11544665" cy="483832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0213">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104563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PRIO </a:t>
                      </a: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7030A0"/>
                          </a:solidFill>
                          <a:effectLst/>
                          <a:latin typeface="Arial" panose="020B0604020202020204" pitchFamily="34" charset="0"/>
                          <a:ea typeface="+mn-ea"/>
                          <a:cs typeface="+mn-cs"/>
                        </a:rPr>
                        <a:t> </a:t>
                      </a:r>
                      <a:r>
                        <a:rPr lang="fr-FR" sz="1200" b="1" i="0" u="none" strike="noStrike" kern="1200" dirty="0" err="1">
                          <a:solidFill>
                            <a:srgbClr val="7030A0"/>
                          </a:solidFill>
                          <a:effectLst/>
                          <a:latin typeface="Arial" panose="020B0604020202020204" pitchFamily="34" charset="0"/>
                          <a:ea typeface="+mn-ea"/>
                          <a:cs typeface="+mn-cs"/>
                        </a:rPr>
                        <a:t>Banca</a:t>
                      </a:r>
                      <a:r>
                        <a:rPr lang="fr-FR" sz="1200" b="1" i="0" u="none" strike="noStrike" kern="1200" dirty="0">
                          <a:solidFill>
                            <a:srgbClr val="7030A0"/>
                          </a:solidFill>
                          <a:effectLst/>
                          <a:latin typeface="Arial" panose="020B0604020202020204" pitchFamily="34" charset="0"/>
                          <a:ea typeface="+mn-ea"/>
                          <a:cs typeface="+mn-cs"/>
                        </a:rPr>
                        <a: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B</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Q2 BANCA</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45208205"/>
                  </a:ext>
                </a:extLst>
              </a:tr>
              <a:tr h="1997374">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7030A0"/>
                          </a:solidFill>
                          <a:effectLst/>
                          <a:latin typeface="Arial" panose="020B0604020202020204" pitchFamily="34" charset="0"/>
                          <a:ea typeface="+mn-ea"/>
                          <a:cs typeface="+mn-cs"/>
                        </a:rPr>
                        <a:t> Campagne JO Jeunes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MEG » : Jeunes Majeurs 18 à 28 ans équipés de Formule Initial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Classic</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(y compris carte à contrôle de solde) ou Formule Confort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Classic</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hors Formule Famille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MEG »: Jeunes Majeurs 18 à 28 ans équipés de Formule Individuelle Confort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Classic</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dont les parents ont une Formule Famille Confort Premier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3 « Conquête »: Jeunes Majeurs 18 à 28 ans non équipés de forfait bancaire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Cette campagne vise à proposer auprès du stock de clients jeunes la montée en gamme vers la carte Visa Premier, favoriser l’équipement des jeunes de 18 à 28 ans en carte Visa Premier, mettre en avant  les options débit différé et Izicarte auprès des Jeunes qui s’installent (premier logement).</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Le client jeune de 18 à 28 ans qui souscrit ou monte en gamme sur la période du jeu du 2 mai au 31 mai recevra un email pour tenter sa chance pour gagner un séjour pour 2 personnes et assister à une épreuve basketball ou beachvolley de Paris 2024.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MEG VERS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CARTES HDG</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115465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7030A0"/>
                          </a:solidFill>
                          <a:effectLst/>
                          <a:latin typeface="Arial" panose="020B0604020202020204" pitchFamily="34" charset="0"/>
                          <a:ea typeface="+mn-ea"/>
                          <a:cs typeface="+mn-cs"/>
                        </a:rPr>
                        <a:t> Conquérir des clients bancarisés par la famille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Premiums BP avec : </a:t>
                      </a:r>
                    </a:p>
                    <a:p>
                      <a:pPr marL="243450" marR="0" lvl="0" indent="-171450" algn="l" defTabSz="914400" rtl="0" eaLnBrk="1" fontAlgn="ctr" latinLnBrk="0" hangingPunct="1">
                        <a:lnSpc>
                          <a:spcPct val="100000"/>
                        </a:lnSpc>
                        <a:spcBef>
                          <a:spcPts val="0"/>
                        </a:spcBef>
                        <a:spcAft>
                          <a:spcPts val="0"/>
                        </a:spcAft>
                        <a:buClrTx/>
                        <a:buSzTx/>
                        <a:buFontTx/>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Enfant mineur (15-17 ans) non JBP et sans forfait</a:t>
                      </a:r>
                    </a:p>
                    <a:p>
                      <a:pPr marL="243450" marR="0" lvl="0" indent="-171450" algn="l" defTabSz="914400" rtl="0" eaLnBrk="1" fontAlgn="ctr" latinLnBrk="0" hangingPunct="1">
                        <a:lnSpc>
                          <a:spcPct val="100000"/>
                        </a:lnSpc>
                        <a:spcBef>
                          <a:spcPts val="0"/>
                        </a:spcBef>
                        <a:spcAft>
                          <a:spcPts val="0"/>
                        </a:spcAft>
                        <a:buClrTx/>
                        <a:buSzTx/>
                        <a:buFontTx/>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Enfant majeur (18-24 ans) non JBP et sans forfait</a:t>
                      </a:r>
                    </a:p>
                    <a:p>
                      <a:pPr marL="243450" marR="0" lvl="0" indent="-171450" algn="l" defTabSz="914400" rtl="0" eaLnBrk="1" fontAlgn="ctr" latinLnBrk="0" hangingPunct="1">
                        <a:lnSpc>
                          <a:spcPct val="100000"/>
                        </a:lnSpc>
                        <a:spcBef>
                          <a:spcPts val="0"/>
                        </a:spcBef>
                        <a:spcAft>
                          <a:spcPts val="0"/>
                        </a:spcAft>
                        <a:buClrTx/>
                        <a:buSzTx/>
                        <a:buFontTx/>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Conjoint non BP/JBP et sans forfait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Conquérir le conjoint et les enfants en s’appuyant sur la relation de confiance établie pour mettre en avant la Formule Famille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FAMILLE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 </a:t>
            </a:r>
            <a:r>
              <a:rPr lang="fr-FR" dirty="0">
                <a:solidFill>
                  <a:srgbClr val="C00000"/>
                </a:solidFill>
                <a:latin typeface="Montserrat Black"/>
              </a:rPr>
              <a:t>Bancarisation</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pic>
        <p:nvPicPr>
          <p:cNvPr id="18" name="Picture 2" descr="Panneau de route prioritaire en France — Wikipédia">
            <a:extLst>
              <a:ext uri="{FF2B5EF4-FFF2-40B4-BE49-F238E27FC236}">
                <a16:creationId xmlns:a16="http://schemas.microsoft.com/office/drawing/2014/main" id="{46F5E449-9803-6DFD-08D6-87FF006A88F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7059" y="212940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e &quot;Fait Maison&quot;... - La Causerie des Chartrons">
            <a:extLst>
              <a:ext uri="{FF2B5EF4-FFF2-40B4-BE49-F238E27FC236}">
                <a16:creationId xmlns:a16="http://schemas.microsoft.com/office/drawing/2014/main" id="{FD56DE46-A2B0-5324-BE83-29B100D6F67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18047" y="2610700"/>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225" name="Rectangle 224">
            <a:extLst>
              <a:ext uri="{FF2B5EF4-FFF2-40B4-BE49-F238E27FC236}">
                <a16:creationId xmlns:a16="http://schemas.microsoft.com/office/drawing/2014/main" id="{097C637D-E867-BC74-1381-964179FAF9DD}"/>
              </a:ext>
            </a:extLst>
          </p:cNvPr>
          <p:cNvSpPr/>
          <p:nvPr/>
        </p:nvSpPr>
        <p:spPr>
          <a:xfrm>
            <a:off x="495300" y="1401348"/>
            <a:ext cx="11572874" cy="4853403"/>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Picture 6" descr="ATELIER CAPILLAIRE">
            <a:extLst>
              <a:ext uri="{FF2B5EF4-FFF2-40B4-BE49-F238E27FC236}">
                <a16:creationId xmlns:a16="http://schemas.microsoft.com/office/drawing/2014/main" id="{50E52426-F7D0-0189-57F3-035B0855134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697" y="1859417"/>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9AD0E11F-A82C-139B-E8DE-870089CA926E}"/>
              </a:ext>
            </a:extLst>
          </p:cNvPr>
          <p:cNvPicPr>
            <a:picLocks noChangeAspect="1"/>
          </p:cNvPicPr>
          <p:nvPr/>
        </p:nvPicPr>
        <p:blipFill>
          <a:blip r:embed="rId9"/>
          <a:stretch>
            <a:fillRect/>
          </a:stretch>
        </p:blipFill>
        <p:spPr>
          <a:xfrm>
            <a:off x="11468993" y="3507483"/>
            <a:ext cx="317682" cy="282384"/>
          </a:xfrm>
          <a:prstGeom prst="rect">
            <a:avLst/>
          </a:prstGeom>
        </p:spPr>
      </p:pic>
      <p:pic>
        <p:nvPicPr>
          <p:cNvPr id="7" name="Image 6">
            <a:extLst>
              <a:ext uri="{FF2B5EF4-FFF2-40B4-BE49-F238E27FC236}">
                <a16:creationId xmlns:a16="http://schemas.microsoft.com/office/drawing/2014/main" id="{ECEBCE93-BCDB-B07C-415E-86E9F489CE0E}"/>
              </a:ext>
            </a:extLst>
          </p:cNvPr>
          <p:cNvPicPr>
            <a:picLocks noChangeAspect="1"/>
          </p:cNvPicPr>
          <p:nvPr/>
        </p:nvPicPr>
        <p:blipFill>
          <a:blip r:embed="rId10"/>
          <a:stretch>
            <a:fillRect/>
          </a:stretch>
        </p:blipFill>
        <p:spPr>
          <a:xfrm>
            <a:off x="11468993" y="3858200"/>
            <a:ext cx="304677" cy="282384"/>
          </a:xfrm>
          <a:prstGeom prst="rect">
            <a:avLst/>
          </a:prstGeom>
        </p:spPr>
      </p:pic>
      <p:pic>
        <p:nvPicPr>
          <p:cNvPr id="9" name="Image 8">
            <a:extLst>
              <a:ext uri="{FF2B5EF4-FFF2-40B4-BE49-F238E27FC236}">
                <a16:creationId xmlns:a16="http://schemas.microsoft.com/office/drawing/2014/main" id="{36DAF485-5BA8-2B99-CB44-DD51E8A50380}"/>
              </a:ext>
            </a:extLst>
          </p:cNvPr>
          <p:cNvPicPr>
            <a:picLocks noChangeAspect="1"/>
          </p:cNvPicPr>
          <p:nvPr/>
        </p:nvPicPr>
        <p:blipFill>
          <a:blip r:embed="rId11"/>
          <a:stretch>
            <a:fillRect/>
          </a:stretch>
        </p:blipFill>
        <p:spPr>
          <a:xfrm>
            <a:off x="11468993" y="4176121"/>
            <a:ext cx="328391" cy="256305"/>
          </a:xfrm>
          <a:prstGeom prst="rect">
            <a:avLst/>
          </a:prstGeom>
        </p:spPr>
      </p:pic>
      <p:pic>
        <p:nvPicPr>
          <p:cNvPr id="10" name="Image 9">
            <a:extLst>
              <a:ext uri="{FF2B5EF4-FFF2-40B4-BE49-F238E27FC236}">
                <a16:creationId xmlns:a16="http://schemas.microsoft.com/office/drawing/2014/main" id="{EB54049C-B43C-26BC-9FD8-FFA18C2F63F7}"/>
              </a:ext>
            </a:extLst>
          </p:cNvPr>
          <p:cNvPicPr>
            <a:picLocks noChangeAspect="1"/>
          </p:cNvPicPr>
          <p:nvPr/>
        </p:nvPicPr>
        <p:blipFill>
          <a:blip r:embed="rId9"/>
          <a:stretch>
            <a:fillRect/>
          </a:stretch>
        </p:blipFill>
        <p:spPr>
          <a:xfrm>
            <a:off x="11482004" y="5337171"/>
            <a:ext cx="317682" cy="282384"/>
          </a:xfrm>
          <a:prstGeom prst="rect">
            <a:avLst/>
          </a:prstGeom>
        </p:spPr>
      </p:pic>
      <p:pic>
        <p:nvPicPr>
          <p:cNvPr id="11" name="Image 10">
            <a:extLst>
              <a:ext uri="{FF2B5EF4-FFF2-40B4-BE49-F238E27FC236}">
                <a16:creationId xmlns:a16="http://schemas.microsoft.com/office/drawing/2014/main" id="{2A402A61-B508-B6E1-7C8C-BED0A45C232C}"/>
              </a:ext>
            </a:extLst>
          </p:cNvPr>
          <p:cNvPicPr>
            <a:picLocks noChangeAspect="1"/>
          </p:cNvPicPr>
          <p:nvPr/>
        </p:nvPicPr>
        <p:blipFill>
          <a:blip r:embed="rId11"/>
          <a:stretch>
            <a:fillRect/>
          </a:stretch>
        </p:blipFill>
        <p:spPr>
          <a:xfrm>
            <a:off x="11468993" y="5686933"/>
            <a:ext cx="328391" cy="256305"/>
          </a:xfrm>
          <a:prstGeom prst="rect">
            <a:avLst/>
          </a:prstGeom>
        </p:spPr>
      </p:pic>
      <p:pic>
        <p:nvPicPr>
          <p:cNvPr id="16" name="Picture 6" descr="ATELIER CAPILLAIRE">
            <a:extLst>
              <a:ext uri="{FF2B5EF4-FFF2-40B4-BE49-F238E27FC236}">
                <a16:creationId xmlns:a16="http://schemas.microsoft.com/office/drawing/2014/main" id="{627256D7-0526-EF2B-F7B1-1CF75774BF6F}"/>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3167539"/>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16">
            <a:extLst>
              <a:ext uri="{FF2B5EF4-FFF2-40B4-BE49-F238E27FC236}">
                <a16:creationId xmlns:a16="http://schemas.microsoft.com/office/drawing/2014/main" id="{91219196-D86F-FBF9-3E97-18224B8E4189}"/>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2497059" y="5525400"/>
            <a:ext cx="394478" cy="383366"/>
          </a:xfrm>
          <a:prstGeom prst="rect">
            <a:avLst/>
          </a:prstGeom>
        </p:spPr>
      </p:pic>
      <p:pic>
        <p:nvPicPr>
          <p:cNvPr id="19" name="Picture 4" descr="Page 2 | Recurrent Images - Free Download on Freepik">
            <a:extLst>
              <a:ext uri="{FF2B5EF4-FFF2-40B4-BE49-F238E27FC236}">
                <a16:creationId xmlns:a16="http://schemas.microsoft.com/office/drawing/2014/main" id="{F13F83C7-7E38-81D5-A8E7-CE8A37E03952}"/>
              </a:ext>
            </a:extLst>
          </p:cNvPr>
          <p:cNvPicPr>
            <a:picLocks noChangeAspect="1" noChangeArrowheads="1"/>
          </p:cNvPicPr>
          <p:nvPr/>
        </p:nvPicPr>
        <p:blipFill>
          <a:blip r:embed="rId1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49357" y="5870206"/>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272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2122057396"/>
              </p:ext>
            </p:extLst>
          </p:nvPr>
        </p:nvGraphicFramePr>
        <p:xfrm>
          <a:off x="523510" y="1401349"/>
          <a:ext cx="11544665" cy="382592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27947">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972916">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7030A0"/>
                          </a:solidFill>
                          <a:effectLst/>
                          <a:latin typeface="Arial" panose="020B0604020202020204" pitchFamily="34" charset="0"/>
                          <a:ea typeface="+mn-ea"/>
                          <a:cs typeface="+mn-cs"/>
                        </a:rPr>
                        <a:t> Flux MBR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ni BP ni JBP, ayant souscrit une Formule individuelle au cours du mois précédent l’extraction (par exemple pour l’extraction disponible le 1</a:t>
                      </a:r>
                      <a:r>
                        <a:rPr lang="fr-FR" sz="1000" b="0" i="0" u="none" strike="noStrike" kern="1200" baseline="30000" dirty="0">
                          <a:solidFill>
                            <a:schemeClr val="tx1">
                              <a:lumMod val="75000"/>
                              <a:lumOff val="25000"/>
                            </a:schemeClr>
                          </a:solidFill>
                          <a:effectLst/>
                          <a:latin typeface="Arial" panose="020B0604020202020204" pitchFamily="34" charset="0"/>
                          <a:ea typeface="+mn-ea"/>
                          <a:cs typeface="+mn-cs"/>
                        </a:rPr>
                        <a:t>er</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juin les données concerneront les souscripteurs d’avril).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Capter les flux des clients ayant souscrit récemment une Formule, en activant la mobilité</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Bancaire, en vue de faciliter la gestion du budget en regroupant les flux et bénéficier du meilleur conseil au quotidien.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NOUVELLE FORMULE SANS MOBILITE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88146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7030A0"/>
                          </a:solidFill>
                          <a:effectLst/>
                          <a:latin typeface="Arial" panose="020B0604020202020204" pitchFamily="34" charset="0"/>
                          <a:ea typeface="+mn-ea"/>
                          <a:cs typeface="+mn-cs"/>
                        </a:rPr>
                        <a:t> Affichage Potentiel Crédit Renouvelable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éligibles à potentiel Crédit Renouvelable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cf</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info brief S 49- 2023) </a:t>
                      </a:r>
                      <a:r>
                        <a:rPr lang="fr-FR" sz="1000" b="0" i="0" u="none" strike="noStrike" kern="1200" dirty="0">
                          <a:solidFill>
                            <a:schemeClr val="tx1">
                              <a:lumMod val="75000"/>
                              <a:lumOff val="25000"/>
                            </a:schemeClr>
                          </a:solidFill>
                          <a:effectLst/>
                          <a:latin typeface="Arial" panose="020B0604020202020204" pitchFamily="34" charset="0"/>
                          <a:ea typeface="+mn-ea"/>
                          <a:cs typeface="+mn-cs"/>
                          <a:sym typeface="Wingdings" panose="05000000000000000000" pitchFamily="2" charset="2"/>
                        </a:rPr>
                        <a:t> information disponible sur la synthèse client.</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Accroitre les opportunités de financement crédit renouvelable avec ouverture d’une Izicarte en présentant le potentiel crédit renouvelable affecté au client.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POTENTIEL CR</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972916">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7030A0"/>
                          </a:solidFill>
                          <a:effectLst/>
                          <a:latin typeface="Arial" panose="020B0604020202020204" pitchFamily="34" charset="0"/>
                          <a:ea typeface="+mn-ea"/>
                          <a:cs typeface="+mn-cs"/>
                        </a:rPr>
                        <a:t> CDD support épargne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détenant des CDD Support Epargne avec plus de 13 opérations par an.</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se servent d’un compte destiné à la gestion de l’épargne comme un compte de dépôt avec une gestion quotidienne : leur proposer une Formule.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SUPPORT EPARGNE AVEC OPRATIONS REGUL.</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 </a:t>
            </a:r>
            <a:r>
              <a:rPr lang="fr-FR" dirty="0">
                <a:solidFill>
                  <a:srgbClr val="C00000"/>
                </a:solidFill>
                <a:latin typeface="Montserrat Black"/>
              </a:rPr>
              <a:t>Bancarisation</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3825928"/>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a:extLst>
              <a:ext uri="{FF2B5EF4-FFF2-40B4-BE49-F238E27FC236}">
                <a16:creationId xmlns:a16="http://schemas.microsoft.com/office/drawing/2014/main" id="{7CDB9C02-5282-1076-1FE4-B067F2ADE4A2}"/>
              </a:ext>
            </a:extLst>
          </p:cNvPr>
          <p:cNvPicPr>
            <a:picLocks noChangeAspect="1"/>
          </p:cNvPicPr>
          <p:nvPr/>
        </p:nvPicPr>
        <p:blipFill>
          <a:blip r:embed="rId6"/>
          <a:stretch>
            <a:fillRect/>
          </a:stretch>
        </p:blipFill>
        <p:spPr>
          <a:xfrm>
            <a:off x="11482004" y="1981065"/>
            <a:ext cx="317682" cy="282384"/>
          </a:xfrm>
          <a:prstGeom prst="rect">
            <a:avLst/>
          </a:prstGeom>
        </p:spPr>
      </p:pic>
      <p:pic>
        <p:nvPicPr>
          <p:cNvPr id="4" name="Image 3">
            <a:extLst>
              <a:ext uri="{FF2B5EF4-FFF2-40B4-BE49-F238E27FC236}">
                <a16:creationId xmlns:a16="http://schemas.microsoft.com/office/drawing/2014/main" id="{225E5BA4-8758-FAE5-B96C-6D930F2854A5}"/>
              </a:ext>
            </a:extLst>
          </p:cNvPr>
          <p:cNvPicPr>
            <a:picLocks noChangeAspect="1"/>
          </p:cNvPicPr>
          <p:nvPr/>
        </p:nvPicPr>
        <p:blipFill>
          <a:blip r:embed="rId7"/>
          <a:stretch>
            <a:fillRect/>
          </a:stretch>
        </p:blipFill>
        <p:spPr>
          <a:xfrm>
            <a:off x="11468993" y="2306763"/>
            <a:ext cx="328391" cy="256305"/>
          </a:xfrm>
          <a:prstGeom prst="rect">
            <a:avLst/>
          </a:prstGeom>
        </p:spPr>
      </p:pic>
      <p:pic>
        <p:nvPicPr>
          <p:cNvPr id="7" name="Image 6">
            <a:extLst>
              <a:ext uri="{FF2B5EF4-FFF2-40B4-BE49-F238E27FC236}">
                <a16:creationId xmlns:a16="http://schemas.microsoft.com/office/drawing/2014/main" id="{D0038156-8C3C-A4A4-A0CB-0BC7F179D900}"/>
              </a:ext>
            </a:extLst>
          </p:cNvPr>
          <p:cNvPicPr>
            <a:picLocks noChangeAspect="1"/>
          </p:cNvPicPr>
          <p:nvPr/>
        </p:nvPicPr>
        <p:blipFill>
          <a:blip r:embed="rId7"/>
          <a:stretch>
            <a:fillRect/>
          </a:stretch>
        </p:blipFill>
        <p:spPr>
          <a:xfrm>
            <a:off x="11468992" y="3052379"/>
            <a:ext cx="328391" cy="256305"/>
          </a:xfrm>
          <a:prstGeom prst="rect">
            <a:avLst/>
          </a:prstGeom>
        </p:spPr>
      </p:pic>
      <p:pic>
        <p:nvPicPr>
          <p:cNvPr id="8" name="Picture 6" descr="ATELIER CAPILLAIRE">
            <a:extLst>
              <a:ext uri="{FF2B5EF4-FFF2-40B4-BE49-F238E27FC236}">
                <a16:creationId xmlns:a16="http://schemas.microsoft.com/office/drawing/2014/main" id="{83179791-88B3-7028-4FE7-C76801759337}"/>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7" y="274612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Le &quot;Fait Maison&quot;... - La Causerie des Chartrons">
            <a:extLst>
              <a:ext uri="{FF2B5EF4-FFF2-40B4-BE49-F238E27FC236}">
                <a16:creationId xmlns:a16="http://schemas.microsoft.com/office/drawing/2014/main" id="{77873F98-CABA-D7B0-2302-6D821A14654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66387" y="4778122"/>
            <a:ext cx="436291" cy="34379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Page 2 | Recurrent Images - Free Download on Freepik">
            <a:extLst>
              <a:ext uri="{FF2B5EF4-FFF2-40B4-BE49-F238E27FC236}">
                <a16:creationId xmlns:a16="http://schemas.microsoft.com/office/drawing/2014/main" id="{FEF2B5B9-D604-5F8F-1C5D-A5EA959F7B17}"/>
              </a:ext>
            </a:extLst>
          </p:cNvPr>
          <p:cNvPicPr>
            <a:picLocks noChangeAspect="1" noChangeArrowheads="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49318" y="2446387"/>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Page 2 | Recurrent Images - Free Download on Freepik">
            <a:extLst>
              <a:ext uri="{FF2B5EF4-FFF2-40B4-BE49-F238E27FC236}">
                <a16:creationId xmlns:a16="http://schemas.microsoft.com/office/drawing/2014/main" id="{D3937185-4C28-5669-0919-FCD321A49CFB}"/>
              </a:ext>
            </a:extLst>
          </p:cNvPr>
          <p:cNvPicPr>
            <a:picLocks noChangeAspect="1" noChangeArrowheads="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49318" y="3363409"/>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Page 2 | Recurrent Images - Free Download on Freepik">
            <a:extLst>
              <a:ext uri="{FF2B5EF4-FFF2-40B4-BE49-F238E27FC236}">
                <a16:creationId xmlns:a16="http://schemas.microsoft.com/office/drawing/2014/main" id="{52A8A3FA-6679-08B3-034C-52D84EFAD01D}"/>
              </a:ext>
            </a:extLst>
          </p:cNvPr>
          <p:cNvPicPr>
            <a:picLocks noChangeAspect="1" noChangeArrowheads="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49318" y="4778122"/>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ADN Nations - Analyse de marché et conseil stratégique">
            <a:hlinkClick r:id="rId11" action="ppaction://hlinksldjump"/>
            <a:extLst>
              <a:ext uri="{FF2B5EF4-FFF2-40B4-BE49-F238E27FC236}">
                <a16:creationId xmlns:a16="http://schemas.microsoft.com/office/drawing/2014/main" id="{08D6FFB9-3193-793E-C460-3A8EC9FF975A}"/>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571696" y="649430"/>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4841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3266753140"/>
              </p:ext>
            </p:extLst>
          </p:nvPr>
        </p:nvGraphicFramePr>
        <p:xfrm>
          <a:off x="523510" y="1433486"/>
          <a:ext cx="11544665" cy="39938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PRIO </a:t>
                      </a: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92D050"/>
                          </a:solidFill>
                          <a:effectLst/>
                          <a:latin typeface="Arial" panose="020B0604020202020204" pitchFamily="34" charset="0"/>
                          <a:ea typeface="+mn-ea"/>
                          <a:cs typeface="+mn-cs"/>
                        </a:rPr>
                        <a:t> Crédit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C</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Q1 CREDIT</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92D050"/>
                          </a:solidFill>
                          <a:effectLst/>
                          <a:latin typeface="Arial" panose="020B0604020202020204" pitchFamily="34" charset="0"/>
                          <a:ea typeface="+mn-ea"/>
                          <a:cs typeface="+mn-cs"/>
                        </a:rPr>
                        <a:t> VACANCES ÉTÉ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 typeface="Wingdings" panose="05000000000000000000" pitchFamily="2" charset="2"/>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Sous cible 1 : </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majeurs capables entre 18 et 70 ans, avec score d'appétence crédit conso auto ou score crédit conso</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Potentiel PP et non équipés LLD</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Sous cible 2</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majeurs capables avec un crédit auto à date d'échéance &lt; 6 mois</a:t>
                      </a:r>
                      <a:endParaRPr lang="fr-FR" sz="1000" b="0" i="1"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les projets de vacances de nos clients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Q2 CREDIT VACANCES ETE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92D050"/>
                          </a:solidFill>
                          <a:effectLst/>
                          <a:latin typeface="Arial" panose="020B0604020202020204" pitchFamily="34" charset="0"/>
                          <a:ea typeface="+mn-ea"/>
                          <a:cs typeface="+mn-cs"/>
                        </a:rPr>
                        <a:t> TRAVAUX RÉNOVATION ÉNERGÉTIQUE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entre 25 et 65 ans, avec flux sur compte de dépôt &gt; 1000€ mensuel, et, soit : </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Propriétaires dans l’ancien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(à venir)</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avec crédit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plus de 5 ans ;</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DPE F et G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(à venir)</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cible évènement client « chauffage au fuel »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(à venir)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nos clients dans leur transition énergétique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Q2 CREDIT TRAVAUX RÉNOVATION ÉNERGÉTIQUE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732765"/>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C00000"/>
                </a:solidFill>
                <a:latin typeface="Montserrat Black"/>
              </a:rPr>
              <a:t>Crédit</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pic>
        <p:nvPicPr>
          <p:cNvPr id="18" name="Picture 2" descr="Panneau de route prioritaire en France — Wikipédia">
            <a:extLst>
              <a:ext uri="{FF2B5EF4-FFF2-40B4-BE49-F238E27FC236}">
                <a16:creationId xmlns:a16="http://schemas.microsoft.com/office/drawing/2014/main" id="{46F5E449-9803-6DFD-08D6-87FF006A88F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97059" y="212940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e &quot;Fait Maison&quot;... - La Causerie des Chartrons">
            <a:extLst>
              <a:ext uri="{FF2B5EF4-FFF2-40B4-BE49-F238E27FC236}">
                <a16:creationId xmlns:a16="http://schemas.microsoft.com/office/drawing/2014/main" id="{FD56DE46-A2B0-5324-BE83-29B100D6F67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7" y="2610700"/>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067435"/>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Image 4">
            <a:extLst>
              <a:ext uri="{FF2B5EF4-FFF2-40B4-BE49-F238E27FC236}">
                <a16:creationId xmlns:a16="http://schemas.microsoft.com/office/drawing/2014/main" id="{2F7D88E3-D3A0-F1D9-2743-AE3AEFF3AE70}"/>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6534" y="3887788"/>
            <a:ext cx="363912" cy="303261"/>
          </a:xfrm>
          <a:prstGeom prst="rect">
            <a:avLst/>
          </a:prstGeom>
        </p:spPr>
      </p:pic>
      <p:pic>
        <p:nvPicPr>
          <p:cNvPr id="6" name="Image 5">
            <a:extLst>
              <a:ext uri="{FF2B5EF4-FFF2-40B4-BE49-F238E27FC236}">
                <a16:creationId xmlns:a16="http://schemas.microsoft.com/office/drawing/2014/main" id="{EFD5C748-886C-4878-1FC5-3B34868D0DA2}"/>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saturation sat="0"/>
                    </a14:imgEffect>
                  </a14:imgLayer>
                </a14:imgProps>
              </a:ext>
            </a:extLst>
          </a:blip>
          <a:srcRect l="21448" t="15757" r="65482"/>
          <a:stretch/>
        </p:blipFill>
        <p:spPr>
          <a:xfrm>
            <a:off x="11493579" y="3080159"/>
            <a:ext cx="305468" cy="310436"/>
          </a:xfrm>
          <a:prstGeom prst="rect">
            <a:avLst/>
          </a:prstGeom>
        </p:spPr>
      </p:pic>
      <p:pic>
        <p:nvPicPr>
          <p:cNvPr id="2" name="Picture 6" descr="ATELIER CAPILLAIRE">
            <a:extLst>
              <a:ext uri="{FF2B5EF4-FFF2-40B4-BE49-F238E27FC236}">
                <a16:creationId xmlns:a16="http://schemas.microsoft.com/office/drawing/2014/main" id="{C182D425-9893-71F5-E790-50848FC342BE}"/>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697" y="2906079"/>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4B596477-E6A8-2D30-D699-ECE39C3D6E99}"/>
              </a:ext>
            </a:extLst>
          </p:cNvPr>
          <p:cNvPicPr>
            <a:picLocks noChangeAspect="1"/>
          </p:cNvPicPr>
          <p:nvPr/>
        </p:nvPicPr>
        <p:blipFill>
          <a:blip r:embed="rId11"/>
          <a:stretch>
            <a:fillRect/>
          </a:stretch>
        </p:blipFill>
        <p:spPr>
          <a:xfrm>
            <a:off x="696064" y="6227572"/>
            <a:ext cx="510206" cy="607081"/>
          </a:xfrm>
          <a:prstGeom prst="rect">
            <a:avLst/>
          </a:prstGeom>
        </p:spPr>
      </p:pic>
    </p:spTree>
    <p:extLst>
      <p:ext uri="{BB962C8B-B14F-4D97-AF65-F5344CB8AC3E}">
        <p14:creationId xmlns:p14="http://schemas.microsoft.com/office/powerpoint/2010/main" val="37292523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463080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CREDITS PROJETS A ECHEANCE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000" b="0" i="0" u="none" strike="noStrike" kern="1200" dirty="0">
                          <a:solidFill>
                            <a:schemeClr val="tx1">
                              <a:lumMod val="75000"/>
                              <a:lumOff val="25000"/>
                            </a:schemeClr>
                          </a:solidFill>
                          <a:effectLst/>
                          <a:latin typeface="Arial" panose="020B0604020202020204" pitchFamily="34" charset="0"/>
                          <a:ea typeface="+mn-ea"/>
                          <a:cs typeface="+mn-cs"/>
                        </a:rPr>
                        <a:t> Clients ayant souscrit un prêt projet mais sans</a:t>
                      </a: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  l’avoir débloqué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Contacter les clients avec un prêt projet pour les informer de son échéance à venir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ORCA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CREDITS PROJETS A ECHEANCE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ENCOURS INTERNES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PP dont le CRD représente 40% du montant emprunté (donc 60% du prêt est déjà remboursé)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mn-lt"/>
                          <a:ea typeface="+mn-ea"/>
                          <a:cs typeface="+mn-cs"/>
                        </a:rPr>
                        <a:t>Cette campagne permettra d’affirmer notre place de partenaire financier de nos clients en les accompagnant dans leurs projets </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RENOUV ENCOURS INTERNES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ENCOURS EXTERNES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potentiel conso et avec des prélèvements de crédit conso externe.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mn-lt"/>
                          <a:ea typeface="+mn-ea"/>
                          <a:cs typeface="+mn-cs"/>
                        </a:rPr>
                        <a:t>Cette campagne permettra de développer notre conquête externe en proposant nos différentes solutions de financement </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RENOUV ENCOURS EXTERNES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CONQUÊTE FLUX EXTERNES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REGROUPEMENT DE CREDITS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au moins un prélèvement par mois, sur des organismes de financement, lors des 5 derniers mois.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Les prélèvements doivent être supérieurs à 50€, et ne doivent pas contenir des libellés hors scope (tels que « Assurance » ou « Plan » notamment).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Répondre au besoin de nos clients dans un contexte d’inflation et avec un coût de la vie qui augmente. </a:t>
                      </a:r>
                    </a:p>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Consolidation des charges et « redonner du pouvoir d’achat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CONQ FLUX EXT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5171444"/>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C00000"/>
                </a:solidFill>
                <a:latin typeface="Montserrat Black"/>
              </a:rPr>
              <a:t>Crédit</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672427"/>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 name="Picture 4" descr="Page 2 | Recurrent Images - Free Download on Freepik">
            <a:extLst>
              <a:ext uri="{FF2B5EF4-FFF2-40B4-BE49-F238E27FC236}">
                <a16:creationId xmlns:a16="http://schemas.microsoft.com/office/drawing/2014/main" id="{94FA7553-D931-3F56-2F5E-17BAB1AE2798}"/>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8958544" y="4358606"/>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Page 2 | Recurrent Images - Free Download on Freepik">
            <a:extLst>
              <a:ext uri="{FF2B5EF4-FFF2-40B4-BE49-F238E27FC236}">
                <a16:creationId xmlns:a16="http://schemas.microsoft.com/office/drawing/2014/main" id="{226EC809-6250-926E-2888-80719647F1EA}"/>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8958544" y="3537364"/>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586F322B-B9B1-CECB-14FF-AC2DC10A4EA5}"/>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535807" y="5188495"/>
            <a:ext cx="321786" cy="268156"/>
          </a:xfrm>
          <a:prstGeom prst="rect">
            <a:avLst/>
          </a:prstGeom>
        </p:spPr>
      </p:pic>
      <p:pic>
        <p:nvPicPr>
          <p:cNvPr id="10" name="Picture 4" descr="Page 2 | Recurrent Images - Free Download on Freepik">
            <a:extLst>
              <a:ext uri="{FF2B5EF4-FFF2-40B4-BE49-F238E27FC236}">
                <a16:creationId xmlns:a16="http://schemas.microsoft.com/office/drawing/2014/main" id="{802E6A13-DE8C-FC0F-6073-E73B8D9C41FC}"/>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8958544" y="5549285"/>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ADN Nations - Analyse de marché et conseil stratégique">
            <a:hlinkClick r:id="rId7" action="ppaction://hlinksldjump"/>
            <a:extLst>
              <a:ext uri="{FF2B5EF4-FFF2-40B4-BE49-F238E27FC236}">
                <a16:creationId xmlns:a16="http://schemas.microsoft.com/office/drawing/2014/main" id="{6130535D-A6B2-35E5-D066-736E02A19832}"/>
              </a:ext>
            </a:extLst>
          </p:cNvPr>
          <p:cNvPicPr>
            <a:picLocks noChangeAspect="1" noChangeArrowheads="1"/>
          </p:cNvPicPr>
          <p:nvPr/>
        </p:nvPicPr>
        <p:blipFill>
          <a:blip r:embed="rId8"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3BF85677-7A85-7513-7C33-410FDF2D5E73}"/>
              </a:ext>
            </a:extLst>
          </p:cNvPr>
          <p:cNvPicPr>
            <a:picLocks noChangeAspect="1"/>
          </p:cNvPicPr>
          <p:nvPr/>
        </p:nvPicPr>
        <p:blipFill>
          <a:blip r:embed="rId9"/>
          <a:stretch>
            <a:fillRect/>
          </a:stretch>
        </p:blipFill>
        <p:spPr>
          <a:xfrm>
            <a:off x="696064" y="6227572"/>
            <a:ext cx="510206" cy="607081"/>
          </a:xfrm>
          <a:prstGeom prst="rect">
            <a:avLst/>
          </a:prstGeom>
        </p:spPr>
      </p:pic>
    </p:spTree>
    <p:extLst>
      <p:ext uri="{BB962C8B-B14F-4D97-AF65-F5344CB8AC3E}">
        <p14:creationId xmlns:p14="http://schemas.microsoft.com/office/powerpoint/2010/main" val="5129334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3091049734"/>
              </p:ext>
            </p:extLst>
          </p:nvPr>
        </p:nvGraphicFramePr>
        <p:xfrm>
          <a:off x="520867" y="1877599"/>
          <a:ext cx="11544665" cy="4113404"/>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89955">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81826543"/>
                  </a:ext>
                </a:extLst>
              </a:tr>
              <a:tr h="100779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PRIO</a:t>
                      </a:r>
                      <a:r>
                        <a:rPr lang="fr-FR" sz="1200" b="1" i="0" u="none" strike="noStrike" kern="1200" dirty="0">
                          <a:solidFill>
                            <a:srgbClr val="C00000"/>
                          </a:solidFill>
                          <a:effectLst/>
                          <a:latin typeface="Arial" panose="020B0604020202020204" pitchFamily="34" charset="0"/>
                          <a:ea typeface="+mn-ea"/>
                          <a:cs typeface="+mn-cs"/>
                        </a:rPr>
                        <a:t> Q2</a:t>
                      </a:r>
                      <a:r>
                        <a:rPr lang="fr-FR" sz="1200" b="1" i="0" u="none" strike="noStrike" kern="1200" dirty="0">
                          <a:solidFill>
                            <a:srgbClr val="C00000"/>
                          </a:solidFill>
                          <a:effectLst/>
                          <a:highlight>
                            <a:srgbClr val="FFFF00"/>
                          </a:highlight>
                          <a:latin typeface="Arial" panose="020B0604020202020204" pitchFamily="34" charset="0"/>
                          <a:ea typeface="+mn-ea"/>
                          <a:cs typeface="+mn-cs"/>
                        </a:rPr>
                        <a:t>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IARD &amp; Prévoyance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A</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Q2 IARD PREV</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1045208205"/>
                  </a:ext>
                </a:extLst>
              </a:tr>
              <a:tr h="117154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FFC000"/>
                          </a:solidFill>
                          <a:effectLst/>
                          <a:latin typeface="Arial" panose="020B0604020202020204" pitchFamily="34" charset="0"/>
                          <a:ea typeface="+mn-ea"/>
                          <a:cs typeface="+mn-cs"/>
                        </a:rPr>
                        <a:t> TEMPS FORT RÉNOVATION ENERGÉTIQUE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entre 25 et 65 ans, avec flux sur compte de dépôt &gt; 1000€ mensuel, Propriétaires, Non détenteur MRH.</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Potentiel conso PP ou Score appétence crédit.</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Evènement client Dépense de fioul / gaz</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Visiteurs pages Green.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nos clients dans leur transition énergétique et mettre en avant le booster MRH de 1 mois offert.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                  Opération Rénovation énergétique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                  1 mois offert IARD MRH du 03/06</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                  au 01/07.</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Ouvreurs</a:t>
                      </a:r>
                      <a:endParaRPr kumimoji="0" lang="fr-FR"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IARD PROMO MRH</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116349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Equipement en MRH des nouveaux Crédits Immobiliers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majeurs capables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Dont l’offre de Prêt Immobilier a été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éditée à J-2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cap="none" baseline="0" dirty="0">
                        <a:solidFill>
                          <a:schemeClr val="tx1"/>
                        </a:solidFill>
                        <a:latin typeface="+mn-lt"/>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cap="none" baseline="0" dirty="0">
                          <a:solidFill>
                            <a:schemeClr val="tx1"/>
                          </a:solidFill>
                          <a:latin typeface="+mn-lt"/>
                          <a:ea typeface="+mn-ea"/>
                          <a:cs typeface="+mn-cs"/>
                          <a:sym typeface="Arial"/>
                        </a:rPr>
                        <a:t>Promouvoir l’assurance habitation aux personnes qui viennent de contracter un crédit immobilier en leur facilitant l’accès à la simulation tarifaire habitation</a:t>
                      </a:r>
                      <a:endParaRPr lang="fr-FR" sz="1000" b="0" i="0" u="none" strike="noStrike" kern="1200" dirty="0">
                        <a:solidFill>
                          <a:srgbClr val="C00000"/>
                        </a:solidFill>
                        <a:effectLst/>
                        <a:latin typeface="+mn-lt"/>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IARD MRH NOUVEAU CREDIT IMMO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 </a:t>
            </a:r>
            <a:r>
              <a:rPr lang="fr-FR" dirty="0">
                <a:solidFill>
                  <a:srgbClr val="C00000"/>
                </a:solidFill>
                <a:latin typeface="Montserrat Black"/>
              </a:rPr>
              <a:t>IARD &amp; Prévoyance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pic>
        <p:nvPicPr>
          <p:cNvPr id="18" name="Picture 2" descr="Panneau de route prioritaire en France — Wikipédia">
            <a:extLst>
              <a:ext uri="{FF2B5EF4-FFF2-40B4-BE49-F238E27FC236}">
                <a16:creationId xmlns:a16="http://schemas.microsoft.com/office/drawing/2014/main" id="{46F5E449-9803-6DFD-08D6-87FF006A88F3}"/>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497059" y="260565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e &quot;Fait Maison&quot;... - La Causerie des Chartrons">
            <a:extLst>
              <a:ext uri="{FF2B5EF4-FFF2-40B4-BE49-F238E27FC236}">
                <a16:creationId xmlns:a16="http://schemas.microsoft.com/office/drawing/2014/main" id="{FD56DE46-A2B0-5324-BE83-29B100D6F676}"/>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418047" y="308695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Bouton Rond Rouge Métallique Promo Clip Art Libres De Droits , Svg ,  Vecteurs Et Illustration. Image 59285294.">
            <a:extLst>
              <a:ext uri="{FF2B5EF4-FFF2-40B4-BE49-F238E27FC236}">
                <a16:creationId xmlns:a16="http://schemas.microsoft.com/office/drawing/2014/main" id="{1BDABCC6-FA6A-FFDB-660E-967623366518}"/>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66592" y="4277498"/>
            <a:ext cx="394399" cy="394399"/>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E8D69ECF-4E40-B421-B9EA-7B2ADE14BB35}"/>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01916" y="3550896"/>
            <a:ext cx="393105" cy="314485"/>
          </a:xfrm>
          <a:prstGeom prst="rect">
            <a:avLst/>
          </a:prstGeom>
        </p:spPr>
      </p:pic>
      <p:pic>
        <p:nvPicPr>
          <p:cNvPr id="11" name="Image 10">
            <a:extLst>
              <a:ext uri="{FF2B5EF4-FFF2-40B4-BE49-F238E27FC236}">
                <a16:creationId xmlns:a16="http://schemas.microsoft.com/office/drawing/2014/main" id="{1C1447D4-C68D-E0B3-C091-57A8BE522578}"/>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53409" y="3958875"/>
            <a:ext cx="290120" cy="329325"/>
          </a:xfrm>
          <a:prstGeom prst="rect">
            <a:avLst/>
          </a:prstGeom>
        </p:spPr>
      </p:pic>
      <p:pic>
        <p:nvPicPr>
          <p:cNvPr id="12" name="Image 11">
            <a:extLst>
              <a:ext uri="{FF2B5EF4-FFF2-40B4-BE49-F238E27FC236}">
                <a16:creationId xmlns:a16="http://schemas.microsoft.com/office/drawing/2014/main" id="{F4960DB5-8AED-7AE4-F9FF-3D19C996EEB1}"/>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53409" y="4321282"/>
            <a:ext cx="387454" cy="322879"/>
          </a:xfrm>
          <a:prstGeom prst="rect">
            <a:avLst/>
          </a:prstGeom>
        </p:spPr>
      </p:pic>
      <p:pic>
        <p:nvPicPr>
          <p:cNvPr id="28" name="Image 27">
            <a:extLst>
              <a:ext uri="{FF2B5EF4-FFF2-40B4-BE49-F238E27FC236}">
                <a16:creationId xmlns:a16="http://schemas.microsoft.com/office/drawing/2014/main" id="{EE8B93BE-90AB-F516-BCE1-4331355090C5}"/>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41810" y="5052817"/>
            <a:ext cx="393105" cy="314485"/>
          </a:xfrm>
          <a:prstGeom prst="rect">
            <a:avLst/>
          </a:prstGeom>
        </p:spPr>
      </p:pic>
      <p:pic>
        <p:nvPicPr>
          <p:cNvPr id="29" name="Image 28">
            <a:extLst>
              <a:ext uri="{FF2B5EF4-FFF2-40B4-BE49-F238E27FC236}">
                <a16:creationId xmlns:a16="http://schemas.microsoft.com/office/drawing/2014/main" id="{D7BC5DE2-2E83-FFDE-99A7-63C6930718D3}"/>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78667" y="5427859"/>
            <a:ext cx="290120" cy="329325"/>
          </a:xfrm>
          <a:prstGeom prst="rect">
            <a:avLst/>
          </a:prstGeom>
        </p:spPr>
      </p:pic>
      <p:graphicFrame>
        <p:nvGraphicFramePr>
          <p:cNvPr id="31" name="Objet 30">
            <a:extLst>
              <a:ext uri="{FF2B5EF4-FFF2-40B4-BE49-F238E27FC236}">
                <a16:creationId xmlns:a16="http://schemas.microsoft.com/office/drawing/2014/main" id="{686CD82D-B2AC-82D2-778D-EE037756F25C}"/>
              </a:ext>
            </a:extLst>
          </p:cNvPr>
          <p:cNvGraphicFramePr>
            <a:graphicFrameLocks noChangeAspect="1"/>
          </p:cNvGraphicFramePr>
          <p:nvPr>
            <p:extLst>
              <p:ext uri="{D42A27DB-BD31-4B8C-83A1-F6EECF244321}">
                <p14:modId xmlns:p14="http://schemas.microsoft.com/office/powerpoint/2010/main" val="2208224877"/>
              </p:ext>
            </p:extLst>
          </p:nvPr>
        </p:nvGraphicFramePr>
        <p:xfrm>
          <a:off x="915336" y="4474698"/>
          <a:ext cx="1490662" cy="200025"/>
        </p:xfrm>
        <a:graphic>
          <a:graphicData uri="http://schemas.openxmlformats.org/presentationml/2006/ole">
            <mc:AlternateContent xmlns:mc="http://schemas.openxmlformats.org/markup-compatibility/2006">
              <mc:Choice xmlns:v="urn:schemas-microsoft-com:vml" Requires="v">
                <p:oleObj name="Worksheet" r:id="rId11" imgW="1800344" imgH="200179" progId="Excel.Sheet.12">
                  <p:embed/>
                </p:oleObj>
              </mc:Choice>
              <mc:Fallback>
                <p:oleObj name="Worksheet" r:id="rId11" imgW="1800344" imgH="200179" progId="Excel.Sheet.12">
                  <p:embed/>
                  <p:pic>
                    <p:nvPicPr>
                      <p:cNvPr id="31" name="Objet 30">
                        <a:extLst>
                          <a:ext uri="{FF2B5EF4-FFF2-40B4-BE49-F238E27FC236}">
                            <a16:creationId xmlns:a16="http://schemas.microsoft.com/office/drawing/2014/main" id="{686CD82D-B2AC-82D2-778D-EE037756F25C}"/>
                          </a:ext>
                        </a:extLst>
                      </p:cNvPr>
                      <p:cNvPicPr/>
                      <p:nvPr/>
                    </p:nvPicPr>
                    <p:blipFill>
                      <a:blip r:embed="rId12"/>
                      <a:stretch>
                        <a:fillRect/>
                      </a:stretch>
                    </p:blipFill>
                    <p:spPr>
                      <a:xfrm>
                        <a:off x="915336" y="4474698"/>
                        <a:ext cx="1490662" cy="200025"/>
                      </a:xfrm>
                      <a:prstGeom prst="rect">
                        <a:avLst/>
                      </a:prstGeom>
                    </p:spPr>
                  </p:pic>
                </p:oleObj>
              </mc:Fallback>
            </mc:AlternateContent>
          </a:graphicData>
        </a:graphic>
      </p:graphicFrame>
      <p:pic>
        <p:nvPicPr>
          <p:cNvPr id="4" name="Image 3">
            <a:extLst>
              <a:ext uri="{FF2B5EF4-FFF2-40B4-BE49-F238E27FC236}">
                <a16:creationId xmlns:a16="http://schemas.microsoft.com/office/drawing/2014/main" id="{A922C503-D00E-E68F-6B87-DC11C1741627}"/>
              </a:ext>
            </a:extLst>
          </p:cNvPr>
          <p:cNvPicPr>
            <a:picLocks noChangeAspect="1"/>
          </p:cNvPicPr>
          <p:nvPr/>
        </p:nvPicPr>
        <p:blipFill>
          <a:blip r:embed="rId13"/>
          <a:stretch>
            <a:fillRect/>
          </a:stretch>
        </p:blipFill>
        <p:spPr>
          <a:xfrm>
            <a:off x="696064" y="6227572"/>
            <a:ext cx="510206" cy="607081"/>
          </a:xfrm>
          <a:prstGeom prst="rect">
            <a:avLst/>
          </a:prstGeom>
        </p:spPr>
      </p:pic>
      <p:sp>
        <p:nvSpPr>
          <p:cNvPr id="225" name="Rectangle 224">
            <a:extLst>
              <a:ext uri="{FF2B5EF4-FFF2-40B4-BE49-F238E27FC236}">
                <a16:creationId xmlns:a16="http://schemas.microsoft.com/office/drawing/2014/main" id="{097C637D-E867-BC74-1381-964179FAF9DD}"/>
              </a:ext>
            </a:extLst>
          </p:cNvPr>
          <p:cNvSpPr/>
          <p:nvPr/>
        </p:nvSpPr>
        <p:spPr>
          <a:xfrm>
            <a:off x="495300" y="1877598"/>
            <a:ext cx="11572874" cy="4154711"/>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 name="Picture 6" descr="ATELIER CAPILLAIRE">
            <a:extLst>
              <a:ext uri="{FF2B5EF4-FFF2-40B4-BE49-F238E27FC236}">
                <a16:creationId xmlns:a16="http://schemas.microsoft.com/office/drawing/2014/main" id="{39A6E622-766B-8349-D290-2887AE20518B}"/>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80555" y="3388740"/>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6" descr="ATELIER CAPILLAIRE">
            <a:extLst>
              <a:ext uri="{FF2B5EF4-FFF2-40B4-BE49-F238E27FC236}">
                <a16:creationId xmlns:a16="http://schemas.microsoft.com/office/drawing/2014/main" id="{840AFADB-146A-20EA-8DDA-51D0AAD9647B}"/>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65038" y="4649991"/>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age 2 | Recurrent Images - Free Download on Freepik">
            <a:extLst>
              <a:ext uri="{FF2B5EF4-FFF2-40B4-BE49-F238E27FC236}">
                <a16:creationId xmlns:a16="http://schemas.microsoft.com/office/drawing/2014/main" id="{2A38D5A1-6D54-8093-0F31-49F04F51050F}"/>
              </a:ext>
            </a:extLst>
          </p:cNvPr>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8968490" y="5463075"/>
            <a:ext cx="186021" cy="186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6828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1982317146"/>
              </p:ext>
            </p:extLst>
          </p:nvPr>
        </p:nvGraphicFramePr>
        <p:xfrm>
          <a:off x="523510" y="1433496"/>
          <a:ext cx="11544665" cy="3792927"/>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753327">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81826543"/>
                  </a:ext>
                </a:extLst>
              </a:tr>
              <a:tr h="125170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Q2</a:t>
                      </a:r>
                      <a:r>
                        <a:rPr lang="fr-FR" sz="1200" b="1" i="0" u="none" strike="noStrike" kern="1200" dirty="0">
                          <a:solidFill>
                            <a:srgbClr val="FFC000"/>
                          </a:solidFill>
                          <a:effectLst/>
                          <a:latin typeface="Arial" panose="020B0604020202020204" pitchFamily="34" charset="0"/>
                          <a:ea typeface="+mn-ea"/>
                          <a:cs typeface="+mn-cs"/>
                        </a:rPr>
                        <a:t> BOOSTER JEUNES MRH</a:t>
                      </a:r>
                      <a:endParaRPr lang="fr-FR" sz="1200" b="1" i="0" u="none" strike="noStrike" kern="1200" dirty="0">
                        <a:solidFill>
                          <a:srgbClr val="92D05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Etudiant 18-23 ans sans MRH</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Jeune actif 18 – 28 ans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mn-lt"/>
                          <a:ea typeface="+mn-ea"/>
                          <a:cs typeface="+mn-cs"/>
                        </a:rPr>
                        <a:t>Proposer une promotion aux jeunes de 18 à 28 ans pour la souscription d’une Formule Initial du contrat Assurance Habitation au tarif jeune (7€/mois pour un studio et 10€/mois pour une 2 pièces).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mn-lt"/>
                          <a:ea typeface="+mn-ea"/>
                          <a:cs typeface="+mn-cs"/>
                        </a:rPr>
                        <a:t>Promo : Dispositif en cours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Ouvreurs email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IARD MRH</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BOOSTER JEUNES</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12082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Relance sur simulations tarifaires IARD</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réalisé une simulation tarifaire AUTO ou MRH ou GAV en agence.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Relance à J+10</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Faciliter les relances simulations tarifaires Auto / MRH / GAV réalisées en agence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IARD RELANCE DEVIS AGENCE J+10</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 </a:t>
            </a:r>
            <a:r>
              <a:rPr lang="fr-FR" dirty="0">
                <a:solidFill>
                  <a:srgbClr val="C00000"/>
                </a:solidFill>
                <a:latin typeface="Montserrat Black"/>
              </a:rPr>
              <a:t>IARD &amp; Prévoyance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pic>
        <p:nvPicPr>
          <p:cNvPr id="8" name="Image 7">
            <a:extLst>
              <a:ext uri="{FF2B5EF4-FFF2-40B4-BE49-F238E27FC236}">
                <a16:creationId xmlns:a16="http://schemas.microsoft.com/office/drawing/2014/main" id="{C8733D5B-D967-6F93-3C7F-A3A98206C932}"/>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431357" y="2316801"/>
            <a:ext cx="393105" cy="314485"/>
          </a:xfrm>
          <a:prstGeom prst="rect">
            <a:avLst/>
          </a:prstGeom>
        </p:spPr>
      </p:pic>
      <p:pic>
        <p:nvPicPr>
          <p:cNvPr id="9" name="Image 8">
            <a:extLst>
              <a:ext uri="{FF2B5EF4-FFF2-40B4-BE49-F238E27FC236}">
                <a16:creationId xmlns:a16="http://schemas.microsoft.com/office/drawing/2014/main" id="{C995415C-1238-D7A7-50C0-060C5331275F}"/>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68214" y="2691843"/>
            <a:ext cx="290120" cy="329325"/>
          </a:xfrm>
          <a:prstGeom prst="rect">
            <a:avLst/>
          </a:prstGeom>
        </p:spPr>
      </p:pic>
      <p:pic>
        <p:nvPicPr>
          <p:cNvPr id="10" name="Image 9">
            <a:extLst>
              <a:ext uri="{FF2B5EF4-FFF2-40B4-BE49-F238E27FC236}">
                <a16:creationId xmlns:a16="http://schemas.microsoft.com/office/drawing/2014/main" id="{6491897F-8862-F62B-EDEE-B63D4D3F507C}"/>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41889" y="3048972"/>
            <a:ext cx="387454" cy="322879"/>
          </a:xfrm>
          <a:prstGeom prst="rect">
            <a:avLst/>
          </a:prstGeom>
        </p:spPr>
      </p:pic>
      <p:pic>
        <p:nvPicPr>
          <p:cNvPr id="11" name="Picture 4" descr="Bouton Rond Rouge Métallique Promo Clip Art Libres De Droits , Svg ,  Vecteurs Et Illustration. Image 59285294.">
            <a:extLst>
              <a:ext uri="{FF2B5EF4-FFF2-40B4-BE49-F238E27FC236}">
                <a16:creationId xmlns:a16="http://schemas.microsoft.com/office/drawing/2014/main" id="{B338F721-B4D1-4213-1FEB-42DE0AC452B4}"/>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730738" y="3210411"/>
            <a:ext cx="394399" cy="39439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Page 2 | Recurrent Images - Free Download on Freepik">
            <a:extLst>
              <a:ext uri="{FF2B5EF4-FFF2-40B4-BE49-F238E27FC236}">
                <a16:creationId xmlns:a16="http://schemas.microsoft.com/office/drawing/2014/main" id="{5FA3B6D7-FF6E-5418-BDF8-B6CE1A556DAC}"/>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8940204" y="4368503"/>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 29">
            <a:extLst>
              <a:ext uri="{FF2B5EF4-FFF2-40B4-BE49-F238E27FC236}">
                <a16:creationId xmlns:a16="http://schemas.microsoft.com/office/drawing/2014/main" id="{C7203145-4CD4-0FA9-F2BC-7A59FD9268E0}"/>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492441" y="3946114"/>
            <a:ext cx="393105" cy="314485"/>
          </a:xfrm>
          <a:prstGeom prst="rect">
            <a:avLst/>
          </a:prstGeom>
        </p:spPr>
      </p:pic>
      <p:pic>
        <p:nvPicPr>
          <p:cNvPr id="31" name="Image 30">
            <a:extLst>
              <a:ext uri="{FF2B5EF4-FFF2-40B4-BE49-F238E27FC236}">
                <a16:creationId xmlns:a16="http://schemas.microsoft.com/office/drawing/2014/main" id="{8C65BC8B-C100-48B1-09DA-35A527CA068C}"/>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529298" y="4321156"/>
            <a:ext cx="290120" cy="329325"/>
          </a:xfrm>
          <a:prstGeom prst="rect">
            <a:avLst/>
          </a:prstGeom>
        </p:spPr>
      </p:pic>
      <p:pic>
        <p:nvPicPr>
          <p:cNvPr id="224" name="Image 223">
            <a:extLst>
              <a:ext uri="{FF2B5EF4-FFF2-40B4-BE49-F238E27FC236}">
                <a16:creationId xmlns:a16="http://schemas.microsoft.com/office/drawing/2014/main" id="{D92B03F5-9396-A90F-10FD-1C617E69CF4D}"/>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502973" y="4678285"/>
            <a:ext cx="387454" cy="322879"/>
          </a:xfrm>
          <a:prstGeom prst="rect">
            <a:avLst/>
          </a:prstGeom>
        </p:spPr>
      </p:pic>
      <p:pic>
        <p:nvPicPr>
          <p:cNvPr id="2" name="Image 1">
            <a:extLst>
              <a:ext uri="{FF2B5EF4-FFF2-40B4-BE49-F238E27FC236}">
                <a16:creationId xmlns:a16="http://schemas.microsoft.com/office/drawing/2014/main" id="{478C67DA-BC95-EE16-BFC0-8EFCBC183427}"/>
              </a:ext>
            </a:extLst>
          </p:cNvPr>
          <p:cNvPicPr>
            <a:picLocks noChangeAspect="1"/>
          </p:cNvPicPr>
          <p:nvPr/>
        </p:nvPicPr>
        <p:blipFill>
          <a:blip r:embed="rId10"/>
          <a:stretch>
            <a:fillRect/>
          </a:stretch>
        </p:blipFill>
        <p:spPr>
          <a:xfrm>
            <a:off x="696064" y="6227572"/>
            <a:ext cx="510206" cy="607081"/>
          </a:xfrm>
          <a:prstGeom prst="rect">
            <a:avLst/>
          </a:prstGeom>
        </p:spPr>
      </p:pic>
      <p:graphicFrame>
        <p:nvGraphicFramePr>
          <p:cNvPr id="3" name="Objet 2">
            <a:extLst>
              <a:ext uri="{FF2B5EF4-FFF2-40B4-BE49-F238E27FC236}">
                <a16:creationId xmlns:a16="http://schemas.microsoft.com/office/drawing/2014/main" id="{99169CEB-9729-63F9-F64A-B09B17CD3BB7}"/>
              </a:ext>
            </a:extLst>
          </p:cNvPr>
          <p:cNvGraphicFramePr>
            <a:graphicFrameLocks noChangeAspect="1"/>
          </p:cNvGraphicFramePr>
          <p:nvPr>
            <p:extLst>
              <p:ext uri="{D42A27DB-BD31-4B8C-83A1-F6EECF244321}">
                <p14:modId xmlns:p14="http://schemas.microsoft.com/office/powerpoint/2010/main" val="1712470688"/>
              </p:ext>
            </p:extLst>
          </p:nvPr>
        </p:nvGraphicFramePr>
        <p:xfrm>
          <a:off x="951167" y="3346039"/>
          <a:ext cx="1490662" cy="200025"/>
        </p:xfrm>
        <a:graphic>
          <a:graphicData uri="http://schemas.openxmlformats.org/presentationml/2006/ole">
            <mc:AlternateContent xmlns:mc="http://schemas.openxmlformats.org/markup-compatibility/2006">
              <mc:Choice xmlns:v="urn:schemas-microsoft-com:vml" Requires="v">
                <p:oleObj name="Worksheet" r:id="rId11" imgW="1800344" imgH="200179" progId="Excel.Sheet.12">
                  <p:embed/>
                </p:oleObj>
              </mc:Choice>
              <mc:Fallback>
                <p:oleObj name="Worksheet" r:id="rId11" imgW="1800344" imgH="200179" progId="Excel.Sheet.12">
                  <p:embed/>
                  <p:pic>
                    <p:nvPicPr>
                      <p:cNvPr id="31" name="Objet 30">
                        <a:extLst>
                          <a:ext uri="{FF2B5EF4-FFF2-40B4-BE49-F238E27FC236}">
                            <a16:creationId xmlns:a16="http://schemas.microsoft.com/office/drawing/2014/main" id="{686CD82D-B2AC-82D2-778D-EE037756F25C}"/>
                          </a:ext>
                        </a:extLst>
                      </p:cNvPr>
                      <p:cNvPicPr/>
                      <p:nvPr/>
                    </p:nvPicPr>
                    <p:blipFill>
                      <a:blip r:embed="rId12"/>
                      <a:stretch>
                        <a:fillRect/>
                      </a:stretch>
                    </p:blipFill>
                    <p:spPr>
                      <a:xfrm>
                        <a:off x="951167" y="3346039"/>
                        <a:ext cx="1490662" cy="200025"/>
                      </a:xfrm>
                      <a:prstGeom prst="rect">
                        <a:avLst/>
                      </a:prstGeom>
                    </p:spPr>
                  </p:pic>
                </p:oleObj>
              </mc:Fallback>
            </mc:AlternateContent>
          </a:graphicData>
        </a:graphic>
      </p:graphicFrame>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3825074"/>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Picture 6" descr="ATELIER CAPILLAIRE">
            <a:extLst>
              <a:ext uri="{FF2B5EF4-FFF2-40B4-BE49-F238E27FC236}">
                <a16:creationId xmlns:a16="http://schemas.microsoft.com/office/drawing/2014/main" id="{8B979E68-8DCB-8534-B952-F8BD9B205723}"/>
              </a:ext>
            </a:extLst>
          </p:cNvPr>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97199" y="2097537"/>
            <a:ext cx="785811" cy="52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7008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2532714951"/>
              </p:ext>
            </p:extLst>
          </p:nvPr>
        </p:nvGraphicFramePr>
        <p:xfrm>
          <a:off x="523510" y="1433496"/>
          <a:ext cx="11544665" cy="25925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Equipement IARD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clients avec ADE Groupe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defTabSz="914400" eaLnBrk="1" fontAlgn="auto" latinLnBrk="0" hangingPunct="1">
                        <a:spcBef>
                          <a:spcPts val="100"/>
                        </a:spcBef>
                        <a:spcAft>
                          <a:spcPts val="100"/>
                        </a:spcAft>
                        <a:buClr>
                          <a:srgbClr val="C00000"/>
                        </a:buClr>
                        <a:buSzTx/>
                        <a:buFontTx/>
                        <a:buNone/>
                        <a:tabLst>
                          <a:tab pos="179388" algn="l"/>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 </a:t>
                      </a:r>
                      <a:r>
                        <a:rPr lang="fr-FR" sz="1000" dirty="0">
                          <a:solidFill>
                            <a:srgbClr val="000000"/>
                          </a:solidFill>
                          <a:latin typeface="+mn-lt"/>
                          <a:cs typeface="Arial"/>
                        </a:rPr>
                        <a:t>Clients bancaires BP et JBP, Détenteurs d’un Crédit </a:t>
                      </a:r>
                      <a:r>
                        <a:rPr lang="fr-FR" sz="1000" dirty="0" err="1">
                          <a:solidFill>
                            <a:srgbClr val="000000"/>
                          </a:solidFill>
                          <a:latin typeface="+mn-lt"/>
                          <a:cs typeface="Arial"/>
                        </a:rPr>
                        <a:t>immo</a:t>
                      </a:r>
                      <a:r>
                        <a:rPr lang="fr-FR" sz="1000" dirty="0">
                          <a:solidFill>
                            <a:srgbClr val="000000"/>
                          </a:solidFill>
                          <a:latin typeface="+mn-lt"/>
                          <a:cs typeface="Arial"/>
                        </a:rPr>
                        <a:t> dont le capital restant dû ≥ 100 000 € avec une ADE contrat Groupe aujourd’hui.</a:t>
                      </a:r>
                    </a:p>
                    <a:p>
                      <a:pPr marL="0" lvl="0" indent="0" defTabSz="914400" eaLnBrk="1" fontAlgn="auto" latinLnBrk="0" hangingPunct="1">
                        <a:spcBef>
                          <a:spcPts val="100"/>
                        </a:spcBef>
                        <a:spcAft>
                          <a:spcPts val="100"/>
                        </a:spcAft>
                        <a:buClr>
                          <a:srgbClr val="C00000"/>
                        </a:buClr>
                        <a:buSzTx/>
                        <a:buFontTx/>
                        <a:buNone/>
                        <a:tabLst>
                          <a:tab pos="179388" algn="l"/>
                        </a:tabLst>
                        <a:defRPr/>
                      </a:pPr>
                      <a:r>
                        <a:rPr lang="fr-FR" sz="1000" b="1" dirty="0">
                          <a:solidFill>
                            <a:srgbClr val="000000"/>
                          </a:solidFill>
                          <a:latin typeface="+mn-lt"/>
                          <a:cs typeface="Arial"/>
                        </a:rPr>
                        <a:t>Non détenteur d’un contrat AUTO et Détenteur d’un contrat MRH.</a:t>
                      </a:r>
                    </a:p>
                    <a:p>
                      <a:pPr marL="0" lvl="0" indent="0" defTabSz="914400" eaLnBrk="1" fontAlgn="auto" latinLnBrk="0" hangingPunct="1">
                        <a:spcBef>
                          <a:spcPts val="100"/>
                        </a:spcBef>
                        <a:spcAft>
                          <a:spcPts val="100"/>
                        </a:spcAft>
                        <a:buClr>
                          <a:srgbClr val="C00000"/>
                        </a:buClr>
                        <a:buSzTx/>
                        <a:buFontTx/>
                        <a:buNone/>
                        <a:tabLst>
                          <a:tab pos="179388" algn="l"/>
                        </a:tabLst>
                        <a:defRPr/>
                      </a:pPr>
                      <a:endParaRPr lang="fr-FR" sz="1000" dirty="0">
                        <a:solidFill>
                          <a:srgbClr val="000000"/>
                        </a:solidFill>
                        <a:latin typeface="+mn-lt"/>
                        <a:cs typeface="Arial"/>
                      </a:endParaRPr>
                    </a:p>
                    <a:p>
                      <a:pPr marL="0" marR="0" lvl="0" indent="0" algn="l" defTabSz="914400" rtl="0" eaLnBrk="1" fontAlgn="auto" latinLnBrk="0" hangingPunct="1">
                        <a:lnSpc>
                          <a:spcPct val="100000"/>
                        </a:lnSpc>
                        <a:spcBef>
                          <a:spcPts val="100"/>
                        </a:spcBef>
                        <a:spcAft>
                          <a:spcPts val="100"/>
                        </a:spcAft>
                        <a:buClr>
                          <a:srgbClr val="C00000"/>
                        </a:buClr>
                        <a:buSzTx/>
                        <a:buFontTx/>
                        <a:buNone/>
                        <a:tabLst>
                          <a:tab pos="179388" algn="l"/>
                        </a:tabLst>
                        <a:defRPr/>
                      </a:pPr>
                      <a:r>
                        <a:rPr lang="fr-FR" sz="1000" b="1" dirty="0">
                          <a:solidFill>
                            <a:srgbClr val="000000"/>
                          </a:solidFill>
                          <a:latin typeface="+mn-lt"/>
                          <a:cs typeface="Arial"/>
                        </a:rPr>
                        <a:t>Cible 2 : </a:t>
                      </a:r>
                      <a:r>
                        <a:rPr lang="fr-FR" sz="1000" dirty="0">
                          <a:solidFill>
                            <a:srgbClr val="000000"/>
                          </a:solidFill>
                          <a:latin typeface="+mn-lt"/>
                          <a:cs typeface="Arial"/>
                        </a:rPr>
                        <a:t>Clients bancaires BP et JBP, Détenteurs d’un Crédit </a:t>
                      </a:r>
                      <a:r>
                        <a:rPr lang="fr-FR" sz="1000" dirty="0" err="1">
                          <a:solidFill>
                            <a:srgbClr val="000000"/>
                          </a:solidFill>
                          <a:latin typeface="+mn-lt"/>
                          <a:cs typeface="Arial"/>
                        </a:rPr>
                        <a:t>immo</a:t>
                      </a:r>
                      <a:r>
                        <a:rPr lang="fr-FR" sz="1000" dirty="0">
                          <a:solidFill>
                            <a:srgbClr val="000000"/>
                          </a:solidFill>
                          <a:latin typeface="+mn-lt"/>
                          <a:cs typeface="Arial"/>
                        </a:rPr>
                        <a:t> dont le capital restant dû ≥ 100 000 € avec une ADE contrat Groupe aujourd’hui.</a:t>
                      </a:r>
                    </a:p>
                    <a:p>
                      <a:pPr marL="0" lvl="0" indent="0" defTabSz="914400" eaLnBrk="1" fontAlgn="auto" latinLnBrk="0" hangingPunct="1">
                        <a:spcBef>
                          <a:spcPts val="100"/>
                        </a:spcBef>
                        <a:spcAft>
                          <a:spcPts val="100"/>
                        </a:spcAft>
                        <a:buClr>
                          <a:srgbClr val="C00000"/>
                        </a:buClr>
                        <a:buSzTx/>
                        <a:buFontTx/>
                        <a:buNone/>
                        <a:tabLst>
                          <a:tab pos="179388" algn="l"/>
                        </a:tabLst>
                        <a:defRPr/>
                      </a:pPr>
                      <a:r>
                        <a:rPr lang="fr-FR" sz="1000" b="1" dirty="0">
                          <a:solidFill>
                            <a:srgbClr val="000000"/>
                          </a:solidFill>
                          <a:latin typeface="+mn-lt"/>
                          <a:cs typeface="Arial"/>
                        </a:rPr>
                        <a:t>Non détenteur d’un contrat AUTO  et non Détenteur d’un contrat MRH.</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Sécuriser notre portefeuille ADE par de la conquête MRH &amp; AUTO et </a:t>
                      </a:r>
                      <a:r>
                        <a:rPr kumimoji="0" lang="fr-FR" sz="1000" b="0" i="0" u="none" strike="noStrike" kern="0" cap="none" spc="0" normalizeH="0" baseline="0" noProof="0" dirty="0">
                          <a:ln>
                            <a:noFill/>
                          </a:ln>
                          <a:solidFill>
                            <a:srgbClr val="000000"/>
                          </a:solidFill>
                          <a:effectLst/>
                          <a:uLnTx/>
                          <a:uFillTx/>
                          <a:latin typeface="+mn-lt"/>
                          <a:ea typeface="+mn-ea"/>
                          <a:cs typeface="+mn-cs"/>
                          <a:sym typeface="Arial"/>
                        </a:rPr>
                        <a:t>fidéliser les clients à travers le multi-équipement en assurance.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1" u="none" strike="noStrike" kern="1200" dirty="0">
                          <a:solidFill>
                            <a:schemeClr val="tx1">
                              <a:lumMod val="75000"/>
                              <a:lumOff val="25000"/>
                            </a:schemeClr>
                          </a:solidFill>
                          <a:effectLst/>
                          <a:latin typeface="Arial" panose="020B0604020202020204" pitchFamily="34" charset="0"/>
                          <a:ea typeface="+mn-ea"/>
                          <a:cs typeface="+mn-cs"/>
                        </a:rPr>
                        <a:t>Les assureurs traditionnels mettent en place des actions marketing auprès de leurs clients pour faire de la conquête ADE et récupérer des parts de marché.</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1" u="none" strike="noStrike" kern="1200" dirty="0">
                          <a:solidFill>
                            <a:schemeClr val="tx1">
                              <a:lumMod val="75000"/>
                              <a:lumOff val="25000"/>
                            </a:schemeClr>
                          </a:solidFill>
                          <a:effectLst/>
                          <a:latin typeface="Arial" panose="020B0604020202020204" pitchFamily="34" charset="0"/>
                          <a:ea typeface="+mn-ea"/>
                          <a:cs typeface="+mn-cs"/>
                        </a:rPr>
                        <a:t>Ils contactent nos clients en Caisse d’Epargne équipés d’un contrat MRH chez eux pour leur proposer leur ADE.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ouvreurs Emails) </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IARD MRH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POUR CLIENTS ADE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IARD AUTO-MRH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POUR CLIENTS ADE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 </a:t>
            </a:r>
            <a:r>
              <a:rPr lang="fr-FR" dirty="0">
                <a:solidFill>
                  <a:srgbClr val="C00000"/>
                </a:solidFill>
                <a:latin typeface="Montserrat Black"/>
              </a:rPr>
              <a:t>IARD &amp; Prévoyance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2624679"/>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Picture 6" descr="ATELIER CAPILLAIRE">
            <a:extLst>
              <a:ext uri="{FF2B5EF4-FFF2-40B4-BE49-F238E27FC236}">
                <a16:creationId xmlns:a16="http://schemas.microsoft.com/office/drawing/2014/main" id="{8B979E68-8DCB-8534-B952-F8BD9B205723}"/>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6513" y="1811819"/>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Page 2 | Recurrent Images - Free Download on Freepik">
            <a:extLst>
              <a:ext uri="{FF2B5EF4-FFF2-40B4-BE49-F238E27FC236}">
                <a16:creationId xmlns:a16="http://schemas.microsoft.com/office/drawing/2014/main" id="{789B2ECB-C2AB-701C-1E46-C279E5CFE52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89980" y="3429000"/>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ECE3A216-4F28-10BE-D6FA-29268CA56FE9}"/>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29781" y="2599315"/>
            <a:ext cx="393105" cy="314485"/>
          </a:xfrm>
          <a:prstGeom prst="rect">
            <a:avLst/>
          </a:prstGeom>
        </p:spPr>
      </p:pic>
      <p:pic>
        <p:nvPicPr>
          <p:cNvPr id="5" name="Image 4">
            <a:extLst>
              <a:ext uri="{FF2B5EF4-FFF2-40B4-BE49-F238E27FC236}">
                <a16:creationId xmlns:a16="http://schemas.microsoft.com/office/drawing/2014/main" id="{2C55723D-960B-4F9A-3576-C634C21FDDD7}"/>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66638" y="2974357"/>
            <a:ext cx="290120" cy="329325"/>
          </a:xfrm>
          <a:prstGeom prst="rect">
            <a:avLst/>
          </a:prstGeom>
        </p:spPr>
      </p:pic>
      <p:pic>
        <p:nvPicPr>
          <p:cNvPr id="6" name="Picture 6" descr="ADN Nations - Analyse de marché et conseil stratégique">
            <a:hlinkClick r:id="rId9" action="ppaction://hlinksldjump"/>
            <a:extLst>
              <a:ext uri="{FF2B5EF4-FFF2-40B4-BE49-F238E27FC236}">
                <a16:creationId xmlns:a16="http://schemas.microsoft.com/office/drawing/2014/main" id="{F312B5B7-CA1F-23CB-8944-5392B4010752}"/>
              </a:ext>
            </a:extLst>
          </p:cNvPr>
          <p:cNvPicPr>
            <a:picLocks noChangeAspect="1" noChangeArrowheads="1"/>
          </p:cNvPicPr>
          <p:nvPr/>
        </p:nvPicPr>
        <p:blipFill>
          <a:blip r:embed="rId10"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18DEAEA3-23F5-97A9-C8C1-987EB356F26C}"/>
              </a:ext>
            </a:extLst>
          </p:cNvPr>
          <p:cNvPicPr>
            <a:picLocks noChangeAspect="1"/>
          </p:cNvPicPr>
          <p:nvPr/>
        </p:nvPicPr>
        <p:blipFill>
          <a:blip r:embed="rId11"/>
          <a:stretch>
            <a:fillRect/>
          </a:stretch>
        </p:blipFill>
        <p:spPr>
          <a:xfrm>
            <a:off x="696064" y="6227572"/>
            <a:ext cx="510206" cy="607081"/>
          </a:xfrm>
          <a:prstGeom prst="rect">
            <a:avLst/>
          </a:prstGeom>
        </p:spPr>
      </p:pic>
    </p:spTree>
    <p:extLst>
      <p:ext uri="{BB962C8B-B14F-4D97-AF65-F5344CB8AC3E}">
        <p14:creationId xmlns:p14="http://schemas.microsoft.com/office/powerpoint/2010/main" val="20285484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1986980347"/>
              </p:ext>
            </p:extLst>
          </p:nvPr>
        </p:nvGraphicFramePr>
        <p:xfrm>
          <a:off x="523510" y="1281096"/>
          <a:ext cx="11544665" cy="494664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PRIO Q2 Jeunes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Ene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OU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JDne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JBPne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1 univers, segments éligibles en portefeuille (Premium OU Essentiel à Potentiel OU Potentiel OU Essentiel), non vus en 2023</a:t>
                      </a:r>
                      <a:endParaRPr lang="fr-FR" sz="1000" b="0" i="0" u="none" strike="noStrike" kern="1200" dirty="0">
                        <a:solidFill>
                          <a:schemeClr val="tx1">
                            <a:lumMod val="75000"/>
                            <a:lumOff val="25000"/>
                          </a:schemeClr>
                        </a:solidFill>
                        <a:effectLst/>
                        <a:highlight>
                          <a:srgbClr val="FFFF00"/>
                        </a:highligh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jeunes clients sont presque équipés.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univers complémentaire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PRIO Q1 JEUNES PRESQUE EQUIPE</a:t>
                      </a:r>
                      <a:endParaRPr lang="pt-B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MENTORING PARENTS OUVERTURE CDD ENFANT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Vise le(s) parent(s) dont l’enfant mineur vient d’ouvrir une Formule individuelle avec une carte bancaire.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Il s’agit de rappeler aux parents comment : piloter le compte et la carte de leur enfant à distance et connaître ce que leur enfant peut faire en toute autonomie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JEUNES</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MENTORING PARENTS CDD ENFANT</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BOOSTER JEUNES MRH</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Booster Jeunes MRH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Dispositif en cours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JEUNES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BOOSTER MRH</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rPr>
                        <a:t>     PDO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CONQUETE ENFANT ABONNEMENT PRESSE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ayant souscrit à un abonnement magazine enfant via notre partenaire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Dekuple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Développer la conquête en réalisant une EER avec les enfants de nos clients.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ENFANT ABONNEMENT PRESSE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7336377"/>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CONQUETE ENFANT DOSSIER IMMO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ayant réalisé un crédit immobilier en N-1 avec enfant mineur non client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Développer la conquête en réalisant une EER avec les enfants de nos clients.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ENFANT DOSSIER IMMO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7798520"/>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des </a:t>
            </a:r>
            <a:r>
              <a:rPr lang="fr-FR" dirty="0">
                <a:solidFill>
                  <a:srgbClr val="C00000"/>
                </a:solidFill>
                <a:latin typeface="Montserrat Black"/>
              </a:rPr>
              <a:t>Jeunes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pic>
        <p:nvPicPr>
          <p:cNvPr id="2" name="Picture 2" descr="Panneau de route prioritaire en France — Wikipédia">
            <a:extLst>
              <a:ext uri="{FF2B5EF4-FFF2-40B4-BE49-F238E27FC236}">
                <a16:creationId xmlns:a16="http://schemas.microsoft.com/office/drawing/2014/main" id="{E50A1D24-A19C-AEA8-C514-C90057EF2AF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97059" y="197700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e &quot;Fait Maison&quot;... - La Causerie des Chartrons">
            <a:extLst>
              <a:ext uri="{FF2B5EF4-FFF2-40B4-BE49-F238E27FC236}">
                <a16:creationId xmlns:a16="http://schemas.microsoft.com/office/drawing/2014/main" id="{74B45B98-B926-88CC-436A-EDA7D9F3863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7" y="245830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253A4359-3180-E207-65AA-F917C8BD5384}"/>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47240" y="2987626"/>
            <a:ext cx="366668" cy="293335"/>
          </a:xfrm>
          <a:prstGeom prst="rect">
            <a:avLst/>
          </a:prstGeom>
        </p:spPr>
      </p:pic>
      <p:pic>
        <p:nvPicPr>
          <p:cNvPr id="7" name="Image 6">
            <a:extLst>
              <a:ext uri="{FF2B5EF4-FFF2-40B4-BE49-F238E27FC236}">
                <a16:creationId xmlns:a16="http://schemas.microsoft.com/office/drawing/2014/main" id="{B6BAFBA1-DA4E-8C74-7A4A-B604A8074151}"/>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47240" y="3363557"/>
            <a:ext cx="320001" cy="266668"/>
          </a:xfrm>
          <a:prstGeom prst="rect">
            <a:avLst/>
          </a:prstGeom>
        </p:spPr>
      </p:pic>
      <p:pic>
        <p:nvPicPr>
          <p:cNvPr id="8" name="Image 7">
            <a:extLst>
              <a:ext uri="{FF2B5EF4-FFF2-40B4-BE49-F238E27FC236}">
                <a16:creationId xmlns:a16="http://schemas.microsoft.com/office/drawing/2014/main" id="{57E90B13-6674-1844-647F-32DAB11FC438}"/>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47240" y="3893065"/>
            <a:ext cx="366668" cy="293335"/>
          </a:xfrm>
          <a:prstGeom prst="rect">
            <a:avLst/>
          </a:prstGeom>
        </p:spPr>
      </p:pic>
      <p:pic>
        <p:nvPicPr>
          <p:cNvPr id="9" name="Image 8">
            <a:extLst>
              <a:ext uri="{FF2B5EF4-FFF2-40B4-BE49-F238E27FC236}">
                <a16:creationId xmlns:a16="http://schemas.microsoft.com/office/drawing/2014/main" id="{F06C0A46-0934-530B-6013-E57F8694E0C3}"/>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70573" y="4162867"/>
            <a:ext cx="320001" cy="266668"/>
          </a:xfrm>
          <a:prstGeom prst="rect">
            <a:avLst/>
          </a:prstGeom>
        </p:spPr>
      </p:pic>
      <p:pic>
        <p:nvPicPr>
          <p:cNvPr id="11" name="Picture 4" descr="Page 2 | Recurrent Images - Free Download on Freepik">
            <a:extLst>
              <a:ext uri="{FF2B5EF4-FFF2-40B4-BE49-F238E27FC236}">
                <a16:creationId xmlns:a16="http://schemas.microsoft.com/office/drawing/2014/main" id="{55055D17-15D2-8ECA-0482-BA1EB25F1CD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16774" y="3458775"/>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Page 2 | Recurrent Images - Free Download on Freepik">
            <a:extLst>
              <a:ext uri="{FF2B5EF4-FFF2-40B4-BE49-F238E27FC236}">
                <a16:creationId xmlns:a16="http://schemas.microsoft.com/office/drawing/2014/main" id="{776EC085-471D-EF6C-AC31-38E8B3A43E8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16774" y="5107601"/>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Page 2 | Recurrent Images - Free Download on Freepik">
            <a:extLst>
              <a:ext uri="{FF2B5EF4-FFF2-40B4-BE49-F238E27FC236}">
                <a16:creationId xmlns:a16="http://schemas.microsoft.com/office/drawing/2014/main" id="{1D124069-CAC4-1B49-3A71-1699AE15991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16774" y="5903579"/>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16">
            <a:extLst>
              <a:ext uri="{FF2B5EF4-FFF2-40B4-BE49-F238E27FC236}">
                <a16:creationId xmlns:a16="http://schemas.microsoft.com/office/drawing/2014/main" id="{F9921EF9-6C28-CC24-1446-29B46B4FA210}"/>
              </a:ext>
            </a:extLst>
          </p:cNvPr>
          <p:cNvPicPr>
            <a:picLocks noChangeAspect="1"/>
          </p:cNvPicPr>
          <p:nvPr/>
        </p:nvPicPr>
        <p:blipFill>
          <a:blip r:embed="rId10"/>
          <a:stretch>
            <a:fillRect/>
          </a:stretch>
        </p:blipFill>
        <p:spPr>
          <a:xfrm>
            <a:off x="696064" y="6269038"/>
            <a:ext cx="510206" cy="592774"/>
          </a:xfrm>
          <a:prstGeom prst="rect">
            <a:avLst/>
          </a:prstGeom>
        </p:spPr>
      </p:pic>
      <p:sp>
        <p:nvSpPr>
          <p:cNvPr id="225" name="Rectangle 224">
            <a:extLst>
              <a:ext uri="{FF2B5EF4-FFF2-40B4-BE49-F238E27FC236}">
                <a16:creationId xmlns:a16="http://schemas.microsoft.com/office/drawing/2014/main" id="{097C637D-E867-BC74-1381-964179FAF9DD}"/>
              </a:ext>
            </a:extLst>
          </p:cNvPr>
          <p:cNvSpPr/>
          <p:nvPr/>
        </p:nvSpPr>
        <p:spPr>
          <a:xfrm>
            <a:off x="495300" y="1248948"/>
            <a:ext cx="11572874" cy="500110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Picture 6" descr="ATELIER CAPILLAIRE">
            <a:extLst>
              <a:ext uri="{FF2B5EF4-FFF2-40B4-BE49-F238E27FC236}">
                <a16:creationId xmlns:a16="http://schemas.microsoft.com/office/drawing/2014/main" id="{0F6F361B-A498-882D-FC3F-DBB6F1382264}"/>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97199" y="272616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ATELIER CAPILLAIRE">
            <a:extLst>
              <a:ext uri="{FF2B5EF4-FFF2-40B4-BE49-F238E27FC236}">
                <a16:creationId xmlns:a16="http://schemas.microsoft.com/office/drawing/2014/main" id="{01369D2A-59C9-78FA-31E5-D412B39E2D56}"/>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3639946"/>
            <a:ext cx="785811" cy="52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4355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51720" y="1167611"/>
          <a:ext cx="11544665" cy="504544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640251">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281826543"/>
                  </a:ext>
                </a:extLst>
              </a:tr>
              <a:tr h="1068971">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CONQUETE JEUNES ANNIV 18 ANS AVEC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Jeune venant d’avoir 18 ans et détenant une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une MEG si la carte n’est plus adaptée au client.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CONQUETE JEUNES ANNIV 18 ANS AVEC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1068971">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CONQUETE JEUNES ANNIVERSAIRE 18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venant d’avoir 18 ans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un 1</a:t>
                      </a:r>
                      <a:r>
                        <a:rPr lang="fr-FR" sz="1000" b="0" i="0" u="none" strike="noStrike" kern="1200" baseline="30000" dirty="0">
                          <a:solidFill>
                            <a:schemeClr val="tx1">
                              <a:lumMod val="75000"/>
                              <a:lumOff val="25000"/>
                            </a:schemeClr>
                          </a:solidFill>
                          <a:effectLst/>
                          <a:latin typeface="Arial" panose="020B0604020202020204" pitchFamily="34" charset="0"/>
                          <a:ea typeface="+mn-ea"/>
                          <a:cs typeface="+mn-cs"/>
                        </a:rPr>
                        <a:t>er</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RDV pour adapter son équipement bancaire et initier la relation de partenariat et commerciale entre ce jeune client et son conseiller.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CONQUETE JEUNES ANNIVERSAIRE 18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68816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EQUIPEMENT BANCA JEUNE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entre 18 et 28 ans inclus n’ayant pas de carte bancaire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le client d’une carte bancaire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EQUIPEMENT BANCA JEUNE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68816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JEUNE RISQUE ATTRITION</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entre 12 et 28 ans, venant de passer « e » en « ne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Reprendre contact avec le client afin d’éviter son attrition et renouer les liens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JEUNE RISQUE ATTRITION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7336377"/>
                  </a:ext>
                </a:extLst>
              </a:tr>
              <a:tr h="89093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JEUNES AVEC UN LIVRET A &gt; 5000 EUROS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évoquée et proposée par les DR.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Jeunes de 18 à 28 ans de détenteurs d’un livret A &gt; 5000€ non vus sur les 3 derniers mois.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 jeune dans la préparation de ses projets de vie au travers d’un bilan épargne.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JEUNES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LIV. A &gt; 5000€</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30598543"/>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des </a:t>
            </a:r>
            <a:r>
              <a:rPr lang="fr-FR" dirty="0">
                <a:solidFill>
                  <a:srgbClr val="C00000"/>
                </a:solidFill>
                <a:latin typeface="Montserrat Black"/>
              </a:rPr>
              <a:t>Jeunes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523510" y="1135464"/>
            <a:ext cx="11572874" cy="504544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Picture 2" descr="Le &quot;Fait Maison&quot;... - La Causerie des Chartrons">
            <a:extLst>
              <a:ext uri="{FF2B5EF4-FFF2-40B4-BE49-F238E27FC236}">
                <a16:creationId xmlns:a16="http://schemas.microsoft.com/office/drawing/2014/main" id="{77302E81-1987-1D80-9424-BB5AEC1264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18047" y="5794519"/>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Page 2 | Recurrent Images - Free Download on Freepik">
            <a:extLst>
              <a:ext uri="{FF2B5EF4-FFF2-40B4-BE49-F238E27FC236}">
                <a16:creationId xmlns:a16="http://schemas.microsoft.com/office/drawing/2014/main" id="{B8454798-EDA3-AE95-BF8B-DFBEFB0EA1D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98077" y="3627668"/>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Page 2 | Recurrent Images - Free Download on Freepik">
            <a:extLst>
              <a:ext uri="{FF2B5EF4-FFF2-40B4-BE49-F238E27FC236}">
                <a16:creationId xmlns:a16="http://schemas.microsoft.com/office/drawing/2014/main" id="{DBDC2F28-FF03-A4EA-6F4B-5DA5A7E6C51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98077" y="2557780"/>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age 2 | Recurrent Images - Free Download on Freepik">
            <a:extLst>
              <a:ext uri="{FF2B5EF4-FFF2-40B4-BE49-F238E27FC236}">
                <a16:creationId xmlns:a16="http://schemas.microsoft.com/office/drawing/2014/main" id="{239AA780-6026-1E14-25A4-2B901CB8B43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98077" y="5049545"/>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age 2 | Recurrent Images - Free Download on Freepik">
            <a:extLst>
              <a:ext uri="{FF2B5EF4-FFF2-40B4-BE49-F238E27FC236}">
                <a16:creationId xmlns:a16="http://schemas.microsoft.com/office/drawing/2014/main" id="{1002279E-75AE-CBA2-3ECD-F96E71F07FE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91490" y="5850900"/>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age 2 | Recurrent Images - Free Download on Freepik">
            <a:extLst>
              <a:ext uri="{FF2B5EF4-FFF2-40B4-BE49-F238E27FC236}">
                <a16:creationId xmlns:a16="http://schemas.microsoft.com/office/drawing/2014/main" id="{9C05E49F-8B02-BDF1-ADE7-367D5A92BBE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91490" y="4353919"/>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84AF4530-9118-E1FB-AA5B-B2119C174869}"/>
              </a:ext>
            </a:extLst>
          </p:cNvPr>
          <p:cNvPicPr>
            <a:picLocks noChangeAspect="1"/>
          </p:cNvPicPr>
          <p:nvPr/>
        </p:nvPicPr>
        <p:blipFill>
          <a:blip r:embed="rId7"/>
          <a:stretch>
            <a:fillRect/>
          </a:stretch>
        </p:blipFill>
        <p:spPr>
          <a:xfrm>
            <a:off x="696064" y="6227572"/>
            <a:ext cx="510206" cy="607081"/>
          </a:xfrm>
          <a:prstGeom prst="rect">
            <a:avLst/>
          </a:prstGeom>
        </p:spPr>
      </p:pic>
      <p:pic>
        <p:nvPicPr>
          <p:cNvPr id="10" name="Picture 6" descr="ADN Nations - Analyse de marché et conseil stratégique">
            <a:hlinkClick r:id="rId8" action="ppaction://hlinksldjump"/>
            <a:extLst>
              <a:ext uri="{FF2B5EF4-FFF2-40B4-BE49-F238E27FC236}">
                <a16:creationId xmlns:a16="http://schemas.microsoft.com/office/drawing/2014/main" id="{62CFE76C-A43D-8344-A2FF-1BB924983883}"/>
              </a:ext>
            </a:extLst>
          </p:cNvPr>
          <p:cNvPicPr>
            <a:picLocks noChangeAspect="1" noChangeArrowheads="1"/>
          </p:cNvPicPr>
          <p:nvPr/>
        </p:nvPicPr>
        <p:blipFill>
          <a:blip r:embed="rId9"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1736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466439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A50021"/>
                          </a:solidFill>
                          <a:effectLst/>
                          <a:latin typeface="Arial" panose="020B0604020202020204" pitchFamily="34" charset="0"/>
                          <a:ea typeface="+mn-ea"/>
                          <a:cs typeface="+mn-cs"/>
                        </a:rPr>
                        <a:t>PAPERNEST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 « Jeunes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entre 18 et 35 ans, bancarisés principaux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 budget tendu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entre 18 et 65 ans, bancarisés principaux et flux créditeur &gt; 1000€ par mois, sur 3 mois consécutifs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3 Récurrent – « Projet de déménagement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clients majeurs ayant signé leur offre de prêt immobilier dans les 45 derniers jours ou ayant débloqué leurs fonds de prêt immobilier dans les 21 derniers jours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L'objectif est d'accompagner les clients Particuliers sur l’optimisation de leurs abonnements du quotidien (mobile, internet, gaz, électricité)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PAPERNEST</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A50021"/>
                          </a:solidFill>
                          <a:effectLst/>
                          <a:latin typeface="Arial" panose="020B0604020202020204" pitchFamily="34" charset="0"/>
                          <a:ea typeface="+mn-ea"/>
                          <a:cs typeface="+mn-cs"/>
                          <a:sym typeface="Arial"/>
                        </a:rPr>
                        <a:t>CAMPAGNE FORMULE FAMILLE : CONQUÊTE JEUNES &amp; ACCOMPAGNEMENT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majeur avec au moins 1 enfant âgé de 12 à 17 ans non-détenteurs d’une carte de paiement.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Accompagnement de votre enfant pour le début de l’autonomie bancaire à travers l’équipement en cartes de paiement.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CONQ BANCA </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ENFANT MINEUR</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0357967"/>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A50021"/>
                          </a:solidFill>
                          <a:effectLst/>
                          <a:latin typeface="Arial" panose="020B0604020202020204" pitchFamily="34" charset="0"/>
                          <a:ea typeface="+mn-ea"/>
                          <a:cs typeface="+mn-cs"/>
                          <a:sym typeface="Arial"/>
                        </a:rPr>
                        <a:t>LEVÉES D’ANONYMAT POSITIVES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noté la CEGEE 9/10 au questionnaire de satisfaction et ayant levé l’anonymat. </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Capitaliser sur la satisfaction des clients pour développer la conquête par la reco active et notre offre de parrainage.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CONQ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CLIENT SATISFAIT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103899"/>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 </a:t>
            </a:r>
            <a:r>
              <a:rPr lang="fr-FR" dirty="0">
                <a:solidFill>
                  <a:srgbClr val="C00000"/>
                </a:solidFill>
                <a:latin typeface="Montserrat Black"/>
              </a:rPr>
              <a:t>Conquête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8"/>
            <a:ext cx="11572874" cy="4730151"/>
          </a:xfrm>
          <a:prstGeom prst="rect">
            <a:avLst/>
          </a:prstGeom>
          <a:noFill/>
          <a:ln w="76200">
            <a:solidFill>
              <a:srgbClr val="99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a:extLst>
              <a:ext uri="{FF2B5EF4-FFF2-40B4-BE49-F238E27FC236}">
                <a16:creationId xmlns:a16="http://schemas.microsoft.com/office/drawing/2014/main" id="{33102416-F7DF-B8AA-911F-9D93E23EDC67}"/>
              </a:ext>
            </a:extLst>
          </p:cNvPr>
          <p:cNvSpPr/>
          <p:nvPr/>
        </p:nvSpPr>
        <p:spPr>
          <a:xfrm>
            <a:off x="0" y="0"/>
            <a:ext cx="394399" cy="6858000"/>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pic>
        <p:nvPicPr>
          <p:cNvPr id="3" name="Image 2">
            <a:extLst>
              <a:ext uri="{FF2B5EF4-FFF2-40B4-BE49-F238E27FC236}">
                <a16:creationId xmlns:a16="http://schemas.microsoft.com/office/drawing/2014/main" id="{CAD1C367-D45D-F926-8B21-5F782EA73519}"/>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497859" y="2640046"/>
            <a:ext cx="246668" cy="280001"/>
          </a:xfrm>
          <a:prstGeom prst="rect">
            <a:avLst/>
          </a:prstGeom>
        </p:spPr>
      </p:pic>
      <p:pic>
        <p:nvPicPr>
          <p:cNvPr id="4" name="Image 3">
            <a:extLst>
              <a:ext uri="{FF2B5EF4-FFF2-40B4-BE49-F238E27FC236}">
                <a16:creationId xmlns:a16="http://schemas.microsoft.com/office/drawing/2014/main" id="{899675A6-1CDA-F438-1DA2-D1374A2E7696}"/>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37859" y="2353265"/>
            <a:ext cx="366668" cy="293335"/>
          </a:xfrm>
          <a:prstGeom prst="rect">
            <a:avLst/>
          </a:prstGeom>
        </p:spPr>
      </p:pic>
      <p:pic>
        <p:nvPicPr>
          <p:cNvPr id="5" name="Picture 2" descr="Le &quot;Fait Maison&quot;... - La Causerie des Chartrons">
            <a:extLst>
              <a:ext uri="{FF2B5EF4-FFF2-40B4-BE49-F238E27FC236}">
                <a16:creationId xmlns:a16="http://schemas.microsoft.com/office/drawing/2014/main" id="{554DB973-EC74-F41E-4915-D812B981CB4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20431" y="3726707"/>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Le &quot;Fait Maison&quot;... - La Causerie des Chartrons">
            <a:extLst>
              <a:ext uri="{FF2B5EF4-FFF2-40B4-BE49-F238E27FC236}">
                <a16:creationId xmlns:a16="http://schemas.microsoft.com/office/drawing/2014/main" id="{1472C860-B100-1449-DDE2-C1BCDB7B8F8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20431" y="4875883"/>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age 2 | Recurrent Images - Free Download on Freepik">
            <a:extLst>
              <a:ext uri="{FF2B5EF4-FFF2-40B4-BE49-F238E27FC236}">
                <a16:creationId xmlns:a16="http://schemas.microsoft.com/office/drawing/2014/main" id="{E872E306-14FD-E9A4-DDAA-3280A7FA119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68122" y="4445618"/>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age 2 | Recurrent Images - Free Download on Freepik">
            <a:extLst>
              <a:ext uri="{FF2B5EF4-FFF2-40B4-BE49-F238E27FC236}">
                <a16:creationId xmlns:a16="http://schemas.microsoft.com/office/drawing/2014/main" id="{D473345B-A036-8923-D02E-7551EE5F00D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87172" y="5466858"/>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ATELIER CAPILLAIRE">
            <a:extLst>
              <a:ext uri="{FF2B5EF4-FFF2-40B4-BE49-F238E27FC236}">
                <a16:creationId xmlns:a16="http://schemas.microsoft.com/office/drawing/2014/main" id="{B7457528-FA6D-533B-3F2A-3CCAAD7DAD89}"/>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1934022"/>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Page 2 | Recurrent Images - Free Download on Freepik">
            <a:extLst>
              <a:ext uri="{FF2B5EF4-FFF2-40B4-BE49-F238E27FC236}">
                <a16:creationId xmlns:a16="http://schemas.microsoft.com/office/drawing/2014/main" id="{4D2B54EB-8C23-8ACD-95AD-2A4F201EA36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49072" y="3053331"/>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ADN Nations - Analyse de marché et conseil stratégique">
            <a:hlinkClick r:id="rId10" action="ppaction://hlinksldjump"/>
            <a:extLst>
              <a:ext uri="{FF2B5EF4-FFF2-40B4-BE49-F238E27FC236}">
                <a16:creationId xmlns:a16="http://schemas.microsoft.com/office/drawing/2014/main" id="{A1292452-0489-A690-0557-AD9DD6314429}"/>
              </a:ext>
            </a:extLst>
          </p:cNvPr>
          <p:cNvPicPr>
            <a:picLocks noChangeAspect="1" noChangeArrowheads="1"/>
          </p:cNvPicPr>
          <p:nvPr/>
        </p:nvPicPr>
        <p:blipFill>
          <a:blip r:embed="rId11"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4D756873-487F-9ECB-F65D-E917947338D3}"/>
              </a:ext>
            </a:extLst>
          </p:cNvPr>
          <p:cNvPicPr>
            <a:picLocks noChangeAspect="1"/>
          </p:cNvPicPr>
          <p:nvPr/>
        </p:nvPicPr>
        <p:blipFill>
          <a:blip r:embed="rId12">
            <a:clrChange>
              <a:clrFrom>
                <a:srgbClr val="FFFFFF"/>
              </a:clrFrom>
              <a:clrTo>
                <a:srgbClr val="FFFFFF">
                  <a:alpha val="0"/>
                </a:srgbClr>
              </a:clrTo>
            </a:clrChange>
            <a:grayscl/>
          </a:blip>
          <a:stretch>
            <a:fillRect/>
          </a:stretch>
        </p:blipFill>
        <p:spPr>
          <a:xfrm>
            <a:off x="11474763" y="2926827"/>
            <a:ext cx="387454" cy="322879"/>
          </a:xfrm>
          <a:prstGeom prst="rect">
            <a:avLst/>
          </a:prstGeom>
        </p:spPr>
      </p:pic>
      <p:pic>
        <p:nvPicPr>
          <p:cNvPr id="13" name="Image 12">
            <a:extLst>
              <a:ext uri="{FF2B5EF4-FFF2-40B4-BE49-F238E27FC236}">
                <a16:creationId xmlns:a16="http://schemas.microsoft.com/office/drawing/2014/main" id="{9575D7CF-44E6-410D-6845-E61B737CD266}"/>
              </a:ext>
            </a:extLst>
          </p:cNvPr>
          <p:cNvPicPr>
            <a:picLocks noChangeAspect="1"/>
          </p:cNvPicPr>
          <p:nvPr/>
        </p:nvPicPr>
        <p:blipFill>
          <a:blip r:embed="rId13"/>
          <a:stretch>
            <a:fillRect/>
          </a:stretch>
        </p:blipFill>
        <p:spPr>
          <a:xfrm>
            <a:off x="696064" y="6227572"/>
            <a:ext cx="510206" cy="607081"/>
          </a:xfrm>
          <a:prstGeom prst="rect">
            <a:avLst/>
          </a:prstGeom>
        </p:spPr>
      </p:pic>
    </p:spTree>
    <p:extLst>
      <p:ext uri="{BB962C8B-B14F-4D97-AF65-F5344CB8AC3E}">
        <p14:creationId xmlns:p14="http://schemas.microsoft.com/office/powerpoint/2010/main" val="18420356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31598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281826543"/>
                  </a:ext>
                </a:extLst>
              </a:tr>
              <a:tr h="72180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5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50"/>
                          </a:solidFill>
                          <a:effectLst/>
                          <a:latin typeface="Arial" panose="020B0604020202020204" pitchFamily="34" charset="0"/>
                          <a:ea typeface="+mn-ea"/>
                          <a:cs typeface="+mn-cs"/>
                        </a:rPr>
                        <a:t>Q2 FINANCE RESPONSABLE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3 sous cibles ont été destinataires d’un mail :</a:t>
                      </a: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EPARGNE CONQ ASV responsable : 18-70 ans, détenteurs PEL ou quadreto ou CAT, non vus dans les 6 derniers mois, sans ASV, SF totale ≥ 10K€ : 17 242 clients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EPARGNE VL responsable sur ASV : 30-69 ans, avec assurance-vie &gt; 5 K€ et sans VL depuis 4 ans   : 6 157 clients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EPARGNE ASSVIE Score Green : 1 410 clients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Bilan Epargne Personnalisé pour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Assurance-vie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activation de contrats inactifs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dirty="0">
                          <a:ln>
                            <a:noFill/>
                          </a:ln>
                          <a:solidFill>
                            <a:srgbClr val="C00000"/>
                          </a:solidFill>
                          <a:effectLst/>
                          <a:uLnTx/>
                          <a:uFillTx/>
                          <a:latin typeface="Arial" panose="020B0604020202020204" pitchFamily="34" charset="0"/>
                          <a:ea typeface="+mn-ea"/>
                          <a:cs typeface="+mn-cs"/>
                          <a:sym typeface="Arial"/>
                        </a:rPr>
                        <a:t>EPARGNE CONQ ASV responsable,</a:t>
                      </a:r>
                    </a:p>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dirty="0">
                          <a:ln>
                            <a:noFill/>
                          </a:ln>
                          <a:solidFill>
                            <a:srgbClr val="C00000"/>
                          </a:solidFill>
                          <a:effectLst/>
                          <a:uLnTx/>
                          <a:uFillTx/>
                          <a:latin typeface="Arial" panose="020B0604020202020204" pitchFamily="34" charset="0"/>
                          <a:ea typeface="+mn-ea"/>
                          <a:cs typeface="+mn-cs"/>
                          <a:sym typeface="Arial"/>
                        </a:rPr>
                        <a:t>EPARGNE VL responsable sur ASV ,</a:t>
                      </a:r>
                    </a:p>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dirty="0">
                          <a:ln>
                            <a:noFill/>
                          </a:ln>
                          <a:solidFill>
                            <a:srgbClr val="C00000"/>
                          </a:solidFill>
                          <a:effectLst/>
                          <a:uLnTx/>
                          <a:uFillTx/>
                          <a:latin typeface="Arial" panose="020B0604020202020204" pitchFamily="34" charset="0"/>
                          <a:ea typeface="+mn-ea"/>
                          <a:cs typeface="+mn-cs"/>
                          <a:sym typeface="Arial"/>
                        </a:rPr>
                        <a:t>EPARGNE ASSVIE Score Green</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72180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B050"/>
                          </a:solidFill>
                          <a:effectLst/>
                          <a:latin typeface="Arial" panose="020B0604020202020204" pitchFamily="34" charset="0"/>
                          <a:ea typeface="+mn-ea"/>
                          <a:cs typeface="+mn-cs"/>
                          <a:sym typeface="Arial"/>
                        </a:rPr>
                        <a:t>TRAVAUX RÉNOVATION ÉNERGÉTIQUE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entre 25 et 65 ans, avec flux sur compte de dépôt &gt; 1000€ mensuel, et, soit : </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Propriétaires dans l’ancien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(à venir)</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avec crédit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plus de 5 ans ;</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DPE F et G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(à venir)</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cible évènement client « chauffage au fuel »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(à venir)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nos clients dans leur transition énergétique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Q2 CREDIT TRAVAUX RÉNOVATION ÉNERGÉTIQUE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37314696"/>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00B050"/>
                </a:solidFill>
                <a:latin typeface="Montserrat Black"/>
              </a:rPr>
              <a:t>Green</a:t>
            </a:r>
            <a:endParaRPr lang="fr-FR" dirty="0">
              <a:solidFill>
                <a:srgbClr val="00B05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3191979"/>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a:extLst>
              <a:ext uri="{FF2B5EF4-FFF2-40B4-BE49-F238E27FC236}">
                <a16:creationId xmlns:a16="http://schemas.microsoft.com/office/drawing/2014/main" id="{33102416-F7DF-B8AA-911F-9D93E23EDC67}"/>
              </a:ext>
            </a:extLst>
          </p:cNvPr>
          <p:cNvSpPr/>
          <p:nvPr/>
        </p:nvSpPr>
        <p:spPr>
          <a:xfrm>
            <a:off x="0" y="0"/>
            <a:ext cx="394399"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GREEN</a:t>
            </a:r>
          </a:p>
        </p:txBody>
      </p:sp>
      <p:pic>
        <p:nvPicPr>
          <p:cNvPr id="6" name="Image 5">
            <a:extLst>
              <a:ext uri="{FF2B5EF4-FFF2-40B4-BE49-F238E27FC236}">
                <a16:creationId xmlns:a16="http://schemas.microsoft.com/office/drawing/2014/main" id="{C7B690EB-93A7-9FAF-2D80-2587A6FA6D5B}"/>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485950" y="2572910"/>
            <a:ext cx="363205" cy="290565"/>
          </a:xfrm>
          <a:prstGeom prst="rect">
            <a:avLst/>
          </a:prstGeom>
        </p:spPr>
      </p:pic>
      <p:pic>
        <p:nvPicPr>
          <p:cNvPr id="7" name="Picture 6" descr="ATELIER CAPILLAIRE">
            <a:extLst>
              <a:ext uri="{FF2B5EF4-FFF2-40B4-BE49-F238E27FC236}">
                <a16:creationId xmlns:a16="http://schemas.microsoft.com/office/drawing/2014/main" id="{74ED8A2A-C5FA-97E2-257E-F4FE40A137E6}"/>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1934022"/>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ADN Nations - Analyse de marché et conseil stratégique">
            <a:hlinkClick r:id="rId7" action="ppaction://hlinksldjump"/>
            <a:extLst>
              <a:ext uri="{FF2B5EF4-FFF2-40B4-BE49-F238E27FC236}">
                <a16:creationId xmlns:a16="http://schemas.microsoft.com/office/drawing/2014/main" id="{49852F14-E588-1B26-55E6-28BD69B8915F}"/>
              </a:ext>
            </a:extLst>
          </p:cNvPr>
          <p:cNvPicPr>
            <a:picLocks noChangeAspect="1" noChangeArrowheads="1"/>
          </p:cNvPicPr>
          <p:nvPr/>
        </p:nvPicPr>
        <p:blipFill>
          <a:blip r:embed="rId8"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A7701FAA-72F8-4663-E908-47EDD168DA31}"/>
              </a:ext>
            </a:extLst>
          </p:cNvPr>
          <p:cNvPicPr>
            <a:picLocks noChangeAspect="1"/>
          </p:cNvPicPr>
          <p:nvPr/>
        </p:nvPicPr>
        <p:blipFill>
          <a:blip r:embed="rId9"/>
          <a:stretch>
            <a:fillRect/>
          </a:stretch>
        </p:blipFill>
        <p:spPr>
          <a:xfrm>
            <a:off x="696064" y="6227572"/>
            <a:ext cx="510206" cy="607081"/>
          </a:xfrm>
          <a:prstGeom prst="rect">
            <a:avLst/>
          </a:prstGeom>
        </p:spPr>
      </p:pic>
      <p:pic>
        <p:nvPicPr>
          <p:cNvPr id="11" name="Picture 2" descr="Le &quot;Fait Maison&quot;... - La Causerie des Chartrons">
            <a:extLst>
              <a:ext uri="{FF2B5EF4-FFF2-40B4-BE49-F238E27FC236}">
                <a16:creationId xmlns:a16="http://schemas.microsoft.com/office/drawing/2014/main" id="{91BEAC0D-B753-8FCA-042B-AF71EF711482}"/>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2347698" y="3060282"/>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E4E36286-5246-6407-D730-1BED224F1C0A}"/>
              </a:ext>
            </a:extLst>
          </p:cNvPr>
          <p:cNvPicPr>
            <a:picLocks noChangeAspect="1"/>
          </p:cNvPicPr>
          <p:nvPr/>
        </p:nvPicPr>
        <p:blipFill>
          <a:blip r:embed="rId11"/>
          <a:stretch>
            <a:fillRect/>
          </a:stretch>
        </p:blipFill>
        <p:spPr>
          <a:xfrm>
            <a:off x="1001732" y="2863475"/>
            <a:ext cx="890196" cy="155431"/>
          </a:xfrm>
          <a:prstGeom prst="rect">
            <a:avLst/>
          </a:prstGeom>
        </p:spPr>
      </p:pic>
    </p:spTree>
    <p:extLst>
      <p:ext uri="{BB962C8B-B14F-4D97-AF65-F5344CB8AC3E}">
        <p14:creationId xmlns:p14="http://schemas.microsoft.com/office/powerpoint/2010/main" val="37739556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1320162470"/>
              </p:ext>
            </p:extLst>
          </p:nvPr>
        </p:nvGraphicFramePr>
        <p:xfrm>
          <a:off x="550332" y="1107937"/>
          <a:ext cx="11403540" cy="4824686"/>
        </p:xfrm>
        <a:graphic>
          <a:graphicData uri="http://schemas.openxmlformats.org/drawingml/2006/table">
            <a:tbl>
              <a:tblPr firstRow="1" bandRow="1">
                <a:tableStyleId>{2D5ABB26-0587-4C30-8999-92F81FD0307C}</a:tableStyleId>
              </a:tblPr>
              <a:tblGrid>
                <a:gridCol w="2397127">
                  <a:extLst>
                    <a:ext uri="{9D8B030D-6E8A-4147-A177-3AD203B41FA5}">
                      <a16:colId xmlns:a16="http://schemas.microsoft.com/office/drawing/2014/main" val="3904243132"/>
                    </a:ext>
                  </a:extLst>
                </a:gridCol>
                <a:gridCol w="2541550">
                  <a:extLst>
                    <a:ext uri="{9D8B030D-6E8A-4147-A177-3AD203B41FA5}">
                      <a16:colId xmlns:a16="http://schemas.microsoft.com/office/drawing/2014/main" val="3474167940"/>
                    </a:ext>
                  </a:extLst>
                </a:gridCol>
                <a:gridCol w="3136446">
                  <a:extLst>
                    <a:ext uri="{9D8B030D-6E8A-4147-A177-3AD203B41FA5}">
                      <a16:colId xmlns:a16="http://schemas.microsoft.com/office/drawing/2014/main" val="3039548512"/>
                    </a:ext>
                  </a:extLst>
                </a:gridCol>
                <a:gridCol w="734151">
                  <a:extLst>
                    <a:ext uri="{9D8B030D-6E8A-4147-A177-3AD203B41FA5}">
                      <a16:colId xmlns:a16="http://schemas.microsoft.com/office/drawing/2014/main" val="3531946289"/>
                    </a:ext>
                  </a:extLst>
                </a:gridCol>
                <a:gridCol w="1750442">
                  <a:extLst>
                    <a:ext uri="{9D8B030D-6E8A-4147-A177-3AD203B41FA5}">
                      <a16:colId xmlns:a16="http://schemas.microsoft.com/office/drawing/2014/main" val="1611482222"/>
                    </a:ext>
                  </a:extLst>
                </a:gridCol>
                <a:gridCol w="843824">
                  <a:extLst>
                    <a:ext uri="{9D8B030D-6E8A-4147-A177-3AD203B41FA5}">
                      <a16:colId xmlns:a16="http://schemas.microsoft.com/office/drawing/2014/main" val="1807294722"/>
                    </a:ext>
                  </a:extLst>
                </a:gridCol>
              </a:tblGrid>
              <a:tr h="532300">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2086786">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Conquête Epargne -Conquérir et Equiper</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18-69 ans</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Non détenteurs ASV ou PERI ou PEA</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score appétence épargne financière et :</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Ou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échéance 6 mois</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Ou nouveau souscripteur de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sur les 6 derniers mois </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Ou détenteurs d’un PEL &gt; 10 ans</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Ou fichier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evt</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clients : virements externes</a:t>
                      </a:r>
                    </a:p>
                    <a:p>
                      <a:pPr marR="0" algn="l" rtl="0" eaLnBrk="1" hangingPunct="1">
                        <a:lnSpc>
                          <a:spcPct val="100000"/>
                        </a:lnSpc>
                        <a:spcBef>
                          <a:spcPts val="0"/>
                        </a:spcBef>
                        <a:spcAft>
                          <a:spcPts val="0"/>
                        </a:spcAft>
                        <a:buNone/>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spécifique Premium HDG, GP et </a:t>
                      </a:r>
                      <a:r>
                        <a:rPr lang="fr-FR" sz="1000" b="1" i="0" u="sng"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Critère SF = Livret A≥22 000 € et/ou LDDS ≥12 k€ et/ ou LEP ≥10k€ et/ou  Livret B ≥5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Accompagner nos clients dans l’équipement en épargne et en retraite. Personnaliser le conseil en capitalisant sur l’approche globale épargne pour adapter notre réponse client en fonction de ses projets à court, moyen et long terme et en s’appuyant sur nos offres d’épargne complémentaires</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CONQUETE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EPARGNE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45208205"/>
                  </a:ext>
                </a:extLst>
              </a:tr>
              <a:tr h="2086786">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Bilan Epargne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détenteurs d’un PEL ou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Quadreto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ou CAT ou ASV</a:t>
                      </a:r>
                    </a:p>
                    <a:p>
                      <a:pPr marL="171450" indent="-171450">
                        <a:buFontTx/>
                        <a:buChar cha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score versement complémentaire</a:t>
                      </a:r>
                    </a:p>
                    <a:p>
                      <a:pPr marL="171450" indent="-171450">
                        <a:buFontTx/>
                        <a:buChar cha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non vus en 2023</a:t>
                      </a:r>
                    </a:p>
                    <a:p>
                      <a:pPr marL="171450" indent="-171450">
                        <a:buFontTx/>
                        <a:buChar cha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avec conjoints/enfants non équipés</a:t>
                      </a:r>
                    </a:p>
                    <a:p>
                      <a:pPr marL="171450" indent="-171450">
                        <a:buFontTx/>
                        <a:buChar cha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avec mouvements créditeurs importants (&gt;5k€ hors crédit conso, IZI et rachat ASV)</a:t>
                      </a: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Premium HDG, GP et </a:t>
                      </a:r>
                      <a:r>
                        <a:rPr lang="fr-FR" sz="1000" b="1" i="0" u="sng"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Critère SF = Livret A≥22 000 € et/ou LDDS ≥12 k€ et/ ou LEP ≥10k€ et/ou  Livret B ≥5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Affirmer notre approche globale de l’épargne en proposant un rendez-vous Bilan Epargne personnalisé à nos clients, pour leur montrer l’intérêt de mixer leur épargne face au contexte de marché.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BILAN EPARGNE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29668672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85000"/>
                    <a:lumOff val="15000"/>
                  </a:schemeClr>
                </a:solidFill>
              </a:rPr>
              <a:t>Grand Public </a:t>
            </a:r>
            <a:r>
              <a:rPr lang="fr-FR" sz="1400" b="1" kern="0" dirty="0">
                <a:solidFill>
                  <a:srgbClr val="C00000"/>
                </a:solidFill>
              </a:rPr>
              <a:t>-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a:t>
            </a:r>
            <a:r>
              <a:rPr lang="fr-FR" dirty="0">
                <a:solidFill>
                  <a:srgbClr val="C00000"/>
                </a:solidFill>
                <a:latin typeface="Montserrat Black"/>
              </a:rPr>
              <a:t>Premium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tx1">
                    <a:lumMod val="75000"/>
                    <a:lumOff val="25000"/>
                  </a:schemeClr>
                </a:solidFill>
                <a:latin typeface="Arial" panose="020B0604020202020204" pitchFamily="34" charset="0"/>
                <a:sym typeface="Arial"/>
              </a:rPr>
              <a:t>Po</a:t>
            </a:r>
            <a:r>
              <a:rPr lang="fr-FR" sz="1000" b="1" dirty="0">
                <a:solidFill>
                  <a:schemeClr val="tx1">
                    <a:lumMod val="75000"/>
                    <a:lumOff val="25000"/>
                  </a:schemeClr>
                </a:solidFill>
              </a:rPr>
              <a:t>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530553" y="1107936"/>
            <a:ext cx="11423321" cy="486055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EA387D4-52F9-D14C-AC34-77ED72C611B3}"/>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tx2"/>
                </a:solidFill>
                <a:latin typeface="Montserrat Black" panose="00000A00000000000000" pitchFamily="2" charset="0"/>
              </a:rPr>
              <a:t>PREMIUM</a:t>
            </a:r>
          </a:p>
        </p:txBody>
      </p:sp>
      <p:pic>
        <p:nvPicPr>
          <p:cNvPr id="4" name="Image 3">
            <a:extLst>
              <a:ext uri="{FF2B5EF4-FFF2-40B4-BE49-F238E27FC236}">
                <a16:creationId xmlns:a16="http://schemas.microsoft.com/office/drawing/2014/main" id="{5A31D7EA-AA8B-4D7C-E5F8-66FB2033300E}"/>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3381071" y="493844"/>
            <a:ext cx="449915" cy="437241"/>
          </a:xfrm>
          <a:prstGeom prst="rect">
            <a:avLst/>
          </a:prstGeom>
        </p:spPr>
      </p:pic>
      <p:sp>
        <p:nvSpPr>
          <p:cNvPr id="2" name="ZoneTexte 1">
            <a:extLst>
              <a:ext uri="{FF2B5EF4-FFF2-40B4-BE49-F238E27FC236}">
                <a16:creationId xmlns:a16="http://schemas.microsoft.com/office/drawing/2014/main" id="{A6F7F550-817C-DA4A-9246-87307FC961DD}"/>
              </a:ext>
            </a:extLst>
          </p:cNvPr>
          <p:cNvSpPr txBox="1"/>
          <p:nvPr/>
        </p:nvSpPr>
        <p:spPr>
          <a:xfrm>
            <a:off x="8701978" y="2594970"/>
            <a:ext cx="628698" cy="276999"/>
          </a:xfrm>
          <a:prstGeom prst="rect">
            <a:avLst/>
          </a:prstGeom>
          <a:noFill/>
        </p:spPr>
        <p:txBody>
          <a:bodyPr wrap="none" rtlCol="0">
            <a:spAutoFit/>
          </a:bodyPr>
          <a:lstStyle/>
          <a:p>
            <a:r>
              <a:rPr lang="fr-FR" sz="1200" dirty="0"/>
              <a:t>GERC</a:t>
            </a:r>
          </a:p>
        </p:txBody>
      </p:sp>
      <p:pic>
        <p:nvPicPr>
          <p:cNvPr id="5" name="Image 4">
            <a:extLst>
              <a:ext uri="{FF2B5EF4-FFF2-40B4-BE49-F238E27FC236}">
                <a16:creationId xmlns:a16="http://schemas.microsoft.com/office/drawing/2014/main" id="{46B736EA-A5F3-E29E-5777-3C858B8381AE}"/>
              </a:ext>
            </a:extLst>
          </p:cNvPr>
          <p:cNvPicPr>
            <a:picLocks noChangeAspect="1"/>
          </p:cNvPicPr>
          <p:nvPr/>
        </p:nvPicPr>
        <p:blipFill>
          <a:blip r:embed="rId7"/>
          <a:stretch>
            <a:fillRect/>
          </a:stretch>
        </p:blipFill>
        <p:spPr>
          <a:xfrm>
            <a:off x="11188844" y="1876953"/>
            <a:ext cx="566977" cy="1213209"/>
          </a:xfrm>
          <a:prstGeom prst="rect">
            <a:avLst/>
          </a:prstGeom>
        </p:spPr>
      </p:pic>
      <p:sp>
        <p:nvSpPr>
          <p:cNvPr id="6" name="ZoneTexte 5">
            <a:extLst>
              <a:ext uri="{FF2B5EF4-FFF2-40B4-BE49-F238E27FC236}">
                <a16:creationId xmlns:a16="http://schemas.microsoft.com/office/drawing/2014/main" id="{5B0DC7AB-5DFF-C9C6-90C7-C525B8CB1E69}"/>
              </a:ext>
            </a:extLst>
          </p:cNvPr>
          <p:cNvSpPr txBox="1"/>
          <p:nvPr/>
        </p:nvSpPr>
        <p:spPr>
          <a:xfrm>
            <a:off x="8701978" y="4719199"/>
            <a:ext cx="628698" cy="276999"/>
          </a:xfrm>
          <a:prstGeom prst="rect">
            <a:avLst/>
          </a:prstGeom>
          <a:noFill/>
        </p:spPr>
        <p:txBody>
          <a:bodyPr wrap="none" rtlCol="0">
            <a:spAutoFit/>
          </a:bodyPr>
          <a:lstStyle/>
          <a:p>
            <a:r>
              <a:rPr lang="fr-FR" sz="1200" dirty="0"/>
              <a:t>GERC</a:t>
            </a:r>
          </a:p>
        </p:txBody>
      </p:sp>
      <p:pic>
        <p:nvPicPr>
          <p:cNvPr id="7" name="Image 6">
            <a:extLst>
              <a:ext uri="{FF2B5EF4-FFF2-40B4-BE49-F238E27FC236}">
                <a16:creationId xmlns:a16="http://schemas.microsoft.com/office/drawing/2014/main" id="{CD97C85E-4192-CDD7-0C0D-D17210D18B7C}"/>
              </a:ext>
            </a:extLst>
          </p:cNvPr>
          <p:cNvPicPr>
            <a:picLocks noChangeAspect="1"/>
          </p:cNvPicPr>
          <p:nvPr/>
        </p:nvPicPr>
        <p:blipFill>
          <a:blip r:embed="rId7"/>
          <a:stretch>
            <a:fillRect/>
          </a:stretch>
        </p:blipFill>
        <p:spPr>
          <a:xfrm>
            <a:off x="11188843" y="4190886"/>
            <a:ext cx="566977" cy="1213209"/>
          </a:xfrm>
          <a:prstGeom prst="rect">
            <a:avLst/>
          </a:prstGeom>
        </p:spPr>
      </p:pic>
      <p:pic>
        <p:nvPicPr>
          <p:cNvPr id="8" name="Image 7">
            <a:extLst>
              <a:ext uri="{FF2B5EF4-FFF2-40B4-BE49-F238E27FC236}">
                <a16:creationId xmlns:a16="http://schemas.microsoft.com/office/drawing/2014/main" id="{91A580FE-8B46-D55A-3B13-B426D071CF11}"/>
              </a:ext>
            </a:extLst>
          </p:cNvPr>
          <p:cNvPicPr>
            <a:picLocks noChangeAspect="1"/>
          </p:cNvPicPr>
          <p:nvPr/>
        </p:nvPicPr>
        <p:blipFill>
          <a:blip r:embed="rId8"/>
          <a:stretch>
            <a:fillRect/>
          </a:stretch>
        </p:blipFill>
        <p:spPr>
          <a:xfrm>
            <a:off x="696064" y="6227572"/>
            <a:ext cx="510206" cy="607081"/>
          </a:xfrm>
          <a:prstGeom prst="rect">
            <a:avLst/>
          </a:prstGeom>
        </p:spPr>
      </p:pic>
    </p:spTree>
    <p:extLst>
      <p:ext uri="{BB962C8B-B14F-4D97-AF65-F5344CB8AC3E}">
        <p14:creationId xmlns:p14="http://schemas.microsoft.com/office/powerpoint/2010/main" val="3886685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1596455574"/>
              </p:ext>
            </p:extLst>
          </p:nvPr>
        </p:nvGraphicFramePr>
        <p:xfrm>
          <a:off x="552448" y="972465"/>
          <a:ext cx="11363326" cy="5233188"/>
        </p:xfrm>
        <a:graphic>
          <a:graphicData uri="http://schemas.openxmlformats.org/drawingml/2006/table">
            <a:tbl>
              <a:tblPr firstRow="1" bandRow="1">
                <a:tableStyleId>{2D5ABB26-0587-4C30-8999-92F81FD0307C}</a:tableStyleId>
              </a:tblPr>
              <a:tblGrid>
                <a:gridCol w="2369669">
                  <a:extLst>
                    <a:ext uri="{9D8B030D-6E8A-4147-A177-3AD203B41FA5}">
                      <a16:colId xmlns:a16="http://schemas.microsoft.com/office/drawing/2014/main" val="3904243132"/>
                    </a:ext>
                  </a:extLst>
                </a:gridCol>
                <a:gridCol w="2529097">
                  <a:extLst>
                    <a:ext uri="{9D8B030D-6E8A-4147-A177-3AD203B41FA5}">
                      <a16:colId xmlns:a16="http://schemas.microsoft.com/office/drawing/2014/main" val="3474167940"/>
                    </a:ext>
                  </a:extLst>
                </a:gridCol>
                <a:gridCol w="3136299">
                  <a:extLst>
                    <a:ext uri="{9D8B030D-6E8A-4147-A177-3AD203B41FA5}">
                      <a16:colId xmlns:a16="http://schemas.microsoft.com/office/drawing/2014/main" val="3039548512"/>
                    </a:ext>
                  </a:extLst>
                </a:gridCol>
                <a:gridCol w="734116">
                  <a:extLst>
                    <a:ext uri="{9D8B030D-6E8A-4147-A177-3AD203B41FA5}">
                      <a16:colId xmlns:a16="http://schemas.microsoft.com/office/drawing/2014/main" val="3531946289"/>
                    </a:ext>
                  </a:extLst>
                </a:gridCol>
                <a:gridCol w="1750360">
                  <a:extLst>
                    <a:ext uri="{9D8B030D-6E8A-4147-A177-3AD203B41FA5}">
                      <a16:colId xmlns:a16="http://schemas.microsoft.com/office/drawing/2014/main" val="1611482222"/>
                    </a:ext>
                  </a:extLst>
                </a:gridCol>
                <a:gridCol w="843785">
                  <a:extLst>
                    <a:ext uri="{9D8B030D-6E8A-4147-A177-3AD203B41FA5}">
                      <a16:colId xmlns:a16="http://schemas.microsoft.com/office/drawing/2014/main" val="1807294722"/>
                    </a:ext>
                  </a:extLst>
                </a:gridCol>
              </a:tblGrid>
              <a:tr h="591645">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81996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Préparer sa transmission</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Clients Premium HDG, GP,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- 18  à 50 ans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ASV</a:t>
                      </a:r>
                    </a:p>
                    <a:p>
                      <a:pPr marR="0" algn="l" rtl="0" eaLnBrk="1" hangingPunct="1">
                        <a:lnSpc>
                          <a:spcPct val="100000"/>
                        </a:lnSpc>
                        <a:spcBef>
                          <a:spcPts val="0"/>
                        </a:spcBef>
                        <a:spcAft>
                          <a:spcPts val="0"/>
                        </a:spcAft>
                        <a:buNone/>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Equiper en prévoyance et en ASV, le conjoint et les enfants, avec l’appui de l’Option Transmission</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PREPARER SA TRANSMISSION</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45208205"/>
                  </a:ext>
                </a:extLst>
              </a:tr>
              <a:tr h="2073174">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Activation PEA</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communs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particuliers 18-69 ans inclus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score Versement PEA</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détenteurs PEA et/ou PEA PME avec versements ≤150 𝑘€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mono parts sociales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sans titres</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spécifique Premium HDG, GP et </a:t>
                      </a:r>
                      <a:r>
                        <a:rPr lang="fr-FR" sz="1000" b="0" i="0" u="sng"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Critère SF = Livret A≥22 950 € et/ou LDDS ≥12 k€ et/ou LEP ≥7,7k€ et/ou  Livret B ≥5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Conseiller à nos clients d’activer leur PEA et proposer le FCP PARMA PEA NOVEMBRE 2024  commercialisable jusqu’au 13 novembre 2024</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BILAN EPARGNE : ACTIVATION PEA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296686721"/>
                  </a:ext>
                </a:extLst>
              </a:tr>
              <a:tr h="167424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Conquête PEA</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communs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particuliers 18-69 ans inclus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score appétence PEA</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non détenteurs PEA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détenteurs d’avoirs externes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d’ASV avec mini 30% d’UC</a:t>
                      </a:r>
                    </a:p>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spécifique Premium HDG, GP et </a:t>
                      </a:r>
                      <a:r>
                        <a:rPr lang="fr-FR" sz="1000" b="0" i="0" u="sng"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Critère SF = Livret A≥22 950 € et/ou LDDS ≥12 k€ et/ou LEP ≥7,7k€ et/ou  Livret B ≥5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Conseiller à nos clients d’ouvrir un PEA et proposer le FCP PARMA PEA NOVEMBRE 2024  commercialisable jusqu’au 13 novembre 2024 ainsi que des parts sociales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BILAN EPARGNE : CONQUETE PEA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732103789"/>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85000"/>
                    <a:lumOff val="15000"/>
                  </a:schemeClr>
                </a:solidFill>
              </a:rPr>
              <a:t>Grand Public </a:t>
            </a:r>
            <a:r>
              <a:rPr lang="fr-FR" sz="1400" b="1" kern="0" dirty="0">
                <a:solidFill>
                  <a:srgbClr val="C00000"/>
                </a:solidFill>
              </a:rPr>
              <a:t>-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a:t>
            </a:r>
            <a:r>
              <a:rPr lang="fr-FR" dirty="0">
                <a:solidFill>
                  <a:srgbClr val="C00000"/>
                </a:solidFill>
                <a:latin typeface="Montserrat Black"/>
              </a:rPr>
              <a:t>Premium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tx1">
                    <a:lumMod val="75000"/>
                    <a:lumOff val="25000"/>
                  </a:schemeClr>
                </a:solidFill>
                <a:latin typeface="Arial" panose="020B0604020202020204" pitchFamily="34" charset="0"/>
                <a:sym typeface="Arial"/>
              </a:rPr>
              <a:t>Po</a:t>
            </a:r>
            <a:r>
              <a:rPr lang="fr-FR" sz="1000" b="1" dirty="0">
                <a:solidFill>
                  <a:schemeClr val="tx1">
                    <a:lumMod val="75000"/>
                    <a:lumOff val="25000"/>
                  </a:schemeClr>
                </a:solidFill>
              </a:rPr>
              <a:t>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sp>
        <p:nvSpPr>
          <p:cNvPr id="3" name="Rectangle 2">
            <a:extLst>
              <a:ext uri="{FF2B5EF4-FFF2-40B4-BE49-F238E27FC236}">
                <a16:creationId xmlns:a16="http://schemas.microsoft.com/office/drawing/2014/main" id="{3EA387D4-52F9-D14C-AC34-77ED72C611B3}"/>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tx2"/>
                </a:solidFill>
                <a:latin typeface="Montserrat Black" panose="00000A00000000000000" pitchFamily="2" charset="0"/>
              </a:rPr>
              <a:t>PREMIUM</a:t>
            </a:r>
          </a:p>
        </p:txBody>
      </p:sp>
      <p:pic>
        <p:nvPicPr>
          <p:cNvPr id="4" name="Image 3">
            <a:extLst>
              <a:ext uri="{FF2B5EF4-FFF2-40B4-BE49-F238E27FC236}">
                <a16:creationId xmlns:a16="http://schemas.microsoft.com/office/drawing/2014/main" id="{5A31D7EA-AA8B-4D7C-E5F8-66FB2033300E}"/>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3381071" y="493844"/>
            <a:ext cx="449915" cy="437241"/>
          </a:xfrm>
          <a:prstGeom prst="rect">
            <a:avLst/>
          </a:prstGeom>
        </p:spPr>
      </p:pic>
      <p:sp>
        <p:nvSpPr>
          <p:cNvPr id="6" name="ZoneTexte 5">
            <a:extLst>
              <a:ext uri="{FF2B5EF4-FFF2-40B4-BE49-F238E27FC236}">
                <a16:creationId xmlns:a16="http://schemas.microsoft.com/office/drawing/2014/main" id="{5B0DC7AB-5DFF-C9C6-90C7-C525B8CB1E69}"/>
              </a:ext>
            </a:extLst>
          </p:cNvPr>
          <p:cNvSpPr txBox="1"/>
          <p:nvPr/>
        </p:nvSpPr>
        <p:spPr>
          <a:xfrm>
            <a:off x="8641319" y="3290500"/>
            <a:ext cx="628698" cy="276999"/>
          </a:xfrm>
          <a:prstGeom prst="rect">
            <a:avLst/>
          </a:prstGeom>
          <a:noFill/>
        </p:spPr>
        <p:txBody>
          <a:bodyPr wrap="none" rtlCol="0">
            <a:spAutoFit/>
          </a:bodyPr>
          <a:lstStyle/>
          <a:p>
            <a:r>
              <a:rPr lang="fr-FR" sz="1200" dirty="0"/>
              <a:t>GERC</a:t>
            </a:r>
          </a:p>
        </p:txBody>
      </p:sp>
      <p:sp>
        <p:nvSpPr>
          <p:cNvPr id="8" name="ZoneTexte 7">
            <a:extLst>
              <a:ext uri="{FF2B5EF4-FFF2-40B4-BE49-F238E27FC236}">
                <a16:creationId xmlns:a16="http://schemas.microsoft.com/office/drawing/2014/main" id="{A9DE2AA4-66E9-B55F-755F-7ACD0C9FF0F6}"/>
              </a:ext>
            </a:extLst>
          </p:cNvPr>
          <p:cNvSpPr txBox="1"/>
          <p:nvPr/>
        </p:nvSpPr>
        <p:spPr>
          <a:xfrm>
            <a:off x="8635303" y="1816981"/>
            <a:ext cx="628698" cy="276999"/>
          </a:xfrm>
          <a:prstGeom prst="rect">
            <a:avLst/>
          </a:prstGeom>
          <a:noFill/>
        </p:spPr>
        <p:txBody>
          <a:bodyPr wrap="none" rtlCol="0">
            <a:spAutoFit/>
          </a:bodyPr>
          <a:lstStyle/>
          <a:p>
            <a:r>
              <a:rPr lang="fr-FR" sz="1200" dirty="0"/>
              <a:t>GERC</a:t>
            </a:r>
          </a:p>
        </p:txBody>
      </p:sp>
      <p:pic>
        <p:nvPicPr>
          <p:cNvPr id="9" name="Image 8">
            <a:extLst>
              <a:ext uri="{FF2B5EF4-FFF2-40B4-BE49-F238E27FC236}">
                <a16:creationId xmlns:a16="http://schemas.microsoft.com/office/drawing/2014/main" id="{693E1E72-BC82-6E95-C0D8-3DB6399534AA}"/>
              </a:ext>
            </a:extLst>
          </p:cNvPr>
          <p:cNvPicPr>
            <a:picLocks noChangeAspect="1"/>
          </p:cNvPicPr>
          <p:nvPr/>
        </p:nvPicPr>
        <p:blipFill>
          <a:blip r:embed="rId7"/>
          <a:stretch>
            <a:fillRect/>
          </a:stretch>
        </p:blipFill>
        <p:spPr>
          <a:xfrm>
            <a:off x="11241729" y="1577173"/>
            <a:ext cx="353594" cy="756616"/>
          </a:xfrm>
          <a:prstGeom prst="rect">
            <a:avLst/>
          </a:prstGeom>
        </p:spPr>
      </p:pic>
      <p:pic>
        <p:nvPicPr>
          <p:cNvPr id="10" name="Image 9">
            <a:extLst>
              <a:ext uri="{FF2B5EF4-FFF2-40B4-BE49-F238E27FC236}">
                <a16:creationId xmlns:a16="http://schemas.microsoft.com/office/drawing/2014/main" id="{E7B878E2-A53F-F675-FD31-DF72658C10E8}"/>
              </a:ext>
            </a:extLst>
          </p:cNvPr>
          <p:cNvPicPr>
            <a:picLocks noChangeAspect="1"/>
          </p:cNvPicPr>
          <p:nvPr/>
        </p:nvPicPr>
        <p:blipFill>
          <a:blip r:embed="rId7"/>
          <a:stretch>
            <a:fillRect/>
          </a:stretch>
        </p:blipFill>
        <p:spPr>
          <a:xfrm>
            <a:off x="11198536" y="2779645"/>
            <a:ext cx="439979" cy="941461"/>
          </a:xfrm>
          <a:prstGeom prst="rect">
            <a:avLst/>
          </a:prstGeom>
        </p:spPr>
      </p:pic>
      <p:sp>
        <p:nvSpPr>
          <p:cNvPr id="12" name="ZoneTexte 11">
            <a:extLst>
              <a:ext uri="{FF2B5EF4-FFF2-40B4-BE49-F238E27FC236}">
                <a16:creationId xmlns:a16="http://schemas.microsoft.com/office/drawing/2014/main" id="{3E597FE9-5F43-9993-8FE4-9B13DF02DEF7}"/>
              </a:ext>
            </a:extLst>
          </p:cNvPr>
          <p:cNvSpPr txBox="1"/>
          <p:nvPr/>
        </p:nvSpPr>
        <p:spPr>
          <a:xfrm>
            <a:off x="8609235" y="5239876"/>
            <a:ext cx="628698" cy="276999"/>
          </a:xfrm>
          <a:prstGeom prst="rect">
            <a:avLst/>
          </a:prstGeom>
          <a:noFill/>
        </p:spPr>
        <p:txBody>
          <a:bodyPr wrap="none" rtlCol="0">
            <a:spAutoFit/>
          </a:bodyPr>
          <a:lstStyle/>
          <a:p>
            <a:r>
              <a:rPr lang="fr-FR" sz="1200" dirty="0"/>
              <a:t>GERC</a:t>
            </a:r>
          </a:p>
        </p:txBody>
      </p:sp>
      <p:pic>
        <p:nvPicPr>
          <p:cNvPr id="16" name="Image 15">
            <a:extLst>
              <a:ext uri="{FF2B5EF4-FFF2-40B4-BE49-F238E27FC236}">
                <a16:creationId xmlns:a16="http://schemas.microsoft.com/office/drawing/2014/main" id="{54AA28E3-58FA-1B1D-9CD9-DBD1DD2EF28F}"/>
              </a:ext>
            </a:extLst>
          </p:cNvPr>
          <p:cNvPicPr>
            <a:picLocks noChangeAspect="1"/>
          </p:cNvPicPr>
          <p:nvPr/>
        </p:nvPicPr>
        <p:blipFill>
          <a:blip r:embed="rId7"/>
          <a:stretch>
            <a:fillRect/>
          </a:stretch>
        </p:blipFill>
        <p:spPr>
          <a:xfrm>
            <a:off x="11241729" y="4850714"/>
            <a:ext cx="439979" cy="941461"/>
          </a:xfrm>
          <a:prstGeom prst="rect">
            <a:avLst/>
          </a:prstGeom>
        </p:spPr>
      </p:pic>
      <p:pic>
        <p:nvPicPr>
          <p:cNvPr id="2" name="Image 1">
            <a:extLst>
              <a:ext uri="{FF2B5EF4-FFF2-40B4-BE49-F238E27FC236}">
                <a16:creationId xmlns:a16="http://schemas.microsoft.com/office/drawing/2014/main" id="{28645884-50C6-5822-853A-8C981AC31FDB}"/>
              </a:ext>
            </a:extLst>
          </p:cNvPr>
          <p:cNvPicPr>
            <a:picLocks noChangeAspect="1"/>
          </p:cNvPicPr>
          <p:nvPr/>
        </p:nvPicPr>
        <p:blipFill>
          <a:blip r:embed="rId8"/>
          <a:stretch>
            <a:fillRect/>
          </a:stretch>
        </p:blipFill>
        <p:spPr>
          <a:xfrm>
            <a:off x="696064" y="6227572"/>
            <a:ext cx="510206" cy="607081"/>
          </a:xfrm>
          <a:prstGeom prst="rect">
            <a:avLst/>
          </a:prstGeom>
        </p:spPr>
      </p:pic>
      <p:graphicFrame>
        <p:nvGraphicFramePr>
          <p:cNvPr id="17" name="Objet 16">
            <a:extLst>
              <a:ext uri="{FF2B5EF4-FFF2-40B4-BE49-F238E27FC236}">
                <a16:creationId xmlns:a16="http://schemas.microsoft.com/office/drawing/2014/main" id="{54C570A4-0CB7-20CD-1CF9-816B15A195FF}"/>
              </a:ext>
            </a:extLst>
          </p:cNvPr>
          <p:cNvGraphicFramePr>
            <a:graphicFrameLocks noChangeAspect="1"/>
          </p:cNvGraphicFramePr>
          <p:nvPr/>
        </p:nvGraphicFramePr>
        <p:xfrm>
          <a:off x="888483" y="3772989"/>
          <a:ext cx="1490662" cy="200025"/>
        </p:xfrm>
        <a:graphic>
          <a:graphicData uri="http://schemas.openxmlformats.org/presentationml/2006/ole">
            <mc:AlternateContent xmlns:mc="http://schemas.openxmlformats.org/markup-compatibility/2006">
              <mc:Choice xmlns:v="urn:schemas-microsoft-com:vml" Requires="v">
                <p:oleObj name="Worksheet" r:id="rId9" imgW="1800113" imgH="200064" progId="Excel.Sheet.12">
                  <p:embed/>
                </p:oleObj>
              </mc:Choice>
              <mc:Fallback>
                <p:oleObj name="Worksheet" r:id="rId9" imgW="1800113" imgH="200064" progId="Excel.Sheet.12">
                  <p:embed/>
                  <p:pic>
                    <p:nvPicPr>
                      <p:cNvPr id="17" name="Objet 16">
                        <a:extLst>
                          <a:ext uri="{FF2B5EF4-FFF2-40B4-BE49-F238E27FC236}">
                            <a16:creationId xmlns:a16="http://schemas.microsoft.com/office/drawing/2014/main" id="{54C570A4-0CB7-20CD-1CF9-816B15A195FF}"/>
                          </a:ext>
                        </a:extLst>
                      </p:cNvPr>
                      <p:cNvPicPr/>
                      <p:nvPr/>
                    </p:nvPicPr>
                    <p:blipFill>
                      <a:blip r:embed="rId10"/>
                      <a:stretch>
                        <a:fillRect/>
                      </a:stretch>
                    </p:blipFill>
                    <p:spPr>
                      <a:xfrm>
                        <a:off x="888483" y="3772989"/>
                        <a:ext cx="1490662" cy="200025"/>
                      </a:xfrm>
                      <a:prstGeom prst="rect">
                        <a:avLst/>
                      </a:prstGeom>
                    </p:spPr>
                  </p:pic>
                </p:oleObj>
              </mc:Fallback>
            </mc:AlternateContent>
          </a:graphicData>
        </a:graphic>
      </p:graphicFrame>
      <p:graphicFrame>
        <p:nvGraphicFramePr>
          <p:cNvPr id="18" name="Objet 17">
            <a:extLst>
              <a:ext uri="{FF2B5EF4-FFF2-40B4-BE49-F238E27FC236}">
                <a16:creationId xmlns:a16="http://schemas.microsoft.com/office/drawing/2014/main" id="{150CCD9B-67C1-25F1-EF2D-9F0CC08BD13D}"/>
              </a:ext>
            </a:extLst>
          </p:cNvPr>
          <p:cNvGraphicFramePr>
            <a:graphicFrameLocks noChangeAspect="1"/>
          </p:cNvGraphicFramePr>
          <p:nvPr/>
        </p:nvGraphicFramePr>
        <p:xfrm>
          <a:off x="729778" y="5592150"/>
          <a:ext cx="1490662" cy="200025"/>
        </p:xfrm>
        <a:graphic>
          <a:graphicData uri="http://schemas.openxmlformats.org/presentationml/2006/ole">
            <mc:AlternateContent xmlns:mc="http://schemas.openxmlformats.org/markup-compatibility/2006">
              <mc:Choice xmlns:v="urn:schemas-microsoft-com:vml" Requires="v">
                <p:oleObj name="Worksheet" r:id="rId11" imgW="1800113" imgH="200064" progId="Excel.Sheet.12">
                  <p:embed/>
                </p:oleObj>
              </mc:Choice>
              <mc:Fallback>
                <p:oleObj name="Worksheet" r:id="rId11" imgW="1800113" imgH="200064" progId="Excel.Sheet.12">
                  <p:embed/>
                  <p:pic>
                    <p:nvPicPr>
                      <p:cNvPr id="18" name="Objet 17">
                        <a:extLst>
                          <a:ext uri="{FF2B5EF4-FFF2-40B4-BE49-F238E27FC236}">
                            <a16:creationId xmlns:a16="http://schemas.microsoft.com/office/drawing/2014/main" id="{150CCD9B-67C1-25F1-EF2D-9F0CC08BD13D}"/>
                          </a:ext>
                        </a:extLst>
                      </p:cNvPr>
                      <p:cNvPicPr/>
                      <p:nvPr/>
                    </p:nvPicPr>
                    <p:blipFill>
                      <a:blip r:embed="rId10"/>
                      <a:stretch>
                        <a:fillRect/>
                      </a:stretch>
                    </p:blipFill>
                    <p:spPr>
                      <a:xfrm>
                        <a:off x="729778" y="5592150"/>
                        <a:ext cx="1490662" cy="200025"/>
                      </a:xfrm>
                      <a:prstGeom prst="rect">
                        <a:avLst/>
                      </a:prstGeom>
                    </p:spPr>
                  </p:pic>
                </p:oleObj>
              </mc:Fallback>
            </mc:AlternateContent>
          </a:graphicData>
        </a:graphic>
      </p:graphicFrame>
      <p:sp>
        <p:nvSpPr>
          <p:cNvPr id="225" name="Rectangle 224">
            <a:extLst>
              <a:ext uri="{FF2B5EF4-FFF2-40B4-BE49-F238E27FC236}">
                <a16:creationId xmlns:a16="http://schemas.microsoft.com/office/drawing/2014/main" id="{097C637D-E867-BC74-1381-964179FAF9DD}"/>
              </a:ext>
            </a:extLst>
          </p:cNvPr>
          <p:cNvSpPr/>
          <p:nvPr/>
        </p:nvSpPr>
        <p:spPr>
          <a:xfrm>
            <a:off x="523509" y="951774"/>
            <a:ext cx="11392265" cy="5253879"/>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7545809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4033202490"/>
              </p:ext>
            </p:extLst>
          </p:nvPr>
        </p:nvGraphicFramePr>
        <p:xfrm>
          <a:off x="577012" y="1099335"/>
          <a:ext cx="11396275" cy="3929025"/>
        </p:xfrm>
        <a:graphic>
          <a:graphicData uri="http://schemas.openxmlformats.org/drawingml/2006/table">
            <a:tbl>
              <a:tblPr firstRow="1" bandRow="1">
                <a:tableStyleId>{2D5ABB26-0587-4C30-8999-92F81FD0307C}</a:tableStyleId>
              </a:tblPr>
              <a:tblGrid>
                <a:gridCol w="2376540">
                  <a:extLst>
                    <a:ext uri="{9D8B030D-6E8A-4147-A177-3AD203B41FA5}">
                      <a16:colId xmlns:a16="http://schemas.microsoft.com/office/drawing/2014/main" val="3904243132"/>
                    </a:ext>
                  </a:extLst>
                </a:gridCol>
                <a:gridCol w="2786825">
                  <a:extLst>
                    <a:ext uri="{9D8B030D-6E8A-4147-A177-3AD203B41FA5}">
                      <a16:colId xmlns:a16="http://schemas.microsoft.com/office/drawing/2014/main" val="3474167940"/>
                    </a:ext>
                  </a:extLst>
                </a:gridCol>
                <a:gridCol w="2894998">
                  <a:extLst>
                    <a:ext uri="{9D8B030D-6E8A-4147-A177-3AD203B41FA5}">
                      <a16:colId xmlns:a16="http://schemas.microsoft.com/office/drawing/2014/main" val="3039548512"/>
                    </a:ext>
                  </a:extLst>
                </a:gridCol>
                <a:gridCol w="736245">
                  <a:extLst>
                    <a:ext uri="{9D8B030D-6E8A-4147-A177-3AD203B41FA5}">
                      <a16:colId xmlns:a16="http://schemas.microsoft.com/office/drawing/2014/main" val="3531946289"/>
                    </a:ext>
                  </a:extLst>
                </a:gridCol>
                <a:gridCol w="1755436">
                  <a:extLst>
                    <a:ext uri="{9D8B030D-6E8A-4147-A177-3AD203B41FA5}">
                      <a16:colId xmlns:a16="http://schemas.microsoft.com/office/drawing/2014/main" val="1611482222"/>
                    </a:ext>
                  </a:extLst>
                </a:gridCol>
                <a:gridCol w="846231">
                  <a:extLst>
                    <a:ext uri="{9D8B030D-6E8A-4147-A177-3AD203B41FA5}">
                      <a16:colId xmlns:a16="http://schemas.microsoft.com/office/drawing/2014/main" val="1807294722"/>
                    </a:ext>
                  </a:extLst>
                </a:gridCol>
              </a:tblGrid>
              <a:tr h="61115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1176346">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Abonnement assurance vie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Clients Premium HDG, GP,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- 18  à 65 ans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ASV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Millevie</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INFINIE , PREMIUM ou Nuances Plus </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-sans versements programmés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bancarisés principaux avec flux &gt;1500 euros</a:t>
                      </a:r>
                    </a:p>
                    <a:p>
                      <a:pPr marR="0" algn="l" rtl="0" eaLnBrk="1" hangingPunct="1">
                        <a:lnSpc>
                          <a:spcPct val="100000"/>
                        </a:lnSpc>
                        <a:spcBef>
                          <a:spcPts val="0"/>
                        </a:spcBef>
                        <a:spcAft>
                          <a:spcPts val="0"/>
                        </a:spcAft>
                        <a:buNone/>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Réactiver nos contrats inactifs.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à nos clients la mise en place de versements programmés.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ABONNEMENTS ASV</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45208205"/>
                  </a:ext>
                </a:extLst>
              </a:tr>
              <a:tr h="214152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Révision clauses bénéficiaires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communs</a:t>
                      </a:r>
                    </a:p>
                    <a:p>
                      <a:endPar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détenteurs d’une assurance vie avec une clause bénéficiaire incomplète ou erronée , nécessitant une mise à jour</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Fiabiliser les clauses bénéficiaires de nos contrats.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Profiter de la rencontre client pour proposer la mise en place de l’option transmission pour les bénéficiaires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REVISION CLAUSES BENEFICIAIRES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29668672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85000"/>
                    <a:lumOff val="15000"/>
                  </a:schemeClr>
                </a:solidFill>
              </a:rPr>
              <a:t>Grand Public </a:t>
            </a:r>
            <a:r>
              <a:rPr lang="fr-FR" sz="1400" b="1" kern="0" dirty="0">
                <a:solidFill>
                  <a:srgbClr val="C00000"/>
                </a:solidFill>
              </a:rPr>
              <a:t>-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a:t>
            </a:r>
            <a:r>
              <a:rPr lang="fr-FR" dirty="0">
                <a:solidFill>
                  <a:srgbClr val="C00000"/>
                </a:solidFill>
                <a:latin typeface="Montserrat Black"/>
              </a:rPr>
              <a:t>Premium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tx1">
                    <a:lumMod val="75000"/>
                    <a:lumOff val="25000"/>
                  </a:schemeClr>
                </a:solidFill>
                <a:latin typeface="Arial" panose="020B0604020202020204" pitchFamily="34" charset="0"/>
                <a:sym typeface="Arial"/>
              </a:rPr>
              <a:t>Po</a:t>
            </a:r>
            <a:r>
              <a:rPr lang="fr-FR" sz="1000" b="1" dirty="0">
                <a:solidFill>
                  <a:schemeClr val="tx1">
                    <a:lumMod val="75000"/>
                    <a:lumOff val="25000"/>
                  </a:schemeClr>
                </a:solidFill>
              </a:rPr>
              <a:t>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548074" y="1099335"/>
            <a:ext cx="11396276" cy="3887559"/>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EA387D4-52F9-D14C-AC34-77ED72C611B3}"/>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tx2"/>
                </a:solidFill>
                <a:latin typeface="Montserrat Black" panose="00000A00000000000000" pitchFamily="2" charset="0"/>
              </a:rPr>
              <a:t>PREMIUM</a:t>
            </a:r>
          </a:p>
        </p:txBody>
      </p:sp>
      <p:pic>
        <p:nvPicPr>
          <p:cNvPr id="4" name="Image 3">
            <a:extLst>
              <a:ext uri="{FF2B5EF4-FFF2-40B4-BE49-F238E27FC236}">
                <a16:creationId xmlns:a16="http://schemas.microsoft.com/office/drawing/2014/main" id="{5A31D7EA-AA8B-4D7C-E5F8-66FB2033300E}"/>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3381071" y="493844"/>
            <a:ext cx="449915" cy="437241"/>
          </a:xfrm>
          <a:prstGeom prst="rect">
            <a:avLst/>
          </a:prstGeom>
        </p:spPr>
      </p:pic>
      <p:sp>
        <p:nvSpPr>
          <p:cNvPr id="8" name="ZoneTexte 7">
            <a:extLst>
              <a:ext uri="{FF2B5EF4-FFF2-40B4-BE49-F238E27FC236}">
                <a16:creationId xmlns:a16="http://schemas.microsoft.com/office/drawing/2014/main" id="{A9DE2AA4-66E9-B55F-755F-7ACD0C9FF0F6}"/>
              </a:ext>
            </a:extLst>
          </p:cNvPr>
          <p:cNvSpPr txBox="1"/>
          <p:nvPr/>
        </p:nvSpPr>
        <p:spPr>
          <a:xfrm>
            <a:off x="8701978" y="1816981"/>
            <a:ext cx="628698" cy="276999"/>
          </a:xfrm>
          <a:prstGeom prst="rect">
            <a:avLst/>
          </a:prstGeom>
          <a:noFill/>
        </p:spPr>
        <p:txBody>
          <a:bodyPr wrap="none" rtlCol="0">
            <a:spAutoFit/>
          </a:bodyPr>
          <a:lstStyle/>
          <a:p>
            <a:r>
              <a:rPr lang="fr-FR" sz="1200" dirty="0"/>
              <a:t>GERC</a:t>
            </a:r>
          </a:p>
        </p:txBody>
      </p:sp>
      <p:pic>
        <p:nvPicPr>
          <p:cNvPr id="9" name="Image 8">
            <a:extLst>
              <a:ext uri="{FF2B5EF4-FFF2-40B4-BE49-F238E27FC236}">
                <a16:creationId xmlns:a16="http://schemas.microsoft.com/office/drawing/2014/main" id="{693E1E72-BC82-6E95-C0D8-3DB6399534AA}"/>
              </a:ext>
            </a:extLst>
          </p:cNvPr>
          <p:cNvPicPr>
            <a:picLocks noChangeAspect="1"/>
          </p:cNvPicPr>
          <p:nvPr/>
        </p:nvPicPr>
        <p:blipFill>
          <a:blip r:embed="rId7"/>
          <a:stretch>
            <a:fillRect/>
          </a:stretch>
        </p:blipFill>
        <p:spPr>
          <a:xfrm>
            <a:off x="11289354" y="1855611"/>
            <a:ext cx="353594" cy="756616"/>
          </a:xfrm>
          <a:prstGeom prst="rect">
            <a:avLst/>
          </a:prstGeom>
        </p:spPr>
      </p:pic>
      <p:pic>
        <p:nvPicPr>
          <p:cNvPr id="2" name="Image 1">
            <a:extLst>
              <a:ext uri="{FF2B5EF4-FFF2-40B4-BE49-F238E27FC236}">
                <a16:creationId xmlns:a16="http://schemas.microsoft.com/office/drawing/2014/main" id="{28645884-50C6-5822-853A-8C981AC31FDB}"/>
              </a:ext>
            </a:extLst>
          </p:cNvPr>
          <p:cNvPicPr>
            <a:picLocks noChangeAspect="1"/>
          </p:cNvPicPr>
          <p:nvPr/>
        </p:nvPicPr>
        <p:blipFill>
          <a:blip r:embed="rId8"/>
          <a:stretch>
            <a:fillRect/>
          </a:stretch>
        </p:blipFill>
        <p:spPr>
          <a:xfrm>
            <a:off x="696064" y="6227572"/>
            <a:ext cx="510206" cy="607081"/>
          </a:xfrm>
          <a:prstGeom prst="rect">
            <a:avLst/>
          </a:prstGeom>
        </p:spPr>
      </p:pic>
      <p:sp>
        <p:nvSpPr>
          <p:cNvPr id="7" name="ZoneTexte 6">
            <a:extLst>
              <a:ext uri="{FF2B5EF4-FFF2-40B4-BE49-F238E27FC236}">
                <a16:creationId xmlns:a16="http://schemas.microsoft.com/office/drawing/2014/main" id="{AE2B9A7F-C458-F8FC-1575-5100E3BDEDC1}"/>
              </a:ext>
            </a:extLst>
          </p:cNvPr>
          <p:cNvSpPr txBox="1"/>
          <p:nvPr/>
        </p:nvSpPr>
        <p:spPr>
          <a:xfrm>
            <a:off x="8701978" y="3482865"/>
            <a:ext cx="628698" cy="276999"/>
          </a:xfrm>
          <a:prstGeom prst="rect">
            <a:avLst/>
          </a:prstGeom>
          <a:noFill/>
        </p:spPr>
        <p:txBody>
          <a:bodyPr wrap="none" rtlCol="0">
            <a:spAutoFit/>
          </a:bodyPr>
          <a:lstStyle/>
          <a:p>
            <a:r>
              <a:rPr lang="fr-FR" sz="1200" dirty="0"/>
              <a:t>GERC</a:t>
            </a:r>
          </a:p>
        </p:txBody>
      </p:sp>
    </p:spTree>
    <p:extLst>
      <p:ext uri="{BB962C8B-B14F-4D97-AF65-F5344CB8AC3E}">
        <p14:creationId xmlns:p14="http://schemas.microsoft.com/office/powerpoint/2010/main" val="15614956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2153232970"/>
              </p:ext>
            </p:extLst>
          </p:nvPr>
        </p:nvGraphicFramePr>
        <p:xfrm>
          <a:off x="552448" y="972466"/>
          <a:ext cx="11334753" cy="5260376"/>
        </p:xfrm>
        <a:graphic>
          <a:graphicData uri="http://schemas.openxmlformats.org/drawingml/2006/table">
            <a:tbl>
              <a:tblPr firstRow="1" bandRow="1">
                <a:tableStyleId>{2D5ABB26-0587-4C30-8999-92F81FD0307C}</a:tableStyleId>
              </a:tblPr>
              <a:tblGrid>
                <a:gridCol w="2359426">
                  <a:extLst>
                    <a:ext uri="{9D8B030D-6E8A-4147-A177-3AD203B41FA5}">
                      <a16:colId xmlns:a16="http://schemas.microsoft.com/office/drawing/2014/main" val="3904243132"/>
                    </a:ext>
                  </a:extLst>
                </a:gridCol>
                <a:gridCol w="2527022">
                  <a:extLst>
                    <a:ext uri="{9D8B030D-6E8A-4147-A177-3AD203B41FA5}">
                      <a16:colId xmlns:a16="http://schemas.microsoft.com/office/drawing/2014/main" val="3474167940"/>
                    </a:ext>
                  </a:extLst>
                </a:gridCol>
                <a:gridCol w="3128413">
                  <a:extLst>
                    <a:ext uri="{9D8B030D-6E8A-4147-A177-3AD203B41FA5}">
                      <a16:colId xmlns:a16="http://schemas.microsoft.com/office/drawing/2014/main" val="3039548512"/>
                    </a:ext>
                  </a:extLst>
                </a:gridCol>
                <a:gridCol w="732270">
                  <a:extLst>
                    <a:ext uri="{9D8B030D-6E8A-4147-A177-3AD203B41FA5}">
                      <a16:colId xmlns:a16="http://schemas.microsoft.com/office/drawing/2014/main" val="3531946289"/>
                    </a:ext>
                  </a:extLst>
                </a:gridCol>
                <a:gridCol w="1745959">
                  <a:extLst>
                    <a:ext uri="{9D8B030D-6E8A-4147-A177-3AD203B41FA5}">
                      <a16:colId xmlns:a16="http://schemas.microsoft.com/office/drawing/2014/main" val="1611482222"/>
                    </a:ext>
                  </a:extLst>
                </a:gridCol>
                <a:gridCol w="841663">
                  <a:extLst>
                    <a:ext uri="{9D8B030D-6E8A-4147-A177-3AD203B41FA5}">
                      <a16:colId xmlns:a16="http://schemas.microsoft.com/office/drawing/2014/main" val="1807294722"/>
                    </a:ext>
                  </a:extLst>
                </a:gridCol>
              </a:tblGrid>
              <a:tr h="47237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132908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Conquérir des clients bancarisés par la famille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majeurs capables Premium BP</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Avec :</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sous-cible 1 : enfant mineur  (15-17 ans) non JBP et sans forfait</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sous-cible 2 : enfant majeur  (18-24 ans) non JBP et sans forfait</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sous-cible 3: conjoint non BP/JBP et sans forfait</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Conquérir le conjoint et les enfants en s’appuyant sur la relation de confiance établie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CONQUETE FAMILLE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45208205"/>
                  </a:ext>
                </a:extLst>
              </a:tr>
              <a:tr h="1188774">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Fil rouge GP/Pro : clients PREMIUM repérés PRO de santé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Ciblage Premium HDG, GP et BP</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Match entre cette base et la base conquête PRO (base SIRENE)</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Qualification de l’activité PRO </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repéré » : N° de SIREN et libellé de l’activité</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Accélérer la conquête des doubles relations sur les clients PRO pour renforcer la collecte et l’enrichissement des fonds de commerce avec l’action FIL ROUGE PRO-GP</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FIL ROUGE GP-PRO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189032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Proposer nos solutions immobilières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Premium entre 45 et 60 ans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flux annuels&gt; 50K€</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avec liquidités &gt; 30K€</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non-détenteurs de lot immobilier</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propriétaire de sa résidence principale</a:t>
                      </a: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Cible 1</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avec une capacité d’épargne supérieure à 500 euros si possible</a:t>
                      </a: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Cible 2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d’un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à échéance &lt; 24 mois</a:t>
                      </a: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Cible 3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clients en double relation PRO/PREMIUM</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Contacter nos clients à potentiel pour leur proposer nos solutions en immobilier patrimonial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Q2 IMMOBILIER PATRIMONIAL</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732103789"/>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85000"/>
                    <a:lumOff val="15000"/>
                  </a:schemeClr>
                </a:solidFill>
              </a:rPr>
              <a:t>Grand Public </a:t>
            </a:r>
            <a:r>
              <a:rPr lang="fr-FR" sz="1400" b="1" kern="0" dirty="0">
                <a:solidFill>
                  <a:srgbClr val="C00000"/>
                </a:solidFill>
              </a:rPr>
              <a:t>-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a:t>
            </a:r>
            <a:r>
              <a:rPr lang="fr-FR" dirty="0">
                <a:solidFill>
                  <a:srgbClr val="C00000"/>
                </a:solidFill>
                <a:latin typeface="Montserrat Black"/>
              </a:rPr>
              <a:t>Premium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tx1">
                    <a:lumMod val="75000"/>
                    <a:lumOff val="25000"/>
                  </a:schemeClr>
                </a:solidFill>
                <a:latin typeface="Arial" panose="020B0604020202020204" pitchFamily="34" charset="0"/>
                <a:sym typeface="Arial"/>
              </a:rPr>
              <a:t>Po</a:t>
            </a:r>
            <a:r>
              <a:rPr lang="fr-FR" sz="1000" b="1" dirty="0">
                <a:solidFill>
                  <a:schemeClr val="tx1">
                    <a:lumMod val="75000"/>
                    <a:lumOff val="25000"/>
                  </a:schemeClr>
                </a:solidFill>
              </a:rPr>
              <a:t>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4"/>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523510" y="1004973"/>
            <a:ext cx="11363690" cy="5184371"/>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EA387D4-52F9-D14C-AC34-77ED72C611B3}"/>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tx2"/>
                </a:solidFill>
                <a:latin typeface="Montserrat Black" panose="00000A00000000000000" pitchFamily="2" charset="0"/>
              </a:rPr>
              <a:t>PREMIUM</a:t>
            </a:r>
          </a:p>
        </p:txBody>
      </p:sp>
      <p:pic>
        <p:nvPicPr>
          <p:cNvPr id="4" name="Image 3">
            <a:extLst>
              <a:ext uri="{FF2B5EF4-FFF2-40B4-BE49-F238E27FC236}">
                <a16:creationId xmlns:a16="http://schemas.microsoft.com/office/drawing/2014/main" id="{5A31D7EA-AA8B-4D7C-E5F8-66FB2033300E}"/>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3381071" y="493844"/>
            <a:ext cx="449915" cy="437241"/>
          </a:xfrm>
          <a:prstGeom prst="rect">
            <a:avLst/>
          </a:prstGeom>
        </p:spPr>
      </p:pic>
      <p:sp>
        <p:nvSpPr>
          <p:cNvPr id="6" name="ZoneTexte 5">
            <a:extLst>
              <a:ext uri="{FF2B5EF4-FFF2-40B4-BE49-F238E27FC236}">
                <a16:creationId xmlns:a16="http://schemas.microsoft.com/office/drawing/2014/main" id="{5B0DC7AB-5DFF-C9C6-90C7-C525B8CB1E69}"/>
              </a:ext>
            </a:extLst>
          </p:cNvPr>
          <p:cNvSpPr txBox="1"/>
          <p:nvPr/>
        </p:nvSpPr>
        <p:spPr>
          <a:xfrm>
            <a:off x="8637810" y="3594295"/>
            <a:ext cx="628698" cy="276999"/>
          </a:xfrm>
          <a:prstGeom prst="rect">
            <a:avLst/>
          </a:prstGeom>
          <a:noFill/>
        </p:spPr>
        <p:txBody>
          <a:bodyPr wrap="none" rtlCol="0">
            <a:spAutoFit/>
          </a:bodyPr>
          <a:lstStyle/>
          <a:p>
            <a:r>
              <a:rPr lang="fr-FR" sz="1200" dirty="0"/>
              <a:t>GERC</a:t>
            </a:r>
          </a:p>
        </p:txBody>
      </p:sp>
      <p:sp>
        <p:nvSpPr>
          <p:cNvPr id="8" name="ZoneTexte 7">
            <a:extLst>
              <a:ext uri="{FF2B5EF4-FFF2-40B4-BE49-F238E27FC236}">
                <a16:creationId xmlns:a16="http://schemas.microsoft.com/office/drawing/2014/main" id="{A9DE2AA4-66E9-B55F-755F-7ACD0C9FF0F6}"/>
              </a:ext>
            </a:extLst>
          </p:cNvPr>
          <p:cNvSpPr txBox="1"/>
          <p:nvPr/>
        </p:nvSpPr>
        <p:spPr>
          <a:xfrm>
            <a:off x="8637810" y="2144881"/>
            <a:ext cx="628698" cy="276999"/>
          </a:xfrm>
          <a:prstGeom prst="rect">
            <a:avLst/>
          </a:prstGeom>
          <a:noFill/>
        </p:spPr>
        <p:txBody>
          <a:bodyPr wrap="none" rtlCol="0">
            <a:spAutoFit/>
          </a:bodyPr>
          <a:lstStyle/>
          <a:p>
            <a:r>
              <a:rPr lang="fr-FR" sz="1200" dirty="0"/>
              <a:t>GERC</a:t>
            </a:r>
          </a:p>
        </p:txBody>
      </p:sp>
      <p:pic>
        <p:nvPicPr>
          <p:cNvPr id="9" name="Image 8">
            <a:extLst>
              <a:ext uri="{FF2B5EF4-FFF2-40B4-BE49-F238E27FC236}">
                <a16:creationId xmlns:a16="http://schemas.microsoft.com/office/drawing/2014/main" id="{693E1E72-BC82-6E95-C0D8-3DB6399534AA}"/>
              </a:ext>
            </a:extLst>
          </p:cNvPr>
          <p:cNvPicPr>
            <a:picLocks noChangeAspect="1"/>
          </p:cNvPicPr>
          <p:nvPr/>
        </p:nvPicPr>
        <p:blipFill>
          <a:blip r:embed="rId7"/>
          <a:stretch>
            <a:fillRect/>
          </a:stretch>
        </p:blipFill>
        <p:spPr>
          <a:xfrm>
            <a:off x="11167364" y="1847539"/>
            <a:ext cx="353594" cy="756616"/>
          </a:xfrm>
          <a:prstGeom prst="rect">
            <a:avLst/>
          </a:prstGeom>
        </p:spPr>
      </p:pic>
      <p:sp>
        <p:nvSpPr>
          <p:cNvPr id="12" name="ZoneTexte 11">
            <a:extLst>
              <a:ext uri="{FF2B5EF4-FFF2-40B4-BE49-F238E27FC236}">
                <a16:creationId xmlns:a16="http://schemas.microsoft.com/office/drawing/2014/main" id="{3E597FE9-5F43-9993-8FE4-9B13DF02DEF7}"/>
              </a:ext>
            </a:extLst>
          </p:cNvPr>
          <p:cNvSpPr txBox="1"/>
          <p:nvPr/>
        </p:nvSpPr>
        <p:spPr>
          <a:xfrm>
            <a:off x="8637810" y="5239876"/>
            <a:ext cx="628698" cy="276999"/>
          </a:xfrm>
          <a:prstGeom prst="rect">
            <a:avLst/>
          </a:prstGeom>
          <a:noFill/>
        </p:spPr>
        <p:txBody>
          <a:bodyPr wrap="none" rtlCol="0">
            <a:spAutoFit/>
          </a:bodyPr>
          <a:lstStyle/>
          <a:p>
            <a:r>
              <a:rPr lang="fr-FR" sz="1200" dirty="0"/>
              <a:t>GERC</a:t>
            </a:r>
          </a:p>
        </p:txBody>
      </p:sp>
      <p:pic>
        <p:nvPicPr>
          <p:cNvPr id="2" name="Picture 6" descr="ADN Nations - Analyse de marché et conseil stratégique">
            <a:hlinkClick r:id="rId8" action="ppaction://hlinksldjump"/>
            <a:extLst>
              <a:ext uri="{FF2B5EF4-FFF2-40B4-BE49-F238E27FC236}">
                <a16:creationId xmlns:a16="http://schemas.microsoft.com/office/drawing/2014/main" id="{5B754E9C-167E-395A-6159-A5E8A116BE54}"/>
              </a:ext>
            </a:extLst>
          </p:cNvPr>
          <p:cNvPicPr>
            <a:picLocks noChangeAspect="1" noChangeArrowheads="1"/>
          </p:cNvPicPr>
          <p:nvPr/>
        </p:nvPicPr>
        <p:blipFill>
          <a:blip r:embed="rId9"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691D0E1A-9FE6-796B-4D39-D422AC50020A}"/>
              </a:ext>
            </a:extLst>
          </p:cNvPr>
          <p:cNvPicPr>
            <a:picLocks noChangeAspect="1"/>
          </p:cNvPicPr>
          <p:nvPr/>
        </p:nvPicPr>
        <p:blipFill>
          <a:blip r:embed="rId10"/>
          <a:stretch>
            <a:fillRect/>
          </a:stretch>
        </p:blipFill>
        <p:spPr>
          <a:xfrm>
            <a:off x="696064" y="6227572"/>
            <a:ext cx="510206" cy="607081"/>
          </a:xfrm>
          <a:prstGeom prst="rect">
            <a:avLst/>
          </a:prstGeom>
        </p:spPr>
      </p:pic>
      <p:graphicFrame>
        <p:nvGraphicFramePr>
          <p:cNvPr id="17" name="Objet 16">
            <a:extLst>
              <a:ext uri="{FF2B5EF4-FFF2-40B4-BE49-F238E27FC236}">
                <a16:creationId xmlns:a16="http://schemas.microsoft.com/office/drawing/2014/main" id="{1032468C-E7A1-9CA5-116F-30B54B8962BD}"/>
              </a:ext>
            </a:extLst>
          </p:cNvPr>
          <p:cNvGraphicFramePr>
            <a:graphicFrameLocks noChangeAspect="1"/>
          </p:cNvGraphicFramePr>
          <p:nvPr/>
        </p:nvGraphicFramePr>
        <p:xfrm>
          <a:off x="888483" y="3772989"/>
          <a:ext cx="1490662" cy="200025"/>
        </p:xfrm>
        <a:graphic>
          <a:graphicData uri="http://schemas.openxmlformats.org/presentationml/2006/ole">
            <mc:AlternateContent xmlns:mc="http://schemas.openxmlformats.org/markup-compatibility/2006">
              <mc:Choice xmlns:v="urn:schemas-microsoft-com:vml" Requires="v">
                <p:oleObj name="Worksheet" r:id="rId11" imgW="1800113" imgH="200064" progId="Excel.Sheet.12">
                  <p:embed/>
                </p:oleObj>
              </mc:Choice>
              <mc:Fallback>
                <p:oleObj name="Worksheet" r:id="rId11" imgW="1800113" imgH="200064" progId="Excel.Sheet.12">
                  <p:embed/>
                  <p:pic>
                    <p:nvPicPr>
                      <p:cNvPr id="17" name="Objet 16">
                        <a:extLst>
                          <a:ext uri="{FF2B5EF4-FFF2-40B4-BE49-F238E27FC236}">
                            <a16:creationId xmlns:a16="http://schemas.microsoft.com/office/drawing/2014/main" id="{1032468C-E7A1-9CA5-116F-30B54B8962BD}"/>
                          </a:ext>
                        </a:extLst>
                      </p:cNvPr>
                      <p:cNvPicPr/>
                      <p:nvPr/>
                    </p:nvPicPr>
                    <p:blipFill>
                      <a:blip r:embed="rId12"/>
                      <a:stretch>
                        <a:fillRect/>
                      </a:stretch>
                    </p:blipFill>
                    <p:spPr>
                      <a:xfrm>
                        <a:off x="888483" y="3772989"/>
                        <a:ext cx="1490662" cy="200025"/>
                      </a:xfrm>
                      <a:prstGeom prst="rect">
                        <a:avLst/>
                      </a:prstGeom>
                    </p:spPr>
                  </p:pic>
                </p:oleObj>
              </mc:Fallback>
            </mc:AlternateContent>
          </a:graphicData>
        </a:graphic>
      </p:graphicFrame>
      <p:pic>
        <p:nvPicPr>
          <p:cNvPr id="28" name="Image 27">
            <a:extLst>
              <a:ext uri="{FF2B5EF4-FFF2-40B4-BE49-F238E27FC236}">
                <a16:creationId xmlns:a16="http://schemas.microsoft.com/office/drawing/2014/main" id="{AA165A57-3E47-16AE-0BED-C2E82714AB18}"/>
              </a:ext>
            </a:extLst>
          </p:cNvPr>
          <p:cNvPicPr>
            <a:picLocks noChangeAspect="1"/>
          </p:cNvPicPr>
          <p:nvPr/>
        </p:nvPicPr>
        <p:blipFill rotWithShape="1">
          <a:blip r:embed="rId7"/>
          <a:srcRect r="4086" b="36917"/>
          <a:stretch/>
        </p:blipFill>
        <p:spPr>
          <a:xfrm>
            <a:off x="11194689" y="5039579"/>
            <a:ext cx="339143" cy="477296"/>
          </a:xfrm>
          <a:prstGeom prst="rect">
            <a:avLst/>
          </a:prstGeom>
        </p:spPr>
      </p:pic>
    </p:spTree>
    <p:extLst>
      <p:ext uri="{BB962C8B-B14F-4D97-AF65-F5344CB8AC3E}">
        <p14:creationId xmlns:p14="http://schemas.microsoft.com/office/powerpoint/2010/main" val="33440130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a:solidFill>
                  <a:schemeClr val="tx1">
                    <a:lumMod val="75000"/>
                    <a:lumOff val="25000"/>
                  </a:schemeClr>
                </a:solidFill>
              </a:rPr>
              <a:t>Grand Public - Premium - </a:t>
            </a:r>
            <a:r>
              <a:rPr lang="fr-FR" sz="1400" b="1" kern="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a:latin typeface="Montserrat Black"/>
              </a:rPr>
              <a:t>Les cibles du </a:t>
            </a:r>
            <a:r>
              <a:rPr lang="fr-FR">
                <a:solidFill>
                  <a:srgbClr val="C00000"/>
                </a:solidFill>
                <a:latin typeface="Montserrat Black"/>
              </a:rPr>
              <a:t>Crédit</a:t>
            </a:r>
            <a:endParaRPr lang="fr-FR">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CREDIT Pro</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a:solidFill>
                  <a:schemeClr val="tx1">
                    <a:lumMod val="75000"/>
                    <a:lumOff val="25000"/>
                  </a:schemeClr>
                </a:solidFill>
              </a:rPr>
              <a:t>Pour en savoir plus, rendez-vous sur le </a:t>
            </a:r>
            <a:r>
              <a:rPr lang="fr-FR" sz="1000" b="1">
                <a:solidFill>
                  <a:srgbClr val="C00000"/>
                </a:solidFill>
              </a:rPr>
              <a:t>Book des cibles </a:t>
            </a:r>
            <a:r>
              <a:rPr lang="fr-FR" sz="1000">
                <a:solidFill>
                  <a:schemeClr val="tx1">
                    <a:lumMod val="75000"/>
                    <a:lumOff val="25000"/>
                  </a:schemeClr>
                </a:solidFill>
              </a:rPr>
              <a:t>: </a:t>
            </a:r>
            <a:r>
              <a:rPr lang="fr-FR" sz="1000">
                <a:solidFill>
                  <a:schemeClr val="tx1">
                    <a:lumMod val="75000"/>
                    <a:lumOff val="25000"/>
                  </a:schemeClr>
                </a:solidFill>
                <a:hlinkClick r:id="rId4"/>
              </a:rPr>
              <a:t>cliquez ici</a:t>
            </a:r>
            <a:endParaRPr lang="fr-FR" sz="1000">
              <a:solidFill>
                <a:schemeClr val="tx1">
                  <a:lumMod val="75000"/>
                  <a:lumOff val="25000"/>
                </a:schemeClr>
              </a:solidFill>
            </a:endParaRPr>
          </a:p>
        </p:txBody>
      </p:sp>
      <p:graphicFrame>
        <p:nvGraphicFramePr>
          <p:cNvPr id="13" name="Tableau 2">
            <a:extLst>
              <a:ext uri="{FF2B5EF4-FFF2-40B4-BE49-F238E27FC236}">
                <a16:creationId xmlns:a16="http://schemas.microsoft.com/office/drawing/2014/main" id="{1CE69468-3D51-3E0B-1A81-8FAC75C58789}"/>
              </a:ext>
            </a:extLst>
          </p:cNvPr>
          <p:cNvGraphicFramePr>
            <a:graphicFrameLocks noGrp="1"/>
          </p:cNvGraphicFramePr>
          <p:nvPr/>
        </p:nvGraphicFramePr>
        <p:xfrm>
          <a:off x="523510" y="1304679"/>
          <a:ext cx="11544665" cy="439923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err="1">
                          <a:solidFill>
                            <a:schemeClr val="bg1"/>
                          </a:solidFill>
                          <a:effectLst/>
                          <a:latin typeface="Arial" panose="020B0604020202020204" pitchFamily="34" charset="0"/>
                          <a:ea typeface="+mn-ea"/>
                          <a:cs typeface="+mn-cs"/>
                        </a:rPr>
                        <a:t>Comm</a:t>
                      </a:r>
                      <a:endParaRPr lang="fr-FR" sz="1200" b="1" i="0" u="none" strike="noStrike" kern="120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92D050"/>
                          </a:solidFill>
                          <a:effectLst/>
                          <a:uLnTx/>
                          <a:uFillTx/>
                          <a:latin typeface="Arial" panose="020B0604020202020204" pitchFamily="34" charset="0"/>
                          <a:ea typeface="+mn-ea"/>
                          <a:cs typeface="+mn-cs"/>
                        </a:rPr>
                        <a:t>Demande de crédit MLT en selfcare (MyOpéFin)</a:t>
                      </a:r>
                      <a:endParaRPr kumimoji="0" lang="fr-FR" sz="1000" b="0" i="0" u="none" strike="noStrike" kern="1200" cap="none" spc="0" normalizeH="0" baseline="0" noProof="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Pros, détenteurs d’abonnement DEI, CE Net Comptes, CE NET Remises ou CE NET EDI</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Informer les clients éligibles de l’existence du nouveau parcours de demande MLT en </a:t>
                      </a:r>
                      <a:r>
                        <a:rPr lang="fr-FR" sz="1000" b="0" i="0" u="none" strike="noStrike" kern="1200" err="1">
                          <a:solidFill>
                            <a:schemeClr val="tx1">
                              <a:lumMod val="75000"/>
                              <a:lumOff val="25000"/>
                            </a:schemeClr>
                          </a:solidFill>
                          <a:effectLst/>
                          <a:latin typeface="Arial" panose="020B0604020202020204" pitchFamily="34" charset="0"/>
                          <a:ea typeface="+mn-ea"/>
                          <a:cs typeface="+mn-cs"/>
                        </a:rPr>
                        <a:t>selfcare</a:t>
                      </a:r>
                      <a:r>
                        <a:rPr lang="fr-FR" sz="1000" b="0" i="0" u="none" strike="noStrike" kern="1200">
                          <a:solidFill>
                            <a:schemeClr val="tx1">
                              <a:lumMod val="75000"/>
                              <a:lumOff val="25000"/>
                            </a:schemeClr>
                          </a:solidFill>
                          <a:effectLst/>
                          <a:latin typeface="Arial" panose="020B0604020202020204" pitchFamily="34" charset="0"/>
                          <a:ea typeface="+mn-ea"/>
                          <a:cs typeface="+mn-cs"/>
                        </a:rPr>
                        <a:t> (via emailing + bannières)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a:solidFill>
                            <a:srgbClr val="C00000"/>
                          </a:solidFill>
                          <a:effectLst/>
                          <a:latin typeface="Arial" panose="020B0604020202020204" pitchFamily="34" charset="0"/>
                          <a:ea typeface="+mn-ea"/>
                          <a:cs typeface="+mn-cs"/>
                        </a:rPr>
                        <a:t>Q2 PRO </a:t>
                      </a:r>
                      <a:r>
                        <a:rPr lang="fr-FR" sz="1000" b="1" i="0" u="none" strike="noStrike" kern="1200" err="1">
                          <a:solidFill>
                            <a:srgbClr val="C00000"/>
                          </a:solidFill>
                          <a:effectLst/>
                          <a:latin typeface="Arial" panose="020B0604020202020204" pitchFamily="34" charset="0"/>
                          <a:ea typeface="+mn-ea"/>
                          <a:cs typeface="+mn-cs"/>
                        </a:rPr>
                        <a:t>Dde</a:t>
                      </a:r>
                      <a:r>
                        <a:rPr lang="fr-FR" sz="1000" b="1" i="0" u="none" strike="noStrike" kern="1200">
                          <a:solidFill>
                            <a:srgbClr val="C00000"/>
                          </a:solidFill>
                          <a:effectLst/>
                          <a:latin typeface="Arial" panose="020B0604020202020204" pitchFamily="34" charset="0"/>
                          <a:ea typeface="+mn-ea"/>
                          <a:cs typeface="+mn-cs"/>
                        </a:rPr>
                        <a:t> de Crédit MLT en </a:t>
                      </a:r>
                      <a:r>
                        <a:rPr lang="fr-FR" sz="1000" b="1" i="0" u="none" strike="noStrike" kern="1200" err="1">
                          <a:solidFill>
                            <a:srgbClr val="C00000"/>
                          </a:solidFill>
                          <a:effectLst/>
                          <a:latin typeface="Arial" panose="020B0604020202020204" pitchFamily="34" charset="0"/>
                          <a:ea typeface="+mn-ea"/>
                          <a:cs typeface="+mn-cs"/>
                        </a:rPr>
                        <a:t>selfcare</a:t>
                      </a:r>
                      <a:endParaRPr lang="fr-FR" sz="1000" b="1" i="0" u="none" strike="noStrike" kern="120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492290"/>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92D050"/>
                          </a:solidFill>
                          <a:effectLst/>
                          <a:uLnTx/>
                          <a:uFillTx/>
                          <a:latin typeface="Arial" panose="020B0604020202020204" pitchFamily="34" charset="0"/>
                          <a:ea typeface="+mn-ea"/>
                          <a:cs typeface="+mn-cs"/>
                          <a:sym typeface="Arial"/>
                        </a:rPr>
                        <a:t>Equipement en Court Terme</a:t>
                      </a:r>
                      <a:endParaRPr kumimoji="0" lang="fr-FR" sz="1000" b="0" i="0" u="none" strike="noStrike" kern="1200" cap="none" spc="0" normalizeH="0" baseline="0" noProof="0">
                        <a:ln>
                          <a:noFill/>
                        </a:ln>
                        <a:solidFill>
                          <a:prstClr val="black">
                            <a:lumMod val="75000"/>
                            <a:lumOff val="25000"/>
                          </a:prstClr>
                        </a:solidFill>
                        <a:effectLst/>
                        <a:highlight>
                          <a:srgbClr val="FFFF00"/>
                        </a:highligh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sym typeface="Arial"/>
                        </a:rPr>
                        <a:t>À partir du 01/05</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Pros actifs, clients depuis 2 ans et plus, non-équipés en CT (découvert ou affacturage) avec CA annuel &gt; 500 K€ </a:t>
                      </a:r>
                      <a:r>
                        <a:rPr lang="fr-FR" sz="900" b="0" i="1" u="none" strike="noStrike" kern="1200">
                          <a:solidFill>
                            <a:schemeClr val="tx1">
                              <a:lumMod val="75000"/>
                              <a:lumOff val="25000"/>
                            </a:schemeClr>
                          </a:solidFill>
                          <a:effectLst/>
                          <a:latin typeface="Arial" panose="020B0604020202020204" pitchFamily="34" charset="0"/>
                          <a:ea typeface="+mn-ea"/>
                          <a:cs typeface="+mn-cs"/>
                        </a:rPr>
                        <a:t>(exclusion des Pros de Santé et des Agri/Viti)</a:t>
                      </a:r>
                      <a:endParaRPr lang="fr-FR" sz="1000" b="0" i="1"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Equiper nos clients Pro actifs en solutions court terme de type Découvert et/ou Affacturage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sym typeface="Arial"/>
                        </a:rPr>
                        <a:t>GERC</a:t>
                      </a:r>
                      <a:r>
                        <a:rPr kumimoji="0" lang="fr-FR" sz="105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sym typeface="Arial"/>
                        </a:rPr>
                        <a:t> </a:t>
                      </a:r>
                      <a:r>
                        <a:rPr kumimoji="0" lang="fr-FR" sz="80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sym typeface="Arial"/>
                        </a:rPr>
                        <a:t>pour clients ayant cliqué sur bannière / ouvert email</a:t>
                      </a:r>
                      <a:endParaRPr kumimoji="0" lang="fr-FR"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a:solidFill>
                            <a:srgbClr val="C00000"/>
                          </a:solidFill>
                          <a:effectLst/>
                          <a:latin typeface="Arial" panose="020B0604020202020204" pitchFamily="34" charset="0"/>
                          <a:ea typeface="+mn-ea"/>
                          <a:cs typeface="+mn-cs"/>
                        </a:rPr>
                        <a:t>Q2 PRO Equipement en court Terme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948843"/>
                  </a:ext>
                </a:extLst>
              </a:tr>
              <a:tr h="811072">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92D050"/>
                          </a:solidFill>
                          <a:effectLst/>
                          <a:uLnTx/>
                          <a:uFillTx/>
                          <a:latin typeface="Arial" panose="020B0604020202020204" pitchFamily="34" charset="0"/>
                          <a:ea typeface="+mn-ea"/>
                          <a:cs typeface="+mn-cs"/>
                        </a:rPr>
                        <a:t>Equipement des Pros de Santé</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chemeClr val="tx1"/>
                          </a:solidFill>
                          <a:effectLst/>
                          <a:uLnTx/>
                          <a:uFillTx/>
                          <a:latin typeface="Arial" panose="020B0604020202020204" pitchFamily="34" charset="0"/>
                          <a:ea typeface="+mn-ea"/>
                          <a:cs typeface="+mn-cs"/>
                        </a:rPr>
                        <a:t>À partir du 02/05, date d’envoi des email/bannières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Pros de Santé (15 codes NAF) disposant d’un compte courant 08 mais </a:t>
                      </a:r>
                      <a:r>
                        <a:rPr lang="fr-FR" sz="1000" b="1" i="0" u="sng" strike="noStrike" kern="1200">
                          <a:solidFill>
                            <a:schemeClr val="tx1">
                              <a:lumMod val="75000"/>
                              <a:lumOff val="25000"/>
                            </a:schemeClr>
                          </a:solidFill>
                          <a:effectLst/>
                          <a:latin typeface="Arial" panose="020B0604020202020204" pitchFamily="34" charset="0"/>
                          <a:ea typeface="+mn-ea"/>
                          <a:cs typeface="+mn-cs"/>
                        </a:rPr>
                        <a:t>non-équipés</a:t>
                      </a:r>
                      <a:r>
                        <a:rPr lang="fr-FR" sz="1000" b="0" i="0" u="none" strike="noStrike" kern="1200">
                          <a:solidFill>
                            <a:schemeClr val="tx1">
                              <a:lumMod val="75000"/>
                              <a:lumOff val="25000"/>
                            </a:schemeClr>
                          </a:solidFill>
                          <a:effectLst/>
                          <a:latin typeface="Arial" panose="020B0604020202020204" pitchFamily="34" charset="0"/>
                          <a:ea typeface="+mn-ea"/>
                          <a:cs typeface="+mn-cs"/>
                        </a:rPr>
                        <a:t> en univers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A (IARD / PREVOYANCE)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Ou G (contrat monétique, TPE, </a:t>
                      </a:r>
                      <a:r>
                        <a:rPr lang="fr-FR" sz="1000" b="0" i="0" u="none" strike="noStrike" kern="1200" err="1">
                          <a:solidFill>
                            <a:schemeClr val="tx1">
                              <a:lumMod val="75000"/>
                              <a:lumOff val="25000"/>
                            </a:schemeClr>
                          </a:solidFill>
                          <a:effectLst/>
                          <a:latin typeface="Arial" panose="020B0604020202020204" pitchFamily="34" charset="0"/>
                          <a:ea typeface="+mn-ea"/>
                          <a:cs typeface="+mn-cs"/>
                        </a:rPr>
                        <a:t>JPELexpress</a:t>
                      </a:r>
                      <a:r>
                        <a:rPr lang="fr-FR" sz="1000" b="0" i="0" u="none" strike="noStrike" kern="1200">
                          <a:solidFill>
                            <a:schemeClr val="tx1">
                              <a:lumMod val="75000"/>
                              <a:lumOff val="25000"/>
                            </a:schemeClr>
                          </a:solidFill>
                          <a:effectLst/>
                          <a:latin typeface="Arial" panose="020B0604020202020204" pitchFamily="34" charset="0"/>
                          <a:ea typeface="+mn-ea"/>
                          <a:cs typeface="+mn-cs"/>
                        </a:rPr>
                        <a:t>, Oney,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1" i="0" u="none" strike="noStrike" kern="1200">
                          <a:solidFill>
                            <a:schemeClr val="tx1">
                              <a:lumMod val="75000"/>
                              <a:lumOff val="25000"/>
                            </a:schemeClr>
                          </a:solidFill>
                          <a:effectLst/>
                          <a:latin typeface="Arial" panose="020B0604020202020204" pitchFamily="34" charset="0"/>
                          <a:ea typeface="+mn-ea"/>
                          <a:cs typeface="+mn-cs"/>
                        </a:rPr>
                        <a:t>Ou L (MLT, CBM, LLD,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Développer l’équipement des Pros de Santé pour les fidéliser, pour intensifier la relation, et générer de la valeur.</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Envoi d’email dédié + bannières web sur ces clients ciblés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1" u="none" strike="noStrike" kern="1200">
                          <a:solidFill>
                            <a:schemeClr val="tx1">
                              <a:lumMod val="75000"/>
                              <a:lumOff val="25000"/>
                            </a:schemeClr>
                          </a:solidFill>
                          <a:effectLst/>
                          <a:latin typeface="Arial" panose="020B0604020202020204" pitchFamily="34" charset="0"/>
                          <a:ea typeface="+mn-ea"/>
                          <a:cs typeface="+mn-cs"/>
                        </a:rPr>
                        <a:t>NB : cette cible couvre plusieurs univers, dont celui du MLT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a:solidFill>
                            <a:srgbClr val="C00000"/>
                          </a:solidFill>
                          <a:effectLst/>
                          <a:latin typeface="Arial" panose="020B0604020202020204" pitchFamily="34" charset="0"/>
                          <a:ea typeface="+mn-ea"/>
                          <a:cs typeface="+mn-cs"/>
                        </a:rPr>
                        <a:t>Q2 PRO DE SANTE EQUIPEMENT</a:t>
                      </a:r>
                      <a:endParaRPr lang="fr-FR" sz="1000" b="1" i="0" u="none" strike="noStrike" kern="120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rgbClr val="92D050"/>
                          </a:solidFill>
                          <a:effectLst/>
                          <a:latin typeface="Arial" panose="020B0604020202020204" pitchFamily="34" charset="0"/>
                          <a:ea typeface="+mn-ea"/>
                          <a:cs typeface="+mn-cs"/>
                        </a:rPr>
                        <a:t>DATANEO récurrente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a:solidFill>
                          <a:srgbClr val="92D05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Cible récurrente en PDO</a:t>
                      </a:r>
                      <a:endParaRPr kumimoji="0" lang="fr-FR" sz="1000" b="0" i="0" u="none" strike="noStrike" kern="1200" cap="none" spc="0" normalizeH="0" baseline="0" noProof="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équipés LLD à la concurrence bientôt à échéance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Proposer nos solutions de </a:t>
                      </a:r>
                      <a:r>
                        <a:rPr lang="fr-FR" sz="1000" b="1" i="0" u="none" strike="noStrike" kern="1200">
                          <a:solidFill>
                            <a:schemeClr val="tx1">
                              <a:lumMod val="75000"/>
                              <a:lumOff val="25000"/>
                            </a:schemeClr>
                          </a:solidFill>
                          <a:effectLst/>
                          <a:latin typeface="Arial" panose="020B0604020202020204" pitchFamily="34" charset="0"/>
                          <a:ea typeface="+mn-ea"/>
                          <a:cs typeface="+mn-cs"/>
                        </a:rPr>
                        <a:t>financement auto </a:t>
                      </a:r>
                      <a:r>
                        <a:rPr lang="fr-FR" sz="1000" b="0" i="0" u="none" strike="noStrike" kern="1200">
                          <a:solidFill>
                            <a:schemeClr val="tx1">
                              <a:lumMod val="75000"/>
                              <a:lumOff val="25000"/>
                            </a:schemeClr>
                          </a:solidFill>
                          <a:effectLst/>
                          <a:latin typeface="Arial" panose="020B0604020202020204" pitchFamily="34" charset="0"/>
                          <a:ea typeface="+mn-ea"/>
                          <a:cs typeface="+mn-cs"/>
                        </a:rPr>
                        <a:t>« </a:t>
                      </a:r>
                      <a:r>
                        <a:rPr lang="fr-FR" sz="1000" b="0" i="1" u="none" strike="noStrike" kern="1200">
                          <a:solidFill>
                            <a:schemeClr val="tx1">
                              <a:lumMod val="75000"/>
                              <a:lumOff val="25000"/>
                            </a:schemeClr>
                          </a:solidFill>
                          <a:effectLst/>
                          <a:latin typeface="Arial" panose="020B0604020202020204" pitchFamily="34" charset="0"/>
                          <a:ea typeface="+mn-ea"/>
                          <a:cs typeface="+mn-cs"/>
                        </a:rPr>
                        <a:t>au bon moment </a:t>
                      </a:r>
                      <a:r>
                        <a:rPr lang="fr-FR" sz="1000" b="0" i="0" u="none" strike="noStrike" kern="1200">
                          <a:solidFill>
                            <a:schemeClr val="tx1">
                              <a:lumMod val="75000"/>
                              <a:lumOff val="25000"/>
                            </a:schemeClr>
                          </a:solidFill>
                          <a:effectLst/>
                          <a:latin typeface="Arial" panose="020B0604020202020204" pitchFamily="34" charset="0"/>
                          <a:ea typeface="+mn-ea"/>
                          <a:cs typeface="+mn-cs"/>
                        </a:rPr>
                        <a:t>» (</a:t>
                      </a:r>
                      <a:r>
                        <a:rPr lang="fr-FR" sz="1000" b="0" i="1" u="none" strike="noStrike" kern="1200">
                          <a:solidFill>
                            <a:schemeClr val="tx1">
                              <a:lumMod val="75000"/>
                              <a:lumOff val="25000"/>
                            </a:schemeClr>
                          </a:solidFill>
                          <a:effectLst/>
                          <a:latin typeface="Arial" panose="020B0604020202020204" pitchFamily="34" charset="0"/>
                          <a:ea typeface="+mn-ea"/>
                          <a:cs typeface="+mn-cs"/>
                        </a:rPr>
                        <a:t>LLD de + 30 mois, CBM de + de 42 mois et autres contrats de + de 60 mois</a:t>
                      </a:r>
                      <a:r>
                        <a:rPr lang="fr-FR" sz="1000" b="0" i="0" u="none" strike="noStrike" kern="120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a:solidFill>
                            <a:srgbClr val="C00000"/>
                          </a:solidFill>
                          <a:effectLst/>
                          <a:latin typeface="Arial" panose="020B0604020202020204" pitchFamily="34" charset="0"/>
                          <a:ea typeface="+mn-ea"/>
                          <a:cs typeface="+mn-cs"/>
                        </a:rPr>
                        <a:t>DATANEO FLUX LLD</a:t>
                      </a:r>
                      <a:endParaRPr lang="fr-FR" sz="1000" b="1" i="0" u="none" strike="noStrike" kern="120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5" name="Image 4">
            <a:extLst>
              <a:ext uri="{FF2B5EF4-FFF2-40B4-BE49-F238E27FC236}">
                <a16:creationId xmlns:a16="http://schemas.microsoft.com/office/drawing/2014/main" id="{12723F39-165B-E563-3403-C9D7C2BF63D5}"/>
              </a:ext>
            </a:extLst>
          </p:cNvPr>
          <p:cNvPicPr>
            <a:picLocks noChangeAspect="1"/>
          </p:cNvPicPr>
          <p:nvPr/>
        </p:nvPicPr>
        <p:blipFill>
          <a:blip r:embed="rId5"/>
          <a:stretch>
            <a:fillRect/>
          </a:stretch>
        </p:blipFill>
        <p:spPr>
          <a:xfrm>
            <a:off x="696064" y="6227572"/>
            <a:ext cx="510206" cy="607081"/>
          </a:xfrm>
          <a:prstGeom prst="rect">
            <a:avLst/>
          </a:prstGeom>
        </p:spPr>
      </p:pic>
      <p:pic>
        <p:nvPicPr>
          <p:cNvPr id="2" name="Image 1">
            <a:extLst>
              <a:ext uri="{FF2B5EF4-FFF2-40B4-BE49-F238E27FC236}">
                <a16:creationId xmlns:a16="http://schemas.microsoft.com/office/drawing/2014/main" id="{F937316C-6CE1-17EC-F0AB-B7437089CC7A}"/>
              </a:ext>
            </a:extLst>
          </p:cNvPr>
          <p:cNvPicPr>
            <a:picLocks noChangeAspect="1"/>
          </p:cNvPicPr>
          <p:nvPr/>
        </p:nvPicPr>
        <p:blipFill>
          <a:blip r:embed="rId6">
            <a:grayscl/>
          </a:blip>
          <a:stretch>
            <a:fillRect/>
          </a:stretch>
        </p:blipFill>
        <p:spPr>
          <a:xfrm>
            <a:off x="11305284" y="2139479"/>
            <a:ext cx="363205" cy="290565"/>
          </a:xfrm>
          <a:prstGeom prst="rect">
            <a:avLst/>
          </a:prstGeom>
        </p:spPr>
      </p:pic>
      <p:pic>
        <p:nvPicPr>
          <p:cNvPr id="4" name="Image 3">
            <a:extLst>
              <a:ext uri="{FF2B5EF4-FFF2-40B4-BE49-F238E27FC236}">
                <a16:creationId xmlns:a16="http://schemas.microsoft.com/office/drawing/2014/main" id="{C3BF750E-BE6B-8AEB-22B7-F63C78283637}"/>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725077" y="2165894"/>
            <a:ext cx="316979" cy="264150"/>
          </a:xfrm>
          <a:prstGeom prst="rect">
            <a:avLst/>
          </a:prstGeom>
        </p:spPr>
      </p:pic>
      <p:pic>
        <p:nvPicPr>
          <p:cNvPr id="9" name="Image 8">
            <a:extLst>
              <a:ext uri="{FF2B5EF4-FFF2-40B4-BE49-F238E27FC236}">
                <a16:creationId xmlns:a16="http://schemas.microsoft.com/office/drawing/2014/main" id="{CAF08A94-D042-17AF-25F6-E7CDC31F3D6D}"/>
              </a:ext>
            </a:extLst>
          </p:cNvPr>
          <p:cNvPicPr>
            <a:picLocks noChangeAspect="1"/>
          </p:cNvPicPr>
          <p:nvPr/>
        </p:nvPicPr>
        <p:blipFill>
          <a:blip r:embed="rId6">
            <a:grayscl/>
          </a:blip>
          <a:stretch>
            <a:fillRect/>
          </a:stretch>
        </p:blipFill>
        <p:spPr>
          <a:xfrm>
            <a:off x="11320989" y="2983168"/>
            <a:ext cx="363205" cy="290565"/>
          </a:xfrm>
          <a:prstGeom prst="rect">
            <a:avLst/>
          </a:prstGeom>
        </p:spPr>
      </p:pic>
      <p:pic>
        <p:nvPicPr>
          <p:cNvPr id="10" name="Image 9">
            <a:extLst>
              <a:ext uri="{FF2B5EF4-FFF2-40B4-BE49-F238E27FC236}">
                <a16:creationId xmlns:a16="http://schemas.microsoft.com/office/drawing/2014/main" id="{421DCE7D-18C0-9DEC-39B9-9DB71AC5BF91}"/>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740782" y="3009583"/>
            <a:ext cx="316979" cy="264150"/>
          </a:xfrm>
          <a:prstGeom prst="rect">
            <a:avLst/>
          </a:prstGeom>
        </p:spPr>
      </p:pic>
      <p:pic>
        <p:nvPicPr>
          <p:cNvPr id="11" name="Image 10">
            <a:extLst>
              <a:ext uri="{FF2B5EF4-FFF2-40B4-BE49-F238E27FC236}">
                <a16:creationId xmlns:a16="http://schemas.microsoft.com/office/drawing/2014/main" id="{B1E60833-F6B9-948B-2F50-25F2E11F5A8D}"/>
              </a:ext>
            </a:extLst>
          </p:cNvPr>
          <p:cNvPicPr>
            <a:picLocks noChangeAspect="1"/>
          </p:cNvPicPr>
          <p:nvPr/>
        </p:nvPicPr>
        <p:blipFill>
          <a:blip r:embed="rId6">
            <a:grayscl/>
          </a:blip>
          <a:stretch>
            <a:fillRect/>
          </a:stretch>
        </p:blipFill>
        <p:spPr>
          <a:xfrm>
            <a:off x="11316692" y="4108245"/>
            <a:ext cx="363205" cy="290565"/>
          </a:xfrm>
          <a:prstGeom prst="rect">
            <a:avLst/>
          </a:prstGeom>
        </p:spPr>
      </p:pic>
      <p:pic>
        <p:nvPicPr>
          <p:cNvPr id="12" name="Image 11">
            <a:extLst>
              <a:ext uri="{FF2B5EF4-FFF2-40B4-BE49-F238E27FC236}">
                <a16:creationId xmlns:a16="http://schemas.microsoft.com/office/drawing/2014/main" id="{5145AF9D-2126-F3FC-E549-A098A84C0A0E}"/>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736485" y="4134660"/>
            <a:ext cx="316979" cy="264150"/>
          </a:xfrm>
          <a:prstGeom prst="rect">
            <a:avLst/>
          </a:prstGeom>
        </p:spPr>
      </p:pic>
      <p:pic>
        <p:nvPicPr>
          <p:cNvPr id="3" name="Picture 6" descr="ADN Nations - Analyse de marché et conseil stratégique">
            <a:hlinkClick r:id="rId8" action="ppaction://hlinksldjump"/>
            <a:extLst>
              <a:ext uri="{FF2B5EF4-FFF2-40B4-BE49-F238E27FC236}">
                <a16:creationId xmlns:a16="http://schemas.microsoft.com/office/drawing/2014/main" id="{D058EAB4-A96E-C4DD-4BA5-7AFB8F42112D}"/>
              </a:ext>
            </a:extLst>
          </p:cNvPr>
          <p:cNvPicPr>
            <a:picLocks noChangeAspect="1" noChangeArrowheads="1"/>
          </p:cNvPicPr>
          <p:nvPr/>
        </p:nvPicPr>
        <p:blipFill>
          <a:blip r:embed="rId9"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4101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a:solidFill>
                  <a:schemeClr val="tx1">
                    <a:lumMod val="75000"/>
                    <a:lumOff val="25000"/>
                  </a:schemeClr>
                </a:solidFill>
              </a:rPr>
              <a:t>Grand Public - Premium - </a:t>
            </a:r>
            <a:r>
              <a:rPr lang="fr-FR" sz="1400" b="1" kern="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a:latin typeface="Montserrat Black"/>
              </a:rPr>
              <a:t>Les cibles de l’</a:t>
            </a:r>
            <a:r>
              <a:rPr lang="fr-FR">
                <a:solidFill>
                  <a:srgbClr val="C00000"/>
                </a:solidFill>
                <a:latin typeface="Montserrat Black"/>
              </a:rPr>
              <a:t>Epargne</a:t>
            </a:r>
            <a:endParaRPr lang="fr-FR">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EPARGNE Pro</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a:solidFill>
                  <a:schemeClr val="tx1">
                    <a:lumMod val="75000"/>
                    <a:lumOff val="25000"/>
                  </a:schemeClr>
                </a:solidFill>
              </a:rPr>
              <a:t>Pour en savoir plus, rendez-vous sur le </a:t>
            </a:r>
            <a:r>
              <a:rPr lang="fr-FR" sz="1000" b="1">
                <a:solidFill>
                  <a:srgbClr val="C00000"/>
                </a:solidFill>
              </a:rPr>
              <a:t>Book des cibles </a:t>
            </a:r>
            <a:r>
              <a:rPr lang="fr-FR" sz="1000">
                <a:solidFill>
                  <a:schemeClr val="tx1">
                    <a:lumMod val="75000"/>
                    <a:lumOff val="25000"/>
                  </a:schemeClr>
                </a:solidFill>
              </a:rPr>
              <a:t>: </a:t>
            </a:r>
            <a:r>
              <a:rPr lang="fr-FR" sz="1000">
                <a:solidFill>
                  <a:schemeClr val="tx1">
                    <a:lumMod val="75000"/>
                    <a:lumOff val="25000"/>
                  </a:schemeClr>
                </a:solidFill>
                <a:hlinkClick r:id="rId4"/>
              </a:rPr>
              <a:t>cliquez ici</a:t>
            </a:r>
            <a:endParaRPr lang="fr-FR" sz="1000">
              <a:solidFill>
                <a:schemeClr val="tx1">
                  <a:lumMod val="75000"/>
                  <a:lumOff val="25000"/>
                </a:schemeClr>
              </a:solidFill>
            </a:endParaRPr>
          </a:p>
        </p:txBody>
      </p:sp>
      <p:graphicFrame>
        <p:nvGraphicFramePr>
          <p:cNvPr id="7" name="Tableau 2">
            <a:extLst>
              <a:ext uri="{FF2B5EF4-FFF2-40B4-BE49-F238E27FC236}">
                <a16:creationId xmlns:a16="http://schemas.microsoft.com/office/drawing/2014/main" id="{ABBE5144-83A5-3E70-8F3E-BD89BCF3228A}"/>
              </a:ext>
            </a:extLst>
          </p:cNvPr>
          <p:cNvGraphicFramePr>
            <a:graphicFrameLocks noGrp="1"/>
          </p:cNvGraphicFramePr>
          <p:nvPr>
            <p:extLst>
              <p:ext uri="{D42A27DB-BD31-4B8C-83A1-F6EECF244321}">
                <p14:modId xmlns:p14="http://schemas.microsoft.com/office/powerpoint/2010/main" val="3871007417"/>
              </p:ext>
            </p:extLst>
          </p:nvPr>
        </p:nvGraphicFramePr>
        <p:xfrm>
          <a:off x="523510" y="1304679"/>
          <a:ext cx="11544665" cy="3815990"/>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3012073">
                  <a:extLst>
                    <a:ext uri="{9D8B030D-6E8A-4147-A177-3AD203B41FA5}">
                      <a16:colId xmlns:a16="http://schemas.microsoft.com/office/drawing/2014/main" val="3474167940"/>
                    </a:ext>
                  </a:extLst>
                </a:gridCol>
                <a:gridCol w="2756263">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err="1">
                          <a:solidFill>
                            <a:schemeClr val="bg1"/>
                          </a:solidFill>
                          <a:effectLst/>
                          <a:latin typeface="Arial" panose="020B0604020202020204" pitchFamily="34" charset="0"/>
                          <a:ea typeface="+mn-ea"/>
                          <a:cs typeface="+mn-cs"/>
                        </a:rPr>
                        <a:t>Comm</a:t>
                      </a:r>
                      <a:endParaRPr lang="fr-FR" sz="1200" b="1" i="0" u="none" strike="noStrike" kern="120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rgbClr val="00B0F0"/>
                          </a:solidFill>
                          <a:effectLst/>
                          <a:latin typeface="Arial" panose="020B0604020202020204" pitchFamily="34" charset="0"/>
                          <a:ea typeface="+mn-ea"/>
                          <a:cs typeface="+mn-cs"/>
                        </a:rPr>
                        <a:t>ECHEANCE CAT</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Cible </a:t>
                      </a:r>
                      <a:r>
                        <a:rPr kumimoji="0" lang="fr-FR" sz="1000" b="0" i="0" u="none" strike="noStrike" kern="1200" cap="none" spc="0" normalizeH="0" baseline="0" noProof="0">
                          <a:ln>
                            <a:noFill/>
                          </a:ln>
                          <a:solidFill>
                            <a:prstClr val="black">
                              <a:lumMod val="75000"/>
                              <a:lumOff val="25000"/>
                            </a:prstClr>
                          </a:solidFill>
                          <a:effectLst/>
                          <a:highlight>
                            <a:srgbClr val="FFFF00"/>
                          </a:highlight>
                          <a:uLnTx/>
                          <a:uFillTx/>
                          <a:latin typeface="Arial" panose="020B0604020202020204" pitchFamily="34" charset="0"/>
                          <a:ea typeface="+mn-ea"/>
                          <a:cs typeface="+mn-cs"/>
                        </a:rPr>
                        <a:t>récurrente</a:t>
                      </a: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 en PDO</a:t>
                      </a:r>
                      <a:endParaRPr kumimoji="0" lang="fr-FR" sz="1000" b="0" i="0" u="none" strike="noStrike" kern="1200" cap="none" spc="0" normalizeH="0" baseline="0" noProof="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pros détenteurs de CAT à échéance dans le mois</a:t>
                      </a:r>
                      <a:endParaRPr lang="fr-FR" sz="1000" b="1"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Contacter les clients pros en vue de recycler et diversifier les placements épargne (</a:t>
                      </a:r>
                      <a:r>
                        <a:rPr lang="fr-FR" sz="1000" b="0" i="0" u="none" strike="noStrike" kern="1200" err="1">
                          <a:solidFill>
                            <a:schemeClr val="tx1">
                              <a:lumMod val="75000"/>
                              <a:lumOff val="25000"/>
                            </a:schemeClr>
                          </a:solidFill>
                          <a:effectLst/>
                          <a:latin typeface="Arial" panose="020B0604020202020204" pitchFamily="34" charset="0"/>
                          <a:ea typeface="+mn-ea"/>
                          <a:cs typeface="+mn-cs"/>
                        </a:rPr>
                        <a:t>Vizion</a:t>
                      </a:r>
                      <a:r>
                        <a:rPr lang="fr-FR" sz="1000" b="0" i="0" u="none" strike="noStrike" kern="1200">
                          <a:solidFill>
                            <a:schemeClr val="tx1">
                              <a:lumMod val="75000"/>
                              <a:lumOff val="25000"/>
                            </a:schemeClr>
                          </a:solidFill>
                          <a:effectLst/>
                          <a:latin typeface="Arial" panose="020B0604020202020204" pitchFamily="34" charset="0"/>
                          <a:ea typeface="+mn-ea"/>
                          <a:cs typeface="+mn-cs"/>
                        </a:rPr>
                        <a:t> Tréso, CAT,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C00000"/>
                          </a:solidFill>
                          <a:effectLst/>
                          <a:uLnTx/>
                          <a:uFillTx/>
                          <a:latin typeface="Arial" panose="020B0604020202020204" pitchFamily="34" charset="0"/>
                          <a:ea typeface="+mn-ea"/>
                          <a:cs typeface="+mn-cs"/>
                        </a:rPr>
                        <a:t>PRO ECHEANCE CAT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4293380"/>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rgbClr val="00B0F0"/>
                          </a:solidFill>
                          <a:effectLst/>
                          <a:latin typeface="Arial" panose="020B0604020202020204" pitchFamily="34" charset="0"/>
                          <a:ea typeface="+mn-ea"/>
                          <a:cs typeface="+mn-cs"/>
                        </a:rPr>
                        <a:t>CCE solde </a:t>
                      </a:r>
                      <a:r>
                        <a:rPr lang="fr-FR" sz="1200" b="1" i="0" u="none" strike="noStrike" kern="1200" err="1">
                          <a:solidFill>
                            <a:srgbClr val="00B0F0"/>
                          </a:solidFill>
                          <a:effectLst/>
                          <a:latin typeface="Arial" panose="020B0604020202020204" pitchFamily="34" charset="0"/>
                          <a:ea typeface="+mn-ea"/>
                          <a:cs typeface="+mn-cs"/>
                        </a:rPr>
                        <a:t>moy</a:t>
                      </a:r>
                      <a:r>
                        <a:rPr lang="fr-FR" sz="1200" b="1" i="0" u="none" strike="noStrike" kern="1200">
                          <a:solidFill>
                            <a:srgbClr val="00B0F0"/>
                          </a:solidFill>
                          <a:effectLst/>
                          <a:latin typeface="Arial" panose="020B0604020202020204" pitchFamily="34" charset="0"/>
                          <a:ea typeface="+mn-ea"/>
                          <a:cs typeface="+mn-cs"/>
                        </a:rPr>
                        <a:t> trim sup10K€</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Cible </a:t>
                      </a:r>
                      <a:r>
                        <a:rPr kumimoji="0" lang="fr-FR" sz="1000" b="0" i="0" u="none" strike="noStrike" kern="1200" cap="none" spc="0" normalizeH="0" baseline="0" noProof="0">
                          <a:ln>
                            <a:noFill/>
                          </a:ln>
                          <a:solidFill>
                            <a:prstClr val="black">
                              <a:lumMod val="75000"/>
                              <a:lumOff val="25000"/>
                            </a:prstClr>
                          </a:solidFill>
                          <a:effectLst/>
                          <a:highlight>
                            <a:srgbClr val="FFFF00"/>
                          </a:highlight>
                          <a:uLnTx/>
                          <a:uFillTx/>
                          <a:latin typeface="Arial" panose="020B0604020202020204" pitchFamily="34" charset="0"/>
                          <a:ea typeface="+mn-ea"/>
                          <a:cs typeface="+mn-cs"/>
                        </a:rPr>
                        <a:t>récurrente</a:t>
                      </a: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 en PDO</a:t>
                      </a:r>
                      <a:endParaRPr kumimoji="0" lang="fr-FR" sz="1000" b="0" i="0" u="none" strike="noStrike" kern="1200" cap="none" spc="0" normalizeH="0" baseline="0" noProof="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pros non-vus dans les 6 derniers mois, détenteurs CCE (</a:t>
                      </a:r>
                      <a:r>
                        <a:rPr lang="fr-FR" sz="1000" b="0" i="1" u="none" strike="noStrike" kern="1200">
                          <a:solidFill>
                            <a:schemeClr val="tx1">
                              <a:lumMod val="75000"/>
                              <a:lumOff val="25000"/>
                            </a:schemeClr>
                          </a:solidFill>
                          <a:effectLst/>
                          <a:latin typeface="Arial" panose="020B0604020202020204" pitchFamily="34" charset="0"/>
                          <a:ea typeface="+mn-ea"/>
                          <a:cs typeface="+mn-cs"/>
                        </a:rPr>
                        <a:t>hors CEP</a:t>
                      </a:r>
                      <a:r>
                        <a:rPr lang="fr-FR" sz="1000" b="0" i="0" u="none" strike="noStrike" kern="1200">
                          <a:solidFill>
                            <a:schemeClr val="tx1">
                              <a:lumMod val="75000"/>
                              <a:lumOff val="25000"/>
                            </a:schemeClr>
                          </a:solidFill>
                          <a:effectLst/>
                          <a:latin typeface="Arial" panose="020B0604020202020204" pitchFamily="34" charset="0"/>
                          <a:ea typeface="+mn-ea"/>
                          <a:cs typeface="+mn-cs"/>
                        </a:rPr>
                        <a:t>) depuis plus de 6 mois et dont le </a:t>
                      </a:r>
                      <a:r>
                        <a:rPr lang="fr-FR" sz="1000" b="1" i="0" u="none" strike="noStrike" kern="1200">
                          <a:solidFill>
                            <a:schemeClr val="tx1">
                              <a:lumMod val="75000"/>
                              <a:lumOff val="25000"/>
                            </a:schemeClr>
                          </a:solidFill>
                          <a:effectLst/>
                          <a:latin typeface="Arial" panose="020B0604020202020204" pitchFamily="34" charset="0"/>
                          <a:ea typeface="+mn-ea"/>
                          <a:cs typeface="+mn-cs"/>
                        </a:rPr>
                        <a:t>solde moyen </a:t>
                      </a:r>
                      <a:r>
                        <a:rPr lang="fr-FR" sz="1000" b="0" i="0" u="none" strike="noStrike" kern="1200">
                          <a:solidFill>
                            <a:schemeClr val="tx1">
                              <a:lumMod val="75000"/>
                              <a:lumOff val="25000"/>
                            </a:schemeClr>
                          </a:solidFill>
                          <a:effectLst/>
                          <a:latin typeface="Arial" panose="020B0604020202020204" pitchFamily="34" charset="0"/>
                          <a:ea typeface="+mn-ea"/>
                          <a:cs typeface="+mn-cs"/>
                        </a:rPr>
                        <a:t>sur le dernier trim est </a:t>
                      </a:r>
                      <a:r>
                        <a:rPr lang="fr-FR" sz="1000" b="1" i="0" u="none" strike="noStrike" kern="1200">
                          <a:solidFill>
                            <a:schemeClr val="tx1">
                              <a:lumMod val="75000"/>
                              <a:lumOff val="25000"/>
                            </a:schemeClr>
                          </a:solidFill>
                          <a:effectLst/>
                          <a:latin typeface="Arial" panose="020B0604020202020204" pitchFamily="34" charset="0"/>
                          <a:ea typeface="+mn-ea"/>
                          <a:cs typeface="+mn-cs"/>
                        </a:rPr>
                        <a:t>&gt;= 10 K€</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Contacter les clients pros présentant un excédent </a:t>
                      </a:r>
                      <a:r>
                        <a:rPr lang="fr-FR" sz="1000" b="1" i="0" u="none" strike="noStrike" kern="1200">
                          <a:solidFill>
                            <a:schemeClr val="tx1">
                              <a:lumMod val="75000"/>
                              <a:lumOff val="25000"/>
                            </a:schemeClr>
                          </a:solidFill>
                          <a:effectLst/>
                          <a:latin typeface="Arial" panose="020B0604020202020204" pitchFamily="34" charset="0"/>
                          <a:ea typeface="+mn-ea"/>
                          <a:cs typeface="+mn-cs"/>
                        </a:rPr>
                        <a:t>récurrent</a:t>
                      </a:r>
                      <a:r>
                        <a:rPr lang="fr-FR" sz="1000" b="0" i="0" u="none" strike="noStrike" kern="1200">
                          <a:solidFill>
                            <a:schemeClr val="tx1">
                              <a:lumMod val="75000"/>
                              <a:lumOff val="25000"/>
                            </a:schemeClr>
                          </a:solidFill>
                          <a:effectLst/>
                          <a:latin typeface="Arial" panose="020B0604020202020204" pitchFamily="34" charset="0"/>
                          <a:ea typeface="+mn-ea"/>
                          <a:cs typeface="+mn-cs"/>
                        </a:rPr>
                        <a:t> de </a:t>
                      </a:r>
                      <a:r>
                        <a:rPr lang="fr-FR" sz="1000" b="0" i="0" u="none" strike="noStrike" kern="1200" err="1">
                          <a:solidFill>
                            <a:schemeClr val="tx1">
                              <a:lumMod val="75000"/>
                              <a:lumOff val="25000"/>
                            </a:schemeClr>
                          </a:solidFill>
                          <a:effectLst/>
                          <a:latin typeface="Arial" panose="020B0604020202020204" pitchFamily="34" charset="0"/>
                          <a:ea typeface="+mn-ea"/>
                          <a:cs typeface="+mn-cs"/>
                        </a:rPr>
                        <a:t>tréso</a:t>
                      </a:r>
                      <a:r>
                        <a:rPr lang="fr-FR" sz="1000" b="0" i="0" u="none" strike="noStrike" kern="1200">
                          <a:solidFill>
                            <a:schemeClr val="tx1">
                              <a:lumMod val="75000"/>
                              <a:lumOff val="25000"/>
                            </a:schemeClr>
                          </a:solidFill>
                          <a:effectLst/>
                          <a:latin typeface="Arial" panose="020B0604020202020204" pitchFamily="34" charset="0"/>
                          <a:ea typeface="+mn-ea"/>
                          <a:cs typeface="+mn-cs"/>
                        </a:rPr>
                        <a:t> sur leur 08 afin de les orienter vers nos solutions d’épargne CT MLT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C00000"/>
                          </a:solidFill>
                          <a:effectLst/>
                          <a:uLnTx/>
                          <a:uFillTx/>
                          <a:latin typeface="Arial" panose="020B0604020202020204" pitchFamily="34" charset="0"/>
                          <a:ea typeface="+mn-ea"/>
                          <a:cs typeface="+mn-cs"/>
                        </a:rPr>
                        <a:t>PRO CCE SOLDE MOY TRIM SUP10KE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rgbClr val="00B0F0"/>
                          </a:solidFill>
                          <a:effectLst/>
                          <a:latin typeface="Arial" panose="020B0604020202020204" pitchFamily="34" charset="0"/>
                          <a:ea typeface="+mn-ea"/>
                          <a:cs typeface="+mn-cs"/>
                        </a:rPr>
                        <a:t>PRO REPERES PREMIUM*</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Pros de Santé repérés Premium</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a:solidFill>
                            <a:srgbClr val="333333"/>
                          </a:solidFill>
                          <a:effectLst/>
                          <a:latin typeface="Arial" panose="020B0604020202020204" pitchFamily="34" charset="0"/>
                          <a:ea typeface="Calibri" panose="020F0502020204030204" pitchFamily="34" charset="0"/>
                        </a:rPr>
                        <a:t>Capter la collecte et la relation privée de clients PRO en proposant de rencontrer un CAGP</a:t>
                      </a: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C00000"/>
                          </a:solidFill>
                          <a:effectLst/>
                          <a:uLnTx/>
                          <a:uFillTx/>
                          <a:latin typeface="Arial" panose="020B0604020202020204" pitchFamily="34" charset="0"/>
                          <a:ea typeface="+mn-ea"/>
                          <a:cs typeface="+mn-cs"/>
                        </a:rPr>
                        <a:t>PRO REPERES PREMIUM</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881406"/>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rgbClr val="00B0F0"/>
                          </a:solidFill>
                          <a:effectLst/>
                          <a:latin typeface="Arial" panose="020B0604020202020204" pitchFamily="34" charset="0"/>
                          <a:ea typeface="+mn-ea"/>
                          <a:cs typeface="+mn-cs"/>
                        </a:rPr>
                        <a:t>Fil Rouge PRO/GP – Proposer nos solutions immobilières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Pros PLR, de 45 à 60 ans, fortement ou partiellement captés, propriétaires de leur Résidence Principale, détenteurs MLT à échéance sous 24 mois, OU en double-relation PART/PRO</a:t>
                      </a:r>
                      <a:endParaRPr lang="fr-FR" sz="900" b="0" i="1"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Contacter nos clients Pros à potentiel pour leur proposer, à titre privé, nos solutions en immobilier patrimonial </a:t>
                      </a:r>
                      <a:r>
                        <a:rPr lang="fr-FR" sz="1000" b="0" i="1" u="none" strike="noStrike" kern="1200">
                          <a:solidFill>
                            <a:schemeClr val="tx1">
                              <a:lumMod val="75000"/>
                              <a:lumOff val="25000"/>
                            </a:schemeClr>
                          </a:solidFill>
                          <a:effectLst/>
                          <a:latin typeface="Arial" panose="020B0604020202020204" pitchFamily="34" charset="0"/>
                          <a:ea typeface="+mn-ea"/>
                          <a:cs typeface="+mn-cs"/>
                        </a:rPr>
                        <a:t>(SCPI en direct, lots immobiliers)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C00000"/>
                          </a:solidFill>
                          <a:effectLst/>
                          <a:uLnTx/>
                          <a:uFillTx/>
                          <a:latin typeface="Arial" panose="020B0604020202020204" pitchFamily="34" charset="0"/>
                          <a:ea typeface="+mn-ea"/>
                          <a:cs typeface="+mn-cs"/>
                        </a:rPr>
                        <a:t>Q2 Pro Solutions Immobilières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217798"/>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rgbClr val="00B0F0"/>
                          </a:solidFill>
                          <a:effectLst/>
                          <a:latin typeface="Arial" panose="020B0604020202020204" pitchFamily="34" charset="0"/>
                          <a:ea typeface="+mn-ea"/>
                          <a:cs typeface="+mn-cs"/>
                        </a:rPr>
                        <a:t>Fil Rouge PRO/GP – Capter la collecte et la relation privée de nos clients Pros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Large Pros, fortement ou partiellement captés, sans Double-Relation Active</a:t>
                      </a:r>
                      <a:endParaRPr lang="fr-FR" sz="900" b="0" i="1"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Capter la collecte et la relation privée de nos clients Pros au moyen de nos synergies (proposer rdv avec CAGP)</a:t>
                      </a:r>
                      <a:endParaRPr lang="fr-FR" sz="1000" b="0" i="1"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C00000"/>
                          </a:solidFill>
                          <a:effectLst/>
                          <a:uLnTx/>
                          <a:uFillTx/>
                          <a:latin typeface="Arial" panose="020B0604020202020204" pitchFamily="34" charset="0"/>
                          <a:ea typeface="+mn-ea"/>
                          <a:cs typeface="+mn-cs"/>
                        </a:rPr>
                        <a:t>Q2 Pro Synergies Pro Premium</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90573"/>
                  </a:ext>
                </a:extLst>
              </a:tr>
            </a:tbl>
          </a:graphicData>
        </a:graphic>
      </p:graphicFrame>
      <p:pic>
        <p:nvPicPr>
          <p:cNvPr id="3" name="Picture 6" descr="ADN Nations - Analyse de marché et conseil stratégique">
            <a:hlinkClick r:id="rId5" action="ppaction://hlinksldjump"/>
            <a:extLst>
              <a:ext uri="{FF2B5EF4-FFF2-40B4-BE49-F238E27FC236}">
                <a16:creationId xmlns:a16="http://schemas.microsoft.com/office/drawing/2014/main" id="{7F6C6BC4-5B8E-EBEC-6EDC-88A0619C5A98}"/>
              </a:ext>
            </a:extLst>
          </p:cNvPr>
          <p:cNvPicPr>
            <a:picLocks noChangeAspect="1" noChangeArrowheads="1"/>
          </p:cNvPicPr>
          <p:nvPr/>
        </p:nvPicPr>
        <p:blipFill>
          <a:blip r:embed="rId6"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6A38EA65-1F4C-2EA3-4418-7661A646646A}"/>
              </a:ext>
            </a:extLst>
          </p:cNvPr>
          <p:cNvPicPr>
            <a:picLocks noChangeAspect="1"/>
          </p:cNvPicPr>
          <p:nvPr/>
        </p:nvPicPr>
        <p:blipFill>
          <a:blip r:embed="rId7"/>
          <a:stretch>
            <a:fillRect/>
          </a:stretch>
        </p:blipFill>
        <p:spPr>
          <a:xfrm>
            <a:off x="696064" y="6227572"/>
            <a:ext cx="510206" cy="607081"/>
          </a:xfrm>
          <a:prstGeom prst="rect">
            <a:avLst/>
          </a:prstGeom>
        </p:spPr>
      </p:pic>
      <p:sp>
        <p:nvSpPr>
          <p:cNvPr id="6" name="ZoneTexte 5">
            <a:extLst>
              <a:ext uri="{FF2B5EF4-FFF2-40B4-BE49-F238E27FC236}">
                <a16:creationId xmlns:a16="http://schemas.microsoft.com/office/drawing/2014/main" id="{5D8F4FDC-3F2D-276F-F463-8E107F86F60F}"/>
              </a:ext>
            </a:extLst>
          </p:cNvPr>
          <p:cNvSpPr txBox="1"/>
          <p:nvPr/>
        </p:nvSpPr>
        <p:spPr>
          <a:xfrm>
            <a:off x="523510" y="5562806"/>
            <a:ext cx="9620262" cy="253916"/>
          </a:xfrm>
          <a:prstGeom prst="rect">
            <a:avLst/>
          </a:prstGeom>
          <a:noFill/>
        </p:spPr>
        <p:txBody>
          <a:bodyPr wrap="none" rtlCol="0">
            <a:spAutoFit/>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50" i="1" u="none" strike="noStrike" kern="1200" cap="none" spc="0" normalizeH="0" noProof="0">
                <a:ln>
                  <a:noFill/>
                </a:ln>
                <a:solidFill>
                  <a:srgbClr val="00B0F0"/>
                </a:solidFill>
                <a:effectLst/>
                <a:uLnTx/>
                <a:uFillTx/>
                <a:latin typeface="Arial" panose="020B0604020202020204" pitchFamily="34" charset="0"/>
                <a:ea typeface="+mn-ea"/>
                <a:cs typeface="+mn-cs"/>
                <a:sym typeface="Arial"/>
              </a:rPr>
              <a:t>* à noter qu’une cible « réciproque » existe dans les PDO des CAGP avec des clients Premium repérés Pros pour inviter ces clients à rencontrer un CAPRO </a:t>
            </a:r>
            <a:endParaRPr lang="fr-FR" sz="1400" i="1"/>
          </a:p>
        </p:txBody>
      </p:sp>
      <p:pic>
        <p:nvPicPr>
          <p:cNvPr id="2" name="Picture 4" descr="Page 2 | Recurrent Images - Free Download on Freepik">
            <a:extLst>
              <a:ext uri="{FF2B5EF4-FFF2-40B4-BE49-F238E27FC236}">
                <a16:creationId xmlns:a16="http://schemas.microsoft.com/office/drawing/2014/main" id="{E4156409-8215-1076-F4D3-4E593DCB5993}"/>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9005168" y="2226296"/>
            <a:ext cx="147554" cy="1475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age 2 | Recurrent Images - Free Download on Freepik">
            <a:extLst>
              <a:ext uri="{FF2B5EF4-FFF2-40B4-BE49-F238E27FC236}">
                <a16:creationId xmlns:a16="http://schemas.microsoft.com/office/drawing/2014/main" id="{94126B96-D63C-E554-3B19-8B551FCC6ED0}"/>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9005168" y="2899647"/>
            <a:ext cx="147554" cy="147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2425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a:solidFill>
                  <a:schemeClr val="tx1">
                    <a:lumMod val="75000"/>
                    <a:lumOff val="25000"/>
                  </a:schemeClr>
                </a:solidFill>
              </a:rPr>
              <a:t>Grand Public - Premium - </a:t>
            </a:r>
            <a:r>
              <a:rPr lang="fr-FR" sz="1400" b="1" kern="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a:latin typeface="Montserrat Black"/>
              </a:rPr>
              <a:t>Les cibles de l’</a:t>
            </a:r>
            <a:r>
              <a:rPr lang="fr-FR">
                <a:solidFill>
                  <a:srgbClr val="C00000"/>
                </a:solidFill>
                <a:latin typeface="Montserrat Black"/>
              </a:rPr>
              <a:t>IARD Pro </a:t>
            </a:r>
            <a:r>
              <a:rPr lang="fr-FR">
                <a:latin typeface="Montserrat Black"/>
              </a:rPr>
              <a:t>et</a:t>
            </a:r>
            <a:r>
              <a:rPr lang="fr-FR">
                <a:solidFill>
                  <a:srgbClr val="C00000"/>
                </a:solidFill>
                <a:latin typeface="Montserrat Black"/>
              </a:rPr>
              <a:t> PREVOYANCE Pro</a:t>
            </a:r>
            <a:endParaRPr lang="fr-FR">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a:solidFill>
                  <a:schemeClr val="tx1">
                    <a:lumMod val="75000"/>
                    <a:lumOff val="25000"/>
                  </a:schemeClr>
                </a:solidFill>
              </a:rPr>
              <a:t>Pour en savoir plus, rendez-vous sur le </a:t>
            </a:r>
            <a:r>
              <a:rPr lang="fr-FR" sz="1000" b="1">
                <a:solidFill>
                  <a:srgbClr val="C00000"/>
                </a:solidFill>
              </a:rPr>
              <a:t>Book des cibles </a:t>
            </a:r>
            <a:r>
              <a:rPr lang="fr-FR" sz="1000">
                <a:solidFill>
                  <a:schemeClr val="tx1">
                    <a:lumMod val="75000"/>
                    <a:lumOff val="25000"/>
                  </a:schemeClr>
                </a:solidFill>
              </a:rPr>
              <a:t>: </a:t>
            </a:r>
            <a:r>
              <a:rPr lang="fr-FR" sz="1000">
                <a:solidFill>
                  <a:schemeClr val="tx1">
                    <a:lumMod val="75000"/>
                    <a:lumOff val="25000"/>
                  </a:schemeClr>
                </a:solidFill>
                <a:hlinkClick r:id="rId4"/>
              </a:rPr>
              <a:t>cliquez ici</a:t>
            </a:r>
            <a:endParaRPr lang="fr-FR" sz="1000">
              <a:solidFill>
                <a:schemeClr val="tx1">
                  <a:lumMod val="75000"/>
                  <a:lumOff val="25000"/>
                </a:schemeClr>
              </a:solidFill>
            </a:endParaRPr>
          </a:p>
        </p:txBody>
      </p:sp>
      <p:sp>
        <p:nvSpPr>
          <p:cNvPr id="2" name="Rectangle 1">
            <a:extLst>
              <a:ext uri="{FF2B5EF4-FFF2-40B4-BE49-F238E27FC236}">
                <a16:creationId xmlns:a16="http://schemas.microsoft.com/office/drawing/2014/main" id="{B43D5A43-D51E-4632-88AD-D605537D88E3}"/>
              </a:ext>
            </a:extLst>
          </p:cNvPr>
          <p:cNvSpPr/>
          <p:nvPr/>
        </p:nvSpPr>
        <p:spPr>
          <a:xfrm>
            <a:off x="0" y="0"/>
            <a:ext cx="394399" cy="6858000"/>
          </a:xfrm>
          <a:prstGeom prst="rect">
            <a:avLst/>
          </a:prstGeom>
          <a:solidFill>
            <a:srgbClr val="FCBE04"/>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prstClr val="white"/>
                </a:solidFill>
                <a:effectLst/>
                <a:uLnTx/>
                <a:uFillTx/>
                <a:latin typeface="Montserrat Black" panose="00000A00000000000000" pitchFamily="2" charset="0"/>
                <a:ea typeface="+mn-ea"/>
                <a:cs typeface="+mn-cs"/>
              </a:rPr>
              <a:t>IARD PRO / PREVOYANCE PRO</a:t>
            </a:r>
          </a:p>
        </p:txBody>
      </p:sp>
      <p:graphicFrame>
        <p:nvGraphicFramePr>
          <p:cNvPr id="9" name="Tableau 2">
            <a:extLst>
              <a:ext uri="{FF2B5EF4-FFF2-40B4-BE49-F238E27FC236}">
                <a16:creationId xmlns:a16="http://schemas.microsoft.com/office/drawing/2014/main" id="{4B82CD58-FCA2-4FB4-6B4D-B26BA1279404}"/>
              </a:ext>
            </a:extLst>
          </p:cNvPr>
          <p:cNvGraphicFramePr>
            <a:graphicFrameLocks noGrp="1"/>
          </p:cNvGraphicFramePr>
          <p:nvPr/>
        </p:nvGraphicFramePr>
        <p:xfrm>
          <a:off x="523510" y="1304679"/>
          <a:ext cx="11544665" cy="203439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err="1">
                          <a:solidFill>
                            <a:schemeClr val="bg1"/>
                          </a:solidFill>
                          <a:effectLst/>
                          <a:latin typeface="Arial" panose="020B0604020202020204" pitchFamily="34" charset="0"/>
                          <a:ea typeface="+mn-ea"/>
                          <a:cs typeface="+mn-cs"/>
                        </a:rPr>
                        <a:t>Comm</a:t>
                      </a:r>
                      <a:endParaRPr lang="fr-FR" sz="1200" b="1" i="0" u="none" strike="noStrike" kern="120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extLst>
                  <a:ext uri="{0D108BD9-81ED-4DB2-BD59-A6C34878D82A}">
                    <a16:rowId xmlns:a16="http://schemas.microsoft.com/office/drawing/2014/main" val="281826543"/>
                  </a:ext>
                </a:extLst>
              </a:tr>
              <a:tr h="811072">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CBE04"/>
                          </a:solidFill>
                          <a:effectLst/>
                          <a:uLnTx/>
                          <a:uFillTx/>
                          <a:latin typeface="Arial" panose="020B0604020202020204" pitchFamily="34" charset="0"/>
                          <a:ea typeface="+mn-ea"/>
                          <a:cs typeface="+mn-cs"/>
                        </a:rPr>
                        <a:t>Equipement des Pros de Santé</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chemeClr val="tx1"/>
                          </a:solidFill>
                          <a:effectLst/>
                          <a:uLnTx/>
                          <a:uFillTx/>
                          <a:latin typeface="Arial" panose="020B0604020202020204" pitchFamily="34" charset="0"/>
                          <a:ea typeface="+mn-ea"/>
                          <a:cs typeface="+mn-cs"/>
                        </a:rPr>
                        <a:t>À partir du 02/05, date d’envoi des email/bannières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Pros de Santé (15 codes NAF) disposant d’un compte courant 08 mais </a:t>
                      </a:r>
                      <a:r>
                        <a:rPr lang="fr-FR" sz="1000" b="1" i="0" u="sng" strike="noStrike" kern="1200">
                          <a:solidFill>
                            <a:schemeClr val="tx1">
                              <a:lumMod val="75000"/>
                              <a:lumOff val="25000"/>
                            </a:schemeClr>
                          </a:solidFill>
                          <a:effectLst/>
                          <a:latin typeface="Arial" panose="020B0604020202020204" pitchFamily="34" charset="0"/>
                          <a:ea typeface="+mn-ea"/>
                          <a:cs typeface="+mn-cs"/>
                        </a:rPr>
                        <a:t>non-équipés</a:t>
                      </a:r>
                      <a:r>
                        <a:rPr lang="fr-FR" sz="1000" b="0" i="0" u="none" strike="noStrike" kern="1200">
                          <a:solidFill>
                            <a:schemeClr val="tx1">
                              <a:lumMod val="75000"/>
                              <a:lumOff val="25000"/>
                            </a:schemeClr>
                          </a:solidFill>
                          <a:effectLst/>
                          <a:latin typeface="Arial" panose="020B0604020202020204" pitchFamily="34" charset="0"/>
                          <a:ea typeface="+mn-ea"/>
                          <a:cs typeface="+mn-cs"/>
                        </a:rPr>
                        <a:t> en univers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1" i="0" u="none" strike="noStrike" kern="1200">
                          <a:solidFill>
                            <a:schemeClr val="tx1">
                              <a:lumMod val="75000"/>
                              <a:lumOff val="25000"/>
                            </a:schemeClr>
                          </a:solidFill>
                          <a:effectLst/>
                          <a:latin typeface="Arial" panose="020B0604020202020204" pitchFamily="34" charset="0"/>
                          <a:ea typeface="+mn-ea"/>
                          <a:cs typeface="+mn-cs"/>
                        </a:rPr>
                        <a:t>A (IARD / PREVOYANCE)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Ou G (contrat monétique, TPE, </a:t>
                      </a:r>
                      <a:r>
                        <a:rPr lang="fr-FR" sz="1000" b="0" i="0" u="none" strike="noStrike" kern="1200" err="1">
                          <a:solidFill>
                            <a:schemeClr val="tx1">
                              <a:lumMod val="75000"/>
                              <a:lumOff val="25000"/>
                            </a:schemeClr>
                          </a:solidFill>
                          <a:effectLst/>
                          <a:latin typeface="Arial" panose="020B0604020202020204" pitchFamily="34" charset="0"/>
                          <a:ea typeface="+mn-ea"/>
                          <a:cs typeface="+mn-cs"/>
                        </a:rPr>
                        <a:t>JPELexpress</a:t>
                      </a:r>
                      <a:r>
                        <a:rPr lang="fr-FR" sz="1000" b="0" i="0" u="none" strike="noStrike" kern="1200">
                          <a:solidFill>
                            <a:schemeClr val="tx1">
                              <a:lumMod val="75000"/>
                              <a:lumOff val="25000"/>
                            </a:schemeClr>
                          </a:solidFill>
                          <a:effectLst/>
                          <a:latin typeface="Arial" panose="020B0604020202020204" pitchFamily="34" charset="0"/>
                          <a:ea typeface="+mn-ea"/>
                          <a:cs typeface="+mn-cs"/>
                        </a:rPr>
                        <a:t>, Oney,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Ou L (MLT, CBM, LLD,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Développer l’équipement des Pros de Santé pour les fidéliser, pour intensifier la relation, et générer de la valeur.</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Envoi d’email dédié + bannières web sur ces clients ciblés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1" u="none" strike="noStrike" kern="1200">
                          <a:solidFill>
                            <a:schemeClr val="tx1">
                              <a:lumMod val="75000"/>
                              <a:lumOff val="25000"/>
                            </a:schemeClr>
                          </a:solidFill>
                          <a:effectLst/>
                          <a:latin typeface="Arial" panose="020B0604020202020204" pitchFamily="34" charset="0"/>
                          <a:ea typeface="+mn-ea"/>
                          <a:cs typeface="+mn-cs"/>
                        </a:rPr>
                        <a:t>NB : cette cible couvre plusieurs univers, dont celui de l’IARD/PREV</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a:solidFill>
                            <a:srgbClr val="C00000"/>
                          </a:solidFill>
                          <a:effectLst/>
                          <a:latin typeface="Arial" panose="020B0604020202020204" pitchFamily="34" charset="0"/>
                          <a:ea typeface="+mn-ea"/>
                          <a:cs typeface="+mn-cs"/>
                        </a:rPr>
                        <a:t>Q2 PRO DE SANTE EQUIPEMENT</a:t>
                      </a:r>
                      <a:endParaRPr lang="fr-FR" sz="1000" b="1" i="0" u="none" strike="noStrike" kern="120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bl>
          </a:graphicData>
        </a:graphic>
      </p:graphicFrame>
      <p:pic>
        <p:nvPicPr>
          <p:cNvPr id="10" name="Image 9">
            <a:extLst>
              <a:ext uri="{FF2B5EF4-FFF2-40B4-BE49-F238E27FC236}">
                <a16:creationId xmlns:a16="http://schemas.microsoft.com/office/drawing/2014/main" id="{AA10114B-EC8D-E1F4-8240-D3E9A9407186}"/>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489199" y="2242094"/>
            <a:ext cx="363205" cy="290565"/>
          </a:xfrm>
          <a:prstGeom prst="rect">
            <a:avLst/>
          </a:prstGeom>
        </p:spPr>
      </p:pic>
      <p:pic>
        <p:nvPicPr>
          <p:cNvPr id="11" name="Image 10">
            <a:extLst>
              <a:ext uri="{FF2B5EF4-FFF2-40B4-BE49-F238E27FC236}">
                <a16:creationId xmlns:a16="http://schemas.microsoft.com/office/drawing/2014/main" id="{7D932E78-030E-13AD-B0C3-FDEC964C4048}"/>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510000" y="2718317"/>
            <a:ext cx="316979" cy="264150"/>
          </a:xfrm>
          <a:prstGeom prst="rect">
            <a:avLst/>
          </a:prstGeom>
        </p:spPr>
      </p:pic>
      <p:pic>
        <p:nvPicPr>
          <p:cNvPr id="6" name="Picture 6" descr="ADN Nations - Analyse de marché et conseil stratégique">
            <a:hlinkClick r:id="rId7" action="ppaction://hlinksldjump"/>
            <a:extLst>
              <a:ext uri="{FF2B5EF4-FFF2-40B4-BE49-F238E27FC236}">
                <a16:creationId xmlns:a16="http://schemas.microsoft.com/office/drawing/2014/main" id="{51D03F90-2D82-88D8-52C9-04FCCE3E4BE0}"/>
              </a:ext>
            </a:extLst>
          </p:cNvPr>
          <p:cNvPicPr>
            <a:picLocks noChangeAspect="1" noChangeArrowheads="1"/>
          </p:cNvPicPr>
          <p:nvPr/>
        </p:nvPicPr>
        <p:blipFill>
          <a:blip r:embed="rId8"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72BEA376-84A9-CD5B-166B-827866E5CFF5}"/>
              </a:ext>
            </a:extLst>
          </p:cNvPr>
          <p:cNvPicPr>
            <a:picLocks noChangeAspect="1"/>
          </p:cNvPicPr>
          <p:nvPr/>
        </p:nvPicPr>
        <p:blipFill>
          <a:blip r:embed="rId9"/>
          <a:stretch>
            <a:fillRect/>
          </a:stretch>
        </p:blipFill>
        <p:spPr>
          <a:xfrm>
            <a:off x="696064" y="6227572"/>
            <a:ext cx="510206" cy="607081"/>
          </a:xfrm>
          <a:prstGeom prst="rect">
            <a:avLst/>
          </a:prstGeom>
        </p:spPr>
      </p:pic>
    </p:spTree>
    <p:extLst>
      <p:ext uri="{BB962C8B-B14F-4D97-AF65-F5344CB8AC3E}">
        <p14:creationId xmlns:p14="http://schemas.microsoft.com/office/powerpoint/2010/main" val="23446997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Grand Public - Premium - </a:t>
            </a:r>
            <a:r>
              <a:rPr kumimoji="0" lang="fr-FR" sz="1400" b="1" i="0" u="none" strike="noStrike" kern="0" cap="none" spc="0" normalizeH="0" baseline="0" noProof="0">
                <a:ln>
                  <a:noFill/>
                </a:ln>
                <a:solidFill>
                  <a:srgbClr val="C00000"/>
                </a:solidFill>
                <a:effectLst/>
                <a:uLnTx/>
                <a:uFillTx/>
                <a:latin typeface="Roboto" panose="02000000000000000000" pitchFamily="2" charset="0"/>
                <a:ea typeface="Roboto" panose="02000000000000000000" pitchFamily="2" charset="0"/>
                <a:sym typeface="Arial" panose="020B0604020202020204" pitchFamily="34" charset="0"/>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a:latin typeface="Montserrat Black"/>
              </a:rPr>
              <a:t>Les cibles de la </a:t>
            </a:r>
            <a:r>
              <a:rPr lang="fr-FR">
                <a:solidFill>
                  <a:srgbClr val="C00000"/>
                </a:solidFill>
                <a:latin typeface="Montserrat Black"/>
              </a:rPr>
              <a:t>BANCARISATION Pro</a:t>
            </a:r>
            <a:endParaRPr lang="fr-FR">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fr-FR" sz="1000" b="1" i="0" u="none" strike="noStrike" kern="1200" cap="none" spc="0" normalizeH="0" baseline="0" noProof="0">
                <a:ln>
                  <a:noFill/>
                </a:ln>
                <a:solidFill>
                  <a:srgbClr val="000000">
                    <a:lumMod val="75000"/>
                    <a:lumOff val="25000"/>
                  </a:srgbClr>
                </a:solidFill>
                <a:effectLst/>
                <a:uLnTx/>
                <a:uFillTx/>
                <a:latin typeface="Arial"/>
                <a:ea typeface="+mn-ea"/>
                <a:cs typeface="+mn-cs"/>
              </a:rPr>
              <a:t>Pour en savoir plus, rendez-vous sur le </a:t>
            </a:r>
            <a:r>
              <a:rPr kumimoji="0" lang="fr-FR" sz="1000" b="1" i="0" u="none" strike="noStrike" kern="1200" cap="none" spc="0" normalizeH="0" baseline="0" noProof="0">
                <a:ln>
                  <a:noFill/>
                </a:ln>
                <a:solidFill>
                  <a:srgbClr val="C00000"/>
                </a:solidFill>
                <a:effectLst/>
                <a:uLnTx/>
                <a:uFillTx/>
                <a:latin typeface="Arial"/>
                <a:ea typeface="+mn-ea"/>
                <a:cs typeface="+mn-cs"/>
              </a:rPr>
              <a:t>Book des cibles </a:t>
            </a: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rPr>
              <a:t>: </a:t>
            </a:r>
            <a:r>
              <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hlinkClick r:id="rId4"/>
              </a:rPr>
              <a:t>cliquez ici</a:t>
            </a:r>
            <a:endParaRPr kumimoji="0" lang="fr-FR" sz="10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4" name="Rectangle 3">
            <a:extLst>
              <a:ext uri="{FF2B5EF4-FFF2-40B4-BE49-F238E27FC236}">
                <a16:creationId xmlns:a16="http://schemas.microsoft.com/office/drawing/2014/main" id="{55A3FDD5-8CC1-145E-CD5D-989A5553FCB2}"/>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Montserrat Black" panose="00000A00000000000000" pitchFamily="2" charset="0"/>
                <a:ea typeface="+mn-ea"/>
                <a:cs typeface="+mn-cs"/>
              </a:rPr>
              <a:t>BANCARISATION PRO</a:t>
            </a:r>
          </a:p>
        </p:txBody>
      </p:sp>
      <p:graphicFrame>
        <p:nvGraphicFramePr>
          <p:cNvPr id="16" name="Tableau 2">
            <a:extLst>
              <a:ext uri="{FF2B5EF4-FFF2-40B4-BE49-F238E27FC236}">
                <a16:creationId xmlns:a16="http://schemas.microsoft.com/office/drawing/2014/main" id="{13F09149-E995-292E-9CF1-52C37F88CF8E}"/>
              </a:ext>
            </a:extLst>
          </p:cNvPr>
          <p:cNvGraphicFramePr>
            <a:graphicFrameLocks noGrp="1"/>
          </p:cNvGraphicFramePr>
          <p:nvPr/>
        </p:nvGraphicFramePr>
        <p:xfrm>
          <a:off x="523510" y="1304679"/>
          <a:ext cx="11544665" cy="1648605"/>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err="1">
                          <a:solidFill>
                            <a:schemeClr val="bg1"/>
                          </a:solidFill>
                          <a:effectLst/>
                          <a:latin typeface="Arial" panose="020B0604020202020204" pitchFamily="34" charset="0"/>
                          <a:ea typeface="+mn-ea"/>
                          <a:cs typeface="+mn-cs"/>
                        </a:rPr>
                        <a:t>Comm</a:t>
                      </a:r>
                      <a:endParaRPr lang="fr-FR" sz="1200" b="1" i="0" u="none" strike="noStrike" kern="120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281826543"/>
                  </a:ext>
                </a:extLst>
              </a:tr>
              <a:tr h="1057809">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rgbClr val="C00000"/>
                          </a:solidFill>
                          <a:effectLst/>
                          <a:latin typeface="Arial" panose="020B0604020202020204" pitchFamily="34" charset="0"/>
                          <a:ea typeface="+mn-ea"/>
                          <a:cs typeface="+mn-cs"/>
                        </a:rPr>
                        <a:t>Gagner des places pour les Jeux Olympiques &amp; Paralympiques de Paris 2024</a:t>
                      </a:r>
                      <a:endParaRPr lang="fr-FR" sz="1200" b="1" i="0" u="none" strike="noStrike" kern="120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Envoi emailing le 03/06</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Tous les clients Pros équipé de carte Visa Business Haut de </a:t>
                      </a:r>
                      <a:r>
                        <a:rPr lang="fr-FR" sz="1000" b="0" i="1" u="none" strike="noStrike" kern="1200">
                          <a:solidFill>
                            <a:schemeClr val="tx1">
                              <a:lumMod val="75000"/>
                              <a:lumOff val="25000"/>
                            </a:schemeClr>
                          </a:solidFill>
                          <a:effectLst/>
                          <a:latin typeface="Arial" panose="020B0604020202020204" pitchFamily="34" charset="0"/>
                          <a:ea typeface="+mn-ea"/>
                          <a:cs typeface="+mn-cs"/>
                        </a:rPr>
                        <a:t>Gamme (Visa Gold Business et Platinum Business)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Tirage au sort pour faire gagner les dernières places pour les JO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Envoi d’email le 03/06, puis relance à J+3, puis push SMS à J+5 et qui indiquent l’existence de ce tirage au sort</a:t>
                      </a:r>
                      <a:endParaRPr lang="fr-FR" sz="1000" b="0" i="1"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kumimoji="0" lang="fr-FR"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a:solidFill>
                            <a:srgbClr val="C00000"/>
                          </a:solidFill>
                          <a:effectLst/>
                          <a:latin typeface="Arial" panose="020B0604020202020204" pitchFamily="34" charset="0"/>
                          <a:ea typeface="+mn-ea"/>
                          <a:cs typeface="+mn-cs"/>
                        </a:rPr>
                        <a:t>Q2 PRO Tirage au sort places JOP24</a:t>
                      </a:r>
                      <a:endParaRPr lang="fr-FR" sz="1000" b="1" i="0" u="none" strike="noStrike" kern="120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3453007"/>
                  </a:ext>
                </a:extLst>
              </a:tr>
            </a:tbl>
          </a:graphicData>
        </a:graphic>
      </p:graphicFrame>
      <p:pic>
        <p:nvPicPr>
          <p:cNvPr id="3" name="Picture 6" descr="ADN Nations - Analyse de marché et conseil stratégique">
            <a:hlinkClick r:id="rId5" action="ppaction://hlinksldjump"/>
            <a:extLst>
              <a:ext uri="{FF2B5EF4-FFF2-40B4-BE49-F238E27FC236}">
                <a16:creationId xmlns:a16="http://schemas.microsoft.com/office/drawing/2014/main" id="{54D0E9CC-D24F-4339-88CE-38B3094B33E0}"/>
              </a:ext>
            </a:extLst>
          </p:cNvPr>
          <p:cNvPicPr>
            <a:picLocks noChangeAspect="1" noChangeArrowheads="1"/>
          </p:cNvPicPr>
          <p:nvPr/>
        </p:nvPicPr>
        <p:blipFill>
          <a:blip r:embed="rId6"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DAB34E61-757A-4D46-F07C-DCCB35316F20}"/>
              </a:ext>
            </a:extLst>
          </p:cNvPr>
          <p:cNvPicPr>
            <a:picLocks noChangeAspect="1"/>
          </p:cNvPicPr>
          <p:nvPr/>
        </p:nvPicPr>
        <p:blipFill>
          <a:blip r:embed="rId7"/>
          <a:stretch>
            <a:fillRect/>
          </a:stretch>
        </p:blipFill>
        <p:spPr>
          <a:xfrm>
            <a:off x="696064" y="6227572"/>
            <a:ext cx="510206" cy="607081"/>
          </a:xfrm>
          <a:prstGeom prst="rect">
            <a:avLst/>
          </a:prstGeom>
        </p:spPr>
      </p:pic>
      <p:pic>
        <p:nvPicPr>
          <p:cNvPr id="2" name="Image 1">
            <a:extLst>
              <a:ext uri="{FF2B5EF4-FFF2-40B4-BE49-F238E27FC236}">
                <a16:creationId xmlns:a16="http://schemas.microsoft.com/office/drawing/2014/main" id="{DA658DB8-52B6-C956-40EE-47653D4087A1}"/>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71181" y="2062963"/>
            <a:ext cx="363205" cy="290565"/>
          </a:xfrm>
          <a:prstGeom prst="rect">
            <a:avLst/>
          </a:prstGeom>
        </p:spPr>
      </p:pic>
      <p:pic>
        <p:nvPicPr>
          <p:cNvPr id="11" name="Image 10">
            <a:extLst>
              <a:ext uri="{FF2B5EF4-FFF2-40B4-BE49-F238E27FC236}">
                <a16:creationId xmlns:a16="http://schemas.microsoft.com/office/drawing/2014/main" id="{73257F14-C334-158F-5751-674B7907AC39}"/>
              </a:ext>
            </a:extLst>
          </p:cNvPr>
          <p:cNvPicPr>
            <a:picLocks noChangeAspect="1"/>
          </p:cNvPicPr>
          <p:nvPr/>
        </p:nvPicPr>
        <p:blipFill>
          <a:blip r:embed="rId9">
            <a:grayscl/>
          </a:blip>
          <a:stretch>
            <a:fillRect/>
          </a:stretch>
        </p:blipFill>
        <p:spPr>
          <a:xfrm>
            <a:off x="11534350" y="2415796"/>
            <a:ext cx="244339" cy="277357"/>
          </a:xfrm>
          <a:prstGeom prst="rect">
            <a:avLst/>
          </a:prstGeom>
        </p:spPr>
      </p:pic>
    </p:spTree>
    <p:extLst>
      <p:ext uri="{BB962C8B-B14F-4D97-AF65-F5344CB8AC3E}">
        <p14:creationId xmlns:p14="http://schemas.microsoft.com/office/powerpoint/2010/main" val="16719511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a:solidFill>
                  <a:schemeClr val="tx1">
                    <a:lumMod val="75000"/>
                    <a:lumOff val="25000"/>
                  </a:schemeClr>
                </a:solidFill>
              </a:rPr>
              <a:t>Grand Public - Premium - </a:t>
            </a:r>
            <a:r>
              <a:rPr lang="fr-FR" sz="1400" b="1" kern="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a:latin typeface="Montserrat Black"/>
              </a:rPr>
              <a:t>Les cibles de la</a:t>
            </a:r>
            <a:r>
              <a:rPr lang="fr-FR">
                <a:solidFill>
                  <a:srgbClr val="C00000"/>
                </a:solidFill>
                <a:latin typeface="Montserrat Black"/>
              </a:rPr>
              <a:t> MONETIQUE &amp; </a:t>
            </a:r>
            <a:r>
              <a:rPr lang="fr-FR" err="1">
                <a:solidFill>
                  <a:srgbClr val="C00000"/>
                </a:solidFill>
                <a:latin typeface="Montserrat Black"/>
              </a:rPr>
              <a:t>e-COMMERCE</a:t>
            </a:r>
            <a:endParaRPr lang="fr-FR">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MONETIQUE &amp; </a:t>
            </a:r>
            <a:r>
              <a:rPr lang="fr-FR" err="1">
                <a:solidFill>
                  <a:schemeClr val="bg1"/>
                </a:solidFill>
                <a:latin typeface="Montserrat Black" panose="00000A00000000000000" pitchFamily="2" charset="0"/>
              </a:rPr>
              <a:t>e-COMMERCE</a:t>
            </a:r>
            <a:endParaRPr lang="fr-FR">
              <a:solidFill>
                <a:schemeClr val="bg1"/>
              </a:solidFill>
              <a:latin typeface="Montserrat Black" panose="00000A00000000000000" pitchFamily="2" charset="0"/>
            </a:endParaRP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a:solidFill>
                  <a:schemeClr val="tx1">
                    <a:lumMod val="75000"/>
                    <a:lumOff val="25000"/>
                  </a:schemeClr>
                </a:solidFill>
              </a:rPr>
              <a:t>Pour en savoir plus, rendez-vous sur le </a:t>
            </a:r>
            <a:r>
              <a:rPr lang="fr-FR" sz="1000" b="1">
                <a:solidFill>
                  <a:srgbClr val="C00000"/>
                </a:solidFill>
              </a:rPr>
              <a:t>Book des cibles </a:t>
            </a:r>
            <a:r>
              <a:rPr lang="fr-FR" sz="1000">
                <a:solidFill>
                  <a:schemeClr val="tx1">
                    <a:lumMod val="75000"/>
                    <a:lumOff val="25000"/>
                  </a:schemeClr>
                </a:solidFill>
              </a:rPr>
              <a:t>: </a:t>
            </a:r>
            <a:r>
              <a:rPr lang="fr-FR" sz="1000">
                <a:solidFill>
                  <a:schemeClr val="tx1">
                    <a:lumMod val="75000"/>
                    <a:lumOff val="25000"/>
                  </a:schemeClr>
                </a:solidFill>
                <a:hlinkClick r:id="rId4"/>
              </a:rPr>
              <a:t>cliquez ici</a:t>
            </a:r>
            <a:endParaRPr lang="fr-FR" sz="1000">
              <a:solidFill>
                <a:schemeClr val="tx1">
                  <a:lumMod val="75000"/>
                  <a:lumOff val="25000"/>
                </a:schemeClr>
              </a:solidFill>
            </a:endParaRPr>
          </a:p>
        </p:txBody>
      </p:sp>
      <p:graphicFrame>
        <p:nvGraphicFramePr>
          <p:cNvPr id="10" name="Tableau 2">
            <a:extLst>
              <a:ext uri="{FF2B5EF4-FFF2-40B4-BE49-F238E27FC236}">
                <a16:creationId xmlns:a16="http://schemas.microsoft.com/office/drawing/2014/main" id="{3F9F3313-E8CA-94B9-65BE-18FFAF0AB6E9}"/>
              </a:ext>
            </a:extLst>
          </p:cNvPr>
          <p:cNvGraphicFramePr>
            <a:graphicFrameLocks noGrp="1"/>
          </p:cNvGraphicFramePr>
          <p:nvPr/>
        </p:nvGraphicFramePr>
        <p:xfrm>
          <a:off x="523510" y="1304679"/>
          <a:ext cx="11544665" cy="476919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err="1">
                          <a:solidFill>
                            <a:schemeClr val="bg1"/>
                          </a:solidFill>
                          <a:effectLst/>
                          <a:latin typeface="Arial" panose="020B0604020202020204" pitchFamily="34" charset="0"/>
                          <a:ea typeface="+mn-ea"/>
                          <a:cs typeface="+mn-cs"/>
                        </a:rPr>
                        <a:t>Comm</a:t>
                      </a:r>
                      <a:endParaRPr lang="fr-FR" sz="1200" b="1" i="0" u="none" strike="noStrike" kern="120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a:ln>
                            <a:noFill/>
                          </a:ln>
                          <a:solidFill>
                            <a:srgbClr val="7030A0"/>
                          </a:solidFill>
                          <a:effectLst/>
                          <a:uLnTx/>
                          <a:uFillTx/>
                          <a:latin typeface="Arial" panose="020B0604020202020204" pitchFamily="34" charset="0"/>
                          <a:ea typeface="+mn-ea"/>
                          <a:cs typeface="+mn-cs"/>
                        </a:rPr>
                        <a:t>Solutions innovantes pour nos Entrées en Relation récentes</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Arial" panose="020B0604020202020204" pitchFamily="34" charset="0"/>
                          <a:ea typeface="+mn-ea"/>
                          <a:cs typeface="+mn-cs"/>
                        </a:rPr>
                        <a:t>À partir du 06/05, date d’envoi des email/bannières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Promouvoir les offres innovantes auprès d’une clientèle Pro appétente, non-encore équipée en contrats monétiques actifs, notamment du fait d’une entrée en relation récente (&gt;3 mois et &lt; 3 ans) </a:t>
                      </a:r>
                    </a:p>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1" u="none" strike="noStrike" kern="1200">
                          <a:solidFill>
                            <a:schemeClr val="tx1">
                              <a:lumMod val="75000"/>
                              <a:lumOff val="25000"/>
                            </a:schemeClr>
                          </a:solidFill>
                          <a:effectLst/>
                          <a:latin typeface="Arial" panose="020B0604020202020204" pitchFamily="34" charset="0"/>
                          <a:ea typeface="+mn-ea"/>
                          <a:cs typeface="+mn-cs"/>
                        </a:rPr>
                        <a:t>NB : Pros de santé et </a:t>
                      </a:r>
                      <a:r>
                        <a:rPr lang="fr-FR" sz="1000" b="0" i="1" u="none" strike="noStrike" kern="1200" err="1">
                          <a:solidFill>
                            <a:schemeClr val="tx1">
                              <a:lumMod val="75000"/>
                              <a:lumOff val="25000"/>
                            </a:schemeClr>
                          </a:solidFill>
                          <a:effectLst/>
                          <a:latin typeface="Arial" panose="020B0604020202020204" pitchFamily="34" charset="0"/>
                          <a:ea typeface="+mn-ea"/>
                          <a:cs typeface="+mn-cs"/>
                        </a:rPr>
                        <a:t>Freelancers</a:t>
                      </a:r>
                      <a:r>
                        <a:rPr lang="fr-FR" sz="1000" b="0" i="1" u="none" strike="noStrike" kern="1200">
                          <a:solidFill>
                            <a:schemeClr val="tx1">
                              <a:lumMod val="75000"/>
                              <a:lumOff val="25000"/>
                            </a:schemeClr>
                          </a:solidFill>
                          <a:effectLst/>
                          <a:latin typeface="Arial" panose="020B0604020202020204" pitchFamily="34" charset="0"/>
                          <a:ea typeface="+mn-ea"/>
                          <a:cs typeface="+mn-cs"/>
                        </a:rPr>
                        <a:t> exclus de cette 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Promouvoir les offres innovantes telles que </a:t>
                      </a:r>
                      <a:r>
                        <a:rPr lang="fr-FR" sz="1000" b="0" i="0" u="none" strike="noStrike" kern="1200" err="1">
                          <a:solidFill>
                            <a:schemeClr val="tx1">
                              <a:lumMod val="75000"/>
                              <a:lumOff val="25000"/>
                            </a:schemeClr>
                          </a:solidFill>
                          <a:effectLst/>
                          <a:latin typeface="Arial" panose="020B0604020202020204" pitchFamily="34" charset="0"/>
                          <a:ea typeface="+mn-ea"/>
                          <a:cs typeface="+mn-cs"/>
                        </a:rPr>
                        <a:t>Tap</a:t>
                      </a:r>
                      <a:r>
                        <a:rPr lang="fr-FR" sz="1000" b="0" i="0" u="none" strike="noStrike" kern="1200">
                          <a:solidFill>
                            <a:schemeClr val="tx1">
                              <a:lumMod val="75000"/>
                              <a:lumOff val="25000"/>
                            </a:schemeClr>
                          </a:solidFill>
                          <a:effectLst/>
                          <a:latin typeface="Arial" panose="020B0604020202020204" pitchFamily="34" charset="0"/>
                          <a:ea typeface="+mn-ea"/>
                          <a:cs typeface="+mn-cs"/>
                        </a:rPr>
                        <a:t> To </a:t>
                      </a:r>
                      <a:r>
                        <a:rPr lang="fr-FR" sz="1000" b="0" i="0" u="none" strike="noStrike" kern="1200" err="1">
                          <a:solidFill>
                            <a:schemeClr val="tx1">
                              <a:lumMod val="75000"/>
                              <a:lumOff val="25000"/>
                            </a:schemeClr>
                          </a:solidFill>
                          <a:effectLst/>
                          <a:latin typeface="Arial" panose="020B0604020202020204" pitchFamily="34" charset="0"/>
                          <a:ea typeface="+mn-ea"/>
                          <a:cs typeface="+mn-cs"/>
                        </a:rPr>
                        <a:t>Pay</a:t>
                      </a:r>
                      <a:r>
                        <a:rPr lang="fr-FR" sz="1000" b="0" i="0" u="none" strike="noStrike" kern="1200">
                          <a:solidFill>
                            <a:schemeClr val="tx1">
                              <a:lumMod val="75000"/>
                              <a:lumOff val="25000"/>
                            </a:schemeClr>
                          </a:solidFill>
                          <a:effectLst/>
                          <a:latin typeface="Arial" panose="020B0604020202020204" pitchFamily="34" charset="0"/>
                          <a:ea typeface="+mn-ea"/>
                          <a:cs typeface="+mn-cs"/>
                        </a:rPr>
                        <a:t>, IPAIDTHAT, gamme e-commerce (</a:t>
                      </a:r>
                      <a:r>
                        <a:rPr lang="fr-FR" sz="1000" b="0" i="0" u="none" strike="noStrike" kern="1200" err="1">
                          <a:solidFill>
                            <a:schemeClr val="tx1">
                              <a:lumMod val="75000"/>
                              <a:lumOff val="25000"/>
                            </a:schemeClr>
                          </a:solidFill>
                          <a:effectLst/>
                          <a:latin typeface="Arial" panose="020B0604020202020204" pitchFamily="34" charset="0"/>
                          <a:ea typeface="+mn-ea"/>
                          <a:cs typeface="+mn-cs"/>
                        </a:rPr>
                        <a:t>Payplug</a:t>
                      </a:r>
                      <a:r>
                        <a:rPr lang="fr-FR" sz="1000" b="0" i="0" u="none" strike="noStrike" kern="1200">
                          <a:solidFill>
                            <a:schemeClr val="tx1">
                              <a:lumMod val="75000"/>
                              <a:lumOff val="25000"/>
                            </a:schemeClr>
                          </a:solidFill>
                          <a:effectLst/>
                          <a:latin typeface="Arial" panose="020B0604020202020204" pitchFamily="34" charset="0"/>
                          <a:ea typeface="+mn-ea"/>
                          <a:cs typeface="+mn-cs"/>
                        </a:rPr>
                        <a:t>, IZ e-commerce, SP PLUS, JPEL Express, …), auprès de clients Pros avec entrée en relation récente et non-encore équipés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kumimoji="0" lang="fr-FR"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a:solidFill>
                            <a:srgbClr val="C00000"/>
                          </a:solidFill>
                          <a:effectLst/>
                          <a:latin typeface="Arial" panose="020B0604020202020204" pitchFamily="34" charset="0"/>
                          <a:ea typeface="+mn-ea"/>
                          <a:cs typeface="+mn-cs"/>
                        </a:rPr>
                        <a:t>Q2 PRO SOLUTIONS INNOVANTES NER</a:t>
                      </a:r>
                      <a:endParaRPr lang="fr-FR" sz="1000" b="1" i="0" u="none" strike="noStrike" kern="120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3129131"/>
                  </a:ext>
                </a:extLst>
              </a:tr>
              <a:tr h="811072">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7030A0"/>
                          </a:solidFill>
                          <a:effectLst/>
                          <a:uLnTx/>
                          <a:uFillTx/>
                          <a:latin typeface="Arial" panose="020B0604020202020204" pitchFamily="34" charset="0"/>
                          <a:ea typeface="+mn-ea"/>
                          <a:cs typeface="+mn-cs"/>
                        </a:rPr>
                        <a:t>Equipement des Pros de Santé</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chemeClr val="tx1"/>
                          </a:solidFill>
                          <a:effectLst/>
                          <a:uLnTx/>
                          <a:uFillTx/>
                          <a:latin typeface="Arial" panose="020B0604020202020204" pitchFamily="34" charset="0"/>
                          <a:ea typeface="+mn-ea"/>
                          <a:cs typeface="+mn-cs"/>
                        </a:rPr>
                        <a:t>À partir du 02/05, date d’envoi des email/bannières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Pros de Santé (15 codes NAF) disposant d’un compte courant 08 mais </a:t>
                      </a:r>
                      <a:r>
                        <a:rPr lang="fr-FR" sz="1000" b="1" i="0" u="sng" strike="noStrike" kern="1200">
                          <a:solidFill>
                            <a:schemeClr val="tx1">
                              <a:lumMod val="75000"/>
                              <a:lumOff val="25000"/>
                            </a:schemeClr>
                          </a:solidFill>
                          <a:effectLst/>
                          <a:latin typeface="Arial" panose="020B0604020202020204" pitchFamily="34" charset="0"/>
                          <a:ea typeface="+mn-ea"/>
                          <a:cs typeface="+mn-cs"/>
                        </a:rPr>
                        <a:t>non-équipés</a:t>
                      </a:r>
                      <a:r>
                        <a:rPr lang="fr-FR" sz="1000" b="0" i="0" u="none" strike="noStrike" kern="1200">
                          <a:solidFill>
                            <a:schemeClr val="tx1">
                              <a:lumMod val="75000"/>
                              <a:lumOff val="25000"/>
                            </a:schemeClr>
                          </a:solidFill>
                          <a:effectLst/>
                          <a:latin typeface="Arial" panose="020B0604020202020204" pitchFamily="34" charset="0"/>
                          <a:ea typeface="+mn-ea"/>
                          <a:cs typeface="+mn-cs"/>
                        </a:rPr>
                        <a:t> en univers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A (IARD / PREVOYANCE)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1" i="0" u="none" strike="noStrike" kern="1200">
                          <a:solidFill>
                            <a:schemeClr val="tx1">
                              <a:lumMod val="75000"/>
                              <a:lumOff val="25000"/>
                            </a:schemeClr>
                          </a:solidFill>
                          <a:effectLst/>
                          <a:latin typeface="Arial" panose="020B0604020202020204" pitchFamily="34" charset="0"/>
                          <a:ea typeface="+mn-ea"/>
                          <a:cs typeface="+mn-cs"/>
                        </a:rPr>
                        <a:t>Ou G (contrat monétique, TPE, </a:t>
                      </a:r>
                      <a:r>
                        <a:rPr lang="fr-FR" sz="1000" b="1" i="0" u="none" strike="noStrike" kern="1200" err="1">
                          <a:solidFill>
                            <a:schemeClr val="tx1">
                              <a:lumMod val="75000"/>
                              <a:lumOff val="25000"/>
                            </a:schemeClr>
                          </a:solidFill>
                          <a:effectLst/>
                          <a:latin typeface="Arial" panose="020B0604020202020204" pitchFamily="34" charset="0"/>
                          <a:ea typeface="+mn-ea"/>
                          <a:cs typeface="+mn-cs"/>
                        </a:rPr>
                        <a:t>JPELexpress</a:t>
                      </a:r>
                      <a:r>
                        <a:rPr lang="fr-FR" sz="1000" b="1" i="0" u="none" strike="noStrike" kern="1200">
                          <a:solidFill>
                            <a:schemeClr val="tx1">
                              <a:lumMod val="75000"/>
                              <a:lumOff val="25000"/>
                            </a:schemeClr>
                          </a:solidFill>
                          <a:effectLst/>
                          <a:latin typeface="Arial" panose="020B0604020202020204" pitchFamily="34" charset="0"/>
                          <a:ea typeface="+mn-ea"/>
                          <a:cs typeface="+mn-cs"/>
                        </a:rPr>
                        <a:t>, Oney,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Ou L (MLT, CBM, LLD,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Développer l’équipement des Pros de Santé pour les fidéliser, pour intensifier la relation, et générer de la valeur.</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Envoi d’email dédié + bannières web sur ces clients ciblés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1" u="none" strike="noStrike" kern="1200">
                          <a:solidFill>
                            <a:schemeClr val="tx1">
                              <a:lumMod val="75000"/>
                              <a:lumOff val="25000"/>
                            </a:schemeClr>
                          </a:solidFill>
                          <a:effectLst/>
                          <a:latin typeface="Arial" panose="020B0604020202020204" pitchFamily="34" charset="0"/>
                          <a:ea typeface="+mn-ea"/>
                          <a:cs typeface="+mn-cs"/>
                        </a:rPr>
                        <a:t>NB : cette cible couvre plusieurs univers, dont celui de la Gestion des Flux</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a:solidFill>
                            <a:srgbClr val="C00000"/>
                          </a:solidFill>
                          <a:effectLst/>
                          <a:latin typeface="Arial" panose="020B0604020202020204" pitchFamily="34" charset="0"/>
                          <a:ea typeface="+mn-ea"/>
                          <a:cs typeface="+mn-cs"/>
                        </a:rPr>
                        <a:t>Q2 PRO DE SANTE EQUIPEMENT</a:t>
                      </a:r>
                      <a:endParaRPr lang="fr-FR" sz="1000" b="1" i="0" u="none" strike="noStrike" kern="120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rgbClr val="7030A0"/>
                          </a:solidFill>
                          <a:effectLst/>
                          <a:latin typeface="Arial" panose="020B0604020202020204" pitchFamily="34" charset="0"/>
                          <a:ea typeface="+mn-ea"/>
                          <a:cs typeface="+mn-cs"/>
                        </a:rPr>
                        <a:t>TAP TO PAY sous </a:t>
                      </a:r>
                      <a:r>
                        <a:rPr lang="fr-FR" sz="1200" b="1" i="0" u="none" strike="noStrike" kern="1200" err="1">
                          <a:solidFill>
                            <a:srgbClr val="7030A0"/>
                          </a:solidFill>
                          <a:effectLst/>
                          <a:latin typeface="Arial" panose="020B0604020202020204" pitchFamily="34" charset="0"/>
                          <a:ea typeface="+mn-ea"/>
                          <a:cs typeface="+mn-cs"/>
                        </a:rPr>
                        <a:t>Androïd</a:t>
                      </a:r>
                      <a:endParaRPr lang="fr-FR" sz="1200" b="1" i="0" u="none" strike="noStrike" kern="120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Du 02/04 au 31/08</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SMALL Pros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Cible 1 : avec CA &lt; 2 K€, équipés d’un contrat Monétique et d’un smartphone </a:t>
                      </a:r>
                      <a:r>
                        <a:rPr lang="fr-FR" sz="1000" b="0" i="0" u="none" strike="noStrike" kern="1200" err="1">
                          <a:solidFill>
                            <a:schemeClr val="tx1">
                              <a:lumMod val="75000"/>
                              <a:lumOff val="25000"/>
                            </a:schemeClr>
                          </a:solidFill>
                          <a:effectLst/>
                          <a:latin typeface="Arial" panose="020B0604020202020204" pitchFamily="34" charset="0"/>
                          <a:ea typeface="+mn-ea"/>
                          <a:cs typeface="+mn-cs"/>
                        </a:rPr>
                        <a:t>Androïd</a:t>
                      </a: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Cible 2 : avec CA &lt; 2 K€, équipés d’un </a:t>
                      </a:r>
                      <a:r>
                        <a:rPr lang="fr-FR" sz="1000" b="0" i="0" u="none" strike="noStrike" kern="1200" err="1">
                          <a:solidFill>
                            <a:schemeClr val="tx1">
                              <a:lumMod val="75000"/>
                              <a:lumOff val="25000"/>
                            </a:schemeClr>
                          </a:solidFill>
                          <a:effectLst/>
                          <a:latin typeface="Arial" panose="020B0604020202020204" pitchFamily="34" charset="0"/>
                          <a:ea typeface="+mn-ea"/>
                          <a:cs typeface="+mn-cs"/>
                        </a:rPr>
                        <a:t>Androïd</a:t>
                      </a:r>
                      <a:r>
                        <a:rPr lang="fr-FR" sz="1000" b="0" i="0" u="none" strike="noStrike" kern="1200">
                          <a:solidFill>
                            <a:schemeClr val="tx1">
                              <a:lumMod val="75000"/>
                              <a:lumOff val="25000"/>
                            </a:schemeClr>
                          </a:solidFill>
                          <a:effectLst/>
                          <a:latin typeface="Arial" panose="020B0604020202020204" pitchFamily="34" charset="0"/>
                          <a:ea typeface="+mn-ea"/>
                          <a:cs typeface="+mn-cs"/>
                        </a:rPr>
                        <a:t> et sans solution monétique à la concurrence</a:t>
                      </a:r>
                    </a:p>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Cible 3 : Prospects avec contrat monétique à la concurrence</a:t>
                      </a:r>
                    </a:p>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1" u="none" strike="noStrike" kern="1200">
                          <a:solidFill>
                            <a:schemeClr val="tx1">
                              <a:lumMod val="75000"/>
                              <a:lumOff val="25000"/>
                            </a:schemeClr>
                          </a:solidFill>
                          <a:effectLst/>
                          <a:latin typeface="Arial" panose="020B0604020202020204" pitchFamily="34" charset="0"/>
                          <a:ea typeface="+mn-ea"/>
                          <a:cs typeface="+mn-cs"/>
                        </a:rPr>
                        <a:t>NB :  exclusion de ces cibles des clients équipés de </a:t>
                      </a:r>
                      <a:r>
                        <a:rPr lang="fr-FR" sz="1000" b="0" i="1" u="none" strike="noStrike" kern="1200" err="1">
                          <a:solidFill>
                            <a:schemeClr val="tx1">
                              <a:lumMod val="75000"/>
                              <a:lumOff val="25000"/>
                            </a:schemeClr>
                          </a:solidFill>
                          <a:effectLst/>
                          <a:latin typeface="Arial" panose="020B0604020202020204" pitchFamily="34" charset="0"/>
                          <a:ea typeface="+mn-ea"/>
                          <a:cs typeface="+mn-cs"/>
                        </a:rPr>
                        <a:t>Smile&amp;Pay</a:t>
                      </a:r>
                      <a:endParaRPr lang="fr-FR" sz="1000" b="0" i="1"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Accompagner le lancement de la nouvelle offre TAP TO PAY sous </a:t>
                      </a:r>
                      <a:r>
                        <a:rPr lang="fr-FR" sz="1000" b="0" i="0" u="none" strike="noStrike" kern="1200" err="1">
                          <a:solidFill>
                            <a:schemeClr val="tx1">
                              <a:lumMod val="75000"/>
                              <a:lumOff val="25000"/>
                            </a:schemeClr>
                          </a:solidFill>
                          <a:effectLst/>
                          <a:latin typeface="Arial" panose="020B0604020202020204" pitchFamily="34" charset="0"/>
                          <a:ea typeface="+mn-ea"/>
                          <a:cs typeface="+mn-cs"/>
                        </a:rPr>
                        <a:t>Androïd</a:t>
                      </a:r>
                      <a:r>
                        <a:rPr lang="fr-FR" sz="1000" b="0" i="0" u="none" strike="noStrike" kern="1200">
                          <a:solidFill>
                            <a:schemeClr val="tx1">
                              <a:lumMod val="75000"/>
                              <a:lumOff val="25000"/>
                            </a:schemeClr>
                          </a:solidFill>
                          <a:effectLst/>
                          <a:latin typeface="Arial" panose="020B0604020202020204" pitchFamily="34" charset="0"/>
                          <a:ea typeface="+mn-ea"/>
                          <a:cs typeface="+mn-cs"/>
                        </a:rPr>
                        <a:t> en cherchant à capter les flux monétiques de ces clients SML Pros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Envoi d’un email de lancement, + relance avec 2</a:t>
                      </a:r>
                      <a:r>
                        <a:rPr lang="fr-FR" sz="1000" b="0" i="0" u="none" strike="noStrike" kern="1200" baseline="30000">
                          <a:solidFill>
                            <a:schemeClr val="tx1">
                              <a:lumMod val="75000"/>
                              <a:lumOff val="25000"/>
                            </a:schemeClr>
                          </a:solidFill>
                          <a:effectLst/>
                          <a:latin typeface="Arial" panose="020B0604020202020204" pitchFamily="34" charset="0"/>
                          <a:ea typeface="+mn-ea"/>
                          <a:cs typeface="+mn-cs"/>
                        </a:rPr>
                        <a:t>nd</a:t>
                      </a:r>
                      <a:r>
                        <a:rPr lang="fr-FR" sz="1000" b="0" i="0" u="none" strike="noStrike" kern="1200">
                          <a:solidFill>
                            <a:schemeClr val="tx1">
                              <a:lumMod val="75000"/>
                              <a:lumOff val="25000"/>
                            </a:schemeClr>
                          </a:solidFill>
                          <a:effectLst/>
                          <a:latin typeface="Arial" panose="020B0604020202020204" pitchFamily="34" charset="0"/>
                          <a:ea typeface="+mn-ea"/>
                          <a:cs typeface="+mn-cs"/>
                        </a:rPr>
                        <a:t> email à J+15 pour les non-ouvreurs du 1er</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a:solidFill>
                            <a:srgbClr val="C00000"/>
                          </a:solidFill>
                          <a:effectLst/>
                          <a:latin typeface="Arial" panose="020B0604020202020204" pitchFamily="34" charset="0"/>
                          <a:ea typeface="+mn-ea"/>
                          <a:cs typeface="+mn-cs"/>
                        </a:rPr>
                        <a:t>Q2 PRO TAP TO PAY</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16" name="Image 15">
            <a:extLst>
              <a:ext uri="{FF2B5EF4-FFF2-40B4-BE49-F238E27FC236}">
                <a16:creationId xmlns:a16="http://schemas.microsoft.com/office/drawing/2014/main" id="{8ED73581-9D85-AAF8-E0FF-1E0E88B9C64D}"/>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429236" y="4740852"/>
            <a:ext cx="363205" cy="290565"/>
          </a:xfrm>
          <a:prstGeom prst="rect">
            <a:avLst/>
          </a:prstGeom>
        </p:spPr>
      </p:pic>
      <p:pic>
        <p:nvPicPr>
          <p:cNvPr id="17" name="Image 16">
            <a:extLst>
              <a:ext uri="{FF2B5EF4-FFF2-40B4-BE49-F238E27FC236}">
                <a16:creationId xmlns:a16="http://schemas.microsoft.com/office/drawing/2014/main" id="{2C24CA7F-F729-D438-5DF3-10F25B179C43}"/>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52350" y="5052982"/>
            <a:ext cx="316979" cy="264150"/>
          </a:xfrm>
          <a:prstGeom prst="rect">
            <a:avLst/>
          </a:prstGeom>
        </p:spPr>
      </p:pic>
      <p:pic>
        <p:nvPicPr>
          <p:cNvPr id="18" name="Image 17">
            <a:extLst>
              <a:ext uri="{FF2B5EF4-FFF2-40B4-BE49-F238E27FC236}">
                <a16:creationId xmlns:a16="http://schemas.microsoft.com/office/drawing/2014/main" id="{248366B6-93A8-3466-9693-9296A1C6F618}"/>
              </a:ext>
            </a:extLst>
          </p:cNvPr>
          <p:cNvPicPr>
            <a:picLocks noChangeAspect="1"/>
          </p:cNvPicPr>
          <p:nvPr/>
        </p:nvPicPr>
        <p:blipFill>
          <a:blip r:embed="rId7">
            <a:grayscl/>
          </a:blip>
          <a:stretch>
            <a:fillRect/>
          </a:stretch>
        </p:blipFill>
        <p:spPr>
          <a:xfrm>
            <a:off x="11498422" y="5469161"/>
            <a:ext cx="244339" cy="277357"/>
          </a:xfrm>
          <a:prstGeom prst="rect">
            <a:avLst/>
          </a:prstGeom>
        </p:spPr>
      </p:pic>
      <p:pic>
        <p:nvPicPr>
          <p:cNvPr id="3" name="Picture 6" descr="ADN Nations - Analyse de marché et conseil stratégique">
            <a:hlinkClick r:id="rId8" action="ppaction://hlinksldjump"/>
            <a:extLst>
              <a:ext uri="{FF2B5EF4-FFF2-40B4-BE49-F238E27FC236}">
                <a16:creationId xmlns:a16="http://schemas.microsoft.com/office/drawing/2014/main" id="{B7934DD7-7071-A72F-5665-B95CA58BF138}"/>
              </a:ext>
            </a:extLst>
          </p:cNvPr>
          <p:cNvPicPr>
            <a:picLocks noChangeAspect="1" noChangeArrowheads="1"/>
          </p:cNvPicPr>
          <p:nvPr/>
        </p:nvPicPr>
        <p:blipFill>
          <a:blip r:embed="rId9"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34F20739-31CE-B2FA-D4BF-13078BB25EBB}"/>
              </a:ext>
            </a:extLst>
          </p:cNvPr>
          <p:cNvPicPr>
            <a:picLocks noChangeAspect="1"/>
          </p:cNvPicPr>
          <p:nvPr/>
        </p:nvPicPr>
        <p:blipFill>
          <a:blip r:embed="rId10"/>
          <a:stretch>
            <a:fillRect/>
          </a:stretch>
        </p:blipFill>
        <p:spPr>
          <a:xfrm>
            <a:off x="696064" y="6227572"/>
            <a:ext cx="510206" cy="607081"/>
          </a:xfrm>
          <a:prstGeom prst="rect">
            <a:avLst/>
          </a:prstGeom>
        </p:spPr>
      </p:pic>
      <p:pic>
        <p:nvPicPr>
          <p:cNvPr id="8" name="Image 7">
            <a:extLst>
              <a:ext uri="{FF2B5EF4-FFF2-40B4-BE49-F238E27FC236}">
                <a16:creationId xmlns:a16="http://schemas.microsoft.com/office/drawing/2014/main" id="{918F7B47-9220-9F73-4E2A-48DB00F62DE3}"/>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447478" y="3430318"/>
            <a:ext cx="363205" cy="290565"/>
          </a:xfrm>
          <a:prstGeom prst="rect">
            <a:avLst/>
          </a:prstGeom>
        </p:spPr>
      </p:pic>
      <p:pic>
        <p:nvPicPr>
          <p:cNvPr id="9" name="Image 8">
            <a:extLst>
              <a:ext uri="{FF2B5EF4-FFF2-40B4-BE49-F238E27FC236}">
                <a16:creationId xmlns:a16="http://schemas.microsoft.com/office/drawing/2014/main" id="{EFDA9694-515A-A6FA-964C-8B5A28F3E42B}"/>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52350" y="3740521"/>
            <a:ext cx="316979" cy="264150"/>
          </a:xfrm>
          <a:prstGeom prst="rect">
            <a:avLst/>
          </a:prstGeom>
        </p:spPr>
      </p:pic>
    </p:spTree>
    <p:extLst>
      <p:ext uri="{BB962C8B-B14F-4D97-AF65-F5344CB8AC3E}">
        <p14:creationId xmlns:p14="http://schemas.microsoft.com/office/powerpoint/2010/main" val="41843163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a:solidFill>
                  <a:schemeClr val="tx1">
                    <a:lumMod val="75000"/>
                    <a:lumOff val="25000"/>
                  </a:schemeClr>
                </a:solidFill>
              </a:rPr>
              <a:t>Grand Public - Premium - </a:t>
            </a:r>
            <a:r>
              <a:rPr lang="fr-FR" sz="1400" b="1" kern="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a:latin typeface="Montserrat Black"/>
              </a:rPr>
              <a:t>Les cibles de l’</a:t>
            </a:r>
            <a:r>
              <a:rPr lang="fr-FR">
                <a:solidFill>
                  <a:srgbClr val="C00000"/>
                </a:solidFill>
                <a:latin typeface="Montserrat Black"/>
              </a:rPr>
              <a:t>INGENIERIE SOCIALE</a:t>
            </a:r>
            <a:br>
              <a:rPr lang="fr-FR">
                <a:solidFill>
                  <a:srgbClr val="C00000"/>
                </a:solidFill>
                <a:latin typeface="Montserrat Black"/>
              </a:rPr>
            </a:br>
            <a:endParaRPr lang="fr-FR">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EE6B1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INGENIERIE SOCIALE</a:t>
            </a:r>
          </a:p>
        </p:txBody>
      </p:sp>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a:solidFill>
                  <a:schemeClr val="tx1">
                    <a:lumMod val="75000"/>
                    <a:lumOff val="25000"/>
                  </a:schemeClr>
                </a:solidFill>
              </a:rPr>
              <a:t>Pour en savoir plus, rendez-vous sur le </a:t>
            </a:r>
            <a:r>
              <a:rPr lang="fr-FR" sz="1000" b="1">
                <a:solidFill>
                  <a:srgbClr val="C00000"/>
                </a:solidFill>
              </a:rPr>
              <a:t>Book des cibles </a:t>
            </a:r>
            <a:r>
              <a:rPr lang="fr-FR" sz="1000">
                <a:solidFill>
                  <a:schemeClr val="tx1">
                    <a:lumMod val="75000"/>
                    <a:lumOff val="25000"/>
                  </a:schemeClr>
                </a:solidFill>
              </a:rPr>
              <a:t>: </a:t>
            </a:r>
            <a:r>
              <a:rPr lang="fr-FR" sz="1000">
                <a:solidFill>
                  <a:schemeClr val="tx1">
                    <a:lumMod val="75000"/>
                    <a:lumOff val="25000"/>
                  </a:schemeClr>
                </a:solidFill>
                <a:hlinkClick r:id="rId4"/>
              </a:rPr>
              <a:t>cliquez ici</a:t>
            </a:r>
            <a:endParaRPr lang="fr-FR" sz="1000">
              <a:solidFill>
                <a:schemeClr val="tx1">
                  <a:lumMod val="75000"/>
                  <a:lumOff val="25000"/>
                </a:schemeClr>
              </a:solidFill>
            </a:endParaRPr>
          </a:p>
        </p:txBody>
      </p:sp>
      <p:graphicFrame>
        <p:nvGraphicFramePr>
          <p:cNvPr id="7" name="Tableau 2">
            <a:extLst>
              <a:ext uri="{FF2B5EF4-FFF2-40B4-BE49-F238E27FC236}">
                <a16:creationId xmlns:a16="http://schemas.microsoft.com/office/drawing/2014/main" id="{A52BC58E-3BF8-B78A-43B8-5602D579CD2C}"/>
              </a:ext>
            </a:extLst>
          </p:cNvPr>
          <p:cNvGraphicFramePr>
            <a:graphicFrameLocks noGrp="1"/>
          </p:cNvGraphicFramePr>
          <p:nvPr/>
        </p:nvGraphicFramePr>
        <p:xfrm>
          <a:off x="523510" y="1304679"/>
          <a:ext cx="11544665" cy="188199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err="1">
                          <a:solidFill>
                            <a:schemeClr val="bg1"/>
                          </a:solidFill>
                          <a:effectLst/>
                          <a:latin typeface="Arial" panose="020B0604020202020204" pitchFamily="34" charset="0"/>
                          <a:ea typeface="+mn-ea"/>
                          <a:cs typeface="+mn-cs"/>
                        </a:rPr>
                        <a:t>Comm</a:t>
                      </a:r>
                      <a:endParaRPr lang="fr-FR" sz="1200" b="1" i="0" u="none" strike="noStrike" kern="120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extLst>
                  <a:ext uri="{0D108BD9-81ED-4DB2-BD59-A6C34878D82A}">
                    <a16:rowId xmlns:a16="http://schemas.microsoft.com/office/drawing/2014/main" val="281826543"/>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a:solidFill>
                            <a:srgbClr val="EE6B13"/>
                          </a:solidFill>
                          <a:effectLst/>
                          <a:latin typeface="Arial" panose="020B0604020202020204" pitchFamily="34" charset="0"/>
                          <a:ea typeface="+mn-ea"/>
                          <a:cs typeface="+mn-cs"/>
                        </a:rPr>
                        <a:t>Partage de la Valeur / Cible réglementaire</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du 02/05 au 31/08</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Cible 1 : Clients Pros SML et MED Actifs ayant de 11 à 49 salariés, non-détenteurs d’un contrat d’épargne salariale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Cible 2 : Clients Pros LARGE Actifs ayant de 11 à 49 salariés, scorés appétents Epargne Sal., non-détenteurs d’un contrat d’épargne salariale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Proposer nos solutions d’épargne salariale (</a:t>
                      </a:r>
                      <a:r>
                        <a:rPr lang="fr-FR" sz="1000" b="0" i="1" u="none" strike="noStrike" kern="1200">
                          <a:solidFill>
                            <a:schemeClr val="tx1">
                              <a:lumMod val="75000"/>
                              <a:lumOff val="25000"/>
                            </a:schemeClr>
                          </a:solidFill>
                          <a:effectLst/>
                          <a:latin typeface="Arial" panose="020B0604020202020204" pitchFamily="34" charset="0"/>
                          <a:ea typeface="+mn-ea"/>
                          <a:cs typeface="+mn-cs"/>
                        </a:rPr>
                        <a:t>dispositifs d’intéressement, de participation ou de Prime de Partage de Valeur [PPV ou Prime Macron]</a:t>
                      </a:r>
                      <a:r>
                        <a:rPr lang="fr-FR" sz="1000" b="0" i="0" u="none" strike="noStrike" kern="1200">
                          <a:solidFill>
                            <a:schemeClr val="tx1">
                              <a:lumMod val="75000"/>
                              <a:lumOff val="25000"/>
                            </a:schemeClr>
                          </a:solidFill>
                          <a:effectLst/>
                          <a:latin typeface="Arial" panose="020B0604020202020204" pitchFamily="34" charset="0"/>
                          <a:ea typeface="+mn-ea"/>
                          <a:cs typeface="+mn-cs"/>
                        </a:rPr>
                        <a:t>) à toute entreprise de 11 salariés à 49 salariés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Envoi email  + affichage clients ciblés dans PDO</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rPr>
                        <a:t>GERC</a:t>
                      </a:r>
                      <a:endParaRPr kumimoji="0" lang="fr-FR"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a:solidFill>
                            <a:srgbClr val="C00000"/>
                          </a:solidFill>
                          <a:effectLst/>
                          <a:latin typeface="Arial" panose="020B0604020202020204" pitchFamily="34" charset="0"/>
                          <a:ea typeface="+mn-ea"/>
                          <a:cs typeface="+mn-cs"/>
                        </a:rPr>
                        <a:t>Q2 PRO Partage de la valeur</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6108046"/>
                  </a:ext>
                </a:extLst>
              </a:tr>
            </a:tbl>
          </a:graphicData>
        </a:graphic>
      </p:graphicFrame>
      <p:pic>
        <p:nvPicPr>
          <p:cNvPr id="8" name="Image 7">
            <a:extLst>
              <a:ext uri="{FF2B5EF4-FFF2-40B4-BE49-F238E27FC236}">
                <a16:creationId xmlns:a16="http://schemas.microsoft.com/office/drawing/2014/main" id="{CEAFF9C6-F369-43BC-4F93-6C96BDBD0B00}"/>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445532" y="2376504"/>
            <a:ext cx="363205" cy="290565"/>
          </a:xfrm>
          <a:prstGeom prst="rect">
            <a:avLst/>
          </a:prstGeom>
        </p:spPr>
      </p:pic>
      <p:pic>
        <p:nvPicPr>
          <p:cNvPr id="5" name="Picture 6" descr="ADN Nations - Analyse de marché et conseil stratégique">
            <a:hlinkClick r:id="rId6" action="ppaction://hlinksldjump"/>
            <a:extLst>
              <a:ext uri="{FF2B5EF4-FFF2-40B4-BE49-F238E27FC236}">
                <a16:creationId xmlns:a16="http://schemas.microsoft.com/office/drawing/2014/main" id="{E6BA6BA2-79D1-21C1-4DFA-6541CF99E7D8}"/>
              </a:ext>
            </a:extLst>
          </p:cNvPr>
          <p:cNvPicPr>
            <a:picLocks noChangeAspect="1" noChangeArrowheads="1"/>
          </p:cNvPicPr>
          <p:nvPr/>
        </p:nvPicPr>
        <p:blipFill>
          <a:blip r:embed="rId7"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4173A1E3-01EC-1E2E-7E69-E036853B05C9}"/>
              </a:ext>
            </a:extLst>
          </p:cNvPr>
          <p:cNvPicPr>
            <a:picLocks noChangeAspect="1"/>
          </p:cNvPicPr>
          <p:nvPr/>
        </p:nvPicPr>
        <p:blipFill>
          <a:blip r:embed="rId8"/>
          <a:stretch>
            <a:fillRect/>
          </a:stretch>
        </p:blipFill>
        <p:spPr>
          <a:xfrm>
            <a:off x="696064" y="6227572"/>
            <a:ext cx="510206" cy="607081"/>
          </a:xfrm>
          <a:prstGeom prst="rect">
            <a:avLst/>
          </a:prstGeom>
        </p:spPr>
      </p:pic>
      <p:pic>
        <p:nvPicPr>
          <p:cNvPr id="17" name="Image 16">
            <a:extLst>
              <a:ext uri="{FF2B5EF4-FFF2-40B4-BE49-F238E27FC236}">
                <a16:creationId xmlns:a16="http://schemas.microsoft.com/office/drawing/2014/main" id="{4D4FE704-0E68-4F38-1F35-C43E00F2F36F}"/>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68644" y="2743691"/>
            <a:ext cx="316979" cy="264150"/>
          </a:xfrm>
          <a:prstGeom prst="rect">
            <a:avLst/>
          </a:prstGeom>
        </p:spPr>
      </p:pic>
    </p:spTree>
    <p:extLst>
      <p:ext uri="{BB962C8B-B14F-4D97-AF65-F5344CB8AC3E}">
        <p14:creationId xmlns:p14="http://schemas.microsoft.com/office/powerpoint/2010/main" val="18527981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D0371091-FFFE-6EE3-B979-C783503EEFDA}"/>
              </a:ext>
            </a:extLst>
          </p:cNvPr>
          <p:cNvPicPr>
            <a:picLocks noChangeAspect="1"/>
          </p:cNvPicPr>
          <p:nvPr/>
        </p:nvPicPr>
        <p:blipFill>
          <a:blip r:embed="rId2">
            <a:extLst>
              <a:ext uri="{28A0092B-C50C-407E-A947-70E740481C1C}">
                <a14:useLocalDpi xmlns:a14="http://schemas.microsoft.com/office/drawing/2010/main" val="0"/>
              </a:ext>
            </a:extLst>
          </a:blip>
          <a:srcRect t="1544" b="1544"/>
          <a:stretch/>
        </p:blipFill>
        <p:spPr>
          <a:xfrm flipH="1">
            <a:off x="479376" y="1024479"/>
            <a:ext cx="6995259" cy="4809041"/>
          </a:xfrm>
          <a:prstGeom prst="rect">
            <a:avLst/>
          </a:prstGeom>
        </p:spPr>
      </p:pic>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Plus vite, plus haut, plus fort… </a:t>
            </a:r>
            <a:r>
              <a:rPr lang="fr-FR" dirty="0">
                <a:solidFill>
                  <a:srgbClr val="C00000"/>
                </a:solidFill>
              </a:rPr>
              <a:t>Ensemble !</a:t>
            </a:r>
            <a:r>
              <a:rPr lang="fr-FR" dirty="0">
                <a:solidFill>
                  <a:schemeClr val="tx1">
                    <a:lumMod val="75000"/>
                    <a:lumOff val="25000"/>
                  </a:schemeClr>
                </a:solidFill>
              </a:rPr>
              <a:t> </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sp>
        <p:nvSpPr>
          <p:cNvPr id="7" name="Espace réservé du contenu 6">
            <a:extLst>
              <a:ext uri="{FF2B5EF4-FFF2-40B4-BE49-F238E27FC236}">
                <a16:creationId xmlns:a16="http://schemas.microsoft.com/office/drawing/2014/main" id="{33F8B179-B053-F785-C1BA-FC473CD00DAD}"/>
              </a:ext>
            </a:extLst>
          </p:cNvPr>
          <p:cNvSpPr>
            <a:spLocks noGrp="1"/>
          </p:cNvSpPr>
          <p:nvPr>
            <p:ph sz="quarter" idx="13"/>
          </p:nvPr>
        </p:nvSpPr>
        <p:spPr>
          <a:xfrm>
            <a:off x="7474635" y="2870595"/>
            <a:ext cx="4556332" cy="1116808"/>
          </a:xfrm>
          <a:ln w="76200">
            <a:noFill/>
          </a:ln>
        </p:spPr>
        <p:txBody>
          <a:bodyPr>
            <a:normAutofit/>
          </a:bodyPr>
          <a:lstStyle/>
          <a:p>
            <a:pPr algn="ctr"/>
            <a:endParaRPr lang="fr-FR" sz="1600" b="1" i="1" dirty="0">
              <a:solidFill>
                <a:schemeClr val="tx1">
                  <a:lumMod val="65000"/>
                  <a:lumOff val="35000"/>
                </a:schemeClr>
              </a:solidFill>
            </a:endParaRPr>
          </a:p>
          <a:p>
            <a:pPr marL="0" indent="0" algn="ctr">
              <a:buNone/>
            </a:pPr>
            <a:r>
              <a:rPr lang="fr-FR" sz="1600" b="1" i="1" dirty="0">
                <a:solidFill>
                  <a:schemeClr val="tx1">
                    <a:lumMod val="65000"/>
                    <a:lumOff val="35000"/>
                  </a:schemeClr>
                </a:solidFill>
              </a:rPr>
              <a:t>« Ne limite pas tes défis, défie tes limites »</a:t>
            </a:r>
          </a:p>
        </p:txBody>
      </p:sp>
    </p:spTree>
    <p:extLst>
      <p:ext uri="{BB962C8B-B14F-4D97-AF65-F5344CB8AC3E}">
        <p14:creationId xmlns:p14="http://schemas.microsoft.com/office/powerpoint/2010/main" val="40933992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a:extLst>
              <a:ext uri="{FF2B5EF4-FFF2-40B4-BE49-F238E27FC236}">
                <a16:creationId xmlns:a16="http://schemas.microsoft.com/office/drawing/2014/main" id="{3FCFC85C-4877-61B9-D92D-C04DC820AD1E}"/>
              </a:ext>
            </a:extLst>
          </p:cNvPr>
          <p:cNvSpPr txBox="1">
            <a:spLocks noChangeArrowheads="1"/>
          </p:cNvSpPr>
          <p:nvPr/>
        </p:nvSpPr>
        <p:spPr>
          <a:xfrm>
            <a:off x="68263" y="495301"/>
            <a:ext cx="4703762" cy="1352550"/>
          </a:xfrm>
          <a:prstGeom prst="rect">
            <a:avLst/>
          </a:prstGeom>
        </p:spPr>
        <p:txBody>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800">
                <a:solidFill>
                  <a:schemeClr val="accent1"/>
                </a:solidFill>
                <a:latin typeface="Montserrat ExtraBold" panose="00000900000000000000" pitchFamily="50"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Plus vite, </a:t>
            </a:r>
          </a:p>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Plus haut, </a:t>
            </a:r>
          </a:p>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a:t>
            </a:r>
          </a:p>
        </p:txBody>
      </p:sp>
      <p:sp>
        <p:nvSpPr>
          <p:cNvPr id="3" name="Titre 2">
            <a:extLst>
              <a:ext uri="{FF2B5EF4-FFF2-40B4-BE49-F238E27FC236}">
                <a16:creationId xmlns:a16="http://schemas.microsoft.com/office/drawing/2014/main" id="{1CA5F534-2826-0A3B-0FB0-F1AFDCD56E32}"/>
              </a:ext>
            </a:extLst>
          </p:cNvPr>
          <p:cNvSpPr txBox="1">
            <a:spLocks noChangeArrowheads="1"/>
          </p:cNvSpPr>
          <p:nvPr/>
        </p:nvSpPr>
        <p:spPr>
          <a:xfrm>
            <a:off x="1143000" y="1571626"/>
            <a:ext cx="4703762" cy="2981325"/>
          </a:xfrm>
          <a:prstGeom prst="rect">
            <a:avLst/>
          </a:prstGeom>
        </p:spPr>
        <p:txBody>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800">
                <a:solidFill>
                  <a:schemeClr val="accent1"/>
                </a:solidFill>
                <a:latin typeface="Montserrat ExtraBold" panose="00000900000000000000" pitchFamily="50"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Plus fort…</a:t>
            </a:r>
          </a:p>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a:t>
            </a:r>
            <a:r>
              <a:rPr lang="fr-FR" altLang="fr-FR" sz="3600" kern="0" dirty="0">
                <a:solidFill>
                  <a:srgbClr val="C00000"/>
                </a:solidFill>
                <a:latin typeface="Montserrat ExtraBold" panose="00000900000000000000" pitchFamily="2" charset="0"/>
                <a:ea typeface="Montserrat ExtraBold" panose="00000900000000000000" pitchFamily="2" charset="0"/>
                <a:cs typeface="Montserrat ExtraBold" panose="00000900000000000000" pitchFamily="2" charset="0"/>
              </a:rPr>
              <a:t>Ensemble !</a:t>
            </a:r>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a:t>
            </a:r>
          </a:p>
        </p:txBody>
      </p:sp>
    </p:spTree>
    <p:extLst>
      <p:ext uri="{BB962C8B-B14F-4D97-AF65-F5344CB8AC3E}">
        <p14:creationId xmlns:p14="http://schemas.microsoft.com/office/powerpoint/2010/main" val="1290208351"/>
      </p:ext>
    </p:extLst>
  </p:cSld>
  <p:clrMapOvr>
    <a:masterClrMapping/>
  </p:clrMapOvr>
</p:sld>
</file>

<file path=ppt/theme/theme1.xml><?xml version="1.0" encoding="utf-8"?>
<a:theme xmlns:a="http://schemas.openxmlformats.org/drawingml/2006/main" name="1_Groupe BPCE">
  <a:themeElements>
    <a:clrScheme name="JO">
      <a:dk1>
        <a:srgbClr val="000000"/>
      </a:dk1>
      <a:lt1>
        <a:srgbClr val="FFFFFF"/>
      </a:lt1>
      <a:dk2>
        <a:srgbClr val="B34A8C"/>
      </a:dk2>
      <a:lt2>
        <a:srgbClr val="D6D2E3"/>
      </a:lt2>
      <a:accent1>
        <a:srgbClr val="581D74"/>
      </a:accent1>
      <a:accent2>
        <a:srgbClr val="8AB973"/>
      </a:accent2>
      <a:accent3>
        <a:srgbClr val="FF0000"/>
      </a:accent3>
      <a:accent4>
        <a:srgbClr val="41B8EB"/>
      </a:accent4>
      <a:accent5>
        <a:srgbClr val="55579E"/>
      </a:accent5>
      <a:accent6>
        <a:srgbClr val="D7C37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ésentation1" id="{A4B42E89-A8D2-4BDE-9654-BC5D8F441B89}" vid="{6FA6E6A5-91C4-410E-8218-A1247CAC01B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134536E553AA43B62C7156A814DB1F" ma:contentTypeVersion="13" ma:contentTypeDescription="Create a new document." ma:contentTypeScope="" ma:versionID="98972b82e3365add0e6caf2d982321e6">
  <xsd:schema xmlns:xsd="http://www.w3.org/2001/XMLSchema" xmlns:xs="http://www.w3.org/2001/XMLSchema" xmlns:p="http://schemas.microsoft.com/office/2006/metadata/properties" xmlns:ns2="fcb77359-f70f-44e3-9903-c2d71785e1e4" xmlns:ns3="ba12190a-51ca-46b0-8942-fa816f0875aa" targetNamespace="http://schemas.microsoft.com/office/2006/metadata/properties" ma:root="true" ma:fieldsID="583f5d7515892958993c39369308dca1" ns2:_="" ns3:_="">
    <xsd:import namespace="fcb77359-f70f-44e3-9903-c2d71785e1e4"/>
    <xsd:import namespace="ba12190a-51ca-46b0-8942-fa816f0875a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b77359-f70f-44e3-9903-c2d71785e1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12190a-51ca-46b0-8942-fa816f0875a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461fc12-b3f4-411d-bb11-2ae085089294}" ma:internalName="TaxCatchAll" ma:showField="CatchAllData" ma:web="ba12190a-51ca-46b0-8942-fa816f0875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a12190a-51ca-46b0-8942-fa816f0875aa" xsi:nil="true"/>
    <lcf76f155ced4ddcb4097134ff3c332f xmlns="fcb77359-f70f-44e3-9903-c2d71785e1e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977B527-A022-4496-8B9F-AB97D51E1988}">
  <ds:schemaRefs>
    <ds:schemaRef ds:uri="http://schemas.microsoft.com/sharepoint/v3/contenttype/forms"/>
  </ds:schemaRefs>
</ds:datastoreItem>
</file>

<file path=customXml/itemProps2.xml><?xml version="1.0" encoding="utf-8"?>
<ds:datastoreItem xmlns:ds="http://schemas.openxmlformats.org/officeDocument/2006/customXml" ds:itemID="{95E9C7D7-F59B-4EB7-BCDC-5FA48F0A66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b77359-f70f-44e3-9903-c2d71785e1e4"/>
    <ds:schemaRef ds:uri="ba12190a-51ca-46b0-8942-fa816f0875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FBE501-4131-4AD6-B007-108C9D88B68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ba12190a-51ca-46b0-8942-fa816f0875aa"/>
    <ds:schemaRef ds:uri="fcb77359-f70f-44e3-9903-c2d71785e1e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Maquette_PPT_Paris_2024</Template>
  <TotalTime>5147</TotalTime>
  <Words>14144</Words>
  <Application>Microsoft Office PowerPoint</Application>
  <PresentationFormat>Grand écran</PresentationFormat>
  <Paragraphs>2036</Paragraphs>
  <Slides>65</Slides>
  <Notes>32</Notes>
  <HiddenSlides>31</HiddenSlides>
  <MMClips>0</MMClips>
  <ScaleCrop>false</ScaleCrop>
  <HeadingPairs>
    <vt:vector size="8" baseType="variant">
      <vt:variant>
        <vt:lpstr>Polices utilisées</vt:lpstr>
      </vt:variant>
      <vt:variant>
        <vt:i4>14</vt:i4>
      </vt:variant>
      <vt:variant>
        <vt:lpstr>Thème</vt:lpstr>
      </vt:variant>
      <vt:variant>
        <vt:i4>1</vt:i4>
      </vt:variant>
      <vt:variant>
        <vt:lpstr>Serveurs OLE incorporés</vt:lpstr>
      </vt:variant>
      <vt:variant>
        <vt:i4>1</vt:i4>
      </vt:variant>
      <vt:variant>
        <vt:lpstr>Titres des diapositives</vt:lpstr>
      </vt:variant>
      <vt:variant>
        <vt:i4>65</vt:i4>
      </vt:variant>
    </vt:vector>
  </HeadingPairs>
  <TitlesOfParts>
    <vt:vector size="81" baseType="lpstr">
      <vt:lpstr>Arial</vt:lpstr>
      <vt:lpstr>Arial Black</vt:lpstr>
      <vt:lpstr>Cabin Condensed</vt:lpstr>
      <vt:lpstr>Calibri</vt:lpstr>
      <vt:lpstr>Cambria Math</vt:lpstr>
      <vt:lpstr>Courier New</vt:lpstr>
      <vt:lpstr>Gigi</vt:lpstr>
      <vt:lpstr>Montserrat</vt:lpstr>
      <vt:lpstr>Montserrat Black</vt:lpstr>
      <vt:lpstr>Montserrat ExtraBold</vt:lpstr>
      <vt:lpstr>Montserrat SemiBold</vt:lpstr>
      <vt:lpstr>Roboto</vt:lpstr>
      <vt:lpstr>Symbol</vt:lpstr>
      <vt:lpstr>Wingdings</vt:lpstr>
      <vt:lpstr>1_Groupe BPCE</vt:lpstr>
      <vt:lpstr>Worksheet</vt:lpstr>
      <vt:lpstr>« Plus vite, plus haut, plus fort… Ensemble ! » </vt:lpstr>
      <vt:lpstr>Introduction</vt:lpstr>
      <vt:lpstr>Présentation PowerPoint</vt:lpstr>
      <vt:lpstr>Présentation PowerPoint</vt:lpstr>
      <vt:lpstr>Nos ambitions majeures</vt:lpstr>
      <vt:lpstr>Présentation PowerPoint</vt:lpstr>
      <vt:lpstr>Le challenge du Q2 2024</vt:lpstr>
      <vt:lpstr>Le challenge du Q2 2024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L’Essentiel de l’Epargne : « Des solutions d'épargne pour chacun »</vt:lpstr>
      <vt:lpstr>L’Essentiel de la Banca : « Equiper chaque membre de nos familles »</vt:lpstr>
      <vt:lpstr>L’Essentiel du Crédit : « Il y a toujours un potentiel ou un projet à découvrir » </vt:lpstr>
      <vt:lpstr>L’Essentiel de l’IARD &amp; Prévoyance : « Être Assureur au quotidien » </vt:lpstr>
      <vt:lpstr>L’Essentiel des jeunes : « Il y a toujours un potentiel ou un projet à découvrir » </vt:lpstr>
      <vt:lpstr>Les Univers de produits au service de nos grands enjeux </vt:lpstr>
      <vt:lpstr>Nos ambitions pour conquérir </vt:lpstr>
      <vt:lpstr>Booster la conquête avec l’Entrée En Relation Digitale (EERD) Part.</vt:lpstr>
      <vt:lpstr>L’Essentiel du Green : « Identifier et encourager les projets Green de nos clients » </vt:lpstr>
      <vt:lpstr>L’Essentiel du Digital : « Adoptez le réflexe selfcare ! »</vt:lpstr>
      <vt:lpstr>Présentation PowerPoint</vt:lpstr>
      <vt:lpstr>Présentation PowerPoint</vt:lpstr>
      <vt:lpstr>L’Essentiel du Premium : « Des offres taillées sur mesure » </vt:lpstr>
      <vt:lpstr>Présentation PowerPoint</vt:lpstr>
      <vt:lpstr>L’Essentiel du Crédit PRO : Financer les projets de nos Pros, y compris les projets « verts » </vt:lpstr>
      <vt:lpstr>L’Essentiel de l’Epargne : « Valoriser les liquidités de nos Pros » </vt:lpstr>
      <vt:lpstr>L’Essentiel de l’IARD Pro : « Assurer les Pros et protéger la ou les personnes clé(s) de l’entreprise »  </vt:lpstr>
      <vt:lpstr>L’Essentiel de la Bancarisation PRO : « Capter les flux de nos clients Pros et les équiper en carte Business Haut de Gamme à Débit Différé »</vt:lpstr>
      <vt:lpstr>L’Essentiel de la Monétique et du e-commerce </vt:lpstr>
      <vt:lpstr>L’Essentiel de l’INGENIERIE SOCIALE : « Aider nos clients à satisfaire les obligations réglementaires tout en fidélisant leurs salariés / et en séduisant de nouvelles recrues »</vt:lpstr>
      <vt:lpstr>L’Essentiel sur les Professionnels de Santé : « les séduire avec nos offres dédiées »</vt:lpstr>
      <vt:lpstr>Présentation PowerPoint</vt:lpstr>
      <vt:lpstr>Les cibles de l’Epargne</vt:lpstr>
      <vt:lpstr>Les cibles de l’Epargne</vt:lpstr>
      <vt:lpstr>Les cibles de l’Epargne</vt:lpstr>
      <vt:lpstr>Les cibles de l’Epargne</vt:lpstr>
      <vt:lpstr>Les cibles de la Bancarisation</vt:lpstr>
      <vt:lpstr>Les cibles de la Bancarisation</vt:lpstr>
      <vt:lpstr>Les cibles du Crédit</vt:lpstr>
      <vt:lpstr>Les cibles du Crédit</vt:lpstr>
      <vt:lpstr>Les cibles de l’ IARD &amp; Prévoyance  </vt:lpstr>
      <vt:lpstr>Les cibles de l’ IARD &amp; Prévoyance  </vt:lpstr>
      <vt:lpstr>Les cibles de l’ IARD &amp; Prévoyance  </vt:lpstr>
      <vt:lpstr>Les cibles des Jeunes  </vt:lpstr>
      <vt:lpstr>Les cibles des Jeunes  </vt:lpstr>
      <vt:lpstr>Les cibles de la Conquête  </vt:lpstr>
      <vt:lpstr>Les cibles du Green</vt:lpstr>
      <vt:lpstr>Les cibles Premium  </vt:lpstr>
      <vt:lpstr>Les cibles Premium  </vt:lpstr>
      <vt:lpstr>Les cibles Premium  </vt:lpstr>
      <vt:lpstr>Les cibles Premium  </vt:lpstr>
      <vt:lpstr>Les cibles du Crédit</vt:lpstr>
      <vt:lpstr>Les cibles de l’Epargne</vt:lpstr>
      <vt:lpstr>Les cibles de l’IARD Pro et PREVOYANCE Pro</vt:lpstr>
      <vt:lpstr>Les cibles de la BANCARISATION Pro</vt:lpstr>
      <vt:lpstr>Les cibles de la MONETIQUE &amp; e-COMMERCE</vt:lpstr>
      <vt:lpstr>Les cibles de l’INGENIERIE SOCIALE </vt:lpstr>
      <vt:lpstr>Plus vite, plus haut, plus fort… Ensemble !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MILLET Laurence</dc:creator>
  <cp:lastModifiedBy>WEISS Michel [CEGEE]</cp:lastModifiedBy>
  <cp:revision>117</cp:revision>
  <cp:lastPrinted>2024-04-22T09:37:07Z</cp:lastPrinted>
  <dcterms:created xsi:type="dcterms:W3CDTF">2023-09-29T17:39:18Z</dcterms:created>
  <dcterms:modified xsi:type="dcterms:W3CDTF">2024-04-24T11:36:46Z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2023-01-17T09:22:24Z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4c0096b6-8e7f-47eb-a00a-38f487e42285</vt:lpwstr>
  </property>
  <property fmtid="{D5CDD505-2E9C-101B-9397-08002B2CF9AE}" pid="8" name="MSIP_Label_48a19f0c-bea1-442e-a475-ed109d9ec508_ContentBits">
    <vt:lpwstr>0</vt:lpwstr>
  </property>
  <property fmtid="{D5CDD505-2E9C-101B-9397-08002B2CF9AE}" pid="9" name="ContentTypeId">
    <vt:lpwstr>0x010100F6134536E553AA43B62C7156A814DB1F</vt:lpwstr>
  </property>
  <property fmtid="{D5CDD505-2E9C-101B-9397-08002B2CF9AE}" pid="10" name="MediaServiceImageTags">
    <vt:lpwstr/>
  </property>
</Properties>
</file>