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</p:sldMasterIdLst>
  <p:notesMasterIdLst>
    <p:notesMasterId r:id="rId30"/>
  </p:notesMasterIdLst>
  <p:sldIdLst>
    <p:sldId id="318" r:id="rId6"/>
    <p:sldId id="328" r:id="rId7"/>
    <p:sldId id="2147470132" r:id="rId8"/>
    <p:sldId id="331" r:id="rId9"/>
    <p:sldId id="2147470123" r:id="rId10"/>
    <p:sldId id="2147470131" r:id="rId11"/>
    <p:sldId id="321" r:id="rId12"/>
    <p:sldId id="2147470126" r:id="rId13"/>
    <p:sldId id="324" r:id="rId14"/>
    <p:sldId id="2147470135" r:id="rId15"/>
    <p:sldId id="2147470134" r:id="rId16"/>
    <p:sldId id="2147470119" r:id="rId17"/>
    <p:sldId id="2147470124" r:id="rId18"/>
    <p:sldId id="2147470133" r:id="rId19"/>
    <p:sldId id="332" r:id="rId20"/>
    <p:sldId id="2147470120" r:id="rId21"/>
    <p:sldId id="2147470130" r:id="rId22"/>
    <p:sldId id="329" r:id="rId23"/>
    <p:sldId id="2147470121" r:id="rId24"/>
    <p:sldId id="2147470125" r:id="rId25"/>
    <p:sldId id="2147470122" r:id="rId26"/>
    <p:sldId id="2147470128" r:id="rId27"/>
    <p:sldId id="2147470136" r:id="rId28"/>
    <p:sldId id="2147470129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985243340181256E-2"/>
          <c:y val="9.0668017605584711E-2"/>
          <c:w val="0.91704404527559047"/>
          <c:h val="0.74294898191569969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Continuité de la relation en cas de changement de conseiller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Feuil1!$A$2:$A$14</c:f>
              <c:numCache>
                <c:formatCode>mmm\-yy</c:formatCode>
                <c:ptCount val="13"/>
                <c:pt idx="0" formatCode="General">
                  <c:v>2021</c:v>
                </c:pt>
                <c:pt idx="1">
                  <c:v>44562</c:v>
                </c:pt>
                <c:pt idx="2">
                  <c:v>44652</c:v>
                </c:pt>
                <c:pt idx="3">
                  <c:v>44805</c:v>
                </c:pt>
                <c:pt idx="4">
                  <c:v>44835</c:v>
                </c:pt>
                <c:pt idx="5">
                  <c:v>44927</c:v>
                </c:pt>
                <c:pt idx="6">
                  <c:v>44958</c:v>
                </c:pt>
                <c:pt idx="7">
                  <c:v>45047</c:v>
                </c:pt>
                <c:pt idx="8">
                  <c:v>45108</c:v>
                </c:pt>
                <c:pt idx="9">
                  <c:v>45200</c:v>
                </c:pt>
                <c:pt idx="10">
                  <c:v>45292</c:v>
                </c:pt>
                <c:pt idx="11">
                  <c:v>45323</c:v>
                </c:pt>
                <c:pt idx="12">
                  <c:v>45383</c:v>
                </c:pt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-15</c:v>
                </c:pt>
                <c:pt idx="1">
                  <c:v>-9</c:v>
                </c:pt>
                <c:pt idx="2">
                  <c:v>-7</c:v>
                </c:pt>
                <c:pt idx="3">
                  <c:v>-7</c:v>
                </c:pt>
                <c:pt idx="4">
                  <c:v>-7</c:v>
                </c:pt>
                <c:pt idx="5">
                  <c:v>-8</c:v>
                </c:pt>
                <c:pt idx="6">
                  <c:v>-7</c:v>
                </c:pt>
                <c:pt idx="7">
                  <c:v>-6</c:v>
                </c:pt>
                <c:pt idx="8">
                  <c:v>-5</c:v>
                </c:pt>
                <c:pt idx="9">
                  <c:v>-5</c:v>
                </c:pt>
                <c:pt idx="10">
                  <c:v>-3</c:v>
                </c:pt>
                <c:pt idx="11">
                  <c:v>0</c:v>
                </c:pt>
                <c:pt idx="12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FA-4B02-A29F-45825952A1A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Niveau d'information en cas de changement de conseiller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Feuil1!$A$2:$A$14</c:f>
              <c:numCache>
                <c:formatCode>mmm\-yy</c:formatCode>
                <c:ptCount val="13"/>
                <c:pt idx="0" formatCode="General">
                  <c:v>2021</c:v>
                </c:pt>
                <c:pt idx="1">
                  <c:v>44562</c:v>
                </c:pt>
                <c:pt idx="2">
                  <c:v>44652</c:v>
                </c:pt>
                <c:pt idx="3">
                  <c:v>44805</c:v>
                </c:pt>
                <c:pt idx="4">
                  <c:v>44835</c:v>
                </c:pt>
                <c:pt idx="5">
                  <c:v>44927</c:v>
                </c:pt>
                <c:pt idx="6">
                  <c:v>44958</c:v>
                </c:pt>
                <c:pt idx="7">
                  <c:v>45047</c:v>
                </c:pt>
                <c:pt idx="8">
                  <c:v>45108</c:v>
                </c:pt>
                <c:pt idx="9">
                  <c:v>45200</c:v>
                </c:pt>
                <c:pt idx="10">
                  <c:v>45292</c:v>
                </c:pt>
                <c:pt idx="11">
                  <c:v>45323</c:v>
                </c:pt>
                <c:pt idx="12">
                  <c:v>45383</c:v>
                </c:pt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-26</c:v>
                </c:pt>
                <c:pt idx="1">
                  <c:v>-18</c:v>
                </c:pt>
                <c:pt idx="2">
                  <c:v>-17</c:v>
                </c:pt>
                <c:pt idx="3">
                  <c:v>-17</c:v>
                </c:pt>
                <c:pt idx="4">
                  <c:v>-16</c:v>
                </c:pt>
                <c:pt idx="5">
                  <c:v>-19</c:v>
                </c:pt>
                <c:pt idx="6">
                  <c:v>-17</c:v>
                </c:pt>
                <c:pt idx="7">
                  <c:v>-16</c:v>
                </c:pt>
                <c:pt idx="8">
                  <c:v>-15</c:v>
                </c:pt>
                <c:pt idx="9">
                  <c:v>-15</c:v>
                </c:pt>
                <c:pt idx="10">
                  <c:v>-14</c:v>
                </c:pt>
                <c:pt idx="11">
                  <c:v>-10</c:v>
                </c:pt>
                <c:pt idx="12">
                  <c:v>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FA-4B02-A29F-45825952A1A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Durée pendant laquelle vous conservez le même conseiller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8878209034069584E-2"/>
                  <c:y val="-1.8713439952052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FA-4B02-A29F-45825952A1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Feuil1!$A$2:$A$14</c:f>
              <c:numCache>
                <c:formatCode>mmm\-yy</c:formatCode>
                <c:ptCount val="13"/>
                <c:pt idx="0" formatCode="General">
                  <c:v>2021</c:v>
                </c:pt>
                <c:pt idx="1">
                  <c:v>44562</c:v>
                </c:pt>
                <c:pt idx="2">
                  <c:v>44652</c:v>
                </c:pt>
                <c:pt idx="3">
                  <c:v>44805</c:v>
                </c:pt>
                <c:pt idx="4">
                  <c:v>44835</c:v>
                </c:pt>
                <c:pt idx="5">
                  <c:v>44927</c:v>
                </c:pt>
                <c:pt idx="6">
                  <c:v>44958</c:v>
                </c:pt>
                <c:pt idx="7">
                  <c:v>45047</c:v>
                </c:pt>
                <c:pt idx="8">
                  <c:v>45108</c:v>
                </c:pt>
                <c:pt idx="9">
                  <c:v>45200</c:v>
                </c:pt>
                <c:pt idx="10">
                  <c:v>45292</c:v>
                </c:pt>
                <c:pt idx="11">
                  <c:v>45323</c:v>
                </c:pt>
                <c:pt idx="12">
                  <c:v>45383</c:v>
                </c:pt>
              </c:numCache>
            </c:numRef>
          </c:cat>
          <c:val>
            <c:numRef>
              <c:f>Feuil1!$D$2:$D$14</c:f>
              <c:numCache>
                <c:formatCode>General</c:formatCode>
                <c:ptCount val="13"/>
                <c:pt idx="0">
                  <c:v>-1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1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11</c:v>
                </c:pt>
                <c:pt idx="12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FA-4B02-A29F-45825952A1A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991888392"/>
        <c:axId val="991887736"/>
      </c:lineChart>
      <c:catAx>
        <c:axId val="991888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91887736"/>
        <c:crosses val="autoZero"/>
        <c:auto val="1"/>
        <c:lblAlgn val="ctr"/>
        <c:lblOffset val="100"/>
        <c:noMultiLvlLbl val="0"/>
      </c:catAx>
      <c:valAx>
        <c:axId val="99188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188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731177080915796"/>
          <c:y val="0.85076041439121763"/>
          <c:w val="0.61775172507548803"/>
          <c:h val="0.132712273249085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0.09189</cdr:x>
      <cdr:y>0.01604</cdr:y>
    </cdr:from>
    <cdr:to>
      <cdr:x>0.15434</cdr:x>
      <cdr:y>0.07867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A01407D9-01B2-3F56-5C68-7E8780C00D45}"/>
            </a:ext>
          </a:extLst>
        </cdr:cNvPr>
        <cdr:cNvSpPr txBox="1"/>
      </cdr:nvSpPr>
      <cdr:spPr>
        <a:xfrm xmlns:a="http://schemas.openxmlformats.org/drawingml/2006/main">
          <a:off x="792543" y="87067"/>
          <a:ext cx="538574" cy="34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0.09179</cdr:x>
      <cdr:y>0.04126</cdr:y>
    </cdr:from>
    <cdr:to>
      <cdr:x>0.15424</cdr:x>
      <cdr:y>0.10389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ED27C460-4DEC-4869-9C87-6CA90883F2D0}"/>
            </a:ext>
          </a:extLst>
        </cdr:cNvPr>
        <cdr:cNvSpPr txBox="1"/>
      </cdr:nvSpPr>
      <cdr:spPr>
        <a:xfrm xmlns:a="http://schemas.openxmlformats.org/drawingml/2006/main">
          <a:off x="827833" y="221910"/>
          <a:ext cx="563193" cy="336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b="1" dirty="0">
              <a:solidFill>
                <a:schemeClr val="tx1">
                  <a:lumMod val="75000"/>
                </a:schemeClr>
              </a:solidFill>
            </a:rPr>
            <a:t>2021</a:t>
          </a:r>
        </a:p>
      </cdr:txBody>
    </cdr:sp>
  </cdr:relSizeAnchor>
  <cdr:relSizeAnchor xmlns:cdr="http://schemas.openxmlformats.org/drawingml/2006/chartDrawing">
    <cdr:from>
      <cdr:x>0.1396</cdr:x>
      <cdr:y>0.03901</cdr:y>
    </cdr:from>
    <cdr:to>
      <cdr:x>0.22186</cdr:x>
      <cdr:y>0.10164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56A3D809-7F08-F3D4-8FF7-FB78F0873C7B}"/>
            </a:ext>
          </a:extLst>
        </cdr:cNvPr>
        <cdr:cNvSpPr txBox="1"/>
      </cdr:nvSpPr>
      <cdr:spPr>
        <a:xfrm xmlns:a="http://schemas.openxmlformats.org/drawingml/2006/main">
          <a:off x="1183811" y="204177"/>
          <a:ext cx="697574" cy="32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Janv-22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0.21111</cdr:x>
      <cdr:y>0.04126</cdr:y>
    </cdr:from>
    <cdr:to>
      <cdr:x>0.29337</cdr:x>
      <cdr:y>0.10389</cdr:y>
    </cdr:to>
    <cdr:sp macro="" textlink="">
      <cdr:nvSpPr>
        <cdr:cNvPr id="5" name="ZoneTexte 1">
          <a:extLst xmlns:a="http://schemas.openxmlformats.org/drawingml/2006/main">
            <a:ext uri="{FF2B5EF4-FFF2-40B4-BE49-F238E27FC236}">
              <a16:creationId xmlns:a16="http://schemas.microsoft.com/office/drawing/2014/main" id="{751B448B-34D7-7809-AAC0-CADAB8CC4E71}"/>
            </a:ext>
          </a:extLst>
        </cdr:cNvPr>
        <cdr:cNvSpPr txBox="1"/>
      </cdr:nvSpPr>
      <cdr:spPr>
        <a:xfrm xmlns:a="http://schemas.openxmlformats.org/drawingml/2006/main">
          <a:off x="1903833" y="221910"/>
          <a:ext cx="741846" cy="336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Avril-22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0.2802</cdr:x>
      <cdr:y>0.03799</cdr:y>
    </cdr:from>
    <cdr:to>
      <cdr:x>0.36245</cdr:x>
      <cdr:y>0.10062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751B448B-34D7-7809-AAC0-CADAB8CC4E71}"/>
            </a:ext>
          </a:extLst>
        </cdr:cNvPr>
        <cdr:cNvSpPr txBox="1"/>
      </cdr:nvSpPr>
      <cdr:spPr>
        <a:xfrm xmlns:a="http://schemas.openxmlformats.org/drawingml/2006/main">
          <a:off x="2376164" y="198869"/>
          <a:ext cx="697488" cy="32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Sept-22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0.35768</cdr:x>
      <cdr:y>0.03799</cdr:y>
    </cdr:from>
    <cdr:to>
      <cdr:x>0.43994</cdr:x>
      <cdr:y>0.10062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751B448B-34D7-7809-AAC0-CADAB8CC4E71}"/>
            </a:ext>
          </a:extLst>
        </cdr:cNvPr>
        <cdr:cNvSpPr txBox="1"/>
      </cdr:nvSpPr>
      <cdr:spPr>
        <a:xfrm xmlns:a="http://schemas.openxmlformats.org/drawingml/2006/main">
          <a:off x="3033161" y="198869"/>
          <a:ext cx="697573" cy="32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Oct-22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0.42798</cdr:x>
      <cdr:y>0.03581</cdr:y>
    </cdr:from>
    <cdr:to>
      <cdr:x>0.51024</cdr:x>
      <cdr:y>0.09844</cdr:y>
    </cdr:to>
    <cdr:sp macro="" textlink="">
      <cdr:nvSpPr>
        <cdr:cNvPr id="9" name="ZoneTexte 1">
          <a:extLst xmlns:a="http://schemas.openxmlformats.org/drawingml/2006/main">
            <a:ext uri="{FF2B5EF4-FFF2-40B4-BE49-F238E27FC236}">
              <a16:creationId xmlns:a16="http://schemas.microsoft.com/office/drawing/2014/main" id="{C16E8661-547B-7DC1-10A7-C741AAA4E15F}"/>
            </a:ext>
          </a:extLst>
        </cdr:cNvPr>
        <cdr:cNvSpPr txBox="1"/>
      </cdr:nvSpPr>
      <cdr:spPr>
        <a:xfrm xmlns:a="http://schemas.openxmlformats.org/drawingml/2006/main">
          <a:off x="3629339" y="187473"/>
          <a:ext cx="697573" cy="32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Janv-23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0.50435</cdr:x>
      <cdr:y>0.03513</cdr:y>
    </cdr:from>
    <cdr:to>
      <cdr:x>0.5866</cdr:x>
      <cdr:y>0.09776</cdr:y>
    </cdr:to>
    <cdr:sp macro="" textlink="">
      <cdr:nvSpPr>
        <cdr:cNvPr id="10" name="ZoneTexte 1">
          <a:extLst xmlns:a="http://schemas.openxmlformats.org/drawingml/2006/main">
            <a:ext uri="{FF2B5EF4-FFF2-40B4-BE49-F238E27FC236}">
              <a16:creationId xmlns:a16="http://schemas.microsoft.com/office/drawing/2014/main" id="{C16E8661-547B-7DC1-10A7-C741AAA4E15F}"/>
            </a:ext>
          </a:extLst>
        </cdr:cNvPr>
        <cdr:cNvSpPr txBox="1"/>
      </cdr:nvSpPr>
      <cdr:spPr>
        <a:xfrm xmlns:a="http://schemas.openxmlformats.org/drawingml/2006/main">
          <a:off x="4548393" y="188970"/>
          <a:ext cx="741756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Fév-23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0.5694</cdr:x>
      <cdr:y>0.03513</cdr:y>
    </cdr:from>
    <cdr:to>
      <cdr:x>0.65166</cdr:x>
      <cdr:y>0.09776</cdr:y>
    </cdr:to>
    <cdr:sp macro="" textlink="">
      <cdr:nvSpPr>
        <cdr:cNvPr id="11" name="ZoneTexte 1">
          <a:extLst xmlns:a="http://schemas.openxmlformats.org/drawingml/2006/main">
            <a:ext uri="{FF2B5EF4-FFF2-40B4-BE49-F238E27FC236}">
              <a16:creationId xmlns:a16="http://schemas.microsoft.com/office/drawing/2014/main" id="{C16E8661-547B-7DC1-10A7-C741AAA4E15F}"/>
            </a:ext>
          </a:extLst>
        </cdr:cNvPr>
        <cdr:cNvSpPr txBox="1"/>
      </cdr:nvSpPr>
      <cdr:spPr>
        <a:xfrm xmlns:a="http://schemas.openxmlformats.org/drawingml/2006/main">
          <a:off x="5135003" y="188970"/>
          <a:ext cx="741846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Mai-23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0.6324</cdr:x>
      <cdr:y>0.03513</cdr:y>
    </cdr:from>
    <cdr:to>
      <cdr:x>0.71466</cdr:x>
      <cdr:y>0.09776</cdr:y>
    </cdr:to>
    <cdr:sp macro="" textlink="">
      <cdr:nvSpPr>
        <cdr:cNvPr id="12" name="ZoneTexte 1">
          <a:extLst xmlns:a="http://schemas.openxmlformats.org/drawingml/2006/main">
            <a:ext uri="{FF2B5EF4-FFF2-40B4-BE49-F238E27FC236}">
              <a16:creationId xmlns:a16="http://schemas.microsoft.com/office/drawing/2014/main" id="{C16E8661-547B-7DC1-10A7-C741AAA4E15F}"/>
            </a:ext>
          </a:extLst>
        </cdr:cNvPr>
        <cdr:cNvSpPr txBox="1"/>
      </cdr:nvSpPr>
      <cdr:spPr>
        <a:xfrm xmlns:a="http://schemas.openxmlformats.org/drawingml/2006/main">
          <a:off x="5703134" y="188970"/>
          <a:ext cx="741845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Juil-23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0.69876</cdr:x>
      <cdr:y>0.03513</cdr:y>
    </cdr:from>
    <cdr:to>
      <cdr:x>0.78102</cdr:x>
      <cdr:y>0.09776</cdr:y>
    </cdr:to>
    <cdr:sp macro="" textlink="">
      <cdr:nvSpPr>
        <cdr:cNvPr id="13" name="ZoneTexte 1">
          <a:extLst xmlns:a="http://schemas.openxmlformats.org/drawingml/2006/main">
            <a:ext uri="{FF2B5EF4-FFF2-40B4-BE49-F238E27FC236}">
              <a16:creationId xmlns:a16="http://schemas.microsoft.com/office/drawing/2014/main" id="{C16E8661-547B-7DC1-10A7-C741AAA4E15F}"/>
            </a:ext>
          </a:extLst>
        </cdr:cNvPr>
        <cdr:cNvSpPr txBox="1"/>
      </cdr:nvSpPr>
      <cdr:spPr>
        <a:xfrm xmlns:a="http://schemas.openxmlformats.org/drawingml/2006/main">
          <a:off x="6301583" y="188970"/>
          <a:ext cx="741847" cy="336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Oct-23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0.77335</cdr:x>
      <cdr:y>0.03513</cdr:y>
    </cdr:from>
    <cdr:to>
      <cdr:x>0.85561</cdr:x>
      <cdr:y>0.09776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23DEF5EF-C34B-40A9-5E50-C8A693E564E1}"/>
            </a:ext>
          </a:extLst>
        </cdr:cNvPr>
        <cdr:cNvSpPr txBox="1"/>
      </cdr:nvSpPr>
      <cdr:spPr>
        <a:xfrm xmlns:a="http://schemas.openxmlformats.org/drawingml/2006/main">
          <a:off x="6974346" y="188970"/>
          <a:ext cx="741845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Janv-24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0.84877</cdr:x>
      <cdr:y>0.03513</cdr:y>
    </cdr:from>
    <cdr:to>
      <cdr:x>0.93102</cdr:x>
      <cdr:y>0.09776</cdr:y>
    </cdr:to>
    <cdr:sp macro="" textlink="">
      <cdr:nvSpPr>
        <cdr:cNvPr id="14" name="ZoneTexte 1">
          <a:extLst xmlns:a="http://schemas.openxmlformats.org/drawingml/2006/main">
            <a:ext uri="{FF2B5EF4-FFF2-40B4-BE49-F238E27FC236}">
              <a16:creationId xmlns:a16="http://schemas.microsoft.com/office/drawing/2014/main" id="{9DB1A9F3-ABDE-9B9E-F310-C2873030787A}"/>
            </a:ext>
          </a:extLst>
        </cdr:cNvPr>
        <cdr:cNvSpPr txBox="1"/>
      </cdr:nvSpPr>
      <cdr:spPr>
        <a:xfrm xmlns:a="http://schemas.openxmlformats.org/drawingml/2006/main">
          <a:off x="7654484" y="188970"/>
          <a:ext cx="741755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Fév-24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0.91775</cdr:x>
      <cdr:y>0.03513</cdr:y>
    </cdr:from>
    <cdr:to>
      <cdr:x>1</cdr:x>
      <cdr:y>0.09776</cdr:y>
    </cdr:to>
    <cdr:sp macro="" textlink="">
      <cdr:nvSpPr>
        <cdr:cNvPr id="15" name="ZoneTexte 1">
          <a:extLst xmlns:a="http://schemas.openxmlformats.org/drawingml/2006/main">
            <a:ext uri="{FF2B5EF4-FFF2-40B4-BE49-F238E27FC236}">
              <a16:creationId xmlns:a16="http://schemas.microsoft.com/office/drawing/2014/main" id="{59290956-047E-CD52-364D-500ABD197E37}"/>
            </a:ext>
          </a:extLst>
        </cdr:cNvPr>
        <cdr:cNvSpPr txBox="1"/>
      </cdr:nvSpPr>
      <cdr:spPr>
        <a:xfrm xmlns:a="http://schemas.openxmlformats.org/drawingml/2006/main">
          <a:off x="8276545" y="188970"/>
          <a:ext cx="741756" cy="336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b="1" dirty="0">
              <a:solidFill>
                <a:schemeClr val="tx1">
                  <a:lumMod val="75000"/>
                </a:schemeClr>
              </a:solidFill>
            </a:rPr>
            <a:t>Avril-24</a:t>
          </a:r>
          <a:endParaRPr lang="fr-FR" sz="1100" b="1" dirty="0">
            <a:solidFill>
              <a:schemeClr val="tx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69751-E96D-4F25-9901-694EEEB6EAE9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048B1-54D5-45D2-BEE2-ED0843FA1C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76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040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772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766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896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910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40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245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480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709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27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24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028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Ambi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2E8B6D-AD4C-4C0D-B737-51B3C841C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299" y="253474"/>
            <a:ext cx="5711844" cy="2389145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CE8692A-F9B6-45BC-88E8-14CEB965CE6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375712" y="267337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09214EB-6DA5-4BAC-BB80-9F21CE89D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9934" y="2694041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5DD27775-1622-4BE0-84E4-076D877B0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934" y="4599868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59562A5E-7194-493C-94B7-039D2B7C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9934" y="5605696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18 juin 2024</a:t>
            </a:fld>
            <a:endParaRPr lang="fr-FR"/>
          </a:p>
        </p:txBody>
      </p:sp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9434CAB-2E72-4EAF-8A0D-07400C250E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1" y="5367908"/>
            <a:ext cx="2624819" cy="8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0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86A5727-7035-4CCC-B80A-FA4136BAC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18 juin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0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A7E1279-586B-4661-A07E-59E7DF9BE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505746" y="765094"/>
            <a:ext cx="2400299" cy="19618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18 juin 2024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90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09D93C2-F6EC-43F9-8D17-1214F835F4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496221" y="755569"/>
            <a:ext cx="2400299" cy="19618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6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9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4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64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09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51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25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35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83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96C8AB-746B-44B3-B5AC-08D994C871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67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586BB1-8477-497C-957B-393E06381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1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CAFB180-39F1-4601-8F4A-019B80244B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0010927" y="219225"/>
            <a:ext cx="2400299" cy="1961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18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6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egee-l-distrib-multicanal@cegee.caisse-epargne.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D31293A-D3C1-45AE-A5BE-ABB24036C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0A79BCB7-F0D6-44E4-A52E-88AF3EAEF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HDJ – Changement de conseiller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2D4731-A871-4BAB-B7DB-B2B32BA4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 Juin 2024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807BA7-A3D6-497C-BB3E-912F644E6E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720725" cy="25241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61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E366E-7BBA-1CE6-FB48-470FD0A5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contexte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986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835E480-2514-9D99-8D11-FD3E35419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669" y="2222825"/>
            <a:ext cx="5208045" cy="3222657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48099"/>
            <a:ext cx="10800000" cy="719227"/>
          </a:xfrm>
        </p:spPr>
        <p:txBody>
          <a:bodyPr/>
          <a:lstStyle/>
          <a:p>
            <a:r>
              <a:rPr lang="fr-FR" dirty="0"/>
              <a:t>Les entreprises sont en perpétuel mouvement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7567D604-6B8B-249D-1224-F317A4ACE1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881" y="1242814"/>
            <a:ext cx="9645728" cy="457200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La vie d’une entreprise est rythmée par des mouvements de collaborateurs.</a:t>
            </a:r>
          </a:p>
          <a:p>
            <a:pPr algn="ctr"/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 La Caisse d’Epargne Grand Est Europe est concernée par cette dynamique incontournable.</a:t>
            </a:r>
          </a:p>
          <a:p>
            <a:pPr algn="ctr"/>
            <a:r>
              <a:rPr lang="fr-FR" sz="1400" b="0" i="1" dirty="0">
                <a:solidFill>
                  <a:schemeClr val="tx1">
                    <a:lumMod val="75000"/>
                  </a:schemeClr>
                </a:solidFill>
              </a:rPr>
              <a:t>Taux moyen annuel de turn-over en France : 15%</a:t>
            </a:r>
          </a:p>
          <a:p>
            <a:pPr algn="ctr"/>
            <a:r>
              <a:rPr lang="fr-FR" sz="1000" b="0" dirty="0">
                <a:solidFill>
                  <a:schemeClr val="tx1">
                    <a:lumMod val="75000"/>
                  </a:schemeClr>
                </a:solidFill>
              </a:rPr>
              <a:t>(source </a:t>
            </a:r>
            <a:r>
              <a:rPr lang="fr-FR" sz="1000" b="0" dirty="0" err="1">
                <a:solidFill>
                  <a:schemeClr val="tx1">
                    <a:lumMod val="75000"/>
                  </a:schemeClr>
                </a:solidFill>
              </a:rPr>
              <a:t>insee</a:t>
            </a:r>
            <a:r>
              <a:rPr lang="fr-FR" sz="1000" b="0" dirty="0">
                <a:solidFill>
                  <a:schemeClr val="tx1">
                    <a:lumMod val="75000"/>
                  </a:schemeClr>
                </a:solidFill>
              </a:rPr>
              <a:t> 2022)</a:t>
            </a:r>
          </a:p>
          <a:p>
            <a:endParaRPr lang="fr-FR" sz="180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8F3DDA-E891-4E58-7B79-285DFB1C5825}"/>
              </a:ext>
            </a:extLst>
          </p:cNvPr>
          <p:cNvSpPr txBox="1"/>
          <p:nvPr/>
        </p:nvSpPr>
        <p:spPr>
          <a:xfrm>
            <a:off x="2600669" y="5715305"/>
            <a:ext cx="783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Des impacts clients à prendre en considération…</a:t>
            </a:r>
          </a:p>
        </p:txBody>
      </p:sp>
    </p:spTree>
    <p:extLst>
      <p:ext uri="{BB962C8B-B14F-4D97-AF65-F5344CB8AC3E}">
        <p14:creationId xmlns:p14="http://schemas.microsoft.com/office/powerpoint/2010/main" val="130698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FA343DF1-68BD-56ED-6FB3-BA6E3CB05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298" y="2237494"/>
            <a:ext cx="3921968" cy="359917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0F45723-B4E2-E426-1D56-1C0E4D856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643" y="1726693"/>
            <a:ext cx="3813038" cy="349920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637BDB-4F7A-8488-207D-24E63429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" y="1889910"/>
            <a:ext cx="3702492" cy="3397761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899200-1CA9-144B-F08B-2253042E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4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7F470C4-A032-9EC8-0605-18E6538F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clients ont des attentes fortes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995718DB-9F26-7D0D-D077-C6458AA8EA14}"/>
              </a:ext>
            </a:extLst>
          </p:cNvPr>
          <p:cNvSpPr txBox="1">
            <a:spLocks/>
          </p:cNvSpPr>
          <p:nvPr/>
        </p:nvSpPr>
        <p:spPr>
          <a:xfrm rot="21418989">
            <a:off x="373258" y="2875402"/>
            <a:ext cx="3169344" cy="211424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A89C8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réactivité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Nos clients attendent d’être </a:t>
            </a:r>
            <a:r>
              <a:rPr lang="fr-FR" b="1">
                <a:solidFill>
                  <a:srgbClr val="C00000"/>
                </a:solidFill>
              </a:rPr>
              <a:t>informés en amont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du changement de conseiller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D7D22F5B-C6AC-337F-A01C-69F484AE386B}"/>
              </a:ext>
            </a:extLst>
          </p:cNvPr>
          <p:cNvSpPr txBox="1">
            <a:spLocks/>
          </p:cNvSpPr>
          <p:nvPr/>
        </p:nvSpPr>
        <p:spPr>
          <a:xfrm rot="21369230">
            <a:off x="4169655" y="3195500"/>
            <a:ext cx="3370631" cy="2696788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A89C8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personnalisation</a:t>
            </a:r>
            <a:endParaRPr lang="fr-FR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1">
                <a:solidFill>
                  <a:srgbClr val="C00000"/>
                </a:solidFill>
              </a:rPr>
              <a:t>Les photos des conseillers</a:t>
            </a:r>
            <a:br>
              <a:rPr lang="fr-FR" b="1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fr-FR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intégrées dans la communication, </a:t>
            </a:r>
            <a:br>
              <a:rPr lang="fr-FR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sont plébiscitées par nos clients</a:t>
            </a:r>
            <a:endParaRPr kumimoji="0" lang="fr-FR" b="0" i="1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</a:endParaRP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BA1A09F7-C88B-320F-54D1-7C1AAB0A1DBB}"/>
              </a:ext>
            </a:extLst>
          </p:cNvPr>
          <p:cNvSpPr txBox="1">
            <a:spLocks/>
          </p:cNvSpPr>
          <p:nvPr/>
        </p:nvSpPr>
        <p:spPr>
          <a:xfrm rot="21300394">
            <a:off x="8171557" y="2735391"/>
            <a:ext cx="3384716" cy="240447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A89C8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La considération</a:t>
            </a:r>
          </a:p>
          <a:p>
            <a:pPr marL="0" lvl="0" indent="0" algn="ctr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None/>
            </a:pPr>
            <a:r>
              <a:rPr lang="fr-FR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Nos clients apprécient </a:t>
            </a:r>
            <a:br>
              <a:rPr lang="fr-FR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fr-FR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d’avoir </a:t>
            </a:r>
            <a:r>
              <a:rPr lang="fr-FR" b="1">
                <a:solidFill>
                  <a:srgbClr val="C00000"/>
                </a:solidFill>
              </a:rPr>
              <a:t>la primeur de l’information </a:t>
            </a:r>
            <a:r>
              <a:rPr lang="fr-FR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en directe via l’adresse mail du conseiller</a:t>
            </a:r>
          </a:p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2A6C20E-0D94-C3A4-80AE-2A93DF38E5B5}"/>
              </a:ext>
            </a:extLst>
          </p:cNvPr>
          <p:cNvSpPr txBox="1"/>
          <p:nvPr/>
        </p:nvSpPr>
        <p:spPr>
          <a:xfrm>
            <a:off x="8158673" y="3120306"/>
            <a:ext cx="4213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89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60D147-D223-96DC-34B1-4DB7B014E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989031"/>
            <a:ext cx="10800000" cy="3024758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Nos solutions dans le cadre des changements de conseiller</a:t>
            </a:r>
          </a:p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C00000"/>
                </a:solidFill>
              </a:rPr>
              <a:t> </a:t>
            </a:r>
            <a:r>
              <a:rPr lang="fr-FR" sz="2400" dirty="0">
                <a:solidFill>
                  <a:srgbClr val="C00000"/>
                </a:solidFill>
              </a:rPr>
              <a:t>informer nos clients </a:t>
            </a:r>
            <a:r>
              <a:rPr lang="fr-FR" sz="1400" b="0" dirty="0">
                <a:solidFill>
                  <a:schemeClr val="tx1">
                    <a:lumMod val="75000"/>
                  </a:schemeClr>
                </a:solidFill>
              </a:rPr>
              <a:t>avec un dispositif complet à disposition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b="0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b="0" dirty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assurer une </a:t>
            </a:r>
            <a:r>
              <a:rPr lang="fr-FR" sz="2400" dirty="0">
                <a:solidFill>
                  <a:srgbClr val="C00000"/>
                </a:solidFill>
              </a:rPr>
              <a:t>continuité de la relation </a:t>
            </a:r>
            <a:r>
              <a:rPr lang="fr-FR" sz="1400" b="0" dirty="0">
                <a:solidFill>
                  <a:schemeClr val="tx1">
                    <a:lumMod val="75000"/>
                  </a:schemeClr>
                </a:solidFill>
              </a:rPr>
              <a:t>avec des outils adaptés </a:t>
            </a:r>
          </a:p>
          <a:p>
            <a:endParaRPr lang="fr-FR" sz="140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899200-1CA9-144B-F08B-2253042E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5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7F470C4-A032-9EC8-0605-18E6538F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ACCOMPAGNER NOS CLIENTS DANS CE MOMENT Clé ?</a:t>
            </a:r>
          </a:p>
        </p:txBody>
      </p:sp>
      <p:grpSp>
        <p:nvGrpSpPr>
          <p:cNvPr id="53" name="Graphique 1806">
            <a:extLst>
              <a:ext uri="{FF2B5EF4-FFF2-40B4-BE49-F238E27FC236}">
                <a16:creationId xmlns:a16="http://schemas.microsoft.com/office/drawing/2014/main" id="{C32DC33A-650B-C2C1-CD3D-9A6C7123E66D}"/>
              </a:ext>
            </a:extLst>
          </p:cNvPr>
          <p:cNvGrpSpPr/>
          <p:nvPr/>
        </p:nvGrpSpPr>
        <p:grpSpPr>
          <a:xfrm>
            <a:off x="7290433" y="2646981"/>
            <a:ext cx="1052621" cy="782664"/>
            <a:chOff x="10086972" y="2246235"/>
            <a:chExt cx="277844" cy="228409"/>
          </a:xfrm>
          <a:noFill/>
        </p:grpSpPr>
        <p:grpSp>
          <p:nvGrpSpPr>
            <p:cNvPr id="54" name="Graphique 1806">
              <a:extLst>
                <a:ext uri="{FF2B5EF4-FFF2-40B4-BE49-F238E27FC236}">
                  <a16:creationId xmlns:a16="http://schemas.microsoft.com/office/drawing/2014/main" id="{98D3333C-75FE-D4E7-0163-BB21DD3BF955}"/>
                </a:ext>
              </a:extLst>
            </p:cNvPr>
            <p:cNvGrpSpPr/>
            <p:nvPr/>
          </p:nvGrpSpPr>
          <p:grpSpPr>
            <a:xfrm>
              <a:off x="10180888" y="2411970"/>
              <a:ext cx="66579" cy="95"/>
              <a:chOff x="10180888" y="2411970"/>
              <a:chExt cx="66579" cy="95"/>
            </a:xfrm>
            <a:grpFill/>
          </p:grpSpPr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522FB8E8-8ED6-E064-03DD-A531CFF4C5ED}"/>
                  </a:ext>
                </a:extLst>
              </p:cNvPr>
              <p:cNvSpPr/>
              <p:nvPr/>
            </p:nvSpPr>
            <p:spPr>
              <a:xfrm>
                <a:off x="10180888" y="2412065"/>
                <a:ext cx="38671" cy="9525"/>
              </a:xfrm>
              <a:custGeom>
                <a:avLst/>
                <a:gdLst>
                  <a:gd name="connsiteX0" fmla="*/ 38672 w 38671"/>
                  <a:gd name="connsiteY0" fmla="*/ 0 h 9525"/>
                  <a:gd name="connsiteX1" fmla="*/ 0 w 3867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671" h="9525">
                    <a:moveTo>
                      <a:pt x="38672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A7DA6972-9267-5EBE-8B59-899C1CB0664E}"/>
                  </a:ext>
                </a:extLst>
              </p:cNvPr>
              <p:cNvSpPr/>
              <p:nvPr/>
            </p:nvSpPr>
            <p:spPr>
              <a:xfrm>
                <a:off x="10235276" y="2411970"/>
                <a:ext cx="12192" cy="95"/>
              </a:xfrm>
              <a:custGeom>
                <a:avLst/>
                <a:gdLst>
                  <a:gd name="connsiteX0" fmla="*/ 12192 w 12192"/>
                  <a:gd name="connsiteY0" fmla="*/ 0 h 95"/>
                  <a:gd name="connsiteX1" fmla="*/ 0 w 12192"/>
                  <a:gd name="connsiteY1" fmla="*/ 95 h 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92" h="95">
                    <a:moveTo>
                      <a:pt x="12192" y="0"/>
                    </a:moveTo>
                    <a:lnTo>
                      <a:pt x="0" y="9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55" name="Graphique 1806">
              <a:extLst>
                <a:ext uri="{FF2B5EF4-FFF2-40B4-BE49-F238E27FC236}">
                  <a16:creationId xmlns:a16="http://schemas.microsoft.com/office/drawing/2014/main" id="{90B4CA37-9D4C-1068-A5C9-ECD97D14098B}"/>
                </a:ext>
              </a:extLst>
            </p:cNvPr>
            <p:cNvGrpSpPr/>
            <p:nvPr/>
          </p:nvGrpSpPr>
          <p:grpSpPr>
            <a:xfrm>
              <a:off x="10086972" y="2246235"/>
              <a:ext cx="277844" cy="228409"/>
              <a:chOff x="10086972" y="2246235"/>
              <a:chExt cx="277844" cy="228409"/>
            </a:xfrm>
            <a:grpFill/>
          </p:grpSpPr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897CA7FB-1E6B-71A2-CD7B-7AA1DB45285F}"/>
                  </a:ext>
                </a:extLst>
              </p:cNvPr>
              <p:cNvSpPr/>
              <p:nvPr/>
            </p:nvSpPr>
            <p:spPr>
              <a:xfrm>
                <a:off x="10089829" y="2249092"/>
                <a:ext cx="233648" cy="185547"/>
              </a:xfrm>
              <a:custGeom>
                <a:avLst/>
                <a:gdLst>
                  <a:gd name="connsiteX0" fmla="*/ 0 w 233648"/>
                  <a:gd name="connsiteY0" fmla="*/ 64199 h 185547"/>
                  <a:gd name="connsiteX1" fmla="*/ 0 w 233648"/>
                  <a:gd name="connsiteY1" fmla="*/ 128397 h 185547"/>
                  <a:gd name="connsiteX2" fmla="*/ 21431 w 233648"/>
                  <a:gd name="connsiteY2" fmla="*/ 151543 h 185547"/>
                  <a:gd name="connsiteX3" fmla="*/ 21431 w 233648"/>
                  <a:gd name="connsiteY3" fmla="*/ 185547 h 185547"/>
                  <a:gd name="connsiteX4" fmla="*/ 74676 w 233648"/>
                  <a:gd name="connsiteY4" fmla="*/ 151733 h 185547"/>
                  <a:gd name="connsiteX5" fmla="*/ 210312 w 233648"/>
                  <a:gd name="connsiteY5" fmla="*/ 151733 h 185547"/>
                  <a:gd name="connsiteX6" fmla="*/ 233648 w 233648"/>
                  <a:gd name="connsiteY6" fmla="*/ 128397 h 185547"/>
                  <a:gd name="connsiteX7" fmla="*/ 233648 w 233648"/>
                  <a:gd name="connsiteY7" fmla="*/ 23336 h 185547"/>
                  <a:gd name="connsiteX8" fmla="*/ 210312 w 233648"/>
                  <a:gd name="connsiteY8" fmla="*/ 0 h 185547"/>
                  <a:gd name="connsiteX9" fmla="*/ 23336 w 233648"/>
                  <a:gd name="connsiteY9" fmla="*/ 0 h 185547"/>
                  <a:gd name="connsiteX10" fmla="*/ 0 w 233648"/>
                  <a:gd name="connsiteY10" fmla="*/ 23336 h 185547"/>
                  <a:gd name="connsiteX11" fmla="*/ 0 w 233648"/>
                  <a:gd name="connsiteY11" fmla="*/ 38100 h 185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3648" h="185547">
                    <a:moveTo>
                      <a:pt x="0" y="64199"/>
                    </a:moveTo>
                    <a:lnTo>
                      <a:pt x="0" y="128397"/>
                    </a:lnTo>
                    <a:cubicBezTo>
                      <a:pt x="0" y="140589"/>
                      <a:pt x="9525" y="150590"/>
                      <a:pt x="21431" y="151543"/>
                    </a:cubicBezTo>
                    <a:lnTo>
                      <a:pt x="21431" y="185547"/>
                    </a:lnTo>
                    <a:lnTo>
                      <a:pt x="74676" y="151733"/>
                    </a:lnTo>
                    <a:lnTo>
                      <a:pt x="210312" y="151733"/>
                    </a:lnTo>
                    <a:cubicBezTo>
                      <a:pt x="223171" y="151733"/>
                      <a:pt x="233648" y="141256"/>
                      <a:pt x="233648" y="128397"/>
                    </a:cubicBezTo>
                    <a:lnTo>
                      <a:pt x="233648" y="23336"/>
                    </a:lnTo>
                    <a:cubicBezTo>
                      <a:pt x="233648" y="10478"/>
                      <a:pt x="223171" y="0"/>
                      <a:pt x="210312" y="0"/>
                    </a:cubicBezTo>
                    <a:lnTo>
                      <a:pt x="23336" y="0"/>
                    </a:lnTo>
                    <a:cubicBezTo>
                      <a:pt x="10478" y="0"/>
                      <a:pt x="0" y="10478"/>
                      <a:pt x="0" y="23336"/>
                    </a:cubicBezTo>
                    <a:lnTo>
                      <a:pt x="0" y="3810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5D640C3A-E79F-517B-C41B-671C080CBC25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F3752D14-5EA1-3EDD-56FC-46207F650D48}"/>
                  </a:ext>
                </a:extLst>
              </p:cNvPr>
              <p:cNvSpPr/>
              <p:nvPr/>
            </p:nvSpPr>
            <p:spPr>
              <a:xfrm>
                <a:off x="10086972" y="22462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BD3902C1-2DE3-4019-F7FD-9FC01DE7543B}"/>
                  </a:ext>
                </a:extLst>
              </p:cNvPr>
              <p:cNvSpPr/>
              <p:nvPr/>
            </p:nvSpPr>
            <p:spPr>
              <a:xfrm>
                <a:off x="10168315" y="2289097"/>
                <a:ext cx="196500" cy="185546"/>
              </a:xfrm>
              <a:custGeom>
                <a:avLst/>
                <a:gdLst>
                  <a:gd name="connsiteX0" fmla="*/ 169926 w 196500"/>
                  <a:gd name="connsiteY0" fmla="*/ 0 h 185546"/>
                  <a:gd name="connsiteX1" fmla="*/ 173165 w 196500"/>
                  <a:gd name="connsiteY1" fmla="*/ 0 h 185546"/>
                  <a:gd name="connsiteX2" fmla="*/ 196501 w 196500"/>
                  <a:gd name="connsiteY2" fmla="*/ 23336 h 185546"/>
                  <a:gd name="connsiteX3" fmla="*/ 196501 w 196500"/>
                  <a:gd name="connsiteY3" fmla="*/ 128397 h 185546"/>
                  <a:gd name="connsiteX4" fmla="*/ 175070 w 196500"/>
                  <a:gd name="connsiteY4" fmla="*/ 151543 h 185546"/>
                  <a:gd name="connsiteX5" fmla="*/ 175070 w 196500"/>
                  <a:gd name="connsiteY5" fmla="*/ 185547 h 185546"/>
                  <a:gd name="connsiteX6" fmla="*/ 121825 w 196500"/>
                  <a:gd name="connsiteY6" fmla="*/ 151733 h 185546"/>
                  <a:gd name="connsiteX7" fmla="*/ 23336 w 196500"/>
                  <a:gd name="connsiteY7" fmla="*/ 151733 h 185546"/>
                  <a:gd name="connsiteX8" fmla="*/ 0 w 196500"/>
                  <a:gd name="connsiteY8" fmla="*/ 128397 h 185546"/>
                  <a:gd name="connsiteX9" fmla="*/ 0 w 196500"/>
                  <a:gd name="connsiteY9" fmla="*/ 112776 h 18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500" h="185546">
                    <a:moveTo>
                      <a:pt x="169926" y="0"/>
                    </a:moveTo>
                    <a:lnTo>
                      <a:pt x="173165" y="0"/>
                    </a:lnTo>
                    <a:cubicBezTo>
                      <a:pt x="186023" y="0"/>
                      <a:pt x="196501" y="10477"/>
                      <a:pt x="196501" y="23336"/>
                    </a:cubicBezTo>
                    <a:lnTo>
                      <a:pt x="196501" y="128397"/>
                    </a:lnTo>
                    <a:cubicBezTo>
                      <a:pt x="196501" y="140589"/>
                      <a:pt x="186976" y="150590"/>
                      <a:pt x="175070" y="151543"/>
                    </a:cubicBezTo>
                    <a:lnTo>
                      <a:pt x="175070" y="185547"/>
                    </a:lnTo>
                    <a:lnTo>
                      <a:pt x="121825" y="151733"/>
                    </a:lnTo>
                    <a:lnTo>
                      <a:pt x="23336" y="151733"/>
                    </a:lnTo>
                    <a:cubicBezTo>
                      <a:pt x="10478" y="151733"/>
                      <a:pt x="0" y="141256"/>
                      <a:pt x="0" y="128397"/>
                    </a:cubicBezTo>
                    <a:lnTo>
                      <a:pt x="0" y="112776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121560C-8C9F-94A1-D9D5-C671B8A651AE}"/>
                  </a:ext>
                </a:extLst>
              </p:cNvPr>
              <p:cNvSpPr/>
              <p:nvPr/>
            </p:nvSpPr>
            <p:spPr>
              <a:xfrm>
                <a:off x="10134025" y="2307290"/>
                <a:ext cx="29527" cy="29527"/>
              </a:xfrm>
              <a:custGeom>
                <a:avLst/>
                <a:gdLst>
                  <a:gd name="connsiteX0" fmla="*/ 29528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8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8" y="14764"/>
                    </a:moveTo>
                    <a:cubicBezTo>
                      <a:pt x="29528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8" y="6610"/>
                      <a:pt x="29528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9476D27D-1151-B71D-18F2-A42AAABC65D8}"/>
                  </a:ext>
                </a:extLst>
              </p:cNvPr>
              <p:cNvSpPr/>
              <p:nvPr/>
            </p:nvSpPr>
            <p:spPr>
              <a:xfrm>
                <a:off x="10190223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87A03433-EAF0-0C8E-B0E7-2E24644C0D9C}"/>
                  </a:ext>
                </a:extLst>
              </p:cNvPr>
              <p:cNvSpPr/>
              <p:nvPr/>
            </p:nvSpPr>
            <p:spPr>
              <a:xfrm>
                <a:off x="10246801" y="2307290"/>
                <a:ext cx="29527" cy="29527"/>
              </a:xfrm>
              <a:custGeom>
                <a:avLst/>
                <a:gdLst>
                  <a:gd name="connsiteX0" fmla="*/ 29527 w 29527"/>
                  <a:gd name="connsiteY0" fmla="*/ 14764 h 29527"/>
                  <a:gd name="connsiteX1" fmla="*/ 14764 w 29527"/>
                  <a:gd name="connsiteY1" fmla="*/ 29528 h 29527"/>
                  <a:gd name="connsiteX2" fmla="*/ 0 w 29527"/>
                  <a:gd name="connsiteY2" fmla="*/ 14764 h 29527"/>
                  <a:gd name="connsiteX3" fmla="*/ 14764 w 29527"/>
                  <a:gd name="connsiteY3" fmla="*/ 0 h 29527"/>
                  <a:gd name="connsiteX4" fmla="*/ 29527 w 29527"/>
                  <a:gd name="connsiteY4" fmla="*/ 14764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27" h="29527">
                    <a:moveTo>
                      <a:pt x="29527" y="14764"/>
                    </a:moveTo>
                    <a:cubicBezTo>
                      <a:pt x="29527" y="22918"/>
                      <a:pt x="22918" y="29528"/>
                      <a:pt x="14764" y="29528"/>
                    </a:cubicBezTo>
                    <a:cubicBezTo>
                      <a:pt x="6610" y="29528"/>
                      <a:pt x="0" y="22918"/>
                      <a:pt x="0" y="14764"/>
                    </a:cubicBezTo>
                    <a:cubicBezTo>
                      <a:pt x="0" y="6610"/>
                      <a:pt x="6610" y="0"/>
                      <a:pt x="14764" y="0"/>
                    </a:cubicBezTo>
                    <a:cubicBezTo>
                      <a:pt x="22918" y="0"/>
                      <a:pt x="29527" y="6610"/>
                      <a:pt x="29527" y="14764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65" name="Graphique 1860">
            <a:extLst>
              <a:ext uri="{FF2B5EF4-FFF2-40B4-BE49-F238E27FC236}">
                <a16:creationId xmlns:a16="http://schemas.microsoft.com/office/drawing/2014/main" id="{B64885B1-DF4A-8F1D-D931-8C75A9A320DC}"/>
              </a:ext>
            </a:extLst>
          </p:cNvPr>
          <p:cNvGrpSpPr/>
          <p:nvPr/>
        </p:nvGrpSpPr>
        <p:grpSpPr>
          <a:xfrm>
            <a:off x="8007814" y="3833165"/>
            <a:ext cx="1680843" cy="1309384"/>
            <a:chOff x="7577139" y="4377153"/>
            <a:chExt cx="533400" cy="323850"/>
          </a:xfrm>
          <a:noFill/>
        </p:grpSpPr>
        <p:grpSp>
          <p:nvGrpSpPr>
            <p:cNvPr id="66" name="Graphique 1860">
              <a:extLst>
                <a:ext uri="{FF2B5EF4-FFF2-40B4-BE49-F238E27FC236}">
                  <a16:creationId xmlns:a16="http://schemas.microsoft.com/office/drawing/2014/main" id="{74AFCEFE-B9C0-F274-21CE-1E0C6A5089E9}"/>
                </a:ext>
              </a:extLst>
            </p:cNvPr>
            <p:cNvGrpSpPr/>
            <p:nvPr/>
          </p:nvGrpSpPr>
          <p:grpSpPr>
            <a:xfrm>
              <a:off x="7577139" y="4377153"/>
              <a:ext cx="530352" cy="316801"/>
              <a:chOff x="7577139" y="4377153"/>
              <a:chExt cx="530352" cy="316801"/>
            </a:xfrm>
            <a:grpFill/>
          </p:grpSpPr>
          <p:grpSp>
            <p:nvGrpSpPr>
              <p:cNvPr id="90" name="Graphique 1860">
                <a:extLst>
                  <a:ext uri="{FF2B5EF4-FFF2-40B4-BE49-F238E27FC236}">
                    <a16:creationId xmlns:a16="http://schemas.microsoft.com/office/drawing/2014/main" id="{22F2E023-B457-F91D-7177-0B426E236851}"/>
                  </a:ext>
                </a:extLst>
              </p:cNvPr>
              <p:cNvGrpSpPr/>
              <p:nvPr/>
            </p:nvGrpSpPr>
            <p:grpSpPr>
              <a:xfrm>
                <a:off x="7603142" y="4693097"/>
                <a:ext cx="504348" cy="857"/>
                <a:chOff x="7603142" y="4693097"/>
                <a:chExt cx="504348" cy="857"/>
              </a:xfrm>
              <a:grpFill/>
            </p:grpSpPr>
            <p:sp>
              <p:nvSpPr>
                <p:cNvPr id="122" name="Forme libre : forme 121">
                  <a:extLst>
                    <a:ext uri="{FF2B5EF4-FFF2-40B4-BE49-F238E27FC236}">
                      <a16:creationId xmlns:a16="http://schemas.microsoft.com/office/drawing/2014/main" id="{DA9461BE-D634-C9E2-6AC8-69B3E868B1CC}"/>
                    </a:ext>
                  </a:extLst>
                </p:cNvPr>
                <p:cNvSpPr/>
                <p:nvPr/>
              </p:nvSpPr>
              <p:spPr>
                <a:xfrm>
                  <a:off x="7641623" y="4693954"/>
                  <a:ext cx="465867" cy="9525"/>
                </a:xfrm>
                <a:custGeom>
                  <a:avLst/>
                  <a:gdLst>
                    <a:gd name="connsiteX0" fmla="*/ 465868 w 465867"/>
                    <a:gd name="connsiteY0" fmla="*/ 0 h 9525"/>
                    <a:gd name="connsiteX1" fmla="*/ 0 w 46586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5867" h="9525">
                      <a:moveTo>
                        <a:pt x="465868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3" name="Forme libre : forme 122">
                  <a:extLst>
                    <a:ext uri="{FF2B5EF4-FFF2-40B4-BE49-F238E27FC236}">
                      <a16:creationId xmlns:a16="http://schemas.microsoft.com/office/drawing/2014/main" id="{9D6AED67-6FA7-1151-929A-A1AD7FA001B5}"/>
                    </a:ext>
                  </a:extLst>
                </p:cNvPr>
                <p:cNvSpPr/>
                <p:nvPr/>
              </p:nvSpPr>
              <p:spPr>
                <a:xfrm>
                  <a:off x="7603142" y="4693097"/>
                  <a:ext cx="14382" cy="9525"/>
                </a:xfrm>
                <a:custGeom>
                  <a:avLst/>
                  <a:gdLst>
                    <a:gd name="connsiteX0" fmla="*/ 14383 w 14382"/>
                    <a:gd name="connsiteY0" fmla="*/ 0 h 9525"/>
                    <a:gd name="connsiteX1" fmla="*/ 0 w 1438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382" h="9525">
                      <a:moveTo>
                        <a:pt x="14383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7472735C-6799-5C95-6B86-51F79A10F78E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92" name="Graphique 1860">
                <a:extLst>
                  <a:ext uri="{FF2B5EF4-FFF2-40B4-BE49-F238E27FC236}">
                    <a16:creationId xmlns:a16="http://schemas.microsoft.com/office/drawing/2014/main" id="{D8E17FDF-2266-3D5F-1CE9-FE8C639EC7B3}"/>
                  </a:ext>
                </a:extLst>
              </p:cNvPr>
              <p:cNvGrpSpPr/>
              <p:nvPr/>
            </p:nvGrpSpPr>
            <p:grpSpPr>
              <a:xfrm>
                <a:off x="7736873" y="4512026"/>
                <a:ext cx="61055" cy="18859"/>
                <a:chOff x="7736873" y="4512026"/>
                <a:chExt cx="61055" cy="18859"/>
              </a:xfrm>
              <a:grpFill/>
            </p:grpSpPr>
            <p:sp>
              <p:nvSpPr>
                <p:cNvPr id="119" name="Forme libre : forme 118">
                  <a:extLst>
                    <a:ext uri="{FF2B5EF4-FFF2-40B4-BE49-F238E27FC236}">
                      <a16:creationId xmlns:a16="http://schemas.microsoft.com/office/drawing/2014/main" id="{19925219-720E-610A-3F97-EC7CC76128E1}"/>
                    </a:ext>
                  </a:extLst>
                </p:cNvPr>
                <p:cNvSpPr/>
                <p:nvPr/>
              </p:nvSpPr>
              <p:spPr>
                <a:xfrm>
                  <a:off x="7736873" y="4512312"/>
                  <a:ext cx="24479" cy="18573"/>
                </a:xfrm>
                <a:custGeom>
                  <a:avLst/>
                  <a:gdLst>
                    <a:gd name="connsiteX0" fmla="*/ 20955 w 24479"/>
                    <a:gd name="connsiteY0" fmla="*/ 18574 h 18573"/>
                    <a:gd name="connsiteX1" fmla="*/ 3524 w 24479"/>
                    <a:gd name="connsiteY1" fmla="*/ 18574 h 18573"/>
                    <a:gd name="connsiteX2" fmla="*/ 0 w 24479"/>
                    <a:gd name="connsiteY2" fmla="*/ 15050 h 18573"/>
                    <a:gd name="connsiteX3" fmla="*/ 0 w 24479"/>
                    <a:gd name="connsiteY3" fmla="*/ 3524 h 18573"/>
                    <a:gd name="connsiteX4" fmla="*/ 3524 w 24479"/>
                    <a:gd name="connsiteY4" fmla="*/ 0 h 18573"/>
                    <a:gd name="connsiteX5" fmla="*/ 20955 w 24479"/>
                    <a:gd name="connsiteY5" fmla="*/ 0 h 18573"/>
                    <a:gd name="connsiteX6" fmla="*/ 24479 w 24479"/>
                    <a:gd name="connsiteY6" fmla="*/ 3524 h 18573"/>
                    <a:gd name="connsiteX7" fmla="*/ 24479 w 24479"/>
                    <a:gd name="connsiteY7" fmla="*/ 15050 h 18573"/>
                    <a:gd name="connsiteX8" fmla="*/ 20955 w 24479"/>
                    <a:gd name="connsiteY8" fmla="*/ 18574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479" h="18573">
                      <a:moveTo>
                        <a:pt x="20955" y="18574"/>
                      </a:moveTo>
                      <a:lnTo>
                        <a:pt x="3524" y="18574"/>
                      </a:lnTo>
                      <a:cubicBezTo>
                        <a:pt x="1619" y="18574"/>
                        <a:pt x="0" y="17050"/>
                        <a:pt x="0" y="15050"/>
                      </a:cubicBezTo>
                      <a:lnTo>
                        <a:pt x="0" y="3524"/>
                      </a:lnTo>
                      <a:cubicBezTo>
                        <a:pt x="0" y="1619"/>
                        <a:pt x="1524" y="0"/>
                        <a:pt x="3524" y="0"/>
                      </a:cubicBezTo>
                      <a:lnTo>
                        <a:pt x="20955" y="0"/>
                      </a:lnTo>
                      <a:cubicBezTo>
                        <a:pt x="22860" y="0"/>
                        <a:pt x="24479" y="1524"/>
                        <a:pt x="24479" y="3524"/>
                      </a:cubicBezTo>
                      <a:lnTo>
                        <a:pt x="24479" y="15050"/>
                      </a:lnTo>
                      <a:cubicBezTo>
                        <a:pt x="24384" y="16955"/>
                        <a:pt x="22860" y="18574"/>
                        <a:pt x="20955" y="18574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0" name="Forme libre : forme 119">
                  <a:extLst>
                    <a:ext uri="{FF2B5EF4-FFF2-40B4-BE49-F238E27FC236}">
                      <a16:creationId xmlns:a16="http://schemas.microsoft.com/office/drawing/2014/main" id="{F16F7C24-FE3F-1ED6-330E-F273F882824B}"/>
                    </a:ext>
                  </a:extLst>
                </p:cNvPr>
                <p:cNvSpPr/>
                <p:nvPr/>
              </p:nvSpPr>
              <p:spPr>
                <a:xfrm>
                  <a:off x="7773449" y="4512026"/>
                  <a:ext cx="24479" cy="18573"/>
                </a:xfrm>
                <a:custGeom>
                  <a:avLst/>
                  <a:gdLst>
                    <a:gd name="connsiteX0" fmla="*/ 20955 w 24479"/>
                    <a:gd name="connsiteY0" fmla="*/ 18574 h 18573"/>
                    <a:gd name="connsiteX1" fmla="*/ 3524 w 24479"/>
                    <a:gd name="connsiteY1" fmla="*/ 18574 h 18573"/>
                    <a:gd name="connsiteX2" fmla="*/ 0 w 24479"/>
                    <a:gd name="connsiteY2" fmla="*/ 15049 h 18573"/>
                    <a:gd name="connsiteX3" fmla="*/ 0 w 24479"/>
                    <a:gd name="connsiteY3" fmla="*/ 3524 h 18573"/>
                    <a:gd name="connsiteX4" fmla="*/ 3524 w 24479"/>
                    <a:gd name="connsiteY4" fmla="*/ 0 h 18573"/>
                    <a:gd name="connsiteX5" fmla="*/ 20955 w 24479"/>
                    <a:gd name="connsiteY5" fmla="*/ 0 h 18573"/>
                    <a:gd name="connsiteX6" fmla="*/ 24479 w 24479"/>
                    <a:gd name="connsiteY6" fmla="*/ 3524 h 18573"/>
                    <a:gd name="connsiteX7" fmla="*/ 24479 w 24479"/>
                    <a:gd name="connsiteY7" fmla="*/ 15049 h 18573"/>
                    <a:gd name="connsiteX8" fmla="*/ 20955 w 24479"/>
                    <a:gd name="connsiteY8" fmla="*/ 18574 h 18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479" h="18573">
                      <a:moveTo>
                        <a:pt x="20955" y="18574"/>
                      </a:moveTo>
                      <a:lnTo>
                        <a:pt x="3524" y="18574"/>
                      </a:lnTo>
                      <a:cubicBezTo>
                        <a:pt x="1619" y="18574"/>
                        <a:pt x="0" y="17050"/>
                        <a:pt x="0" y="15049"/>
                      </a:cubicBezTo>
                      <a:lnTo>
                        <a:pt x="0" y="3524"/>
                      </a:lnTo>
                      <a:cubicBezTo>
                        <a:pt x="0" y="1619"/>
                        <a:pt x="1524" y="0"/>
                        <a:pt x="3524" y="0"/>
                      </a:cubicBezTo>
                      <a:lnTo>
                        <a:pt x="20955" y="0"/>
                      </a:lnTo>
                      <a:cubicBezTo>
                        <a:pt x="22860" y="0"/>
                        <a:pt x="24479" y="1524"/>
                        <a:pt x="24479" y="3524"/>
                      </a:cubicBezTo>
                      <a:lnTo>
                        <a:pt x="24479" y="15049"/>
                      </a:lnTo>
                      <a:cubicBezTo>
                        <a:pt x="24479" y="17050"/>
                        <a:pt x="22860" y="18574"/>
                        <a:pt x="20955" y="18574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F37DF4AC-DFBF-161F-13FD-2F0AB5BF2FAC}"/>
                    </a:ext>
                  </a:extLst>
                </p:cNvPr>
                <p:cNvSpPr/>
                <p:nvPr/>
              </p:nvSpPr>
              <p:spPr>
                <a:xfrm>
                  <a:off x="7761257" y="4514520"/>
                  <a:ext cx="12192" cy="1316"/>
                </a:xfrm>
                <a:custGeom>
                  <a:avLst/>
                  <a:gdLst>
                    <a:gd name="connsiteX0" fmla="*/ 0 w 12192"/>
                    <a:gd name="connsiteY0" fmla="*/ 1317 h 1316"/>
                    <a:gd name="connsiteX1" fmla="*/ 12192 w 12192"/>
                    <a:gd name="connsiteY1" fmla="*/ 1031 h 13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192" h="1316">
                      <a:moveTo>
                        <a:pt x="0" y="1317"/>
                      </a:moveTo>
                      <a:cubicBezTo>
                        <a:pt x="0" y="1317"/>
                        <a:pt x="4477" y="-1445"/>
                        <a:pt x="12192" y="1031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93" name="Graphique 1860">
                <a:extLst>
                  <a:ext uri="{FF2B5EF4-FFF2-40B4-BE49-F238E27FC236}">
                    <a16:creationId xmlns:a16="http://schemas.microsoft.com/office/drawing/2014/main" id="{E03BDF99-EA25-9A09-530E-4D5DB0BD3160}"/>
                  </a:ext>
                </a:extLst>
              </p:cNvPr>
              <p:cNvGrpSpPr/>
              <p:nvPr/>
            </p:nvGrpSpPr>
            <p:grpSpPr>
              <a:xfrm>
                <a:off x="7720871" y="4448238"/>
                <a:ext cx="91489" cy="117890"/>
                <a:chOff x="7720871" y="4448238"/>
                <a:chExt cx="91489" cy="117890"/>
              </a:xfrm>
              <a:grpFill/>
            </p:grpSpPr>
            <p:sp>
              <p:nvSpPr>
                <p:cNvPr id="115" name="Forme libre : forme 114">
                  <a:extLst>
                    <a:ext uri="{FF2B5EF4-FFF2-40B4-BE49-F238E27FC236}">
                      <a16:creationId xmlns:a16="http://schemas.microsoft.com/office/drawing/2014/main" id="{56C3DD7B-F179-7740-A278-45E01FABFF1B}"/>
                    </a:ext>
                  </a:extLst>
                </p:cNvPr>
                <p:cNvSpPr/>
                <p:nvPr/>
              </p:nvSpPr>
              <p:spPr>
                <a:xfrm>
                  <a:off x="7761257" y="4542887"/>
                  <a:ext cx="11620" cy="3809"/>
                </a:xfrm>
                <a:custGeom>
                  <a:avLst/>
                  <a:gdLst>
                    <a:gd name="connsiteX0" fmla="*/ 0 w 11620"/>
                    <a:gd name="connsiteY0" fmla="*/ 0 h 3809"/>
                    <a:gd name="connsiteX1" fmla="*/ 5810 w 11620"/>
                    <a:gd name="connsiteY1" fmla="*/ 3810 h 3809"/>
                    <a:gd name="connsiteX2" fmla="*/ 11620 w 11620"/>
                    <a:gd name="connsiteY2" fmla="*/ 95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620" h="3809">
                      <a:moveTo>
                        <a:pt x="0" y="0"/>
                      </a:moveTo>
                      <a:cubicBezTo>
                        <a:pt x="857" y="2191"/>
                        <a:pt x="3143" y="3810"/>
                        <a:pt x="5810" y="3810"/>
                      </a:cubicBezTo>
                      <a:cubicBezTo>
                        <a:pt x="8477" y="3810"/>
                        <a:pt x="10763" y="2286"/>
                        <a:pt x="11620" y="95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6" name="Forme libre : forme 115">
                  <a:extLst>
                    <a:ext uri="{FF2B5EF4-FFF2-40B4-BE49-F238E27FC236}">
                      <a16:creationId xmlns:a16="http://schemas.microsoft.com/office/drawing/2014/main" id="{4A55822B-6267-6025-BDE7-D1A877228481}"/>
                    </a:ext>
                  </a:extLst>
                </p:cNvPr>
                <p:cNvSpPr/>
                <p:nvPr/>
              </p:nvSpPr>
              <p:spPr>
                <a:xfrm>
                  <a:off x="7728586" y="4522980"/>
                  <a:ext cx="76581" cy="43148"/>
                </a:xfrm>
                <a:custGeom>
                  <a:avLst/>
                  <a:gdLst>
                    <a:gd name="connsiteX0" fmla="*/ 0 w 76581"/>
                    <a:gd name="connsiteY0" fmla="*/ 0 h 43148"/>
                    <a:gd name="connsiteX1" fmla="*/ 38291 w 76581"/>
                    <a:gd name="connsiteY1" fmla="*/ 43148 h 43148"/>
                    <a:gd name="connsiteX2" fmla="*/ 76581 w 76581"/>
                    <a:gd name="connsiteY2" fmla="*/ 0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581" h="43148">
                      <a:moveTo>
                        <a:pt x="0" y="0"/>
                      </a:moveTo>
                      <a:cubicBezTo>
                        <a:pt x="0" y="23812"/>
                        <a:pt x="17145" y="43148"/>
                        <a:pt x="38291" y="43148"/>
                      </a:cubicBezTo>
                      <a:cubicBezTo>
                        <a:pt x="59436" y="43148"/>
                        <a:pt x="76581" y="23812"/>
                        <a:pt x="76581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7" name="Forme libre : forme 116">
                  <a:extLst>
                    <a:ext uri="{FF2B5EF4-FFF2-40B4-BE49-F238E27FC236}">
                      <a16:creationId xmlns:a16="http://schemas.microsoft.com/office/drawing/2014/main" id="{D7127DEA-34E6-9E45-D929-06F52636081C}"/>
                    </a:ext>
                  </a:extLst>
                </p:cNvPr>
                <p:cNvSpPr/>
                <p:nvPr/>
              </p:nvSpPr>
              <p:spPr>
                <a:xfrm>
                  <a:off x="7729055" y="4478022"/>
                  <a:ext cx="76302" cy="37909"/>
                </a:xfrm>
                <a:custGeom>
                  <a:avLst/>
                  <a:gdLst>
                    <a:gd name="connsiteX0" fmla="*/ 8 w 76302"/>
                    <a:gd name="connsiteY0" fmla="*/ 37909 h 37909"/>
                    <a:gd name="connsiteX1" fmla="*/ 21725 w 76302"/>
                    <a:gd name="connsiteY1" fmla="*/ 0 h 37909"/>
                    <a:gd name="connsiteX2" fmla="*/ 56110 w 76302"/>
                    <a:gd name="connsiteY2" fmla="*/ 286 h 37909"/>
                    <a:gd name="connsiteX3" fmla="*/ 76303 w 76302"/>
                    <a:gd name="connsiteY3" fmla="*/ 37147 h 37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302" h="37909">
                      <a:moveTo>
                        <a:pt x="8" y="37909"/>
                      </a:moveTo>
                      <a:cubicBezTo>
                        <a:pt x="-469" y="3239"/>
                        <a:pt x="21725" y="0"/>
                        <a:pt x="21725" y="0"/>
                      </a:cubicBezTo>
                      <a:cubicBezTo>
                        <a:pt x="21725" y="0"/>
                        <a:pt x="35726" y="22670"/>
                        <a:pt x="56110" y="286"/>
                      </a:cubicBezTo>
                      <a:cubicBezTo>
                        <a:pt x="76112" y="6096"/>
                        <a:pt x="76303" y="37147"/>
                        <a:pt x="76303" y="37147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8" name="Forme libre : forme 117">
                  <a:extLst>
                    <a:ext uri="{FF2B5EF4-FFF2-40B4-BE49-F238E27FC236}">
                      <a16:creationId xmlns:a16="http://schemas.microsoft.com/office/drawing/2014/main" id="{8076D78E-ED7B-043F-0B7A-80692ED3B83B}"/>
                    </a:ext>
                  </a:extLst>
                </p:cNvPr>
                <p:cNvSpPr/>
                <p:nvPr/>
              </p:nvSpPr>
              <p:spPr>
                <a:xfrm>
                  <a:off x="7720871" y="4448238"/>
                  <a:ext cx="91489" cy="67122"/>
                </a:xfrm>
                <a:custGeom>
                  <a:avLst/>
                  <a:gdLst>
                    <a:gd name="connsiteX0" fmla="*/ 88964 w 91489"/>
                    <a:gd name="connsiteY0" fmla="*/ 66741 h 67122"/>
                    <a:gd name="connsiteX1" fmla="*/ 84487 w 91489"/>
                    <a:gd name="connsiteY1" fmla="*/ 28832 h 67122"/>
                    <a:gd name="connsiteX2" fmla="*/ 69056 w 91489"/>
                    <a:gd name="connsiteY2" fmla="*/ 12639 h 67122"/>
                    <a:gd name="connsiteX3" fmla="*/ 69056 w 91489"/>
                    <a:gd name="connsiteY3" fmla="*/ 3876 h 67122"/>
                    <a:gd name="connsiteX4" fmla="*/ 31432 w 91489"/>
                    <a:gd name="connsiteY4" fmla="*/ 6353 h 67122"/>
                    <a:gd name="connsiteX5" fmla="*/ 18955 w 91489"/>
                    <a:gd name="connsiteY5" fmla="*/ 14544 h 67122"/>
                    <a:gd name="connsiteX6" fmla="*/ 0 w 91489"/>
                    <a:gd name="connsiteY6" fmla="*/ 24736 h 67122"/>
                    <a:gd name="connsiteX7" fmla="*/ 5524 w 91489"/>
                    <a:gd name="connsiteY7" fmla="*/ 29213 h 67122"/>
                    <a:gd name="connsiteX8" fmla="*/ 4763 w 91489"/>
                    <a:gd name="connsiteY8" fmla="*/ 67122 h 67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1489" h="67122">
                      <a:moveTo>
                        <a:pt x="88964" y="66741"/>
                      </a:moveTo>
                      <a:cubicBezTo>
                        <a:pt x="88964" y="66741"/>
                        <a:pt x="96965" y="37785"/>
                        <a:pt x="84487" y="28832"/>
                      </a:cubicBezTo>
                      <a:cubicBezTo>
                        <a:pt x="84487" y="28832"/>
                        <a:pt x="87725" y="14163"/>
                        <a:pt x="69056" y="12639"/>
                      </a:cubicBezTo>
                      <a:cubicBezTo>
                        <a:pt x="69056" y="12639"/>
                        <a:pt x="66294" y="7686"/>
                        <a:pt x="69056" y="3876"/>
                      </a:cubicBezTo>
                      <a:cubicBezTo>
                        <a:pt x="69056" y="3876"/>
                        <a:pt x="44863" y="-6315"/>
                        <a:pt x="31432" y="6353"/>
                      </a:cubicBezTo>
                      <a:cubicBezTo>
                        <a:pt x="31432" y="6353"/>
                        <a:pt x="20955" y="2829"/>
                        <a:pt x="18955" y="14544"/>
                      </a:cubicBezTo>
                      <a:cubicBezTo>
                        <a:pt x="18955" y="14544"/>
                        <a:pt x="4953" y="14068"/>
                        <a:pt x="0" y="24736"/>
                      </a:cubicBezTo>
                      <a:cubicBezTo>
                        <a:pt x="0" y="24736"/>
                        <a:pt x="4953" y="25689"/>
                        <a:pt x="5524" y="29213"/>
                      </a:cubicBezTo>
                      <a:cubicBezTo>
                        <a:pt x="5524" y="29213"/>
                        <a:pt x="-4191" y="48453"/>
                        <a:pt x="4763" y="6712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76A6FB60-DD33-9801-AE67-AF4C179ADB3A}"/>
                  </a:ext>
                </a:extLst>
              </p:cNvPr>
              <p:cNvSpPr/>
              <p:nvPr/>
            </p:nvSpPr>
            <p:spPr>
              <a:xfrm>
                <a:off x="7811168" y="4637566"/>
                <a:ext cx="761" cy="56197"/>
              </a:xfrm>
              <a:custGeom>
                <a:avLst/>
                <a:gdLst>
                  <a:gd name="connsiteX0" fmla="*/ 762 w 761"/>
                  <a:gd name="connsiteY0" fmla="*/ 56198 h 56197"/>
                  <a:gd name="connsiteX1" fmla="*/ 0 w 761"/>
                  <a:gd name="connsiteY1" fmla="*/ 0 h 5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1" h="56197">
                    <a:moveTo>
                      <a:pt x="762" y="56198"/>
                    </a:moveTo>
                    <a:cubicBezTo>
                      <a:pt x="476" y="30575"/>
                      <a:pt x="0" y="21527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E5191BFC-119D-E370-0596-F9583C8A09B3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7CBE3BD0-11E1-18B6-F54B-CA55E23FECE6}"/>
                  </a:ext>
                </a:extLst>
              </p:cNvPr>
              <p:cNvSpPr/>
              <p:nvPr/>
            </p:nvSpPr>
            <p:spPr>
              <a:xfrm>
                <a:off x="7719347" y="4629279"/>
                <a:ext cx="1524" cy="44958"/>
              </a:xfrm>
              <a:custGeom>
                <a:avLst/>
                <a:gdLst>
                  <a:gd name="connsiteX0" fmla="*/ 0 w 1524"/>
                  <a:gd name="connsiteY0" fmla="*/ 0 h 44958"/>
                  <a:gd name="connsiteX1" fmla="*/ 1524 w 1524"/>
                  <a:gd name="connsiteY1" fmla="*/ 44958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4" h="44958">
                    <a:moveTo>
                      <a:pt x="0" y="0"/>
                    </a:moveTo>
                    <a:lnTo>
                      <a:pt x="1524" y="44958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E6DABC61-11CD-42BA-2677-A351EDA82B10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832D3356-8C6F-63EA-2EBA-0BCA6CDCC586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AA345A04-7C61-B15B-9CAE-D2BAE9192972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460B965A-2729-9132-D1D9-B9A6C7F3770C}"/>
                  </a:ext>
                </a:extLst>
              </p:cNvPr>
              <p:cNvSpPr/>
              <p:nvPr/>
            </p:nvSpPr>
            <p:spPr>
              <a:xfrm>
                <a:off x="7758114" y="4592227"/>
                <a:ext cx="19050" cy="22574"/>
              </a:xfrm>
              <a:custGeom>
                <a:avLst/>
                <a:gdLst>
                  <a:gd name="connsiteX0" fmla="*/ 19050 w 19050"/>
                  <a:gd name="connsiteY0" fmla="*/ 22574 h 22574"/>
                  <a:gd name="connsiteX1" fmla="*/ 10001 w 19050"/>
                  <a:gd name="connsiteY1" fmla="*/ 0 h 22574"/>
                  <a:gd name="connsiteX2" fmla="*/ 0 w 19050"/>
                  <a:gd name="connsiteY2" fmla="*/ 17240 h 2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" h="22574">
                    <a:moveTo>
                      <a:pt x="19050" y="22574"/>
                    </a:moveTo>
                    <a:lnTo>
                      <a:pt x="10001" y="0"/>
                    </a:lnTo>
                    <a:lnTo>
                      <a:pt x="0" y="1724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971FE19-17F9-56A6-DF9F-A613D733FB55}"/>
                  </a:ext>
                </a:extLst>
              </p:cNvPr>
              <p:cNvSpPr/>
              <p:nvPr/>
            </p:nvSpPr>
            <p:spPr>
              <a:xfrm>
                <a:off x="7760781" y="4577368"/>
                <a:ext cx="14763" cy="14858"/>
              </a:xfrm>
              <a:custGeom>
                <a:avLst/>
                <a:gdLst>
                  <a:gd name="connsiteX0" fmla="*/ 7334 w 14763"/>
                  <a:gd name="connsiteY0" fmla="*/ 14859 h 14858"/>
                  <a:gd name="connsiteX1" fmla="*/ 14764 w 14763"/>
                  <a:gd name="connsiteY1" fmla="*/ 0 h 14858"/>
                  <a:gd name="connsiteX2" fmla="*/ 0 w 14763"/>
                  <a:gd name="connsiteY2" fmla="*/ 0 h 1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63" h="14858">
                    <a:moveTo>
                      <a:pt x="7334" y="14859"/>
                    </a:moveTo>
                    <a:lnTo>
                      <a:pt x="147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77CB95B6-83B1-2280-4F08-32A557FCBA2E}"/>
                  </a:ext>
                </a:extLst>
              </p:cNvPr>
              <p:cNvSpPr/>
              <p:nvPr/>
            </p:nvSpPr>
            <p:spPr>
              <a:xfrm>
                <a:off x="7787736" y="4560985"/>
                <a:ext cx="9525" cy="13525"/>
              </a:xfrm>
              <a:custGeom>
                <a:avLst/>
                <a:gdLst>
                  <a:gd name="connsiteX0" fmla="*/ 0 w 9525"/>
                  <a:gd name="connsiteY0" fmla="*/ 13525 h 13525"/>
                  <a:gd name="connsiteX1" fmla="*/ 0 w 9525"/>
                  <a:gd name="connsiteY1" fmla="*/ 0 h 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525">
                    <a:moveTo>
                      <a:pt x="0" y="13525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103" name="Graphique 1860">
                <a:extLst>
                  <a:ext uri="{FF2B5EF4-FFF2-40B4-BE49-F238E27FC236}">
                    <a16:creationId xmlns:a16="http://schemas.microsoft.com/office/drawing/2014/main" id="{D4DCF0A5-8C55-5B6B-647C-D5DA2DD9DBAF}"/>
                  </a:ext>
                </a:extLst>
              </p:cNvPr>
              <p:cNvGrpSpPr/>
              <p:nvPr/>
            </p:nvGrpSpPr>
            <p:grpSpPr>
              <a:xfrm>
                <a:off x="7769258" y="4573823"/>
                <a:ext cx="71246" cy="118416"/>
                <a:chOff x="7769258" y="4573823"/>
                <a:chExt cx="71246" cy="118416"/>
              </a:xfrm>
              <a:grpFill/>
            </p:grpSpPr>
            <p:sp>
              <p:nvSpPr>
                <p:cNvPr id="113" name="Forme libre : forme 112">
                  <a:extLst>
                    <a:ext uri="{FF2B5EF4-FFF2-40B4-BE49-F238E27FC236}">
                      <a16:creationId xmlns:a16="http://schemas.microsoft.com/office/drawing/2014/main" id="{00C78BFF-1D35-D1A8-54D1-481DC28A1CDD}"/>
                    </a:ext>
                  </a:extLst>
                </p:cNvPr>
                <p:cNvSpPr/>
                <p:nvPr/>
              </p:nvSpPr>
              <p:spPr>
                <a:xfrm>
                  <a:off x="7769258" y="4573823"/>
                  <a:ext cx="70675" cy="73363"/>
                </a:xfrm>
                <a:custGeom>
                  <a:avLst/>
                  <a:gdLst>
                    <a:gd name="connsiteX0" fmla="*/ 0 w 70675"/>
                    <a:gd name="connsiteY0" fmla="*/ 73363 h 73363"/>
                    <a:gd name="connsiteX1" fmla="*/ 18479 w 70675"/>
                    <a:gd name="connsiteY1" fmla="*/ 783 h 73363"/>
                    <a:gd name="connsiteX2" fmla="*/ 70676 w 70675"/>
                    <a:gd name="connsiteY2" fmla="*/ 46788 h 73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675" h="73363">
                      <a:moveTo>
                        <a:pt x="0" y="73363"/>
                      </a:moveTo>
                      <a:lnTo>
                        <a:pt x="18479" y="783"/>
                      </a:lnTo>
                      <a:cubicBezTo>
                        <a:pt x="18479" y="783"/>
                        <a:pt x="70676" y="-9790"/>
                        <a:pt x="70676" y="4678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4" name="Forme libre : forme 113">
                  <a:extLst>
                    <a:ext uri="{FF2B5EF4-FFF2-40B4-BE49-F238E27FC236}">
                      <a16:creationId xmlns:a16="http://schemas.microsoft.com/office/drawing/2014/main" id="{708F8B4F-6E74-3D65-8F00-DE4B92EF79C5}"/>
                    </a:ext>
                  </a:extLst>
                </p:cNvPr>
                <p:cNvSpPr/>
                <p:nvPr/>
              </p:nvSpPr>
              <p:spPr>
                <a:xfrm>
                  <a:off x="7840124" y="4621088"/>
                  <a:ext cx="380" cy="71151"/>
                </a:xfrm>
                <a:custGeom>
                  <a:avLst/>
                  <a:gdLst>
                    <a:gd name="connsiteX0" fmla="*/ 0 w 380"/>
                    <a:gd name="connsiteY0" fmla="*/ 0 h 71151"/>
                    <a:gd name="connsiteX1" fmla="*/ 381 w 380"/>
                    <a:gd name="connsiteY1" fmla="*/ 71152 h 71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0" h="71151">
                      <a:moveTo>
                        <a:pt x="0" y="0"/>
                      </a:moveTo>
                      <a:cubicBezTo>
                        <a:pt x="0" y="10573"/>
                        <a:pt x="190" y="57817"/>
                        <a:pt x="381" y="711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04" name="Graphique 1860">
                <a:extLst>
                  <a:ext uri="{FF2B5EF4-FFF2-40B4-BE49-F238E27FC236}">
                    <a16:creationId xmlns:a16="http://schemas.microsoft.com/office/drawing/2014/main" id="{7B58B82A-52F8-FA16-4B12-4BB25A129DAF}"/>
                  </a:ext>
                </a:extLst>
              </p:cNvPr>
              <p:cNvGrpSpPr/>
              <p:nvPr/>
            </p:nvGrpSpPr>
            <p:grpSpPr>
              <a:xfrm>
                <a:off x="7693343" y="4572299"/>
                <a:ext cx="75914" cy="121464"/>
                <a:chOff x="7693343" y="4572299"/>
                <a:chExt cx="75914" cy="121464"/>
              </a:xfrm>
              <a:grpFill/>
            </p:grpSpPr>
            <p:sp>
              <p:nvSpPr>
                <p:cNvPr id="111" name="Forme libre : forme 110">
                  <a:extLst>
                    <a:ext uri="{FF2B5EF4-FFF2-40B4-BE49-F238E27FC236}">
                      <a16:creationId xmlns:a16="http://schemas.microsoft.com/office/drawing/2014/main" id="{36A7430C-C647-ED9A-9205-DEA5762EF9E6}"/>
                    </a:ext>
                  </a:extLst>
                </p:cNvPr>
                <p:cNvSpPr/>
                <p:nvPr/>
              </p:nvSpPr>
              <p:spPr>
                <a:xfrm>
                  <a:off x="7693915" y="4572299"/>
                  <a:ext cx="75342" cy="121464"/>
                </a:xfrm>
                <a:custGeom>
                  <a:avLst/>
                  <a:gdLst>
                    <a:gd name="connsiteX0" fmla="*/ 0 w 75342"/>
                    <a:gd name="connsiteY0" fmla="*/ 46788 h 121464"/>
                    <a:gd name="connsiteX1" fmla="*/ 52197 w 75342"/>
                    <a:gd name="connsiteY1" fmla="*/ 783 h 121464"/>
                    <a:gd name="connsiteX2" fmla="*/ 75343 w 75342"/>
                    <a:gd name="connsiteY2" fmla="*/ 74887 h 121464"/>
                    <a:gd name="connsiteX3" fmla="*/ 75343 w 75342"/>
                    <a:gd name="connsiteY3" fmla="*/ 121464 h 121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342" h="121464">
                      <a:moveTo>
                        <a:pt x="0" y="46788"/>
                      </a:moveTo>
                      <a:cubicBezTo>
                        <a:pt x="0" y="-9790"/>
                        <a:pt x="52197" y="783"/>
                        <a:pt x="52197" y="783"/>
                      </a:cubicBezTo>
                      <a:lnTo>
                        <a:pt x="75343" y="74887"/>
                      </a:lnTo>
                      <a:lnTo>
                        <a:pt x="75343" y="121464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2" name="Forme libre : forme 111">
                  <a:extLst>
                    <a:ext uri="{FF2B5EF4-FFF2-40B4-BE49-F238E27FC236}">
                      <a16:creationId xmlns:a16="http://schemas.microsoft.com/office/drawing/2014/main" id="{49F524F9-B1DB-3684-9CD9-D966669A5030}"/>
                    </a:ext>
                  </a:extLst>
                </p:cNvPr>
                <p:cNvSpPr/>
                <p:nvPr/>
              </p:nvSpPr>
              <p:spPr>
                <a:xfrm>
                  <a:off x="7693343" y="4619659"/>
                  <a:ext cx="380" cy="71151"/>
                </a:xfrm>
                <a:custGeom>
                  <a:avLst/>
                  <a:gdLst>
                    <a:gd name="connsiteX0" fmla="*/ 381 w 380"/>
                    <a:gd name="connsiteY0" fmla="*/ 0 h 71151"/>
                    <a:gd name="connsiteX1" fmla="*/ 0 w 380"/>
                    <a:gd name="connsiteY1" fmla="*/ 71152 h 71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0" h="71151">
                      <a:moveTo>
                        <a:pt x="381" y="0"/>
                      </a:moveTo>
                      <a:cubicBezTo>
                        <a:pt x="381" y="10573"/>
                        <a:pt x="191" y="57817"/>
                        <a:pt x="0" y="711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105" name="Graphique 1860">
                <a:extLst>
                  <a:ext uri="{FF2B5EF4-FFF2-40B4-BE49-F238E27FC236}">
                    <a16:creationId xmlns:a16="http://schemas.microsoft.com/office/drawing/2014/main" id="{78A04099-35F8-20FE-E09C-DDF259D503CF}"/>
                  </a:ext>
                </a:extLst>
              </p:cNvPr>
              <p:cNvGrpSpPr/>
              <p:nvPr/>
            </p:nvGrpSpPr>
            <p:grpSpPr>
              <a:xfrm>
                <a:off x="7579996" y="4380010"/>
                <a:ext cx="133731" cy="104203"/>
                <a:chOff x="7579996" y="4380010"/>
                <a:chExt cx="133731" cy="104203"/>
              </a:xfrm>
              <a:grpFill/>
            </p:grpSpPr>
            <p:sp>
              <p:nvSpPr>
                <p:cNvPr id="107" name="Forme libre : forme 106">
                  <a:extLst>
                    <a:ext uri="{FF2B5EF4-FFF2-40B4-BE49-F238E27FC236}">
                      <a16:creationId xmlns:a16="http://schemas.microsoft.com/office/drawing/2014/main" id="{72ADA46A-5546-048D-A6E5-D60966AAA17F}"/>
                    </a:ext>
                  </a:extLst>
                </p:cNvPr>
                <p:cNvSpPr/>
                <p:nvPr/>
              </p:nvSpPr>
              <p:spPr>
                <a:xfrm>
                  <a:off x="7602189" y="4380010"/>
                  <a:ext cx="111537" cy="82105"/>
                </a:xfrm>
                <a:custGeom>
                  <a:avLst/>
                  <a:gdLst>
                    <a:gd name="connsiteX0" fmla="*/ 0 w 111537"/>
                    <a:gd name="connsiteY0" fmla="*/ 11716 h 82105"/>
                    <a:gd name="connsiteX1" fmla="*/ 44672 w 111537"/>
                    <a:gd name="connsiteY1" fmla="*/ 0 h 82105"/>
                    <a:gd name="connsiteX2" fmla="*/ 111538 w 111537"/>
                    <a:gd name="connsiteY2" fmla="*/ 46006 h 82105"/>
                    <a:gd name="connsiteX3" fmla="*/ 86106 w 111537"/>
                    <a:gd name="connsiteY3" fmla="*/ 82106 h 82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537" h="82105">
                      <a:moveTo>
                        <a:pt x="0" y="11716"/>
                      </a:moveTo>
                      <a:cubicBezTo>
                        <a:pt x="11906" y="4477"/>
                        <a:pt x="27527" y="0"/>
                        <a:pt x="44672" y="0"/>
                      </a:cubicBezTo>
                      <a:cubicBezTo>
                        <a:pt x="81629" y="0"/>
                        <a:pt x="111538" y="20574"/>
                        <a:pt x="111538" y="46006"/>
                      </a:cubicBezTo>
                      <a:cubicBezTo>
                        <a:pt x="111538" y="60674"/>
                        <a:pt x="101632" y="73724"/>
                        <a:pt x="86106" y="82106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8" name="Forme libre : forme 107">
                  <a:extLst>
                    <a:ext uri="{FF2B5EF4-FFF2-40B4-BE49-F238E27FC236}">
                      <a16:creationId xmlns:a16="http://schemas.microsoft.com/office/drawing/2014/main" id="{36E6EF6B-5293-4B7B-3F9F-5DC2EDB60EC8}"/>
                    </a:ext>
                  </a:extLst>
                </p:cNvPr>
                <p:cNvSpPr/>
                <p:nvPr/>
              </p:nvSpPr>
              <p:spPr>
                <a:xfrm>
                  <a:off x="7579996" y="4403727"/>
                  <a:ext cx="83724" cy="68294"/>
                </a:xfrm>
                <a:custGeom>
                  <a:avLst/>
                  <a:gdLst>
                    <a:gd name="connsiteX0" fmla="*/ 83725 w 83724"/>
                    <a:gd name="connsiteY0" fmla="*/ 66866 h 68294"/>
                    <a:gd name="connsiteX1" fmla="*/ 66961 w 83724"/>
                    <a:gd name="connsiteY1" fmla="*/ 68294 h 68294"/>
                    <a:gd name="connsiteX2" fmla="*/ 0 w 83724"/>
                    <a:gd name="connsiteY2" fmla="*/ 22289 h 68294"/>
                    <a:gd name="connsiteX3" fmla="*/ 8382 w 83724"/>
                    <a:gd name="connsiteY3" fmla="*/ 0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3724" h="68294">
                      <a:moveTo>
                        <a:pt x="83725" y="66866"/>
                      </a:moveTo>
                      <a:cubicBezTo>
                        <a:pt x="78391" y="67818"/>
                        <a:pt x="72676" y="68294"/>
                        <a:pt x="66961" y="68294"/>
                      </a:cubicBezTo>
                      <a:cubicBezTo>
                        <a:pt x="30004" y="68294"/>
                        <a:pt x="0" y="47720"/>
                        <a:pt x="0" y="22289"/>
                      </a:cubicBezTo>
                      <a:cubicBezTo>
                        <a:pt x="0" y="14192"/>
                        <a:pt x="3048" y="6572"/>
                        <a:pt x="8382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09" name="Forme libre : forme 108">
                  <a:extLst>
                    <a:ext uri="{FF2B5EF4-FFF2-40B4-BE49-F238E27FC236}">
                      <a16:creationId xmlns:a16="http://schemas.microsoft.com/office/drawing/2014/main" id="{033F16E5-79F7-300B-3051-7B11D4D0B0FD}"/>
                    </a:ext>
                  </a:extLst>
                </p:cNvPr>
                <p:cNvSpPr/>
                <p:nvPr/>
              </p:nvSpPr>
              <p:spPr>
                <a:xfrm>
                  <a:off x="7663816" y="4461639"/>
                  <a:ext cx="33242" cy="22574"/>
                </a:xfrm>
                <a:custGeom>
                  <a:avLst/>
                  <a:gdLst>
                    <a:gd name="connsiteX0" fmla="*/ 25051 w 33242"/>
                    <a:gd name="connsiteY0" fmla="*/ 0 h 22574"/>
                    <a:gd name="connsiteX1" fmla="*/ 33242 w 33242"/>
                    <a:gd name="connsiteY1" fmla="*/ 22574 h 22574"/>
                    <a:gd name="connsiteX2" fmla="*/ 0 w 33242"/>
                    <a:gd name="connsiteY2" fmla="*/ 9049 h 22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242" h="22574">
                      <a:moveTo>
                        <a:pt x="25051" y="0"/>
                      </a:moveTo>
                      <a:lnTo>
                        <a:pt x="33242" y="22574"/>
                      </a:lnTo>
                      <a:lnTo>
                        <a:pt x="0" y="9049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110" name="Forme libre : forme 109">
                  <a:extLst>
                    <a:ext uri="{FF2B5EF4-FFF2-40B4-BE49-F238E27FC236}">
                      <a16:creationId xmlns:a16="http://schemas.microsoft.com/office/drawing/2014/main" id="{0482CBAC-F0ED-EA56-DAFD-194E84D924FE}"/>
                    </a:ext>
                  </a:extLst>
                </p:cNvPr>
                <p:cNvSpPr/>
                <p:nvPr/>
              </p:nvSpPr>
              <p:spPr>
                <a:xfrm>
                  <a:off x="7615429" y="4406585"/>
                  <a:ext cx="66389" cy="40481"/>
                </a:xfrm>
                <a:custGeom>
                  <a:avLst/>
                  <a:gdLst>
                    <a:gd name="connsiteX0" fmla="*/ 0 w 66389"/>
                    <a:gd name="connsiteY0" fmla="*/ 18002 h 40481"/>
                    <a:gd name="connsiteX1" fmla="*/ 23622 w 66389"/>
                    <a:gd name="connsiteY1" fmla="*/ 40481 h 40481"/>
                    <a:gd name="connsiteX2" fmla="*/ 66389 w 66389"/>
                    <a:gd name="connsiteY2" fmla="*/ 0 h 40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389" h="40481">
                      <a:moveTo>
                        <a:pt x="0" y="18002"/>
                      </a:moveTo>
                      <a:lnTo>
                        <a:pt x="23622" y="40481"/>
                      </a:lnTo>
                      <a:lnTo>
                        <a:pt x="66389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344CCF8D-A9C3-4DD9-232F-E806BB5D9E00}"/>
                  </a:ext>
                </a:extLst>
              </p:cNvPr>
              <p:cNvSpPr/>
              <p:nvPr/>
            </p:nvSpPr>
            <p:spPr>
              <a:xfrm>
                <a:off x="7713060" y="4671189"/>
                <a:ext cx="37718" cy="18859"/>
              </a:xfrm>
              <a:custGeom>
                <a:avLst/>
                <a:gdLst>
                  <a:gd name="connsiteX0" fmla="*/ 0 w 37718"/>
                  <a:gd name="connsiteY0" fmla="*/ 18859 h 18859"/>
                  <a:gd name="connsiteX1" fmla="*/ 18859 w 37718"/>
                  <a:gd name="connsiteY1" fmla="*/ 0 h 18859"/>
                  <a:gd name="connsiteX2" fmla="*/ 37719 w 37718"/>
                  <a:gd name="connsiteY2" fmla="*/ 18859 h 1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718" h="18859">
                    <a:moveTo>
                      <a:pt x="0" y="18859"/>
                    </a:moveTo>
                    <a:cubicBezTo>
                      <a:pt x="0" y="8477"/>
                      <a:pt x="8382" y="0"/>
                      <a:pt x="18859" y="0"/>
                    </a:cubicBezTo>
                    <a:cubicBezTo>
                      <a:pt x="29337" y="0"/>
                      <a:pt x="37719" y="8382"/>
                      <a:pt x="37719" y="1885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67" name="Graphique 1860">
              <a:extLst>
                <a:ext uri="{FF2B5EF4-FFF2-40B4-BE49-F238E27FC236}">
                  <a16:creationId xmlns:a16="http://schemas.microsoft.com/office/drawing/2014/main" id="{ED91F00B-05E3-F26A-FE3E-1CE1D51EB6BF}"/>
                </a:ext>
              </a:extLst>
            </p:cNvPr>
            <p:cNvGrpSpPr/>
            <p:nvPr/>
          </p:nvGrpSpPr>
          <p:grpSpPr>
            <a:xfrm>
              <a:off x="7577139" y="4377153"/>
              <a:ext cx="474535" cy="315848"/>
              <a:chOff x="7577139" y="4377153"/>
              <a:chExt cx="474535" cy="315848"/>
            </a:xfrm>
            <a:grpFill/>
          </p:grpSpPr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4DA33BD2-2F0D-3A25-4CC6-E8EBCB3820F4}"/>
                  </a:ext>
                </a:extLst>
              </p:cNvPr>
              <p:cNvSpPr/>
              <p:nvPr/>
            </p:nvSpPr>
            <p:spPr>
              <a:xfrm>
                <a:off x="7941375" y="4476974"/>
                <a:ext cx="72389" cy="75438"/>
              </a:xfrm>
              <a:custGeom>
                <a:avLst/>
                <a:gdLst>
                  <a:gd name="connsiteX0" fmla="*/ 4572 w 72389"/>
                  <a:gd name="connsiteY0" fmla="*/ 17621 h 75438"/>
                  <a:gd name="connsiteX1" fmla="*/ 0 w 72389"/>
                  <a:gd name="connsiteY1" fmla="*/ 34766 h 75438"/>
                  <a:gd name="connsiteX2" fmla="*/ 36195 w 72389"/>
                  <a:gd name="connsiteY2" fmla="*/ 75438 h 75438"/>
                  <a:gd name="connsiteX3" fmla="*/ 72390 w 72389"/>
                  <a:gd name="connsiteY3" fmla="*/ 34766 h 75438"/>
                  <a:gd name="connsiteX4" fmla="*/ 71628 w 72389"/>
                  <a:gd name="connsiteY4" fmla="*/ 26575 h 75438"/>
                  <a:gd name="connsiteX5" fmla="*/ 22860 w 72389"/>
                  <a:gd name="connsiteY5" fmla="*/ 0 h 75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389" h="75438">
                    <a:moveTo>
                      <a:pt x="4572" y="17621"/>
                    </a:moveTo>
                    <a:cubicBezTo>
                      <a:pt x="1810" y="23336"/>
                      <a:pt x="0" y="27718"/>
                      <a:pt x="0" y="34766"/>
                    </a:cubicBezTo>
                    <a:cubicBezTo>
                      <a:pt x="0" y="57245"/>
                      <a:pt x="16192" y="75438"/>
                      <a:pt x="36195" y="75438"/>
                    </a:cubicBezTo>
                    <a:cubicBezTo>
                      <a:pt x="56197" y="75438"/>
                      <a:pt x="72390" y="57245"/>
                      <a:pt x="72390" y="34766"/>
                    </a:cubicBezTo>
                    <a:cubicBezTo>
                      <a:pt x="72390" y="32004"/>
                      <a:pt x="72104" y="29242"/>
                      <a:pt x="71628" y="26575"/>
                    </a:cubicBezTo>
                    <a:cubicBezTo>
                      <a:pt x="71628" y="26575"/>
                      <a:pt x="49530" y="30004"/>
                      <a:pt x="2286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801568C5-D61C-A9BB-B1F0-6B2F002D70B0}"/>
                  </a:ext>
                </a:extLst>
              </p:cNvPr>
              <p:cNvSpPr/>
              <p:nvPr/>
            </p:nvSpPr>
            <p:spPr>
              <a:xfrm>
                <a:off x="7960329" y="4502692"/>
                <a:ext cx="9525" cy="8000"/>
              </a:xfrm>
              <a:custGeom>
                <a:avLst/>
                <a:gdLst>
                  <a:gd name="connsiteX0" fmla="*/ 0 w 9525"/>
                  <a:gd name="connsiteY0" fmla="*/ 0 h 8000"/>
                  <a:gd name="connsiteX1" fmla="*/ 0 w 9525"/>
                  <a:gd name="connsiteY1" fmla="*/ 8001 h 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8000">
                    <a:moveTo>
                      <a:pt x="0" y="0"/>
                    </a:moveTo>
                    <a:lnTo>
                      <a:pt x="0" y="800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726D74EE-9ED8-8E88-F96B-1AA2D9202868}"/>
                  </a:ext>
                </a:extLst>
              </p:cNvPr>
              <p:cNvSpPr/>
              <p:nvPr/>
            </p:nvSpPr>
            <p:spPr>
              <a:xfrm>
                <a:off x="7995000" y="4503549"/>
                <a:ext cx="9525" cy="6762"/>
              </a:xfrm>
              <a:custGeom>
                <a:avLst/>
                <a:gdLst>
                  <a:gd name="connsiteX0" fmla="*/ 0 w 9525"/>
                  <a:gd name="connsiteY0" fmla="*/ 0 h 6762"/>
                  <a:gd name="connsiteX1" fmla="*/ 0 w 9525"/>
                  <a:gd name="connsiteY1" fmla="*/ 6763 h 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762">
                    <a:moveTo>
                      <a:pt x="0" y="0"/>
                    </a:moveTo>
                    <a:lnTo>
                      <a:pt x="0" y="6763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C286CF87-1008-29A7-F886-C3B0D4F7B7FA}"/>
                  </a:ext>
                </a:extLst>
              </p:cNvPr>
              <p:cNvSpPr/>
              <p:nvPr/>
            </p:nvSpPr>
            <p:spPr>
              <a:xfrm>
                <a:off x="7971378" y="4532791"/>
                <a:ext cx="15240" cy="3143"/>
              </a:xfrm>
              <a:custGeom>
                <a:avLst/>
                <a:gdLst>
                  <a:gd name="connsiteX0" fmla="*/ 15240 w 15240"/>
                  <a:gd name="connsiteY0" fmla="*/ 0 h 3143"/>
                  <a:gd name="connsiteX1" fmla="*/ 0 w 15240"/>
                  <a:gd name="connsiteY1" fmla="*/ 0 h 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40" h="3143">
                    <a:moveTo>
                      <a:pt x="15240" y="0"/>
                    </a:moveTo>
                    <a:cubicBezTo>
                      <a:pt x="11049" y="4191"/>
                      <a:pt x="4191" y="4191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CE8F2D6D-ECAC-B90F-DA48-F19B2B673249}"/>
                  </a:ext>
                </a:extLst>
              </p:cNvPr>
              <p:cNvSpPr/>
              <p:nvPr/>
            </p:nvSpPr>
            <p:spPr>
              <a:xfrm>
                <a:off x="7916730" y="4444709"/>
                <a:ext cx="124752" cy="118848"/>
              </a:xfrm>
              <a:custGeom>
                <a:avLst/>
                <a:gdLst>
                  <a:gd name="connsiteX0" fmla="*/ 28931 w 124752"/>
                  <a:gd name="connsiteY0" fmla="*/ 111514 h 118848"/>
                  <a:gd name="connsiteX1" fmla="*/ 19596 w 124752"/>
                  <a:gd name="connsiteY1" fmla="*/ 96941 h 118848"/>
                  <a:gd name="connsiteX2" fmla="*/ 70 w 124752"/>
                  <a:gd name="connsiteY2" fmla="*/ 68651 h 118848"/>
                  <a:gd name="connsiteX3" fmla="*/ 17882 w 124752"/>
                  <a:gd name="connsiteY3" fmla="*/ 32742 h 118848"/>
                  <a:gd name="connsiteX4" fmla="*/ 42647 w 124752"/>
                  <a:gd name="connsiteY4" fmla="*/ 9406 h 118848"/>
                  <a:gd name="connsiteX5" fmla="*/ 83128 w 124752"/>
                  <a:gd name="connsiteY5" fmla="*/ 3500 h 118848"/>
                  <a:gd name="connsiteX6" fmla="*/ 105226 w 124752"/>
                  <a:gd name="connsiteY6" fmla="*/ 38743 h 118848"/>
                  <a:gd name="connsiteX7" fmla="*/ 124752 w 124752"/>
                  <a:gd name="connsiteY7" fmla="*/ 69890 h 118848"/>
                  <a:gd name="connsiteX8" fmla="*/ 103321 w 124752"/>
                  <a:gd name="connsiteY8" fmla="*/ 98179 h 118848"/>
                  <a:gd name="connsiteX9" fmla="*/ 83795 w 124752"/>
                  <a:gd name="connsiteY9" fmla="*/ 118848 h 118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4752" h="118848">
                    <a:moveTo>
                      <a:pt x="28931" y="111514"/>
                    </a:moveTo>
                    <a:cubicBezTo>
                      <a:pt x="21025" y="105227"/>
                      <a:pt x="19596" y="96941"/>
                      <a:pt x="19596" y="96941"/>
                    </a:cubicBezTo>
                    <a:cubicBezTo>
                      <a:pt x="19596" y="96941"/>
                      <a:pt x="-1359" y="88368"/>
                      <a:pt x="70" y="68651"/>
                    </a:cubicBezTo>
                    <a:cubicBezTo>
                      <a:pt x="1499" y="48935"/>
                      <a:pt x="16453" y="48458"/>
                      <a:pt x="17882" y="32742"/>
                    </a:cubicBezTo>
                    <a:cubicBezTo>
                      <a:pt x="19310" y="17026"/>
                      <a:pt x="29978" y="9215"/>
                      <a:pt x="42647" y="9406"/>
                    </a:cubicBezTo>
                    <a:cubicBezTo>
                      <a:pt x="42647" y="9406"/>
                      <a:pt x="57887" y="-6977"/>
                      <a:pt x="83128" y="3500"/>
                    </a:cubicBezTo>
                    <a:cubicBezTo>
                      <a:pt x="108369" y="13978"/>
                      <a:pt x="105226" y="38743"/>
                      <a:pt x="105226" y="38743"/>
                    </a:cubicBezTo>
                    <a:cubicBezTo>
                      <a:pt x="105226" y="38743"/>
                      <a:pt x="124752" y="46839"/>
                      <a:pt x="124752" y="69890"/>
                    </a:cubicBezTo>
                    <a:cubicBezTo>
                      <a:pt x="124752" y="92940"/>
                      <a:pt x="103321" y="98179"/>
                      <a:pt x="103321" y="98179"/>
                    </a:cubicBezTo>
                    <a:cubicBezTo>
                      <a:pt x="103321" y="98179"/>
                      <a:pt x="100273" y="116467"/>
                      <a:pt x="83795" y="118848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BA5427A5-EA94-D92B-93DE-79873F06CE3E}"/>
                  </a:ext>
                </a:extLst>
              </p:cNvPr>
              <p:cNvSpPr/>
              <p:nvPr/>
            </p:nvSpPr>
            <p:spPr>
              <a:xfrm>
                <a:off x="8020527" y="4660521"/>
                <a:ext cx="762" cy="32480"/>
              </a:xfrm>
              <a:custGeom>
                <a:avLst/>
                <a:gdLst>
                  <a:gd name="connsiteX0" fmla="*/ 762 w 762"/>
                  <a:gd name="connsiteY0" fmla="*/ 32480 h 32480"/>
                  <a:gd name="connsiteX1" fmla="*/ 0 w 762"/>
                  <a:gd name="connsiteY1" fmla="*/ 0 h 3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" h="32480">
                    <a:moveTo>
                      <a:pt x="762" y="32480"/>
                    </a:moveTo>
                    <a:cubicBezTo>
                      <a:pt x="476" y="6858"/>
                      <a:pt x="0" y="21526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3174928-AA26-F7EF-3498-AA30405F0828}"/>
                  </a:ext>
                </a:extLst>
              </p:cNvPr>
              <p:cNvSpPr/>
              <p:nvPr/>
            </p:nvSpPr>
            <p:spPr>
              <a:xfrm>
                <a:off x="7944137" y="4660521"/>
                <a:ext cx="762" cy="32480"/>
              </a:xfrm>
              <a:custGeom>
                <a:avLst/>
                <a:gdLst>
                  <a:gd name="connsiteX0" fmla="*/ 762 w 762"/>
                  <a:gd name="connsiteY0" fmla="*/ 32480 h 32480"/>
                  <a:gd name="connsiteX1" fmla="*/ 0 w 762"/>
                  <a:gd name="connsiteY1" fmla="*/ 0 h 3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" h="32480">
                    <a:moveTo>
                      <a:pt x="762" y="32480"/>
                    </a:moveTo>
                    <a:cubicBezTo>
                      <a:pt x="476" y="6858"/>
                      <a:pt x="0" y="21526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370A4BD3-7630-525C-BC08-2C07D071E1CA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1E6A6F90-BEA3-1332-8357-AEED2B222D8E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748A95B6-F52E-11AE-128E-F3EEDD5EBC4B}"/>
                  </a:ext>
                </a:extLst>
              </p:cNvPr>
              <p:cNvSpPr/>
              <p:nvPr/>
            </p:nvSpPr>
            <p:spPr>
              <a:xfrm>
                <a:off x="7577139" y="437715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372CD27F-C478-6E6E-7D52-DE274864AFC3}"/>
                  </a:ext>
                </a:extLst>
              </p:cNvPr>
              <p:cNvSpPr/>
              <p:nvPr/>
            </p:nvSpPr>
            <p:spPr>
              <a:xfrm>
                <a:off x="7998810" y="4545936"/>
                <a:ext cx="9525" cy="27813"/>
              </a:xfrm>
              <a:custGeom>
                <a:avLst/>
                <a:gdLst>
                  <a:gd name="connsiteX0" fmla="*/ 0 w 9525"/>
                  <a:gd name="connsiteY0" fmla="*/ 27813 h 27813"/>
                  <a:gd name="connsiteX1" fmla="*/ 0 w 9525"/>
                  <a:gd name="connsiteY1" fmla="*/ 0 h 27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7813">
                    <a:moveTo>
                      <a:pt x="0" y="27813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82" name="Graphique 1860">
                <a:extLst>
                  <a:ext uri="{FF2B5EF4-FFF2-40B4-BE49-F238E27FC236}">
                    <a16:creationId xmlns:a16="http://schemas.microsoft.com/office/drawing/2014/main" id="{AE840FBA-1E9A-F491-B363-957FC063C9B3}"/>
                  </a:ext>
                </a:extLst>
              </p:cNvPr>
              <p:cNvGrpSpPr/>
              <p:nvPr/>
            </p:nvGrpSpPr>
            <p:grpSpPr>
              <a:xfrm>
                <a:off x="7984904" y="4572966"/>
                <a:ext cx="66770" cy="118606"/>
                <a:chOff x="7984904" y="4572966"/>
                <a:chExt cx="66770" cy="118606"/>
              </a:xfrm>
              <a:grpFill/>
            </p:grpSpPr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D06EE7F-F264-D1C2-B009-C0659EB885B8}"/>
                    </a:ext>
                  </a:extLst>
                </p:cNvPr>
                <p:cNvSpPr/>
                <p:nvPr/>
              </p:nvSpPr>
              <p:spPr>
                <a:xfrm>
                  <a:off x="7984904" y="4572966"/>
                  <a:ext cx="66103" cy="54408"/>
                </a:xfrm>
                <a:custGeom>
                  <a:avLst/>
                  <a:gdLst>
                    <a:gd name="connsiteX0" fmla="*/ 0 w 66103"/>
                    <a:gd name="connsiteY0" fmla="*/ 54408 h 54408"/>
                    <a:gd name="connsiteX1" fmla="*/ 13906 w 66103"/>
                    <a:gd name="connsiteY1" fmla="*/ 783 h 54408"/>
                    <a:gd name="connsiteX2" fmla="*/ 66103 w 66103"/>
                    <a:gd name="connsiteY2" fmla="*/ 46788 h 5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6103" h="54408">
                      <a:moveTo>
                        <a:pt x="0" y="54408"/>
                      </a:moveTo>
                      <a:lnTo>
                        <a:pt x="13906" y="783"/>
                      </a:lnTo>
                      <a:cubicBezTo>
                        <a:pt x="13906" y="783"/>
                        <a:pt x="66103" y="-9790"/>
                        <a:pt x="66103" y="4678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48494CEF-E8E9-A1E6-5B67-B48132D4490A}"/>
                    </a:ext>
                  </a:extLst>
                </p:cNvPr>
                <p:cNvSpPr/>
                <p:nvPr/>
              </p:nvSpPr>
              <p:spPr>
                <a:xfrm>
                  <a:off x="8051293" y="4620421"/>
                  <a:ext cx="381" cy="71151"/>
                </a:xfrm>
                <a:custGeom>
                  <a:avLst/>
                  <a:gdLst>
                    <a:gd name="connsiteX0" fmla="*/ 0 w 381"/>
                    <a:gd name="connsiteY0" fmla="*/ 0 h 71151"/>
                    <a:gd name="connsiteX1" fmla="*/ 381 w 381"/>
                    <a:gd name="connsiteY1" fmla="*/ 71152 h 71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" h="71151">
                      <a:moveTo>
                        <a:pt x="0" y="0"/>
                      </a:moveTo>
                      <a:cubicBezTo>
                        <a:pt x="0" y="10573"/>
                        <a:pt x="191" y="57817"/>
                        <a:pt x="381" y="711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grpSp>
            <p:nvGrpSpPr>
              <p:cNvPr id="83" name="Graphique 1860">
                <a:extLst>
                  <a:ext uri="{FF2B5EF4-FFF2-40B4-BE49-F238E27FC236}">
                    <a16:creationId xmlns:a16="http://schemas.microsoft.com/office/drawing/2014/main" id="{A38C2E44-0048-F122-141B-FA4AEE3DF23F}"/>
                  </a:ext>
                </a:extLst>
              </p:cNvPr>
              <p:cNvGrpSpPr/>
              <p:nvPr/>
            </p:nvGrpSpPr>
            <p:grpSpPr>
              <a:xfrm>
                <a:off x="7904418" y="4571537"/>
                <a:ext cx="78866" cy="118511"/>
                <a:chOff x="7904418" y="4571537"/>
                <a:chExt cx="78866" cy="118511"/>
              </a:xfrm>
              <a:grpFill/>
            </p:grpSpPr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E76F2969-6F67-945C-F051-15E6A99A46AD}"/>
                    </a:ext>
                  </a:extLst>
                </p:cNvPr>
                <p:cNvSpPr/>
                <p:nvPr/>
              </p:nvSpPr>
              <p:spPr>
                <a:xfrm>
                  <a:off x="7904989" y="4571537"/>
                  <a:ext cx="78295" cy="55932"/>
                </a:xfrm>
                <a:custGeom>
                  <a:avLst/>
                  <a:gdLst>
                    <a:gd name="connsiteX0" fmla="*/ 0 w 78295"/>
                    <a:gd name="connsiteY0" fmla="*/ 46788 h 55932"/>
                    <a:gd name="connsiteX1" fmla="*/ 52197 w 78295"/>
                    <a:gd name="connsiteY1" fmla="*/ 783 h 55932"/>
                    <a:gd name="connsiteX2" fmla="*/ 66485 w 78295"/>
                    <a:gd name="connsiteY2" fmla="*/ 55932 h 55932"/>
                    <a:gd name="connsiteX3" fmla="*/ 78296 w 78295"/>
                    <a:gd name="connsiteY3" fmla="*/ 55837 h 55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295" h="55932">
                      <a:moveTo>
                        <a:pt x="0" y="46788"/>
                      </a:moveTo>
                      <a:cubicBezTo>
                        <a:pt x="0" y="-9790"/>
                        <a:pt x="52197" y="783"/>
                        <a:pt x="52197" y="783"/>
                      </a:cubicBezTo>
                      <a:lnTo>
                        <a:pt x="66485" y="55932"/>
                      </a:lnTo>
                      <a:lnTo>
                        <a:pt x="78296" y="5583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DBF99840-32C1-7A39-0C9D-70F86041A485}"/>
                    </a:ext>
                  </a:extLst>
                </p:cNvPr>
                <p:cNvSpPr/>
                <p:nvPr/>
              </p:nvSpPr>
              <p:spPr>
                <a:xfrm>
                  <a:off x="7904418" y="4618897"/>
                  <a:ext cx="381" cy="71151"/>
                </a:xfrm>
                <a:custGeom>
                  <a:avLst/>
                  <a:gdLst>
                    <a:gd name="connsiteX0" fmla="*/ 381 w 381"/>
                    <a:gd name="connsiteY0" fmla="*/ 0 h 71151"/>
                    <a:gd name="connsiteX1" fmla="*/ 0 w 381"/>
                    <a:gd name="connsiteY1" fmla="*/ 71152 h 71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" h="71151">
                      <a:moveTo>
                        <a:pt x="381" y="0"/>
                      </a:moveTo>
                      <a:cubicBezTo>
                        <a:pt x="381" y="10573"/>
                        <a:pt x="191" y="57817"/>
                        <a:pt x="0" y="7115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30850424-3C7F-851B-6710-99E2B599C14B}"/>
                  </a:ext>
                </a:extLst>
              </p:cNvPr>
              <p:cNvSpPr/>
              <p:nvPr/>
            </p:nvSpPr>
            <p:spPr>
              <a:xfrm>
                <a:off x="8009859" y="4641757"/>
                <a:ext cx="20573" cy="20573"/>
              </a:xfrm>
              <a:custGeom>
                <a:avLst/>
                <a:gdLst>
                  <a:gd name="connsiteX0" fmla="*/ 20574 w 20573"/>
                  <a:gd name="connsiteY0" fmla="*/ 0 h 20573"/>
                  <a:gd name="connsiteX1" fmla="*/ 0 w 20573"/>
                  <a:gd name="connsiteY1" fmla="*/ 20574 h 2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573" h="20573">
                    <a:moveTo>
                      <a:pt x="20574" y="0"/>
                    </a:moveTo>
                    <a:cubicBezTo>
                      <a:pt x="20574" y="11335"/>
                      <a:pt x="11335" y="20574"/>
                      <a:pt x="0" y="20574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19FABE85-FE0C-19F9-C58C-55CB21E83296}"/>
                  </a:ext>
                </a:extLst>
              </p:cNvPr>
              <p:cNvSpPr/>
              <p:nvPr/>
            </p:nvSpPr>
            <p:spPr>
              <a:xfrm>
                <a:off x="7933850" y="4641757"/>
                <a:ext cx="20573" cy="20573"/>
              </a:xfrm>
              <a:custGeom>
                <a:avLst/>
                <a:gdLst>
                  <a:gd name="connsiteX0" fmla="*/ 0 w 20573"/>
                  <a:gd name="connsiteY0" fmla="*/ 0 h 20573"/>
                  <a:gd name="connsiteX1" fmla="*/ 20574 w 20573"/>
                  <a:gd name="connsiteY1" fmla="*/ 20574 h 2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573" h="20573">
                    <a:moveTo>
                      <a:pt x="0" y="0"/>
                    </a:moveTo>
                    <a:cubicBezTo>
                      <a:pt x="0" y="11335"/>
                      <a:pt x="9239" y="20574"/>
                      <a:pt x="20574" y="20574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BAAD786-B615-546C-B834-C6D04B465E10}"/>
                </a:ext>
              </a:extLst>
            </p:cNvPr>
            <p:cNvSpPr/>
            <p:nvPr/>
          </p:nvSpPr>
          <p:spPr>
            <a:xfrm>
              <a:off x="7785641" y="4680905"/>
              <a:ext cx="168402" cy="9906"/>
            </a:xfrm>
            <a:custGeom>
              <a:avLst/>
              <a:gdLst>
                <a:gd name="connsiteX0" fmla="*/ 0 w 168402"/>
                <a:gd name="connsiteY0" fmla="*/ 0 h 9906"/>
                <a:gd name="connsiteX1" fmla="*/ 0 w 168402"/>
                <a:gd name="connsiteY1" fmla="*/ 0 h 9906"/>
                <a:gd name="connsiteX2" fmla="*/ 9906 w 168402"/>
                <a:gd name="connsiteY2" fmla="*/ 9906 h 9906"/>
                <a:gd name="connsiteX3" fmla="*/ 158496 w 168402"/>
                <a:gd name="connsiteY3" fmla="*/ 9906 h 9906"/>
                <a:gd name="connsiteX4" fmla="*/ 168402 w 168402"/>
                <a:gd name="connsiteY4" fmla="*/ 0 h 9906"/>
                <a:gd name="connsiteX5" fmla="*/ 168402 w 168402"/>
                <a:gd name="connsiteY5" fmla="*/ 0 h 9906"/>
                <a:gd name="connsiteX6" fmla="*/ 0 w 168402"/>
                <a:gd name="connsiteY6" fmla="*/ 0 h 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402" h="9906">
                  <a:moveTo>
                    <a:pt x="0" y="0"/>
                  </a:moveTo>
                  <a:lnTo>
                    <a:pt x="0" y="0"/>
                  </a:lnTo>
                  <a:cubicBezTo>
                    <a:pt x="0" y="5429"/>
                    <a:pt x="4477" y="9906"/>
                    <a:pt x="9906" y="9906"/>
                  </a:cubicBezTo>
                  <a:lnTo>
                    <a:pt x="158496" y="9906"/>
                  </a:lnTo>
                  <a:cubicBezTo>
                    <a:pt x="163925" y="9906"/>
                    <a:pt x="168402" y="5429"/>
                    <a:pt x="168402" y="0"/>
                  </a:cubicBezTo>
                  <a:lnTo>
                    <a:pt x="1684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7BC9E46-098B-E03B-1BDC-F56F2EC25127}"/>
                </a:ext>
              </a:extLst>
            </p:cNvPr>
            <p:cNvSpPr/>
            <p:nvPr/>
          </p:nvSpPr>
          <p:spPr>
            <a:xfrm>
              <a:off x="7810596" y="4597085"/>
              <a:ext cx="147351" cy="94011"/>
            </a:xfrm>
            <a:custGeom>
              <a:avLst/>
              <a:gdLst>
                <a:gd name="connsiteX0" fmla="*/ 142208 w 147351"/>
                <a:gd name="connsiteY0" fmla="*/ 94012 h 94011"/>
                <a:gd name="connsiteX1" fmla="*/ 5143 w 147351"/>
                <a:gd name="connsiteY1" fmla="*/ 94012 h 94011"/>
                <a:gd name="connsiteX2" fmla="*/ 0 w 147351"/>
                <a:gd name="connsiteY2" fmla="*/ 88868 h 94011"/>
                <a:gd name="connsiteX3" fmla="*/ 0 w 147351"/>
                <a:gd name="connsiteY3" fmla="*/ 5143 h 94011"/>
                <a:gd name="connsiteX4" fmla="*/ 5143 w 147351"/>
                <a:gd name="connsiteY4" fmla="*/ 0 h 94011"/>
                <a:gd name="connsiteX5" fmla="*/ 142208 w 147351"/>
                <a:gd name="connsiteY5" fmla="*/ 0 h 94011"/>
                <a:gd name="connsiteX6" fmla="*/ 147352 w 147351"/>
                <a:gd name="connsiteY6" fmla="*/ 5143 h 94011"/>
                <a:gd name="connsiteX7" fmla="*/ 147352 w 147351"/>
                <a:gd name="connsiteY7" fmla="*/ 88868 h 94011"/>
                <a:gd name="connsiteX8" fmla="*/ 142208 w 147351"/>
                <a:gd name="connsiteY8" fmla="*/ 94012 h 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51" h="94011">
                  <a:moveTo>
                    <a:pt x="142208" y="94012"/>
                  </a:moveTo>
                  <a:lnTo>
                    <a:pt x="5143" y="94012"/>
                  </a:lnTo>
                  <a:cubicBezTo>
                    <a:pt x="2381" y="94012"/>
                    <a:pt x="0" y="91726"/>
                    <a:pt x="0" y="88868"/>
                  </a:cubicBezTo>
                  <a:lnTo>
                    <a:pt x="0" y="5143"/>
                  </a:lnTo>
                  <a:cubicBezTo>
                    <a:pt x="0" y="2381"/>
                    <a:pt x="2286" y="0"/>
                    <a:pt x="5143" y="0"/>
                  </a:cubicBezTo>
                  <a:lnTo>
                    <a:pt x="142208" y="0"/>
                  </a:lnTo>
                  <a:cubicBezTo>
                    <a:pt x="144971" y="0"/>
                    <a:pt x="147352" y="2286"/>
                    <a:pt x="147352" y="5143"/>
                  </a:cubicBezTo>
                  <a:lnTo>
                    <a:pt x="147352" y="88868"/>
                  </a:lnTo>
                  <a:cubicBezTo>
                    <a:pt x="147352" y="91726"/>
                    <a:pt x="145066" y="94012"/>
                    <a:pt x="142208" y="94012"/>
                  </a:cubicBez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1B14EF3C-8C62-84F2-BDB8-F0FE424DDF5F}"/>
                </a:ext>
              </a:extLst>
            </p:cNvPr>
            <p:cNvSpPr/>
            <p:nvPr/>
          </p:nvSpPr>
          <p:spPr>
            <a:xfrm>
              <a:off x="7870223" y="4630232"/>
              <a:ext cx="28193" cy="28098"/>
            </a:xfrm>
            <a:custGeom>
              <a:avLst/>
              <a:gdLst>
                <a:gd name="connsiteX0" fmla="*/ 23241 w 28193"/>
                <a:gd name="connsiteY0" fmla="*/ 10287 h 28098"/>
                <a:gd name="connsiteX1" fmla="*/ 13335 w 28193"/>
                <a:gd name="connsiteY1" fmla="*/ 381 h 28098"/>
                <a:gd name="connsiteX2" fmla="*/ 13335 w 28193"/>
                <a:gd name="connsiteY2" fmla="*/ 0 h 28098"/>
                <a:gd name="connsiteX3" fmla="*/ 0 w 28193"/>
                <a:gd name="connsiteY3" fmla="*/ 14002 h 28098"/>
                <a:gd name="connsiteX4" fmla="*/ 14097 w 28193"/>
                <a:gd name="connsiteY4" fmla="*/ 28099 h 28098"/>
                <a:gd name="connsiteX5" fmla="*/ 28194 w 28193"/>
                <a:gd name="connsiteY5" fmla="*/ 14002 h 28098"/>
                <a:gd name="connsiteX6" fmla="*/ 27337 w 28193"/>
                <a:gd name="connsiteY6" fmla="*/ 9430 h 28098"/>
                <a:gd name="connsiteX7" fmla="*/ 23241 w 28193"/>
                <a:gd name="connsiteY7" fmla="*/ 10287 h 2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93" h="28098">
                  <a:moveTo>
                    <a:pt x="23241" y="10287"/>
                  </a:moveTo>
                  <a:cubicBezTo>
                    <a:pt x="17717" y="10287"/>
                    <a:pt x="13335" y="5810"/>
                    <a:pt x="13335" y="381"/>
                  </a:cubicBezTo>
                  <a:cubicBezTo>
                    <a:pt x="13335" y="191"/>
                    <a:pt x="13335" y="95"/>
                    <a:pt x="13335" y="0"/>
                  </a:cubicBezTo>
                  <a:cubicBezTo>
                    <a:pt x="5905" y="381"/>
                    <a:pt x="0" y="6477"/>
                    <a:pt x="0" y="14002"/>
                  </a:cubicBezTo>
                  <a:cubicBezTo>
                    <a:pt x="0" y="21812"/>
                    <a:pt x="6286" y="28099"/>
                    <a:pt x="14097" y="28099"/>
                  </a:cubicBezTo>
                  <a:cubicBezTo>
                    <a:pt x="21907" y="28099"/>
                    <a:pt x="28194" y="21812"/>
                    <a:pt x="28194" y="14002"/>
                  </a:cubicBezTo>
                  <a:cubicBezTo>
                    <a:pt x="28194" y="12383"/>
                    <a:pt x="27908" y="10858"/>
                    <a:pt x="27337" y="9430"/>
                  </a:cubicBezTo>
                  <a:cubicBezTo>
                    <a:pt x="26098" y="9906"/>
                    <a:pt x="24670" y="10287"/>
                    <a:pt x="23241" y="10287"/>
                  </a:cubicBezTo>
                  <a:close/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326283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E366E-7BBA-1CE6-FB48-470FD0A5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communication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1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2" y="81908"/>
            <a:ext cx="10800000" cy="830997"/>
          </a:xfrm>
        </p:spPr>
        <p:txBody>
          <a:bodyPr/>
          <a:lstStyle/>
          <a:p>
            <a:r>
              <a:rPr lang="fr-FR" dirty="0"/>
              <a:t>Un DISPOSITIF COMPLET qui s’appuie sur 2 communications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B65767E-3BA9-BA38-FBCF-E56DFDFC721A}"/>
              </a:ext>
            </a:extLst>
          </p:cNvPr>
          <p:cNvSpPr txBox="1"/>
          <p:nvPr/>
        </p:nvSpPr>
        <p:spPr>
          <a:xfrm>
            <a:off x="1492646" y="5082667"/>
            <a:ext cx="2884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tous les clients dont l’adresse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mail est renseignée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9FB12F-E249-59A0-0865-E5ED11A48443}"/>
              </a:ext>
            </a:extLst>
          </p:cNvPr>
          <p:cNvSpPr txBox="1"/>
          <p:nvPr/>
        </p:nvSpPr>
        <p:spPr>
          <a:xfrm>
            <a:off x="8203267" y="5082667"/>
            <a:ext cx="29544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tous les clients du portefeuille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utilisant différents canaux  (mail et papier)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1D8229-8545-95B2-059F-D978806A8024}"/>
              </a:ext>
            </a:extLst>
          </p:cNvPr>
          <p:cNvSpPr txBox="1"/>
          <p:nvPr/>
        </p:nvSpPr>
        <p:spPr>
          <a:xfrm>
            <a:off x="4856059" y="2989679"/>
            <a:ext cx="2453319" cy="1200329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Départ d’un conseiller et réaffectation de portefeuille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442AAF-78A7-8F1C-5B43-64BD05E70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067" y="1759213"/>
            <a:ext cx="1339919" cy="236867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EF1DDC3B-7ABB-0398-A3BF-E9C8911BA52A}"/>
              </a:ext>
            </a:extLst>
          </p:cNvPr>
          <p:cNvSpPr txBox="1"/>
          <p:nvPr/>
        </p:nvSpPr>
        <p:spPr>
          <a:xfrm>
            <a:off x="8915378" y="2363508"/>
            <a:ext cx="2517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Communication Prise de poste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E61FE72-0B13-8C78-394D-44837669EE05}"/>
              </a:ext>
            </a:extLst>
          </p:cNvPr>
          <p:cNvSpPr txBox="1"/>
          <p:nvPr/>
        </p:nvSpPr>
        <p:spPr>
          <a:xfrm>
            <a:off x="1758705" y="2234060"/>
            <a:ext cx="2517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/>
              <a:t>Communication en amont du changement 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22965BA7-2151-46C6-8DC9-43FAA5DB9B21}"/>
              </a:ext>
            </a:extLst>
          </p:cNvPr>
          <p:cNvSpPr/>
          <p:nvPr/>
        </p:nvSpPr>
        <p:spPr>
          <a:xfrm>
            <a:off x="4377019" y="2495798"/>
            <a:ext cx="3568862" cy="46212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C76C2C8-CA66-1A2E-ABFF-9990CDBFD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18" y="1858055"/>
            <a:ext cx="796013" cy="2199734"/>
          </a:xfrm>
          <a:prstGeom prst="rect">
            <a:avLst/>
          </a:prstGeom>
        </p:spPr>
      </p:pic>
      <p:sp>
        <p:nvSpPr>
          <p:cNvPr id="27" name="Étoile : 5 branches 26">
            <a:extLst>
              <a:ext uri="{FF2B5EF4-FFF2-40B4-BE49-F238E27FC236}">
                <a16:creationId xmlns:a16="http://schemas.microsoft.com/office/drawing/2014/main" id="{C37EF409-70F7-DA57-024A-F8AA504C8CBE}"/>
              </a:ext>
            </a:extLst>
          </p:cNvPr>
          <p:cNvSpPr/>
          <p:nvPr/>
        </p:nvSpPr>
        <p:spPr>
          <a:xfrm>
            <a:off x="5816683" y="2349135"/>
            <a:ext cx="558634" cy="59441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564844B-86A2-9EBC-9B4C-0FDF67887968}"/>
              </a:ext>
            </a:extLst>
          </p:cNvPr>
          <p:cNvSpPr txBox="1"/>
          <p:nvPr/>
        </p:nvSpPr>
        <p:spPr>
          <a:xfrm>
            <a:off x="1764449" y="4293887"/>
            <a:ext cx="2340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bg2"/>
                </a:solidFill>
              </a:rPr>
              <a:t>JE PARS </a:t>
            </a:r>
          </a:p>
          <a:p>
            <a:pPr algn="ctr"/>
            <a:r>
              <a:rPr lang="fr-FR">
                <a:solidFill>
                  <a:schemeClr val="bg2"/>
                </a:solidFill>
              </a:rPr>
              <a:t>(ancien gestionnaire)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31DE3B1-95BA-16E1-0613-2425717A21E0}"/>
              </a:ext>
            </a:extLst>
          </p:cNvPr>
          <p:cNvSpPr txBox="1"/>
          <p:nvPr/>
        </p:nvSpPr>
        <p:spPr>
          <a:xfrm>
            <a:off x="8433405" y="4253809"/>
            <a:ext cx="2724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bg2"/>
                </a:solidFill>
              </a:rPr>
              <a:t>J’ ARRIVE </a:t>
            </a:r>
          </a:p>
          <a:p>
            <a:pPr algn="ctr"/>
            <a:r>
              <a:rPr lang="fr-FR">
                <a:solidFill>
                  <a:schemeClr val="bg2"/>
                </a:solidFill>
              </a:rPr>
              <a:t>(nouveau gestionnaire)</a:t>
            </a:r>
          </a:p>
        </p:txBody>
      </p:sp>
      <p:sp>
        <p:nvSpPr>
          <p:cNvPr id="3" name="Dodécagone 2">
            <a:extLst>
              <a:ext uri="{FF2B5EF4-FFF2-40B4-BE49-F238E27FC236}">
                <a16:creationId xmlns:a16="http://schemas.microsoft.com/office/drawing/2014/main" id="{274DA082-CC99-8C82-31C2-1FC9A9B34DE1}"/>
              </a:ext>
            </a:extLst>
          </p:cNvPr>
          <p:cNvSpPr/>
          <p:nvPr/>
        </p:nvSpPr>
        <p:spPr>
          <a:xfrm>
            <a:off x="2455524" y="1547242"/>
            <a:ext cx="708916" cy="619486"/>
          </a:xfrm>
          <a:prstGeom prst="dodec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/>
              <a:t>1</a:t>
            </a:r>
          </a:p>
        </p:txBody>
      </p:sp>
      <p:sp>
        <p:nvSpPr>
          <p:cNvPr id="5" name="Dodécagone 4">
            <a:extLst>
              <a:ext uri="{FF2B5EF4-FFF2-40B4-BE49-F238E27FC236}">
                <a16:creationId xmlns:a16="http://schemas.microsoft.com/office/drawing/2014/main" id="{F2C8F2B4-2477-49C6-5869-A8CFB5B821E7}"/>
              </a:ext>
            </a:extLst>
          </p:cNvPr>
          <p:cNvSpPr/>
          <p:nvPr/>
        </p:nvSpPr>
        <p:spPr>
          <a:xfrm>
            <a:off x="9464964" y="1547242"/>
            <a:ext cx="708916" cy="619486"/>
          </a:xfrm>
          <a:prstGeom prst="dodec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2175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C43E3C-7A37-1D7D-DFE5-188A00F0C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87808" y="1542315"/>
            <a:ext cx="6624173" cy="1440000"/>
          </a:xfrm>
        </p:spPr>
        <p:txBody>
          <a:bodyPr/>
          <a:lstStyle/>
          <a:p>
            <a:r>
              <a:rPr lang="fr-FR" b="1"/>
              <a:t>Communication en amont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1AD133-331A-5A73-7A5D-754064267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985" y="1337392"/>
            <a:ext cx="796013" cy="2199734"/>
          </a:xfrm>
          <a:prstGeom prst="rect">
            <a:avLst/>
          </a:prstGeom>
        </p:spPr>
      </p:pic>
      <p:sp>
        <p:nvSpPr>
          <p:cNvPr id="9" name="Dodécagone 8">
            <a:extLst>
              <a:ext uri="{FF2B5EF4-FFF2-40B4-BE49-F238E27FC236}">
                <a16:creationId xmlns:a16="http://schemas.microsoft.com/office/drawing/2014/main" id="{D966D2C5-DD88-66A3-6472-478E93893C73}"/>
              </a:ext>
            </a:extLst>
          </p:cNvPr>
          <p:cNvSpPr/>
          <p:nvPr/>
        </p:nvSpPr>
        <p:spPr>
          <a:xfrm>
            <a:off x="1093260" y="1542315"/>
            <a:ext cx="708916" cy="619486"/>
          </a:xfrm>
          <a:prstGeom prst="dodec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8877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UNE COMMUNICATION EN AMONT PERSONNALISEE </a:t>
            </a:r>
            <a:br>
              <a:rPr lang="fr-FR" dirty="0"/>
            </a:br>
            <a:r>
              <a:rPr lang="fr-FR" dirty="0"/>
              <a:t>QUI ANNONCE LE CHANGEMENT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A79D33D-4B2C-B7D6-BC3E-6D3CC3ADDD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440" y="1599872"/>
            <a:ext cx="10578944" cy="363095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Une communication envoyée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depuis l’adresse mail du conseiller sortant qui</a:t>
            </a: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1080000"/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permet de spécifier le </a:t>
            </a:r>
            <a:r>
              <a:rPr lang="fr-FR" sz="2000" dirty="0">
                <a:solidFill>
                  <a:schemeClr val="bg2"/>
                </a:solidFill>
              </a:rPr>
              <a:t>contexte du changement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: départ en retraite, départ définitif, absence temporaire…</a:t>
            </a:r>
          </a:p>
          <a:p>
            <a:pPr marL="1080000"/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pPr marL="1080000"/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pPr marL="1080000"/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nécessite </a:t>
            </a:r>
            <a:r>
              <a:rPr lang="fr-FR" sz="2000" dirty="0">
                <a:solidFill>
                  <a:schemeClr val="bg2"/>
                </a:solidFill>
              </a:rPr>
              <a:t>d’être anticipée</a:t>
            </a:r>
            <a:r>
              <a:rPr lang="fr-FR" sz="2000" b="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(envoi avant le mouvement du collaborateur).</a:t>
            </a:r>
          </a:p>
          <a:p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endParaRPr lang="fr-FR" sz="1400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endParaRPr lang="fr-FR" sz="1400" b="0" dirty="0"/>
          </a:p>
          <a:p>
            <a:endParaRPr lang="fr-FR" sz="1400" dirty="0"/>
          </a:p>
        </p:txBody>
      </p:sp>
      <p:grpSp>
        <p:nvGrpSpPr>
          <p:cNvPr id="3" name="Graphique 1814">
            <a:extLst>
              <a:ext uri="{FF2B5EF4-FFF2-40B4-BE49-F238E27FC236}">
                <a16:creationId xmlns:a16="http://schemas.microsoft.com/office/drawing/2014/main" id="{224D17CE-D8BC-1A38-DF26-DB08DC93B841}"/>
              </a:ext>
            </a:extLst>
          </p:cNvPr>
          <p:cNvGrpSpPr/>
          <p:nvPr/>
        </p:nvGrpSpPr>
        <p:grpSpPr>
          <a:xfrm>
            <a:off x="1271109" y="3939154"/>
            <a:ext cx="492618" cy="772068"/>
            <a:chOff x="2871793" y="2963293"/>
            <a:chExt cx="202977" cy="322420"/>
          </a:xfrm>
          <a:noFill/>
        </p:grpSpPr>
        <p:grpSp>
          <p:nvGrpSpPr>
            <p:cNvPr id="4" name="Graphique 1814">
              <a:extLst>
                <a:ext uri="{FF2B5EF4-FFF2-40B4-BE49-F238E27FC236}">
                  <a16:creationId xmlns:a16="http://schemas.microsoft.com/office/drawing/2014/main" id="{9C66898C-428A-AF2E-3A13-1E53F2DC932C}"/>
                </a:ext>
              </a:extLst>
            </p:cNvPr>
            <p:cNvGrpSpPr/>
            <p:nvPr/>
          </p:nvGrpSpPr>
          <p:grpSpPr>
            <a:xfrm>
              <a:off x="2927419" y="3008917"/>
              <a:ext cx="40766" cy="52673"/>
              <a:chOff x="2927419" y="3008917"/>
              <a:chExt cx="40766" cy="52673"/>
            </a:xfrm>
            <a:grpFill/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70FF17F-2213-6D74-1694-826904B8E53E}"/>
                  </a:ext>
                </a:extLst>
              </p:cNvPr>
              <p:cNvSpPr/>
              <p:nvPr/>
            </p:nvSpPr>
            <p:spPr>
              <a:xfrm>
                <a:off x="2927419" y="3031015"/>
                <a:ext cx="23717" cy="30575"/>
              </a:xfrm>
              <a:custGeom>
                <a:avLst/>
                <a:gdLst>
                  <a:gd name="connsiteX0" fmla="*/ 23717 w 23717"/>
                  <a:gd name="connsiteY0" fmla="*/ 0 h 30575"/>
                  <a:gd name="connsiteX1" fmla="*/ 0 w 23717"/>
                  <a:gd name="connsiteY1" fmla="*/ 30575 h 3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17" h="30575">
                    <a:moveTo>
                      <a:pt x="23717" y="0"/>
                    </a:moveTo>
                    <a:lnTo>
                      <a:pt x="0" y="3057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1589EDF7-A84E-F018-F705-69BF47691779}"/>
                  </a:ext>
                </a:extLst>
              </p:cNvPr>
              <p:cNvSpPr/>
              <p:nvPr/>
            </p:nvSpPr>
            <p:spPr>
              <a:xfrm>
                <a:off x="2960756" y="3008917"/>
                <a:ext cx="7429" cy="9620"/>
              </a:xfrm>
              <a:custGeom>
                <a:avLst/>
                <a:gdLst>
                  <a:gd name="connsiteX0" fmla="*/ 7429 w 7429"/>
                  <a:gd name="connsiteY0" fmla="*/ 0 h 9620"/>
                  <a:gd name="connsiteX1" fmla="*/ 0 w 7429"/>
                  <a:gd name="connsiteY1" fmla="*/ 9620 h 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29" h="9620">
                    <a:moveTo>
                      <a:pt x="7429" y="0"/>
                    </a:moveTo>
                    <a:lnTo>
                      <a:pt x="0" y="962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5" name="Graphique 1814">
              <a:extLst>
                <a:ext uri="{FF2B5EF4-FFF2-40B4-BE49-F238E27FC236}">
                  <a16:creationId xmlns:a16="http://schemas.microsoft.com/office/drawing/2014/main" id="{C104A920-CACA-4D26-854C-F29648CFC406}"/>
                </a:ext>
              </a:extLst>
            </p:cNvPr>
            <p:cNvGrpSpPr/>
            <p:nvPr/>
          </p:nvGrpSpPr>
          <p:grpSpPr>
            <a:xfrm>
              <a:off x="2871793" y="2963293"/>
              <a:ext cx="202977" cy="322420"/>
              <a:chOff x="2871793" y="2963293"/>
              <a:chExt cx="202977" cy="322420"/>
            </a:xfrm>
            <a:grpFill/>
          </p:grpSpPr>
          <p:sp>
            <p:nvSpPr>
              <p:cNvPr id="6" name="Forme libre : forme 5">
                <a:extLst>
                  <a:ext uri="{FF2B5EF4-FFF2-40B4-BE49-F238E27FC236}">
                    <a16:creationId xmlns:a16="http://schemas.microsoft.com/office/drawing/2014/main" id="{785A531D-2D8B-3898-B7DC-E3025E5A1EAD}"/>
                  </a:ext>
                </a:extLst>
              </p:cNvPr>
              <p:cNvSpPr/>
              <p:nvPr/>
            </p:nvSpPr>
            <p:spPr>
              <a:xfrm>
                <a:off x="2874650" y="2966150"/>
                <a:ext cx="200120" cy="30289"/>
              </a:xfrm>
              <a:custGeom>
                <a:avLst/>
                <a:gdLst>
                  <a:gd name="connsiteX0" fmla="*/ 162973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90 h 30289"/>
                  <a:gd name="connsiteX5" fmla="*/ 15145 w 200120"/>
                  <a:gd name="connsiteY5" fmla="*/ 30290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134398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162973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90"/>
                      <a:pt x="184976" y="30290"/>
                    </a:cubicBezTo>
                    <a:lnTo>
                      <a:pt x="15145" y="30290"/>
                    </a:lnTo>
                    <a:cubicBezTo>
                      <a:pt x="6858" y="30290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134398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F82FBA01-A446-2509-341F-8CDDCC9E56D1}"/>
                  </a:ext>
                </a:extLst>
              </p:cNvPr>
              <p:cNvSpPr/>
              <p:nvPr/>
            </p:nvSpPr>
            <p:spPr>
              <a:xfrm>
                <a:off x="2874650" y="3255424"/>
                <a:ext cx="200120" cy="30289"/>
              </a:xfrm>
              <a:custGeom>
                <a:avLst/>
                <a:gdLst>
                  <a:gd name="connsiteX0" fmla="*/ 95441 w 200120"/>
                  <a:gd name="connsiteY0" fmla="*/ 0 h 30289"/>
                  <a:gd name="connsiteX1" fmla="*/ 184976 w 200120"/>
                  <a:gd name="connsiteY1" fmla="*/ 0 h 30289"/>
                  <a:gd name="connsiteX2" fmla="*/ 200120 w 200120"/>
                  <a:gd name="connsiteY2" fmla="*/ 15145 h 30289"/>
                  <a:gd name="connsiteX3" fmla="*/ 200120 w 200120"/>
                  <a:gd name="connsiteY3" fmla="*/ 15145 h 30289"/>
                  <a:gd name="connsiteX4" fmla="*/ 184976 w 200120"/>
                  <a:gd name="connsiteY4" fmla="*/ 30289 h 30289"/>
                  <a:gd name="connsiteX5" fmla="*/ 15145 w 200120"/>
                  <a:gd name="connsiteY5" fmla="*/ 30289 h 30289"/>
                  <a:gd name="connsiteX6" fmla="*/ 0 w 200120"/>
                  <a:gd name="connsiteY6" fmla="*/ 15145 h 30289"/>
                  <a:gd name="connsiteX7" fmla="*/ 0 w 200120"/>
                  <a:gd name="connsiteY7" fmla="*/ 15145 h 30289"/>
                  <a:gd name="connsiteX8" fmla="*/ 15145 w 200120"/>
                  <a:gd name="connsiteY8" fmla="*/ 0 h 30289"/>
                  <a:gd name="connsiteX9" fmla="*/ 68580 w 200120"/>
                  <a:gd name="connsiteY9" fmla="*/ 0 h 30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120" h="30289">
                    <a:moveTo>
                      <a:pt x="95441" y="0"/>
                    </a:moveTo>
                    <a:lnTo>
                      <a:pt x="184976" y="0"/>
                    </a:lnTo>
                    <a:cubicBezTo>
                      <a:pt x="193262" y="0"/>
                      <a:pt x="200120" y="6858"/>
                      <a:pt x="200120" y="15145"/>
                    </a:cubicBezTo>
                    <a:lnTo>
                      <a:pt x="200120" y="15145"/>
                    </a:lnTo>
                    <a:cubicBezTo>
                      <a:pt x="200120" y="23432"/>
                      <a:pt x="193262" y="30289"/>
                      <a:pt x="184976" y="30289"/>
                    </a:cubicBezTo>
                    <a:lnTo>
                      <a:pt x="15145" y="30289"/>
                    </a:lnTo>
                    <a:cubicBezTo>
                      <a:pt x="6858" y="30289"/>
                      <a:pt x="0" y="23432"/>
                      <a:pt x="0" y="15145"/>
                    </a:cubicBezTo>
                    <a:lnTo>
                      <a:pt x="0" y="15145"/>
                    </a:lnTo>
                    <a:cubicBezTo>
                      <a:pt x="0" y="6858"/>
                      <a:pt x="6858" y="0"/>
                      <a:pt x="15145" y="0"/>
                    </a:cubicBezTo>
                    <a:lnTo>
                      <a:pt x="6858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852BBC72-E012-2AB0-6C94-9EEBF986B4E1}"/>
                  </a:ext>
                </a:extLst>
              </p:cNvPr>
              <p:cNvSpPr/>
              <p:nvPr/>
            </p:nvSpPr>
            <p:spPr>
              <a:xfrm>
                <a:off x="2897882" y="2997106"/>
                <a:ext cx="58510" cy="255936"/>
              </a:xfrm>
              <a:custGeom>
                <a:avLst/>
                <a:gdLst>
                  <a:gd name="connsiteX0" fmla="*/ 104 w 58510"/>
                  <a:gd name="connsiteY0" fmla="*/ 0 h 255936"/>
                  <a:gd name="connsiteX1" fmla="*/ 47062 w 58510"/>
                  <a:gd name="connsiteY1" fmla="*/ 106490 h 255936"/>
                  <a:gd name="connsiteX2" fmla="*/ 48777 w 58510"/>
                  <a:gd name="connsiteY2" fmla="*/ 148304 h 255936"/>
                  <a:gd name="connsiteX3" fmla="*/ 1247 w 58510"/>
                  <a:gd name="connsiteY3" fmla="*/ 255937 h 25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510" h="255936">
                    <a:moveTo>
                      <a:pt x="104" y="0"/>
                    </a:moveTo>
                    <a:cubicBezTo>
                      <a:pt x="104" y="0"/>
                      <a:pt x="-4468" y="68104"/>
                      <a:pt x="47062" y="106490"/>
                    </a:cubicBezTo>
                    <a:cubicBezTo>
                      <a:pt x="47062" y="106490"/>
                      <a:pt x="71637" y="123635"/>
                      <a:pt x="48777" y="148304"/>
                    </a:cubicBezTo>
                    <a:cubicBezTo>
                      <a:pt x="25059" y="173831"/>
                      <a:pt x="1247" y="199263"/>
                      <a:pt x="1247" y="255937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7C6BC46D-28B6-A059-8147-0A020D837E5A}"/>
                  </a:ext>
                </a:extLst>
              </p:cNvPr>
              <p:cNvSpPr/>
              <p:nvPr/>
            </p:nvSpPr>
            <p:spPr>
              <a:xfrm>
                <a:off x="3002761" y="3144744"/>
                <a:ext cx="47529" cy="107632"/>
              </a:xfrm>
              <a:custGeom>
                <a:avLst/>
                <a:gdLst>
                  <a:gd name="connsiteX0" fmla="*/ 0 w 47529"/>
                  <a:gd name="connsiteY0" fmla="*/ 0 h 107632"/>
                  <a:gd name="connsiteX1" fmla="*/ 47530 w 47529"/>
                  <a:gd name="connsiteY1" fmla="*/ 107633 h 10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529" h="107632">
                    <a:moveTo>
                      <a:pt x="0" y="0"/>
                    </a:moveTo>
                    <a:cubicBezTo>
                      <a:pt x="23717" y="25527"/>
                      <a:pt x="47530" y="50959"/>
                      <a:pt x="47530" y="107633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CA414647-8E12-40E1-081D-68730A2409C7}"/>
                  </a:ext>
                </a:extLst>
              </p:cNvPr>
              <p:cNvSpPr/>
              <p:nvPr/>
            </p:nvSpPr>
            <p:spPr>
              <a:xfrm>
                <a:off x="2871793" y="2963293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F924D57D-0ACE-0953-CFCB-D916C199A2B8}"/>
                  </a:ext>
                </a:extLst>
              </p:cNvPr>
              <p:cNvSpPr/>
              <p:nvPr/>
            </p:nvSpPr>
            <p:spPr>
              <a:xfrm>
                <a:off x="2992981" y="2996535"/>
                <a:ext cx="58557" cy="136493"/>
              </a:xfrm>
              <a:custGeom>
                <a:avLst/>
                <a:gdLst>
                  <a:gd name="connsiteX0" fmla="*/ 58453 w 58557"/>
                  <a:gd name="connsiteY0" fmla="*/ 0 h 136493"/>
                  <a:gd name="connsiteX1" fmla="*/ 11495 w 58557"/>
                  <a:gd name="connsiteY1" fmla="*/ 106490 h 136493"/>
                  <a:gd name="connsiteX2" fmla="*/ 1875 w 58557"/>
                  <a:gd name="connsiteY2" fmla="*/ 136493 h 1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557" h="136493">
                    <a:moveTo>
                      <a:pt x="58453" y="0"/>
                    </a:moveTo>
                    <a:cubicBezTo>
                      <a:pt x="58453" y="0"/>
                      <a:pt x="63025" y="68104"/>
                      <a:pt x="11495" y="106490"/>
                    </a:cubicBezTo>
                    <a:cubicBezTo>
                      <a:pt x="11495" y="106490"/>
                      <a:pt x="-5555" y="118396"/>
                      <a:pt x="1875" y="136493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01C7A64-D26B-BD8F-E3BB-81FBA186AE70}"/>
                  </a:ext>
                </a:extLst>
              </p:cNvPr>
              <p:cNvSpPr/>
              <p:nvPr/>
            </p:nvSpPr>
            <p:spPr>
              <a:xfrm>
                <a:off x="2934372" y="3074068"/>
                <a:ext cx="78105" cy="34671"/>
              </a:xfrm>
              <a:custGeom>
                <a:avLst/>
                <a:gdLst>
                  <a:gd name="connsiteX0" fmla="*/ 0 w 78105"/>
                  <a:gd name="connsiteY0" fmla="*/ 0 h 34671"/>
                  <a:gd name="connsiteX1" fmla="*/ 78105 w 78105"/>
                  <a:gd name="connsiteY1" fmla="*/ 0 h 34671"/>
                  <a:gd name="connsiteX2" fmla="*/ 40862 w 78105"/>
                  <a:gd name="connsiteY2" fmla="*/ 34671 h 34671"/>
                  <a:gd name="connsiteX3" fmla="*/ 0 w 78105"/>
                  <a:gd name="connsiteY3" fmla="*/ 0 h 34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05" h="34671">
                    <a:moveTo>
                      <a:pt x="0" y="0"/>
                    </a:moveTo>
                    <a:lnTo>
                      <a:pt x="78105" y="0"/>
                    </a:lnTo>
                    <a:cubicBezTo>
                      <a:pt x="78105" y="0"/>
                      <a:pt x="72390" y="12383"/>
                      <a:pt x="40862" y="34671"/>
                    </a:cubicBezTo>
                    <a:cubicBezTo>
                      <a:pt x="40862" y="34576"/>
                      <a:pt x="15430" y="20098"/>
                      <a:pt x="0" y="0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780AFD5-684B-F87D-1F31-EA2CA24522F2}"/>
                  </a:ext>
                </a:extLst>
              </p:cNvPr>
              <p:cNvSpPr/>
              <p:nvPr/>
            </p:nvSpPr>
            <p:spPr>
              <a:xfrm>
                <a:off x="2975234" y="3108644"/>
                <a:ext cx="9525" cy="91059"/>
              </a:xfrm>
              <a:custGeom>
                <a:avLst/>
                <a:gdLst>
                  <a:gd name="connsiteX0" fmla="*/ 0 w 9525"/>
                  <a:gd name="connsiteY0" fmla="*/ 0 h 91059"/>
                  <a:gd name="connsiteX1" fmla="*/ 0 w 9525"/>
                  <a:gd name="connsiteY1" fmla="*/ 91059 h 91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1059">
                    <a:moveTo>
                      <a:pt x="0" y="0"/>
                    </a:moveTo>
                    <a:lnTo>
                      <a:pt x="0" y="91059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54B43870-350C-40FE-121E-223696C122FB}"/>
                  </a:ext>
                </a:extLst>
              </p:cNvPr>
              <p:cNvSpPr/>
              <p:nvPr/>
            </p:nvSpPr>
            <p:spPr>
              <a:xfrm>
                <a:off x="2923069" y="3199036"/>
                <a:ext cx="104361" cy="54387"/>
              </a:xfrm>
              <a:custGeom>
                <a:avLst/>
                <a:gdLst>
                  <a:gd name="connsiteX0" fmla="*/ 158 w 104361"/>
                  <a:gd name="connsiteY0" fmla="*/ 54388 h 54387"/>
                  <a:gd name="connsiteX1" fmla="*/ 51689 w 104361"/>
                  <a:gd name="connsiteY1" fmla="*/ 0 h 54387"/>
                  <a:gd name="connsiteX2" fmla="*/ 104362 w 104361"/>
                  <a:gd name="connsiteY2" fmla="*/ 54388 h 5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361" h="54387">
                    <a:moveTo>
                      <a:pt x="158" y="54388"/>
                    </a:moveTo>
                    <a:cubicBezTo>
                      <a:pt x="158" y="54388"/>
                      <a:pt x="-5557" y="16573"/>
                      <a:pt x="51689" y="0"/>
                    </a:cubicBezTo>
                    <a:cubicBezTo>
                      <a:pt x="51689" y="0"/>
                      <a:pt x="102647" y="14288"/>
                      <a:pt x="104362" y="54388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43" name="Graphique 1867">
            <a:extLst>
              <a:ext uri="{FF2B5EF4-FFF2-40B4-BE49-F238E27FC236}">
                <a16:creationId xmlns:a16="http://schemas.microsoft.com/office/drawing/2014/main" id="{C4755AF1-9658-FAB3-5F6C-5BED919F9C81}"/>
              </a:ext>
            </a:extLst>
          </p:cNvPr>
          <p:cNvGrpSpPr/>
          <p:nvPr/>
        </p:nvGrpSpPr>
        <p:grpSpPr>
          <a:xfrm>
            <a:off x="1163425" y="2438162"/>
            <a:ext cx="573205" cy="795577"/>
            <a:chOff x="11038723" y="4291335"/>
            <a:chExt cx="182689" cy="442912"/>
          </a:xfrm>
          <a:noFill/>
        </p:grpSpPr>
        <p:grpSp>
          <p:nvGrpSpPr>
            <p:cNvPr id="44" name="Graphique 1867">
              <a:extLst>
                <a:ext uri="{FF2B5EF4-FFF2-40B4-BE49-F238E27FC236}">
                  <a16:creationId xmlns:a16="http://schemas.microsoft.com/office/drawing/2014/main" id="{0174F6AA-56AA-9F4D-BF8B-2E4422E05F4A}"/>
                </a:ext>
              </a:extLst>
            </p:cNvPr>
            <p:cNvGrpSpPr/>
            <p:nvPr/>
          </p:nvGrpSpPr>
          <p:grpSpPr>
            <a:xfrm>
              <a:off x="11038723" y="4291335"/>
              <a:ext cx="182689" cy="442912"/>
              <a:chOff x="11038723" y="4291335"/>
              <a:chExt cx="182689" cy="442912"/>
            </a:xfrm>
            <a:grpFill/>
          </p:grpSpPr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0454116E-0ED2-4DF0-D25E-4B875FC2F7B7}"/>
                  </a:ext>
                </a:extLst>
              </p:cNvPr>
              <p:cNvSpPr/>
              <p:nvPr/>
            </p:nvSpPr>
            <p:spPr>
              <a:xfrm>
                <a:off x="11138735" y="4387346"/>
                <a:ext cx="15430" cy="5048"/>
              </a:xfrm>
              <a:custGeom>
                <a:avLst/>
                <a:gdLst>
                  <a:gd name="connsiteX0" fmla="*/ 15430 w 15430"/>
                  <a:gd name="connsiteY0" fmla="*/ 0 h 5048"/>
                  <a:gd name="connsiteX1" fmla="*/ 7715 w 15430"/>
                  <a:gd name="connsiteY1" fmla="*/ 5048 h 5048"/>
                  <a:gd name="connsiteX2" fmla="*/ 0 w 15430"/>
                  <a:gd name="connsiteY2" fmla="*/ 191 h 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30" h="5048">
                    <a:moveTo>
                      <a:pt x="15430" y="0"/>
                    </a:moveTo>
                    <a:cubicBezTo>
                      <a:pt x="14288" y="2953"/>
                      <a:pt x="11240" y="5048"/>
                      <a:pt x="7715" y="5048"/>
                    </a:cubicBezTo>
                    <a:cubicBezTo>
                      <a:pt x="4191" y="5048"/>
                      <a:pt x="1238" y="3048"/>
                      <a:pt x="0" y="19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52" name="Graphique 1867">
                <a:extLst>
                  <a:ext uri="{FF2B5EF4-FFF2-40B4-BE49-F238E27FC236}">
                    <a16:creationId xmlns:a16="http://schemas.microsoft.com/office/drawing/2014/main" id="{3E131F7C-B876-36ED-926A-AB7494CCC7D2}"/>
                  </a:ext>
                </a:extLst>
              </p:cNvPr>
              <p:cNvGrpSpPr/>
              <p:nvPr/>
            </p:nvGrpSpPr>
            <p:grpSpPr>
              <a:xfrm>
                <a:off x="11038723" y="4291335"/>
                <a:ext cx="160495" cy="141255"/>
                <a:chOff x="11038723" y="4291335"/>
                <a:chExt cx="160495" cy="141255"/>
              </a:xfrm>
              <a:grpFill/>
            </p:grpSpPr>
            <p:grpSp>
              <p:nvGrpSpPr>
                <p:cNvPr id="68" name="Graphique 1867">
                  <a:extLst>
                    <a:ext uri="{FF2B5EF4-FFF2-40B4-BE49-F238E27FC236}">
                      <a16:creationId xmlns:a16="http://schemas.microsoft.com/office/drawing/2014/main" id="{A802385A-9133-23F4-014B-9204BEFD1DFB}"/>
                    </a:ext>
                  </a:extLst>
                </p:cNvPr>
                <p:cNvGrpSpPr/>
                <p:nvPr/>
              </p:nvGrpSpPr>
              <p:grpSpPr>
                <a:xfrm>
                  <a:off x="11038723" y="4291335"/>
                  <a:ext cx="160495" cy="141255"/>
                  <a:chOff x="11038723" y="4291335"/>
                  <a:chExt cx="160495" cy="141255"/>
                </a:xfrm>
                <a:grpFill/>
              </p:grpSpPr>
              <p:sp>
                <p:nvSpPr>
                  <p:cNvPr id="72" name="Forme libre : forme 71">
                    <a:extLst>
                      <a:ext uri="{FF2B5EF4-FFF2-40B4-BE49-F238E27FC236}">
                        <a16:creationId xmlns:a16="http://schemas.microsoft.com/office/drawing/2014/main" id="{3E4B0F3E-AADD-2860-0AC3-C2CD42E8E51C}"/>
                      </a:ext>
                    </a:extLst>
                  </p:cNvPr>
                  <p:cNvSpPr/>
                  <p:nvPr/>
                </p:nvSpPr>
                <p:spPr>
                  <a:xfrm>
                    <a:off x="11107588" y="4320481"/>
                    <a:ext cx="76676" cy="34289"/>
                  </a:xfrm>
                  <a:custGeom>
                    <a:avLst/>
                    <a:gdLst>
                      <a:gd name="connsiteX0" fmla="*/ 76676 w 76676"/>
                      <a:gd name="connsiteY0" fmla="*/ 33719 h 34289"/>
                      <a:gd name="connsiteX1" fmla="*/ 15145 w 76676"/>
                      <a:gd name="connsiteY1" fmla="*/ 0 h 34289"/>
                      <a:gd name="connsiteX2" fmla="*/ 0 w 76676"/>
                      <a:gd name="connsiteY2" fmla="*/ 34290 h 34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676" h="34289">
                        <a:moveTo>
                          <a:pt x="76676" y="33719"/>
                        </a:moveTo>
                        <a:cubicBezTo>
                          <a:pt x="19717" y="33719"/>
                          <a:pt x="15145" y="0"/>
                          <a:pt x="15145" y="0"/>
                        </a:cubicBezTo>
                        <a:cubicBezTo>
                          <a:pt x="15145" y="0"/>
                          <a:pt x="0" y="9239"/>
                          <a:pt x="0" y="34290"/>
                        </a:cubicBez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3" name="Forme libre : forme 72">
                    <a:extLst>
                      <a:ext uri="{FF2B5EF4-FFF2-40B4-BE49-F238E27FC236}">
                        <a16:creationId xmlns:a16="http://schemas.microsoft.com/office/drawing/2014/main" id="{7C3AB1F0-01A8-CABC-7910-9A49ADDA1F15}"/>
                      </a:ext>
                    </a:extLst>
                  </p:cNvPr>
                  <p:cNvSpPr/>
                  <p:nvPr/>
                </p:nvSpPr>
                <p:spPr>
                  <a:xfrm>
                    <a:off x="11106327" y="4355533"/>
                    <a:ext cx="35078" cy="24102"/>
                  </a:xfrm>
                  <a:custGeom>
                    <a:avLst/>
                    <a:gdLst>
                      <a:gd name="connsiteX0" fmla="*/ 5072 w 35078"/>
                      <a:gd name="connsiteY0" fmla="*/ 0 h 24102"/>
                      <a:gd name="connsiteX1" fmla="*/ 30027 w 35078"/>
                      <a:gd name="connsiteY1" fmla="*/ 0 h 24102"/>
                      <a:gd name="connsiteX2" fmla="*/ 35075 w 35078"/>
                      <a:gd name="connsiteY2" fmla="*/ 5144 h 24102"/>
                      <a:gd name="connsiteX3" fmla="*/ 21645 w 35078"/>
                      <a:gd name="connsiteY3" fmla="*/ 24098 h 24102"/>
                      <a:gd name="connsiteX4" fmla="*/ 12406 w 35078"/>
                      <a:gd name="connsiteY4" fmla="*/ 24098 h 24102"/>
                      <a:gd name="connsiteX5" fmla="*/ 23 w 35078"/>
                      <a:gd name="connsiteY5" fmla="*/ 5525 h 24102"/>
                      <a:gd name="connsiteX6" fmla="*/ 5072 w 35078"/>
                      <a:gd name="connsiteY6" fmla="*/ 0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078" h="24102">
                        <a:moveTo>
                          <a:pt x="5072" y="0"/>
                        </a:moveTo>
                        <a:lnTo>
                          <a:pt x="30027" y="0"/>
                        </a:lnTo>
                        <a:cubicBezTo>
                          <a:pt x="32885" y="0"/>
                          <a:pt x="35171" y="2286"/>
                          <a:pt x="35075" y="5144"/>
                        </a:cubicBezTo>
                        <a:cubicBezTo>
                          <a:pt x="34885" y="12192"/>
                          <a:pt x="32980" y="24098"/>
                          <a:pt x="21645" y="24098"/>
                        </a:cubicBezTo>
                        <a:lnTo>
                          <a:pt x="12406" y="24098"/>
                        </a:lnTo>
                        <a:cubicBezTo>
                          <a:pt x="12406" y="24098"/>
                          <a:pt x="1833" y="24860"/>
                          <a:pt x="23" y="5525"/>
                        </a:cubicBezTo>
                        <a:cubicBezTo>
                          <a:pt x="-262" y="2572"/>
                          <a:pt x="2119" y="0"/>
                          <a:pt x="5072" y="0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4" name="Forme libre : forme 73">
                    <a:extLst>
                      <a:ext uri="{FF2B5EF4-FFF2-40B4-BE49-F238E27FC236}">
                        <a16:creationId xmlns:a16="http://schemas.microsoft.com/office/drawing/2014/main" id="{26764411-23D0-A2D0-064D-C42F3F18CC83}"/>
                      </a:ext>
                    </a:extLst>
                  </p:cNvPr>
                  <p:cNvSpPr/>
                  <p:nvPr/>
                </p:nvSpPr>
                <p:spPr>
                  <a:xfrm>
                    <a:off x="11152162" y="4355533"/>
                    <a:ext cx="35078" cy="24102"/>
                  </a:xfrm>
                  <a:custGeom>
                    <a:avLst/>
                    <a:gdLst>
                      <a:gd name="connsiteX0" fmla="*/ 30007 w 35078"/>
                      <a:gd name="connsiteY0" fmla="*/ 0 h 24102"/>
                      <a:gd name="connsiteX1" fmla="*/ 5051 w 35078"/>
                      <a:gd name="connsiteY1" fmla="*/ 0 h 24102"/>
                      <a:gd name="connsiteX2" fmla="*/ 3 w 35078"/>
                      <a:gd name="connsiteY2" fmla="*/ 5144 h 24102"/>
                      <a:gd name="connsiteX3" fmla="*/ 13433 w 35078"/>
                      <a:gd name="connsiteY3" fmla="*/ 24098 h 24102"/>
                      <a:gd name="connsiteX4" fmla="*/ 22672 w 35078"/>
                      <a:gd name="connsiteY4" fmla="*/ 24098 h 24102"/>
                      <a:gd name="connsiteX5" fmla="*/ 35055 w 35078"/>
                      <a:gd name="connsiteY5" fmla="*/ 5525 h 24102"/>
                      <a:gd name="connsiteX6" fmla="*/ 30007 w 35078"/>
                      <a:gd name="connsiteY6" fmla="*/ 0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078" h="24102">
                        <a:moveTo>
                          <a:pt x="30007" y="0"/>
                        </a:moveTo>
                        <a:lnTo>
                          <a:pt x="5051" y="0"/>
                        </a:lnTo>
                        <a:cubicBezTo>
                          <a:pt x="2194" y="0"/>
                          <a:pt x="-92" y="2286"/>
                          <a:pt x="3" y="5144"/>
                        </a:cubicBezTo>
                        <a:cubicBezTo>
                          <a:pt x="193" y="12192"/>
                          <a:pt x="2098" y="24098"/>
                          <a:pt x="13433" y="24098"/>
                        </a:cubicBezTo>
                        <a:lnTo>
                          <a:pt x="22672" y="24098"/>
                        </a:lnTo>
                        <a:cubicBezTo>
                          <a:pt x="22672" y="24098"/>
                          <a:pt x="33245" y="24860"/>
                          <a:pt x="35055" y="5525"/>
                        </a:cubicBezTo>
                        <a:cubicBezTo>
                          <a:pt x="35341" y="2572"/>
                          <a:pt x="32959" y="0"/>
                          <a:pt x="30007" y="0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5" name="Forme libre : forme 74">
                    <a:extLst>
                      <a:ext uri="{FF2B5EF4-FFF2-40B4-BE49-F238E27FC236}">
                        <a16:creationId xmlns:a16="http://schemas.microsoft.com/office/drawing/2014/main" id="{F00C7A38-9164-37CC-5801-2E4D264F9EA9}"/>
                      </a:ext>
                    </a:extLst>
                  </p:cNvPr>
                  <p:cNvSpPr/>
                  <p:nvPr/>
                </p:nvSpPr>
                <p:spPr>
                  <a:xfrm>
                    <a:off x="11038723" y="4291335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6" name="Forme libre : forme 75">
                    <a:extLst>
                      <a:ext uri="{FF2B5EF4-FFF2-40B4-BE49-F238E27FC236}">
                        <a16:creationId xmlns:a16="http://schemas.microsoft.com/office/drawing/2014/main" id="{D181CAA4-F0AE-5FEF-ADEE-5A4C8C8F3CDF}"/>
                      </a:ext>
                    </a:extLst>
                  </p:cNvPr>
                  <p:cNvSpPr/>
                  <p:nvPr/>
                </p:nvSpPr>
                <p:spPr>
                  <a:xfrm>
                    <a:off x="11038723" y="4291335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7" name="Forme libre : forme 76">
                    <a:extLst>
                      <a:ext uri="{FF2B5EF4-FFF2-40B4-BE49-F238E27FC236}">
                        <a16:creationId xmlns:a16="http://schemas.microsoft.com/office/drawing/2014/main" id="{2B501BE6-250C-CCDD-143B-1C7492564F7D}"/>
                      </a:ext>
                    </a:extLst>
                  </p:cNvPr>
                  <p:cNvSpPr/>
                  <p:nvPr/>
                </p:nvSpPr>
                <p:spPr>
                  <a:xfrm>
                    <a:off x="11108636" y="4374488"/>
                    <a:ext cx="76200" cy="38100"/>
                  </a:xfrm>
                  <a:custGeom>
                    <a:avLst/>
                    <a:gdLst>
                      <a:gd name="connsiteX0" fmla="*/ 76200 w 76200"/>
                      <a:gd name="connsiteY0" fmla="*/ 0 h 38100"/>
                      <a:gd name="connsiteX1" fmla="*/ 38100 w 76200"/>
                      <a:gd name="connsiteY1" fmla="*/ 38100 h 38100"/>
                      <a:gd name="connsiteX2" fmla="*/ 0 w 76200"/>
                      <a:gd name="connsiteY2" fmla="*/ 0 h 38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200" h="38100">
                        <a:moveTo>
                          <a:pt x="76200" y="0"/>
                        </a:moveTo>
                        <a:cubicBezTo>
                          <a:pt x="76200" y="21050"/>
                          <a:pt x="59150" y="38100"/>
                          <a:pt x="38100" y="38100"/>
                        </a:cubicBezTo>
                        <a:cubicBezTo>
                          <a:pt x="17050" y="38100"/>
                          <a:pt x="0" y="21050"/>
                          <a:pt x="0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8" name="Forme libre : forme 77">
                    <a:extLst>
                      <a:ext uri="{FF2B5EF4-FFF2-40B4-BE49-F238E27FC236}">
                        <a16:creationId xmlns:a16="http://schemas.microsoft.com/office/drawing/2014/main" id="{4E3D88F9-3748-532F-80CE-D78B703C12C9}"/>
                      </a:ext>
                    </a:extLst>
                  </p:cNvPr>
                  <p:cNvSpPr/>
                  <p:nvPr/>
                </p:nvSpPr>
                <p:spPr>
                  <a:xfrm>
                    <a:off x="11099492" y="4294192"/>
                    <a:ext cx="99726" cy="138398"/>
                  </a:xfrm>
                  <a:custGeom>
                    <a:avLst/>
                    <a:gdLst>
                      <a:gd name="connsiteX0" fmla="*/ 0 w 99726"/>
                      <a:gd name="connsiteY0" fmla="*/ 121158 h 138398"/>
                      <a:gd name="connsiteX1" fmla="*/ 0 w 99726"/>
                      <a:gd name="connsiteY1" fmla="*/ 52197 h 138398"/>
                      <a:gd name="connsiteX2" fmla="*/ 47530 w 99726"/>
                      <a:gd name="connsiteY2" fmla="*/ 0 h 138398"/>
                      <a:gd name="connsiteX3" fmla="*/ 47530 w 99726"/>
                      <a:gd name="connsiteY3" fmla="*/ 0 h 138398"/>
                      <a:gd name="connsiteX4" fmla="*/ 99727 w 99726"/>
                      <a:gd name="connsiteY4" fmla="*/ 52197 h 138398"/>
                      <a:gd name="connsiteX5" fmla="*/ 99727 w 99726"/>
                      <a:gd name="connsiteY5" fmla="*/ 138398 h 138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9726" h="138398">
                        <a:moveTo>
                          <a:pt x="0" y="121158"/>
                        </a:moveTo>
                        <a:lnTo>
                          <a:pt x="0" y="52197"/>
                        </a:lnTo>
                        <a:cubicBezTo>
                          <a:pt x="0" y="23527"/>
                          <a:pt x="18859" y="0"/>
                          <a:pt x="47530" y="0"/>
                        </a:cubicBezTo>
                        <a:lnTo>
                          <a:pt x="47530" y="0"/>
                        </a:lnTo>
                        <a:cubicBezTo>
                          <a:pt x="76200" y="0"/>
                          <a:pt x="99727" y="23432"/>
                          <a:pt x="99727" y="52197"/>
                        </a:cubicBezTo>
                        <a:lnTo>
                          <a:pt x="99727" y="138398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  <p:grpSp>
              <p:nvGrpSpPr>
                <p:cNvPr id="69" name="Graphique 1867">
                  <a:extLst>
                    <a:ext uri="{FF2B5EF4-FFF2-40B4-BE49-F238E27FC236}">
                      <a16:creationId xmlns:a16="http://schemas.microsoft.com/office/drawing/2014/main" id="{D897F839-2696-6960-6C29-329F53B08D79}"/>
                    </a:ext>
                  </a:extLst>
                </p:cNvPr>
                <p:cNvGrpSpPr/>
                <p:nvPr/>
              </p:nvGrpSpPr>
              <p:grpSpPr>
                <a:xfrm>
                  <a:off x="11127972" y="4361820"/>
                  <a:ext cx="45910" cy="6190"/>
                  <a:chOff x="11127972" y="4361820"/>
                  <a:chExt cx="45910" cy="6190"/>
                </a:xfrm>
                <a:grpFill/>
              </p:grpSpPr>
              <p:sp>
                <p:nvSpPr>
                  <p:cNvPr id="70" name="Forme libre : forme 69">
                    <a:extLst>
                      <a:ext uri="{FF2B5EF4-FFF2-40B4-BE49-F238E27FC236}">
                        <a16:creationId xmlns:a16="http://schemas.microsoft.com/office/drawing/2014/main" id="{A37FDE6D-1D99-9F0E-F52E-677AFDEB0201}"/>
                      </a:ext>
                    </a:extLst>
                  </p:cNvPr>
                  <p:cNvSpPr/>
                  <p:nvPr/>
                </p:nvSpPr>
                <p:spPr>
                  <a:xfrm>
                    <a:off x="11127972" y="4361820"/>
                    <a:ext cx="9525" cy="5619"/>
                  </a:xfrm>
                  <a:custGeom>
                    <a:avLst/>
                    <a:gdLst>
                      <a:gd name="connsiteX0" fmla="*/ 0 w 9525"/>
                      <a:gd name="connsiteY0" fmla="*/ 0 h 5619"/>
                      <a:gd name="connsiteX1" fmla="*/ 0 w 9525"/>
                      <a:gd name="connsiteY1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19">
                        <a:moveTo>
                          <a:pt x="0" y="0"/>
                        </a:moveTo>
                        <a:lnTo>
                          <a:pt x="0" y="562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  <p:sp>
                <p:nvSpPr>
                  <p:cNvPr id="71" name="Forme libre : forme 70">
                    <a:extLst>
                      <a:ext uri="{FF2B5EF4-FFF2-40B4-BE49-F238E27FC236}">
                        <a16:creationId xmlns:a16="http://schemas.microsoft.com/office/drawing/2014/main" id="{33EC1385-A6F4-C8DA-3F86-5F87E39C8877}"/>
                      </a:ext>
                    </a:extLst>
                  </p:cNvPr>
                  <p:cNvSpPr/>
                  <p:nvPr/>
                </p:nvSpPr>
                <p:spPr>
                  <a:xfrm>
                    <a:off x="11164357" y="4362391"/>
                    <a:ext cx="9525" cy="5619"/>
                  </a:xfrm>
                  <a:custGeom>
                    <a:avLst/>
                    <a:gdLst>
                      <a:gd name="connsiteX0" fmla="*/ 0 w 9525"/>
                      <a:gd name="connsiteY0" fmla="*/ 0 h 5619"/>
                      <a:gd name="connsiteX1" fmla="*/ 0 w 9525"/>
                      <a:gd name="connsiteY1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5619">
                        <a:moveTo>
                          <a:pt x="0" y="0"/>
                        </a:moveTo>
                        <a:lnTo>
                          <a:pt x="0" y="562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050"/>
                  </a:p>
                </p:txBody>
              </p:sp>
            </p:grpSp>
          </p:grpSp>
          <p:sp>
            <p:nvSpPr>
              <p:cNvPr id="53" name="Forme libre : forme 52">
                <a:extLst>
                  <a:ext uri="{FF2B5EF4-FFF2-40B4-BE49-F238E27FC236}">
                    <a16:creationId xmlns:a16="http://schemas.microsoft.com/office/drawing/2014/main" id="{73DD0574-DDB8-4F82-801F-1BFA3E465A09}"/>
                  </a:ext>
                </a:extLst>
              </p:cNvPr>
              <p:cNvSpPr/>
              <p:nvPr/>
            </p:nvSpPr>
            <p:spPr>
              <a:xfrm>
                <a:off x="11165595" y="4424107"/>
                <a:ext cx="47446" cy="133165"/>
              </a:xfrm>
              <a:custGeom>
                <a:avLst/>
                <a:gdLst>
                  <a:gd name="connsiteX0" fmla="*/ 0 w 47446"/>
                  <a:gd name="connsiteY0" fmla="*/ 6 h 133165"/>
                  <a:gd name="connsiteX1" fmla="*/ 45244 w 47446"/>
                  <a:gd name="connsiteY1" fmla="*/ 32391 h 133165"/>
                  <a:gd name="connsiteX2" fmla="*/ 36576 w 47446"/>
                  <a:gd name="connsiteY2" fmla="*/ 133165 h 1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446" h="133165">
                    <a:moveTo>
                      <a:pt x="0" y="6"/>
                    </a:moveTo>
                    <a:cubicBezTo>
                      <a:pt x="0" y="6"/>
                      <a:pt x="45244" y="-1232"/>
                      <a:pt x="45244" y="32391"/>
                    </a:cubicBezTo>
                    <a:cubicBezTo>
                      <a:pt x="45244" y="62966"/>
                      <a:pt x="54007" y="113734"/>
                      <a:pt x="36576" y="13316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0F41E5A4-ECF2-1791-0619-5042ECBC2260}"/>
                  </a:ext>
                </a:extLst>
              </p:cNvPr>
              <p:cNvSpPr/>
              <p:nvPr/>
            </p:nvSpPr>
            <p:spPr>
              <a:xfrm>
                <a:off x="11038723" y="42913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04CD22CB-9559-459D-DADD-24748EF0D03C}"/>
                  </a:ext>
                </a:extLst>
              </p:cNvPr>
              <p:cNvSpPr/>
              <p:nvPr/>
            </p:nvSpPr>
            <p:spPr>
              <a:xfrm>
                <a:off x="11038723" y="42913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2CC36838-22CC-EC28-A37C-86C0F9A68753}"/>
                  </a:ext>
                </a:extLst>
              </p:cNvPr>
              <p:cNvSpPr/>
              <p:nvPr/>
            </p:nvSpPr>
            <p:spPr>
              <a:xfrm>
                <a:off x="11038723" y="42913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DDE5869-FFFD-0DED-B962-5D839817BD6A}"/>
                  </a:ext>
                </a:extLst>
              </p:cNvPr>
              <p:cNvSpPr/>
              <p:nvPr/>
            </p:nvSpPr>
            <p:spPr>
              <a:xfrm>
                <a:off x="11076537" y="4526697"/>
                <a:ext cx="74771" cy="196310"/>
              </a:xfrm>
              <a:custGeom>
                <a:avLst/>
                <a:gdLst>
                  <a:gd name="connsiteX0" fmla="*/ 74771 w 74771"/>
                  <a:gd name="connsiteY0" fmla="*/ 44768 h 196310"/>
                  <a:gd name="connsiteX1" fmla="*/ 30575 w 74771"/>
                  <a:gd name="connsiteY1" fmla="*/ 196310 h 196310"/>
                  <a:gd name="connsiteX2" fmla="*/ 0 w 74771"/>
                  <a:gd name="connsiteY2" fmla="*/ 196310 h 196310"/>
                  <a:gd name="connsiteX3" fmla="*/ 20765 w 74771"/>
                  <a:gd name="connsiteY3" fmla="*/ 181070 h 196310"/>
                  <a:gd name="connsiteX4" fmla="*/ 35528 w 74771"/>
                  <a:gd name="connsiteY4" fmla="*/ 0 h 19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771" h="196310">
                    <a:moveTo>
                      <a:pt x="74771" y="44768"/>
                    </a:moveTo>
                    <a:lnTo>
                      <a:pt x="30575" y="196310"/>
                    </a:lnTo>
                    <a:lnTo>
                      <a:pt x="0" y="196310"/>
                    </a:lnTo>
                    <a:lnTo>
                      <a:pt x="20765" y="181070"/>
                    </a:lnTo>
                    <a:lnTo>
                      <a:pt x="35528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C639CC41-7246-006B-C23A-49AAD3A0EC78}"/>
                  </a:ext>
                </a:extLst>
              </p:cNvPr>
              <p:cNvSpPr/>
              <p:nvPr/>
            </p:nvSpPr>
            <p:spPr>
              <a:xfrm>
                <a:off x="11152261" y="4571560"/>
                <a:ext cx="42386" cy="152780"/>
              </a:xfrm>
              <a:custGeom>
                <a:avLst/>
                <a:gdLst>
                  <a:gd name="connsiteX0" fmla="*/ 42386 w 42386"/>
                  <a:gd name="connsiteY0" fmla="*/ 37243 h 152780"/>
                  <a:gd name="connsiteX1" fmla="*/ 31814 w 42386"/>
                  <a:gd name="connsiteY1" fmla="*/ 139922 h 152780"/>
                  <a:gd name="connsiteX2" fmla="*/ 40386 w 42386"/>
                  <a:gd name="connsiteY2" fmla="*/ 152781 h 152780"/>
                  <a:gd name="connsiteX3" fmla="*/ 15335 w 42386"/>
                  <a:gd name="connsiteY3" fmla="*/ 152781 h 152780"/>
                  <a:gd name="connsiteX4" fmla="*/ 0 w 42386"/>
                  <a:gd name="connsiteY4" fmla="*/ 0 h 15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86" h="152780">
                    <a:moveTo>
                      <a:pt x="42386" y="37243"/>
                    </a:moveTo>
                    <a:cubicBezTo>
                      <a:pt x="41624" y="71818"/>
                      <a:pt x="38671" y="107823"/>
                      <a:pt x="31814" y="139922"/>
                    </a:cubicBezTo>
                    <a:lnTo>
                      <a:pt x="40386" y="152781"/>
                    </a:lnTo>
                    <a:lnTo>
                      <a:pt x="15335" y="152781"/>
                    </a:ln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0D424AFC-EE76-0986-4B1B-E6CCC43ECB98}"/>
                  </a:ext>
                </a:extLst>
              </p:cNvPr>
              <p:cNvSpPr/>
              <p:nvPr/>
            </p:nvSpPr>
            <p:spPr>
              <a:xfrm>
                <a:off x="11186741" y="4460022"/>
                <a:ext cx="7524" cy="97155"/>
              </a:xfrm>
              <a:custGeom>
                <a:avLst/>
                <a:gdLst>
                  <a:gd name="connsiteX0" fmla="*/ 0 w 7524"/>
                  <a:gd name="connsiteY0" fmla="*/ 0 h 97155"/>
                  <a:gd name="connsiteX1" fmla="*/ 7525 w 7524"/>
                  <a:gd name="connsiteY1" fmla="*/ 97155 h 97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24" h="97155">
                    <a:moveTo>
                      <a:pt x="0" y="0"/>
                    </a:moveTo>
                    <a:cubicBezTo>
                      <a:pt x="0" y="0"/>
                      <a:pt x="5715" y="42101"/>
                      <a:pt x="7525" y="9715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6E84B630-D52E-C141-5A27-6981B7A29903}"/>
                  </a:ext>
                </a:extLst>
              </p:cNvPr>
              <p:cNvSpPr/>
              <p:nvPr/>
            </p:nvSpPr>
            <p:spPr>
              <a:xfrm>
                <a:off x="11091800" y="4424018"/>
                <a:ext cx="40743" cy="133540"/>
              </a:xfrm>
              <a:custGeom>
                <a:avLst/>
                <a:gdLst>
                  <a:gd name="connsiteX0" fmla="*/ 40744 w 40743"/>
                  <a:gd name="connsiteY0" fmla="*/ 0 h 133540"/>
                  <a:gd name="connsiteX1" fmla="*/ 1024 w 40743"/>
                  <a:gd name="connsiteY1" fmla="*/ 33718 h 133540"/>
                  <a:gd name="connsiteX2" fmla="*/ 8644 w 40743"/>
                  <a:gd name="connsiteY2" fmla="*/ 133541 h 13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743" h="133540">
                    <a:moveTo>
                      <a:pt x="40744" y="0"/>
                    </a:moveTo>
                    <a:cubicBezTo>
                      <a:pt x="22456" y="571"/>
                      <a:pt x="1024" y="3143"/>
                      <a:pt x="1024" y="33718"/>
                    </a:cubicBezTo>
                    <a:cubicBezTo>
                      <a:pt x="1024" y="64294"/>
                      <a:pt x="-4119" y="129064"/>
                      <a:pt x="8644" y="13354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A49112F9-DAF2-1090-DF5C-E9BFC81C804E}"/>
                  </a:ext>
                </a:extLst>
              </p:cNvPr>
              <p:cNvSpPr/>
              <p:nvPr/>
            </p:nvSpPr>
            <p:spPr>
              <a:xfrm>
                <a:off x="11041580" y="4724722"/>
                <a:ext cx="176593" cy="9525"/>
              </a:xfrm>
              <a:custGeom>
                <a:avLst/>
                <a:gdLst>
                  <a:gd name="connsiteX0" fmla="*/ 0 w 176593"/>
                  <a:gd name="connsiteY0" fmla="*/ 0 h 9525"/>
                  <a:gd name="connsiteX1" fmla="*/ 176594 w 17659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593" h="9525">
                    <a:moveTo>
                      <a:pt x="0" y="0"/>
                    </a:moveTo>
                    <a:lnTo>
                      <a:pt x="176594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616C1CE8-9EF5-6AB7-A48B-9BE4CABC5049}"/>
                  </a:ext>
                </a:extLst>
              </p:cNvPr>
              <p:cNvSpPr/>
              <p:nvPr/>
            </p:nvSpPr>
            <p:spPr>
              <a:xfrm>
                <a:off x="11102445" y="4462308"/>
                <a:ext cx="88582" cy="62102"/>
              </a:xfrm>
              <a:custGeom>
                <a:avLst/>
                <a:gdLst>
                  <a:gd name="connsiteX0" fmla="*/ 88583 w 88582"/>
                  <a:gd name="connsiteY0" fmla="*/ 62103 h 62102"/>
                  <a:gd name="connsiteX1" fmla="*/ 0 w 88582"/>
                  <a:gd name="connsiteY1" fmla="*/ 62103 h 62102"/>
                  <a:gd name="connsiteX2" fmla="*/ 14573 w 88582"/>
                  <a:gd name="connsiteY2" fmla="*/ 0 h 62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582" h="62102">
                    <a:moveTo>
                      <a:pt x="88583" y="62103"/>
                    </a:moveTo>
                    <a:lnTo>
                      <a:pt x="0" y="62103"/>
                    </a:lnTo>
                    <a:lnTo>
                      <a:pt x="14573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50CB9AF-1D48-966F-E8F6-9E32DC7BA496}"/>
                  </a:ext>
                </a:extLst>
              </p:cNvPr>
              <p:cNvSpPr/>
              <p:nvPr/>
            </p:nvSpPr>
            <p:spPr>
              <a:xfrm>
                <a:off x="11117113" y="4426494"/>
                <a:ext cx="9525" cy="39242"/>
              </a:xfrm>
              <a:custGeom>
                <a:avLst/>
                <a:gdLst>
                  <a:gd name="connsiteX0" fmla="*/ 0 w 9525"/>
                  <a:gd name="connsiteY0" fmla="*/ 0 h 39242"/>
                  <a:gd name="connsiteX1" fmla="*/ 0 w 9525"/>
                  <a:gd name="connsiteY1" fmla="*/ 39243 h 3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9242">
                    <a:moveTo>
                      <a:pt x="0" y="0"/>
                    </a:moveTo>
                    <a:lnTo>
                      <a:pt x="0" y="39243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2233F84F-3D14-7FBB-4302-FA349421B8F8}"/>
                  </a:ext>
                </a:extLst>
              </p:cNvPr>
              <p:cNvSpPr/>
              <p:nvPr/>
            </p:nvSpPr>
            <p:spPr>
              <a:xfrm>
                <a:off x="11117971" y="4466976"/>
                <a:ext cx="67532" cy="9525"/>
              </a:xfrm>
              <a:custGeom>
                <a:avLst/>
                <a:gdLst>
                  <a:gd name="connsiteX0" fmla="*/ 0 w 67532"/>
                  <a:gd name="connsiteY0" fmla="*/ 0 h 9525"/>
                  <a:gd name="connsiteX1" fmla="*/ 67532 w 6753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532" h="9525">
                    <a:moveTo>
                      <a:pt x="0" y="0"/>
                    </a:moveTo>
                    <a:lnTo>
                      <a:pt x="67532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7C02BBA4-2E4C-431E-0CD8-F5B94F822848}"/>
                  </a:ext>
                </a:extLst>
              </p:cNvPr>
              <p:cNvSpPr/>
              <p:nvPr/>
            </p:nvSpPr>
            <p:spPr>
              <a:xfrm>
                <a:off x="11141497" y="4360677"/>
                <a:ext cx="10668" cy="9525"/>
              </a:xfrm>
              <a:custGeom>
                <a:avLst/>
                <a:gdLst>
                  <a:gd name="connsiteX0" fmla="*/ 0 w 10668"/>
                  <a:gd name="connsiteY0" fmla="*/ 0 h 9525"/>
                  <a:gd name="connsiteX1" fmla="*/ 10668 w 1066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8" h="9525">
                    <a:moveTo>
                      <a:pt x="0" y="0"/>
                    </a:moveTo>
                    <a:lnTo>
                      <a:pt x="10668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0ACF5957-2EC0-ABF3-1A0D-CF99770C0EB7}"/>
                  </a:ext>
                </a:extLst>
              </p:cNvPr>
              <p:cNvSpPr/>
              <p:nvPr/>
            </p:nvSpPr>
            <p:spPr>
              <a:xfrm>
                <a:off x="11173025" y="4424780"/>
                <a:ext cx="9525" cy="131921"/>
              </a:xfrm>
              <a:custGeom>
                <a:avLst/>
                <a:gdLst>
                  <a:gd name="connsiteX0" fmla="*/ 0 w 9525"/>
                  <a:gd name="connsiteY0" fmla="*/ 0 h 131921"/>
                  <a:gd name="connsiteX1" fmla="*/ 0 w 9525"/>
                  <a:gd name="connsiteY1" fmla="*/ 131921 h 13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1921">
                    <a:moveTo>
                      <a:pt x="0" y="0"/>
                    </a:moveTo>
                    <a:lnTo>
                      <a:pt x="0" y="13192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A0B1D3F5-05D6-4F2F-B6D7-8C1D20D67D10}"/>
                  </a:ext>
                </a:extLst>
              </p:cNvPr>
              <p:cNvSpPr/>
              <p:nvPr/>
            </p:nvSpPr>
            <p:spPr>
              <a:xfrm>
                <a:off x="11160738" y="4557653"/>
                <a:ext cx="60674" cy="50672"/>
              </a:xfrm>
              <a:custGeom>
                <a:avLst/>
                <a:gdLst>
                  <a:gd name="connsiteX0" fmla="*/ 52292 w 60674"/>
                  <a:gd name="connsiteY0" fmla="*/ 50673 h 50672"/>
                  <a:gd name="connsiteX1" fmla="*/ 8382 w 60674"/>
                  <a:gd name="connsiteY1" fmla="*/ 50673 h 50672"/>
                  <a:gd name="connsiteX2" fmla="*/ 0 w 60674"/>
                  <a:gd name="connsiteY2" fmla="*/ 42291 h 50672"/>
                  <a:gd name="connsiteX3" fmla="*/ 0 w 60674"/>
                  <a:gd name="connsiteY3" fmla="*/ 8382 h 50672"/>
                  <a:gd name="connsiteX4" fmla="*/ 8382 w 60674"/>
                  <a:gd name="connsiteY4" fmla="*/ 0 h 50672"/>
                  <a:gd name="connsiteX5" fmla="*/ 52292 w 60674"/>
                  <a:gd name="connsiteY5" fmla="*/ 0 h 50672"/>
                  <a:gd name="connsiteX6" fmla="*/ 60674 w 60674"/>
                  <a:gd name="connsiteY6" fmla="*/ 8382 h 50672"/>
                  <a:gd name="connsiteX7" fmla="*/ 60674 w 60674"/>
                  <a:gd name="connsiteY7" fmla="*/ 42291 h 50672"/>
                  <a:gd name="connsiteX8" fmla="*/ 52292 w 60674"/>
                  <a:gd name="connsiteY8" fmla="*/ 50673 h 50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674" h="50672">
                    <a:moveTo>
                      <a:pt x="52292" y="50673"/>
                    </a:moveTo>
                    <a:lnTo>
                      <a:pt x="8382" y="50673"/>
                    </a:lnTo>
                    <a:cubicBezTo>
                      <a:pt x="3715" y="50673"/>
                      <a:pt x="0" y="46863"/>
                      <a:pt x="0" y="42291"/>
                    </a:cubicBezTo>
                    <a:lnTo>
                      <a:pt x="0" y="8382"/>
                    </a:lnTo>
                    <a:cubicBezTo>
                      <a:pt x="0" y="3715"/>
                      <a:pt x="3810" y="0"/>
                      <a:pt x="8382" y="0"/>
                    </a:cubicBezTo>
                    <a:lnTo>
                      <a:pt x="52292" y="0"/>
                    </a:lnTo>
                    <a:cubicBezTo>
                      <a:pt x="56960" y="0"/>
                      <a:pt x="60674" y="3810"/>
                      <a:pt x="60674" y="8382"/>
                    </a:cubicBezTo>
                    <a:lnTo>
                      <a:pt x="60674" y="42291"/>
                    </a:lnTo>
                    <a:cubicBezTo>
                      <a:pt x="60674" y="46863"/>
                      <a:pt x="56864" y="50673"/>
                      <a:pt x="52292" y="50673"/>
                    </a:cubicBez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F0B8B000-0ACA-F39D-ACE0-BCE91B9C6137}"/>
                </a:ext>
              </a:extLst>
            </p:cNvPr>
            <p:cNvSpPr/>
            <p:nvPr/>
          </p:nvSpPr>
          <p:spPr>
            <a:xfrm>
              <a:off x="11111589" y="4543176"/>
              <a:ext cx="79914" cy="9525"/>
            </a:xfrm>
            <a:custGeom>
              <a:avLst/>
              <a:gdLst>
                <a:gd name="connsiteX0" fmla="*/ 0 w 79914"/>
                <a:gd name="connsiteY0" fmla="*/ 0 h 9525"/>
                <a:gd name="connsiteX1" fmla="*/ 79915 w 7991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914" h="9525">
                  <a:moveTo>
                    <a:pt x="0" y="0"/>
                  </a:moveTo>
                  <a:lnTo>
                    <a:pt x="79915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FF6E2B78-3147-D228-0282-E4483B46D74A}"/>
                </a:ext>
              </a:extLst>
            </p:cNvPr>
            <p:cNvSpPr/>
            <p:nvPr/>
          </p:nvSpPr>
          <p:spPr>
            <a:xfrm>
              <a:off x="11098825" y="4689289"/>
              <a:ext cx="16859" cy="9525"/>
            </a:xfrm>
            <a:custGeom>
              <a:avLst/>
              <a:gdLst>
                <a:gd name="connsiteX0" fmla="*/ 0 w 16859"/>
                <a:gd name="connsiteY0" fmla="*/ 0 h 9525"/>
                <a:gd name="connsiteX1" fmla="*/ 16859 w 1685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" h="9525">
                  <a:moveTo>
                    <a:pt x="0" y="0"/>
                  </a:moveTo>
                  <a:lnTo>
                    <a:pt x="16859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B71CA3E6-98ED-222F-F87A-747C994F046E}"/>
                </a:ext>
              </a:extLst>
            </p:cNvPr>
            <p:cNvSpPr/>
            <p:nvPr/>
          </p:nvSpPr>
          <p:spPr>
            <a:xfrm>
              <a:off x="11165500" y="4689670"/>
              <a:ext cx="20954" cy="9525"/>
            </a:xfrm>
            <a:custGeom>
              <a:avLst/>
              <a:gdLst>
                <a:gd name="connsiteX0" fmla="*/ 0 w 20954"/>
                <a:gd name="connsiteY0" fmla="*/ 0 h 9525"/>
                <a:gd name="connsiteX1" fmla="*/ 20955 w 209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4" h="9525">
                  <a:moveTo>
                    <a:pt x="0" y="0"/>
                  </a:moveTo>
                  <a:lnTo>
                    <a:pt x="20955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B9816F2-202D-E257-941D-ADCE6D58BF2C}"/>
                </a:ext>
              </a:extLst>
            </p:cNvPr>
            <p:cNvSpPr/>
            <p:nvPr/>
          </p:nvSpPr>
          <p:spPr>
            <a:xfrm>
              <a:off x="11164548" y="4677859"/>
              <a:ext cx="10001" cy="9525"/>
            </a:xfrm>
            <a:custGeom>
              <a:avLst/>
              <a:gdLst>
                <a:gd name="connsiteX0" fmla="*/ 0 w 10001"/>
                <a:gd name="connsiteY0" fmla="*/ 0 h 9525"/>
                <a:gd name="connsiteX1" fmla="*/ 10001 w 1000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1" h="9525">
                  <a:moveTo>
                    <a:pt x="0" y="0"/>
                  </a:moveTo>
                  <a:lnTo>
                    <a:pt x="10001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038664E0-8589-3AA7-AB3F-6A28B7D96C94}"/>
                </a:ext>
              </a:extLst>
            </p:cNvPr>
            <p:cNvSpPr/>
            <p:nvPr/>
          </p:nvSpPr>
          <p:spPr>
            <a:xfrm>
              <a:off x="11097301" y="4707768"/>
              <a:ext cx="12858" cy="9525"/>
            </a:xfrm>
            <a:custGeom>
              <a:avLst/>
              <a:gdLst>
                <a:gd name="connsiteX0" fmla="*/ 0 w 12858"/>
                <a:gd name="connsiteY0" fmla="*/ 0 h 9525"/>
                <a:gd name="connsiteX1" fmla="*/ 12859 w 1285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58" h="9525">
                  <a:moveTo>
                    <a:pt x="0" y="0"/>
                  </a:moveTo>
                  <a:lnTo>
                    <a:pt x="12859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30F52000-FFCA-887C-D50C-ABB540E94E3C}"/>
                </a:ext>
              </a:extLst>
            </p:cNvPr>
            <p:cNvSpPr/>
            <p:nvPr/>
          </p:nvSpPr>
          <p:spPr>
            <a:xfrm>
              <a:off x="11166358" y="4711387"/>
              <a:ext cx="17716" cy="9525"/>
            </a:xfrm>
            <a:custGeom>
              <a:avLst/>
              <a:gdLst>
                <a:gd name="connsiteX0" fmla="*/ 17717 w 17716"/>
                <a:gd name="connsiteY0" fmla="*/ 0 h 9525"/>
                <a:gd name="connsiteX1" fmla="*/ 0 w 1771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16" h="9525">
                  <a:moveTo>
                    <a:pt x="17717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B6F48778-54CB-8798-30B4-BE3D038FD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8158" y="12294"/>
            <a:ext cx="529427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1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93">
            <a:extLst>
              <a:ext uri="{FF2B5EF4-FFF2-40B4-BE49-F238E27FC236}">
                <a16:creationId xmlns:a16="http://schemas.microsoft.com/office/drawing/2014/main" id="{E08A06B5-41DD-0AB1-3B08-F8D27C210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167" y="3618016"/>
            <a:ext cx="2143218" cy="2897718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UNE COMMUNICATION EN AMONT PERSONNALISEE </a:t>
            </a:r>
            <a:br>
              <a:rPr lang="fr-FR" dirty="0"/>
            </a:br>
            <a:r>
              <a:rPr lang="fr-FR" dirty="0"/>
              <a:t>QUI ANNONCE le CHANGEMENT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A79D33D-4B2C-B7D6-BC3E-6D3CC3ADDD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360" y="1662196"/>
            <a:ext cx="10797024" cy="457200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r-FR" sz="1400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Elle permet de </a:t>
            </a:r>
            <a:r>
              <a:rPr lang="fr-FR" dirty="0">
                <a:solidFill>
                  <a:schemeClr val="bg2"/>
                </a:solidFill>
                <a:cs typeface="Arial"/>
              </a:rPr>
              <a:t>présenter le successeur 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ou </a:t>
            </a:r>
            <a:r>
              <a:rPr lang="fr-FR" dirty="0">
                <a:solidFill>
                  <a:schemeClr val="bg2"/>
                </a:solidFill>
                <a:cs typeface="Arial"/>
              </a:rPr>
              <a:t>un relais DA 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en attendant l’arrivée du nouveau gestionnaire quel que soit le contexte.</a:t>
            </a:r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Une personnalisation </a:t>
            </a:r>
            <a:r>
              <a:rPr lang="fr-FR" sz="2000" dirty="0">
                <a:solidFill>
                  <a:schemeClr val="tx1">
                    <a:lumMod val="75000"/>
                  </a:schemeClr>
                </a:solidFill>
              </a:rPr>
              <a:t>très appréciée par les clients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qui passe aussi par l’ajout de </a:t>
            </a:r>
            <a:r>
              <a:rPr lang="fr-FR" sz="2000" dirty="0">
                <a:solidFill>
                  <a:srgbClr val="C00000"/>
                </a:solidFill>
              </a:rPr>
              <a:t>photos du conseiller sortant et arrivant 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  <a:p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Pensez à conserver une photo professionnelle dans vos fichiers.</a:t>
            </a:r>
          </a:p>
          <a:p>
            <a:endParaRPr lang="fr-FR" sz="1400" b="0" dirty="0"/>
          </a:p>
          <a:p>
            <a:endParaRPr lang="fr-FR" sz="1400" b="0" dirty="0"/>
          </a:p>
          <a:p>
            <a:endParaRPr lang="fr-FR" sz="1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6F48778-54CB-8798-30B4-BE3D038FD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8158" y="12294"/>
            <a:ext cx="529427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3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7E7C4FE-97D5-1B9D-CBFC-60C61EAD35F8}"/>
              </a:ext>
            </a:extLst>
          </p:cNvPr>
          <p:cNvSpPr/>
          <p:nvPr/>
        </p:nvSpPr>
        <p:spPr>
          <a:xfrm>
            <a:off x="389406" y="4887002"/>
            <a:ext cx="11170210" cy="1311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206456-95A5-C7AF-8D58-E5D98F6A6666}"/>
              </a:ext>
            </a:extLst>
          </p:cNvPr>
          <p:cNvSpPr/>
          <p:nvPr/>
        </p:nvSpPr>
        <p:spPr>
          <a:xfrm>
            <a:off x="384814" y="1008289"/>
            <a:ext cx="11170210" cy="32179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46749"/>
            <a:ext cx="10800000" cy="719227"/>
          </a:xfrm>
        </p:spPr>
        <p:txBody>
          <a:bodyPr/>
          <a:lstStyle/>
          <a:p>
            <a:r>
              <a:rPr lang="fr-FR"/>
              <a:t>CAS d’USAGE De la communication EN AMONT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A79D33D-4B2C-B7D6-BC3E-6D3CC3ADDD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97022" y="1914361"/>
            <a:ext cx="2451191" cy="488967"/>
          </a:xfrm>
        </p:spPr>
        <p:txBody>
          <a:bodyPr/>
          <a:lstStyle/>
          <a:p>
            <a:r>
              <a:rPr lang="fr-FR" sz="1400" dirty="0">
                <a:solidFill>
                  <a:schemeClr val="tx1">
                    <a:lumMod val="75000"/>
                  </a:schemeClr>
                </a:solidFill>
              </a:rPr>
              <a:t>Je change </a:t>
            </a:r>
            <a:r>
              <a:rPr lang="fr-FR" sz="1400" b="0" dirty="0">
                <a:solidFill>
                  <a:schemeClr val="tx1">
                    <a:lumMod val="75000"/>
                  </a:schemeClr>
                </a:solidFill>
              </a:rPr>
              <a:t>de fonction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7C5FB819-D9D0-D9E0-D3FE-79DCB083F8CA}"/>
              </a:ext>
            </a:extLst>
          </p:cNvPr>
          <p:cNvSpPr txBox="1">
            <a:spLocks/>
          </p:cNvSpPr>
          <p:nvPr/>
        </p:nvSpPr>
        <p:spPr>
          <a:xfrm>
            <a:off x="7956555" y="1269195"/>
            <a:ext cx="3603061" cy="3169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CAF3FF7E-7E26-13C2-9AAA-6C5FB6535D5C}"/>
              </a:ext>
            </a:extLst>
          </p:cNvPr>
          <p:cNvSpPr txBox="1">
            <a:spLocks/>
          </p:cNvSpPr>
          <p:nvPr/>
        </p:nvSpPr>
        <p:spPr>
          <a:xfrm>
            <a:off x="667942" y="5599469"/>
            <a:ext cx="6389201" cy="598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C21B6CFF-848E-B545-80D1-76A1CC69BED6}"/>
              </a:ext>
            </a:extLst>
          </p:cNvPr>
          <p:cNvSpPr txBox="1">
            <a:spLocks/>
          </p:cNvSpPr>
          <p:nvPr/>
        </p:nvSpPr>
        <p:spPr>
          <a:xfrm>
            <a:off x="7674785" y="5368994"/>
            <a:ext cx="4037336" cy="829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7F9E518-E67E-DAFA-5FF4-B3B9AFB19082}"/>
              </a:ext>
            </a:extLst>
          </p:cNvPr>
          <p:cNvGrpSpPr/>
          <p:nvPr/>
        </p:nvGrpSpPr>
        <p:grpSpPr>
          <a:xfrm>
            <a:off x="551833" y="3024124"/>
            <a:ext cx="6781975" cy="849758"/>
            <a:chOff x="694961" y="2860112"/>
            <a:chExt cx="6426630" cy="748891"/>
          </a:xfrm>
        </p:grpSpPr>
        <p:sp>
          <p:nvSpPr>
            <p:cNvPr id="4" name="Espace réservé du texte 1">
              <a:extLst>
                <a:ext uri="{FF2B5EF4-FFF2-40B4-BE49-F238E27FC236}">
                  <a16:creationId xmlns:a16="http://schemas.microsoft.com/office/drawing/2014/main" id="{C9E175C1-ABC8-4CE9-5DF2-A5E7190F2286}"/>
                </a:ext>
              </a:extLst>
            </p:cNvPr>
            <p:cNvSpPr txBox="1">
              <a:spLocks/>
            </p:cNvSpPr>
            <p:nvPr/>
          </p:nvSpPr>
          <p:spPr>
            <a:xfrm>
              <a:off x="694961" y="3120036"/>
              <a:ext cx="6389201" cy="48896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2"/>
                </a:buClr>
                <a:buFont typeface="Wingdings 2" panose="05020102010507070707" pitchFamily="18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Clr>
                  <a:schemeClr val="tx2"/>
                </a:buClr>
                <a:buFont typeface="Wingdings 2" panose="05020102010507070707" pitchFamily="18" charset="2"/>
                <a:buChar char=""/>
                <a:defRPr sz="14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0" dirty="0">
                  <a:solidFill>
                    <a:schemeClr val="tx1">
                      <a:lumMod val="75000"/>
                    </a:schemeClr>
                  </a:solidFill>
                </a:rPr>
                <a:t>Je pars en </a:t>
              </a:r>
              <a:r>
                <a:rPr lang="fr-FR" sz="1400" dirty="0">
                  <a:solidFill>
                    <a:schemeClr val="tx1">
                      <a:lumMod val="75000"/>
                    </a:schemeClr>
                  </a:solidFill>
                </a:rPr>
                <a:t>congés maternité </a:t>
              </a:r>
              <a:r>
                <a:rPr lang="fr-FR" sz="1400" b="0" dirty="0">
                  <a:solidFill>
                    <a:schemeClr val="tx1">
                      <a:lumMod val="75000"/>
                    </a:schemeClr>
                  </a:solidFill>
                </a:rPr>
                <a:t>ou je suis </a:t>
              </a:r>
              <a:r>
                <a:rPr lang="fr-FR" sz="1400" dirty="0">
                  <a:solidFill>
                    <a:schemeClr val="tx1">
                      <a:lumMod val="75000"/>
                    </a:schemeClr>
                  </a:solidFill>
                </a:rPr>
                <a:t>absent pour qqs mois 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6B292E1-264A-E0FB-A63B-382F87A1EA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373"/>
            <a:stretch/>
          </p:blipFill>
          <p:spPr>
            <a:xfrm>
              <a:off x="6383578" y="2860112"/>
              <a:ext cx="738013" cy="612089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AB01F40-7096-F5E4-8814-048DC48FD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025" y="1759133"/>
            <a:ext cx="723426" cy="5831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C571CD-1D09-AC0F-B7A8-6AAB000EB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2902" y="5361310"/>
            <a:ext cx="399280" cy="739092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D168A345-735C-802E-F3C9-1002CBD3A326}"/>
              </a:ext>
            </a:extLst>
          </p:cNvPr>
          <p:cNvGrpSpPr/>
          <p:nvPr/>
        </p:nvGrpSpPr>
        <p:grpSpPr>
          <a:xfrm>
            <a:off x="7452069" y="2143264"/>
            <a:ext cx="6389201" cy="797633"/>
            <a:chOff x="770507" y="3980549"/>
            <a:chExt cx="6389201" cy="797633"/>
          </a:xfrm>
        </p:grpSpPr>
        <p:sp>
          <p:nvSpPr>
            <p:cNvPr id="6" name="Espace réservé du texte 1">
              <a:extLst>
                <a:ext uri="{FF2B5EF4-FFF2-40B4-BE49-F238E27FC236}">
                  <a16:creationId xmlns:a16="http://schemas.microsoft.com/office/drawing/2014/main" id="{BD31CD83-FE50-86D5-23E7-59176D5B880D}"/>
                </a:ext>
              </a:extLst>
            </p:cNvPr>
            <p:cNvSpPr txBox="1">
              <a:spLocks/>
            </p:cNvSpPr>
            <p:nvPr/>
          </p:nvSpPr>
          <p:spPr>
            <a:xfrm>
              <a:off x="770507" y="4247489"/>
              <a:ext cx="6389201" cy="5306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2"/>
                </a:buClr>
                <a:buFont typeface="Wingdings 2" panose="05020102010507070707" pitchFamily="18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Clr>
                  <a:schemeClr val="tx2"/>
                </a:buClr>
                <a:buFont typeface="Wingdings 2" panose="05020102010507070707" pitchFamily="18" charset="2"/>
                <a:buChar char=""/>
                <a:defRPr sz="14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0" dirty="0">
                  <a:solidFill>
                    <a:schemeClr val="tx1">
                      <a:lumMod val="75000"/>
                    </a:schemeClr>
                  </a:solidFill>
                </a:rPr>
                <a:t>Je pars </a:t>
              </a:r>
              <a:r>
                <a:rPr lang="fr-FR" sz="1400" dirty="0">
                  <a:solidFill>
                    <a:schemeClr val="tx1">
                      <a:lumMod val="75000"/>
                    </a:schemeClr>
                  </a:solidFill>
                </a:rPr>
                <a:t>définitivement  </a:t>
              </a:r>
            </a:p>
            <a:p>
              <a:endParaRPr lang="fr-FR" sz="14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EB9733E-F0EA-47E7-9936-CF4D7ED02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3201" y="3980549"/>
              <a:ext cx="613781" cy="696801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C7A98E2-0738-25A8-8F9F-3E1D8D1CC184}"/>
              </a:ext>
            </a:extLst>
          </p:cNvPr>
          <p:cNvGrpSpPr/>
          <p:nvPr/>
        </p:nvGrpSpPr>
        <p:grpSpPr>
          <a:xfrm>
            <a:off x="667942" y="2210198"/>
            <a:ext cx="2716121" cy="694421"/>
            <a:chOff x="526491" y="1688555"/>
            <a:chExt cx="2716121" cy="694421"/>
          </a:xfrm>
        </p:grpSpPr>
        <p:sp>
          <p:nvSpPr>
            <p:cNvPr id="5" name="Espace réservé du texte 1">
              <a:extLst>
                <a:ext uri="{FF2B5EF4-FFF2-40B4-BE49-F238E27FC236}">
                  <a16:creationId xmlns:a16="http://schemas.microsoft.com/office/drawing/2014/main" id="{750AB05D-5372-C020-06E7-01B0499D41C9}"/>
                </a:ext>
              </a:extLst>
            </p:cNvPr>
            <p:cNvSpPr txBox="1">
              <a:spLocks/>
            </p:cNvSpPr>
            <p:nvPr/>
          </p:nvSpPr>
          <p:spPr>
            <a:xfrm>
              <a:off x="526491" y="1894009"/>
              <a:ext cx="2716121" cy="48896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2"/>
                </a:buClr>
                <a:buFont typeface="Wingdings 2" panose="05020102010507070707" pitchFamily="18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1500"/>
                </a:spcBef>
                <a:buClr>
                  <a:schemeClr val="tx2"/>
                </a:buClr>
                <a:buFont typeface="Wingdings 2" panose="05020102010507070707" pitchFamily="18" charset="2"/>
                <a:buChar char=""/>
                <a:defRPr sz="14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100000"/>
                </a:lnSpc>
                <a:spcBef>
                  <a:spcPts val="13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0" dirty="0">
                  <a:solidFill>
                    <a:schemeClr val="tx1">
                      <a:lumMod val="75000"/>
                    </a:schemeClr>
                  </a:solidFill>
                </a:rPr>
                <a:t>Je pars à la </a:t>
              </a:r>
              <a:r>
                <a:rPr lang="fr-FR" sz="1400" dirty="0">
                  <a:solidFill>
                    <a:schemeClr val="tx1">
                      <a:lumMod val="75000"/>
                    </a:schemeClr>
                  </a:solidFill>
                </a:rPr>
                <a:t>retraite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DB71FC8-CBB8-4CF7-E153-7DB3DF071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28972" y="1688555"/>
              <a:ext cx="613640" cy="655716"/>
            </a:xfrm>
            <a:prstGeom prst="rect">
              <a:avLst/>
            </a:prstGeom>
          </p:spPr>
        </p:pic>
      </p:grpSp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32F9BE6E-D642-4858-EA1F-2C2A9ECA3F36}"/>
              </a:ext>
            </a:extLst>
          </p:cNvPr>
          <p:cNvSpPr txBox="1">
            <a:spLocks/>
          </p:cNvSpPr>
          <p:nvPr/>
        </p:nvSpPr>
        <p:spPr>
          <a:xfrm>
            <a:off x="-653201" y="4887002"/>
            <a:ext cx="6389201" cy="516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151AC50-4E65-05F9-98EE-02772990C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8158" y="12294"/>
            <a:ext cx="529427" cy="1463040"/>
          </a:xfrm>
          <a:prstGeom prst="rect">
            <a:avLst/>
          </a:prstGeom>
        </p:spPr>
      </p:pic>
      <p:sp>
        <p:nvSpPr>
          <p:cNvPr id="23" name="Espace réservé du texte 1">
            <a:extLst>
              <a:ext uri="{FF2B5EF4-FFF2-40B4-BE49-F238E27FC236}">
                <a16:creationId xmlns:a16="http://schemas.microsoft.com/office/drawing/2014/main" id="{8D111989-6748-BCED-E48D-015D578418B7}"/>
              </a:ext>
            </a:extLst>
          </p:cNvPr>
          <p:cNvSpPr txBox="1">
            <a:spLocks/>
          </p:cNvSpPr>
          <p:nvPr/>
        </p:nvSpPr>
        <p:spPr>
          <a:xfrm>
            <a:off x="463166" y="1178388"/>
            <a:ext cx="9648435" cy="516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u="sng" dirty="0">
                <a:solidFill>
                  <a:schemeClr val="tx1">
                    <a:lumMod val="75000"/>
                  </a:schemeClr>
                </a:solidFill>
              </a:rPr>
              <a:t>Le conseiller partant présente son successeur ou un relais DA  </a:t>
            </a:r>
          </a:p>
        </p:txBody>
      </p:sp>
      <p:sp>
        <p:nvSpPr>
          <p:cNvPr id="17" name="Espace réservé du texte 1">
            <a:extLst>
              <a:ext uri="{FF2B5EF4-FFF2-40B4-BE49-F238E27FC236}">
                <a16:creationId xmlns:a16="http://schemas.microsoft.com/office/drawing/2014/main" id="{CF09C342-AE62-6DFC-DC42-CF59D8689839}"/>
              </a:ext>
            </a:extLst>
          </p:cNvPr>
          <p:cNvSpPr txBox="1">
            <a:spLocks/>
          </p:cNvSpPr>
          <p:nvPr/>
        </p:nvSpPr>
        <p:spPr>
          <a:xfrm>
            <a:off x="869740" y="5522392"/>
            <a:ext cx="2955009" cy="377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0" dirty="0">
                <a:solidFill>
                  <a:schemeClr val="tx1">
                    <a:lumMod val="75000"/>
                  </a:schemeClr>
                </a:solidFill>
              </a:rPr>
              <a:t>Je suis parti(e) rapidement</a:t>
            </a:r>
          </a:p>
          <a:p>
            <a:endParaRPr lang="fr-FR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7E8254-FC51-876E-A7ED-7F3AC68E27EF}"/>
              </a:ext>
            </a:extLst>
          </p:cNvPr>
          <p:cNvSpPr txBox="1"/>
          <p:nvPr/>
        </p:nvSpPr>
        <p:spPr>
          <a:xfrm>
            <a:off x="463165" y="4914901"/>
            <a:ext cx="9304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tx1">
                    <a:lumMod val="75000"/>
                  </a:schemeClr>
                </a:solidFill>
              </a:rPr>
              <a:t>Le DA annonce le départ du conseiller avec un successeur connu ou un relais DA </a:t>
            </a:r>
          </a:p>
        </p:txBody>
      </p:sp>
    </p:spTree>
    <p:extLst>
      <p:ext uri="{BB962C8B-B14F-4D97-AF65-F5344CB8AC3E}">
        <p14:creationId xmlns:p14="http://schemas.microsoft.com/office/powerpoint/2010/main" val="330454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3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LA COMMUNICATION EN AMONT : GUIDE MEMO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A79D33D-4B2C-B7D6-BC3E-6D3CC3ADDD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175" y="1648047"/>
            <a:ext cx="10382583" cy="4338083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Les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assistantes de Direction ou Promoteurs de l’Excellence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saisissent les changements.</a:t>
            </a: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Le gestionnaire réceptionne un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mail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avec un lien pour :</a:t>
            </a:r>
          </a:p>
          <a:p>
            <a:pPr lvl="4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C00000"/>
                </a:solidFill>
              </a:rPr>
              <a:t>positionner ma photo</a:t>
            </a:r>
          </a:p>
          <a:p>
            <a:pPr lvl="4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C00000"/>
                </a:solidFill>
              </a:rPr>
              <a:t>signer le droit à l’image</a:t>
            </a:r>
          </a:p>
          <a:p>
            <a:pPr lvl="4"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C00000"/>
              </a:solidFill>
            </a:endParaRPr>
          </a:p>
          <a:p>
            <a:pPr lvl="4"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C00000"/>
              </a:solidFill>
            </a:endParaRPr>
          </a:p>
          <a:p>
            <a:pPr lvl="4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C00000"/>
                </a:solidFill>
              </a:rPr>
              <a:t>visualiser la communication</a:t>
            </a:r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342900" lvl="2" indent="-342900">
              <a:buClr>
                <a:schemeClr val="tx1">
                  <a:lumMod val="75000"/>
                </a:schemeClr>
              </a:buClr>
              <a:buFont typeface="+mj-lt"/>
              <a:buAutoNum type="arabicPeriod" startAt="3"/>
            </a:pPr>
            <a:r>
              <a:rPr lang="fr-FR" sz="1600" dirty="0">
                <a:solidFill>
                  <a:schemeClr val="tx1">
                    <a:lumMod val="75000"/>
                  </a:schemeClr>
                </a:solidFill>
              </a:rPr>
              <a:t>La communication est envoyée par les </a:t>
            </a:r>
            <a:r>
              <a:rPr lang="fr-FR" sz="1800" dirty="0">
                <a:solidFill>
                  <a:schemeClr val="tx1">
                    <a:lumMod val="75000"/>
                  </a:schemeClr>
                </a:solidFill>
              </a:rPr>
              <a:t>assistantes de Direction ou Promoteurs de l’Excellence </a:t>
            </a:r>
            <a:endParaRPr lang="fr-FR" sz="1600" dirty="0">
              <a:solidFill>
                <a:schemeClr val="tx1">
                  <a:lumMod val="75000"/>
                </a:schemeClr>
              </a:solidFill>
            </a:endParaRPr>
          </a:p>
          <a:p>
            <a:pPr marL="342900" lvl="2" indent="-342900">
              <a:buClr>
                <a:schemeClr val="tx1">
                  <a:lumMod val="75000"/>
                </a:schemeClr>
              </a:buClr>
              <a:buFont typeface="+mj-lt"/>
              <a:buAutoNum type="arabicPeriod" startAt="3"/>
            </a:pPr>
            <a:r>
              <a:rPr lang="fr-FR" sz="1600" dirty="0">
                <a:solidFill>
                  <a:schemeClr val="tx1">
                    <a:lumMod val="75000"/>
                  </a:schemeClr>
                </a:solidFill>
              </a:rPr>
              <a:t>Je suis en copie du premier envoi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- j’ai souvent des mails retour de type </a:t>
            </a:r>
            <a:r>
              <a:rPr lang="fr-FR" b="0" dirty="0" err="1">
                <a:solidFill>
                  <a:schemeClr val="tx1">
                    <a:lumMod val="75000"/>
                  </a:schemeClr>
                </a:solidFill>
              </a:rPr>
              <a:t>NoReply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…  ce sont nos adresses mails clients erronées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854AF2-CCA1-90D8-639D-8011B1B6C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8158" y="12294"/>
            <a:ext cx="529427" cy="14630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294DDC-7719-6574-1CA5-0767C1670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565" y="3317311"/>
            <a:ext cx="6728867" cy="108901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2C5303-95BD-91B3-699C-A9535105A1FB}"/>
              </a:ext>
            </a:extLst>
          </p:cNvPr>
          <p:cNvSpPr/>
          <p:nvPr/>
        </p:nvSpPr>
        <p:spPr>
          <a:xfrm>
            <a:off x="2612057" y="3358257"/>
            <a:ext cx="6967881" cy="950360"/>
          </a:xfrm>
          <a:prstGeom prst="roundRect">
            <a:avLst/>
          </a:prstGeom>
          <a:solidFill>
            <a:schemeClr val="bg1">
              <a:lumMod val="8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86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064E9D-E036-1E6B-DC8A-C3FA326E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13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DD23784-D4DD-CCEC-AB11-090B52D4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COMMUNICATION EN AMONT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6CE072C-4C3E-6EF3-BD82-5F1B84599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11" y="1403151"/>
            <a:ext cx="8238699" cy="457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AA0D83-DD45-68A1-EA54-995D32F48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8158" y="12294"/>
            <a:ext cx="529427" cy="146304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0331D7-5E08-D5A3-74D7-6C3E9EE0E65D}"/>
              </a:ext>
            </a:extLst>
          </p:cNvPr>
          <p:cNvSpPr/>
          <p:nvPr/>
        </p:nvSpPr>
        <p:spPr>
          <a:xfrm>
            <a:off x="2664823" y="2699657"/>
            <a:ext cx="330926" cy="2264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915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C43E3C-7A37-1D7D-DFE5-188A00F0C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87808" y="1542315"/>
            <a:ext cx="6624173" cy="1440000"/>
          </a:xfrm>
        </p:spPr>
        <p:txBody>
          <a:bodyPr/>
          <a:lstStyle/>
          <a:p>
            <a:r>
              <a:rPr lang="fr-FR" b="1"/>
              <a:t>Communication de prise de poste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2" name="Dodécagone 1">
            <a:extLst>
              <a:ext uri="{FF2B5EF4-FFF2-40B4-BE49-F238E27FC236}">
                <a16:creationId xmlns:a16="http://schemas.microsoft.com/office/drawing/2014/main" id="{B8251B6B-454D-3FE9-88B5-E90DDE86D149}"/>
              </a:ext>
            </a:extLst>
          </p:cNvPr>
          <p:cNvSpPr/>
          <p:nvPr/>
        </p:nvSpPr>
        <p:spPr>
          <a:xfrm>
            <a:off x="1093260" y="1634120"/>
            <a:ext cx="708916" cy="619486"/>
          </a:xfrm>
          <a:prstGeom prst="dodec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/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225742-7D2D-3739-D016-39988EAB9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766" y="1358965"/>
            <a:ext cx="1339919" cy="236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76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 98">
            <a:extLst>
              <a:ext uri="{FF2B5EF4-FFF2-40B4-BE49-F238E27FC236}">
                <a16:creationId xmlns:a16="http://schemas.microsoft.com/office/drawing/2014/main" id="{9F565BA8-9DE1-0468-934D-27C9122B4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269" y="-4733"/>
            <a:ext cx="823355" cy="1455504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UNE COMMUNICATION SYSTEMATIQUE de prise de </a:t>
            </a:r>
            <a:r>
              <a:rPr lang="fr-FR" err="1"/>
              <a:t>POSTe</a:t>
            </a:r>
            <a:r>
              <a:rPr lang="fr-FR"/>
              <a:t> </a:t>
            </a:r>
            <a:br>
              <a:rPr lang="fr-FR"/>
            </a:br>
            <a:r>
              <a:rPr lang="fr-FR"/>
              <a:t>POUR FACILITER LA PRISE DE CONTACT 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38759"/>
            <a:ext cx="11084695" cy="45962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Une communication envoyée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depuis l’adresse mail du nouveau conseiller qui</a:t>
            </a:r>
          </a:p>
          <a:p>
            <a:r>
              <a:rPr lang="fr-FR" sz="100" b="0" dirty="0">
                <a:solidFill>
                  <a:schemeClr val="tx1">
                    <a:lumMod val="75000"/>
                  </a:schemeClr>
                </a:solidFill>
              </a:rPr>
              <a:t>	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fr-FR" dirty="0">
                <a:solidFill>
                  <a:srgbClr val="C00000"/>
                </a:solidFill>
              </a:rPr>
              <a:t>complète la communication en amont – la première n'exclue pas la seconde</a:t>
            </a:r>
            <a:endParaRPr lang="fr-FR" dirty="0">
              <a:solidFill>
                <a:srgbClr val="C00000"/>
              </a:solidFill>
              <a:cs typeface="Arial"/>
            </a:endParaRP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permet au conseiller de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se présenter, d’annoncer un contact à venir et se tenir à leur disposition </a:t>
            </a: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	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s’adapte selon les marchés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Particuliers, Premium et Professionnels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	s’adapte selon la situation du conseiller :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arrivée ou retour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suite à une longue absence</a:t>
            </a:r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grpSp>
        <p:nvGrpSpPr>
          <p:cNvPr id="3" name="Graphique 1754">
            <a:extLst>
              <a:ext uri="{FF2B5EF4-FFF2-40B4-BE49-F238E27FC236}">
                <a16:creationId xmlns:a16="http://schemas.microsoft.com/office/drawing/2014/main" id="{33C21344-CA38-BC38-96CF-F2DBC0D2F4E4}"/>
              </a:ext>
            </a:extLst>
          </p:cNvPr>
          <p:cNvGrpSpPr/>
          <p:nvPr/>
        </p:nvGrpSpPr>
        <p:grpSpPr>
          <a:xfrm>
            <a:off x="957891" y="3020136"/>
            <a:ext cx="425078" cy="421612"/>
            <a:chOff x="3524246" y="595312"/>
            <a:chExt cx="445769" cy="395573"/>
          </a:xfrm>
          <a:noFill/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6B9C385B-6EA1-7899-C146-386292FF953C}"/>
                </a:ext>
              </a:extLst>
            </p:cNvPr>
            <p:cNvSpPr/>
            <p:nvPr/>
          </p:nvSpPr>
          <p:spPr>
            <a:xfrm>
              <a:off x="3610637" y="981360"/>
              <a:ext cx="359378" cy="9525"/>
            </a:xfrm>
            <a:custGeom>
              <a:avLst/>
              <a:gdLst>
                <a:gd name="connsiteX0" fmla="*/ 0 w 359378"/>
                <a:gd name="connsiteY0" fmla="*/ 0 h 9525"/>
                <a:gd name="connsiteX1" fmla="*/ 359378 w 3593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378" h="9525">
                  <a:moveTo>
                    <a:pt x="0" y="0"/>
                  </a:moveTo>
                  <a:lnTo>
                    <a:pt x="359378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5D3355B0-7A0D-A614-0399-47CCB9B68B19}"/>
                </a:ext>
              </a:extLst>
            </p:cNvPr>
            <p:cNvSpPr/>
            <p:nvPr/>
          </p:nvSpPr>
          <p:spPr>
            <a:xfrm>
              <a:off x="3527103" y="981360"/>
              <a:ext cx="23431" cy="9525"/>
            </a:xfrm>
            <a:custGeom>
              <a:avLst/>
              <a:gdLst>
                <a:gd name="connsiteX0" fmla="*/ 0 w 23431"/>
                <a:gd name="connsiteY0" fmla="*/ 0 h 9525"/>
                <a:gd name="connsiteX1" fmla="*/ 23432 w 2343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31" h="9525">
                  <a:moveTo>
                    <a:pt x="0" y="0"/>
                  </a:moveTo>
                  <a:lnTo>
                    <a:pt x="23432" y="0"/>
                  </a:lnTo>
                </a:path>
              </a:pathLst>
            </a:custGeom>
            <a:grp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6" name="Graphique 1754">
              <a:extLst>
                <a:ext uri="{FF2B5EF4-FFF2-40B4-BE49-F238E27FC236}">
                  <a16:creationId xmlns:a16="http://schemas.microsoft.com/office/drawing/2014/main" id="{DD8AB007-4F0E-8229-B1A2-A96661FD81E3}"/>
                </a:ext>
              </a:extLst>
            </p:cNvPr>
            <p:cNvGrpSpPr/>
            <p:nvPr/>
          </p:nvGrpSpPr>
          <p:grpSpPr>
            <a:xfrm>
              <a:off x="3524246" y="595312"/>
              <a:ext cx="348042" cy="162794"/>
              <a:chOff x="3524246" y="595312"/>
              <a:chExt cx="348042" cy="162794"/>
            </a:xfrm>
            <a:grpFill/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300D0E59-1690-12F9-9C2A-D0C3FBF70D7F}"/>
                  </a:ext>
                </a:extLst>
              </p:cNvPr>
              <p:cNvSpPr/>
              <p:nvPr/>
            </p:nvSpPr>
            <p:spPr>
              <a:xfrm>
                <a:off x="3813710" y="688657"/>
                <a:ext cx="1047" cy="7334"/>
              </a:xfrm>
              <a:custGeom>
                <a:avLst/>
                <a:gdLst>
                  <a:gd name="connsiteX0" fmla="*/ 1048 w 1047"/>
                  <a:gd name="connsiteY0" fmla="*/ 0 h 7334"/>
                  <a:gd name="connsiteX1" fmla="*/ 0 w 1047"/>
                  <a:gd name="connsiteY1" fmla="*/ 7334 h 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" h="7334">
                    <a:moveTo>
                      <a:pt x="1048" y="0"/>
                    </a:moveTo>
                    <a:lnTo>
                      <a:pt x="0" y="7334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CCDDC562-1E72-2B81-F9D8-309EA1A27C30}"/>
                  </a:ext>
                </a:extLst>
              </p:cNvPr>
              <p:cNvSpPr/>
              <p:nvPr/>
            </p:nvSpPr>
            <p:spPr>
              <a:xfrm>
                <a:off x="3803233" y="729900"/>
                <a:ext cx="16668" cy="6582"/>
              </a:xfrm>
              <a:custGeom>
                <a:avLst/>
                <a:gdLst>
                  <a:gd name="connsiteX0" fmla="*/ 16669 w 16668"/>
                  <a:gd name="connsiteY0" fmla="*/ 2286 h 6582"/>
                  <a:gd name="connsiteX1" fmla="*/ 7525 w 16668"/>
                  <a:gd name="connsiteY1" fmla="*/ 6477 h 6582"/>
                  <a:gd name="connsiteX2" fmla="*/ 0 w 16668"/>
                  <a:gd name="connsiteY2" fmla="*/ 0 h 6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8" h="6582">
                    <a:moveTo>
                      <a:pt x="16669" y="2286"/>
                    </a:moveTo>
                    <a:cubicBezTo>
                      <a:pt x="14954" y="5239"/>
                      <a:pt x="11335" y="7048"/>
                      <a:pt x="7525" y="6477"/>
                    </a:cubicBezTo>
                    <a:cubicBezTo>
                      <a:pt x="3715" y="5905"/>
                      <a:pt x="762" y="3239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B9DD7CE6-46D2-1A8F-B276-1D1593A98112}"/>
                  </a:ext>
                </a:extLst>
              </p:cNvPr>
              <p:cNvSpPr/>
              <p:nvPr/>
            </p:nvSpPr>
            <p:spPr>
              <a:xfrm>
                <a:off x="3768371" y="646108"/>
                <a:ext cx="93370" cy="33595"/>
              </a:xfrm>
              <a:custGeom>
                <a:avLst/>
                <a:gdLst>
                  <a:gd name="connsiteX0" fmla="*/ 0 w 93370"/>
                  <a:gd name="connsiteY0" fmla="*/ 33595 h 33595"/>
                  <a:gd name="connsiteX1" fmla="*/ 44006 w 93370"/>
                  <a:gd name="connsiteY1" fmla="*/ 67 h 33595"/>
                  <a:gd name="connsiteX2" fmla="*/ 81153 w 93370"/>
                  <a:gd name="connsiteY2" fmla="*/ 30833 h 33595"/>
                  <a:gd name="connsiteX3" fmla="*/ 93345 w 93370"/>
                  <a:gd name="connsiteY3" fmla="*/ 7020 h 3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370" h="33595">
                    <a:moveTo>
                      <a:pt x="0" y="33595"/>
                    </a:moveTo>
                    <a:cubicBezTo>
                      <a:pt x="0" y="33595"/>
                      <a:pt x="8382" y="-1743"/>
                      <a:pt x="44006" y="67"/>
                    </a:cubicBezTo>
                    <a:cubicBezTo>
                      <a:pt x="77248" y="1782"/>
                      <a:pt x="81153" y="30833"/>
                      <a:pt x="81153" y="30833"/>
                    </a:cubicBezTo>
                    <a:cubicBezTo>
                      <a:pt x="81153" y="30833"/>
                      <a:pt x="94012" y="24261"/>
                      <a:pt x="93345" y="702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DBD91538-7A54-82EF-239B-4E384D412728}"/>
                  </a:ext>
                </a:extLst>
              </p:cNvPr>
              <p:cNvSpPr/>
              <p:nvPr/>
            </p:nvSpPr>
            <p:spPr>
              <a:xfrm>
                <a:off x="3524246" y="59531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95EE2BF6-FE72-C3CB-EB68-151C307541A0}"/>
                  </a:ext>
                </a:extLst>
              </p:cNvPr>
              <p:cNvSpPr/>
              <p:nvPr/>
            </p:nvSpPr>
            <p:spPr>
              <a:xfrm>
                <a:off x="3723000" y="598168"/>
                <a:ext cx="149288" cy="87249"/>
              </a:xfrm>
              <a:custGeom>
                <a:avLst/>
                <a:gdLst>
                  <a:gd name="connsiteX0" fmla="*/ 889 w 149288"/>
                  <a:gd name="connsiteY0" fmla="*/ 87250 h 87249"/>
                  <a:gd name="connsiteX1" fmla="*/ 15939 w 149288"/>
                  <a:gd name="connsiteY1" fmla="*/ 34005 h 87249"/>
                  <a:gd name="connsiteX2" fmla="*/ 43656 w 149288"/>
                  <a:gd name="connsiteY2" fmla="*/ 14384 h 87249"/>
                  <a:gd name="connsiteX3" fmla="*/ 45466 w 149288"/>
                  <a:gd name="connsiteY3" fmla="*/ 1906 h 87249"/>
                  <a:gd name="connsiteX4" fmla="*/ 103950 w 149288"/>
                  <a:gd name="connsiteY4" fmla="*/ 14193 h 87249"/>
                  <a:gd name="connsiteX5" fmla="*/ 121761 w 149288"/>
                  <a:gd name="connsiteY5" fmla="*/ 28862 h 87249"/>
                  <a:gd name="connsiteX6" fmla="*/ 149289 w 149288"/>
                  <a:gd name="connsiteY6" fmla="*/ 47912 h 87249"/>
                  <a:gd name="connsiteX7" fmla="*/ 139764 w 149288"/>
                  <a:gd name="connsiteY7" fmla="*/ 53055 h 87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288" h="87249">
                    <a:moveTo>
                      <a:pt x="889" y="87250"/>
                    </a:moveTo>
                    <a:cubicBezTo>
                      <a:pt x="889" y="87250"/>
                      <a:pt x="-5493" y="44006"/>
                      <a:pt x="15939" y="34005"/>
                    </a:cubicBezTo>
                    <a:cubicBezTo>
                      <a:pt x="15939" y="34005"/>
                      <a:pt x="13938" y="12193"/>
                      <a:pt x="43656" y="14384"/>
                    </a:cubicBezTo>
                    <a:cubicBezTo>
                      <a:pt x="43656" y="14384"/>
                      <a:pt x="48990" y="7907"/>
                      <a:pt x="45466" y="1906"/>
                    </a:cubicBezTo>
                    <a:cubicBezTo>
                      <a:pt x="45466" y="1906"/>
                      <a:pt x="85566" y="-7143"/>
                      <a:pt x="103950" y="14193"/>
                    </a:cubicBezTo>
                    <a:cubicBezTo>
                      <a:pt x="103950" y="14193"/>
                      <a:pt x="121095" y="11621"/>
                      <a:pt x="121761" y="28862"/>
                    </a:cubicBezTo>
                    <a:cubicBezTo>
                      <a:pt x="121761" y="28862"/>
                      <a:pt x="143764" y="31433"/>
                      <a:pt x="149289" y="47912"/>
                    </a:cubicBezTo>
                    <a:cubicBezTo>
                      <a:pt x="149289" y="47912"/>
                      <a:pt x="141288" y="48197"/>
                      <a:pt x="139764" y="5305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82C77B97-02D2-4A5F-9D09-EF918FDEFA4D}"/>
                  </a:ext>
                </a:extLst>
              </p:cNvPr>
              <p:cNvSpPr/>
              <p:nvPr/>
            </p:nvSpPr>
            <p:spPr>
              <a:xfrm>
                <a:off x="3726461" y="701420"/>
                <a:ext cx="33242" cy="49434"/>
              </a:xfrm>
              <a:custGeom>
                <a:avLst/>
                <a:gdLst>
                  <a:gd name="connsiteX0" fmla="*/ 33242 w 33242"/>
                  <a:gd name="connsiteY0" fmla="*/ 49435 h 49434"/>
                  <a:gd name="connsiteX1" fmla="*/ 0 w 33242"/>
                  <a:gd name="connsiteY1" fmla="*/ 0 h 49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242" h="49434">
                    <a:moveTo>
                      <a:pt x="33242" y="49435"/>
                    </a:moveTo>
                    <a:cubicBezTo>
                      <a:pt x="14192" y="39910"/>
                      <a:pt x="2381" y="21526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8DE31AB0-BA0E-B247-2935-6085E3984DB2}"/>
                  </a:ext>
                </a:extLst>
              </p:cNvPr>
              <p:cNvSpPr/>
              <p:nvPr/>
            </p:nvSpPr>
            <p:spPr>
              <a:xfrm>
                <a:off x="3784183" y="677227"/>
                <a:ext cx="67522" cy="80879"/>
              </a:xfrm>
              <a:custGeom>
                <a:avLst/>
                <a:gdLst>
                  <a:gd name="connsiteX0" fmla="*/ 65627 w 67522"/>
                  <a:gd name="connsiteY0" fmla="*/ 0 h 80879"/>
                  <a:gd name="connsiteX1" fmla="*/ 66770 w 67522"/>
                  <a:gd name="connsiteY1" fmla="*/ 25527 h 80879"/>
                  <a:gd name="connsiteX2" fmla="*/ 0 w 67522"/>
                  <a:gd name="connsiteY2" fmla="*/ 80677 h 80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522" h="80879">
                    <a:moveTo>
                      <a:pt x="65627" y="0"/>
                    </a:moveTo>
                    <a:cubicBezTo>
                      <a:pt x="67627" y="8096"/>
                      <a:pt x="68104" y="16764"/>
                      <a:pt x="66770" y="25527"/>
                    </a:cubicBezTo>
                    <a:cubicBezTo>
                      <a:pt x="61722" y="59436"/>
                      <a:pt x="32290" y="83344"/>
                      <a:pt x="0" y="80677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7170E489-0175-9906-C820-0B9F94C273E1}"/>
                  </a:ext>
                </a:extLst>
              </p:cNvPr>
              <p:cNvSpPr/>
              <p:nvPr/>
            </p:nvSpPr>
            <p:spPr>
              <a:xfrm>
                <a:off x="3748420" y="680040"/>
                <a:ext cx="17951" cy="33476"/>
              </a:xfrm>
              <a:custGeom>
                <a:avLst/>
                <a:gdLst>
                  <a:gd name="connsiteX0" fmla="*/ 15570 w 17951"/>
                  <a:gd name="connsiteY0" fmla="*/ 33477 h 33476"/>
                  <a:gd name="connsiteX1" fmla="*/ 44 w 17951"/>
                  <a:gd name="connsiteY1" fmla="*/ 15570 h 33476"/>
                  <a:gd name="connsiteX2" fmla="*/ 17951 w 17951"/>
                  <a:gd name="connsiteY2" fmla="*/ 44 h 33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51" h="33476">
                    <a:moveTo>
                      <a:pt x="15570" y="33477"/>
                    </a:moveTo>
                    <a:cubicBezTo>
                      <a:pt x="6331" y="32810"/>
                      <a:pt x="-623" y="24809"/>
                      <a:pt x="44" y="15570"/>
                    </a:cubicBezTo>
                    <a:cubicBezTo>
                      <a:pt x="711" y="6331"/>
                      <a:pt x="8712" y="-623"/>
                      <a:pt x="17951" y="44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grpSp>
          <p:nvGrpSpPr>
            <p:cNvPr id="9" name="Graphique 1754">
              <a:extLst>
                <a:ext uri="{FF2B5EF4-FFF2-40B4-BE49-F238E27FC236}">
                  <a16:creationId xmlns:a16="http://schemas.microsoft.com/office/drawing/2014/main" id="{E2E5F6E1-F416-7655-4A44-26837DC43B39}"/>
                </a:ext>
              </a:extLst>
            </p:cNvPr>
            <p:cNvGrpSpPr/>
            <p:nvPr/>
          </p:nvGrpSpPr>
          <p:grpSpPr>
            <a:xfrm>
              <a:off x="3641212" y="698467"/>
              <a:ext cx="316516" cy="282131"/>
              <a:chOff x="3641212" y="698467"/>
              <a:chExt cx="316516" cy="282131"/>
            </a:xfrm>
            <a:grpFill/>
          </p:grpSpPr>
          <p:grpSp>
            <p:nvGrpSpPr>
              <p:cNvPr id="10" name="Graphique 1754">
                <a:extLst>
                  <a:ext uri="{FF2B5EF4-FFF2-40B4-BE49-F238E27FC236}">
                    <a16:creationId xmlns:a16="http://schemas.microsoft.com/office/drawing/2014/main" id="{FF550225-444E-DD67-A633-EFAAC17B1270}"/>
                  </a:ext>
                </a:extLst>
              </p:cNvPr>
              <p:cNvGrpSpPr/>
              <p:nvPr/>
            </p:nvGrpSpPr>
            <p:grpSpPr>
              <a:xfrm>
                <a:off x="3900769" y="698467"/>
                <a:ext cx="56959" cy="100965"/>
                <a:chOff x="3900769" y="698467"/>
                <a:chExt cx="56959" cy="100965"/>
              </a:xfrm>
              <a:grpFill/>
            </p:grpSpPr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1C753ECA-DEF7-5D27-70AC-029B455EA8AD}"/>
                    </a:ext>
                  </a:extLst>
                </p:cNvPr>
                <p:cNvSpPr/>
                <p:nvPr/>
              </p:nvSpPr>
              <p:spPr>
                <a:xfrm>
                  <a:off x="3929058" y="738282"/>
                  <a:ext cx="21050" cy="61150"/>
                </a:xfrm>
                <a:custGeom>
                  <a:avLst/>
                  <a:gdLst>
                    <a:gd name="connsiteX0" fmla="*/ 13335 w 21050"/>
                    <a:gd name="connsiteY0" fmla="*/ 3048 h 61150"/>
                    <a:gd name="connsiteX1" fmla="*/ 21050 w 21050"/>
                    <a:gd name="connsiteY1" fmla="*/ 0 h 61150"/>
                    <a:gd name="connsiteX2" fmla="*/ 0 w 21050"/>
                    <a:gd name="connsiteY2" fmla="*/ 61151 h 6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050" h="61150">
                      <a:moveTo>
                        <a:pt x="13335" y="3048"/>
                      </a:moveTo>
                      <a:cubicBezTo>
                        <a:pt x="15716" y="1810"/>
                        <a:pt x="18288" y="762"/>
                        <a:pt x="21050" y="0"/>
                      </a:cubicBezTo>
                      <a:lnTo>
                        <a:pt x="0" y="61151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7F394AAA-D6B2-13A3-1FDE-F803A36F774A}"/>
                    </a:ext>
                  </a:extLst>
                </p:cNvPr>
                <p:cNvSpPr/>
                <p:nvPr/>
              </p:nvSpPr>
              <p:spPr>
                <a:xfrm>
                  <a:off x="3900769" y="745902"/>
                  <a:ext cx="13620" cy="49148"/>
                </a:xfrm>
                <a:custGeom>
                  <a:avLst/>
                  <a:gdLst>
                    <a:gd name="connsiteX0" fmla="*/ 13621 w 13620"/>
                    <a:gd name="connsiteY0" fmla="*/ 49149 h 49148"/>
                    <a:gd name="connsiteX1" fmla="*/ 0 w 13620"/>
                    <a:gd name="connsiteY1" fmla="*/ 0 h 49148"/>
                    <a:gd name="connsiteX2" fmla="*/ 11430 w 13620"/>
                    <a:gd name="connsiteY2" fmla="*/ 10001 h 49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20" h="49148">
                      <a:moveTo>
                        <a:pt x="13621" y="49149"/>
                      </a:moveTo>
                      <a:cubicBezTo>
                        <a:pt x="13621" y="49149"/>
                        <a:pt x="12287" y="22479"/>
                        <a:pt x="0" y="0"/>
                      </a:cubicBezTo>
                      <a:cubicBezTo>
                        <a:pt x="0" y="0"/>
                        <a:pt x="7144" y="2191"/>
                        <a:pt x="11430" y="10001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37D1F1D7-89AB-2CB7-0082-69933896A02F}"/>
                    </a:ext>
                  </a:extLst>
                </p:cNvPr>
                <p:cNvSpPr/>
                <p:nvPr/>
              </p:nvSpPr>
              <p:spPr>
                <a:xfrm>
                  <a:off x="3910770" y="698467"/>
                  <a:ext cx="46958" cy="75247"/>
                </a:xfrm>
                <a:custGeom>
                  <a:avLst/>
                  <a:gdLst>
                    <a:gd name="connsiteX0" fmla="*/ 0 w 46958"/>
                    <a:gd name="connsiteY0" fmla="*/ 67342 h 75247"/>
                    <a:gd name="connsiteX1" fmla="*/ 20193 w 46958"/>
                    <a:gd name="connsiteY1" fmla="*/ 75248 h 75247"/>
                    <a:gd name="connsiteX2" fmla="*/ 46958 w 46958"/>
                    <a:gd name="connsiteY2" fmla="*/ 0 h 75247"/>
                    <a:gd name="connsiteX3" fmla="*/ 22860 w 46958"/>
                    <a:gd name="connsiteY3" fmla="*/ 3620 h 75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958" h="75247">
                      <a:moveTo>
                        <a:pt x="0" y="67342"/>
                      </a:moveTo>
                      <a:lnTo>
                        <a:pt x="20193" y="75248"/>
                      </a:lnTo>
                      <a:lnTo>
                        <a:pt x="46958" y="0"/>
                      </a:lnTo>
                      <a:lnTo>
                        <a:pt x="22860" y="3620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33C45D3E-26FE-E8E4-7531-E905B8D5CF15}"/>
                  </a:ext>
                </a:extLst>
              </p:cNvPr>
              <p:cNvSpPr/>
              <p:nvPr/>
            </p:nvSpPr>
            <p:spPr>
              <a:xfrm>
                <a:off x="3828855" y="795241"/>
                <a:ext cx="85248" cy="107632"/>
              </a:xfrm>
              <a:custGeom>
                <a:avLst/>
                <a:gdLst>
                  <a:gd name="connsiteX0" fmla="*/ 85249 w 85248"/>
                  <a:gd name="connsiteY0" fmla="*/ 0 h 107632"/>
                  <a:gd name="connsiteX1" fmla="*/ 51626 w 85248"/>
                  <a:gd name="connsiteY1" fmla="*/ 107633 h 107632"/>
                  <a:gd name="connsiteX2" fmla="*/ 0 w 85248"/>
                  <a:gd name="connsiteY2" fmla="*/ 74867 h 10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248" h="107632">
                    <a:moveTo>
                      <a:pt x="85249" y="0"/>
                    </a:moveTo>
                    <a:lnTo>
                      <a:pt x="51626" y="107633"/>
                    </a:lnTo>
                    <a:lnTo>
                      <a:pt x="0" y="74867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8E095FF8-5301-4A70-6BB0-BFBE58AA731D}"/>
                  </a:ext>
                </a:extLst>
              </p:cNvPr>
              <p:cNvSpPr/>
              <p:nvPr/>
            </p:nvSpPr>
            <p:spPr>
              <a:xfrm>
                <a:off x="3846095" y="799051"/>
                <a:ext cx="83153" cy="158877"/>
              </a:xfrm>
              <a:custGeom>
                <a:avLst/>
                <a:gdLst>
                  <a:gd name="connsiteX0" fmla="*/ 0 w 83153"/>
                  <a:gd name="connsiteY0" fmla="*/ 132398 h 158877"/>
                  <a:gd name="connsiteX1" fmla="*/ 46863 w 83153"/>
                  <a:gd name="connsiteY1" fmla="*/ 158877 h 158877"/>
                  <a:gd name="connsiteX2" fmla="*/ 83153 w 83153"/>
                  <a:gd name="connsiteY2" fmla="*/ 0 h 158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153" h="158877">
                    <a:moveTo>
                      <a:pt x="0" y="132398"/>
                    </a:moveTo>
                    <a:lnTo>
                      <a:pt x="46863" y="158877"/>
                    </a:lnTo>
                    <a:lnTo>
                      <a:pt x="83153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C002792-C33D-44B4-8172-45162BEAD613}"/>
                  </a:ext>
                </a:extLst>
              </p:cNvPr>
              <p:cNvSpPr/>
              <p:nvPr/>
            </p:nvSpPr>
            <p:spPr>
              <a:xfrm>
                <a:off x="3711221" y="922686"/>
                <a:ext cx="18478" cy="39909"/>
              </a:xfrm>
              <a:custGeom>
                <a:avLst/>
                <a:gdLst>
                  <a:gd name="connsiteX0" fmla="*/ 0 w 18478"/>
                  <a:gd name="connsiteY0" fmla="*/ 0 h 39909"/>
                  <a:gd name="connsiteX1" fmla="*/ 18479 w 18478"/>
                  <a:gd name="connsiteY1" fmla="*/ 39910 h 3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78" h="39909">
                    <a:moveTo>
                      <a:pt x="0" y="0"/>
                    </a:moveTo>
                    <a:cubicBezTo>
                      <a:pt x="5524" y="16097"/>
                      <a:pt x="12668" y="30004"/>
                      <a:pt x="18479" y="3991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91A0908-C5DB-A553-5D23-B03EEF7805FB}"/>
                  </a:ext>
                </a:extLst>
              </p:cNvPr>
              <p:cNvSpPr/>
              <p:nvPr/>
            </p:nvSpPr>
            <p:spPr>
              <a:xfrm>
                <a:off x="3703411" y="794563"/>
                <a:ext cx="51149" cy="66590"/>
              </a:xfrm>
              <a:custGeom>
                <a:avLst/>
                <a:gdLst>
                  <a:gd name="connsiteX0" fmla="*/ 51149 w 51149"/>
                  <a:gd name="connsiteY0" fmla="*/ 11 h 66590"/>
                  <a:gd name="connsiteX1" fmla="*/ 1238 w 51149"/>
                  <a:gd name="connsiteY1" fmla="*/ 58971 h 66590"/>
                  <a:gd name="connsiteX2" fmla="*/ 0 w 51149"/>
                  <a:gd name="connsiteY2" fmla="*/ 66591 h 66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149" h="66590">
                    <a:moveTo>
                      <a:pt x="51149" y="11"/>
                    </a:moveTo>
                    <a:cubicBezTo>
                      <a:pt x="51149" y="11"/>
                      <a:pt x="13716" y="-2275"/>
                      <a:pt x="1238" y="58971"/>
                    </a:cubicBezTo>
                    <a:cubicBezTo>
                      <a:pt x="762" y="61543"/>
                      <a:pt x="286" y="64019"/>
                      <a:pt x="0" y="6659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087BB051-0431-6C87-1F49-E242B58DA1F6}"/>
                  </a:ext>
                </a:extLst>
              </p:cNvPr>
              <p:cNvSpPr/>
              <p:nvPr/>
            </p:nvSpPr>
            <p:spPr>
              <a:xfrm>
                <a:off x="3787516" y="801242"/>
                <a:ext cx="63799" cy="179355"/>
              </a:xfrm>
              <a:custGeom>
                <a:avLst/>
                <a:gdLst>
                  <a:gd name="connsiteX0" fmla="*/ 39624 w 63799"/>
                  <a:gd name="connsiteY0" fmla="*/ 179356 h 179355"/>
                  <a:gd name="connsiteX1" fmla="*/ 36290 w 63799"/>
                  <a:gd name="connsiteY1" fmla="*/ 144113 h 179355"/>
                  <a:gd name="connsiteX2" fmla="*/ 63532 w 63799"/>
                  <a:gd name="connsiteY2" fmla="*/ 107823 h 179355"/>
                  <a:gd name="connsiteX3" fmla="*/ 0 w 63799"/>
                  <a:gd name="connsiteY3" fmla="*/ 0 h 179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99" h="179355">
                    <a:moveTo>
                      <a:pt x="39624" y="179356"/>
                    </a:moveTo>
                    <a:lnTo>
                      <a:pt x="36290" y="144113"/>
                    </a:lnTo>
                    <a:cubicBezTo>
                      <a:pt x="36290" y="144113"/>
                      <a:pt x="66961" y="136207"/>
                      <a:pt x="63532" y="107823"/>
                    </a:cubicBez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9EA34250-DD30-0003-0F6E-43849FC0C090}"/>
                  </a:ext>
                </a:extLst>
              </p:cNvPr>
              <p:cNvSpPr/>
              <p:nvPr/>
            </p:nvSpPr>
            <p:spPr>
              <a:xfrm>
                <a:off x="3641212" y="860488"/>
                <a:ext cx="140398" cy="120110"/>
              </a:xfrm>
              <a:custGeom>
                <a:avLst/>
                <a:gdLst>
                  <a:gd name="connsiteX0" fmla="*/ 62294 w 140398"/>
                  <a:gd name="connsiteY0" fmla="*/ 381 h 120110"/>
                  <a:gd name="connsiteX1" fmla="*/ 0 w 140398"/>
                  <a:gd name="connsiteY1" fmla="*/ 120110 h 120110"/>
                  <a:gd name="connsiteX2" fmla="*/ 140399 w 140398"/>
                  <a:gd name="connsiteY2" fmla="*/ 120110 h 120110"/>
                  <a:gd name="connsiteX3" fmla="*/ 50292 w 140398"/>
                  <a:gd name="connsiteY3" fmla="*/ 92869 h 120110"/>
                  <a:gd name="connsiteX4" fmla="*/ 96774 w 140398"/>
                  <a:gd name="connsiteY4" fmla="*/ 19717 h 120110"/>
                  <a:gd name="connsiteX5" fmla="*/ 78772 w 140398"/>
                  <a:gd name="connsiteY5" fmla="*/ 0 h 12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398" h="120110">
                    <a:moveTo>
                      <a:pt x="62294" y="381"/>
                    </a:moveTo>
                    <a:lnTo>
                      <a:pt x="0" y="120110"/>
                    </a:lnTo>
                    <a:lnTo>
                      <a:pt x="140399" y="120110"/>
                    </a:lnTo>
                    <a:lnTo>
                      <a:pt x="50292" y="92869"/>
                    </a:lnTo>
                    <a:lnTo>
                      <a:pt x="96774" y="19717"/>
                    </a:lnTo>
                    <a:cubicBezTo>
                      <a:pt x="96774" y="19717"/>
                      <a:pt x="100108" y="8287"/>
                      <a:pt x="78772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DE3F060-5A9B-3E3D-B2FD-CE9FE9E084D6}"/>
                  </a:ext>
                </a:extLst>
              </p:cNvPr>
              <p:cNvSpPr/>
              <p:nvPr/>
            </p:nvSpPr>
            <p:spPr>
              <a:xfrm>
                <a:off x="3787421" y="757903"/>
                <a:ext cx="6286" cy="43433"/>
              </a:xfrm>
              <a:custGeom>
                <a:avLst/>
                <a:gdLst>
                  <a:gd name="connsiteX0" fmla="*/ 6287 w 6286"/>
                  <a:gd name="connsiteY0" fmla="*/ 0 h 43433"/>
                  <a:gd name="connsiteX1" fmla="*/ 0 w 6286"/>
                  <a:gd name="connsiteY1" fmla="*/ 43434 h 43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86" h="43433">
                    <a:moveTo>
                      <a:pt x="6287" y="0"/>
                    </a:moveTo>
                    <a:lnTo>
                      <a:pt x="0" y="43434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AF0221DC-3E02-AFF9-A468-D0A1E8F27C5F}"/>
                  </a:ext>
                </a:extLst>
              </p:cNvPr>
              <p:cNvSpPr/>
              <p:nvPr/>
            </p:nvSpPr>
            <p:spPr>
              <a:xfrm>
                <a:off x="3754560" y="714469"/>
                <a:ext cx="52387" cy="145827"/>
              </a:xfrm>
              <a:custGeom>
                <a:avLst/>
                <a:gdLst>
                  <a:gd name="connsiteX0" fmla="*/ 52388 w 52387"/>
                  <a:gd name="connsiteY0" fmla="*/ 145828 h 145827"/>
                  <a:gd name="connsiteX1" fmla="*/ 0 w 52387"/>
                  <a:gd name="connsiteY1" fmla="*/ 80105 h 145827"/>
                  <a:gd name="connsiteX2" fmla="*/ 11620 w 52387"/>
                  <a:gd name="connsiteY2" fmla="*/ 0 h 145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387" h="145827">
                    <a:moveTo>
                      <a:pt x="52388" y="145828"/>
                    </a:moveTo>
                    <a:lnTo>
                      <a:pt x="0" y="80105"/>
                    </a:lnTo>
                    <a:lnTo>
                      <a:pt x="1162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</p:grpSp>
      <p:grpSp>
        <p:nvGrpSpPr>
          <p:cNvPr id="31" name="Graphique 41">
            <a:extLst>
              <a:ext uri="{FF2B5EF4-FFF2-40B4-BE49-F238E27FC236}">
                <a16:creationId xmlns:a16="http://schemas.microsoft.com/office/drawing/2014/main" id="{E620BB04-7F60-8A47-B80B-75D14B597A0D}"/>
              </a:ext>
            </a:extLst>
          </p:cNvPr>
          <p:cNvGrpSpPr/>
          <p:nvPr/>
        </p:nvGrpSpPr>
        <p:grpSpPr>
          <a:xfrm>
            <a:off x="961200" y="2203072"/>
            <a:ext cx="452630" cy="405755"/>
            <a:chOff x="1938593" y="1371651"/>
            <a:chExt cx="581679" cy="582524"/>
          </a:xfrm>
        </p:grpSpPr>
        <p:sp>
          <p:nvSpPr>
            <p:cNvPr id="32" name="Forme libre : forme 253">
              <a:extLst>
                <a:ext uri="{FF2B5EF4-FFF2-40B4-BE49-F238E27FC236}">
                  <a16:creationId xmlns:a16="http://schemas.microsoft.com/office/drawing/2014/main" id="{64428624-F33C-0E49-7DA9-1DF708BC1023}"/>
                </a:ext>
              </a:extLst>
            </p:cNvPr>
            <p:cNvSpPr/>
            <p:nvPr/>
          </p:nvSpPr>
          <p:spPr>
            <a:xfrm>
              <a:off x="1938593" y="1551561"/>
              <a:ext cx="401768" cy="402614"/>
            </a:xfrm>
            <a:custGeom>
              <a:avLst/>
              <a:gdLst>
                <a:gd name="connsiteX0" fmla="*/ 21299 w 401768"/>
                <a:gd name="connsiteY0" fmla="*/ 302478 h 402614"/>
                <a:gd name="connsiteX1" fmla="*/ 28200 w 401768"/>
                <a:gd name="connsiteY1" fmla="*/ 306490 h 402614"/>
                <a:gd name="connsiteX2" fmla="*/ 71047 w 401768"/>
                <a:gd name="connsiteY2" fmla="*/ 299589 h 402614"/>
                <a:gd name="connsiteX3" fmla="*/ 96883 w 401768"/>
                <a:gd name="connsiteY3" fmla="*/ 326549 h 402614"/>
                <a:gd name="connsiteX4" fmla="*/ 88057 w 401768"/>
                <a:gd name="connsiteY4" fmla="*/ 369235 h 402614"/>
                <a:gd name="connsiteX5" fmla="*/ 91748 w 401768"/>
                <a:gd name="connsiteY5" fmla="*/ 376296 h 402614"/>
                <a:gd name="connsiteX6" fmla="*/ 145026 w 401768"/>
                <a:gd name="connsiteY6" fmla="*/ 399886 h 402614"/>
                <a:gd name="connsiteX7" fmla="*/ 152729 w 401768"/>
                <a:gd name="connsiteY7" fmla="*/ 397800 h 402614"/>
                <a:gd name="connsiteX8" fmla="*/ 177923 w 401768"/>
                <a:gd name="connsiteY8" fmla="*/ 362495 h 402614"/>
                <a:gd name="connsiteX9" fmla="*/ 215314 w 401768"/>
                <a:gd name="connsiteY9" fmla="*/ 363298 h 402614"/>
                <a:gd name="connsiteX10" fmla="*/ 239385 w 401768"/>
                <a:gd name="connsiteY10" fmla="*/ 399726 h 402614"/>
                <a:gd name="connsiteX11" fmla="*/ 244681 w 401768"/>
                <a:gd name="connsiteY11" fmla="*/ 402614 h 402614"/>
                <a:gd name="connsiteX12" fmla="*/ 246927 w 401768"/>
                <a:gd name="connsiteY12" fmla="*/ 402133 h 402614"/>
                <a:gd name="connsiteX13" fmla="*/ 301329 w 401768"/>
                <a:gd name="connsiteY13" fmla="*/ 380950 h 402614"/>
                <a:gd name="connsiteX14" fmla="*/ 305340 w 401768"/>
                <a:gd name="connsiteY14" fmla="*/ 374050 h 402614"/>
                <a:gd name="connsiteX15" fmla="*/ 298280 w 401768"/>
                <a:gd name="connsiteY15" fmla="*/ 331203 h 402614"/>
                <a:gd name="connsiteX16" fmla="*/ 325560 w 401768"/>
                <a:gd name="connsiteY16" fmla="*/ 305206 h 402614"/>
                <a:gd name="connsiteX17" fmla="*/ 368086 w 401768"/>
                <a:gd name="connsiteY17" fmla="*/ 314032 h 402614"/>
                <a:gd name="connsiteX18" fmla="*/ 375147 w 401768"/>
                <a:gd name="connsiteY18" fmla="*/ 310341 h 402614"/>
                <a:gd name="connsiteX19" fmla="*/ 399058 w 401768"/>
                <a:gd name="connsiteY19" fmla="*/ 256903 h 402614"/>
                <a:gd name="connsiteX20" fmla="*/ 396972 w 401768"/>
                <a:gd name="connsiteY20" fmla="*/ 249200 h 402614"/>
                <a:gd name="connsiteX21" fmla="*/ 361667 w 401768"/>
                <a:gd name="connsiteY21" fmla="*/ 224005 h 402614"/>
                <a:gd name="connsiteX22" fmla="*/ 362470 w 401768"/>
                <a:gd name="connsiteY22" fmla="*/ 186133 h 402614"/>
                <a:gd name="connsiteX23" fmla="*/ 398897 w 401768"/>
                <a:gd name="connsiteY23" fmla="*/ 162222 h 402614"/>
                <a:gd name="connsiteX24" fmla="*/ 401305 w 401768"/>
                <a:gd name="connsiteY24" fmla="*/ 154680 h 402614"/>
                <a:gd name="connsiteX25" fmla="*/ 380282 w 401768"/>
                <a:gd name="connsiteY25" fmla="*/ 100279 h 402614"/>
                <a:gd name="connsiteX26" fmla="*/ 373382 w 401768"/>
                <a:gd name="connsiteY26" fmla="*/ 96267 h 402614"/>
                <a:gd name="connsiteX27" fmla="*/ 330535 w 401768"/>
                <a:gd name="connsiteY27" fmla="*/ 103168 h 402614"/>
                <a:gd name="connsiteX28" fmla="*/ 304699 w 401768"/>
                <a:gd name="connsiteY28" fmla="*/ 75887 h 402614"/>
                <a:gd name="connsiteX29" fmla="*/ 313525 w 401768"/>
                <a:gd name="connsiteY29" fmla="*/ 33361 h 402614"/>
                <a:gd name="connsiteX30" fmla="*/ 309834 w 401768"/>
                <a:gd name="connsiteY30" fmla="*/ 26300 h 402614"/>
                <a:gd name="connsiteX31" fmla="*/ 256556 w 401768"/>
                <a:gd name="connsiteY31" fmla="*/ 2710 h 402614"/>
                <a:gd name="connsiteX32" fmla="*/ 248853 w 401768"/>
                <a:gd name="connsiteY32" fmla="*/ 4796 h 402614"/>
                <a:gd name="connsiteX33" fmla="*/ 223659 w 401768"/>
                <a:gd name="connsiteY33" fmla="*/ 40101 h 402614"/>
                <a:gd name="connsiteX34" fmla="*/ 185786 w 401768"/>
                <a:gd name="connsiteY34" fmla="*/ 39298 h 402614"/>
                <a:gd name="connsiteX35" fmla="*/ 162036 w 401768"/>
                <a:gd name="connsiteY35" fmla="*/ 2871 h 402614"/>
                <a:gd name="connsiteX36" fmla="*/ 154494 w 401768"/>
                <a:gd name="connsiteY36" fmla="*/ 464 h 402614"/>
                <a:gd name="connsiteX37" fmla="*/ 100093 w 401768"/>
                <a:gd name="connsiteY37" fmla="*/ 21646 h 402614"/>
                <a:gd name="connsiteX38" fmla="*/ 96081 w 401768"/>
                <a:gd name="connsiteY38" fmla="*/ 28547 h 402614"/>
                <a:gd name="connsiteX39" fmla="*/ 102981 w 401768"/>
                <a:gd name="connsiteY39" fmla="*/ 71554 h 402614"/>
                <a:gd name="connsiteX40" fmla="*/ 75380 w 401768"/>
                <a:gd name="connsiteY40" fmla="*/ 97872 h 402614"/>
                <a:gd name="connsiteX41" fmla="*/ 33175 w 401768"/>
                <a:gd name="connsiteY41" fmla="*/ 88885 h 402614"/>
                <a:gd name="connsiteX42" fmla="*/ 26114 w 401768"/>
                <a:gd name="connsiteY42" fmla="*/ 92576 h 402614"/>
                <a:gd name="connsiteX43" fmla="*/ 2524 w 401768"/>
                <a:gd name="connsiteY43" fmla="*/ 146014 h 402614"/>
                <a:gd name="connsiteX44" fmla="*/ 4610 w 401768"/>
                <a:gd name="connsiteY44" fmla="*/ 153717 h 402614"/>
                <a:gd name="connsiteX45" fmla="*/ 39915 w 401768"/>
                <a:gd name="connsiteY45" fmla="*/ 178912 h 402614"/>
                <a:gd name="connsiteX46" fmla="*/ 39112 w 401768"/>
                <a:gd name="connsiteY46" fmla="*/ 216784 h 402614"/>
                <a:gd name="connsiteX47" fmla="*/ 2845 w 401768"/>
                <a:gd name="connsiteY47" fmla="*/ 240534 h 402614"/>
                <a:gd name="connsiteX48" fmla="*/ 438 w 401768"/>
                <a:gd name="connsiteY48" fmla="*/ 248077 h 402614"/>
                <a:gd name="connsiteX49" fmla="*/ 21299 w 401768"/>
                <a:gd name="connsiteY49" fmla="*/ 302478 h 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01768" h="402614">
                  <a:moveTo>
                    <a:pt x="21299" y="302478"/>
                  </a:moveTo>
                  <a:cubicBezTo>
                    <a:pt x="22423" y="305206"/>
                    <a:pt x="25311" y="306971"/>
                    <a:pt x="28200" y="306490"/>
                  </a:cubicBezTo>
                  <a:lnTo>
                    <a:pt x="71047" y="299589"/>
                  </a:lnTo>
                  <a:cubicBezTo>
                    <a:pt x="78589" y="309539"/>
                    <a:pt x="87255" y="318686"/>
                    <a:pt x="96883" y="326549"/>
                  </a:cubicBezTo>
                  <a:lnTo>
                    <a:pt x="88057" y="369235"/>
                  </a:lnTo>
                  <a:cubicBezTo>
                    <a:pt x="87415" y="372124"/>
                    <a:pt x="89020" y="375013"/>
                    <a:pt x="91748" y="376296"/>
                  </a:cubicBezTo>
                  <a:lnTo>
                    <a:pt x="145026" y="399886"/>
                  </a:lnTo>
                  <a:cubicBezTo>
                    <a:pt x="147754" y="401170"/>
                    <a:pt x="150963" y="400207"/>
                    <a:pt x="152729" y="397800"/>
                  </a:cubicBezTo>
                  <a:lnTo>
                    <a:pt x="177923" y="362495"/>
                  </a:lnTo>
                  <a:cubicBezTo>
                    <a:pt x="190280" y="364261"/>
                    <a:pt x="202957" y="364582"/>
                    <a:pt x="215314" y="363298"/>
                  </a:cubicBezTo>
                  <a:lnTo>
                    <a:pt x="239385" y="399726"/>
                  </a:lnTo>
                  <a:cubicBezTo>
                    <a:pt x="240508" y="401491"/>
                    <a:pt x="242434" y="402614"/>
                    <a:pt x="244681" y="402614"/>
                  </a:cubicBezTo>
                  <a:cubicBezTo>
                    <a:pt x="245483" y="402614"/>
                    <a:pt x="246286" y="402454"/>
                    <a:pt x="246927" y="402133"/>
                  </a:cubicBezTo>
                  <a:lnTo>
                    <a:pt x="301329" y="380950"/>
                  </a:lnTo>
                  <a:cubicBezTo>
                    <a:pt x="304057" y="379827"/>
                    <a:pt x="305822" y="377099"/>
                    <a:pt x="305340" y="374050"/>
                  </a:cubicBezTo>
                  <a:lnTo>
                    <a:pt x="298280" y="331203"/>
                  </a:lnTo>
                  <a:cubicBezTo>
                    <a:pt x="308389" y="323660"/>
                    <a:pt x="317697" y="314995"/>
                    <a:pt x="325560" y="305206"/>
                  </a:cubicBezTo>
                  <a:lnTo>
                    <a:pt x="368086" y="314032"/>
                  </a:lnTo>
                  <a:cubicBezTo>
                    <a:pt x="370975" y="314674"/>
                    <a:pt x="374024" y="313069"/>
                    <a:pt x="375147" y="310341"/>
                  </a:cubicBezTo>
                  <a:lnTo>
                    <a:pt x="399058" y="256903"/>
                  </a:lnTo>
                  <a:cubicBezTo>
                    <a:pt x="400181" y="254175"/>
                    <a:pt x="399379" y="250965"/>
                    <a:pt x="396972" y="249200"/>
                  </a:cubicBezTo>
                  <a:lnTo>
                    <a:pt x="361667" y="224005"/>
                  </a:lnTo>
                  <a:cubicBezTo>
                    <a:pt x="363593" y="211488"/>
                    <a:pt x="363753" y="198811"/>
                    <a:pt x="362470" y="186133"/>
                  </a:cubicBezTo>
                  <a:lnTo>
                    <a:pt x="398897" y="162222"/>
                  </a:lnTo>
                  <a:cubicBezTo>
                    <a:pt x="401465" y="160618"/>
                    <a:pt x="402428" y="157408"/>
                    <a:pt x="401305" y="154680"/>
                  </a:cubicBezTo>
                  <a:lnTo>
                    <a:pt x="380282" y="100279"/>
                  </a:lnTo>
                  <a:cubicBezTo>
                    <a:pt x="379159" y="97551"/>
                    <a:pt x="376431" y="95786"/>
                    <a:pt x="373382" y="96267"/>
                  </a:cubicBezTo>
                  <a:lnTo>
                    <a:pt x="330535" y="103168"/>
                  </a:lnTo>
                  <a:cubicBezTo>
                    <a:pt x="322993" y="93058"/>
                    <a:pt x="314327" y="83911"/>
                    <a:pt x="304699" y="75887"/>
                  </a:cubicBezTo>
                  <a:lnTo>
                    <a:pt x="313525" y="33361"/>
                  </a:lnTo>
                  <a:cubicBezTo>
                    <a:pt x="314167" y="30472"/>
                    <a:pt x="312562" y="27423"/>
                    <a:pt x="309834" y="26300"/>
                  </a:cubicBezTo>
                  <a:lnTo>
                    <a:pt x="256556" y="2710"/>
                  </a:lnTo>
                  <a:cubicBezTo>
                    <a:pt x="253828" y="1587"/>
                    <a:pt x="250618" y="2389"/>
                    <a:pt x="248853" y="4796"/>
                  </a:cubicBezTo>
                  <a:lnTo>
                    <a:pt x="223659" y="40101"/>
                  </a:lnTo>
                  <a:cubicBezTo>
                    <a:pt x="211142" y="38336"/>
                    <a:pt x="198464" y="38015"/>
                    <a:pt x="185786" y="39298"/>
                  </a:cubicBezTo>
                  <a:lnTo>
                    <a:pt x="162036" y="2871"/>
                  </a:lnTo>
                  <a:cubicBezTo>
                    <a:pt x="160431" y="303"/>
                    <a:pt x="157222" y="-660"/>
                    <a:pt x="154494" y="464"/>
                  </a:cubicBezTo>
                  <a:lnTo>
                    <a:pt x="100093" y="21646"/>
                  </a:lnTo>
                  <a:cubicBezTo>
                    <a:pt x="97365" y="22770"/>
                    <a:pt x="95599" y="25498"/>
                    <a:pt x="96081" y="28547"/>
                  </a:cubicBezTo>
                  <a:lnTo>
                    <a:pt x="102981" y="71554"/>
                  </a:lnTo>
                  <a:cubicBezTo>
                    <a:pt x="92711" y="79417"/>
                    <a:pt x="83403" y="88083"/>
                    <a:pt x="75380" y="97872"/>
                  </a:cubicBezTo>
                  <a:lnTo>
                    <a:pt x="33175" y="88885"/>
                  </a:lnTo>
                  <a:cubicBezTo>
                    <a:pt x="30286" y="88243"/>
                    <a:pt x="27237" y="89848"/>
                    <a:pt x="26114" y="92576"/>
                  </a:cubicBezTo>
                  <a:lnTo>
                    <a:pt x="2524" y="146014"/>
                  </a:lnTo>
                  <a:cubicBezTo>
                    <a:pt x="1400" y="148743"/>
                    <a:pt x="2203" y="151952"/>
                    <a:pt x="4610" y="153717"/>
                  </a:cubicBezTo>
                  <a:lnTo>
                    <a:pt x="39915" y="178912"/>
                  </a:lnTo>
                  <a:cubicBezTo>
                    <a:pt x="38149" y="191429"/>
                    <a:pt x="37828" y="204106"/>
                    <a:pt x="39112" y="216784"/>
                  </a:cubicBezTo>
                  <a:lnTo>
                    <a:pt x="2845" y="240534"/>
                  </a:lnTo>
                  <a:cubicBezTo>
                    <a:pt x="438" y="242139"/>
                    <a:pt x="-686" y="245349"/>
                    <a:pt x="438" y="248077"/>
                  </a:cubicBezTo>
                  <a:lnTo>
                    <a:pt x="21299" y="302478"/>
                  </a:lnTo>
                  <a:close/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3" name="Forme libre : forme 254">
              <a:extLst>
                <a:ext uri="{FF2B5EF4-FFF2-40B4-BE49-F238E27FC236}">
                  <a16:creationId xmlns:a16="http://schemas.microsoft.com/office/drawing/2014/main" id="{7D87683C-5CF5-C955-8EC8-FF06A322B05C}"/>
                </a:ext>
              </a:extLst>
            </p:cNvPr>
            <p:cNvSpPr/>
            <p:nvPr/>
          </p:nvSpPr>
          <p:spPr>
            <a:xfrm>
              <a:off x="2042377" y="1655692"/>
              <a:ext cx="193853" cy="193853"/>
            </a:xfrm>
            <a:custGeom>
              <a:avLst/>
              <a:gdLst>
                <a:gd name="connsiteX0" fmla="*/ 0 w 193853"/>
                <a:gd name="connsiteY0" fmla="*/ 96927 h 193853"/>
                <a:gd name="connsiteX1" fmla="*/ 96927 w 193853"/>
                <a:gd name="connsiteY1" fmla="*/ 193854 h 193853"/>
                <a:gd name="connsiteX2" fmla="*/ 193854 w 193853"/>
                <a:gd name="connsiteY2" fmla="*/ 96927 h 193853"/>
                <a:gd name="connsiteX3" fmla="*/ 96927 w 193853"/>
                <a:gd name="connsiteY3" fmla="*/ 0 h 193853"/>
                <a:gd name="connsiteX4" fmla="*/ 96927 w 193853"/>
                <a:gd name="connsiteY4" fmla="*/ 0 h 193853"/>
                <a:gd name="connsiteX5" fmla="*/ 0 w 193853"/>
                <a:gd name="connsiteY5" fmla="*/ 96927 h 19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3853" h="193853">
                  <a:moveTo>
                    <a:pt x="0" y="96927"/>
                  </a:moveTo>
                  <a:cubicBezTo>
                    <a:pt x="0" y="150365"/>
                    <a:pt x="43328" y="193854"/>
                    <a:pt x="96927" y="193854"/>
                  </a:cubicBezTo>
                  <a:cubicBezTo>
                    <a:pt x="150365" y="193854"/>
                    <a:pt x="193854" y="150526"/>
                    <a:pt x="193854" y="96927"/>
                  </a:cubicBezTo>
                  <a:cubicBezTo>
                    <a:pt x="193854" y="43489"/>
                    <a:pt x="150526" y="0"/>
                    <a:pt x="96927" y="0"/>
                  </a:cubicBezTo>
                  <a:lnTo>
                    <a:pt x="96927" y="0"/>
                  </a:lnTo>
                  <a:cubicBezTo>
                    <a:pt x="43489" y="0"/>
                    <a:pt x="160" y="43328"/>
                    <a:pt x="0" y="96927"/>
                  </a:cubicBezTo>
                  <a:close/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4" name="Forme libre : forme 255">
              <a:extLst>
                <a:ext uri="{FF2B5EF4-FFF2-40B4-BE49-F238E27FC236}">
                  <a16:creationId xmlns:a16="http://schemas.microsoft.com/office/drawing/2014/main" id="{25F0C3F1-7FEB-9C5C-9608-CBB6503237CD}"/>
                </a:ext>
              </a:extLst>
            </p:cNvPr>
            <p:cNvSpPr/>
            <p:nvPr/>
          </p:nvSpPr>
          <p:spPr>
            <a:xfrm>
              <a:off x="2015761" y="1632262"/>
              <a:ext cx="165908" cy="244403"/>
            </a:xfrm>
            <a:custGeom>
              <a:avLst/>
              <a:gdLst>
                <a:gd name="connsiteX0" fmla="*/ 96262 w 165908"/>
                <a:gd name="connsiteY0" fmla="*/ 0 h 244403"/>
                <a:gd name="connsiteX1" fmla="*/ 3026 w 165908"/>
                <a:gd name="connsiteY1" fmla="*/ 147637 h 244403"/>
                <a:gd name="connsiteX2" fmla="*/ 123383 w 165908"/>
                <a:gd name="connsiteY2" fmla="*/ 243922 h 244403"/>
                <a:gd name="connsiteX3" fmla="*/ 123543 w 165908"/>
                <a:gd name="connsiteY3" fmla="*/ 244404 h 244403"/>
                <a:gd name="connsiteX4" fmla="*/ 165909 w 165908"/>
                <a:gd name="connsiteY4" fmla="*/ 237022 h 24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908" h="244403">
                  <a:moveTo>
                    <a:pt x="96262" y="0"/>
                  </a:moveTo>
                  <a:cubicBezTo>
                    <a:pt x="29826" y="14924"/>
                    <a:pt x="-11898" y="81040"/>
                    <a:pt x="3026" y="147637"/>
                  </a:cubicBezTo>
                  <a:cubicBezTo>
                    <a:pt x="15704" y="203964"/>
                    <a:pt x="65772" y="243922"/>
                    <a:pt x="123383" y="243922"/>
                  </a:cubicBezTo>
                  <a:lnTo>
                    <a:pt x="123543" y="244404"/>
                  </a:lnTo>
                  <a:cubicBezTo>
                    <a:pt x="137986" y="244404"/>
                    <a:pt x="152268" y="241997"/>
                    <a:pt x="165909" y="237022"/>
                  </a:cubicBezTo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5" name="Forme libre : forme 256">
              <a:extLst>
                <a:ext uri="{FF2B5EF4-FFF2-40B4-BE49-F238E27FC236}">
                  <a16:creationId xmlns:a16="http://schemas.microsoft.com/office/drawing/2014/main" id="{FF6DC22D-E3C6-BEEF-59F7-133646EC089F}"/>
                </a:ext>
              </a:extLst>
            </p:cNvPr>
            <p:cNvSpPr/>
            <p:nvPr/>
          </p:nvSpPr>
          <p:spPr>
            <a:xfrm>
              <a:off x="2239922" y="1371651"/>
              <a:ext cx="280350" cy="280189"/>
            </a:xfrm>
            <a:custGeom>
              <a:avLst/>
              <a:gdLst>
                <a:gd name="connsiteX0" fmla="*/ 275536 w 280350"/>
                <a:gd name="connsiteY0" fmla="*/ 115863 h 280189"/>
                <a:gd name="connsiteX1" fmla="*/ 248095 w 280350"/>
                <a:gd name="connsiteY1" fmla="*/ 109605 h 280189"/>
                <a:gd name="connsiteX2" fmla="*/ 239268 w 280350"/>
                <a:gd name="connsiteY2" fmla="*/ 87780 h 280189"/>
                <a:gd name="connsiteX3" fmla="*/ 254835 w 280350"/>
                <a:gd name="connsiteY3" fmla="*/ 64351 h 280189"/>
                <a:gd name="connsiteX4" fmla="*/ 254193 w 280350"/>
                <a:gd name="connsiteY4" fmla="*/ 56487 h 280189"/>
                <a:gd name="connsiteX5" fmla="*/ 226591 w 280350"/>
                <a:gd name="connsiteY5" fmla="*/ 28404 h 280189"/>
                <a:gd name="connsiteX6" fmla="*/ 218728 w 280350"/>
                <a:gd name="connsiteY6" fmla="*/ 27281 h 280189"/>
                <a:gd name="connsiteX7" fmla="*/ 194817 w 280350"/>
                <a:gd name="connsiteY7" fmla="*/ 42365 h 280189"/>
                <a:gd name="connsiteX8" fmla="*/ 173313 w 280350"/>
                <a:gd name="connsiteY8" fmla="*/ 33218 h 280189"/>
                <a:gd name="connsiteX9" fmla="*/ 167697 w 280350"/>
                <a:gd name="connsiteY9" fmla="*/ 5456 h 280189"/>
                <a:gd name="connsiteX10" fmla="*/ 161438 w 280350"/>
                <a:gd name="connsiteY10" fmla="*/ 481 h 280189"/>
                <a:gd name="connsiteX11" fmla="*/ 121961 w 280350"/>
                <a:gd name="connsiteY11" fmla="*/ 0 h 280189"/>
                <a:gd name="connsiteX12" fmla="*/ 115703 w 280350"/>
                <a:gd name="connsiteY12" fmla="*/ 4975 h 280189"/>
                <a:gd name="connsiteX13" fmla="*/ 109444 w 280350"/>
                <a:gd name="connsiteY13" fmla="*/ 32576 h 280189"/>
                <a:gd name="connsiteX14" fmla="*/ 87780 w 280350"/>
                <a:gd name="connsiteY14" fmla="*/ 41242 h 280189"/>
                <a:gd name="connsiteX15" fmla="*/ 64351 w 280350"/>
                <a:gd name="connsiteY15" fmla="*/ 25516 h 280189"/>
                <a:gd name="connsiteX16" fmla="*/ 56487 w 280350"/>
                <a:gd name="connsiteY16" fmla="*/ 26318 h 280189"/>
                <a:gd name="connsiteX17" fmla="*/ 28244 w 280350"/>
                <a:gd name="connsiteY17" fmla="*/ 53920 h 280189"/>
                <a:gd name="connsiteX18" fmla="*/ 27281 w 280350"/>
                <a:gd name="connsiteY18" fmla="*/ 61943 h 280189"/>
                <a:gd name="connsiteX19" fmla="*/ 42365 w 280350"/>
                <a:gd name="connsiteY19" fmla="*/ 85694 h 280189"/>
                <a:gd name="connsiteX20" fmla="*/ 33058 w 280350"/>
                <a:gd name="connsiteY20" fmla="*/ 107358 h 280189"/>
                <a:gd name="connsiteX21" fmla="*/ 5456 w 280350"/>
                <a:gd name="connsiteY21" fmla="*/ 112814 h 280189"/>
                <a:gd name="connsiteX22" fmla="*/ 481 w 280350"/>
                <a:gd name="connsiteY22" fmla="*/ 119073 h 280189"/>
                <a:gd name="connsiteX23" fmla="*/ 0 w 280350"/>
                <a:gd name="connsiteY23" fmla="*/ 158549 h 280189"/>
                <a:gd name="connsiteX24" fmla="*/ 4975 w 280350"/>
                <a:gd name="connsiteY24" fmla="*/ 164808 h 280189"/>
                <a:gd name="connsiteX25" fmla="*/ 32416 w 280350"/>
                <a:gd name="connsiteY25" fmla="*/ 171067 h 280189"/>
                <a:gd name="connsiteX26" fmla="*/ 41242 w 280350"/>
                <a:gd name="connsiteY26" fmla="*/ 192891 h 280189"/>
                <a:gd name="connsiteX27" fmla="*/ 25676 w 280350"/>
                <a:gd name="connsiteY27" fmla="*/ 216320 h 280189"/>
                <a:gd name="connsiteX28" fmla="*/ 26318 w 280350"/>
                <a:gd name="connsiteY28" fmla="*/ 223863 h 280189"/>
                <a:gd name="connsiteX29" fmla="*/ 53920 w 280350"/>
                <a:gd name="connsiteY29" fmla="*/ 252106 h 280189"/>
                <a:gd name="connsiteX30" fmla="*/ 61783 w 280350"/>
                <a:gd name="connsiteY30" fmla="*/ 252909 h 280189"/>
                <a:gd name="connsiteX31" fmla="*/ 85533 w 280350"/>
                <a:gd name="connsiteY31" fmla="*/ 237824 h 280189"/>
                <a:gd name="connsiteX32" fmla="*/ 107037 w 280350"/>
                <a:gd name="connsiteY32" fmla="*/ 246971 h 280189"/>
                <a:gd name="connsiteX33" fmla="*/ 112654 w 280350"/>
                <a:gd name="connsiteY33" fmla="*/ 274733 h 280189"/>
                <a:gd name="connsiteX34" fmla="*/ 118912 w 280350"/>
                <a:gd name="connsiteY34" fmla="*/ 279708 h 280189"/>
                <a:gd name="connsiteX35" fmla="*/ 158389 w 280350"/>
                <a:gd name="connsiteY35" fmla="*/ 280190 h 280189"/>
                <a:gd name="connsiteX36" fmla="*/ 158389 w 280350"/>
                <a:gd name="connsiteY36" fmla="*/ 280190 h 280189"/>
                <a:gd name="connsiteX37" fmla="*/ 164648 w 280350"/>
                <a:gd name="connsiteY37" fmla="*/ 275215 h 280189"/>
                <a:gd name="connsiteX38" fmla="*/ 170906 w 280350"/>
                <a:gd name="connsiteY38" fmla="*/ 247613 h 280189"/>
                <a:gd name="connsiteX39" fmla="*/ 192731 w 280350"/>
                <a:gd name="connsiteY39" fmla="*/ 238787 h 280189"/>
                <a:gd name="connsiteX40" fmla="*/ 216320 w 280350"/>
                <a:gd name="connsiteY40" fmla="*/ 254353 h 280189"/>
                <a:gd name="connsiteX41" fmla="*/ 223863 w 280350"/>
                <a:gd name="connsiteY41" fmla="*/ 253711 h 280189"/>
                <a:gd name="connsiteX42" fmla="*/ 252106 w 280350"/>
                <a:gd name="connsiteY42" fmla="*/ 226109 h 280189"/>
                <a:gd name="connsiteX43" fmla="*/ 252909 w 280350"/>
                <a:gd name="connsiteY43" fmla="*/ 218246 h 280189"/>
                <a:gd name="connsiteX44" fmla="*/ 237824 w 280350"/>
                <a:gd name="connsiteY44" fmla="*/ 194496 h 280189"/>
                <a:gd name="connsiteX45" fmla="*/ 247132 w 280350"/>
                <a:gd name="connsiteY45" fmla="*/ 172832 h 280189"/>
                <a:gd name="connsiteX46" fmla="*/ 274733 w 280350"/>
                <a:gd name="connsiteY46" fmla="*/ 167215 h 280189"/>
                <a:gd name="connsiteX47" fmla="*/ 279869 w 280350"/>
                <a:gd name="connsiteY47" fmla="*/ 160957 h 280189"/>
                <a:gd name="connsiteX48" fmla="*/ 280350 w 280350"/>
                <a:gd name="connsiteY48" fmla="*/ 121480 h 280189"/>
                <a:gd name="connsiteX49" fmla="*/ 275536 w 280350"/>
                <a:gd name="connsiteY49" fmla="*/ 115863 h 28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80350" h="280189">
                  <a:moveTo>
                    <a:pt x="275536" y="115863"/>
                  </a:moveTo>
                  <a:lnTo>
                    <a:pt x="248095" y="109605"/>
                  </a:lnTo>
                  <a:cubicBezTo>
                    <a:pt x="246008" y="102062"/>
                    <a:pt x="242959" y="94680"/>
                    <a:pt x="239268" y="87780"/>
                  </a:cubicBezTo>
                  <a:lnTo>
                    <a:pt x="254835" y="64351"/>
                  </a:lnTo>
                  <a:cubicBezTo>
                    <a:pt x="256439" y="61943"/>
                    <a:pt x="256118" y="58573"/>
                    <a:pt x="254193" y="56487"/>
                  </a:cubicBezTo>
                  <a:lnTo>
                    <a:pt x="226591" y="28404"/>
                  </a:lnTo>
                  <a:cubicBezTo>
                    <a:pt x="224505" y="26157"/>
                    <a:pt x="221135" y="25836"/>
                    <a:pt x="218728" y="27281"/>
                  </a:cubicBezTo>
                  <a:lnTo>
                    <a:pt x="194817" y="42365"/>
                  </a:lnTo>
                  <a:cubicBezTo>
                    <a:pt x="188077" y="38514"/>
                    <a:pt x="180855" y="35465"/>
                    <a:pt x="173313" y="33218"/>
                  </a:cubicBezTo>
                  <a:lnTo>
                    <a:pt x="167697" y="5456"/>
                  </a:lnTo>
                  <a:cubicBezTo>
                    <a:pt x="167055" y="2407"/>
                    <a:pt x="164487" y="321"/>
                    <a:pt x="161438" y="481"/>
                  </a:cubicBezTo>
                  <a:lnTo>
                    <a:pt x="121961" y="0"/>
                  </a:lnTo>
                  <a:cubicBezTo>
                    <a:pt x="118912" y="0"/>
                    <a:pt x="116344" y="1926"/>
                    <a:pt x="115703" y="4975"/>
                  </a:cubicBezTo>
                  <a:lnTo>
                    <a:pt x="109444" y="32576"/>
                  </a:lnTo>
                  <a:cubicBezTo>
                    <a:pt x="101902" y="34663"/>
                    <a:pt x="94680" y="37551"/>
                    <a:pt x="87780" y="41242"/>
                  </a:cubicBezTo>
                  <a:lnTo>
                    <a:pt x="64351" y="25516"/>
                  </a:lnTo>
                  <a:cubicBezTo>
                    <a:pt x="61943" y="23911"/>
                    <a:pt x="58573" y="24232"/>
                    <a:pt x="56487" y="26318"/>
                  </a:cubicBezTo>
                  <a:lnTo>
                    <a:pt x="28244" y="53920"/>
                  </a:lnTo>
                  <a:cubicBezTo>
                    <a:pt x="25997" y="56166"/>
                    <a:pt x="25676" y="59376"/>
                    <a:pt x="27281" y="61943"/>
                  </a:cubicBezTo>
                  <a:lnTo>
                    <a:pt x="42365" y="85694"/>
                  </a:lnTo>
                  <a:cubicBezTo>
                    <a:pt x="38514" y="92594"/>
                    <a:pt x="35305" y="99816"/>
                    <a:pt x="33058" y="107358"/>
                  </a:cubicBezTo>
                  <a:lnTo>
                    <a:pt x="5456" y="112814"/>
                  </a:lnTo>
                  <a:cubicBezTo>
                    <a:pt x="2407" y="113456"/>
                    <a:pt x="321" y="116024"/>
                    <a:pt x="481" y="119073"/>
                  </a:cubicBezTo>
                  <a:lnTo>
                    <a:pt x="0" y="158549"/>
                  </a:lnTo>
                  <a:cubicBezTo>
                    <a:pt x="0" y="161598"/>
                    <a:pt x="2086" y="164166"/>
                    <a:pt x="4975" y="164808"/>
                  </a:cubicBezTo>
                  <a:lnTo>
                    <a:pt x="32416" y="171067"/>
                  </a:lnTo>
                  <a:cubicBezTo>
                    <a:pt x="34502" y="178609"/>
                    <a:pt x="37551" y="185830"/>
                    <a:pt x="41242" y="192891"/>
                  </a:cubicBezTo>
                  <a:lnTo>
                    <a:pt x="25676" y="216320"/>
                  </a:lnTo>
                  <a:cubicBezTo>
                    <a:pt x="24232" y="218728"/>
                    <a:pt x="24553" y="221777"/>
                    <a:pt x="26318" y="223863"/>
                  </a:cubicBezTo>
                  <a:lnTo>
                    <a:pt x="53920" y="252106"/>
                  </a:lnTo>
                  <a:cubicBezTo>
                    <a:pt x="56006" y="254193"/>
                    <a:pt x="59215" y="254514"/>
                    <a:pt x="61783" y="252909"/>
                  </a:cubicBezTo>
                  <a:lnTo>
                    <a:pt x="85533" y="237824"/>
                  </a:lnTo>
                  <a:cubicBezTo>
                    <a:pt x="92434" y="241676"/>
                    <a:pt x="99655" y="244725"/>
                    <a:pt x="107037" y="246971"/>
                  </a:cubicBezTo>
                  <a:lnTo>
                    <a:pt x="112654" y="274733"/>
                  </a:lnTo>
                  <a:cubicBezTo>
                    <a:pt x="113295" y="277782"/>
                    <a:pt x="115863" y="279869"/>
                    <a:pt x="118912" y="279708"/>
                  </a:cubicBezTo>
                  <a:lnTo>
                    <a:pt x="158389" y="280190"/>
                  </a:lnTo>
                  <a:lnTo>
                    <a:pt x="158389" y="280190"/>
                  </a:lnTo>
                  <a:cubicBezTo>
                    <a:pt x="161438" y="280190"/>
                    <a:pt x="164006" y="278264"/>
                    <a:pt x="164648" y="275215"/>
                  </a:cubicBezTo>
                  <a:lnTo>
                    <a:pt x="170906" y="247613"/>
                  </a:lnTo>
                  <a:cubicBezTo>
                    <a:pt x="178448" y="245527"/>
                    <a:pt x="185830" y="242478"/>
                    <a:pt x="192731" y="238787"/>
                  </a:cubicBezTo>
                  <a:lnTo>
                    <a:pt x="216320" y="254353"/>
                  </a:lnTo>
                  <a:cubicBezTo>
                    <a:pt x="218728" y="255797"/>
                    <a:pt x="221777" y="255476"/>
                    <a:pt x="223863" y="253711"/>
                  </a:cubicBezTo>
                  <a:lnTo>
                    <a:pt x="252106" y="226109"/>
                  </a:lnTo>
                  <a:cubicBezTo>
                    <a:pt x="254193" y="224023"/>
                    <a:pt x="254674" y="220653"/>
                    <a:pt x="252909" y="218246"/>
                  </a:cubicBezTo>
                  <a:lnTo>
                    <a:pt x="237824" y="194496"/>
                  </a:lnTo>
                  <a:cubicBezTo>
                    <a:pt x="241676" y="187595"/>
                    <a:pt x="244885" y="180374"/>
                    <a:pt x="247132" y="172832"/>
                  </a:cubicBezTo>
                  <a:lnTo>
                    <a:pt x="274733" y="167215"/>
                  </a:lnTo>
                  <a:cubicBezTo>
                    <a:pt x="277782" y="166573"/>
                    <a:pt x="279869" y="164006"/>
                    <a:pt x="279869" y="160957"/>
                  </a:cubicBezTo>
                  <a:lnTo>
                    <a:pt x="280350" y="121480"/>
                  </a:lnTo>
                  <a:cubicBezTo>
                    <a:pt x="280350" y="119073"/>
                    <a:pt x="278424" y="116505"/>
                    <a:pt x="275536" y="115863"/>
                  </a:cubicBezTo>
                  <a:close/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6" name="Forme libre : forme 257">
              <a:extLst>
                <a:ext uri="{FF2B5EF4-FFF2-40B4-BE49-F238E27FC236}">
                  <a16:creationId xmlns:a16="http://schemas.microsoft.com/office/drawing/2014/main" id="{8EE0C719-D612-C675-E25D-379EADB8D09D}"/>
                </a:ext>
              </a:extLst>
            </p:cNvPr>
            <p:cNvSpPr/>
            <p:nvPr/>
          </p:nvSpPr>
          <p:spPr>
            <a:xfrm>
              <a:off x="2312327" y="1444698"/>
              <a:ext cx="135218" cy="135218"/>
            </a:xfrm>
            <a:custGeom>
              <a:avLst/>
              <a:gdLst>
                <a:gd name="connsiteX0" fmla="*/ 95612 w 135218"/>
                <a:gd name="connsiteY0" fmla="*/ 6067 h 135218"/>
                <a:gd name="connsiteX1" fmla="*/ 6067 w 135218"/>
                <a:gd name="connsiteY1" fmla="*/ 39606 h 135218"/>
                <a:gd name="connsiteX2" fmla="*/ 39606 w 135218"/>
                <a:gd name="connsiteY2" fmla="*/ 129152 h 135218"/>
                <a:gd name="connsiteX3" fmla="*/ 129152 w 135218"/>
                <a:gd name="connsiteY3" fmla="*/ 95612 h 135218"/>
                <a:gd name="connsiteX4" fmla="*/ 129152 w 135218"/>
                <a:gd name="connsiteY4" fmla="*/ 95612 h 135218"/>
                <a:gd name="connsiteX5" fmla="*/ 95612 w 135218"/>
                <a:gd name="connsiteY5" fmla="*/ 6067 h 13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18" h="135218">
                  <a:moveTo>
                    <a:pt x="95612" y="6067"/>
                  </a:moveTo>
                  <a:cubicBezTo>
                    <a:pt x="61592" y="-9338"/>
                    <a:pt x="21473" y="5586"/>
                    <a:pt x="6067" y="39606"/>
                  </a:cubicBezTo>
                  <a:cubicBezTo>
                    <a:pt x="-9338" y="73627"/>
                    <a:pt x="5586" y="113746"/>
                    <a:pt x="39606" y="129152"/>
                  </a:cubicBezTo>
                  <a:cubicBezTo>
                    <a:pt x="73627" y="144557"/>
                    <a:pt x="113746" y="129633"/>
                    <a:pt x="129152" y="95612"/>
                  </a:cubicBezTo>
                  <a:cubicBezTo>
                    <a:pt x="129152" y="95612"/>
                    <a:pt x="129152" y="95612"/>
                    <a:pt x="129152" y="95612"/>
                  </a:cubicBezTo>
                  <a:cubicBezTo>
                    <a:pt x="144557" y="61592"/>
                    <a:pt x="129633" y="21633"/>
                    <a:pt x="95612" y="6067"/>
                  </a:cubicBezTo>
                  <a:close/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7" name="Forme libre : forme 258">
              <a:extLst>
                <a:ext uri="{FF2B5EF4-FFF2-40B4-BE49-F238E27FC236}">
                  <a16:creationId xmlns:a16="http://schemas.microsoft.com/office/drawing/2014/main" id="{C0720728-FEBF-667D-E210-8DC91E0C1580}"/>
                </a:ext>
              </a:extLst>
            </p:cNvPr>
            <p:cNvSpPr/>
            <p:nvPr/>
          </p:nvSpPr>
          <p:spPr>
            <a:xfrm>
              <a:off x="2287743" y="1674628"/>
              <a:ext cx="23996" cy="43007"/>
            </a:xfrm>
            <a:custGeom>
              <a:avLst/>
              <a:gdLst>
                <a:gd name="connsiteX0" fmla="*/ 0 w 23996"/>
                <a:gd name="connsiteY0" fmla="*/ 43007 h 43007"/>
                <a:gd name="connsiteX1" fmla="*/ 20701 w 23996"/>
                <a:gd name="connsiteY1" fmla="*/ 32576 h 43007"/>
                <a:gd name="connsiteX2" fmla="*/ 23590 w 23996"/>
                <a:gd name="connsiteY2" fmla="*/ 24874 h 43007"/>
                <a:gd name="connsiteX3" fmla="*/ 14443 w 23996"/>
                <a:gd name="connsiteY3" fmla="*/ 0 h 4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96" h="43007">
                  <a:moveTo>
                    <a:pt x="0" y="43007"/>
                  </a:moveTo>
                  <a:cubicBezTo>
                    <a:pt x="1123" y="43007"/>
                    <a:pt x="20701" y="32576"/>
                    <a:pt x="20701" y="32576"/>
                  </a:cubicBezTo>
                  <a:cubicBezTo>
                    <a:pt x="23429" y="31132"/>
                    <a:pt x="24713" y="27762"/>
                    <a:pt x="23590" y="24874"/>
                  </a:cubicBezTo>
                  <a:lnTo>
                    <a:pt x="14443" y="0"/>
                  </a:lnTo>
                </a:path>
              </a:pathLst>
            </a:custGeom>
            <a:noFill/>
            <a:ln w="9576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grpSp>
        <p:nvGrpSpPr>
          <p:cNvPr id="38" name="Graphique 1848">
            <a:extLst>
              <a:ext uri="{FF2B5EF4-FFF2-40B4-BE49-F238E27FC236}">
                <a16:creationId xmlns:a16="http://schemas.microsoft.com/office/drawing/2014/main" id="{146B5169-67D2-E391-905E-62DA847C8B5D}"/>
              </a:ext>
            </a:extLst>
          </p:cNvPr>
          <p:cNvGrpSpPr/>
          <p:nvPr/>
        </p:nvGrpSpPr>
        <p:grpSpPr>
          <a:xfrm>
            <a:off x="881185" y="3829468"/>
            <a:ext cx="569091" cy="427688"/>
            <a:chOff x="1221041" y="4485535"/>
            <a:chExt cx="376329" cy="306800"/>
          </a:xfrm>
          <a:noFill/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E99CD997-6A16-DD2E-CE13-4A2980462C03}"/>
                </a:ext>
              </a:extLst>
            </p:cNvPr>
            <p:cNvSpPr/>
            <p:nvPr/>
          </p:nvSpPr>
          <p:spPr>
            <a:xfrm>
              <a:off x="1224106" y="4737090"/>
              <a:ext cx="21413" cy="35909"/>
            </a:xfrm>
            <a:custGeom>
              <a:avLst/>
              <a:gdLst>
                <a:gd name="connsiteX0" fmla="*/ 173 w 21413"/>
                <a:gd name="connsiteY0" fmla="*/ 0 h 35909"/>
                <a:gd name="connsiteX1" fmla="*/ 173 w 21413"/>
                <a:gd name="connsiteY1" fmla="*/ 8668 h 35909"/>
                <a:gd name="connsiteX2" fmla="*/ 21414 w 21413"/>
                <a:gd name="connsiteY2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13" h="35909">
                  <a:moveTo>
                    <a:pt x="173" y="0"/>
                  </a:moveTo>
                  <a:lnTo>
                    <a:pt x="173" y="8668"/>
                  </a:lnTo>
                  <a:cubicBezTo>
                    <a:pt x="173" y="8668"/>
                    <a:pt x="-3351" y="35909"/>
                    <a:pt x="21414" y="35909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4ACC789B-CB69-322E-2FF5-E91D673B23DE}"/>
                </a:ext>
              </a:extLst>
            </p:cNvPr>
            <p:cNvSpPr/>
            <p:nvPr/>
          </p:nvSpPr>
          <p:spPr>
            <a:xfrm>
              <a:off x="1223805" y="4644221"/>
              <a:ext cx="57433" cy="78962"/>
            </a:xfrm>
            <a:custGeom>
              <a:avLst/>
              <a:gdLst>
                <a:gd name="connsiteX0" fmla="*/ 40384 w 57433"/>
                <a:gd name="connsiteY0" fmla="*/ 19526 h 78962"/>
                <a:gd name="connsiteX1" fmla="*/ 48575 w 57433"/>
                <a:gd name="connsiteY1" fmla="*/ 26194 h 78962"/>
                <a:gd name="connsiteX2" fmla="*/ 57434 w 57433"/>
                <a:gd name="connsiteY2" fmla="*/ 14288 h 78962"/>
                <a:gd name="connsiteX3" fmla="*/ 41241 w 57433"/>
                <a:gd name="connsiteY3" fmla="*/ 0 h 78962"/>
                <a:gd name="connsiteX4" fmla="*/ 33621 w 57433"/>
                <a:gd name="connsiteY4" fmla="*/ 9430 h 78962"/>
                <a:gd name="connsiteX5" fmla="*/ 379 w 57433"/>
                <a:gd name="connsiteY5" fmla="*/ 54197 h 78962"/>
                <a:gd name="connsiteX6" fmla="*/ 379 w 57433"/>
                <a:gd name="connsiteY6" fmla="*/ 78962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78962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78962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75FD821E-18C5-C080-85ED-E6E4A7D13CEA}"/>
                </a:ext>
              </a:extLst>
            </p:cNvPr>
            <p:cNvSpPr/>
            <p:nvPr/>
          </p:nvSpPr>
          <p:spPr>
            <a:xfrm>
              <a:off x="1283905" y="4643554"/>
              <a:ext cx="57433" cy="87915"/>
            </a:xfrm>
            <a:custGeom>
              <a:avLst/>
              <a:gdLst>
                <a:gd name="connsiteX0" fmla="*/ 8858 w 57433"/>
                <a:gd name="connsiteY0" fmla="*/ 26194 h 87915"/>
                <a:gd name="connsiteX1" fmla="*/ 0 w 57433"/>
                <a:gd name="connsiteY1" fmla="*/ 14288 h 87915"/>
                <a:gd name="connsiteX2" fmla="*/ 16193 w 57433"/>
                <a:gd name="connsiteY2" fmla="*/ 0 h 87915"/>
                <a:gd name="connsiteX3" fmla="*/ 23813 w 57433"/>
                <a:gd name="connsiteY3" fmla="*/ 9430 h 87915"/>
                <a:gd name="connsiteX4" fmla="*/ 57055 w 57433"/>
                <a:gd name="connsiteY4" fmla="*/ 54197 h 87915"/>
                <a:gd name="connsiteX5" fmla="*/ 57055 w 57433"/>
                <a:gd name="connsiteY5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87915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8791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D835313D-9010-FF18-AC1A-82467B55A923}"/>
                </a:ext>
              </a:extLst>
            </p:cNvPr>
            <p:cNvSpPr/>
            <p:nvPr/>
          </p:nvSpPr>
          <p:spPr>
            <a:xfrm>
              <a:off x="1254568" y="4611741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4A76921A-C71A-9888-963C-8990C55C2BE3}"/>
                </a:ext>
              </a:extLst>
            </p:cNvPr>
            <p:cNvSpPr/>
            <p:nvPr/>
          </p:nvSpPr>
          <p:spPr>
            <a:xfrm>
              <a:off x="1253140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7F0B8DE-20C3-E532-46AB-AC08D46D5C56}"/>
                </a:ext>
              </a:extLst>
            </p:cNvPr>
            <p:cNvSpPr/>
            <p:nvPr/>
          </p:nvSpPr>
          <p:spPr>
            <a:xfrm>
              <a:off x="1247139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1C65D4B3-A111-7708-4BEC-D4AEE76ADBFF}"/>
                </a:ext>
              </a:extLst>
            </p:cNvPr>
            <p:cNvSpPr/>
            <p:nvPr/>
          </p:nvSpPr>
          <p:spPr>
            <a:xfrm>
              <a:off x="1283524" y="4611741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6B2DDFB6-D1D5-70C3-C6ED-97C84BCF96CD}"/>
                </a:ext>
              </a:extLst>
            </p:cNvPr>
            <p:cNvSpPr/>
            <p:nvPr/>
          </p:nvSpPr>
          <p:spPr>
            <a:xfrm>
              <a:off x="1283524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D4793B80-4385-47AD-88DC-E67457CAD692}"/>
                </a:ext>
              </a:extLst>
            </p:cNvPr>
            <p:cNvSpPr/>
            <p:nvPr/>
          </p:nvSpPr>
          <p:spPr>
            <a:xfrm>
              <a:off x="1312576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8BA7D542-7D6D-5300-9E4B-46F08D47D8CA}"/>
                </a:ext>
              </a:extLst>
            </p:cNvPr>
            <p:cNvSpPr/>
            <p:nvPr/>
          </p:nvSpPr>
          <p:spPr>
            <a:xfrm>
              <a:off x="1351916" y="4644316"/>
              <a:ext cx="57433" cy="54197"/>
            </a:xfrm>
            <a:custGeom>
              <a:avLst/>
              <a:gdLst>
                <a:gd name="connsiteX0" fmla="*/ 379 w 57433"/>
                <a:gd name="connsiteY0" fmla="*/ 54197 h 54197"/>
                <a:gd name="connsiteX1" fmla="*/ 33621 w 57433"/>
                <a:gd name="connsiteY1" fmla="*/ 9430 h 54197"/>
                <a:gd name="connsiteX2" fmla="*/ 41241 w 57433"/>
                <a:gd name="connsiteY2" fmla="*/ 0 h 54197"/>
                <a:gd name="connsiteX3" fmla="*/ 57434 w 57433"/>
                <a:gd name="connsiteY3" fmla="*/ 14288 h 54197"/>
                <a:gd name="connsiteX4" fmla="*/ 48575 w 57433"/>
                <a:gd name="connsiteY4" fmla="*/ 26194 h 54197"/>
                <a:gd name="connsiteX5" fmla="*/ 40384 w 57433"/>
                <a:gd name="connsiteY5" fmla="*/ 19526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54197">
                  <a:moveTo>
                    <a:pt x="379" y="54197"/>
                  </a:moveTo>
                  <a:cubicBezTo>
                    <a:pt x="379" y="54197"/>
                    <a:pt x="-6003" y="24003"/>
                    <a:pt x="33621" y="9430"/>
                  </a:cubicBezTo>
                  <a:lnTo>
                    <a:pt x="41241" y="0"/>
                  </a:lnTo>
                  <a:lnTo>
                    <a:pt x="57434" y="14288"/>
                  </a:lnTo>
                  <a:lnTo>
                    <a:pt x="48575" y="26194"/>
                  </a:lnTo>
                  <a:lnTo>
                    <a:pt x="40384" y="19526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5B752DA-5EC0-659B-B098-57634D95913F}"/>
                </a:ext>
              </a:extLst>
            </p:cNvPr>
            <p:cNvSpPr/>
            <p:nvPr/>
          </p:nvSpPr>
          <p:spPr>
            <a:xfrm>
              <a:off x="1411826" y="4643554"/>
              <a:ext cx="57433" cy="54197"/>
            </a:xfrm>
            <a:custGeom>
              <a:avLst/>
              <a:gdLst>
                <a:gd name="connsiteX0" fmla="*/ 57055 w 57433"/>
                <a:gd name="connsiteY0" fmla="*/ 54197 h 54197"/>
                <a:gd name="connsiteX1" fmla="*/ 23813 w 57433"/>
                <a:gd name="connsiteY1" fmla="*/ 9430 h 54197"/>
                <a:gd name="connsiteX2" fmla="*/ 16192 w 57433"/>
                <a:gd name="connsiteY2" fmla="*/ 0 h 54197"/>
                <a:gd name="connsiteX3" fmla="*/ 0 w 57433"/>
                <a:gd name="connsiteY3" fmla="*/ 14288 h 54197"/>
                <a:gd name="connsiteX4" fmla="*/ 8858 w 57433"/>
                <a:gd name="connsiteY4" fmla="*/ 26194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3" h="54197">
                  <a:moveTo>
                    <a:pt x="57055" y="54197"/>
                  </a:moveTo>
                  <a:cubicBezTo>
                    <a:pt x="57055" y="54197"/>
                    <a:pt x="63437" y="24003"/>
                    <a:pt x="23813" y="9430"/>
                  </a:cubicBezTo>
                  <a:lnTo>
                    <a:pt x="16192" y="0"/>
                  </a:lnTo>
                  <a:lnTo>
                    <a:pt x="0" y="14288"/>
                  </a:lnTo>
                  <a:lnTo>
                    <a:pt x="8858" y="2619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2E03880E-22A1-954E-5DB1-AB6B0044CB7B}"/>
                </a:ext>
              </a:extLst>
            </p:cNvPr>
            <p:cNvSpPr/>
            <p:nvPr/>
          </p:nvSpPr>
          <p:spPr>
            <a:xfrm>
              <a:off x="1328197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2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2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1EE67A71-52DB-055D-EB1C-2B601235F919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7C7DCA2F-2CB2-DC84-A5F2-AAFB7B490F16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DE69B286-22E5-AD19-FD4B-B0847DC93CFE}"/>
                </a:ext>
              </a:extLst>
            </p:cNvPr>
            <p:cNvSpPr/>
            <p:nvPr/>
          </p:nvSpPr>
          <p:spPr>
            <a:xfrm>
              <a:off x="1347056" y="4580118"/>
              <a:ext cx="16097" cy="14382"/>
            </a:xfrm>
            <a:custGeom>
              <a:avLst/>
              <a:gdLst>
                <a:gd name="connsiteX0" fmla="*/ 16097 w 16097"/>
                <a:gd name="connsiteY0" fmla="*/ 0 h 14382"/>
                <a:gd name="connsiteX1" fmla="*/ 0 w 16097"/>
                <a:gd name="connsiteY1" fmla="*/ 14383 h 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" h="14382">
                  <a:moveTo>
                    <a:pt x="16097" y="0"/>
                  </a:moveTo>
                  <a:lnTo>
                    <a:pt x="0" y="14383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212DFFD-64C8-57C9-C8F5-636455D0C4E8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99ADFF5C-8F50-1638-C4A4-376206D9C3A2}"/>
                </a:ext>
              </a:extLst>
            </p:cNvPr>
            <p:cNvSpPr/>
            <p:nvPr/>
          </p:nvSpPr>
          <p:spPr>
            <a:xfrm>
              <a:off x="1317719" y="4542780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4B770C99-E16E-FFF5-86EB-77865665CC8A}"/>
                </a:ext>
              </a:extLst>
            </p:cNvPr>
            <p:cNvSpPr/>
            <p:nvPr/>
          </p:nvSpPr>
          <p:spPr>
            <a:xfrm>
              <a:off x="1316291" y="4488773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8C8444AE-75C1-2A53-252D-94D69AD05E8D}"/>
                </a:ext>
              </a:extLst>
            </p:cNvPr>
            <p:cNvSpPr/>
            <p:nvPr/>
          </p:nvSpPr>
          <p:spPr>
            <a:xfrm>
              <a:off x="1310290" y="4526683"/>
              <a:ext cx="5810" cy="15811"/>
            </a:xfrm>
            <a:custGeom>
              <a:avLst/>
              <a:gdLst>
                <a:gd name="connsiteX0" fmla="*/ 5810 w 5810"/>
                <a:gd name="connsiteY0" fmla="*/ 15811 h 15811"/>
                <a:gd name="connsiteX1" fmla="*/ 0 w 5810"/>
                <a:gd name="connsiteY1" fmla="*/ 7906 h 15811"/>
                <a:gd name="connsiteX2" fmla="*/ 5429 w 5810"/>
                <a:gd name="connsiteY2" fmla="*/ 0 h 15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811">
                  <a:moveTo>
                    <a:pt x="5810" y="15811"/>
                  </a:moveTo>
                  <a:cubicBezTo>
                    <a:pt x="2572" y="15811"/>
                    <a:pt x="0" y="12287"/>
                    <a:pt x="0" y="7906"/>
                  </a:cubicBezTo>
                  <a:cubicBezTo>
                    <a:pt x="0" y="3524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3F28369-CD64-E03A-6558-A9050C047660}"/>
                </a:ext>
              </a:extLst>
            </p:cNvPr>
            <p:cNvSpPr/>
            <p:nvPr/>
          </p:nvSpPr>
          <p:spPr>
            <a:xfrm>
              <a:off x="1346580" y="4542780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073BA7D4-1CB4-2EE6-8D10-A8A21E9BC1C3}"/>
                </a:ext>
              </a:extLst>
            </p:cNvPr>
            <p:cNvSpPr/>
            <p:nvPr/>
          </p:nvSpPr>
          <p:spPr>
            <a:xfrm>
              <a:off x="1346580" y="4488773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49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23134F8A-CD6A-B267-050F-C1EAA98E347E}"/>
                </a:ext>
              </a:extLst>
            </p:cNvPr>
            <p:cNvSpPr/>
            <p:nvPr/>
          </p:nvSpPr>
          <p:spPr>
            <a:xfrm>
              <a:off x="1375631" y="4526587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3"/>
                    <a:pt x="5810" y="8001"/>
                  </a:cubicBezTo>
                  <a:cubicBezTo>
                    <a:pt x="5810" y="3620"/>
                    <a:pt x="3620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A81C7E7-B77D-E8DB-E3FD-6EADFE6272A2}"/>
                </a:ext>
              </a:extLst>
            </p:cNvPr>
            <p:cNvSpPr/>
            <p:nvPr/>
          </p:nvSpPr>
          <p:spPr>
            <a:xfrm>
              <a:off x="1330387" y="4507347"/>
              <a:ext cx="30003" cy="11843"/>
            </a:xfrm>
            <a:custGeom>
              <a:avLst/>
              <a:gdLst>
                <a:gd name="connsiteX0" fmla="*/ 0 w 30003"/>
                <a:gd name="connsiteY0" fmla="*/ 10954 h 11843"/>
                <a:gd name="connsiteX1" fmla="*/ 25908 w 30003"/>
                <a:gd name="connsiteY1" fmla="*/ 0 h 11843"/>
                <a:gd name="connsiteX2" fmla="*/ 30004 w 30003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03" h="11843">
                  <a:moveTo>
                    <a:pt x="0" y="10954"/>
                  </a:moveTo>
                  <a:cubicBezTo>
                    <a:pt x="0" y="10954"/>
                    <a:pt x="15145" y="16478"/>
                    <a:pt x="25908" y="0"/>
                  </a:cubicBezTo>
                  <a:lnTo>
                    <a:pt x="30004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31F7D687-2A5A-F239-00C0-A7AA3ED4239A}"/>
                </a:ext>
              </a:extLst>
            </p:cNvPr>
            <p:cNvSpPr/>
            <p:nvPr/>
          </p:nvSpPr>
          <p:spPr>
            <a:xfrm>
              <a:off x="1456784" y="4580880"/>
              <a:ext cx="16192" cy="14287"/>
            </a:xfrm>
            <a:custGeom>
              <a:avLst/>
              <a:gdLst>
                <a:gd name="connsiteX0" fmla="*/ 0 w 16192"/>
                <a:gd name="connsiteY0" fmla="*/ 0 h 14287"/>
                <a:gd name="connsiteX1" fmla="*/ 16193 w 16192"/>
                <a:gd name="connsiteY1" fmla="*/ 1428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" h="14287">
                  <a:moveTo>
                    <a:pt x="0" y="0"/>
                  </a:moveTo>
                  <a:lnTo>
                    <a:pt x="16193" y="142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45443526-58C4-4166-61C8-15F1AF798D8E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08BA5EE6-EF88-FD1F-C0D8-A7CC9B9A57F6}"/>
                </a:ext>
              </a:extLst>
            </p:cNvPr>
            <p:cNvSpPr/>
            <p:nvPr/>
          </p:nvSpPr>
          <p:spPr>
            <a:xfrm>
              <a:off x="1475644" y="4580118"/>
              <a:ext cx="16097" cy="39528"/>
            </a:xfrm>
            <a:custGeom>
              <a:avLst/>
              <a:gdLst>
                <a:gd name="connsiteX0" fmla="*/ 16097 w 16097"/>
                <a:gd name="connsiteY0" fmla="*/ 0 h 39528"/>
                <a:gd name="connsiteX1" fmla="*/ 0 w 16097"/>
                <a:gd name="connsiteY1" fmla="*/ 14383 h 39528"/>
                <a:gd name="connsiteX2" fmla="*/ 0 w 16097"/>
                <a:gd name="connsiteY2" fmla="*/ 39529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" h="39528">
                  <a:moveTo>
                    <a:pt x="16097" y="0"/>
                  </a:moveTo>
                  <a:lnTo>
                    <a:pt x="0" y="14383"/>
                  </a:lnTo>
                  <a:lnTo>
                    <a:pt x="0" y="39529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774C28F8-967F-3C71-B733-811B4A7F330B}"/>
                </a:ext>
              </a:extLst>
            </p:cNvPr>
            <p:cNvSpPr/>
            <p:nvPr/>
          </p:nvSpPr>
          <p:spPr>
            <a:xfrm>
              <a:off x="1221041" y="448553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29114D97-6343-CCEE-C26B-AC959C5E5350}"/>
                </a:ext>
              </a:extLst>
            </p:cNvPr>
            <p:cNvSpPr/>
            <p:nvPr/>
          </p:nvSpPr>
          <p:spPr>
            <a:xfrm>
              <a:off x="1479837" y="4644221"/>
              <a:ext cx="57433" cy="100583"/>
            </a:xfrm>
            <a:custGeom>
              <a:avLst/>
              <a:gdLst>
                <a:gd name="connsiteX0" fmla="*/ 40384 w 57433"/>
                <a:gd name="connsiteY0" fmla="*/ 19526 h 100583"/>
                <a:gd name="connsiteX1" fmla="*/ 48575 w 57433"/>
                <a:gd name="connsiteY1" fmla="*/ 26194 h 100583"/>
                <a:gd name="connsiteX2" fmla="*/ 57434 w 57433"/>
                <a:gd name="connsiteY2" fmla="*/ 14288 h 100583"/>
                <a:gd name="connsiteX3" fmla="*/ 41241 w 57433"/>
                <a:gd name="connsiteY3" fmla="*/ 0 h 100583"/>
                <a:gd name="connsiteX4" fmla="*/ 33621 w 57433"/>
                <a:gd name="connsiteY4" fmla="*/ 9430 h 100583"/>
                <a:gd name="connsiteX5" fmla="*/ 379 w 57433"/>
                <a:gd name="connsiteY5" fmla="*/ 54197 h 100583"/>
                <a:gd name="connsiteX6" fmla="*/ 379 w 57433"/>
                <a:gd name="connsiteY6" fmla="*/ 100584 h 10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3" h="100583">
                  <a:moveTo>
                    <a:pt x="40384" y="19526"/>
                  </a:moveTo>
                  <a:lnTo>
                    <a:pt x="48575" y="26194"/>
                  </a:lnTo>
                  <a:lnTo>
                    <a:pt x="57434" y="14288"/>
                  </a:lnTo>
                  <a:lnTo>
                    <a:pt x="41241" y="0"/>
                  </a:lnTo>
                  <a:lnTo>
                    <a:pt x="33621" y="9430"/>
                  </a:lnTo>
                  <a:cubicBezTo>
                    <a:pt x="-6003" y="24098"/>
                    <a:pt x="379" y="54197"/>
                    <a:pt x="379" y="54197"/>
                  </a:cubicBezTo>
                  <a:lnTo>
                    <a:pt x="379" y="100584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CCBE191F-ADA1-4080-AF82-EA4AF7FE65FB}"/>
                </a:ext>
              </a:extLst>
            </p:cNvPr>
            <p:cNvSpPr/>
            <p:nvPr/>
          </p:nvSpPr>
          <p:spPr>
            <a:xfrm>
              <a:off x="1539937" y="4643554"/>
              <a:ext cx="57433" cy="103251"/>
            </a:xfrm>
            <a:custGeom>
              <a:avLst/>
              <a:gdLst>
                <a:gd name="connsiteX0" fmla="*/ 8858 w 57433"/>
                <a:gd name="connsiteY0" fmla="*/ 26194 h 103251"/>
                <a:gd name="connsiteX1" fmla="*/ 0 w 57433"/>
                <a:gd name="connsiteY1" fmla="*/ 14288 h 103251"/>
                <a:gd name="connsiteX2" fmla="*/ 16193 w 57433"/>
                <a:gd name="connsiteY2" fmla="*/ 0 h 103251"/>
                <a:gd name="connsiteX3" fmla="*/ 23813 w 57433"/>
                <a:gd name="connsiteY3" fmla="*/ 9430 h 103251"/>
                <a:gd name="connsiteX4" fmla="*/ 57055 w 57433"/>
                <a:gd name="connsiteY4" fmla="*/ 54197 h 103251"/>
                <a:gd name="connsiteX5" fmla="*/ 57055 w 57433"/>
                <a:gd name="connsiteY5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3" h="103251">
                  <a:moveTo>
                    <a:pt x="8858" y="26194"/>
                  </a:moveTo>
                  <a:lnTo>
                    <a:pt x="0" y="14288"/>
                  </a:lnTo>
                  <a:lnTo>
                    <a:pt x="16193" y="0"/>
                  </a:lnTo>
                  <a:lnTo>
                    <a:pt x="23813" y="9430"/>
                  </a:lnTo>
                  <a:cubicBezTo>
                    <a:pt x="63437" y="24098"/>
                    <a:pt x="57055" y="54197"/>
                    <a:pt x="57055" y="54197"/>
                  </a:cubicBezTo>
                  <a:lnTo>
                    <a:pt x="57055" y="103251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AEDE27BE-FEC8-30B2-6075-97EFA749C2AB}"/>
                </a:ext>
              </a:extLst>
            </p:cNvPr>
            <p:cNvSpPr/>
            <p:nvPr/>
          </p:nvSpPr>
          <p:spPr>
            <a:xfrm>
              <a:off x="1510600" y="4611741"/>
              <a:ext cx="27431" cy="27051"/>
            </a:xfrm>
            <a:custGeom>
              <a:avLst/>
              <a:gdLst>
                <a:gd name="connsiteX0" fmla="*/ 27432 w 27431"/>
                <a:gd name="connsiteY0" fmla="*/ 27051 h 27051"/>
                <a:gd name="connsiteX1" fmla="*/ 0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1B76842A-B503-0CAA-7166-CFE27D3871CE}"/>
                </a:ext>
              </a:extLst>
            </p:cNvPr>
            <p:cNvSpPr/>
            <p:nvPr/>
          </p:nvSpPr>
          <p:spPr>
            <a:xfrm>
              <a:off x="1509267" y="4557829"/>
              <a:ext cx="28860" cy="37052"/>
            </a:xfrm>
            <a:custGeom>
              <a:avLst/>
              <a:gdLst>
                <a:gd name="connsiteX0" fmla="*/ 0 w 28860"/>
                <a:gd name="connsiteY0" fmla="*/ 37052 h 37052"/>
                <a:gd name="connsiteX1" fmla="*/ 28861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0" y="37052"/>
                  </a:moveTo>
                  <a:cubicBezTo>
                    <a:pt x="953" y="15716"/>
                    <a:pt x="13811" y="0"/>
                    <a:pt x="2886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376AC372-6E28-B551-1C94-8746DE4BB328}"/>
                </a:ext>
              </a:extLst>
            </p:cNvPr>
            <p:cNvSpPr/>
            <p:nvPr/>
          </p:nvSpPr>
          <p:spPr>
            <a:xfrm>
              <a:off x="1503171" y="4595644"/>
              <a:ext cx="5810" cy="15906"/>
            </a:xfrm>
            <a:custGeom>
              <a:avLst/>
              <a:gdLst>
                <a:gd name="connsiteX0" fmla="*/ 5810 w 5810"/>
                <a:gd name="connsiteY0" fmla="*/ 15907 h 15906"/>
                <a:gd name="connsiteX1" fmla="*/ 0 w 5810"/>
                <a:gd name="connsiteY1" fmla="*/ 8001 h 15906"/>
                <a:gd name="connsiteX2" fmla="*/ 5429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5810" y="15907"/>
                  </a:moveTo>
                  <a:cubicBezTo>
                    <a:pt x="2572" y="15907"/>
                    <a:pt x="0" y="12382"/>
                    <a:pt x="0" y="8001"/>
                  </a:cubicBezTo>
                  <a:cubicBezTo>
                    <a:pt x="0" y="3619"/>
                    <a:pt x="2191" y="0"/>
                    <a:pt x="5429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97931DC-0543-EA7A-1DB0-D0BE3198DCE4}"/>
                </a:ext>
              </a:extLst>
            </p:cNvPr>
            <p:cNvSpPr/>
            <p:nvPr/>
          </p:nvSpPr>
          <p:spPr>
            <a:xfrm>
              <a:off x="1539556" y="4611741"/>
              <a:ext cx="27432" cy="27051"/>
            </a:xfrm>
            <a:custGeom>
              <a:avLst/>
              <a:gdLst>
                <a:gd name="connsiteX0" fmla="*/ 0 w 27432"/>
                <a:gd name="connsiteY0" fmla="*/ 27051 h 27051"/>
                <a:gd name="connsiteX1" fmla="*/ 27432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8B5B8523-CABE-6C5A-35DB-49A3192406EA}"/>
                </a:ext>
              </a:extLst>
            </p:cNvPr>
            <p:cNvSpPr/>
            <p:nvPr/>
          </p:nvSpPr>
          <p:spPr>
            <a:xfrm>
              <a:off x="1539556" y="4557829"/>
              <a:ext cx="28860" cy="37052"/>
            </a:xfrm>
            <a:custGeom>
              <a:avLst/>
              <a:gdLst>
                <a:gd name="connsiteX0" fmla="*/ 28861 w 28860"/>
                <a:gd name="connsiteY0" fmla="*/ 37052 h 37052"/>
                <a:gd name="connsiteX1" fmla="*/ 0 w 28860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860" h="37052">
                  <a:moveTo>
                    <a:pt x="28861" y="37052"/>
                  </a:moveTo>
                  <a:cubicBezTo>
                    <a:pt x="27908" y="15716"/>
                    <a:pt x="15050" y="0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70025B-EBDC-9266-6E9C-1DC24945B3C7}"/>
                </a:ext>
              </a:extLst>
            </p:cNvPr>
            <p:cNvSpPr/>
            <p:nvPr/>
          </p:nvSpPr>
          <p:spPr>
            <a:xfrm>
              <a:off x="1568608" y="4595644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A55A142F-A0C5-4C92-C356-3DD1ABDC7B1D}"/>
                </a:ext>
              </a:extLst>
            </p:cNvPr>
            <p:cNvSpPr/>
            <p:nvPr/>
          </p:nvSpPr>
          <p:spPr>
            <a:xfrm>
              <a:off x="1522888" y="4576308"/>
              <a:ext cx="33242" cy="11843"/>
            </a:xfrm>
            <a:custGeom>
              <a:avLst/>
              <a:gdLst>
                <a:gd name="connsiteX0" fmla="*/ 33242 w 33242"/>
                <a:gd name="connsiteY0" fmla="*/ 10954 h 11843"/>
                <a:gd name="connsiteX1" fmla="*/ 4572 w 33242"/>
                <a:gd name="connsiteY1" fmla="*/ 0 h 11843"/>
                <a:gd name="connsiteX2" fmla="*/ 0 w 33242"/>
                <a:gd name="connsiteY2" fmla="*/ 8858 h 1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42" h="11843">
                  <a:moveTo>
                    <a:pt x="33242" y="10954"/>
                  </a:moveTo>
                  <a:cubicBezTo>
                    <a:pt x="33242" y="10954"/>
                    <a:pt x="16478" y="16478"/>
                    <a:pt x="4572" y="0"/>
                  </a:cubicBezTo>
                  <a:lnTo>
                    <a:pt x="0" y="8858"/>
                  </a:ln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1D8362F9-2A8F-D840-6E34-D8F6723C01FF}"/>
                </a:ext>
              </a:extLst>
            </p:cNvPr>
            <p:cNvSpPr/>
            <p:nvPr/>
          </p:nvSpPr>
          <p:spPr>
            <a:xfrm>
              <a:off x="1247425" y="4695847"/>
              <a:ext cx="9525" cy="96488"/>
            </a:xfrm>
            <a:custGeom>
              <a:avLst/>
              <a:gdLst>
                <a:gd name="connsiteX0" fmla="*/ 0 w 9525"/>
                <a:gd name="connsiteY0" fmla="*/ 0 h 96488"/>
                <a:gd name="connsiteX1" fmla="*/ 0 w 9525"/>
                <a:gd name="connsiteY1" fmla="*/ 96488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488">
                  <a:moveTo>
                    <a:pt x="0" y="0"/>
                  </a:moveTo>
                  <a:lnTo>
                    <a:pt x="0" y="964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E4ACF3E-58BD-441B-BE59-9987E9B92638}"/>
                </a:ext>
              </a:extLst>
            </p:cNvPr>
            <p:cNvSpPr/>
            <p:nvPr/>
          </p:nvSpPr>
          <p:spPr>
            <a:xfrm>
              <a:off x="1567179" y="4770808"/>
              <a:ext cx="9525" cy="9715"/>
            </a:xfrm>
            <a:custGeom>
              <a:avLst/>
              <a:gdLst>
                <a:gd name="connsiteX0" fmla="*/ 0 w 9525"/>
                <a:gd name="connsiteY0" fmla="*/ 0 h 9715"/>
                <a:gd name="connsiteX1" fmla="*/ 0 w 9525"/>
                <a:gd name="connsiteY1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715">
                  <a:moveTo>
                    <a:pt x="0" y="0"/>
                  </a:moveTo>
                  <a:lnTo>
                    <a:pt x="0" y="9715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21D0B66-79AF-7FAE-C6CA-2452253DCA11}"/>
                </a:ext>
              </a:extLst>
            </p:cNvPr>
            <p:cNvSpPr/>
            <p:nvPr/>
          </p:nvSpPr>
          <p:spPr>
            <a:xfrm>
              <a:off x="1567179" y="4699847"/>
              <a:ext cx="9525" cy="56388"/>
            </a:xfrm>
            <a:custGeom>
              <a:avLst/>
              <a:gdLst>
                <a:gd name="connsiteX0" fmla="*/ 0 w 9525"/>
                <a:gd name="connsiteY0" fmla="*/ 0 h 56388"/>
                <a:gd name="connsiteX1" fmla="*/ 0 w 9525"/>
                <a:gd name="connsiteY1" fmla="*/ 56388 h 5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388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1C795CD2-F486-FD04-308E-A16A890BA5CC}"/>
                </a:ext>
              </a:extLst>
            </p:cNvPr>
            <p:cNvSpPr/>
            <p:nvPr/>
          </p:nvSpPr>
          <p:spPr>
            <a:xfrm>
              <a:off x="1440973" y="4702800"/>
              <a:ext cx="9525" cy="28194"/>
            </a:xfrm>
            <a:custGeom>
              <a:avLst/>
              <a:gdLst>
                <a:gd name="connsiteX0" fmla="*/ 0 w 9525"/>
                <a:gd name="connsiteY0" fmla="*/ 0 h 28194"/>
                <a:gd name="connsiteX1" fmla="*/ 0 w 9525"/>
                <a:gd name="connsiteY1" fmla="*/ 28194 h 2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194">
                  <a:moveTo>
                    <a:pt x="0" y="0"/>
                  </a:moveTo>
                  <a:lnTo>
                    <a:pt x="0" y="28194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F6112614-455E-029D-30EA-308657047E23}"/>
                </a:ext>
              </a:extLst>
            </p:cNvPr>
            <p:cNvSpPr/>
            <p:nvPr/>
          </p:nvSpPr>
          <p:spPr>
            <a:xfrm>
              <a:off x="1375631" y="4690417"/>
              <a:ext cx="9525" cy="78676"/>
            </a:xfrm>
            <a:custGeom>
              <a:avLst/>
              <a:gdLst>
                <a:gd name="connsiteX0" fmla="*/ 0 w 9525"/>
                <a:gd name="connsiteY0" fmla="*/ 0 h 78676"/>
                <a:gd name="connsiteX1" fmla="*/ 0 w 9525"/>
                <a:gd name="connsiteY1" fmla="*/ 78677 h 7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676">
                  <a:moveTo>
                    <a:pt x="0" y="0"/>
                  </a:moveTo>
                  <a:lnTo>
                    <a:pt x="0" y="7867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C143A7EC-B773-C8EB-C146-9B44347D94F8}"/>
                </a:ext>
              </a:extLst>
            </p:cNvPr>
            <p:cNvSpPr/>
            <p:nvPr/>
          </p:nvSpPr>
          <p:spPr>
            <a:xfrm>
              <a:off x="1345628" y="4593739"/>
              <a:ext cx="9525" cy="50196"/>
            </a:xfrm>
            <a:custGeom>
              <a:avLst/>
              <a:gdLst>
                <a:gd name="connsiteX0" fmla="*/ 0 w 9525"/>
                <a:gd name="connsiteY0" fmla="*/ 0 h 50196"/>
                <a:gd name="connsiteX1" fmla="*/ 0 w 9525"/>
                <a:gd name="connsiteY1" fmla="*/ 50197 h 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0196">
                  <a:moveTo>
                    <a:pt x="0" y="0"/>
                  </a:moveTo>
                  <a:lnTo>
                    <a:pt x="0" y="50197"/>
                  </a:lnTo>
                </a:path>
              </a:pathLst>
            </a:custGeom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grpSp>
          <p:nvGrpSpPr>
            <p:cNvPr id="81" name="Graphique 1848">
              <a:extLst>
                <a:ext uri="{FF2B5EF4-FFF2-40B4-BE49-F238E27FC236}">
                  <a16:creationId xmlns:a16="http://schemas.microsoft.com/office/drawing/2014/main" id="{1960EC82-DF6D-6D8D-8157-32A3F282CD3C}"/>
                </a:ext>
              </a:extLst>
            </p:cNvPr>
            <p:cNvGrpSpPr/>
            <p:nvPr/>
          </p:nvGrpSpPr>
          <p:grpSpPr>
            <a:xfrm>
              <a:off x="1365725" y="4557149"/>
              <a:ext cx="88772" cy="81643"/>
              <a:chOff x="1365725" y="4557149"/>
              <a:chExt cx="88772" cy="81643"/>
            </a:xfrm>
            <a:noFill/>
          </p:grpSpPr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ED3EA24-D518-C37C-E59E-AB84C31071A7}"/>
                  </a:ext>
                </a:extLst>
              </p:cNvPr>
              <p:cNvSpPr/>
              <p:nvPr/>
            </p:nvSpPr>
            <p:spPr>
              <a:xfrm>
                <a:off x="1382584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>
                    <a:moveTo>
                      <a:pt x="27432" y="27051"/>
                    </a:moveTo>
                    <a:cubicBezTo>
                      <a:pt x="14764" y="27051"/>
                      <a:pt x="3905" y="15716"/>
                      <a:pt x="0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F847EB7C-7A27-5BAA-A4FB-72D49A3FCF73}"/>
                  </a:ext>
                </a:extLst>
              </p:cNvPr>
              <p:cNvSpPr/>
              <p:nvPr/>
            </p:nvSpPr>
            <p:spPr>
              <a:xfrm>
                <a:off x="1411541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>
                    <a:moveTo>
                      <a:pt x="0" y="27051"/>
                    </a:moveTo>
                    <a:cubicBezTo>
                      <a:pt x="12668" y="27051"/>
                      <a:pt x="23527" y="15716"/>
                      <a:pt x="27432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4BAAC04E-32B5-256B-7897-30A7D3200722}"/>
                  </a:ext>
                </a:extLst>
              </p:cNvPr>
              <p:cNvSpPr/>
              <p:nvPr/>
            </p:nvSpPr>
            <p:spPr>
              <a:xfrm>
                <a:off x="1440592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>
                    <a:moveTo>
                      <a:pt x="0" y="15907"/>
                    </a:moveTo>
                    <a:cubicBezTo>
                      <a:pt x="3239" y="15907"/>
                      <a:pt x="5810" y="12382"/>
                      <a:pt x="5810" y="8001"/>
                    </a:cubicBezTo>
                    <a:cubicBezTo>
                      <a:pt x="5810" y="3619"/>
                      <a:pt x="3620" y="0"/>
                      <a:pt x="381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D7F77C46-6110-D43E-E7AF-FD990DBA1651}"/>
                  </a:ext>
                </a:extLst>
              </p:cNvPr>
              <p:cNvSpPr/>
              <p:nvPr/>
            </p:nvSpPr>
            <p:spPr>
              <a:xfrm>
                <a:off x="1389443" y="4578975"/>
                <a:ext cx="32004" cy="19145"/>
              </a:xfrm>
              <a:custGeom>
                <a:avLst/>
                <a:gdLst>
                  <a:gd name="connsiteX0" fmla="*/ 0 w 32004"/>
                  <a:gd name="connsiteY0" fmla="*/ 19145 h 19145"/>
                  <a:gd name="connsiteX1" fmla="*/ 32004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>
                    <a:moveTo>
                      <a:pt x="0" y="19145"/>
                    </a:moveTo>
                    <a:cubicBezTo>
                      <a:pt x="7525" y="17526"/>
                      <a:pt x="19145" y="12859"/>
                      <a:pt x="32004" y="0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99178C5E-8E32-B577-32E1-2A88B0B7E028}"/>
                  </a:ext>
                </a:extLst>
              </p:cNvPr>
              <p:cNvSpPr/>
              <p:nvPr/>
            </p:nvSpPr>
            <p:spPr>
              <a:xfrm>
                <a:off x="1365725" y="4576784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3 w 28003"/>
                  <a:gd name="connsiteY3" fmla="*/ 55435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>
                    <a:moveTo>
                      <a:pt x="12097" y="0"/>
                    </a:moveTo>
                    <a:cubicBezTo>
                      <a:pt x="6668" y="10382"/>
                      <a:pt x="4858" y="22860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2" y="64770"/>
                      <a:pt x="28003" y="55435"/>
                      <a:pt x="28003" y="55435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F8ADEBB3-A029-5403-FD51-5A4783911891}"/>
                  </a:ext>
                </a:extLst>
              </p:cNvPr>
              <p:cNvSpPr/>
              <p:nvPr/>
            </p:nvSpPr>
            <p:spPr>
              <a:xfrm>
                <a:off x="1389823" y="4557149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2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347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>
                    <a:moveTo>
                      <a:pt x="38767" y="76308"/>
                    </a:moveTo>
                    <a:cubicBezTo>
                      <a:pt x="42863" y="78309"/>
                      <a:pt x="52578" y="81166"/>
                      <a:pt x="64675" y="71641"/>
                    </a:cubicBezTo>
                    <a:cubicBezTo>
                      <a:pt x="64675" y="71641"/>
                      <a:pt x="52864" y="69165"/>
                      <a:pt x="57531" y="51067"/>
                    </a:cubicBezTo>
                    <a:cubicBezTo>
                      <a:pt x="62198" y="32970"/>
                      <a:pt x="48578" y="-82"/>
                      <a:pt x="19622" y="13"/>
                    </a:cubicBezTo>
                    <a:lnTo>
                      <a:pt x="19526" y="13"/>
                    </a:lnTo>
                    <a:cubicBezTo>
                      <a:pt x="12192" y="-177"/>
                      <a:pt x="5239" y="1728"/>
                      <a:pt x="0" y="5347"/>
                    </a:cubicBezTo>
                  </a:path>
                </a:pathLst>
              </a:custGeom>
              <a:no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9DB19C95-F6FE-B752-7092-98649F8A0572}"/>
                </a:ext>
              </a:extLst>
            </p:cNvPr>
            <p:cNvSpPr/>
            <p:nvPr/>
          </p:nvSpPr>
          <p:spPr>
            <a:xfrm>
              <a:off x="1446402" y="4543065"/>
              <a:ext cx="27432" cy="27051"/>
            </a:xfrm>
            <a:custGeom>
              <a:avLst/>
              <a:gdLst>
                <a:gd name="connsiteX0" fmla="*/ 27432 w 27432"/>
                <a:gd name="connsiteY0" fmla="*/ 27051 h 27051"/>
                <a:gd name="connsiteX1" fmla="*/ 0 w 27432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" h="27051">
                  <a:moveTo>
                    <a:pt x="27432" y="27051"/>
                  </a:moveTo>
                  <a:cubicBezTo>
                    <a:pt x="14764" y="27051"/>
                    <a:pt x="3905" y="15716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8DFFAF6D-40C1-342E-3F8C-C11C4E72F0A1}"/>
                </a:ext>
              </a:extLst>
            </p:cNvPr>
            <p:cNvSpPr/>
            <p:nvPr/>
          </p:nvSpPr>
          <p:spPr>
            <a:xfrm>
              <a:off x="1475358" y="4543065"/>
              <a:ext cx="27431" cy="27051"/>
            </a:xfrm>
            <a:custGeom>
              <a:avLst/>
              <a:gdLst>
                <a:gd name="connsiteX0" fmla="*/ 0 w 27431"/>
                <a:gd name="connsiteY0" fmla="*/ 27051 h 27051"/>
                <a:gd name="connsiteX1" fmla="*/ 27432 w 27431"/>
                <a:gd name="connsiteY1" fmla="*/ 0 h 2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1" h="27051">
                  <a:moveTo>
                    <a:pt x="0" y="27051"/>
                  </a:moveTo>
                  <a:cubicBezTo>
                    <a:pt x="12668" y="27051"/>
                    <a:pt x="23527" y="15716"/>
                    <a:pt x="27432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5852DFC1-EE5C-E988-E4AE-3B9FF73DBC23}"/>
                </a:ext>
              </a:extLst>
            </p:cNvPr>
            <p:cNvSpPr/>
            <p:nvPr/>
          </p:nvSpPr>
          <p:spPr>
            <a:xfrm>
              <a:off x="1504409" y="4526873"/>
              <a:ext cx="5810" cy="15906"/>
            </a:xfrm>
            <a:custGeom>
              <a:avLst/>
              <a:gdLst>
                <a:gd name="connsiteX0" fmla="*/ 0 w 5810"/>
                <a:gd name="connsiteY0" fmla="*/ 15907 h 15906"/>
                <a:gd name="connsiteX1" fmla="*/ 5810 w 5810"/>
                <a:gd name="connsiteY1" fmla="*/ 8001 h 15906"/>
                <a:gd name="connsiteX2" fmla="*/ 381 w 5810"/>
                <a:gd name="connsiteY2" fmla="*/ 0 h 15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" h="15906">
                  <a:moveTo>
                    <a:pt x="0" y="15907"/>
                  </a:moveTo>
                  <a:cubicBezTo>
                    <a:pt x="3239" y="15907"/>
                    <a:pt x="5810" y="12382"/>
                    <a:pt x="5810" y="8001"/>
                  </a:cubicBezTo>
                  <a:cubicBezTo>
                    <a:pt x="5810" y="3619"/>
                    <a:pt x="3619" y="0"/>
                    <a:pt x="381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D5BDB57D-6658-2C81-E380-E18EBF82ACED}"/>
                </a:ext>
              </a:extLst>
            </p:cNvPr>
            <p:cNvSpPr/>
            <p:nvPr/>
          </p:nvSpPr>
          <p:spPr>
            <a:xfrm>
              <a:off x="1457356" y="4510395"/>
              <a:ext cx="32004" cy="19145"/>
            </a:xfrm>
            <a:custGeom>
              <a:avLst/>
              <a:gdLst>
                <a:gd name="connsiteX0" fmla="*/ 32004 w 32004"/>
                <a:gd name="connsiteY0" fmla="*/ 19145 h 19145"/>
                <a:gd name="connsiteX1" fmla="*/ 0 w 32004"/>
                <a:gd name="connsiteY1" fmla="*/ 0 h 1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" h="19145">
                  <a:moveTo>
                    <a:pt x="32004" y="19145"/>
                  </a:moveTo>
                  <a:cubicBezTo>
                    <a:pt x="24479" y="17526"/>
                    <a:pt x="12859" y="12859"/>
                    <a:pt x="0" y="0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1925CE19-2AB1-52DD-52B2-518495AB6E46}"/>
                </a:ext>
              </a:extLst>
            </p:cNvPr>
            <p:cNvSpPr/>
            <p:nvPr/>
          </p:nvSpPr>
          <p:spPr>
            <a:xfrm>
              <a:off x="1429543" y="4508013"/>
              <a:ext cx="28003" cy="58728"/>
            </a:xfrm>
            <a:custGeom>
              <a:avLst/>
              <a:gdLst>
                <a:gd name="connsiteX0" fmla="*/ 12097 w 28003"/>
                <a:gd name="connsiteY0" fmla="*/ 0 h 58728"/>
                <a:gd name="connsiteX1" fmla="*/ 7144 w 28003"/>
                <a:gd name="connsiteY1" fmla="*/ 31433 h 58728"/>
                <a:gd name="connsiteX2" fmla="*/ 0 w 28003"/>
                <a:gd name="connsiteY2" fmla="*/ 52007 h 58728"/>
                <a:gd name="connsiteX3" fmla="*/ 28004 w 28003"/>
                <a:gd name="connsiteY3" fmla="*/ 55436 h 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58728">
                  <a:moveTo>
                    <a:pt x="12097" y="0"/>
                  </a:moveTo>
                  <a:cubicBezTo>
                    <a:pt x="6668" y="10382"/>
                    <a:pt x="4858" y="22860"/>
                    <a:pt x="7144" y="31433"/>
                  </a:cubicBezTo>
                  <a:cubicBezTo>
                    <a:pt x="11811" y="49530"/>
                    <a:pt x="0" y="52007"/>
                    <a:pt x="0" y="52007"/>
                  </a:cubicBezTo>
                  <a:cubicBezTo>
                    <a:pt x="16193" y="64770"/>
                    <a:pt x="28004" y="55436"/>
                    <a:pt x="28004" y="55436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42BDD42C-8ACC-FC91-4B59-339A75756DC5}"/>
                </a:ext>
              </a:extLst>
            </p:cNvPr>
            <p:cNvSpPr/>
            <p:nvPr/>
          </p:nvSpPr>
          <p:spPr>
            <a:xfrm>
              <a:off x="1453546" y="4488474"/>
              <a:ext cx="64674" cy="78324"/>
            </a:xfrm>
            <a:custGeom>
              <a:avLst/>
              <a:gdLst>
                <a:gd name="connsiteX0" fmla="*/ 38767 w 64674"/>
                <a:gd name="connsiteY0" fmla="*/ 76308 h 78324"/>
                <a:gd name="connsiteX1" fmla="*/ 64675 w 64674"/>
                <a:gd name="connsiteY1" fmla="*/ 71641 h 78324"/>
                <a:gd name="connsiteX2" fmla="*/ 57531 w 64674"/>
                <a:gd name="connsiteY2" fmla="*/ 51067 h 78324"/>
                <a:gd name="connsiteX3" fmla="*/ 19621 w 64674"/>
                <a:gd name="connsiteY3" fmla="*/ 13 h 78324"/>
                <a:gd name="connsiteX4" fmla="*/ 19526 w 64674"/>
                <a:gd name="connsiteY4" fmla="*/ 13 h 78324"/>
                <a:gd name="connsiteX5" fmla="*/ 0 w 64674"/>
                <a:gd name="connsiteY5" fmla="*/ 5442 h 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" h="78324">
                  <a:moveTo>
                    <a:pt x="38767" y="76308"/>
                  </a:moveTo>
                  <a:cubicBezTo>
                    <a:pt x="42863" y="78309"/>
                    <a:pt x="52578" y="81166"/>
                    <a:pt x="64675" y="71641"/>
                  </a:cubicBezTo>
                  <a:cubicBezTo>
                    <a:pt x="64675" y="71641"/>
                    <a:pt x="52864" y="69165"/>
                    <a:pt x="57531" y="51067"/>
                  </a:cubicBezTo>
                  <a:cubicBezTo>
                    <a:pt x="62198" y="32970"/>
                    <a:pt x="48578" y="-82"/>
                    <a:pt x="19621" y="13"/>
                  </a:cubicBezTo>
                  <a:lnTo>
                    <a:pt x="19526" y="13"/>
                  </a:lnTo>
                  <a:cubicBezTo>
                    <a:pt x="12192" y="-177"/>
                    <a:pt x="5239" y="1728"/>
                    <a:pt x="0" y="5442"/>
                  </a:cubicBezTo>
                </a:path>
              </a:pathLst>
            </a:custGeom>
            <a:noFill/>
            <a:ln w="571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grpSp>
        <p:nvGrpSpPr>
          <p:cNvPr id="94" name="Graphique 30">
            <a:extLst>
              <a:ext uri="{FF2B5EF4-FFF2-40B4-BE49-F238E27FC236}">
                <a16:creationId xmlns:a16="http://schemas.microsoft.com/office/drawing/2014/main" id="{E5C40446-E23F-0BB2-E3C1-C3F1495AF4C6}"/>
              </a:ext>
            </a:extLst>
          </p:cNvPr>
          <p:cNvGrpSpPr/>
          <p:nvPr/>
        </p:nvGrpSpPr>
        <p:grpSpPr>
          <a:xfrm>
            <a:off x="943772" y="4847122"/>
            <a:ext cx="443952" cy="394759"/>
            <a:chOff x="4143252" y="464061"/>
            <a:chExt cx="391243" cy="391083"/>
          </a:xfrm>
          <a:noFill/>
        </p:grpSpPr>
        <p:grpSp>
          <p:nvGrpSpPr>
            <p:cNvPr id="95" name="Graphique 30">
              <a:extLst>
                <a:ext uri="{FF2B5EF4-FFF2-40B4-BE49-F238E27FC236}">
                  <a16:creationId xmlns:a16="http://schemas.microsoft.com/office/drawing/2014/main" id="{D6FE1F40-CA77-7553-AE1D-1B71B3776317}"/>
                </a:ext>
              </a:extLst>
            </p:cNvPr>
            <p:cNvGrpSpPr/>
            <p:nvPr/>
          </p:nvGrpSpPr>
          <p:grpSpPr>
            <a:xfrm>
              <a:off x="4143252" y="464061"/>
              <a:ext cx="391243" cy="391083"/>
              <a:chOff x="4143252" y="464061"/>
              <a:chExt cx="391243" cy="391083"/>
            </a:xfrm>
            <a:grpFill/>
          </p:grpSpPr>
          <p:sp>
            <p:nvSpPr>
              <p:cNvPr id="97" name="Forme libre : forme 79">
                <a:extLst>
                  <a:ext uri="{FF2B5EF4-FFF2-40B4-BE49-F238E27FC236}">
                    <a16:creationId xmlns:a16="http://schemas.microsoft.com/office/drawing/2014/main" id="{47C186F2-FA19-5737-E042-79EF62991D12}"/>
                  </a:ext>
                </a:extLst>
              </p:cNvPr>
              <p:cNvSpPr/>
              <p:nvPr/>
            </p:nvSpPr>
            <p:spPr>
              <a:xfrm>
                <a:off x="4143252" y="464061"/>
                <a:ext cx="391243" cy="391083"/>
              </a:xfrm>
              <a:custGeom>
                <a:avLst/>
                <a:gdLst>
                  <a:gd name="connsiteX0" fmla="*/ 125334 w 391243"/>
                  <a:gd name="connsiteY0" fmla="*/ 13000 h 391083"/>
                  <a:gd name="connsiteX1" fmla="*/ 194820 w 391243"/>
                  <a:gd name="connsiteY1" fmla="*/ 2 h 391083"/>
                  <a:gd name="connsiteX2" fmla="*/ 391241 w 391243"/>
                  <a:gd name="connsiteY2" fmla="*/ 194658 h 391083"/>
                  <a:gd name="connsiteX3" fmla="*/ 196585 w 391243"/>
                  <a:gd name="connsiteY3" fmla="*/ 391080 h 391083"/>
                  <a:gd name="connsiteX4" fmla="*/ 3 w 391243"/>
                  <a:gd name="connsiteY4" fmla="*/ 196424 h 391083"/>
                  <a:gd name="connsiteX5" fmla="*/ 20062 w 391243"/>
                  <a:gd name="connsiteY5" fmla="*/ 109286 h 391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243" h="391083">
                    <a:moveTo>
                      <a:pt x="125334" y="13000"/>
                    </a:moveTo>
                    <a:cubicBezTo>
                      <a:pt x="146837" y="4656"/>
                      <a:pt x="170267" y="162"/>
                      <a:pt x="194820" y="2"/>
                    </a:cubicBezTo>
                    <a:cubicBezTo>
                      <a:pt x="302819" y="-479"/>
                      <a:pt x="390760" y="86659"/>
                      <a:pt x="391241" y="194658"/>
                    </a:cubicBezTo>
                    <a:cubicBezTo>
                      <a:pt x="391723" y="302658"/>
                      <a:pt x="304585" y="390599"/>
                      <a:pt x="196585" y="391080"/>
                    </a:cubicBezTo>
                    <a:cubicBezTo>
                      <a:pt x="88424" y="391722"/>
                      <a:pt x="484" y="304584"/>
                      <a:pt x="3" y="196424"/>
                    </a:cubicBezTo>
                    <a:cubicBezTo>
                      <a:pt x="-158" y="165291"/>
                      <a:pt x="7064" y="135604"/>
                      <a:pt x="20062" y="109286"/>
                    </a:cubicBezTo>
                  </a:path>
                </a:pathLst>
              </a:custGeom>
              <a:grpFill/>
              <a:ln w="9601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8" name="Forme libre : forme 80">
                <a:extLst>
                  <a:ext uri="{FF2B5EF4-FFF2-40B4-BE49-F238E27FC236}">
                    <a16:creationId xmlns:a16="http://schemas.microsoft.com/office/drawing/2014/main" id="{E298C8EB-A0EA-8E19-08AC-63E88DDF932F}"/>
                  </a:ext>
                </a:extLst>
              </p:cNvPr>
              <p:cNvSpPr/>
              <p:nvPr/>
            </p:nvSpPr>
            <p:spPr>
              <a:xfrm>
                <a:off x="4193804" y="505144"/>
                <a:ext cx="25194" cy="23429"/>
              </a:xfrm>
              <a:custGeom>
                <a:avLst/>
                <a:gdLst>
                  <a:gd name="connsiteX0" fmla="*/ 0 w 25194"/>
                  <a:gd name="connsiteY0" fmla="*/ 23429 h 23429"/>
                  <a:gd name="connsiteX1" fmla="*/ 25195 w 25194"/>
                  <a:gd name="connsiteY1" fmla="*/ 0 h 2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194" h="23429">
                    <a:moveTo>
                      <a:pt x="0" y="23429"/>
                    </a:moveTo>
                    <a:cubicBezTo>
                      <a:pt x="7703" y="14924"/>
                      <a:pt x="16048" y="7061"/>
                      <a:pt x="25195" y="0"/>
                    </a:cubicBezTo>
                  </a:path>
                </a:pathLst>
              </a:custGeom>
              <a:grpFill/>
              <a:ln w="9601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96" name="Forme libre : forme 81">
              <a:extLst>
                <a:ext uri="{FF2B5EF4-FFF2-40B4-BE49-F238E27FC236}">
                  <a16:creationId xmlns:a16="http://schemas.microsoft.com/office/drawing/2014/main" id="{96E46D9F-D00F-4530-146C-3A596A09EEC6}"/>
                </a:ext>
              </a:extLst>
            </p:cNvPr>
            <p:cNvSpPr/>
            <p:nvPr/>
          </p:nvSpPr>
          <p:spPr>
            <a:xfrm>
              <a:off x="4293780" y="547189"/>
              <a:ext cx="90187" cy="225146"/>
            </a:xfrm>
            <a:custGeom>
              <a:avLst/>
              <a:gdLst>
                <a:gd name="connsiteX0" fmla="*/ 68683 w 90187"/>
                <a:gd name="connsiteY0" fmla="*/ 203483 h 225146"/>
                <a:gd name="connsiteX1" fmla="*/ 87459 w 90187"/>
                <a:gd name="connsiteY1" fmla="*/ 203483 h 225146"/>
                <a:gd name="connsiteX2" fmla="*/ 90187 w 90187"/>
                <a:gd name="connsiteY2" fmla="*/ 215197 h 225146"/>
                <a:gd name="connsiteX3" fmla="*/ 87940 w 90187"/>
                <a:gd name="connsiteY3" fmla="*/ 222900 h 225146"/>
                <a:gd name="connsiteX4" fmla="*/ 78954 w 90187"/>
                <a:gd name="connsiteY4" fmla="*/ 225147 h 225146"/>
                <a:gd name="connsiteX5" fmla="*/ 2728 w 90187"/>
                <a:gd name="connsiteY5" fmla="*/ 225147 h 225146"/>
                <a:gd name="connsiteX6" fmla="*/ 0 w 90187"/>
                <a:gd name="connsiteY6" fmla="*/ 212630 h 225146"/>
                <a:gd name="connsiteX7" fmla="*/ 2247 w 90187"/>
                <a:gd name="connsiteY7" fmla="*/ 205569 h 225146"/>
                <a:gd name="connsiteX8" fmla="*/ 9468 w 90187"/>
                <a:gd name="connsiteY8" fmla="*/ 203483 h 225146"/>
                <a:gd name="connsiteX9" fmla="*/ 22467 w 90187"/>
                <a:gd name="connsiteY9" fmla="*/ 203483 h 225146"/>
                <a:gd name="connsiteX10" fmla="*/ 23269 w 90187"/>
                <a:gd name="connsiteY10" fmla="*/ 160154 h 225146"/>
                <a:gd name="connsiteX11" fmla="*/ 22787 w 90187"/>
                <a:gd name="connsiteY11" fmla="*/ 113616 h 225146"/>
                <a:gd name="connsiteX12" fmla="*/ 20380 w 90187"/>
                <a:gd name="connsiteY12" fmla="*/ 96767 h 225146"/>
                <a:gd name="connsiteX13" fmla="*/ 14443 w 90187"/>
                <a:gd name="connsiteY13" fmla="*/ 90027 h 225146"/>
                <a:gd name="connsiteX14" fmla="*/ 2889 w 90187"/>
                <a:gd name="connsiteY14" fmla="*/ 88743 h 225146"/>
                <a:gd name="connsiteX15" fmla="*/ 160 w 90187"/>
                <a:gd name="connsiteY15" fmla="*/ 78472 h 225146"/>
                <a:gd name="connsiteX16" fmla="*/ 7382 w 90187"/>
                <a:gd name="connsiteY16" fmla="*/ 67560 h 225146"/>
                <a:gd name="connsiteX17" fmla="*/ 37070 w 90187"/>
                <a:gd name="connsiteY17" fmla="*/ 65474 h 225146"/>
                <a:gd name="connsiteX18" fmla="*/ 60018 w 90187"/>
                <a:gd name="connsiteY18" fmla="*/ 66758 h 225146"/>
                <a:gd name="connsiteX19" fmla="*/ 67079 w 90187"/>
                <a:gd name="connsiteY19" fmla="*/ 71732 h 225146"/>
                <a:gd name="connsiteX20" fmla="*/ 67881 w 90187"/>
                <a:gd name="connsiteY20" fmla="*/ 82163 h 225146"/>
                <a:gd name="connsiteX21" fmla="*/ 67881 w 90187"/>
                <a:gd name="connsiteY21" fmla="*/ 160315 h 225146"/>
                <a:gd name="connsiteX22" fmla="*/ 68683 w 90187"/>
                <a:gd name="connsiteY22" fmla="*/ 203483 h 225146"/>
                <a:gd name="connsiteX23" fmla="*/ 39637 w 90187"/>
                <a:gd name="connsiteY23" fmla="*/ 44773 h 225146"/>
                <a:gd name="connsiteX24" fmla="*/ 18936 w 90187"/>
                <a:gd name="connsiteY24" fmla="*/ 39316 h 225146"/>
                <a:gd name="connsiteX25" fmla="*/ 12517 w 90187"/>
                <a:gd name="connsiteY25" fmla="*/ 23911 h 225146"/>
                <a:gd name="connsiteX26" fmla="*/ 20541 w 90187"/>
                <a:gd name="connsiteY26" fmla="*/ 6740 h 225146"/>
                <a:gd name="connsiteX27" fmla="*/ 43489 w 90187"/>
                <a:gd name="connsiteY27" fmla="*/ 0 h 225146"/>
                <a:gd name="connsiteX28" fmla="*/ 64992 w 90187"/>
                <a:gd name="connsiteY28" fmla="*/ 5777 h 225146"/>
                <a:gd name="connsiteX29" fmla="*/ 71411 w 90187"/>
                <a:gd name="connsiteY29" fmla="*/ 20862 h 225146"/>
                <a:gd name="connsiteX30" fmla="*/ 63869 w 90187"/>
                <a:gd name="connsiteY30" fmla="*/ 38033 h 225146"/>
                <a:gd name="connsiteX31" fmla="*/ 39637 w 90187"/>
                <a:gd name="connsiteY31" fmla="*/ 44773 h 225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187" h="225146">
                  <a:moveTo>
                    <a:pt x="68683" y="203483"/>
                  </a:moveTo>
                  <a:lnTo>
                    <a:pt x="87459" y="203483"/>
                  </a:lnTo>
                  <a:cubicBezTo>
                    <a:pt x="89224" y="207013"/>
                    <a:pt x="90187" y="210864"/>
                    <a:pt x="90187" y="215197"/>
                  </a:cubicBezTo>
                  <a:cubicBezTo>
                    <a:pt x="90187" y="218888"/>
                    <a:pt x="89385" y="221456"/>
                    <a:pt x="87940" y="222900"/>
                  </a:cubicBezTo>
                  <a:cubicBezTo>
                    <a:pt x="86336" y="224344"/>
                    <a:pt x="83447" y="225147"/>
                    <a:pt x="78954" y="225147"/>
                  </a:cubicBezTo>
                  <a:lnTo>
                    <a:pt x="2728" y="225147"/>
                  </a:lnTo>
                  <a:cubicBezTo>
                    <a:pt x="963" y="220653"/>
                    <a:pt x="0" y="216481"/>
                    <a:pt x="0" y="212630"/>
                  </a:cubicBezTo>
                  <a:cubicBezTo>
                    <a:pt x="0" y="209420"/>
                    <a:pt x="802" y="207013"/>
                    <a:pt x="2247" y="205569"/>
                  </a:cubicBezTo>
                  <a:cubicBezTo>
                    <a:pt x="3691" y="204124"/>
                    <a:pt x="6098" y="203483"/>
                    <a:pt x="9468" y="203483"/>
                  </a:cubicBezTo>
                  <a:lnTo>
                    <a:pt x="22467" y="203483"/>
                  </a:lnTo>
                  <a:cubicBezTo>
                    <a:pt x="22948" y="190003"/>
                    <a:pt x="23269" y="175560"/>
                    <a:pt x="23269" y="160154"/>
                  </a:cubicBezTo>
                  <a:cubicBezTo>
                    <a:pt x="23269" y="136725"/>
                    <a:pt x="23108" y="121319"/>
                    <a:pt x="22787" y="113616"/>
                  </a:cubicBezTo>
                  <a:cubicBezTo>
                    <a:pt x="22467" y="105914"/>
                    <a:pt x="21664" y="100297"/>
                    <a:pt x="20380" y="96767"/>
                  </a:cubicBezTo>
                  <a:cubicBezTo>
                    <a:pt x="19097" y="93236"/>
                    <a:pt x="17171" y="90989"/>
                    <a:pt x="14443" y="90027"/>
                  </a:cubicBezTo>
                  <a:cubicBezTo>
                    <a:pt x="11875" y="89064"/>
                    <a:pt x="7863" y="88743"/>
                    <a:pt x="2889" y="88743"/>
                  </a:cubicBezTo>
                  <a:cubicBezTo>
                    <a:pt x="1123" y="85854"/>
                    <a:pt x="160" y="82324"/>
                    <a:pt x="160" y="78472"/>
                  </a:cubicBezTo>
                  <a:cubicBezTo>
                    <a:pt x="160" y="72535"/>
                    <a:pt x="2568" y="68844"/>
                    <a:pt x="7382" y="67560"/>
                  </a:cubicBezTo>
                  <a:cubicBezTo>
                    <a:pt x="12196" y="66116"/>
                    <a:pt x="22146" y="65474"/>
                    <a:pt x="37070" y="65474"/>
                  </a:cubicBezTo>
                  <a:cubicBezTo>
                    <a:pt x="48303" y="65474"/>
                    <a:pt x="56006" y="65955"/>
                    <a:pt x="60018" y="66758"/>
                  </a:cubicBezTo>
                  <a:cubicBezTo>
                    <a:pt x="64030" y="67560"/>
                    <a:pt x="66437" y="69325"/>
                    <a:pt x="67079" y="71732"/>
                  </a:cubicBezTo>
                  <a:cubicBezTo>
                    <a:pt x="67721" y="74300"/>
                    <a:pt x="67881" y="77670"/>
                    <a:pt x="67881" y="82163"/>
                  </a:cubicBezTo>
                  <a:lnTo>
                    <a:pt x="67881" y="160315"/>
                  </a:lnTo>
                  <a:cubicBezTo>
                    <a:pt x="67881" y="175399"/>
                    <a:pt x="68202" y="189842"/>
                    <a:pt x="68683" y="203483"/>
                  </a:cubicBezTo>
                  <a:close/>
                  <a:moveTo>
                    <a:pt x="39637" y="44773"/>
                  </a:moveTo>
                  <a:cubicBezTo>
                    <a:pt x="30169" y="44773"/>
                    <a:pt x="23269" y="43007"/>
                    <a:pt x="18936" y="39316"/>
                  </a:cubicBezTo>
                  <a:cubicBezTo>
                    <a:pt x="14764" y="35625"/>
                    <a:pt x="12517" y="30490"/>
                    <a:pt x="12517" y="23911"/>
                  </a:cubicBezTo>
                  <a:cubicBezTo>
                    <a:pt x="12517" y="16850"/>
                    <a:pt x="15245" y="11233"/>
                    <a:pt x="20541" y="6740"/>
                  </a:cubicBezTo>
                  <a:cubicBezTo>
                    <a:pt x="25997" y="2247"/>
                    <a:pt x="33539" y="0"/>
                    <a:pt x="43489" y="0"/>
                  </a:cubicBezTo>
                  <a:cubicBezTo>
                    <a:pt x="53599" y="0"/>
                    <a:pt x="60820" y="1926"/>
                    <a:pt x="64992" y="5777"/>
                  </a:cubicBezTo>
                  <a:cubicBezTo>
                    <a:pt x="69165" y="9629"/>
                    <a:pt x="71411" y="14764"/>
                    <a:pt x="71411" y="20862"/>
                  </a:cubicBezTo>
                  <a:cubicBezTo>
                    <a:pt x="71411" y="27762"/>
                    <a:pt x="68844" y="33379"/>
                    <a:pt x="63869" y="38033"/>
                  </a:cubicBezTo>
                  <a:cubicBezTo>
                    <a:pt x="59055" y="42365"/>
                    <a:pt x="50871" y="44773"/>
                    <a:pt x="39637" y="44773"/>
                  </a:cubicBezTo>
                  <a:close/>
                </a:path>
              </a:pathLst>
            </a:custGeom>
            <a:grpFill/>
            <a:ln w="9525" cap="flat">
              <a:solidFill>
                <a:srgbClr val="E52A2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</p:spTree>
    <p:extLst>
      <p:ext uri="{BB962C8B-B14F-4D97-AF65-F5344CB8AC3E}">
        <p14:creationId xmlns:p14="http://schemas.microsoft.com/office/powerpoint/2010/main" val="42139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LA COMMUNICATION de Prise de poste : GUIDE MEMO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</p:spPr>
        <p:txBody>
          <a:bodyPr/>
          <a:lstStyle/>
          <a:p>
            <a:endParaRPr lang="fr-FR"/>
          </a:p>
          <a:p>
            <a:r>
              <a:rPr lang="fr-FR"/>
              <a:t> 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26496" y="1529221"/>
            <a:ext cx="10933119" cy="4136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Mon nouveau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portefeuille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 et ma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ligne téléphonique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 m’ont été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affectés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Les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assistantes de Direction ou Promoteurs de l’Excellence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 ont la liste automatisée de toutes les réaffectations de portefeuilles. Après vérification, la communication est prête à être envoyée. 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</a:pPr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</a:pPr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Je suis en copie du premier envoi - j’ai souvent des mails retour de type </a:t>
            </a:r>
            <a:r>
              <a:rPr lang="fr-FR" b="0" dirty="0" err="1">
                <a:solidFill>
                  <a:schemeClr val="tx1">
                    <a:lumMod val="75000"/>
                  </a:schemeClr>
                </a:solidFill>
              </a:rPr>
              <a:t>NoReply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… ce sont nos adresses mails clients erronées   </a:t>
            </a:r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</p:txBody>
      </p:sp>
      <p:grpSp>
        <p:nvGrpSpPr>
          <p:cNvPr id="4" name="Graphique 1749">
            <a:extLst>
              <a:ext uri="{FF2B5EF4-FFF2-40B4-BE49-F238E27FC236}">
                <a16:creationId xmlns:a16="http://schemas.microsoft.com/office/drawing/2014/main" id="{D6574707-3F65-A81D-E82B-77863D0633CD}"/>
              </a:ext>
            </a:extLst>
          </p:cNvPr>
          <p:cNvGrpSpPr/>
          <p:nvPr/>
        </p:nvGrpSpPr>
        <p:grpSpPr>
          <a:xfrm>
            <a:off x="7902059" y="1658640"/>
            <a:ext cx="804400" cy="712294"/>
            <a:chOff x="698087" y="598074"/>
            <a:chExt cx="410622" cy="380877"/>
          </a:xfrm>
          <a:noFill/>
        </p:grpSpPr>
        <p:grpSp>
          <p:nvGrpSpPr>
            <p:cNvPr id="5" name="Graphique 1749">
              <a:extLst>
                <a:ext uri="{FF2B5EF4-FFF2-40B4-BE49-F238E27FC236}">
                  <a16:creationId xmlns:a16="http://schemas.microsoft.com/office/drawing/2014/main" id="{58502989-AC0F-9B58-29AA-B6DAD270B5EB}"/>
                </a:ext>
              </a:extLst>
            </p:cNvPr>
            <p:cNvGrpSpPr/>
            <p:nvPr/>
          </p:nvGrpSpPr>
          <p:grpSpPr>
            <a:xfrm>
              <a:off x="1047273" y="598074"/>
              <a:ext cx="61436" cy="94773"/>
              <a:chOff x="1047273" y="598074"/>
              <a:chExt cx="61436" cy="94773"/>
            </a:xfrm>
            <a:grpFill/>
          </p:grpSpPr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134CEF72-AAF0-4F55-B5F7-BFC60772D5ED}"/>
                  </a:ext>
                </a:extLst>
              </p:cNvPr>
              <p:cNvSpPr/>
              <p:nvPr/>
            </p:nvSpPr>
            <p:spPr>
              <a:xfrm>
                <a:off x="1074229" y="634459"/>
                <a:ext cx="30479" cy="18383"/>
              </a:xfrm>
              <a:custGeom>
                <a:avLst/>
                <a:gdLst>
                  <a:gd name="connsiteX0" fmla="*/ 30480 w 30479"/>
                  <a:gd name="connsiteY0" fmla="*/ 0 h 18383"/>
                  <a:gd name="connsiteX1" fmla="*/ 0 w 30479"/>
                  <a:gd name="connsiteY1" fmla="*/ 18383 h 18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79" h="18383">
                    <a:moveTo>
                      <a:pt x="30480" y="0"/>
                    </a:moveTo>
                    <a:lnTo>
                      <a:pt x="0" y="18383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E03A26C3-573F-AC87-4B1F-A7538688178F}"/>
                  </a:ext>
                </a:extLst>
              </p:cNvPr>
              <p:cNvSpPr/>
              <p:nvPr/>
            </p:nvSpPr>
            <p:spPr>
              <a:xfrm>
                <a:off x="1047273" y="598074"/>
                <a:ext cx="12477" cy="24098"/>
              </a:xfrm>
              <a:custGeom>
                <a:avLst/>
                <a:gdLst>
                  <a:gd name="connsiteX0" fmla="*/ 12478 w 12477"/>
                  <a:gd name="connsiteY0" fmla="*/ 0 h 24098"/>
                  <a:gd name="connsiteX1" fmla="*/ 0 w 12477"/>
                  <a:gd name="connsiteY1" fmla="*/ 24098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77" h="24098">
                    <a:moveTo>
                      <a:pt x="12478" y="0"/>
                    </a:moveTo>
                    <a:lnTo>
                      <a:pt x="0" y="24098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1656C35A-D347-4771-0E6C-774161633BC1}"/>
                  </a:ext>
                </a:extLst>
              </p:cNvPr>
              <p:cNvSpPr/>
              <p:nvPr/>
            </p:nvSpPr>
            <p:spPr>
              <a:xfrm>
                <a:off x="1090517" y="692181"/>
                <a:ext cx="18192" cy="666"/>
              </a:xfrm>
              <a:custGeom>
                <a:avLst/>
                <a:gdLst>
                  <a:gd name="connsiteX0" fmla="*/ 18193 w 18192"/>
                  <a:gd name="connsiteY0" fmla="*/ 667 h 666"/>
                  <a:gd name="connsiteX1" fmla="*/ 0 w 18192"/>
                  <a:gd name="connsiteY1" fmla="*/ 0 h 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92" h="666">
                    <a:moveTo>
                      <a:pt x="18193" y="667"/>
                    </a:moveTo>
                    <a:lnTo>
                      <a:pt x="0" y="0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FA9517E9-9614-E84E-778D-27095EF6643A}"/>
                </a:ext>
              </a:extLst>
            </p:cNvPr>
            <p:cNvSpPr/>
            <p:nvPr/>
          </p:nvSpPr>
          <p:spPr>
            <a:xfrm>
              <a:off x="748977" y="789145"/>
              <a:ext cx="187424" cy="189806"/>
            </a:xfrm>
            <a:custGeom>
              <a:avLst/>
              <a:gdLst>
                <a:gd name="connsiteX0" fmla="*/ 187425 w 187424"/>
                <a:gd name="connsiteY0" fmla="*/ 132588 h 189806"/>
                <a:gd name="connsiteX1" fmla="*/ 165708 w 187424"/>
                <a:gd name="connsiteY1" fmla="*/ 179832 h 189806"/>
                <a:gd name="connsiteX2" fmla="*/ 142943 w 187424"/>
                <a:gd name="connsiteY2" fmla="*/ 188214 h 189806"/>
                <a:gd name="connsiteX3" fmla="*/ 9974 w 187424"/>
                <a:gd name="connsiteY3" fmla="*/ 127254 h 189806"/>
                <a:gd name="connsiteX4" fmla="*/ 1592 w 187424"/>
                <a:gd name="connsiteY4" fmla="*/ 104489 h 189806"/>
                <a:gd name="connsiteX5" fmla="*/ 48931 w 187424"/>
                <a:gd name="connsiteY5" fmla="*/ 0 h 189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24" h="189806">
                  <a:moveTo>
                    <a:pt x="187425" y="132588"/>
                  </a:moveTo>
                  <a:lnTo>
                    <a:pt x="165708" y="179832"/>
                  </a:lnTo>
                  <a:cubicBezTo>
                    <a:pt x="161803" y="188405"/>
                    <a:pt x="151516" y="192214"/>
                    <a:pt x="142943" y="188214"/>
                  </a:cubicBezTo>
                  <a:lnTo>
                    <a:pt x="9974" y="127254"/>
                  </a:lnTo>
                  <a:cubicBezTo>
                    <a:pt x="1402" y="123349"/>
                    <a:pt x="-2408" y="113062"/>
                    <a:pt x="1592" y="104489"/>
                  </a:cubicBezTo>
                  <a:lnTo>
                    <a:pt x="48931" y="0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358A80DF-B518-BF9C-2991-7A639E6181DF}"/>
                </a:ext>
              </a:extLst>
            </p:cNvPr>
            <p:cNvSpPr/>
            <p:nvPr/>
          </p:nvSpPr>
          <p:spPr>
            <a:xfrm>
              <a:off x="825627" y="604006"/>
              <a:ext cx="219047" cy="300296"/>
            </a:xfrm>
            <a:custGeom>
              <a:avLst/>
              <a:gdLst>
                <a:gd name="connsiteX0" fmla="*/ 0 w 219047"/>
                <a:gd name="connsiteY0" fmla="*/ 128465 h 300296"/>
                <a:gd name="connsiteX1" fmla="*/ 53245 w 219047"/>
                <a:gd name="connsiteY1" fmla="*/ 9974 h 300296"/>
                <a:gd name="connsiteX2" fmla="*/ 76009 w 219047"/>
                <a:gd name="connsiteY2" fmla="*/ 1592 h 300296"/>
                <a:gd name="connsiteX3" fmla="*/ 209074 w 219047"/>
                <a:gd name="connsiteY3" fmla="*/ 62647 h 300296"/>
                <a:gd name="connsiteX4" fmla="*/ 217456 w 219047"/>
                <a:gd name="connsiteY4" fmla="*/ 85412 h 300296"/>
                <a:gd name="connsiteX5" fmla="*/ 118777 w 219047"/>
                <a:gd name="connsiteY5" fmla="*/ 300296 h 30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47" h="300296">
                  <a:moveTo>
                    <a:pt x="0" y="128465"/>
                  </a:moveTo>
                  <a:lnTo>
                    <a:pt x="53245" y="9974"/>
                  </a:lnTo>
                  <a:cubicBezTo>
                    <a:pt x="57150" y="1402"/>
                    <a:pt x="67437" y="-2408"/>
                    <a:pt x="76009" y="1592"/>
                  </a:cubicBezTo>
                  <a:lnTo>
                    <a:pt x="209074" y="62647"/>
                  </a:lnTo>
                  <a:cubicBezTo>
                    <a:pt x="217646" y="66553"/>
                    <a:pt x="221456" y="76840"/>
                    <a:pt x="217456" y="85412"/>
                  </a:cubicBezTo>
                  <a:lnTo>
                    <a:pt x="118777" y="300296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5782263-7A2E-A158-1204-AEB6AC4C6B91}"/>
                </a:ext>
              </a:extLst>
            </p:cNvPr>
            <p:cNvSpPr/>
            <p:nvPr/>
          </p:nvSpPr>
          <p:spPr>
            <a:xfrm>
              <a:off x="950404" y="647890"/>
              <a:ext cx="25907" cy="11906"/>
            </a:xfrm>
            <a:custGeom>
              <a:avLst/>
              <a:gdLst>
                <a:gd name="connsiteX0" fmla="*/ 0 w 25907"/>
                <a:gd name="connsiteY0" fmla="*/ 0 h 11906"/>
                <a:gd name="connsiteX1" fmla="*/ 25908 w 25907"/>
                <a:gd name="connsiteY1" fmla="*/ 11906 h 1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07" h="11906">
                  <a:moveTo>
                    <a:pt x="0" y="0"/>
                  </a:moveTo>
                  <a:lnTo>
                    <a:pt x="25908" y="11906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C2F75F9-5DDB-B154-8690-669B09E2F5E0}"/>
                </a:ext>
              </a:extLst>
            </p:cNvPr>
            <p:cNvSpPr/>
            <p:nvPr/>
          </p:nvSpPr>
          <p:spPr>
            <a:xfrm>
              <a:off x="932973" y="640079"/>
              <a:ext cx="5905" cy="2667"/>
            </a:xfrm>
            <a:custGeom>
              <a:avLst/>
              <a:gdLst>
                <a:gd name="connsiteX0" fmla="*/ 5905 w 5905"/>
                <a:gd name="connsiteY0" fmla="*/ 2667 h 2667"/>
                <a:gd name="connsiteX1" fmla="*/ 0 w 5905"/>
                <a:gd name="connsiteY1" fmla="*/ 0 h 2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" h="2667">
                  <a:moveTo>
                    <a:pt x="5905" y="2667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6A4771D-B0DD-2F02-687C-DEC15BD918D8}"/>
                </a:ext>
              </a:extLst>
            </p:cNvPr>
            <p:cNvSpPr/>
            <p:nvPr/>
          </p:nvSpPr>
          <p:spPr>
            <a:xfrm>
              <a:off x="873061" y="628554"/>
              <a:ext cx="144113" cy="66103"/>
            </a:xfrm>
            <a:custGeom>
              <a:avLst/>
              <a:gdLst>
                <a:gd name="connsiteX0" fmla="*/ 0 w 144113"/>
                <a:gd name="connsiteY0" fmla="*/ 0 h 66103"/>
                <a:gd name="connsiteX1" fmla="*/ 144113 w 144113"/>
                <a:gd name="connsiteY1" fmla="*/ 66104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113" h="66103">
                  <a:moveTo>
                    <a:pt x="0" y="0"/>
                  </a:moveTo>
                  <a:lnTo>
                    <a:pt x="144113" y="66104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9AA7EB8-1958-3CBA-F4C8-7CA355669A1C}"/>
                </a:ext>
              </a:extLst>
            </p:cNvPr>
            <p:cNvSpPr/>
            <p:nvPr/>
          </p:nvSpPr>
          <p:spPr>
            <a:xfrm>
              <a:off x="784002" y="870394"/>
              <a:ext cx="143922" cy="66865"/>
            </a:xfrm>
            <a:custGeom>
              <a:avLst/>
              <a:gdLst>
                <a:gd name="connsiteX0" fmla="*/ 143923 w 143922"/>
                <a:gd name="connsiteY0" fmla="*/ 66866 h 66865"/>
                <a:gd name="connsiteX1" fmla="*/ 0 w 143922"/>
                <a:gd name="connsiteY1" fmla="*/ 0 h 6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922" h="66865">
                  <a:moveTo>
                    <a:pt x="143923" y="66866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02AFE14-3C5E-3F6B-EEC6-2E5EF5ADF89E}"/>
                </a:ext>
              </a:extLst>
            </p:cNvPr>
            <p:cNvSpPr/>
            <p:nvPr/>
          </p:nvSpPr>
          <p:spPr>
            <a:xfrm>
              <a:off x="820388" y="908208"/>
              <a:ext cx="27813" cy="27813"/>
            </a:xfrm>
            <a:custGeom>
              <a:avLst/>
              <a:gdLst>
                <a:gd name="connsiteX0" fmla="*/ 27813 w 27813"/>
                <a:gd name="connsiteY0" fmla="*/ 13907 h 27813"/>
                <a:gd name="connsiteX1" fmla="*/ 13906 w 27813"/>
                <a:gd name="connsiteY1" fmla="*/ 27813 h 27813"/>
                <a:gd name="connsiteX2" fmla="*/ 0 w 27813"/>
                <a:gd name="connsiteY2" fmla="*/ 13907 h 27813"/>
                <a:gd name="connsiteX3" fmla="*/ 13906 w 27813"/>
                <a:gd name="connsiteY3" fmla="*/ 0 h 27813"/>
                <a:gd name="connsiteX4" fmla="*/ 27813 w 27813"/>
                <a:gd name="connsiteY4" fmla="*/ 13907 h 2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" h="27813">
                  <a:moveTo>
                    <a:pt x="27813" y="13907"/>
                  </a:moveTo>
                  <a:cubicBezTo>
                    <a:pt x="27813" y="21587"/>
                    <a:pt x="21587" y="27813"/>
                    <a:pt x="13906" y="27813"/>
                  </a:cubicBezTo>
                  <a:cubicBezTo>
                    <a:pt x="6226" y="27813"/>
                    <a:pt x="0" y="21587"/>
                    <a:pt x="0" y="13907"/>
                  </a:cubicBezTo>
                  <a:cubicBezTo>
                    <a:pt x="0" y="6226"/>
                    <a:pt x="6226" y="0"/>
                    <a:pt x="13906" y="0"/>
                  </a:cubicBezTo>
                  <a:cubicBezTo>
                    <a:pt x="21587" y="0"/>
                    <a:pt x="27813" y="6226"/>
                    <a:pt x="27813" y="13907"/>
                  </a:cubicBezTo>
                  <a:close/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grpSp>
          <p:nvGrpSpPr>
            <p:cNvPr id="16" name="Graphique 1749">
              <a:extLst>
                <a:ext uri="{FF2B5EF4-FFF2-40B4-BE49-F238E27FC236}">
                  <a16:creationId xmlns:a16="http://schemas.microsoft.com/office/drawing/2014/main" id="{0A3FDFF5-4220-6E9D-B12C-67C517C88773}"/>
                </a:ext>
              </a:extLst>
            </p:cNvPr>
            <p:cNvGrpSpPr/>
            <p:nvPr/>
          </p:nvGrpSpPr>
          <p:grpSpPr>
            <a:xfrm>
              <a:off x="806291" y="735615"/>
              <a:ext cx="173831" cy="98965"/>
              <a:chOff x="806291" y="735615"/>
              <a:chExt cx="173831" cy="98965"/>
            </a:xfrm>
            <a:grpFill/>
          </p:grpSpPr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D682F2FC-5252-EF3D-ECC2-52B4652C7193}"/>
                  </a:ext>
                </a:extLst>
              </p:cNvPr>
              <p:cNvSpPr/>
              <p:nvPr/>
            </p:nvSpPr>
            <p:spPr>
              <a:xfrm>
                <a:off x="806291" y="735615"/>
                <a:ext cx="173831" cy="89916"/>
              </a:xfrm>
              <a:custGeom>
                <a:avLst/>
                <a:gdLst>
                  <a:gd name="connsiteX0" fmla="*/ 173831 w 173831"/>
                  <a:gd name="connsiteY0" fmla="*/ 0 h 89916"/>
                  <a:gd name="connsiteX1" fmla="*/ 0 w 173831"/>
                  <a:gd name="connsiteY1" fmla="*/ 89916 h 89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31" h="89916">
                    <a:moveTo>
                      <a:pt x="173831" y="0"/>
                    </a:moveTo>
                    <a:lnTo>
                      <a:pt x="0" y="89916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47FAF507-6662-9569-E7F3-8599835EFF53}"/>
                  </a:ext>
                </a:extLst>
              </p:cNvPr>
              <p:cNvSpPr/>
              <p:nvPr/>
            </p:nvSpPr>
            <p:spPr>
              <a:xfrm>
                <a:off x="842391" y="803338"/>
                <a:ext cx="60483" cy="31242"/>
              </a:xfrm>
              <a:custGeom>
                <a:avLst/>
                <a:gdLst>
                  <a:gd name="connsiteX0" fmla="*/ 60484 w 60483"/>
                  <a:gd name="connsiteY0" fmla="*/ 0 h 31242"/>
                  <a:gd name="connsiteX1" fmla="*/ 0 w 60483"/>
                  <a:gd name="connsiteY1" fmla="*/ 31242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483" h="31242">
                    <a:moveTo>
                      <a:pt x="60484" y="0"/>
                    </a:moveTo>
                    <a:lnTo>
                      <a:pt x="0" y="31242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F2FF903D-7BF1-0A8D-9F1C-E700AB8E505F}"/>
                  </a:ext>
                </a:extLst>
              </p:cNvPr>
              <p:cNvSpPr/>
              <p:nvPr/>
            </p:nvSpPr>
            <p:spPr>
              <a:xfrm>
                <a:off x="927544" y="780668"/>
                <a:ext cx="18954" cy="9905"/>
              </a:xfrm>
              <a:custGeom>
                <a:avLst/>
                <a:gdLst>
                  <a:gd name="connsiteX0" fmla="*/ 18955 w 18954"/>
                  <a:gd name="connsiteY0" fmla="*/ 0 h 9905"/>
                  <a:gd name="connsiteX1" fmla="*/ 0 w 18954"/>
                  <a:gd name="connsiteY1" fmla="*/ 9906 h 9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54" h="9905">
                    <a:moveTo>
                      <a:pt x="18955" y="0"/>
                    </a:moveTo>
                    <a:lnTo>
                      <a:pt x="0" y="9906"/>
                    </a:lnTo>
                  </a:path>
                </a:pathLst>
              </a:custGeom>
              <a:grpFill/>
              <a:ln w="5608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002220FF-EC7F-0BBC-EC9F-FDDCC7080ABB}"/>
                </a:ext>
              </a:extLst>
            </p:cNvPr>
            <p:cNvSpPr/>
            <p:nvPr/>
          </p:nvSpPr>
          <p:spPr>
            <a:xfrm>
              <a:off x="723804" y="728185"/>
              <a:ext cx="154876" cy="118014"/>
            </a:xfrm>
            <a:custGeom>
              <a:avLst/>
              <a:gdLst>
                <a:gd name="connsiteX0" fmla="*/ 0 w 154876"/>
                <a:gd name="connsiteY0" fmla="*/ 118015 h 118014"/>
                <a:gd name="connsiteX1" fmla="*/ 35909 w 154876"/>
                <a:gd name="connsiteY1" fmla="*/ 30766 h 118014"/>
                <a:gd name="connsiteX2" fmla="*/ 93155 w 154876"/>
                <a:gd name="connsiteY2" fmla="*/ 0 h 118014"/>
                <a:gd name="connsiteX3" fmla="*/ 154877 w 154876"/>
                <a:gd name="connsiteY3" fmla="*/ 34481 h 118014"/>
                <a:gd name="connsiteX4" fmla="*/ 70485 w 154876"/>
                <a:gd name="connsiteY4" fmla="*/ 45529 h 1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876" h="118014">
                  <a:moveTo>
                    <a:pt x="0" y="118015"/>
                  </a:moveTo>
                  <a:lnTo>
                    <a:pt x="35909" y="30766"/>
                  </a:lnTo>
                  <a:lnTo>
                    <a:pt x="93155" y="0"/>
                  </a:lnTo>
                  <a:lnTo>
                    <a:pt x="154877" y="34481"/>
                  </a:lnTo>
                  <a:cubicBezTo>
                    <a:pt x="154877" y="34481"/>
                    <a:pt x="133922" y="74581"/>
                    <a:pt x="70485" y="45529"/>
                  </a:cubicBez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25BA8D76-EDE0-8C83-5C7E-00AC54A0C16B}"/>
                </a:ext>
              </a:extLst>
            </p:cNvPr>
            <p:cNvSpPr/>
            <p:nvPr/>
          </p:nvSpPr>
          <p:spPr>
            <a:xfrm>
              <a:off x="702278" y="828007"/>
              <a:ext cx="27622" cy="476"/>
            </a:xfrm>
            <a:custGeom>
              <a:avLst/>
              <a:gdLst>
                <a:gd name="connsiteX0" fmla="*/ 27623 w 27622"/>
                <a:gd name="connsiteY0" fmla="*/ 476 h 476"/>
                <a:gd name="connsiteX1" fmla="*/ 0 w 27622"/>
                <a:gd name="connsiteY1" fmla="*/ 0 h 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" h="476">
                  <a:moveTo>
                    <a:pt x="27623" y="476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8953919-9FFC-BB9F-347D-2E8757632F4F}"/>
                </a:ext>
              </a:extLst>
            </p:cNvPr>
            <p:cNvSpPr/>
            <p:nvPr/>
          </p:nvSpPr>
          <p:spPr>
            <a:xfrm>
              <a:off x="698087" y="933354"/>
              <a:ext cx="70770" cy="1238"/>
            </a:xfrm>
            <a:custGeom>
              <a:avLst/>
              <a:gdLst>
                <a:gd name="connsiteX0" fmla="*/ 70771 w 70770"/>
                <a:gd name="connsiteY0" fmla="*/ 1238 h 1238"/>
                <a:gd name="connsiteX1" fmla="*/ 0 w 70770"/>
                <a:gd name="connsiteY1" fmla="*/ 0 h 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70" h="1238">
                  <a:moveTo>
                    <a:pt x="70771" y="1238"/>
                  </a:moveTo>
                  <a:lnTo>
                    <a:pt x="0" y="0"/>
                  </a:lnTo>
                </a:path>
              </a:pathLst>
            </a:custGeom>
            <a:grpFill/>
            <a:ln w="5608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Graphique 31">
            <a:extLst>
              <a:ext uri="{FF2B5EF4-FFF2-40B4-BE49-F238E27FC236}">
                <a16:creationId xmlns:a16="http://schemas.microsoft.com/office/drawing/2014/main" id="{16A63D1B-7E59-7B14-D395-64738E3B4C83}"/>
              </a:ext>
            </a:extLst>
          </p:cNvPr>
          <p:cNvGrpSpPr/>
          <p:nvPr/>
        </p:nvGrpSpPr>
        <p:grpSpPr>
          <a:xfrm>
            <a:off x="2949950" y="4476207"/>
            <a:ext cx="794722" cy="644433"/>
            <a:chOff x="4696416" y="445601"/>
            <a:chExt cx="716842" cy="525395"/>
          </a:xfrm>
        </p:grpSpPr>
        <p:grpSp>
          <p:nvGrpSpPr>
            <p:cNvPr id="30" name="Graphique 31">
              <a:extLst>
                <a:ext uri="{FF2B5EF4-FFF2-40B4-BE49-F238E27FC236}">
                  <a16:creationId xmlns:a16="http://schemas.microsoft.com/office/drawing/2014/main" id="{6924E6F2-D829-4A15-8122-D3B0C49446BE}"/>
                </a:ext>
              </a:extLst>
            </p:cNvPr>
            <p:cNvGrpSpPr/>
            <p:nvPr/>
          </p:nvGrpSpPr>
          <p:grpSpPr>
            <a:xfrm>
              <a:off x="4696416" y="445601"/>
              <a:ext cx="393484" cy="525395"/>
              <a:chOff x="4696416" y="445601"/>
              <a:chExt cx="393484" cy="525395"/>
            </a:xfrm>
            <a:noFill/>
          </p:grpSpPr>
          <p:grpSp>
            <p:nvGrpSpPr>
              <p:cNvPr id="37" name="Graphique 31">
                <a:extLst>
                  <a:ext uri="{FF2B5EF4-FFF2-40B4-BE49-F238E27FC236}">
                    <a16:creationId xmlns:a16="http://schemas.microsoft.com/office/drawing/2014/main" id="{CC917ED8-3BA6-D301-1C1A-FA81AAC5040A}"/>
                  </a:ext>
                </a:extLst>
              </p:cNvPr>
              <p:cNvGrpSpPr/>
              <p:nvPr/>
            </p:nvGrpSpPr>
            <p:grpSpPr>
              <a:xfrm>
                <a:off x="4696495" y="445601"/>
                <a:ext cx="393405" cy="525395"/>
                <a:chOff x="4696495" y="445601"/>
                <a:chExt cx="393405" cy="525395"/>
              </a:xfrm>
              <a:noFill/>
            </p:grpSpPr>
            <p:sp>
              <p:nvSpPr>
                <p:cNvPr id="41" name="Forme libre : forme 85">
                  <a:extLst>
                    <a:ext uri="{FF2B5EF4-FFF2-40B4-BE49-F238E27FC236}">
                      <a16:creationId xmlns:a16="http://schemas.microsoft.com/office/drawing/2014/main" id="{AFFE2E16-AB8B-C724-7F93-8EA2E44F7BE5}"/>
                    </a:ext>
                  </a:extLst>
                </p:cNvPr>
                <p:cNvSpPr/>
                <p:nvPr/>
              </p:nvSpPr>
              <p:spPr>
                <a:xfrm>
                  <a:off x="4863310" y="802658"/>
                  <a:ext cx="59375" cy="168338"/>
                </a:xfrm>
                <a:custGeom>
                  <a:avLst/>
                  <a:gdLst>
                    <a:gd name="connsiteX0" fmla="*/ 30651 w 59375"/>
                    <a:gd name="connsiteY0" fmla="*/ 0 h 168338"/>
                    <a:gd name="connsiteX1" fmla="*/ 59376 w 59375"/>
                    <a:gd name="connsiteY1" fmla="*/ 130627 h 168338"/>
                    <a:gd name="connsiteX2" fmla="*/ 29688 w 59375"/>
                    <a:gd name="connsiteY2" fmla="*/ 168338 h 168338"/>
                    <a:gd name="connsiteX3" fmla="*/ 0 w 59375"/>
                    <a:gd name="connsiteY3" fmla="*/ 132552 h 168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375" h="168338">
                      <a:moveTo>
                        <a:pt x="30651" y="0"/>
                      </a:moveTo>
                      <a:lnTo>
                        <a:pt x="59376" y="130627"/>
                      </a:lnTo>
                      <a:lnTo>
                        <a:pt x="29688" y="168338"/>
                      </a:lnTo>
                      <a:lnTo>
                        <a:pt x="0" y="132552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2" name="Forme libre : forme 86">
                  <a:extLst>
                    <a:ext uri="{FF2B5EF4-FFF2-40B4-BE49-F238E27FC236}">
                      <a16:creationId xmlns:a16="http://schemas.microsoft.com/office/drawing/2014/main" id="{A9A075B8-7ABD-78B9-225A-CCFBC5585B14}"/>
                    </a:ext>
                  </a:extLst>
                </p:cNvPr>
                <p:cNvSpPr/>
                <p:nvPr/>
              </p:nvSpPr>
              <p:spPr>
                <a:xfrm>
                  <a:off x="4820142" y="505137"/>
                  <a:ext cx="139292" cy="39038"/>
                </a:xfrm>
                <a:custGeom>
                  <a:avLst/>
                  <a:gdLst>
                    <a:gd name="connsiteX0" fmla="*/ 0 w 139292"/>
                    <a:gd name="connsiteY0" fmla="*/ 30009 h 39038"/>
                    <a:gd name="connsiteX1" fmla="*/ 119554 w 139292"/>
                    <a:gd name="connsiteY1" fmla="*/ 0 h 39038"/>
                    <a:gd name="connsiteX2" fmla="*/ 117147 w 139292"/>
                    <a:gd name="connsiteY2" fmla="*/ 28565 h 39038"/>
                    <a:gd name="connsiteX3" fmla="*/ 139292 w 139292"/>
                    <a:gd name="connsiteY3" fmla="*/ 21504 h 39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292" h="39038">
                      <a:moveTo>
                        <a:pt x="0" y="30009"/>
                      </a:moveTo>
                      <a:cubicBezTo>
                        <a:pt x="0" y="30009"/>
                        <a:pt x="69646" y="64030"/>
                        <a:pt x="119554" y="0"/>
                      </a:cubicBezTo>
                      <a:cubicBezTo>
                        <a:pt x="119554" y="0"/>
                        <a:pt x="125171" y="11875"/>
                        <a:pt x="117147" y="28565"/>
                      </a:cubicBezTo>
                      <a:cubicBezTo>
                        <a:pt x="117147" y="28565"/>
                        <a:pt x="129022" y="35625"/>
                        <a:pt x="139292" y="21504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3" name="Forme libre : forme 87">
                  <a:extLst>
                    <a:ext uri="{FF2B5EF4-FFF2-40B4-BE49-F238E27FC236}">
                      <a16:creationId xmlns:a16="http://schemas.microsoft.com/office/drawing/2014/main" id="{EB72F4B9-C7A1-9C5A-6872-6D1083BCA818}"/>
                    </a:ext>
                  </a:extLst>
                </p:cNvPr>
                <p:cNvSpPr/>
                <p:nvPr/>
              </p:nvSpPr>
              <p:spPr>
                <a:xfrm>
                  <a:off x="4791982" y="445601"/>
                  <a:ext cx="103422" cy="267672"/>
                </a:xfrm>
                <a:custGeom>
                  <a:avLst/>
                  <a:gdLst>
                    <a:gd name="connsiteX0" fmla="*/ 103423 w 103422"/>
                    <a:gd name="connsiteY0" fmla="*/ 267673 h 267672"/>
                    <a:gd name="connsiteX1" fmla="*/ 19495 w 103422"/>
                    <a:gd name="connsiteY1" fmla="*/ 191607 h 267672"/>
                    <a:gd name="connsiteX2" fmla="*/ 558 w 103422"/>
                    <a:gd name="connsiteY2" fmla="*/ 174116 h 267672"/>
                    <a:gd name="connsiteX3" fmla="*/ 14038 w 103422"/>
                    <a:gd name="connsiteY3" fmla="*/ 150365 h 267672"/>
                    <a:gd name="connsiteX4" fmla="*/ 98609 w 103422"/>
                    <a:gd name="connsiteY4" fmla="*/ 0 h 267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422" h="267672">
                      <a:moveTo>
                        <a:pt x="103423" y="267673"/>
                      </a:moveTo>
                      <a:cubicBezTo>
                        <a:pt x="40035" y="267673"/>
                        <a:pt x="19495" y="191607"/>
                        <a:pt x="19495" y="191607"/>
                      </a:cubicBezTo>
                      <a:cubicBezTo>
                        <a:pt x="19495" y="191607"/>
                        <a:pt x="4410" y="193212"/>
                        <a:pt x="558" y="174116"/>
                      </a:cubicBezTo>
                      <a:cubicBezTo>
                        <a:pt x="-3293" y="155019"/>
                        <a:pt x="14038" y="150365"/>
                        <a:pt x="14038" y="150365"/>
                      </a:cubicBezTo>
                      <a:cubicBezTo>
                        <a:pt x="14038" y="150365"/>
                        <a:pt x="-20143" y="32416"/>
                        <a:pt x="98609" y="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4" name="Forme libre : forme 88">
                  <a:extLst>
                    <a:ext uri="{FF2B5EF4-FFF2-40B4-BE49-F238E27FC236}">
                      <a16:creationId xmlns:a16="http://schemas.microsoft.com/office/drawing/2014/main" id="{51C7685C-40BB-F357-E2CB-644842024CA2}"/>
                    </a:ext>
                  </a:extLst>
                </p:cNvPr>
                <p:cNvSpPr/>
                <p:nvPr/>
              </p:nvSpPr>
              <p:spPr>
                <a:xfrm>
                  <a:off x="4900059" y="457636"/>
                  <a:ext cx="105830" cy="255636"/>
                </a:xfrm>
                <a:custGeom>
                  <a:avLst/>
                  <a:gdLst>
                    <a:gd name="connsiteX0" fmla="*/ 0 w 105830"/>
                    <a:gd name="connsiteY0" fmla="*/ 255637 h 255636"/>
                    <a:gd name="connsiteX1" fmla="*/ 86336 w 105830"/>
                    <a:gd name="connsiteY1" fmla="*/ 179572 h 255636"/>
                    <a:gd name="connsiteX2" fmla="*/ 105272 w 105830"/>
                    <a:gd name="connsiteY2" fmla="*/ 162080 h 255636"/>
                    <a:gd name="connsiteX3" fmla="*/ 91792 w 105830"/>
                    <a:gd name="connsiteY3" fmla="*/ 138330 h 255636"/>
                    <a:gd name="connsiteX4" fmla="*/ 38193 w 105830"/>
                    <a:gd name="connsiteY4" fmla="*/ 0 h 255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830" h="255636">
                      <a:moveTo>
                        <a:pt x="0" y="255637"/>
                      </a:moveTo>
                      <a:cubicBezTo>
                        <a:pt x="63388" y="255637"/>
                        <a:pt x="86336" y="179572"/>
                        <a:pt x="86336" y="179572"/>
                      </a:cubicBezTo>
                      <a:cubicBezTo>
                        <a:pt x="86336" y="179572"/>
                        <a:pt x="101420" y="181176"/>
                        <a:pt x="105272" y="162080"/>
                      </a:cubicBezTo>
                      <a:cubicBezTo>
                        <a:pt x="109123" y="142983"/>
                        <a:pt x="91792" y="138330"/>
                        <a:pt x="91792" y="138330"/>
                      </a:cubicBezTo>
                      <a:cubicBezTo>
                        <a:pt x="91792" y="138330"/>
                        <a:pt x="119393" y="42686"/>
                        <a:pt x="38193" y="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5" name="Forme libre : forme 89">
                  <a:extLst>
                    <a:ext uri="{FF2B5EF4-FFF2-40B4-BE49-F238E27FC236}">
                      <a16:creationId xmlns:a16="http://schemas.microsoft.com/office/drawing/2014/main" id="{4D5B4A6A-39A2-1F40-3A2D-3CCD2307C6A5}"/>
                    </a:ext>
                  </a:extLst>
                </p:cNvPr>
                <p:cNvSpPr/>
                <p:nvPr/>
              </p:nvSpPr>
              <p:spPr>
                <a:xfrm>
                  <a:off x="4854163" y="592917"/>
                  <a:ext cx="16047" cy="17331"/>
                </a:xfrm>
                <a:custGeom>
                  <a:avLst/>
                  <a:gdLst>
                    <a:gd name="connsiteX0" fmla="*/ 0 w 16047"/>
                    <a:gd name="connsiteY0" fmla="*/ 0 h 17331"/>
                    <a:gd name="connsiteX1" fmla="*/ 0 w 16047"/>
                    <a:gd name="connsiteY1" fmla="*/ 17331 h 17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7331">
                      <a:moveTo>
                        <a:pt x="0" y="0"/>
                      </a:moveTo>
                      <a:lnTo>
                        <a:pt x="0" y="17331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6" name="Forme libre : forme 90">
                  <a:extLst>
                    <a:ext uri="{FF2B5EF4-FFF2-40B4-BE49-F238E27FC236}">
                      <a16:creationId xmlns:a16="http://schemas.microsoft.com/office/drawing/2014/main" id="{3565A12D-A83A-F9DF-D748-589263173E77}"/>
                    </a:ext>
                  </a:extLst>
                </p:cNvPr>
                <p:cNvSpPr/>
                <p:nvPr/>
              </p:nvSpPr>
              <p:spPr>
                <a:xfrm>
                  <a:off x="4929426" y="592115"/>
                  <a:ext cx="16047" cy="17331"/>
                </a:xfrm>
                <a:custGeom>
                  <a:avLst/>
                  <a:gdLst>
                    <a:gd name="connsiteX0" fmla="*/ 0 w 16047"/>
                    <a:gd name="connsiteY0" fmla="*/ 0 h 17331"/>
                    <a:gd name="connsiteX1" fmla="*/ 0 w 16047"/>
                    <a:gd name="connsiteY1" fmla="*/ 17331 h 17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7331">
                      <a:moveTo>
                        <a:pt x="0" y="0"/>
                      </a:moveTo>
                      <a:lnTo>
                        <a:pt x="0" y="17331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7" name="Forme libre : forme 91">
                  <a:extLst>
                    <a:ext uri="{FF2B5EF4-FFF2-40B4-BE49-F238E27FC236}">
                      <a16:creationId xmlns:a16="http://schemas.microsoft.com/office/drawing/2014/main" id="{B1766804-9A07-06A1-82DF-73B2023B3E78}"/>
                    </a:ext>
                  </a:extLst>
                </p:cNvPr>
                <p:cNvSpPr/>
                <p:nvPr/>
              </p:nvSpPr>
              <p:spPr>
                <a:xfrm>
                  <a:off x="4878074" y="658391"/>
                  <a:ext cx="33057" cy="6860"/>
                </a:xfrm>
                <a:custGeom>
                  <a:avLst/>
                  <a:gdLst>
                    <a:gd name="connsiteX0" fmla="*/ 33058 w 33057"/>
                    <a:gd name="connsiteY0" fmla="*/ 0 h 6860"/>
                    <a:gd name="connsiteX1" fmla="*/ 0 w 33057"/>
                    <a:gd name="connsiteY1" fmla="*/ 0 h 6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057" h="6860">
                      <a:moveTo>
                        <a:pt x="33058" y="0"/>
                      </a:moveTo>
                      <a:cubicBezTo>
                        <a:pt x="23911" y="9147"/>
                        <a:pt x="9147" y="9147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8" name="Forme libre : forme 92">
                  <a:extLst>
                    <a:ext uri="{FF2B5EF4-FFF2-40B4-BE49-F238E27FC236}">
                      <a16:creationId xmlns:a16="http://schemas.microsoft.com/office/drawing/2014/main" id="{1398EE6D-55C7-067E-62D2-844CDADF6B28}"/>
                    </a:ext>
                  </a:extLst>
                </p:cNvPr>
                <p:cNvSpPr/>
                <p:nvPr/>
              </p:nvSpPr>
              <p:spPr>
                <a:xfrm>
                  <a:off x="4696495" y="712792"/>
                  <a:ext cx="200353" cy="184706"/>
                </a:xfrm>
                <a:custGeom>
                  <a:avLst/>
                  <a:gdLst>
                    <a:gd name="connsiteX0" fmla="*/ 723 w 200353"/>
                    <a:gd name="connsiteY0" fmla="*/ 184707 h 184706"/>
                    <a:gd name="connsiteX1" fmla="*/ 116586 w 200353"/>
                    <a:gd name="connsiteY1" fmla="*/ 35625 h 184706"/>
                    <a:gd name="connsiteX2" fmla="*/ 140336 w 200353"/>
                    <a:gd name="connsiteY2" fmla="*/ 0 h 184706"/>
                    <a:gd name="connsiteX3" fmla="*/ 200354 w 200353"/>
                    <a:gd name="connsiteY3" fmla="*/ 49266 h 184706"/>
                    <a:gd name="connsiteX4" fmla="*/ 168259 w 200353"/>
                    <a:gd name="connsiteY4" fmla="*/ 87940 h 184706"/>
                    <a:gd name="connsiteX5" fmla="*/ 136164 w 200353"/>
                    <a:gd name="connsiteY5" fmla="*/ 55845 h 184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0353" h="184706">
                      <a:moveTo>
                        <a:pt x="723" y="184707"/>
                      </a:moveTo>
                      <a:cubicBezTo>
                        <a:pt x="723" y="184707"/>
                        <a:pt x="-16448" y="68844"/>
                        <a:pt x="116586" y="35625"/>
                      </a:cubicBezTo>
                      <a:lnTo>
                        <a:pt x="140336" y="0"/>
                      </a:lnTo>
                      <a:lnTo>
                        <a:pt x="200354" y="49266"/>
                      </a:lnTo>
                      <a:lnTo>
                        <a:pt x="168259" y="87940"/>
                      </a:lnTo>
                      <a:lnTo>
                        <a:pt x="136164" y="55845"/>
                      </a:ln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49" name="Forme libre : forme 93">
                  <a:extLst>
                    <a:ext uri="{FF2B5EF4-FFF2-40B4-BE49-F238E27FC236}">
                      <a16:creationId xmlns:a16="http://schemas.microsoft.com/office/drawing/2014/main" id="{55BA14CA-C6AB-773B-2180-0E259C2F256B}"/>
                    </a:ext>
                  </a:extLst>
                </p:cNvPr>
                <p:cNvSpPr/>
                <p:nvPr/>
              </p:nvSpPr>
              <p:spPr>
                <a:xfrm>
                  <a:off x="4898935" y="713434"/>
                  <a:ext cx="190965" cy="120998"/>
                </a:xfrm>
                <a:custGeom>
                  <a:avLst/>
                  <a:gdLst>
                    <a:gd name="connsiteX0" fmla="*/ 190965 w 190965"/>
                    <a:gd name="connsiteY0" fmla="*/ 120998 h 120998"/>
                    <a:gd name="connsiteX1" fmla="*/ 83768 w 190965"/>
                    <a:gd name="connsiteY1" fmla="*/ 35625 h 120998"/>
                    <a:gd name="connsiteX2" fmla="*/ 60018 w 190965"/>
                    <a:gd name="connsiteY2" fmla="*/ 0 h 120998"/>
                    <a:gd name="connsiteX3" fmla="*/ 0 w 190965"/>
                    <a:gd name="connsiteY3" fmla="*/ 49266 h 120998"/>
                    <a:gd name="connsiteX4" fmla="*/ 32095 w 190965"/>
                    <a:gd name="connsiteY4" fmla="*/ 87940 h 120998"/>
                    <a:gd name="connsiteX5" fmla="*/ 64190 w 190965"/>
                    <a:gd name="connsiteY5" fmla="*/ 55845 h 120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0965" h="120998">
                      <a:moveTo>
                        <a:pt x="190965" y="120998"/>
                      </a:moveTo>
                      <a:cubicBezTo>
                        <a:pt x="178288" y="88261"/>
                        <a:pt x="149242" y="51994"/>
                        <a:pt x="83768" y="35625"/>
                      </a:cubicBezTo>
                      <a:lnTo>
                        <a:pt x="60018" y="0"/>
                      </a:lnTo>
                      <a:lnTo>
                        <a:pt x="0" y="49266"/>
                      </a:lnTo>
                      <a:lnTo>
                        <a:pt x="32095" y="87940"/>
                      </a:lnTo>
                      <a:lnTo>
                        <a:pt x="64190" y="55845"/>
                      </a:ln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38" name="Forme libre : forme 94">
                <a:extLst>
                  <a:ext uri="{FF2B5EF4-FFF2-40B4-BE49-F238E27FC236}">
                    <a16:creationId xmlns:a16="http://schemas.microsoft.com/office/drawing/2014/main" id="{41BB0927-BA37-296C-F310-FEF33C7BF7F8}"/>
                  </a:ext>
                </a:extLst>
              </p:cNvPr>
              <p:cNvSpPr/>
              <p:nvPr/>
            </p:nvSpPr>
            <p:spPr>
              <a:xfrm>
                <a:off x="4709735" y="829136"/>
                <a:ext cx="45093" cy="16047"/>
              </a:xfrm>
              <a:custGeom>
                <a:avLst/>
                <a:gdLst>
                  <a:gd name="connsiteX0" fmla="*/ 0 w 45093"/>
                  <a:gd name="connsiteY0" fmla="*/ 0 h 16047"/>
                  <a:gd name="connsiteX1" fmla="*/ 45094 w 45093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093" h="16047">
                    <a:moveTo>
                      <a:pt x="0" y="0"/>
                    </a:moveTo>
                    <a:lnTo>
                      <a:pt x="45094" y="0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39" name="Forme libre : forme 95">
                <a:extLst>
                  <a:ext uri="{FF2B5EF4-FFF2-40B4-BE49-F238E27FC236}">
                    <a16:creationId xmlns:a16="http://schemas.microsoft.com/office/drawing/2014/main" id="{B02F7E81-88B9-2EE5-1C08-5FDB1CEC24FA}"/>
                  </a:ext>
                </a:extLst>
              </p:cNvPr>
              <p:cNvSpPr/>
              <p:nvPr/>
            </p:nvSpPr>
            <p:spPr>
              <a:xfrm>
                <a:off x="4703156" y="852405"/>
                <a:ext cx="81681" cy="16047"/>
              </a:xfrm>
              <a:custGeom>
                <a:avLst/>
                <a:gdLst>
                  <a:gd name="connsiteX0" fmla="*/ 0 w 81681"/>
                  <a:gd name="connsiteY0" fmla="*/ 0 h 16047"/>
                  <a:gd name="connsiteX1" fmla="*/ 81682 w 81681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681" h="16047">
                    <a:moveTo>
                      <a:pt x="0" y="0"/>
                    </a:moveTo>
                    <a:lnTo>
                      <a:pt x="81682" y="0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40" name="Forme libre : forme 96">
                <a:extLst>
                  <a:ext uri="{FF2B5EF4-FFF2-40B4-BE49-F238E27FC236}">
                    <a16:creationId xmlns:a16="http://schemas.microsoft.com/office/drawing/2014/main" id="{5DD150BD-A82E-89FD-A66E-3D418DE62232}"/>
                  </a:ext>
                </a:extLst>
              </p:cNvPr>
              <p:cNvSpPr/>
              <p:nvPr/>
            </p:nvSpPr>
            <p:spPr>
              <a:xfrm>
                <a:off x="4696416" y="919965"/>
                <a:ext cx="16047" cy="10912"/>
              </a:xfrm>
              <a:custGeom>
                <a:avLst/>
                <a:gdLst>
                  <a:gd name="connsiteX0" fmla="*/ 0 w 16047"/>
                  <a:gd name="connsiteY0" fmla="*/ 0 h 10912"/>
                  <a:gd name="connsiteX1" fmla="*/ 0 w 16047"/>
                  <a:gd name="connsiteY1" fmla="*/ 10912 h 10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10912">
                    <a:moveTo>
                      <a:pt x="0" y="0"/>
                    </a:moveTo>
                    <a:lnTo>
                      <a:pt x="0" y="10912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31" name="Forme libre : forme 97">
              <a:extLst>
                <a:ext uri="{FF2B5EF4-FFF2-40B4-BE49-F238E27FC236}">
                  <a16:creationId xmlns:a16="http://schemas.microsoft.com/office/drawing/2014/main" id="{0F47777A-AF43-AE2D-6647-05EEC16A2AD1}"/>
                </a:ext>
              </a:extLst>
            </p:cNvPr>
            <p:cNvSpPr/>
            <p:nvPr/>
          </p:nvSpPr>
          <p:spPr>
            <a:xfrm>
              <a:off x="5120712" y="450415"/>
              <a:ext cx="105913" cy="93717"/>
            </a:xfrm>
            <a:custGeom>
              <a:avLst/>
              <a:gdLst>
                <a:gd name="connsiteX0" fmla="*/ 0 w 105913"/>
                <a:gd name="connsiteY0" fmla="*/ 45094 h 93717"/>
                <a:gd name="connsiteX1" fmla="*/ 35305 w 105913"/>
                <a:gd name="connsiteY1" fmla="*/ 93717 h 93717"/>
                <a:gd name="connsiteX2" fmla="*/ 105914 w 105913"/>
                <a:gd name="connsiteY2" fmla="*/ 0 h 9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3" h="93717">
                  <a:moveTo>
                    <a:pt x="0" y="45094"/>
                  </a:moveTo>
                  <a:lnTo>
                    <a:pt x="35305" y="93717"/>
                  </a:lnTo>
                  <a:lnTo>
                    <a:pt x="105914" y="0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2" name="Forme libre : forme 98">
              <a:extLst>
                <a:ext uri="{FF2B5EF4-FFF2-40B4-BE49-F238E27FC236}">
                  <a16:creationId xmlns:a16="http://schemas.microsoft.com/office/drawing/2014/main" id="{761B9E6E-3CDB-E081-E89B-5ECC41D0B494}"/>
                </a:ext>
              </a:extLst>
            </p:cNvPr>
            <p:cNvSpPr/>
            <p:nvPr/>
          </p:nvSpPr>
          <p:spPr>
            <a:xfrm>
              <a:off x="5268991" y="487806"/>
              <a:ext cx="105753" cy="16047"/>
            </a:xfrm>
            <a:custGeom>
              <a:avLst/>
              <a:gdLst>
                <a:gd name="connsiteX0" fmla="*/ 0 w 105753"/>
                <a:gd name="connsiteY0" fmla="*/ 0 h 16047"/>
                <a:gd name="connsiteX1" fmla="*/ 105753 w 105753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53" h="16047">
                  <a:moveTo>
                    <a:pt x="0" y="0"/>
                  </a:moveTo>
                  <a:lnTo>
                    <a:pt x="105753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3" name="Forme libre : forme 99">
              <a:extLst>
                <a:ext uri="{FF2B5EF4-FFF2-40B4-BE49-F238E27FC236}">
                  <a16:creationId xmlns:a16="http://schemas.microsoft.com/office/drawing/2014/main" id="{699C91BA-FEAA-66A2-0330-5B42EA07D40B}"/>
                </a:ext>
              </a:extLst>
            </p:cNvPr>
            <p:cNvSpPr/>
            <p:nvPr/>
          </p:nvSpPr>
          <p:spPr>
            <a:xfrm>
              <a:off x="5268991" y="528085"/>
              <a:ext cx="144267" cy="16047"/>
            </a:xfrm>
            <a:custGeom>
              <a:avLst/>
              <a:gdLst>
                <a:gd name="connsiteX0" fmla="*/ 0 w 144267"/>
                <a:gd name="connsiteY0" fmla="*/ 0 h 16047"/>
                <a:gd name="connsiteX1" fmla="*/ 144267 w 14426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267" h="16047">
                  <a:moveTo>
                    <a:pt x="0" y="0"/>
                  </a:moveTo>
                  <a:lnTo>
                    <a:pt x="144267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4" name="Forme libre : forme 100">
              <a:extLst>
                <a:ext uri="{FF2B5EF4-FFF2-40B4-BE49-F238E27FC236}">
                  <a16:creationId xmlns:a16="http://schemas.microsoft.com/office/drawing/2014/main" id="{AF9FC364-1807-4BE5-DD76-C49A8D7B9171}"/>
                </a:ext>
              </a:extLst>
            </p:cNvPr>
            <p:cNvSpPr/>
            <p:nvPr/>
          </p:nvSpPr>
          <p:spPr>
            <a:xfrm>
              <a:off x="5120712" y="585214"/>
              <a:ext cx="105913" cy="93717"/>
            </a:xfrm>
            <a:custGeom>
              <a:avLst/>
              <a:gdLst>
                <a:gd name="connsiteX0" fmla="*/ 0 w 105913"/>
                <a:gd name="connsiteY0" fmla="*/ 45094 h 93717"/>
                <a:gd name="connsiteX1" fmla="*/ 35305 w 105913"/>
                <a:gd name="connsiteY1" fmla="*/ 93717 h 93717"/>
                <a:gd name="connsiteX2" fmla="*/ 105914 w 105913"/>
                <a:gd name="connsiteY2" fmla="*/ 0 h 9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3" h="93717">
                  <a:moveTo>
                    <a:pt x="0" y="45094"/>
                  </a:moveTo>
                  <a:lnTo>
                    <a:pt x="35305" y="93717"/>
                  </a:lnTo>
                  <a:lnTo>
                    <a:pt x="105914" y="0"/>
                  </a:ln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5" name="Forme libre : forme 101">
              <a:extLst>
                <a:ext uri="{FF2B5EF4-FFF2-40B4-BE49-F238E27FC236}">
                  <a16:creationId xmlns:a16="http://schemas.microsoft.com/office/drawing/2014/main" id="{95A13E31-0CD7-7546-528D-66A1B2E7D180}"/>
                </a:ext>
              </a:extLst>
            </p:cNvPr>
            <p:cNvSpPr/>
            <p:nvPr/>
          </p:nvSpPr>
          <p:spPr>
            <a:xfrm>
              <a:off x="5268991" y="622605"/>
              <a:ext cx="105753" cy="16047"/>
            </a:xfrm>
            <a:custGeom>
              <a:avLst/>
              <a:gdLst>
                <a:gd name="connsiteX0" fmla="*/ 0 w 105753"/>
                <a:gd name="connsiteY0" fmla="*/ 0 h 16047"/>
                <a:gd name="connsiteX1" fmla="*/ 105753 w 105753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53" h="16047">
                  <a:moveTo>
                    <a:pt x="0" y="0"/>
                  </a:moveTo>
                  <a:lnTo>
                    <a:pt x="105753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  <p:sp>
          <p:nvSpPr>
            <p:cNvPr id="36" name="Forme libre : forme 102">
              <a:extLst>
                <a:ext uri="{FF2B5EF4-FFF2-40B4-BE49-F238E27FC236}">
                  <a16:creationId xmlns:a16="http://schemas.microsoft.com/office/drawing/2014/main" id="{99937CFD-8243-9B6C-930D-A0B345EB01A9}"/>
                </a:ext>
              </a:extLst>
            </p:cNvPr>
            <p:cNvSpPr/>
            <p:nvPr/>
          </p:nvSpPr>
          <p:spPr>
            <a:xfrm>
              <a:off x="5268991" y="662884"/>
              <a:ext cx="144267" cy="16047"/>
            </a:xfrm>
            <a:custGeom>
              <a:avLst/>
              <a:gdLst>
                <a:gd name="connsiteX0" fmla="*/ 0 w 144267"/>
                <a:gd name="connsiteY0" fmla="*/ 0 h 16047"/>
                <a:gd name="connsiteX1" fmla="*/ 144267 w 14426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267" h="16047">
                  <a:moveTo>
                    <a:pt x="0" y="0"/>
                  </a:moveTo>
                  <a:lnTo>
                    <a:pt x="144267" y="0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050"/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D72BEA01-30CB-1F61-B225-28DA21C90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269" y="-4733"/>
            <a:ext cx="823355" cy="145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1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559C96-8458-3A35-B288-EEBE4E7F5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17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2958DAC-45E4-5358-725C-EE853B974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COMMUNICATION de prise de poste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C54BF4-3A6B-D597-2F72-C4649438DA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25"/>
          <a:stretch/>
        </p:blipFill>
        <p:spPr>
          <a:xfrm>
            <a:off x="876350" y="1189981"/>
            <a:ext cx="8396829" cy="48290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3016C5-6271-F02E-233B-F1EFD79D1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144" y="0"/>
            <a:ext cx="823355" cy="1455504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A1A248A-0DF7-C99F-7B1C-D44BD87BF613}"/>
              </a:ext>
            </a:extLst>
          </p:cNvPr>
          <p:cNvSpPr/>
          <p:nvPr/>
        </p:nvSpPr>
        <p:spPr>
          <a:xfrm>
            <a:off x="2679335" y="2601157"/>
            <a:ext cx="481115" cy="21441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68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E366E-7BBA-1CE6-FB48-470FD0A5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continuité de la relation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4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LA Clé du changement 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>
                <a:sym typeface="Wingdings" panose="05000000000000000000" pitchFamily="2" charset="2"/>
              </a:rPr>
              <a:t></a:t>
            </a:r>
            <a:r>
              <a:rPr lang="fr-FR" dirty="0"/>
              <a:t> l’Affectation du nouveau portefeuille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495" y="1884360"/>
            <a:ext cx="10800000" cy="3830640"/>
          </a:xfrm>
        </p:spPr>
        <p:txBody>
          <a:bodyPr/>
          <a:lstStyle/>
          <a:p>
            <a:endParaRPr lang="fr-FR"/>
          </a:p>
          <a:p>
            <a:r>
              <a:rPr lang="fr-FR"/>
              <a:t> </a:t>
            </a:r>
          </a:p>
          <a:p>
            <a:endParaRPr lang="fr-FR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45106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/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787A40D4-848B-8E1E-402C-076EC3E822EE}"/>
              </a:ext>
            </a:extLst>
          </p:cNvPr>
          <p:cNvSpPr txBox="1">
            <a:spLocks/>
          </p:cNvSpPr>
          <p:nvPr/>
        </p:nvSpPr>
        <p:spPr>
          <a:xfrm>
            <a:off x="746894" y="1884360"/>
            <a:ext cx="11038323" cy="3459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Lors de la prise de poste, un portefeuille est affecté au nouveau conseiller </a:t>
            </a:r>
            <a:r>
              <a:rPr lang="fr-FR" sz="1800" dirty="0">
                <a:solidFill>
                  <a:schemeClr val="bg2"/>
                </a:solidFill>
              </a:rPr>
              <a:t>dans les premiers jours de son arrivée. </a:t>
            </a:r>
          </a:p>
          <a:p>
            <a:r>
              <a:rPr lang="fr-FR" sz="1400" b="0" i="1" dirty="0">
                <a:solidFill>
                  <a:schemeClr val="tx1">
                    <a:lumMod val="75000"/>
                  </a:schemeClr>
                </a:solidFill>
              </a:rPr>
              <a:t>En cas d'anomalie, une demande peut être faite par le DA / DT auprès de la Distri CEGEE-L-DISTRIB-MULTICANAL </a:t>
            </a:r>
            <a:r>
              <a:rPr lang="fr-FR" sz="1400" b="0" i="1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cegee-l-distrib-multicanal@cegee.caisse-epargne.fr</a:t>
            </a:r>
            <a:r>
              <a:rPr lang="fr-FR" sz="1400" b="0" i="1" dirty="0">
                <a:solidFill>
                  <a:schemeClr val="bg2"/>
                </a:solidFill>
              </a:rPr>
              <a:t> </a:t>
            </a:r>
            <a:endParaRPr lang="fr-FR" sz="1400" b="0" i="1" dirty="0">
              <a:solidFill>
                <a:schemeClr val="bg2"/>
              </a:solidFill>
              <a:cs typeface="Arial"/>
            </a:endParaRPr>
          </a:p>
          <a:p>
            <a:endParaRPr lang="fr-FR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L'affectation de portefeuille aux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cs typeface="Arial"/>
              </a:rPr>
              <a:t>nouveaux entrants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est réalisée à l’issue des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cs typeface="Arial"/>
              </a:rPr>
              <a:t>4 semaines de formation. </a:t>
            </a:r>
          </a:p>
          <a:p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Leur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cs typeface="Arial"/>
              </a:rPr>
              <a:t> communication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de prise de poste est idéalement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cs typeface="Arial"/>
              </a:rPr>
              <a:t>décalée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  <a:cs typeface="Arial"/>
              </a:rPr>
              <a:t>pour attendre la fin de la période d'essai.  </a:t>
            </a:r>
          </a:p>
          <a:p>
            <a:endParaRPr lang="fr-FR" dirty="0">
              <a:solidFill>
                <a:schemeClr val="tx1">
                  <a:lumMod val="75000"/>
                </a:schemeClr>
              </a:solidFill>
              <a:cs typeface="Arial"/>
            </a:endParaRP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7010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35B02E0-25F0-F3B0-CD98-4CE96342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147" y="2092663"/>
            <a:ext cx="1664794" cy="1707017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PRENDRE EN MAIN SON portefeuille 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</p:spPr>
        <p:txBody>
          <a:bodyPr/>
          <a:lstStyle/>
          <a:p>
            <a:endParaRPr lang="fr-FR"/>
          </a:p>
          <a:p>
            <a:r>
              <a:rPr lang="fr-FR"/>
              <a:t> 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32384" y="1326043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/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787A40D4-848B-8E1E-402C-076EC3E822EE}"/>
              </a:ext>
            </a:extLst>
          </p:cNvPr>
          <p:cNvSpPr txBox="1">
            <a:spLocks/>
          </p:cNvSpPr>
          <p:nvPr/>
        </p:nvSpPr>
        <p:spPr>
          <a:xfrm>
            <a:off x="520471" y="1419862"/>
            <a:ext cx="10800000" cy="48614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chemeClr val="bg2"/>
                </a:solidFill>
              </a:rPr>
              <a:t>Passage de témoin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: partager avec l’ancien gestionnaire la connaissance de son portefeuille, à défaut le DA et recueillir les instances </a:t>
            </a: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b="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sz="2000" dirty="0">
                <a:solidFill>
                  <a:schemeClr val="bg2"/>
                </a:solidFill>
              </a:rPr>
              <a:t>Contacter ses nouveaux clients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pour construire une nouvelle relation et se présenter directement, avec les pistes suivantes pour déterminer </a:t>
            </a:r>
            <a:r>
              <a:rPr lang="fr-FR" sz="2800" dirty="0">
                <a:solidFill>
                  <a:schemeClr val="bg2"/>
                </a:solidFill>
              </a:rPr>
              <a:t>les Top Relations </a:t>
            </a:r>
            <a:r>
              <a:rPr lang="fr-FR" b="0" dirty="0">
                <a:solidFill>
                  <a:schemeClr val="tx1">
                    <a:lumMod val="75000"/>
                  </a:schemeClr>
                </a:solidFill>
              </a:rPr>
              <a:t>à déterminer à travers :</a:t>
            </a:r>
          </a:p>
          <a:p>
            <a:pPr marL="720000" lvl="2" indent="-285750">
              <a:buFont typeface="Wingdings" panose="05000000000000000000" pitchFamily="2" charset="2"/>
              <a:buChar char="§"/>
            </a:pPr>
            <a:r>
              <a:rPr lang="fr-FR" sz="1600" b="0" dirty="0">
                <a:solidFill>
                  <a:schemeClr val="tx1">
                    <a:lumMod val="75000"/>
                  </a:schemeClr>
                </a:solidFill>
              </a:rPr>
              <a:t>Surface Financière Globale et encours de crédit</a:t>
            </a:r>
          </a:p>
          <a:p>
            <a:pPr marL="720000" lvl="2" indent="-285750">
              <a:buFont typeface="Wingdings" panose="05000000000000000000" pitchFamily="2" charset="2"/>
              <a:buChar char="§"/>
            </a:pPr>
            <a:r>
              <a:rPr lang="fr-FR" sz="1600" b="0" dirty="0">
                <a:solidFill>
                  <a:schemeClr val="tx1">
                    <a:lumMod val="75000"/>
                  </a:schemeClr>
                </a:solidFill>
              </a:rPr>
              <a:t>Moments de la vie</a:t>
            </a:r>
          </a:p>
          <a:p>
            <a:pPr marL="720000" lvl="2" indent="-285750">
              <a:buFont typeface="Wingdings" panose="05000000000000000000" pitchFamily="2" charset="2"/>
              <a:buChar char="§"/>
            </a:pPr>
            <a:r>
              <a:rPr lang="fr-FR" sz="1600" b="0" dirty="0">
                <a:solidFill>
                  <a:schemeClr val="tx1">
                    <a:lumMod val="75000"/>
                  </a:schemeClr>
                </a:solidFill>
              </a:rPr>
              <a:t>Segmentation Relationnelle et ou Activation </a:t>
            </a:r>
          </a:p>
        </p:txBody>
      </p:sp>
    </p:spTree>
    <p:extLst>
      <p:ext uri="{BB962C8B-B14F-4D97-AF65-F5344CB8AC3E}">
        <p14:creationId xmlns:p14="http://schemas.microsoft.com/office/powerpoint/2010/main" val="174392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NOS outils QUI </a:t>
            </a:r>
            <a:r>
              <a:rPr lang="fr-FR" err="1"/>
              <a:t>NOUs</a:t>
            </a:r>
            <a:r>
              <a:rPr lang="fr-FR"/>
              <a:t> facilitent la vie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</p:spPr>
        <p:txBody>
          <a:bodyPr/>
          <a:lstStyle/>
          <a:p>
            <a:endParaRPr lang="fr-FR"/>
          </a:p>
          <a:p>
            <a:r>
              <a:rPr lang="fr-FR"/>
              <a:t> 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32384" y="1477234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FA8942-9DF9-FA6F-D7D2-F957AC3469DB}"/>
              </a:ext>
            </a:extLst>
          </p:cNvPr>
          <p:cNvSpPr txBox="1"/>
          <p:nvPr/>
        </p:nvSpPr>
        <p:spPr>
          <a:xfrm>
            <a:off x="2464297" y="1415536"/>
            <a:ext cx="859058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Wingdings"/>
              <a:buChar char="q"/>
            </a:pPr>
            <a:r>
              <a:rPr lang="fr-FR" sz="1600" b="1" dirty="0"/>
              <a:t>Outil de consultation et de requête sur son portefeuille</a:t>
            </a:r>
            <a:endParaRPr lang="fr-FR" sz="1600" b="1" dirty="0">
              <a:cs typeface="Arial" panose="020B0604020202020204"/>
            </a:endParaRPr>
          </a:p>
          <a:p>
            <a:pPr marL="285750" indent="-285750" algn="just">
              <a:buFont typeface="Wingdings"/>
              <a:buChar char="q"/>
            </a:pPr>
            <a:endParaRPr lang="fr-FR" sz="1600" b="1" dirty="0">
              <a:cs typeface="Arial" panose="020B0604020202020204"/>
            </a:endParaRPr>
          </a:p>
          <a:p>
            <a:pPr marL="285750" indent="-285750">
              <a:buFont typeface="Wingdings"/>
              <a:buChar char="q"/>
            </a:pPr>
            <a:r>
              <a:rPr lang="fr-FR" sz="1600" b="1" dirty="0"/>
              <a:t>Informations détaillées sur les clients </a:t>
            </a:r>
            <a:r>
              <a:rPr lang="fr-FR" sz="1600" b="1" dirty="0">
                <a:sym typeface="Wingdings" panose="05000000000000000000" pitchFamily="2" charset="2"/>
              </a:rPr>
              <a:t></a:t>
            </a:r>
            <a:r>
              <a:rPr lang="fr-FR" sz="1600" b="1" dirty="0"/>
              <a:t> Segment Relationnel</a:t>
            </a:r>
            <a:endParaRPr lang="fr-FR" sz="1600" b="1" dirty="0">
              <a:cs typeface="Arial"/>
            </a:endParaRPr>
          </a:p>
        </p:txBody>
      </p:sp>
      <p:pic>
        <p:nvPicPr>
          <p:cNvPr id="4" name="Image 3" descr="Une image contenant texte, Police&#10;&#10;Description générée automatiquement">
            <a:extLst>
              <a:ext uri="{FF2B5EF4-FFF2-40B4-BE49-F238E27FC236}">
                <a16:creationId xmlns:a16="http://schemas.microsoft.com/office/drawing/2014/main" id="{79207472-3657-4F08-C1FC-BCBC388B0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38" y="1514545"/>
            <a:ext cx="1984718" cy="4045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1CD58A-E51E-27E0-155E-1CACCBA4E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39" y="4773954"/>
            <a:ext cx="539260" cy="5227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655F915-A9EB-D09D-198B-79AB72F5F57E}"/>
              </a:ext>
            </a:extLst>
          </p:cNvPr>
          <p:cNvSpPr txBox="1"/>
          <p:nvPr/>
        </p:nvSpPr>
        <p:spPr>
          <a:xfrm>
            <a:off x="470102" y="4967394"/>
            <a:ext cx="117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>
                <a:solidFill>
                  <a:schemeClr val="tx1">
                    <a:lumMod val="75000"/>
                  </a:schemeClr>
                </a:solidFill>
              </a:rPr>
              <a:t>ORCA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E177FF-9C05-7F2D-7625-2EBADE0F42BD}"/>
              </a:ext>
            </a:extLst>
          </p:cNvPr>
          <p:cNvSpPr txBox="1"/>
          <p:nvPr/>
        </p:nvSpPr>
        <p:spPr>
          <a:xfrm>
            <a:off x="2464297" y="4835536"/>
            <a:ext cx="782809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/>
              <a:t>Outil de requêtes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/>
              <a:t>Plateforme de stockage de fichiers clients élaborés, sur critères prédéfinis</a:t>
            </a:r>
          </a:p>
          <a:p>
            <a:endParaRPr lang="fr-FR" sz="1600" b="1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D7118C-E582-7F25-A335-5A260FFB1F85}"/>
              </a:ext>
            </a:extLst>
          </p:cNvPr>
          <p:cNvSpPr txBox="1"/>
          <p:nvPr/>
        </p:nvSpPr>
        <p:spPr>
          <a:xfrm>
            <a:off x="475626" y="3229391"/>
            <a:ext cx="117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u="sng">
                <a:solidFill>
                  <a:schemeClr val="tx1">
                    <a:lumMod val="75000"/>
                  </a:schemeClr>
                </a:solidFill>
              </a:rPr>
              <a:t>GERC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8B0EAE-0E99-2F19-1983-62DEAE4A3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010" y="3214020"/>
            <a:ext cx="865540" cy="52275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6D1AB4E-48ED-9B4E-D395-02217CAF9821}"/>
              </a:ext>
            </a:extLst>
          </p:cNvPr>
          <p:cNvSpPr txBox="1"/>
          <p:nvPr/>
        </p:nvSpPr>
        <p:spPr>
          <a:xfrm>
            <a:off x="2464297" y="3003548"/>
            <a:ext cx="782809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/>
              <a:t>Outil de Gestion des accroches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/>
              <a:t>Gestion des demandes de phoning</a:t>
            </a:r>
          </a:p>
          <a:p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34150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BE366E-7BBA-1CE6-FB48-470FD0A5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Pour conclure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2473E-33ED-A53C-A75C-91BEA9E9A0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456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/>
              <a:t>une satisfaction qui progresse depuis la mise en place du dispositif de communication 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</p:spPr>
        <p:txBody>
          <a:bodyPr/>
          <a:lstStyle/>
          <a:p>
            <a:endParaRPr lang="fr-FR"/>
          </a:p>
          <a:p>
            <a:r>
              <a:rPr lang="fr-FR"/>
              <a:t> 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45106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/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787A40D4-848B-8E1E-402C-076EC3E822EE}"/>
              </a:ext>
            </a:extLst>
          </p:cNvPr>
          <p:cNvSpPr txBox="1">
            <a:spLocks/>
          </p:cNvSpPr>
          <p:nvPr/>
        </p:nvSpPr>
        <p:spPr>
          <a:xfrm>
            <a:off x="797506" y="16660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endParaRPr lang="fr-FR" b="0">
              <a:solidFill>
                <a:schemeClr val="tx1">
                  <a:lumMod val="75000"/>
                </a:schemeClr>
              </a:solidFill>
            </a:endParaRPr>
          </a:p>
          <a:p>
            <a:endParaRPr lang="fr-FR">
              <a:solidFill>
                <a:schemeClr val="tx1">
                  <a:lumMod val="75000"/>
                </a:schemeClr>
              </a:solidFill>
              <a:cs typeface="Arial"/>
            </a:endParaRP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53AC0D04-1AD3-4539-9B88-D956785226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2245385"/>
              </p:ext>
            </p:extLst>
          </p:nvPr>
        </p:nvGraphicFramePr>
        <p:xfrm>
          <a:off x="1442895" y="1188707"/>
          <a:ext cx="9018301" cy="537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F46CA089-454B-B32B-D1D2-0BA559ED1030}"/>
              </a:ext>
            </a:extLst>
          </p:cNvPr>
          <p:cNvSpPr/>
          <p:nvPr/>
        </p:nvSpPr>
        <p:spPr>
          <a:xfrm>
            <a:off x="1110110" y="1930066"/>
            <a:ext cx="442962" cy="3739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TS-I</a:t>
            </a:r>
          </a:p>
        </p:txBody>
      </p:sp>
    </p:spTree>
    <p:extLst>
      <p:ext uri="{BB962C8B-B14F-4D97-AF65-F5344CB8AC3E}">
        <p14:creationId xmlns:p14="http://schemas.microsoft.com/office/powerpoint/2010/main" val="82439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300" b="1" i="0" u="none" strike="noStrike" kern="120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La continuité de la relation est essentielle pour satisfaire nos clients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AA1A36B-96EF-167F-BD08-9EA9C092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10800000" cy="4572000"/>
          </a:xfrm>
        </p:spPr>
        <p:txBody>
          <a:bodyPr/>
          <a:lstStyle/>
          <a:p>
            <a:endParaRPr lang="fr-FR" dirty="0"/>
          </a:p>
          <a:p>
            <a:r>
              <a:rPr lang="fr-FR"/>
              <a:t> 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A656D5EF-D067-0F36-27D0-C603F9F07506}"/>
              </a:ext>
            </a:extLst>
          </p:cNvPr>
          <p:cNvSpPr txBox="1">
            <a:spLocks/>
          </p:cNvSpPr>
          <p:nvPr/>
        </p:nvSpPr>
        <p:spPr>
          <a:xfrm>
            <a:off x="645106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  <a:p>
            <a:endParaRPr lang="fr-FR"/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787A40D4-848B-8E1E-402C-076EC3E822EE}"/>
              </a:ext>
            </a:extLst>
          </p:cNvPr>
          <p:cNvSpPr txBox="1">
            <a:spLocks/>
          </p:cNvSpPr>
          <p:nvPr/>
        </p:nvSpPr>
        <p:spPr>
          <a:xfrm>
            <a:off x="797506" y="16660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>
              <a:solidFill>
                <a:schemeClr val="tx1">
                  <a:lumMod val="75000"/>
                </a:schemeClr>
              </a:solidFill>
            </a:endParaRPr>
          </a:p>
          <a:p>
            <a:endParaRPr lang="fr-FR" b="0">
              <a:solidFill>
                <a:schemeClr val="tx1">
                  <a:lumMod val="75000"/>
                </a:schemeClr>
              </a:solidFill>
            </a:endParaRPr>
          </a:p>
          <a:p>
            <a:endParaRPr lang="fr-FR">
              <a:solidFill>
                <a:schemeClr val="tx1">
                  <a:lumMod val="75000"/>
                </a:schemeClr>
              </a:solidFill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DFBEBE-33D2-F550-B978-A4D22FCD3A42}"/>
              </a:ext>
            </a:extLst>
          </p:cNvPr>
          <p:cNvSpPr txBox="1"/>
          <p:nvPr/>
        </p:nvSpPr>
        <p:spPr>
          <a:xfrm>
            <a:off x="1224814" y="1876076"/>
            <a:ext cx="99453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</a:schemeClr>
                </a:solidFill>
              </a:rPr>
              <a:t>Un client  </a:t>
            </a:r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ayant eu un contact au cours des 12 derniers mois 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</a:rPr>
              <a:t>(tel, mail ou face à face), </a:t>
            </a:r>
          </a:p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			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</a:rPr>
              <a:t>c’est un  </a:t>
            </a:r>
            <a:r>
              <a:rPr lang="fr-FR" sz="5400" b="1" dirty="0">
                <a:solidFill>
                  <a:schemeClr val="tx1">
                    <a:lumMod val="75000"/>
                  </a:schemeClr>
                </a:solidFill>
              </a:rPr>
              <a:t>NPS </a:t>
            </a:r>
            <a:r>
              <a:rPr lang="fr-FR" sz="5400" b="1" dirty="0">
                <a:solidFill>
                  <a:srgbClr val="00B050"/>
                </a:solidFill>
              </a:rPr>
              <a:t>+ 28 </a:t>
            </a:r>
            <a:endParaRPr lang="fr-FR" sz="6000" b="1" dirty="0">
              <a:solidFill>
                <a:srgbClr val="00B050"/>
              </a:solidFill>
            </a:endParaRPr>
          </a:p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sz="1800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75000"/>
                  </a:schemeClr>
                </a:solidFill>
              </a:rPr>
              <a:t>	</a:t>
            </a:r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contre un </a:t>
            </a:r>
            <a:r>
              <a:rPr lang="fr-FR" sz="2400" b="1" dirty="0">
                <a:solidFill>
                  <a:schemeClr val="tx1">
                    <a:lumMod val="75000"/>
                  </a:schemeClr>
                </a:solidFill>
              </a:rPr>
              <a:t>NPS</a:t>
            </a:r>
            <a:r>
              <a:rPr lang="fr-FR" sz="2400" b="1" dirty="0">
                <a:solidFill>
                  <a:srgbClr val="FF0000"/>
                </a:solidFill>
              </a:rPr>
              <a:t> - 8 </a:t>
            </a:r>
            <a:r>
              <a:rPr lang="fr-FR" sz="2400" dirty="0">
                <a:solidFill>
                  <a:schemeClr val="tx1">
                    <a:lumMod val="75000"/>
                  </a:schemeClr>
                </a:solidFill>
              </a:rPr>
              <a:t>pour ceux qui n’ont pas eu de contact. </a:t>
            </a:r>
          </a:p>
          <a:p>
            <a:endParaRPr lang="fr-FR" dirty="0">
              <a:solidFill>
                <a:schemeClr val="tx1">
                  <a:lumMod val="75000"/>
                </a:schemeClr>
              </a:solidFill>
            </a:endParaRPr>
          </a:p>
          <a:p>
            <a:endParaRPr lang="fr-FR" sz="1600" i="1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sz="1400" i="1" dirty="0">
                <a:solidFill>
                  <a:schemeClr val="tx1">
                    <a:lumMod val="75000"/>
                  </a:schemeClr>
                </a:solidFill>
              </a:rPr>
              <a:t>(Source Enquête SAE Avril 2024)  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0457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B6AC4606E744ABF907D73BA12F495" ma:contentTypeVersion="18" ma:contentTypeDescription="Create a new document." ma:contentTypeScope="" ma:versionID="3eb8dc346e1226fe4114d1ef04cba7b5">
  <xsd:schema xmlns:xsd="http://www.w3.org/2001/XMLSchema" xmlns:xs="http://www.w3.org/2001/XMLSchema" xmlns:p="http://schemas.microsoft.com/office/2006/metadata/properties" xmlns:ns3="9f281458-1fe4-4388-baa2-5473b9429b05" xmlns:ns4="2d769697-4e1f-4b31-9ba1-657de0975494" targetNamespace="http://schemas.microsoft.com/office/2006/metadata/properties" ma:root="true" ma:fieldsID="658784074ddefbc9a407448a15fd2fe0" ns3:_="" ns4:_="">
    <xsd:import namespace="9f281458-1fe4-4388-baa2-5473b9429b05"/>
    <xsd:import namespace="2d769697-4e1f-4b31-9ba1-657de09754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ObjectDetectorVersion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_activity" minOccurs="0"/>
                <xsd:element ref="ns4:MediaServiceSystemTags" minOccurs="0"/>
                <xsd:element ref="ns4:MediaLengthInSecond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81458-1fe4-4388-baa2-5473b9429b0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69697-4e1f-4b31-9ba1-657de09754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d769697-4e1f-4b31-9ba1-657de0975494" xsi:nil="true"/>
  </documentManagement>
</p:properties>
</file>

<file path=customXml/itemProps1.xml><?xml version="1.0" encoding="utf-8"?>
<ds:datastoreItem xmlns:ds="http://schemas.openxmlformats.org/officeDocument/2006/customXml" ds:itemID="{C531BD79-72D4-4503-B9B2-D7759194F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281458-1fe4-4388-baa2-5473b9429b05"/>
    <ds:schemaRef ds:uri="2d769697-4e1f-4b31-9ba1-657de09754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4EB14F-3B9E-4EA4-B719-8C12052BBFDF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E1FC757-6C46-46AE-96DC-3AF7D180ED4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71BD664-D13C-4713-8D35-D94E49BF73FA}">
  <ds:schemaRefs>
    <ds:schemaRef ds:uri="9f281458-1fe4-4388-baa2-5473b9429b05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d769697-4e1f-4b31-9ba1-657de0975494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1011</Words>
  <Application>Microsoft Office PowerPoint</Application>
  <PresentationFormat>Grand écran</PresentationFormat>
  <Paragraphs>214</Paragraphs>
  <Slides>24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Wingdings</vt:lpstr>
      <vt:lpstr>Wingdings 2</vt:lpstr>
      <vt:lpstr>Caisse d'Epargne</vt:lpstr>
      <vt:lpstr>HDJ – Changement de conseiller</vt:lpstr>
      <vt:lpstr>Le contexte</vt:lpstr>
      <vt:lpstr>Les entreprises sont en perpétuel mouvement</vt:lpstr>
      <vt:lpstr>Nos clients ont des attentes fortes</vt:lpstr>
      <vt:lpstr>COMMENT ACCOMPAGNER NOS CLIENTS DANS CE MOMENT Clé ?</vt:lpstr>
      <vt:lpstr>La communication</vt:lpstr>
      <vt:lpstr>Un DISPOSITIF COMPLET qui s’appuie sur 2 communications</vt:lpstr>
      <vt:lpstr>Présentation PowerPoint</vt:lpstr>
      <vt:lpstr>UNE COMMUNICATION EN AMONT PERSONNALISEE  QUI ANNONCE LE CHANGEMENT</vt:lpstr>
      <vt:lpstr>UNE COMMUNICATION EN AMONT PERSONNALISEE  QUI ANNONCE le CHANGEMENT</vt:lpstr>
      <vt:lpstr>CAS d’USAGE De la communication EN AMONT</vt:lpstr>
      <vt:lpstr>LA COMMUNICATION EN AMONT : GUIDE MEMO</vt:lpstr>
      <vt:lpstr>LA COMMUNICATION EN AMONT</vt:lpstr>
      <vt:lpstr>Présentation PowerPoint</vt:lpstr>
      <vt:lpstr>UNE COMMUNICATION SYSTEMATIQUE de prise de POSTe  POUR FACILITER LA PRISE DE CONTACT </vt:lpstr>
      <vt:lpstr>LA COMMUNICATION de Prise de poste : GUIDE MEMO</vt:lpstr>
      <vt:lpstr>LA COMMUNICATION de prise de poste</vt:lpstr>
      <vt:lpstr>La continuité de la relation</vt:lpstr>
      <vt:lpstr>LA Clé du changement    l’Affectation du nouveau portefeuille</vt:lpstr>
      <vt:lpstr>PRENDRE EN MAIN SON portefeuille </vt:lpstr>
      <vt:lpstr>NOS outils QUI NOUs facilitent la vie</vt:lpstr>
      <vt:lpstr>Pour conclure</vt:lpstr>
      <vt:lpstr>une satisfaction qui progresse depuis la mise en place du dispositif de communication </vt:lpstr>
      <vt:lpstr>La continuité de la relation est essentielle pour satisfaire nos clients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PAILLEREAU Joelle [CEGEE]</cp:lastModifiedBy>
  <cp:revision>6</cp:revision>
  <dcterms:created xsi:type="dcterms:W3CDTF">2024-06-03T08:54:57Z</dcterms:created>
  <dcterms:modified xsi:type="dcterms:W3CDTF">2024-06-18T14:53:45Z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2024-06-03T09:27:15Z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77cbac52-acf0-4c31-9426-72880ddc9e4a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0x0101006F7B6AC4606E744ABF907D73BA12F495</vt:lpwstr>
  </property>
</Properties>
</file>