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81" r:id="rId1"/>
  </p:sldMasterIdLst>
  <p:notesMasterIdLst>
    <p:notesMasterId r:id="rId28"/>
  </p:notesMasterIdLst>
  <p:sldIdLst>
    <p:sldId id="1246" r:id="rId2"/>
    <p:sldId id="267" r:id="rId3"/>
    <p:sldId id="1236" r:id="rId4"/>
    <p:sldId id="1238" r:id="rId5"/>
    <p:sldId id="1234" r:id="rId6"/>
    <p:sldId id="1233" r:id="rId7"/>
    <p:sldId id="1232" r:id="rId8"/>
    <p:sldId id="1247" r:id="rId9"/>
    <p:sldId id="1231" r:id="rId10"/>
    <p:sldId id="1245" r:id="rId11"/>
    <p:sldId id="1244" r:id="rId12"/>
    <p:sldId id="1229" r:id="rId13"/>
    <p:sldId id="1242" r:id="rId14"/>
    <p:sldId id="1225" r:id="rId15"/>
    <p:sldId id="1251" r:id="rId16"/>
    <p:sldId id="1221" r:id="rId17"/>
    <p:sldId id="1243" r:id="rId18"/>
    <p:sldId id="1224" r:id="rId19"/>
    <p:sldId id="1227" r:id="rId20"/>
    <p:sldId id="1248" r:id="rId21"/>
    <p:sldId id="1226" r:id="rId22"/>
    <p:sldId id="1249" r:id="rId23"/>
    <p:sldId id="1222" r:id="rId24"/>
    <p:sldId id="1250" r:id="rId25"/>
    <p:sldId id="1239" r:id="rId26"/>
    <p:sldId id="1240"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1632"/>
    <a:srgbClr val="FEBD24"/>
    <a:srgbClr val="000000"/>
    <a:srgbClr val="808080"/>
    <a:srgbClr val="FFC000"/>
    <a:srgbClr val="FFFFFF"/>
    <a:srgbClr val="D11921"/>
    <a:srgbClr val="FEF8E7"/>
    <a:srgbClr val="EF0F1D"/>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64" autoAdjust="0"/>
    <p:restoredTop sz="89894" autoAdjust="0"/>
  </p:normalViewPr>
  <p:slideViewPr>
    <p:cSldViewPr snapToGrid="0">
      <p:cViewPr varScale="1">
        <p:scale>
          <a:sx n="67" d="100"/>
          <a:sy n="67" d="100"/>
        </p:scale>
        <p:origin x="48" y="582"/>
      </p:cViewPr>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oleObject" Target="https://groupebpce-my.sharepoint.com/personal/elodie_kahn_cegee_caisse-epargne_fr/Documents/Elodie%20KAHN/HDJ%20Tarification%20Oct%202024/Formule%20Famille.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1073756115647299"/>
          <c:y val="5.516172636585135E-2"/>
          <c:w val="0.8704683468880845"/>
          <c:h val="0.9096808474052559"/>
        </c:manualLayout>
      </c:layout>
      <c:barChart>
        <c:barDir val="col"/>
        <c:grouping val="stacked"/>
        <c:varyColors val="0"/>
        <c:ser>
          <c:idx val="0"/>
          <c:order val="0"/>
          <c:tx>
            <c:strRef>
              <c:f>Feuil1!$A$2</c:f>
              <c:strCache>
                <c:ptCount val="1"/>
                <c:pt idx="0">
                  <c:v> Arrivées </c:v>
                </c:pt>
              </c:strCache>
            </c:strRef>
          </c:tx>
          <c:spPr>
            <a:solidFill>
              <a:srgbClr val="00B050">
                <a:alpha val="53000"/>
              </a:srgbClr>
            </a:solidFill>
            <a:ln w="38100">
              <a:noFill/>
            </a:ln>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84DB-4C07-8203-FF5425F79CDA}"/>
                </c:ext>
              </c:extLst>
            </c:dLbl>
            <c:dLbl>
              <c:idx val="1"/>
              <c:layout>
                <c:manualLayout>
                  <c:x val="3.4171076282622469E-3"/>
                  <c:y val="0.29006235198589936"/>
                </c:manualLayout>
              </c:layout>
              <c:tx>
                <c:rich>
                  <a:bodyPr wrap="square" lIns="38100" tIns="19050" rIns="38100" bIns="19050" anchor="ctr" anchorCtr="0">
                    <a:spAutoFit/>
                  </a:bodyPr>
                  <a:lstStyle/>
                  <a:p>
                    <a:pPr algn="ctr">
                      <a:defRPr sz="1200">
                        <a:solidFill>
                          <a:srgbClr val="C00000"/>
                        </a:solidFill>
                      </a:defRPr>
                    </a:pPr>
                    <a:fld id="{1E86DE9D-F84F-48D1-9520-5917AC6D5CC5}" type="CELLRANGE">
                      <a:rPr lang="en-US"/>
                      <a:pPr algn="ctr">
                        <a:defRPr sz="1200">
                          <a:solidFill>
                            <a:srgbClr val="C00000"/>
                          </a:solidFill>
                        </a:defRPr>
                      </a:pPr>
                      <a:t>[PLAGECELL]</a:t>
                    </a:fld>
                    <a:endParaRPr lang="fr-FR"/>
                  </a:p>
                </c:rich>
              </c:tx>
              <c:spPr>
                <a:solidFill>
                  <a:sysClr val="window" lastClr="FFFFFF"/>
                </a:solidFill>
                <a:ln w="50800">
                  <a:solidFill>
                    <a:srgbClr val="C00000"/>
                  </a:solidFill>
                </a:ln>
                <a:effectLst/>
              </c:spPr>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84DB-4C07-8203-FF5425F79CDA}"/>
                </c:ext>
              </c:extLst>
            </c:dLbl>
            <c:dLbl>
              <c:idx val="2"/>
              <c:layout>
                <c:manualLayout>
                  <c:x val="7.6884921635901266E-3"/>
                  <c:y val="0.64513867941691405"/>
                </c:manualLayout>
              </c:layout>
              <c:tx>
                <c:rich>
                  <a:bodyPr wrap="square" lIns="38100" tIns="19050" rIns="38100" bIns="19050" anchor="ctr" anchorCtr="0">
                    <a:noAutofit/>
                  </a:bodyPr>
                  <a:lstStyle/>
                  <a:p>
                    <a:pPr algn="ctr">
                      <a:defRPr sz="1200">
                        <a:solidFill>
                          <a:srgbClr val="C00000"/>
                        </a:solidFill>
                      </a:defRPr>
                    </a:pPr>
                    <a:fld id="{1BD5BB56-2DA8-4416-A855-AAD00573086B}" type="CELLRANGE">
                      <a:rPr lang="en-US" sz="1200" dirty="0">
                        <a:solidFill>
                          <a:srgbClr val="C00000"/>
                        </a:solidFill>
                      </a:rPr>
                      <a:pPr algn="ctr">
                        <a:defRPr sz="1200">
                          <a:solidFill>
                            <a:srgbClr val="C00000"/>
                          </a:solidFill>
                        </a:defRPr>
                      </a:pPr>
                      <a:t>[PLAGECELL]</a:t>
                    </a:fld>
                    <a:endParaRPr lang="fr-FR"/>
                  </a:p>
                </c:rich>
              </c:tx>
              <c:spPr>
                <a:solidFill>
                  <a:sysClr val="window" lastClr="FFFFFF"/>
                </a:solidFill>
                <a:ln w="50800">
                  <a:solidFill>
                    <a:srgbClr val="C00000"/>
                  </a:solidFill>
                </a:ln>
                <a:effectLst/>
              </c:spPr>
              <c:dLblPos val="ctr"/>
              <c:showLegendKey val="0"/>
              <c:showVal val="0"/>
              <c:showCatName val="0"/>
              <c:showSerName val="0"/>
              <c:showPercent val="0"/>
              <c:showBubbleSize val="0"/>
              <c:extLst>
                <c:ext xmlns:c15="http://schemas.microsoft.com/office/drawing/2012/chart" uri="{CE6537A1-D6FC-4f65-9D91-7224C49458BB}">
                  <c15:layout>
                    <c:manualLayout>
                      <c:w val="6.280643820746068E-2"/>
                      <c:h val="7.3265880513422699E-2"/>
                    </c:manualLayout>
                  </c15:layout>
                  <c15:dlblFieldTable/>
                  <c15:showDataLabelsRange val="1"/>
                </c:ext>
                <c:ext xmlns:c16="http://schemas.microsoft.com/office/drawing/2014/chart" uri="{C3380CC4-5D6E-409C-BE32-E72D297353CC}">
                  <c16:uniqueId val="{00000002-84DB-4C07-8203-FF5425F79CDA}"/>
                </c:ext>
              </c:extLst>
            </c:dLbl>
            <c:dLbl>
              <c:idx val="3"/>
              <c:layout>
                <c:manualLayout>
                  <c:x val="8.5427690706556952E-3"/>
                  <c:y val="0.28506127695165967"/>
                </c:manualLayout>
              </c:layout>
              <c:tx>
                <c:rich>
                  <a:bodyPr wrap="square" lIns="38100" tIns="19050" rIns="38100" bIns="19050" anchor="ctr" anchorCtr="0">
                    <a:noAutofit/>
                  </a:bodyPr>
                  <a:lstStyle/>
                  <a:p>
                    <a:pPr algn="ctr">
                      <a:defRPr sz="1200">
                        <a:solidFill>
                          <a:srgbClr val="C00000"/>
                        </a:solidFill>
                      </a:defRPr>
                    </a:pPr>
                    <a:fld id="{4A542E5F-410D-4613-BF0B-9399A3621619}" type="CELLRANGE">
                      <a:rPr lang="en-US" sz="1200" dirty="0">
                        <a:solidFill>
                          <a:srgbClr val="C00000"/>
                        </a:solidFill>
                      </a:rPr>
                      <a:pPr algn="ctr">
                        <a:defRPr sz="1200">
                          <a:solidFill>
                            <a:srgbClr val="C00000"/>
                          </a:solidFill>
                        </a:defRPr>
                      </a:pPr>
                      <a:t>[PLAGECELL]</a:t>
                    </a:fld>
                    <a:endParaRPr lang="fr-FR"/>
                  </a:p>
                </c:rich>
              </c:tx>
              <c:spPr>
                <a:solidFill>
                  <a:sysClr val="window" lastClr="FFFFFF"/>
                </a:solidFill>
                <a:ln w="50800">
                  <a:solidFill>
                    <a:srgbClr val="C00000"/>
                  </a:solidFill>
                </a:ln>
                <a:effectLst/>
              </c:spPr>
              <c:dLblPos val="ctr"/>
              <c:showLegendKey val="0"/>
              <c:showVal val="0"/>
              <c:showCatName val="0"/>
              <c:showSerName val="0"/>
              <c:showPercent val="0"/>
              <c:showBubbleSize val="0"/>
              <c:extLst>
                <c:ext xmlns:c15="http://schemas.microsoft.com/office/drawing/2012/chart" uri="{CE6537A1-D6FC-4f65-9D91-7224C49458BB}">
                  <c15:layout>
                    <c:manualLayout>
                      <c:w val="5.5220459272718417E-2"/>
                      <c:h val="5.9929680422116986E-2"/>
                    </c:manualLayout>
                  </c15:layout>
                  <c15:dlblFieldTable/>
                  <c15:showDataLabelsRange val="1"/>
                </c:ext>
                <c:ext xmlns:c16="http://schemas.microsoft.com/office/drawing/2014/chart" uri="{C3380CC4-5D6E-409C-BE32-E72D297353CC}">
                  <c16:uniqueId val="{00000003-84DB-4C07-8203-FF5425F79CDA}"/>
                </c:ext>
              </c:extLst>
            </c:dLbl>
            <c:dLbl>
              <c:idx val="4"/>
              <c:delete val="1"/>
              <c:extLst>
                <c:ext xmlns:c15="http://schemas.microsoft.com/office/drawing/2012/chart" uri="{CE6537A1-D6FC-4f65-9D91-7224C49458BB}"/>
                <c:ext xmlns:c16="http://schemas.microsoft.com/office/drawing/2014/chart" uri="{C3380CC4-5D6E-409C-BE32-E72D297353CC}">
                  <c16:uniqueId val="{00000004-84DB-4C07-8203-FF5425F79CDA}"/>
                </c:ext>
              </c:extLst>
            </c:dLbl>
            <c:dLbl>
              <c:idx val="5"/>
              <c:delete val="1"/>
              <c:extLst>
                <c:ext xmlns:c15="http://schemas.microsoft.com/office/drawing/2012/chart" uri="{CE6537A1-D6FC-4f65-9D91-7224C49458BB}"/>
                <c:ext xmlns:c16="http://schemas.microsoft.com/office/drawing/2014/chart" uri="{C3380CC4-5D6E-409C-BE32-E72D297353CC}">
                  <c16:uniqueId val="{00000005-84DB-4C07-8203-FF5425F79CDA}"/>
                </c:ext>
              </c:extLst>
            </c:dLbl>
            <c:dLbl>
              <c:idx val="6"/>
              <c:layout>
                <c:manualLayout>
                  <c:x val="0"/>
                  <c:y val="-0.1033555507076193"/>
                </c:manualLayout>
              </c:layout>
              <c:tx>
                <c:rich>
                  <a:bodyPr/>
                  <a:lstStyle/>
                  <a:p>
                    <a:fld id="{5EFF4D2F-4D45-4C17-8AAB-6C53A6AFC28C}" type="CELLRANGE">
                      <a:rPr lang="en-US"/>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84DB-4C07-8203-FF5425F79CDA}"/>
                </c:ext>
              </c:extLst>
            </c:dLbl>
            <c:dLbl>
              <c:idx val="7"/>
              <c:layout>
                <c:manualLayout>
                  <c:x val="1.7085538141311393E-3"/>
                  <c:y val="-0.11335770077609859"/>
                </c:manualLayout>
              </c:layout>
              <c:tx>
                <c:rich>
                  <a:bodyPr/>
                  <a:lstStyle/>
                  <a:p>
                    <a:fld id="{4332271D-67B6-45E5-96CC-EB881F325AFE}" type="CELLRANGE">
                      <a:rPr lang="en-US"/>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84DB-4C07-8203-FF5425F79CDA}"/>
                </c:ext>
              </c:extLst>
            </c:dLbl>
            <c:dLbl>
              <c:idx val="8"/>
              <c:layout>
                <c:manualLayout>
                  <c:x val="-1.7085538141311393E-3"/>
                  <c:y val="-0.14669820100436287"/>
                </c:manualLayout>
              </c:layout>
              <c:tx>
                <c:rich>
                  <a:bodyPr/>
                  <a:lstStyle/>
                  <a:p>
                    <a:fld id="{2BE8FC6B-32F4-452C-8F7F-7C9D9205F035}" type="CELLRANGE">
                      <a:rPr lang="en-US"/>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84DB-4C07-8203-FF5425F79CDA}"/>
                </c:ext>
              </c:extLst>
            </c:dLbl>
            <c:spPr>
              <a:solidFill>
                <a:sysClr val="window" lastClr="FFFFFF"/>
              </a:solidFill>
              <a:ln w="50800">
                <a:solidFill>
                  <a:srgbClr val="3EAB36"/>
                </a:solidFill>
              </a:ln>
              <a:effectLst/>
            </c:spPr>
            <c:txPr>
              <a:bodyPr wrap="square" lIns="38100" tIns="19050" rIns="38100" bIns="19050" anchor="ctr" anchorCtr="0">
                <a:spAutoFit/>
              </a:bodyPr>
              <a:lstStyle/>
              <a:p>
                <a:pPr algn="ctr">
                  <a:defRPr sz="1200">
                    <a:solidFill>
                      <a:srgbClr val="3EAB36"/>
                    </a:solidFill>
                  </a:defRPr>
                </a:pPr>
                <a:endParaRPr lang="fr-FR"/>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a:noFill/>
                    </a:ln>
                  </c:spPr>
                </c15:leaderLines>
              </c:ext>
            </c:extLst>
          </c:dLbls>
          <c:cat>
            <c:strRef>
              <c:f>Feuil1!$B$1:$J$1</c:f>
              <c:strCache>
                <c:ptCount val="9"/>
                <c:pt idx="0">
                  <c:v>CM</c:v>
                </c:pt>
                <c:pt idx="1">
                  <c:v>Bourso</c:v>
                </c:pt>
                <c:pt idx="2">
                  <c:v>CA</c:v>
                </c:pt>
                <c:pt idx="3">
                  <c:v>CIC</c:v>
                </c:pt>
                <c:pt idx="4">
                  <c:v>BP</c:v>
                </c:pt>
                <c:pt idx="5">
                  <c:v>LCL</c:v>
                </c:pt>
                <c:pt idx="6">
                  <c:v>BNP</c:v>
                </c:pt>
                <c:pt idx="7">
                  <c:v>SG</c:v>
                </c:pt>
                <c:pt idx="8">
                  <c:v>Banque Postale</c:v>
                </c:pt>
              </c:strCache>
            </c:strRef>
          </c:cat>
          <c:val>
            <c:numRef>
              <c:f>Feuil1!$B$2:$J$2</c:f>
              <c:numCache>
                <c:formatCode>_-* #\ ##0\ _€_-;\-* #\ ##0\ _€_-;_-* "-"??\ _€_-;_-@_-</c:formatCode>
                <c:ptCount val="9"/>
                <c:pt idx="0">
                  <c:v>1629</c:v>
                </c:pt>
                <c:pt idx="1">
                  <c:v>365</c:v>
                </c:pt>
                <c:pt idx="2">
                  <c:v>2061</c:v>
                </c:pt>
                <c:pt idx="3">
                  <c:v>757</c:v>
                </c:pt>
                <c:pt idx="4">
                  <c:v>816</c:v>
                </c:pt>
                <c:pt idx="5">
                  <c:v>433</c:v>
                </c:pt>
                <c:pt idx="6">
                  <c:v>584</c:v>
                </c:pt>
                <c:pt idx="7">
                  <c:v>839</c:v>
                </c:pt>
                <c:pt idx="8">
                  <c:v>1029</c:v>
                </c:pt>
              </c:numCache>
            </c:numRef>
          </c:val>
          <c:extLst>
            <c:ext xmlns:c15="http://schemas.microsoft.com/office/drawing/2012/chart" uri="{02D57815-91ED-43cb-92C2-25804820EDAC}">
              <c15:datalabelsRange>
                <c15:f>Feuil1!$B$4:$K$4</c15:f>
                <c15:dlblRangeCache>
                  <c:ptCount val="10"/>
                  <c:pt idx="0">
                    <c:v>-1 319   </c:v>
                  </c:pt>
                  <c:pt idx="1">
                    <c:v>-770   </c:v>
                  </c:pt>
                  <c:pt idx="2">
                    <c:v>-374   </c:v>
                  </c:pt>
                  <c:pt idx="3">
                    <c:v>-281   </c:v>
                  </c:pt>
                  <c:pt idx="4">
                    <c:v>-107   </c:v>
                  </c:pt>
                  <c:pt idx="5">
                    <c:v> 76   </c:v>
                  </c:pt>
                  <c:pt idx="6">
                    <c:v> 359   </c:v>
                  </c:pt>
                  <c:pt idx="7">
                    <c:v> 678   </c:v>
                  </c:pt>
                  <c:pt idx="8">
                    <c:v> 880   </c:v>
                  </c:pt>
                </c15:dlblRangeCache>
              </c15:datalabelsRange>
            </c:ext>
            <c:ext xmlns:c16="http://schemas.microsoft.com/office/drawing/2014/chart" uri="{C3380CC4-5D6E-409C-BE32-E72D297353CC}">
              <c16:uniqueId val="{00000009-84DB-4C07-8203-FF5425F79CDA}"/>
            </c:ext>
          </c:extLst>
        </c:ser>
        <c:ser>
          <c:idx val="1"/>
          <c:order val="1"/>
          <c:tx>
            <c:strRef>
              <c:f>Feuil1!$A$3</c:f>
              <c:strCache>
                <c:ptCount val="1"/>
                <c:pt idx="0">
                  <c:v> Départs </c:v>
                </c:pt>
              </c:strCache>
            </c:strRef>
          </c:tx>
          <c:spPr>
            <a:solidFill>
              <a:srgbClr val="FF0000">
                <a:alpha val="56000"/>
              </a:srgbClr>
            </a:solidFill>
            <a:ln w="38100">
              <a:noFill/>
            </a:ln>
          </c:spPr>
          <c:invertIfNegative val="0"/>
          <c:cat>
            <c:strRef>
              <c:f>Feuil1!$B$1:$J$1</c:f>
              <c:strCache>
                <c:ptCount val="9"/>
                <c:pt idx="0">
                  <c:v>CM</c:v>
                </c:pt>
                <c:pt idx="1">
                  <c:v>Bourso</c:v>
                </c:pt>
                <c:pt idx="2">
                  <c:v>CA</c:v>
                </c:pt>
                <c:pt idx="3">
                  <c:v>CIC</c:v>
                </c:pt>
                <c:pt idx="4">
                  <c:v>BP</c:v>
                </c:pt>
                <c:pt idx="5">
                  <c:v>LCL</c:v>
                </c:pt>
                <c:pt idx="6">
                  <c:v>BNP</c:v>
                </c:pt>
                <c:pt idx="7">
                  <c:v>SG</c:v>
                </c:pt>
                <c:pt idx="8">
                  <c:v>Banque Postale</c:v>
                </c:pt>
              </c:strCache>
            </c:strRef>
          </c:cat>
          <c:val>
            <c:numRef>
              <c:f>Feuil1!$B$3:$J$3</c:f>
              <c:numCache>
                <c:formatCode>_-* #\ ##0\ _€_-;\-* #\ ##0\ _€_-;_-* "-"??\ _€_-;_-@_-</c:formatCode>
                <c:ptCount val="9"/>
                <c:pt idx="0">
                  <c:v>-2948</c:v>
                </c:pt>
                <c:pt idx="1">
                  <c:v>-1135</c:v>
                </c:pt>
                <c:pt idx="2">
                  <c:v>-2435</c:v>
                </c:pt>
                <c:pt idx="3">
                  <c:v>-1038</c:v>
                </c:pt>
                <c:pt idx="4">
                  <c:v>-923</c:v>
                </c:pt>
                <c:pt idx="5">
                  <c:v>-357</c:v>
                </c:pt>
                <c:pt idx="6">
                  <c:v>-225</c:v>
                </c:pt>
                <c:pt idx="7">
                  <c:v>-161</c:v>
                </c:pt>
                <c:pt idx="8">
                  <c:v>-149</c:v>
                </c:pt>
              </c:numCache>
            </c:numRef>
          </c:val>
          <c:extLst>
            <c:ext xmlns:c16="http://schemas.microsoft.com/office/drawing/2014/chart" uri="{C3380CC4-5D6E-409C-BE32-E72D297353CC}">
              <c16:uniqueId val="{0000000A-84DB-4C07-8203-FF5425F79CDA}"/>
            </c:ext>
          </c:extLst>
        </c:ser>
        <c:ser>
          <c:idx val="2"/>
          <c:order val="2"/>
          <c:tx>
            <c:strRef>
              <c:f>Feuil1!$A$4</c:f>
              <c:strCache>
                <c:ptCount val="1"/>
                <c:pt idx="0">
                  <c:v> Solde </c:v>
                </c:pt>
              </c:strCache>
            </c:strRef>
          </c:tx>
          <c:spPr>
            <a:solidFill>
              <a:srgbClr val="FFFFFF"/>
            </a:solidFill>
            <a:effectLst>
              <a:glow rad="127000">
                <a:sysClr val="window" lastClr="FFFFFF"/>
              </a:glow>
              <a:outerShdw blurRad="50800" dist="50800" dir="5400000" algn="ctr" rotWithShape="0">
                <a:sysClr val="window" lastClr="FFFFFF"/>
              </a:outerShdw>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B-84DB-4C07-8203-FF5425F79CDA}"/>
                </c:ext>
              </c:extLst>
            </c:dLbl>
            <c:dLbl>
              <c:idx val="2"/>
              <c:delete val="1"/>
              <c:extLst>
                <c:ext xmlns:c15="http://schemas.microsoft.com/office/drawing/2012/chart" uri="{CE6537A1-D6FC-4f65-9D91-7224C49458BB}"/>
                <c:ext xmlns:c16="http://schemas.microsoft.com/office/drawing/2014/chart" uri="{C3380CC4-5D6E-409C-BE32-E72D297353CC}">
                  <c16:uniqueId val="{0000000C-84DB-4C07-8203-FF5425F79CDA}"/>
                </c:ext>
              </c:extLst>
            </c:dLbl>
            <c:dLbl>
              <c:idx val="3"/>
              <c:delete val="1"/>
              <c:extLst>
                <c:ext xmlns:c15="http://schemas.microsoft.com/office/drawing/2012/chart" uri="{CE6537A1-D6FC-4f65-9D91-7224C49458BB}"/>
                <c:ext xmlns:c16="http://schemas.microsoft.com/office/drawing/2014/chart" uri="{C3380CC4-5D6E-409C-BE32-E72D297353CC}">
                  <c16:uniqueId val="{0000000D-84DB-4C07-8203-FF5425F79CDA}"/>
                </c:ext>
              </c:extLst>
            </c:dLbl>
            <c:dLbl>
              <c:idx val="4"/>
              <c:layout>
                <c:manualLayout>
                  <c:x val="-5.1256614423934805E-3"/>
                  <c:y val="-3.3340500228264291E-2"/>
                </c:manualLayout>
              </c:layout>
              <c:spPr>
                <a:solidFill>
                  <a:sysClr val="window" lastClr="FFFFFF"/>
                </a:solidFill>
                <a:ln w="57150">
                  <a:solidFill>
                    <a:srgbClr val="EA4E55">
                      <a:lumMod val="75000"/>
                    </a:srgbClr>
                  </a:solidFill>
                </a:ln>
                <a:effectLst/>
              </c:spPr>
              <c:txPr>
                <a:bodyPr wrap="square" lIns="38100" tIns="19050" rIns="38100" bIns="19050" anchor="ctr">
                  <a:spAutoFit/>
                </a:bodyPr>
                <a:lstStyle/>
                <a:p>
                  <a:pPr>
                    <a:defRPr sz="1200">
                      <a:solidFill>
                        <a:srgbClr val="C00000"/>
                      </a:solidFill>
                    </a:defRPr>
                  </a:pPr>
                  <a:endParaRPr lang="fr-FR"/>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4DB-4C07-8203-FF5425F79CDA}"/>
                </c:ext>
              </c:extLst>
            </c:dLbl>
            <c:dLbl>
              <c:idx val="5"/>
              <c:layout>
                <c:manualLayout>
                  <c:x val="-1.5376984327180253E-2"/>
                  <c:y val="-4.0008600273917151E-2"/>
                </c:manualLayout>
              </c:layout>
              <c:spPr>
                <a:solidFill>
                  <a:sysClr val="window" lastClr="FFFFFF"/>
                </a:solidFill>
                <a:ln w="57150">
                  <a:solidFill>
                    <a:srgbClr val="3EAB36"/>
                  </a:solidFill>
                </a:ln>
                <a:effectLst/>
              </c:spPr>
              <c:txPr>
                <a:bodyPr wrap="square" lIns="38100" tIns="19050" rIns="38100" bIns="19050" anchor="ctr" anchorCtr="0">
                  <a:spAutoFit/>
                </a:bodyPr>
                <a:lstStyle/>
                <a:p>
                  <a:pPr algn="ctr">
                    <a:defRPr sz="1200">
                      <a:solidFill>
                        <a:srgbClr val="3EAB36"/>
                      </a:solidFill>
                    </a:defRPr>
                  </a:pPr>
                  <a:endParaRPr lang="fr-FR"/>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4DB-4C07-8203-FF5425F79CDA}"/>
                </c:ext>
              </c:extLst>
            </c:dLbl>
            <c:dLbl>
              <c:idx val="6"/>
              <c:delete val="1"/>
              <c:extLst>
                <c:ext xmlns:c15="http://schemas.microsoft.com/office/drawing/2012/chart" uri="{CE6537A1-D6FC-4f65-9D91-7224C49458BB}"/>
                <c:ext xmlns:c16="http://schemas.microsoft.com/office/drawing/2014/chart" uri="{C3380CC4-5D6E-409C-BE32-E72D297353CC}">
                  <c16:uniqueId val="{00000010-84DB-4C07-8203-FF5425F79CDA}"/>
                </c:ext>
              </c:extLst>
            </c:dLbl>
            <c:dLbl>
              <c:idx val="7"/>
              <c:delete val="1"/>
              <c:extLst>
                <c:ext xmlns:c15="http://schemas.microsoft.com/office/drawing/2012/chart" uri="{CE6537A1-D6FC-4f65-9D91-7224C49458BB}"/>
                <c:ext xmlns:c16="http://schemas.microsoft.com/office/drawing/2014/chart" uri="{C3380CC4-5D6E-409C-BE32-E72D297353CC}">
                  <c16:uniqueId val="{00000011-84DB-4C07-8203-FF5425F79CDA}"/>
                </c:ext>
              </c:extLst>
            </c:dLbl>
            <c:dLbl>
              <c:idx val="8"/>
              <c:delete val="1"/>
              <c:extLst>
                <c:ext xmlns:c15="http://schemas.microsoft.com/office/drawing/2012/chart" uri="{CE6537A1-D6FC-4f65-9D91-7224C49458BB}"/>
                <c:ext xmlns:c16="http://schemas.microsoft.com/office/drawing/2014/chart" uri="{C3380CC4-5D6E-409C-BE32-E72D297353CC}">
                  <c16:uniqueId val="{00000012-84DB-4C07-8203-FF5425F79CDA}"/>
                </c:ext>
              </c:extLst>
            </c:dLbl>
            <c:spPr>
              <a:noFill/>
              <a:ln>
                <a:noFill/>
              </a:ln>
              <a:effectLst/>
            </c:spPr>
            <c:txPr>
              <a:bodyPr wrap="square" lIns="38100" tIns="19050" rIns="38100" bIns="19050" anchor="ctr">
                <a:spAutoFit/>
              </a:bodyPr>
              <a:lstStyle/>
              <a:p>
                <a:pPr>
                  <a:defRPr>
                    <a:solidFill>
                      <a:srgbClr val="C00000"/>
                    </a:solidFil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Feuil1!$B$1:$J$1</c:f>
              <c:strCache>
                <c:ptCount val="9"/>
                <c:pt idx="0">
                  <c:v>CM</c:v>
                </c:pt>
                <c:pt idx="1">
                  <c:v>Bourso</c:v>
                </c:pt>
                <c:pt idx="2">
                  <c:v>CA</c:v>
                </c:pt>
                <c:pt idx="3">
                  <c:v>CIC</c:v>
                </c:pt>
                <c:pt idx="4">
                  <c:v>BP</c:v>
                </c:pt>
                <c:pt idx="5">
                  <c:v>LCL</c:v>
                </c:pt>
                <c:pt idx="6">
                  <c:v>BNP</c:v>
                </c:pt>
                <c:pt idx="7">
                  <c:v>SG</c:v>
                </c:pt>
                <c:pt idx="8">
                  <c:v>Banque Postale</c:v>
                </c:pt>
              </c:strCache>
            </c:strRef>
          </c:cat>
          <c:val>
            <c:numRef>
              <c:f>Feuil1!$B$4:$J$4</c:f>
              <c:numCache>
                <c:formatCode>_-* #\ ##0\ _€_-;\-* #\ ##0\ _€_-;_-* "-"??\ _€_-;_-@_-</c:formatCode>
                <c:ptCount val="9"/>
                <c:pt idx="0">
                  <c:v>-1319</c:v>
                </c:pt>
                <c:pt idx="1">
                  <c:v>-770</c:v>
                </c:pt>
                <c:pt idx="2">
                  <c:v>-374</c:v>
                </c:pt>
                <c:pt idx="3">
                  <c:v>-281</c:v>
                </c:pt>
                <c:pt idx="4">
                  <c:v>-107</c:v>
                </c:pt>
                <c:pt idx="5">
                  <c:v>76</c:v>
                </c:pt>
                <c:pt idx="6">
                  <c:v>359</c:v>
                </c:pt>
                <c:pt idx="7">
                  <c:v>678</c:v>
                </c:pt>
                <c:pt idx="8">
                  <c:v>880</c:v>
                </c:pt>
              </c:numCache>
            </c:numRef>
          </c:val>
          <c:extLst>
            <c:ext xmlns:c16="http://schemas.microsoft.com/office/drawing/2014/chart" uri="{C3380CC4-5D6E-409C-BE32-E72D297353CC}">
              <c16:uniqueId val="{00000013-84DB-4C07-8203-FF5425F79CDA}"/>
            </c:ext>
          </c:extLst>
        </c:ser>
        <c:dLbls>
          <c:showLegendKey val="0"/>
          <c:showVal val="0"/>
          <c:showCatName val="0"/>
          <c:showSerName val="0"/>
          <c:showPercent val="0"/>
          <c:showBubbleSize val="0"/>
        </c:dLbls>
        <c:gapWidth val="0"/>
        <c:overlap val="91"/>
        <c:axId val="199218688"/>
        <c:axId val="199220224"/>
      </c:barChart>
      <c:catAx>
        <c:axId val="199218688"/>
        <c:scaling>
          <c:orientation val="minMax"/>
        </c:scaling>
        <c:delete val="1"/>
        <c:axPos val="b"/>
        <c:numFmt formatCode="General" sourceLinked="0"/>
        <c:majorTickMark val="out"/>
        <c:minorTickMark val="none"/>
        <c:tickLblPos val="high"/>
        <c:crossAx val="199220224"/>
        <c:crossesAt val="0"/>
        <c:auto val="1"/>
        <c:lblAlgn val="ctr"/>
        <c:lblOffset val="100"/>
        <c:noMultiLvlLbl val="0"/>
      </c:catAx>
      <c:valAx>
        <c:axId val="199220224"/>
        <c:scaling>
          <c:orientation val="minMax"/>
          <c:max val="2200"/>
          <c:min val="-3000"/>
        </c:scaling>
        <c:delete val="0"/>
        <c:axPos val="l"/>
        <c:majorGridlines/>
        <c:numFmt formatCode="_-* #\ ##0\ _€_-;\-* #\ ##0\ _€_-;_-* &quot;-&quot;??\ _€_-;_-@_-" sourceLinked="1"/>
        <c:majorTickMark val="out"/>
        <c:minorTickMark val="none"/>
        <c:tickLblPos val="nextTo"/>
        <c:txPr>
          <a:bodyPr/>
          <a:lstStyle/>
          <a:p>
            <a:pPr>
              <a:defRPr sz="1400" b="1">
                <a:solidFill>
                  <a:schemeClr val="tx1">
                    <a:lumMod val="50000"/>
                    <a:lumOff val="50000"/>
                  </a:schemeClr>
                </a:solidFill>
              </a:defRPr>
            </a:pPr>
            <a:endParaRPr lang="fr-FR"/>
          </a:p>
        </c:txPr>
        <c:crossAx val="199218688"/>
        <c:crosses val="autoZero"/>
        <c:crossBetween val="between"/>
        <c:majorUnit val="400"/>
      </c:valAx>
    </c:plotArea>
    <c:plotVisOnly val="1"/>
    <c:dispBlanksAs val="gap"/>
    <c:showDLblsOverMax val="0"/>
  </c:chart>
  <c:txPr>
    <a:bodyPr/>
    <a:lstStyle/>
    <a:p>
      <a:pPr>
        <a:defRPr sz="1800"/>
      </a:pPr>
      <a:endParaRPr lang="fr-FR"/>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spPr>
            <a:solidFill>
              <a:schemeClr val="accent2">
                <a:shade val="76000"/>
              </a:schemeClr>
            </a:solidFill>
            <a:ln>
              <a:noFill/>
            </a:ln>
            <a:effectLst/>
          </c:spPr>
          <c:invertIfNegative val="0"/>
          <c:dLbls>
            <c:dLbl>
              <c:idx val="2"/>
              <c:layout>
                <c:manualLayout>
                  <c:x val="-1.1111111111111112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E6F-4EA0-AC5D-99D561FDA59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Feuil1!$A$2:$A$5</c:f>
              <c:strCache>
                <c:ptCount val="4"/>
                <c:pt idx="0">
                  <c:v>CE GEE</c:v>
                </c:pt>
                <c:pt idx="1">
                  <c:v>Banque Populaire</c:v>
                </c:pt>
                <c:pt idx="2">
                  <c:v>Crédit Mutuel</c:v>
                </c:pt>
                <c:pt idx="3">
                  <c:v>Crédit Agricole</c:v>
                </c:pt>
              </c:strCache>
            </c:strRef>
          </c:cat>
          <c:val>
            <c:numRef>
              <c:f>Feuil1!$B$2:$B$5</c:f>
              <c:numCache>
                <c:formatCode>#\ ##0.0\ "€"</c:formatCode>
                <c:ptCount val="4"/>
                <c:pt idx="0" formatCode="#\ ##0\ &quot;€&quot;">
                  <c:v>22</c:v>
                </c:pt>
                <c:pt idx="1">
                  <c:v>24.3</c:v>
                </c:pt>
                <c:pt idx="2">
                  <c:v>48.900000000000006</c:v>
                </c:pt>
                <c:pt idx="3" formatCode="#\ ##0\ &quot;€&quot;">
                  <c:v>45</c:v>
                </c:pt>
              </c:numCache>
            </c:numRef>
          </c:val>
          <c:extLst>
            <c:ext xmlns:c16="http://schemas.microsoft.com/office/drawing/2014/chart" uri="{C3380CC4-5D6E-409C-BE32-E72D297353CC}">
              <c16:uniqueId val="{00000000-613E-4C50-9F10-26C1B944A742}"/>
            </c:ext>
          </c:extLst>
        </c:ser>
        <c:ser>
          <c:idx val="1"/>
          <c:order val="1"/>
          <c:spPr>
            <a:solidFill>
              <a:schemeClr val="accent2">
                <a:tint val="77000"/>
              </a:schemeClr>
            </a:solidFill>
            <a:ln>
              <a:noFill/>
            </a:ln>
            <a:effectLst/>
          </c:spPr>
          <c:invertIfNegative val="0"/>
          <c:dLbls>
            <c:dLbl>
              <c:idx val="2"/>
              <c:layout>
                <c:manualLayout>
                  <c:x val="2.7777777777777779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E6F-4EA0-AC5D-99D561FDA59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Feuil1!$A$2:$A$5</c:f>
              <c:strCache>
                <c:ptCount val="4"/>
                <c:pt idx="0">
                  <c:v>CE GEE</c:v>
                </c:pt>
                <c:pt idx="1">
                  <c:v>Banque Populaire</c:v>
                </c:pt>
                <c:pt idx="2">
                  <c:v>Crédit Mutuel</c:v>
                </c:pt>
                <c:pt idx="3">
                  <c:v>Crédit Agricole</c:v>
                </c:pt>
              </c:strCache>
            </c:strRef>
          </c:cat>
          <c:val>
            <c:numRef>
              <c:f>Feuil1!$C$2:$C$5</c:f>
              <c:numCache>
                <c:formatCode>General</c:formatCode>
                <c:ptCount val="4"/>
                <c:pt idx="0" formatCode="#\ ##0\ &quot;€&quot;">
                  <c:v>29</c:v>
                </c:pt>
                <c:pt idx="1">
                  <c:v>29.6</c:v>
                </c:pt>
                <c:pt idx="2" formatCode="#\ ##0.0\ &quot;€&quot;">
                  <c:v>48.900000000000006</c:v>
                </c:pt>
                <c:pt idx="3" formatCode="#\ ##0\ &quot;€&quot;">
                  <c:v>45</c:v>
                </c:pt>
              </c:numCache>
            </c:numRef>
          </c:val>
          <c:extLst>
            <c:ext xmlns:c16="http://schemas.microsoft.com/office/drawing/2014/chart" uri="{C3380CC4-5D6E-409C-BE32-E72D297353CC}">
              <c16:uniqueId val="{00000001-613E-4C50-9F10-26C1B944A742}"/>
            </c:ext>
          </c:extLst>
        </c:ser>
        <c:dLbls>
          <c:dLblPos val="outEnd"/>
          <c:showLegendKey val="0"/>
          <c:showVal val="1"/>
          <c:showCatName val="0"/>
          <c:showSerName val="0"/>
          <c:showPercent val="0"/>
          <c:showBubbleSize val="0"/>
        </c:dLbls>
        <c:gapWidth val="150"/>
        <c:axId val="460499752"/>
        <c:axId val="460500112"/>
      </c:barChart>
      <c:catAx>
        <c:axId val="46049975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60500112"/>
        <c:crosses val="autoZero"/>
        <c:auto val="1"/>
        <c:lblAlgn val="ctr"/>
        <c:lblOffset val="100"/>
        <c:noMultiLvlLbl val="0"/>
      </c:catAx>
      <c:valAx>
        <c:axId val="460500112"/>
        <c:scaling>
          <c:orientation val="minMax"/>
          <c:max val="50"/>
          <c:min val="1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 ##0\ &quot;€&quot;"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60499752"/>
        <c:crosses val="autoZero"/>
        <c:crossBetween val="between"/>
        <c:maj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FC436A-0CA3-4B79-917E-E193F8D8F978}" type="datetimeFigureOut">
              <a:rPr lang="fr-FR" smtClean="0"/>
              <a:t>26/06/2024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E8EF41-B27E-4390-9C3E-B01B6CC3880F}" type="slidenum">
              <a:rPr lang="fr-FR" smtClean="0"/>
              <a:t>‹N°›</a:t>
            </a:fld>
            <a:endParaRPr lang="fr-FR"/>
          </a:p>
        </p:txBody>
      </p:sp>
    </p:spTree>
    <p:extLst>
      <p:ext uri="{BB962C8B-B14F-4D97-AF65-F5344CB8AC3E}">
        <p14:creationId xmlns:p14="http://schemas.microsoft.com/office/powerpoint/2010/main" val="579326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9E8EF41-B27E-4390-9C3E-B01B6CC3880F}" type="slidenum">
              <a:rPr lang="fr-FR" smtClean="0"/>
              <a:t>5</a:t>
            </a:fld>
            <a:endParaRPr lang="fr-FR"/>
          </a:p>
        </p:txBody>
      </p:sp>
    </p:spTree>
    <p:extLst>
      <p:ext uri="{BB962C8B-B14F-4D97-AF65-F5344CB8AC3E}">
        <p14:creationId xmlns:p14="http://schemas.microsoft.com/office/powerpoint/2010/main" val="3332300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9E8EF41-B27E-4390-9C3E-B01B6CC3880F}" type="slidenum">
              <a:rPr lang="fr-FR" smtClean="0"/>
              <a:t>6</a:t>
            </a:fld>
            <a:endParaRPr lang="fr-FR"/>
          </a:p>
        </p:txBody>
      </p:sp>
    </p:spTree>
    <p:extLst>
      <p:ext uri="{BB962C8B-B14F-4D97-AF65-F5344CB8AC3E}">
        <p14:creationId xmlns:p14="http://schemas.microsoft.com/office/powerpoint/2010/main" val="594705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9E8EF41-B27E-4390-9C3E-B01B6CC3880F}" type="slidenum">
              <a:rPr lang="fr-FR" smtClean="0"/>
              <a:t>10</a:t>
            </a:fld>
            <a:endParaRPr lang="fr-FR"/>
          </a:p>
        </p:txBody>
      </p:sp>
    </p:spTree>
    <p:extLst>
      <p:ext uri="{BB962C8B-B14F-4D97-AF65-F5344CB8AC3E}">
        <p14:creationId xmlns:p14="http://schemas.microsoft.com/office/powerpoint/2010/main" val="708228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9E8EF41-B27E-4390-9C3E-B01B6CC3880F}" type="slidenum">
              <a:rPr lang="fr-FR" smtClean="0"/>
              <a:t>11</a:t>
            </a:fld>
            <a:endParaRPr lang="fr-FR"/>
          </a:p>
        </p:txBody>
      </p:sp>
    </p:spTree>
    <p:extLst>
      <p:ext uri="{BB962C8B-B14F-4D97-AF65-F5344CB8AC3E}">
        <p14:creationId xmlns:p14="http://schemas.microsoft.com/office/powerpoint/2010/main" val="2629299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9E8EF41-B27E-4390-9C3E-B01B6CC3880F}" type="slidenum">
              <a:rPr lang="fr-FR" smtClean="0"/>
              <a:t>12</a:t>
            </a:fld>
            <a:endParaRPr lang="fr-FR"/>
          </a:p>
        </p:txBody>
      </p:sp>
    </p:spTree>
    <p:extLst>
      <p:ext uri="{BB962C8B-B14F-4D97-AF65-F5344CB8AC3E}">
        <p14:creationId xmlns:p14="http://schemas.microsoft.com/office/powerpoint/2010/main" val="1896867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9E8EF41-B27E-4390-9C3E-B01B6CC3880F}" type="slidenum">
              <a:rPr lang="fr-FR" smtClean="0"/>
              <a:t>13</a:t>
            </a:fld>
            <a:endParaRPr lang="fr-FR"/>
          </a:p>
        </p:txBody>
      </p:sp>
    </p:spTree>
    <p:extLst>
      <p:ext uri="{BB962C8B-B14F-4D97-AF65-F5344CB8AC3E}">
        <p14:creationId xmlns:p14="http://schemas.microsoft.com/office/powerpoint/2010/main" val="1348020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9E8EF41-B27E-4390-9C3E-B01B6CC3880F}" type="slidenum">
              <a:rPr lang="fr-FR" smtClean="0"/>
              <a:t>14</a:t>
            </a:fld>
            <a:endParaRPr lang="fr-FR"/>
          </a:p>
        </p:txBody>
      </p:sp>
    </p:spTree>
    <p:extLst>
      <p:ext uri="{BB962C8B-B14F-4D97-AF65-F5344CB8AC3E}">
        <p14:creationId xmlns:p14="http://schemas.microsoft.com/office/powerpoint/2010/main" val="2555257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9E8EF41-B27E-4390-9C3E-B01B6CC3880F}" type="slidenum">
              <a:rPr lang="fr-FR" smtClean="0"/>
              <a:t>16</a:t>
            </a:fld>
            <a:endParaRPr lang="fr-FR"/>
          </a:p>
        </p:txBody>
      </p:sp>
    </p:spTree>
    <p:extLst>
      <p:ext uri="{BB962C8B-B14F-4D97-AF65-F5344CB8AC3E}">
        <p14:creationId xmlns:p14="http://schemas.microsoft.com/office/powerpoint/2010/main" val="2261557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9E8EF41-B27E-4390-9C3E-B01B6CC3880F}" type="slidenum">
              <a:rPr lang="fr-FR" smtClean="0"/>
              <a:t>17</a:t>
            </a:fld>
            <a:endParaRPr lang="fr-FR"/>
          </a:p>
        </p:txBody>
      </p:sp>
    </p:spTree>
    <p:extLst>
      <p:ext uri="{BB962C8B-B14F-4D97-AF65-F5344CB8AC3E}">
        <p14:creationId xmlns:p14="http://schemas.microsoft.com/office/powerpoint/2010/main" val="27283676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9E8EF41-B27E-4390-9C3E-B01B6CC3880F}" type="slidenum">
              <a:rPr lang="fr-FR" smtClean="0"/>
              <a:t>18</a:t>
            </a:fld>
            <a:endParaRPr lang="fr-FR"/>
          </a:p>
        </p:txBody>
      </p:sp>
    </p:spTree>
    <p:extLst>
      <p:ext uri="{BB962C8B-B14F-4D97-AF65-F5344CB8AC3E}">
        <p14:creationId xmlns:p14="http://schemas.microsoft.com/office/powerpoint/2010/main" val="40578579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Ecureuil en couleur</a:t>
            </a:r>
          </a:p>
        </p:txBody>
      </p:sp>
      <p:sp>
        <p:nvSpPr>
          <p:cNvPr id="4" name="Espace réservé du numéro de diapositive 3"/>
          <p:cNvSpPr>
            <a:spLocks noGrp="1"/>
          </p:cNvSpPr>
          <p:nvPr>
            <p:ph type="sldNum" sz="quarter" idx="5"/>
          </p:nvPr>
        </p:nvSpPr>
        <p:spPr/>
        <p:txBody>
          <a:bodyPr/>
          <a:lstStyle/>
          <a:p>
            <a:fld id="{A9E8EF41-B27E-4390-9C3E-B01B6CC3880F}" type="slidenum">
              <a:rPr lang="fr-FR" smtClean="0"/>
              <a:t>19</a:t>
            </a:fld>
            <a:endParaRPr lang="fr-FR"/>
          </a:p>
        </p:txBody>
      </p:sp>
    </p:spTree>
    <p:extLst>
      <p:ext uri="{BB962C8B-B14F-4D97-AF65-F5344CB8AC3E}">
        <p14:creationId xmlns:p14="http://schemas.microsoft.com/office/powerpoint/2010/main" val="1252011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9E8EF41-B27E-4390-9C3E-B01B6CC3880F}" type="slidenum">
              <a:rPr lang="fr-FR" smtClean="0"/>
              <a:t>23</a:t>
            </a:fld>
            <a:endParaRPr lang="fr-FR"/>
          </a:p>
        </p:txBody>
      </p:sp>
    </p:spTree>
    <p:extLst>
      <p:ext uri="{BB962C8B-B14F-4D97-AF65-F5344CB8AC3E}">
        <p14:creationId xmlns:p14="http://schemas.microsoft.com/office/powerpoint/2010/main" val="4072188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63831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F41B358-2797-E87B-46C6-4E521AACFFE1}"/>
              </a:ext>
            </a:extLst>
          </p:cNvPr>
          <p:cNvSpPr/>
          <p:nvPr userDrawn="1"/>
        </p:nvSpPr>
        <p:spPr>
          <a:xfrm>
            <a:off x="508000" y="0"/>
            <a:ext cx="267208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42738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1803040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2521779648"/>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1682463487"/>
      </p:ext>
    </p:extLst>
  </p:cSld>
  <p:clrMapOvr>
    <a:masterClrMapping/>
  </p:clrMapOvr>
  <p:extLst>
    <p:ext uri="{DCECCB84-F9BA-43D5-87BE-67443E8EF086}">
      <p15:sldGuideLst xmlns:p15="http://schemas.microsoft.com/office/powerpoint/2012/main">
        <p15:guide id="1" orient="horz" pos="3906">
          <p15:clr>
            <a:srgbClr val="FBAE40"/>
          </p15:clr>
        </p15:guide>
        <p15:guide id="2" pos="737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1404634309"/>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42118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1512231566"/>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p15:clr>
            <a:srgbClr val="F26B43"/>
          </p15:clr>
        </p15:guide>
        <p15:guide id="2" pos="325">
          <p15:clr>
            <a:srgbClr val="F26B43"/>
          </p15:clr>
        </p15:guide>
        <p15:guide id="3" pos="438">
          <p15:clr>
            <a:srgbClr val="F26B43"/>
          </p15:clr>
        </p15:guide>
        <p15:guide id="4" pos="506">
          <p15:clr>
            <a:srgbClr val="F26B43"/>
          </p15:clr>
        </p15:guide>
        <p15:guide id="5" orient="horz" pos="935">
          <p15:clr>
            <a:srgbClr val="F26B43"/>
          </p15:clr>
        </p15:guide>
        <p15:guide id="6" orient="horz" pos="3929">
          <p15:clr>
            <a:srgbClr val="F26B43"/>
          </p15:clr>
        </p15:guide>
        <p15:guide id="7" orient="horz" pos="4110">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4.xml"/><Relationship Id="rId7" Type="http://schemas.openxmlformats.org/officeDocument/2006/relationships/hyperlink" Target="Vid&#233;o/HDJ%20Tarification%20oct%202024.mp4" TargetMode="Externa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chart" Target="../charts/chart1.xml"/><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microsoft.com/office/2007/relationships/hdphoto" Target="../media/hdphoto5.wdp"/><Relationship Id="rId7" Type="http://schemas.microsoft.com/office/2007/relationships/hdphoto" Target="../media/hdphoto6.wdp"/><Relationship Id="rId2" Type="http://schemas.openxmlformats.org/officeDocument/2006/relationships/image" Target="../media/image19.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hyperlink" Target="http://commerciaux.celca.caisse-epargne.fr/download/341/tarification/33569/encart_10x20_tarif_2024_5volets.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microsoft.com/office/2007/relationships/hdphoto" Target="../media/hdphoto6.wdp"/></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microsoft.com/office/2007/relationships/hdphoto" Target="../media/hdphoto7.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33.png"/><Relationship Id="rId4" Type="http://schemas.microsoft.com/office/2007/relationships/hdphoto" Target="../media/hdphoto8.wdp"/></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hyperlink" Target="https://www.caisse-epargne.fr/grand-est-europe/votre-banque/reglementation/tarifs/" TargetMode="External"/><Relationship Id="rId4" Type="http://schemas.openxmlformats.org/officeDocument/2006/relationships/hyperlink" Target="http://commerciaux.celca.caisse-epargne.fr/download/341/tarification/33569/evolutions-tarifaires-au-1er-octobre-2024.pdf"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p:txBody>
          <a:bodyPr/>
          <a:lstStyle/>
          <a:p>
            <a:r>
              <a:rPr lang="fr-FR" dirty="0"/>
              <a:t>Heure du Jeudi	</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27 juin 2024</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a:xfrm>
            <a:off x="2230016" y="1822082"/>
            <a:ext cx="9548002" cy="1817320"/>
          </a:xfrm>
        </p:spPr>
        <p:txBody>
          <a:bodyPr>
            <a:noAutofit/>
          </a:bodyPr>
          <a:lstStyle/>
          <a:p>
            <a:r>
              <a:rPr lang="fr-FR" dirty="0"/>
              <a:t>La tarification, un jeu d’équilibre entre notre PNB &amp; l’acceptabilité client</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p:txBody>
          <a:bodyPr/>
          <a:lstStyle/>
          <a:p>
            <a:r>
              <a:rPr lang="fr-FR" dirty="0"/>
              <a:t>Marketing</a:t>
            </a:r>
          </a:p>
        </p:txBody>
      </p:sp>
      <p:pic>
        <p:nvPicPr>
          <p:cNvPr id="6" name="Picture 2">
            <a:extLst>
              <a:ext uri="{FF2B5EF4-FFF2-40B4-BE49-F238E27FC236}">
                <a16:creationId xmlns:a16="http://schemas.microsoft.com/office/drawing/2014/main" id="{FCB10415-A76E-2DEC-F990-9C54485F01B3}"/>
              </a:ext>
            </a:extLst>
          </p:cNvPr>
          <p:cNvPicPr>
            <a:picLocks noChangeAspect="1" noChangeArrowheads="1"/>
          </p:cNvPicPr>
          <p:nvPr/>
        </p:nvPicPr>
        <p:blipFill rotWithShape="1">
          <a:blip r:embed="rId2">
            <a:alphaModFix/>
            <a:extLst>
              <a:ext uri="{BEBA8EAE-BF5A-486C-A8C5-ECC9F3942E4B}">
                <a14:imgProps xmlns:a14="http://schemas.microsoft.com/office/drawing/2010/main">
                  <a14:imgLayer r:embed="rId3">
                    <a14:imgEffect>
                      <a14:backgroundRemoval t="1042" b="96354" l="0" r="99349">
                        <a14:foregroundMark x1="41927" y1="10547" x2="12370" y2="9375"/>
                        <a14:foregroundMark x1="12370" y1="9375" x2="7943" y2="30990"/>
                        <a14:foregroundMark x1="7943" y1="30990" x2="16797" y2="44141"/>
                        <a14:foregroundMark x1="16797" y1="44141" x2="27344" y2="31250"/>
                        <a14:foregroundMark x1="21875" y1="10417" x2="45703" y2="10807"/>
                        <a14:foregroundMark x1="45703" y1="10807" x2="46224" y2="11068"/>
                        <a14:foregroundMark x1="30252" y1="4625" x2="30599" y2="5859"/>
                        <a14:foregroundMark x1="25000" y1="8073" x2="41276" y2="8073"/>
                        <a14:foregroundMark x1="24870" y1="8984" x2="47786" y2="10547"/>
                        <a14:foregroundMark x1="9375" y1="20573" x2="6380" y2="36328"/>
                        <a14:foregroundMark x1="6380" y1="36328" x2="7161" y2="43750"/>
                        <a14:foregroundMark x1="7943" y1="45182" x2="20703" y2="46745"/>
                        <a14:foregroundMark x1="11198" y1="45703" x2="14453" y2="46224"/>
                        <a14:foregroundMark x1="14714" y1="47005" x2="6250" y2="42057"/>
                        <a14:foregroundMark x1="16536" y1="42448" x2="14453" y2="46745"/>
                        <a14:foregroundMark x1="19401" y1="51302" x2="8333" y2="69141"/>
                        <a14:foregroundMark x1="8333" y1="69141" x2="21875" y2="84635"/>
                        <a14:foregroundMark x1="21875" y1="84635" x2="38932" y2="92057"/>
                        <a14:foregroundMark x1="38932" y1="92057" x2="80078" y2="93099"/>
                        <a14:foregroundMark x1="80078" y1="93099" x2="77995" y2="89063"/>
                        <a14:foregroundMark x1="38021" y1="92057" x2="20703" y2="86719"/>
                        <a14:foregroundMark x1="20703" y1="86719" x2="27214" y2="85677"/>
                        <a14:foregroundMark x1="29948" y1="91276" x2="10547" y2="77734"/>
                        <a14:foregroundMark x1="10547" y1="77734" x2="9766" y2="76302"/>
                        <a14:foregroundMark x1="29427" y1="91927" x2="10807" y2="73958"/>
                        <a14:foregroundMark x1="10807" y1="73958" x2="10677" y2="73958"/>
                        <a14:foregroundMark x1="33594" y1="92578" x2="8203" y2="78516"/>
                        <a14:foregroundMark x1="8203" y1="78516" x2="7943" y2="76953"/>
                        <a14:foregroundMark x1="35026" y1="91276" x2="18750" y2="87109"/>
                        <a14:foregroundMark x1="18750" y1="87109" x2="26432" y2="91797"/>
                        <a14:foregroundMark x1="28646" y1="94531" x2="26563" y2="92578"/>
                        <a14:foregroundMark x1="28646" y1="90755" x2="7552" y2="91927"/>
                        <a14:foregroundMark x1="26693" y1="91406" x2="8984" y2="92188"/>
                        <a14:foregroundMark x1="49089" y1="11198" x2="57161" y2="17448"/>
                        <a14:foregroundMark x1="53125" y1="5859" x2="44792" y2="9635"/>
                        <a14:foregroundMark x1="52344" y1="8203" x2="35807" y2="8203"/>
                        <a14:foregroundMark x1="35807" y1="8203" x2="29427" y2="4948"/>
                        <a14:foregroundMark x1="72396" y1="8854" x2="67839" y2="16667"/>
                        <a14:foregroundMark x1="67969" y1="21875" x2="70833" y2="5990"/>
                        <a14:foregroundMark x1="70833" y1="5990" x2="71484" y2="8073"/>
                        <a14:foregroundMark x1="23537" y1="5172" x2="26693" y2="5729"/>
                        <a14:foregroundMark x1="26693" y1="5729" x2="25837" y2="4985"/>
                        <a14:foregroundMark x1="77083" y1="24479" x2="85547" y2="43359"/>
                        <a14:foregroundMark x1="85547" y1="43359" x2="83073" y2="49089"/>
                        <a14:foregroundMark x1="83854" y1="40365" x2="97786" y2="52344"/>
                        <a14:foregroundMark x1="97786" y1="52344" x2="97786" y2="52344"/>
                        <a14:foregroundMark x1="84766" y1="45182" x2="92839" y2="51302"/>
                        <a14:foregroundMark x1="85547" y1="48828" x2="89193" y2="54818"/>
                        <a14:foregroundMark x1="82682" y1="48958" x2="87109" y2="57552"/>
                        <a14:foregroundMark x1="85938" y1="44141" x2="99609" y2="49089"/>
                        <a14:foregroundMark x1="86458" y1="43490" x2="99219" y2="44531"/>
                        <a14:foregroundMark x1="85677" y1="41276" x2="99349" y2="40625"/>
                        <a14:foregroundMark x1="84505" y1="40625" x2="98828" y2="37109"/>
                        <a14:foregroundMark x1="85807" y1="39063" x2="99609" y2="36719"/>
                        <a14:foregroundMark x1="84505" y1="38802" x2="95313" y2="35286"/>
                        <a14:foregroundMark x1="83073" y1="38151" x2="97917" y2="34896"/>
                        <a14:foregroundMark x1="82161" y1="33724" x2="77995" y2="23307"/>
                        <a14:foregroundMark x1="79557" y1="27604" x2="82943" y2="25911"/>
                        <a14:foregroundMark x1="78125" y1="25911" x2="83203" y2="22656"/>
                        <a14:foregroundMark x1="77214" y1="26693" x2="83594" y2="21094"/>
                        <a14:foregroundMark x1="76953" y1="23438" x2="83594" y2="21224"/>
                        <a14:foregroundMark x1="77083" y1="22786" x2="70833" y2="8854"/>
                        <a14:foregroundMark x1="78906" y1="21224" x2="75521" y2="15495"/>
                        <a14:foregroundMark x1="77734" y1="17708" x2="78125" y2="15104"/>
                        <a14:foregroundMark x1="77734" y1="14844" x2="75130" y2="10807"/>
                        <a14:foregroundMark x1="74870" y1="10547" x2="70964" y2="8333"/>
                        <a14:foregroundMark x1="75911" y1="9766" x2="72656" y2="6901"/>
                        <a14:foregroundMark x1="71354" y1="5599" x2="74479" y2="7031"/>
                        <a14:foregroundMark x1="70313" y1="7552" x2="67708" y2="18490"/>
                        <a14:foregroundMark x1="70703" y1="9766" x2="66016" y2="17057"/>
                        <a14:foregroundMark x1="69141" y1="13802" x2="69401" y2="9766"/>
                        <a14:foregroundMark x1="67448" y1="12370" x2="69271" y2="10938"/>
                        <a14:foregroundMark x1="69922" y1="9375" x2="69922" y2="9375"/>
                        <a14:foregroundMark x1="68490" y1="9375" x2="68490" y2="9375"/>
                        <a14:foregroundMark x1="69401" y1="9115" x2="67708" y2="11589"/>
                        <a14:foregroundMark x1="69792" y1="7943" x2="69271" y2="7031"/>
                        <a14:foregroundMark x1="58464" y1="15885" x2="56901" y2="8854"/>
                        <a14:foregroundMark x1="59505" y1="16146" x2="60026" y2="18359"/>
                        <a14:foregroundMark x1="59375" y1="16016" x2="65625" y2="16667"/>
                        <a14:foregroundMark x1="54948" y1="7682" x2="56641" y2="8464"/>
                        <a14:foregroundMark x1="54818" y1="6250" x2="48828" y2="4818"/>
                        <a14:foregroundMark x1="54036" y1="5990" x2="47917" y2="4427"/>
                        <a14:foregroundMark x1="51172" y1="4688" x2="51432" y2="3776"/>
                        <a14:foregroundMark x1="53516" y1="4948" x2="53516" y2="3125"/>
                        <a14:foregroundMark x1="41667" y1="7682" x2="28125" y2="4036"/>
                        <a14:foregroundMark x1="26302" y1="5469" x2="10677" y2="17057"/>
                        <a14:foregroundMark x1="10677" y1="17057" x2="5078" y2="40234"/>
                        <a14:foregroundMark x1="5729" y1="34635" x2="8333" y2="27995"/>
                        <a14:foregroundMark x1="4036" y1="29557" x2="7682" y2="24740"/>
                        <a14:foregroundMark x1="5208" y1="31250" x2="5208" y2="33073"/>
                        <a14:foregroundMark x1="10417" y1="48438" x2="8594" y2="48047"/>
                        <a14:foregroundMark x1="7943" y1="46745" x2="7552" y2="48438"/>
                        <a14:foregroundMark x1="6250" y1="44922" x2="6250" y2="46875"/>
                        <a14:foregroundMark x1="11589" y1="59115" x2="13281" y2="63932"/>
                        <a14:foregroundMark x1="42318" y1="94010" x2="53516" y2="94922"/>
                        <a14:foregroundMark x1="55078" y1="94661" x2="37760" y2="93490"/>
                        <a14:foregroundMark x1="35026" y1="94141" x2="51172" y2="96354"/>
                        <a14:foregroundMark x1="7682" y1="22266" x2="6641" y2="22786"/>
                        <a14:backgroundMark x1="5599" y1="1042" x2="28125" y2="911"/>
                        <a14:backgroundMark x1="28125" y1="911" x2="29557" y2="911"/>
                        <a14:backgroundMark x1="29891" y1="2853" x2="32943" y2="2604"/>
                        <a14:backgroundMark x1="8984" y1="4557" x2="27582" y2="3041"/>
                        <a14:backgroundMark x1="3255" y1="1823" x2="3255" y2="391"/>
                        <a14:backgroundMark x1="2214" y1="1042" x2="2214" y2="1042"/>
                        <a14:backgroundMark x1="391" y1="1042" x2="1823" y2="391"/>
                        <a14:backgroundMark x1="3776" y1="1172" x2="8333" y2="1172"/>
                        <a14:backgroundMark x1="1953" y1="1042" x2="2214" y2="2083"/>
                        <a14:backgroundMark x1="2083" y1="1172" x2="4036" y2="2344"/>
                        <a14:backgroundMark x1="911" y1="2344" x2="651" y2="1823"/>
                        <a14:backgroundMark x1="1823" y1="1823" x2="1823" y2="5469"/>
                      </a14:backgroundRemoval>
                    </a14:imgEffect>
                  </a14:imgLayer>
                </a14:imgProps>
              </a:ext>
              <a:ext uri="{28A0092B-C50C-407E-A947-70E740481C1C}">
                <a14:useLocalDpi xmlns:a14="http://schemas.microsoft.com/office/drawing/2010/main" val="0"/>
              </a:ext>
            </a:extLst>
          </a:blip>
          <a:srcRect b="4120"/>
          <a:stretch/>
        </p:blipFill>
        <p:spPr bwMode="auto">
          <a:xfrm flipH="1">
            <a:off x="8695412" y="3594142"/>
            <a:ext cx="2991636" cy="2868380"/>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a:extLst>
              <a:ext uri="{FF2B5EF4-FFF2-40B4-BE49-F238E27FC236}">
                <a16:creationId xmlns:a16="http://schemas.microsoft.com/office/drawing/2014/main" id="{F5B990D4-3700-1A23-D7AA-75B2E9E47229}"/>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9896" b="89974" l="9795" r="99772">
                        <a14:foregroundMark x1="68440" y1="71731" x2="69248" y2="71745"/>
                        <a14:foregroundMark x1="28246" y1="74349" x2="28525" y2="74354"/>
                        <a14:foregroundMark x1="33713" y1="71745" x2="32118" y2="71094"/>
                        <a14:foregroundMark x1="32574" y1="70573" x2="35186" y2="70786"/>
                        <a14:foregroundMark x1="73576" y1="73307" x2="99772" y2="73177"/>
                        <a14:foregroundMark x1="60951" y1="73047" x2="63326" y2="73047"/>
                        <a14:foregroundMark x1="64009" y1="73047" x2="64920" y2="73047"/>
                        <a14:foregroundMark x1="66287" y1="72396" x2="66059" y2="73698"/>
                        <a14:foregroundMark x1="65604" y1="73568" x2="65604" y2="73568"/>
                        <a14:foregroundMark x1="65604" y1="73958" x2="65604" y2="73958"/>
                        <a14:foregroundMark x1="65831" y1="73568" x2="66287" y2="73047"/>
                        <a14:foregroundMark x1="65831" y1="73958" x2="66287" y2="73177"/>
                        <a14:foregroundMark x1="65831" y1="73698" x2="65831" y2="73438"/>
                        <a14:foregroundMark x1="48064" y1="73438" x2="62642" y2="73177"/>
                        <a14:backgroundMark x1="38073" y1="70379" x2="57859" y2="69922"/>
                        <a14:backgroundMark x1="57859" y1="69922" x2="37640" y2="70733"/>
                        <a14:backgroundMark x1="40091" y1="72396" x2="40091" y2="72396"/>
                        <a14:backgroundMark x1="37585" y1="72396" x2="40319" y2="72396"/>
                        <a14:backgroundMark x1="36674" y1="71094" x2="35763" y2="71224"/>
                        <a14:backgroundMark x1="35080" y1="70703" x2="35080" y2="70703"/>
                        <a14:backgroundMark x1="35308" y1="70964" x2="35308" y2="70964"/>
                        <a14:backgroundMark x1="34852" y1="70964" x2="34852" y2="70964"/>
                        <a14:backgroundMark x1="34852" y1="70833" x2="34852" y2="70833"/>
                        <a14:backgroundMark x1="34169" y1="75000" x2="33941" y2="74870"/>
                        <a14:backgroundMark x1="30068" y1="74609" x2="30068" y2="74609"/>
                        <a14:backgroundMark x1="37585" y1="74219" x2="37585" y2="74219"/>
                        <a14:backgroundMark x1="43508" y1="74349" x2="43508" y2="74349"/>
                        <a14:backgroundMark x1="58485" y1="74941" x2="62642" y2="75000"/>
                        <a14:backgroundMark x1="35308" y1="74609" x2="46608" y2="74771"/>
                        <a14:backgroundMark x1="27790" y1="75000" x2="41913" y2="75260"/>
                        <a14:backgroundMark x1="27790" y1="74479" x2="27790" y2="74479"/>
                        <a14:backgroundMark x1="28474" y1="74609" x2="28474" y2="74609"/>
                        <a14:backgroundMark x1="28474" y1="74479" x2="28474" y2="74479"/>
                        <a14:backgroundMark x1="27563" y1="74479" x2="27563" y2="74479"/>
                        <a14:backgroundMark x1="28474" y1="74479" x2="28474" y2="74479"/>
                        <a14:backgroundMark x1="28246" y1="74479" x2="28246" y2="74479"/>
                        <a14:backgroundMark x1="57938" y1="71052" x2="62870" y2="70052"/>
                        <a14:backgroundMark x1="66484" y1="74609" x2="72134" y2="74609"/>
                        <a14:backgroundMark x1="65267" y1="74609" x2="66339" y2="74609"/>
                        <a14:backgroundMark x1="63181" y1="74609" x2="65151" y2="74609"/>
                        <a14:backgroundMark x1="98618" y1="74219" x2="99317" y2="74219"/>
                        <a14:backgroundMark x1="73121" y1="71094" x2="95444" y2="71224"/>
                        <a14:backgroundMark x1="95444" y1="71224" x2="99317" y2="71094"/>
                        <a14:backgroundMark x1="73804" y1="70052" x2="74260" y2="71354"/>
                        <a14:backgroundMark x1="96811" y1="69922" x2="99317" y2="70703"/>
                        <a14:backgroundMark x1="63596" y1="71179" x2="63098" y2="70182"/>
                        <a14:backgroundMark x1="61670" y1="71352" x2="59681" y2="71094"/>
                        <a14:backgroundMark x1="64787" y1="71179" x2="64009" y2="69401"/>
                        <a14:backgroundMark x1="65148" y1="72005" x2="64961" y2="71578"/>
                        <a14:backgroundMark x1="63707" y1="71179" x2="64465" y2="70313"/>
                        <a14:backgroundMark x1="64410" y1="72073" x2="64711" y2="72417"/>
                        <a14:backgroundMark x1="63098" y1="70573" x2="63628" y2="71179"/>
                        <a14:backgroundMark x1="40774" y1="72266" x2="49401" y2="72213"/>
                        <a14:backgroundMark x1="99544" y1="70964" x2="99544" y2="70964"/>
                        <a14:backgroundMark x1="97722" y1="70964" x2="99772" y2="71094"/>
                        <a14:backgroundMark x1="39636" y1="72786" x2="41913" y2="72266"/>
                      </a14:backgroundRemoval>
                    </a14:imgEffect>
                  </a14:imgLayer>
                </a14:imgProps>
              </a:ext>
              <a:ext uri="{28A0092B-C50C-407E-A947-70E740481C1C}">
                <a14:useLocalDpi xmlns:a14="http://schemas.microsoft.com/office/drawing/2010/main" val="0"/>
              </a:ext>
            </a:extLst>
          </a:blip>
          <a:srcRect l="12895" t="24690" r="10192" b="23834"/>
          <a:stretch/>
        </p:blipFill>
        <p:spPr bwMode="auto">
          <a:xfrm>
            <a:off x="6909207" y="4225124"/>
            <a:ext cx="1956320" cy="229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a:extLst>
              <a:ext uri="{FF2B5EF4-FFF2-40B4-BE49-F238E27FC236}">
                <a16:creationId xmlns:a16="http://schemas.microsoft.com/office/drawing/2014/main" id="{0A0F8A04-4D06-7BBF-20BB-5FB7DA8A4A6F}"/>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396" b="89933" l="5490" r="90392">
                        <a14:foregroundMark x1="9020" y1="25503" x2="10000" y2="79195"/>
                        <a14:foregroundMark x1="5881" y1="89440" x2="5882" y2="89933"/>
                        <a14:foregroundMark x1="5686" y1="16779" x2="5880" y2="89096"/>
                        <a14:foregroundMark x1="5882" y1="89933" x2="5882" y2="90604"/>
                        <a14:foregroundMark x1="34557" y1="30201" x2="34118" y2="32886"/>
                        <a14:foregroundMark x1="34667" y1="29530" x2="34557" y2="30201"/>
                        <a14:foregroundMark x1="34777" y1="28859" x2="34667" y2="29530"/>
                        <a14:foregroundMark x1="34887" y1="28188" x2="34777" y2="28859"/>
                        <a14:foregroundMark x1="34997" y1="27517" x2="34887" y2="28188"/>
                        <a14:foregroundMark x1="35106" y1="26846" x2="34997" y2="27517"/>
                        <a14:foregroundMark x1="35216" y1="26174" x2="35106" y2="26846"/>
                        <a14:foregroundMark x1="35326" y1="25503" x2="35216" y2="26174"/>
                        <a14:foregroundMark x1="35545" y1="24161" x2="35326" y2="25503"/>
                        <a14:foregroundMark x1="35655" y1="23490" x2="35545" y2="24161"/>
                        <a14:foregroundMark x1="35874" y1="22148" x2="35655" y2="23490"/>
                        <a14:foregroundMark x1="35984" y1="21477" x2="35874" y2="22148"/>
                        <a14:foregroundMark x1="36094" y1="20805" x2="35984" y2="21477"/>
                        <a14:foregroundMark x1="36314" y1="19463" x2="36094" y2="20805"/>
                        <a14:foregroundMark x1="36534" y1="18121" x2="36314" y2="19463"/>
                        <a14:foregroundMark x1="36863" y1="16107" x2="36534" y2="18121"/>
                        <a14:foregroundMark x1="37451" y1="17450" x2="37451" y2="17450"/>
                        <a14:foregroundMark x1="34706" y1="15436" x2="34706" y2="15436"/>
                        <a14:foregroundMark x1="33333" y1="16779" x2="33333" y2="16779"/>
                        <a14:foregroundMark x1="31961" y1="25503" x2="31961" y2="25503"/>
                        <a14:foregroundMark x1="35490" y1="32886" x2="35490" y2="32886"/>
                        <a14:foregroundMark x1="40588" y1="22819" x2="40588" y2="22819"/>
                        <a14:foregroundMark x1="41176" y1="16779" x2="41176" y2="16779"/>
                        <a14:foregroundMark x1="42745" y1="23490" x2="42745" y2="23490"/>
                        <a14:foregroundMark x1="43333" y1="30201" x2="43333" y2="30201"/>
                        <a14:foregroundMark x1="40000" y1="28188" x2="40000" y2="28188"/>
                        <a14:foregroundMark x1="45882" y1="20805" x2="45882" y2="20805"/>
                        <a14:foregroundMark x1="49216" y1="19463" x2="49216" y2="19463"/>
                        <a14:foregroundMark x1="52745" y1="28188" x2="52745" y2="28188"/>
                        <a14:foregroundMark x1="54902" y1="16107" x2="54902" y2="16107"/>
                        <a14:foregroundMark x1="55294" y1="19463" x2="55294" y2="19463"/>
                        <a14:foregroundMark x1="57451" y1="24832" x2="57451" y2="24832"/>
                        <a14:foregroundMark x1="58431" y1="29530" x2="58431" y2="29530"/>
                        <a14:foregroundMark x1="56863" y1="34228" x2="56863" y2="34228"/>
                        <a14:foregroundMark x1="61176" y1="24161" x2="61176" y2="24161"/>
                        <a14:foregroundMark x1="60000" y1="44966" x2="60000" y2="44966"/>
                        <a14:foregroundMark x1="59804" y1="47651" x2="59804" y2="47651"/>
                        <a14:foregroundMark x1="62745" y1="48993" x2="62745" y2="48993"/>
                        <a14:foregroundMark x1="55490" y1="44966" x2="55490" y2="44966"/>
                        <a14:foregroundMark x1="55686" y1="51678" x2="55686" y2="51678"/>
                        <a14:foregroundMark x1="50588" y1="50336" x2="50588" y2="50336"/>
                        <a14:foregroundMark x1="47647" y1="47651" x2="47647" y2="47651"/>
                        <a14:foregroundMark x1="41765" y1="46309" x2="41765" y2="46309"/>
                        <a14:foregroundMark x1="36667" y1="48993" x2="36667" y2="48993"/>
                        <a14:foregroundMark x1="33333" y1="43624" x2="33333" y2="43624"/>
                        <a14:foregroundMark x1="39020" y1="43624" x2="39020" y2="43624"/>
                        <a14:foregroundMark x1="33529" y1="73826" x2="33529" y2="73826"/>
                        <a14:foregroundMark x1="34118" y1="73154" x2="34118" y2="73154"/>
                        <a14:foregroundMark x1="34706" y1="73826" x2="34706" y2="73826"/>
                        <a14:foregroundMark x1="35686" y1="75168" x2="35686" y2="75168"/>
                        <a14:foregroundMark x1="34706" y1="81208" x2="34706" y2="81208"/>
                        <a14:foregroundMark x1="35686" y1="81208" x2="35686" y2="81208"/>
                        <a14:foregroundMark x1="36078" y1="81208" x2="36078" y2="81208"/>
                        <a14:foregroundMark x1="36078" y1="83893" x2="36078" y2="83893"/>
                        <a14:foregroundMark x1="34510" y1="88591" x2="34510" y2="88591"/>
                        <a14:foregroundMark x1="33529" y1="87919" x2="33529" y2="87919"/>
                        <a14:foregroundMark x1="37647" y1="79866" x2="37647" y2="79866"/>
                        <a14:foregroundMark x1="37843" y1="84564" x2="37843" y2="84564"/>
                        <a14:foregroundMark x1="38824" y1="77852" x2="38824" y2="77852"/>
                        <a14:foregroundMark x1="70588" y1="55034" x2="70588" y2="55034"/>
                        <a14:foregroundMark x1="73333" y1="48322" x2="73333" y2="48322"/>
                        <a14:foregroundMark x1="80784" y1="53020" x2="80784" y2="53020"/>
                        <a14:foregroundMark x1="44902" y1="79866" x2="44902" y2="79866"/>
                        <a14:foregroundMark x1="47647" y1="84564" x2="47647" y2="84564"/>
                        <a14:foregroundMark x1="48627" y1="83221" x2="48627" y2="83221"/>
                        <a14:foregroundMark x1="55686" y1="77181" x2="55686" y2="77181"/>
                        <a14:foregroundMark x1="57059" y1="80537" x2="57059" y2="80537"/>
                        <a14:foregroundMark x1="59804" y1="79195" x2="59804" y2="79195"/>
                        <a14:foregroundMark x1="63725" y1="77852" x2="63725" y2="77852"/>
                        <a14:foregroundMark x1="68235" y1="77852" x2="68235" y2="77852"/>
                        <a14:foregroundMark x1="68039" y1="80537" x2="68039" y2="80537"/>
                        <a14:foregroundMark x1="68824" y1="81208" x2="68824" y2="81208"/>
                        <a14:foregroundMark x1="69020" y1="73154" x2="69020" y2="73154"/>
                        <a14:foregroundMark x1="69804" y1="80537" x2="69804" y2="80537"/>
                        <a14:foregroundMark x1="72353" y1="79195" x2="72353" y2="79195"/>
                        <a14:foregroundMark x1="77059" y1="79195" x2="77059" y2="79195"/>
                        <a14:foregroundMark x1="79020" y1="83221" x2="79020" y2="83221"/>
                        <a14:foregroundMark x1="82353" y1="81879" x2="82353" y2="81879"/>
                        <a14:foregroundMark x1="83922" y1="77852" x2="83922" y2="77852"/>
                        <a14:foregroundMark x1="83725" y1="90604" x2="83725" y2="90604"/>
                        <a14:foregroundMark x1="52353" y1="81879" x2="52353" y2="81879"/>
                        <a14:foregroundMark x1="44706" y1="85235" x2="44706" y2="85235"/>
                        <a14:foregroundMark x1="42941" y1="85906" x2="42941" y2="85906"/>
                        <a14:foregroundMark x1="43137" y1="82550" x2="43137" y2="82550"/>
                        <a14:foregroundMark x1="42941" y1="79195" x2="42941" y2="79195"/>
                        <a14:foregroundMark x1="40980" y1="77852" x2="40980" y2="77852"/>
                        <a14:foregroundMark x1="40588" y1="85235" x2="40588" y2="85235"/>
                        <a14:foregroundMark x1="71961" y1="83221" x2="71961" y2="83221"/>
                        <a14:foregroundMark x1="73137" y1="87919" x2="73137" y2="87919"/>
                        <a14:foregroundMark x1="74902" y1="84564" x2="74902" y2="84564"/>
                        <a14:foregroundMark x1="74902" y1="79195" x2="74902" y2="79195"/>
                        <a14:foregroundMark x1="68039" y1="87919" x2="68039" y2="87919"/>
                        <a14:foregroundMark x1="64118" y1="87248" x2="64118" y2="87248"/>
                        <a14:foregroundMark x1="62157" y1="87248" x2="62157" y2="87248"/>
                        <a14:foregroundMark x1="59608" y1="87919" x2="59608" y2="87919"/>
                        <a14:foregroundMark x1="70000" y1="73154" x2="70000" y2="73154"/>
                        <a14:foregroundMark x1="77843" y1="77852" x2="77843" y2="77852"/>
                        <a14:foregroundMark x1="80196" y1="77852" x2="80196" y2="77852"/>
                        <a14:foregroundMark x1="68824" y1="63087" x2="68824" y2="63087"/>
                        <a14:foregroundMark x1="65098" y1="53691" x2="65098" y2="53691"/>
                        <a14:foregroundMark x1="88824" y1="82550" x2="88824" y2="82550"/>
                        <a14:foregroundMark x1="88824" y1="88591" x2="88824" y2="88591"/>
                        <a14:foregroundMark x1="90392" y1="87919" x2="90392" y2="87919"/>
                        <a14:foregroundMark x1="49608" y1="79195" x2="49608" y2="79195"/>
                        <a14:foregroundMark x1="40588" y1="79866" x2="40588" y2="79866"/>
                        <a14:backgroundMark x1="5294" y1="94631" x2="5686" y2="91275"/>
                        <a14:backgroundMark x1="5490" y1="90604" x2="5490" y2="90604"/>
                        <a14:backgroundMark x1="5686" y1="90604" x2="5686" y2="90604"/>
                        <a14:backgroundMark x1="34902" y1="23490" x2="34902" y2="23490"/>
                        <a14:backgroundMark x1="34706" y1="19463" x2="34706" y2="19463"/>
                        <a14:backgroundMark x1="35882" y1="20805" x2="35882" y2="20805"/>
                        <a14:backgroundMark x1="35882" y1="25503" x2="35882" y2="25503"/>
                        <a14:backgroundMark x1="36275" y1="19463" x2="36275" y2="19463"/>
                        <a14:backgroundMark x1="35294" y1="25503" x2="35294" y2="25503"/>
                        <a14:backgroundMark x1="35882" y1="22148" x2="35882" y2="22148"/>
                        <a14:backgroundMark x1="36275" y1="20805" x2="36275" y2="20805"/>
                        <a14:backgroundMark x1="35490" y1="23490" x2="35490" y2="23490"/>
                        <a14:backgroundMark x1="36471" y1="22148" x2="36471" y2="22148"/>
                        <a14:backgroundMark x1="35882" y1="24161" x2="35882" y2="24161"/>
                        <a14:backgroundMark x1="36078" y1="21477" x2="36078" y2="21477"/>
                        <a14:backgroundMark x1="34902" y1="28188" x2="34902" y2="28188"/>
                        <a14:backgroundMark x1="34118" y1="28859" x2="34118" y2="28859"/>
                        <a14:backgroundMark x1="34902" y1="27517" x2="34902" y2="27517"/>
                        <a14:backgroundMark x1="35098" y1="26174" x2="35098" y2="26174"/>
                        <a14:backgroundMark x1="35490" y1="26846" x2="35490" y2="26846"/>
                        <a14:backgroundMark x1="34510" y1="28188" x2="34510" y2="28188"/>
                        <a14:backgroundMark x1="34706" y1="29530" x2="34706" y2="29530"/>
                        <a14:backgroundMark x1="34510" y1="30201" x2="34510" y2="30201"/>
                        <a14:backgroundMark x1="37647" y1="18121" x2="37647" y2="18121"/>
                        <a14:backgroundMark x1="41569" y1="24161" x2="41569" y2="24161"/>
                        <a14:backgroundMark x1="49216" y1="47651" x2="49216" y2="47651"/>
                        <a14:backgroundMark x1="54706" y1="53691" x2="54706" y2="53691"/>
                        <a14:backgroundMark x1="61569" y1="47651" x2="61569" y2="47651"/>
                      </a14:backgroundRemoval>
                    </a14:imgEffect>
                  </a14:imgLayer>
                </a14:imgProps>
              </a:ext>
            </a:extLst>
          </a:blip>
          <a:stretch>
            <a:fillRect/>
          </a:stretch>
        </p:blipFill>
        <p:spPr>
          <a:xfrm>
            <a:off x="7248933" y="4951249"/>
            <a:ext cx="1263650" cy="369184"/>
          </a:xfrm>
          <a:prstGeom prst="rect">
            <a:avLst/>
          </a:prstGeom>
        </p:spPr>
      </p:pic>
    </p:spTree>
    <p:extLst>
      <p:ext uri="{BB962C8B-B14F-4D97-AF65-F5344CB8AC3E}">
        <p14:creationId xmlns:p14="http://schemas.microsoft.com/office/powerpoint/2010/main" val="1580399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Comme chaque année, le choix des nouveaux tarifs à appliquer à nos clients fait l’objet d’une analyse approfondie.</a:t>
            </a:r>
          </a:p>
          <a:p>
            <a:r>
              <a:rPr lang="fr-FR" dirty="0"/>
              <a:t>Les évolutions tarifaires pour octobre 2024 portent sur divers domaines.</a:t>
            </a:r>
          </a:p>
          <a:p>
            <a:r>
              <a:rPr lang="fr-FR" dirty="0"/>
              <a:t>Maîtriser les remises commerciales en défendant notre tarification est le gage d’une rentabilité stable.</a:t>
            </a:r>
          </a:p>
          <a:p>
            <a:r>
              <a:rPr lang="fr-FR" dirty="0"/>
              <a:t>Quand un établissement bancaire fait évoluer ses tarifs, l’information donnée aux clients est règlementée.</a:t>
            </a:r>
          </a:p>
          <a:p>
            <a:r>
              <a:rPr lang="fr-FR" dirty="0"/>
              <a:t>Annexes</a:t>
            </a:r>
          </a:p>
          <a:p>
            <a:endParaRPr lang="fr-FR" dirty="0"/>
          </a:p>
        </p:txBody>
      </p:sp>
    </p:spTree>
    <p:extLst>
      <p:ext uri="{BB962C8B-B14F-4D97-AF65-F5344CB8AC3E}">
        <p14:creationId xmlns:p14="http://schemas.microsoft.com/office/powerpoint/2010/main" val="3029223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2">
                                            <p:txEl>
                                              <p:pRg st="0" end="0"/>
                                            </p:txEl>
                                          </p:spTgt>
                                        </p:tgtEl>
                                        <p:attrNameLst>
                                          <p:attrName>style.color</p:attrName>
                                        </p:attrNameLst>
                                      </p:cBhvr>
                                      <p:to>
                                        <a:srgbClr val="D11821"/>
                                      </p:to>
                                    </p:animClr>
                                    <p:animClr clrSpc="rgb" dir="cw">
                                      <p:cBhvr>
                                        <p:cTn id="7" dur="500" fill="hold"/>
                                        <p:tgtEl>
                                          <p:spTgt spid="2">
                                            <p:txEl>
                                              <p:pRg st="0" end="0"/>
                                            </p:txEl>
                                          </p:spTgt>
                                        </p:tgtEl>
                                        <p:attrNameLst>
                                          <p:attrName>fillcolor</p:attrName>
                                        </p:attrNameLst>
                                      </p:cBhvr>
                                      <p:to>
                                        <a:srgbClr val="D11821"/>
                                      </p:to>
                                    </p:animClr>
                                    <p:set>
                                      <p:cBhvr>
                                        <p:cTn id="8" dur="500" fill="hold"/>
                                        <p:tgtEl>
                                          <p:spTgt spid="2">
                                            <p:txEl>
                                              <p:pRg st="0" end="0"/>
                                            </p:txEl>
                                          </p:spTgt>
                                        </p:tgtEl>
                                        <p:attrNameLst>
                                          <p:attrName>fill.type</p:attrName>
                                        </p:attrNameLst>
                                      </p:cBhvr>
                                      <p:to>
                                        <p:strVal val="solid"/>
                                      </p:to>
                                    </p:set>
                                    <p:set>
                                      <p:cBhvr>
                                        <p:cTn id="9" dur="500" fill="hold"/>
                                        <p:tgtEl>
                                          <p:spTgt spid="2">
                                            <p:txEl>
                                              <p:pRg st="0" end="0"/>
                                            </p:txEl>
                                          </p:spTgt>
                                        </p:tgtEl>
                                        <p:attrNameLst>
                                          <p:attrName>fill.on</p:attrName>
                                        </p:attrNameLst>
                                      </p:cBhvr>
                                      <p:to>
                                        <p:strVal val="true"/>
                                      </p:to>
                                    </p:set>
                                  </p:childTnLst>
                                </p:cTn>
                              </p:par>
                              <p:par>
                                <p:cTn id="10" presetID="1" presetClass="exit"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0"/>
                                          </p:stCondLst>
                                        </p:cTn>
                                        <p:tgtEl>
                                          <p:spTgt spid="2">
                                            <p:txEl>
                                              <p:pRg st="3" end="3"/>
                                            </p:txEl>
                                          </p:spTgt>
                                        </p:tgtEl>
                                        <p:attrNameLst>
                                          <p:attrName>style.visibility</p:attrName>
                                        </p:attrNameLst>
                                      </p:cBhvr>
                                      <p:to>
                                        <p:strVal val="hidden"/>
                                      </p:to>
                                    </p:set>
                                  </p:childTnLst>
                                </p:cTn>
                              </p:par>
                              <p:par>
                                <p:cTn id="14" presetID="1" presetClass="exit" presetSubtype="0" fill="hold" nodeType="withEffect">
                                  <p:stCondLst>
                                    <p:cond delay="0"/>
                                  </p:stCondLst>
                                  <p:childTnLst>
                                    <p:set>
                                      <p:cBhvr>
                                        <p:cTn id="15" dur="1" fill="hold">
                                          <p:stCondLst>
                                            <p:cond delay="0"/>
                                          </p:stCondLst>
                                        </p:cTn>
                                        <p:tgtEl>
                                          <p:spTgt spid="2">
                                            <p:txEl>
                                              <p:pRg st="2" end="2"/>
                                            </p:txEl>
                                          </p:spTgt>
                                        </p:tgtEl>
                                        <p:attrNameLst>
                                          <p:attrName>style.visibility</p:attrName>
                                        </p:attrNameLst>
                                      </p:cBhvr>
                                      <p:to>
                                        <p:strVal val="hidden"/>
                                      </p:to>
                                    </p:set>
                                  </p:childTnLst>
                                </p:cTn>
                              </p:par>
                              <p:par>
                                <p:cTn id="16" presetID="1" presetClass="exit" presetSubtype="0"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695325" y="4752869"/>
            <a:ext cx="10980738" cy="1495799"/>
          </a:xfrm>
        </p:spPr>
        <p:txBody>
          <a:bodyPr/>
          <a:lstStyle/>
          <a:p>
            <a:pPr>
              <a:spcAft>
                <a:spcPts val="300"/>
              </a:spcAft>
              <a:buClr>
                <a:srgbClr val="D11921"/>
              </a:buClr>
            </a:pPr>
            <a:r>
              <a:rPr lang="fr-FR" dirty="0">
                <a:latin typeface="Arial"/>
              </a:rPr>
              <a:t>Le poids du PNB directement lié aux </a:t>
            </a:r>
            <a:r>
              <a:rPr lang="fr-FR" b="1" dirty="0">
                <a:latin typeface="Arial"/>
              </a:rPr>
              <a:t>commissions</a:t>
            </a:r>
            <a:r>
              <a:rPr lang="fr-FR" dirty="0">
                <a:latin typeface="Arial"/>
              </a:rPr>
              <a:t> de </a:t>
            </a:r>
            <a:r>
              <a:rPr lang="fr-FR" dirty="0">
                <a:solidFill>
                  <a:srgbClr val="D11921"/>
                </a:solidFill>
                <a:latin typeface="Arial"/>
              </a:rPr>
              <a:t>bancarisation</a:t>
            </a:r>
            <a:r>
              <a:rPr lang="fr-FR" dirty="0">
                <a:solidFill>
                  <a:prstClr val="black">
                    <a:lumMod val="75000"/>
                    <a:lumOff val="25000"/>
                  </a:prstClr>
                </a:solidFill>
                <a:latin typeface="Arial"/>
              </a:rPr>
              <a:t> </a:t>
            </a:r>
            <a:r>
              <a:rPr lang="fr-FR" dirty="0">
                <a:latin typeface="Arial"/>
              </a:rPr>
              <a:t>sur le </a:t>
            </a:r>
            <a:r>
              <a:rPr lang="fr-FR" dirty="0">
                <a:solidFill>
                  <a:srgbClr val="D11921"/>
                </a:solidFill>
                <a:latin typeface="Arial"/>
              </a:rPr>
              <a:t>marché des particuliers </a:t>
            </a:r>
            <a:r>
              <a:rPr lang="fr-FR" dirty="0">
                <a:latin typeface="Arial"/>
              </a:rPr>
              <a:t>est très important avec </a:t>
            </a:r>
            <a:r>
              <a:rPr lang="fr-FR" dirty="0">
                <a:solidFill>
                  <a:srgbClr val="D11921"/>
                </a:solidFill>
                <a:latin typeface="Arial"/>
              </a:rPr>
              <a:t>76M€ sur un PNB global de la CEGEE de 562M€ </a:t>
            </a:r>
            <a:r>
              <a:rPr lang="fr-FR" dirty="0">
                <a:solidFill>
                  <a:schemeClr val="tx1"/>
                </a:solidFill>
                <a:latin typeface="Arial"/>
              </a:rPr>
              <a:t>;</a:t>
            </a:r>
          </a:p>
          <a:p>
            <a:pPr>
              <a:spcAft>
                <a:spcPts val="300"/>
              </a:spcAft>
              <a:buClr>
                <a:srgbClr val="D11921"/>
              </a:buClr>
            </a:pPr>
            <a:r>
              <a:rPr lang="fr-FR" dirty="0">
                <a:latin typeface="Arial"/>
              </a:rPr>
              <a:t>Les décisions d’augmentations des tarifs </a:t>
            </a:r>
            <a:r>
              <a:rPr lang="fr-FR" dirty="0">
                <a:solidFill>
                  <a:prstClr val="black">
                    <a:lumMod val="75000"/>
                    <a:lumOff val="25000"/>
                  </a:prstClr>
                </a:solidFill>
                <a:latin typeface="Arial"/>
              </a:rPr>
              <a:t>reposent sur le benchmark de la concurrence régionale et de toutes les Caisses d’Epargne, des pratiques concurrentielles. Le coût réel de la prestation et les besoins détectés dans chaque fonction concernée en sont la base pour déterminer un prix juste pour notre entreprise et pour nos clients.</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kumimoji="0" 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Comme chaque année, le choix des nouveaux tarifs à appliquer à nos clients fait l’objet d’une analyse approfondie.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1</a:t>
            </a:r>
          </a:p>
        </p:txBody>
      </p:sp>
      <p:sp>
        <p:nvSpPr>
          <p:cNvPr id="7" name="Espace réservé du contenu 1">
            <a:extLst>
              <a:ext uri="{FF2B5EF4-FFF2-40B4-BE49-F238E27FC236}">
                <a16:creationId xmlns:a16="http://schemas.microsoft.com/office/drawing/2014/main" id="{AA150790-42D7-A081-46A7-D23040FFE1C2}"/>
              </a:ext>
            </a:extLst>
          </p:cNvPr>
          <p:cNvSpPr txBox="1">
            <a:spLocks/>
          </p:cNvSpPr>
          <p:nvPr/>
        </p:nvSpPr>
        <p:spPr>
          <a:xfrm>
            <a:off x="7245422" y="3265715"/>
            <a:ext cx="4106862" cy="38493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1200"/>
              <a:t>Si la vidéo ne démarre pas, passez en mode Diaporama</a:t>
            </a:r>
            <a:endParaRPr lang="fr-FR" sz="1200" dirty="0"/>
          </a:p>
        </p:txBody>
      </p:sp>
      <p:grpSp>
        <p:nvGrpSpPr>
          <p:cNvPr id="8" name="Groupe 7">
            <a:extLst>
              <a:ext uri="{FF2B5EF4-FFF2-40B4-BE49-F238E27FC236}">
                <a16:creationId xmlns:a16="http://schemas.microsoft.com/office/drawing/2014/main" id="{F940C27B-BFDA-43D1-4DB4-80721237551D}"/>
              </a:ext>
            </a:extLst>
          </p:cNvPr>
          <p:cNvGrpSpPr/>
          <p:nvPr/>
        </p:nvGrpSpPr>
        <p:grpSpPr>
          <a:xfrm>
            <a:off x="7304158" y="3565992"/>
            <a:ext cx="4048125" cy="683374"/>
            <a:chOff x="7947251" y="5851994"/>
            <a:chExt cx="4048125" cy="683374"/>
          </a:xfrm>
        </p:grpSpPr>
        <p:pic>
          <p:nvPicPr>
            <p:cNvPr id="12" name="Image 11">
              <a:extLst>
                <a:ext uri="{FF2B5EF4-FFF2-40B4-BE49-F238E27FC236}">
                  <a16:creationId xmlns:a16="http://schemas.microsoft.com/office/drawing/2014/main" id="{0323A3DE-B167-03D1-AF88-46434F1FE06B}"/>
                </a:ext>
              </a:extLst>
            </p:cNvPr>
            <p:cNvPicPr>
              <a:picLocks noChangeAspect="1"/>
            </p:cNvPicPr>
            <p:nvPr/>
          </p:nvPicPr>
          <p:blipFill>
            <a:blip r:embed="rId4"/>
            <a:stretch>
              <a:fillRect/>
            </a:stretch>
          </p:blipFill>
          <p:spPr>
            <a:xfrm>
              <a:off x="7947251" y="6079528"/>
              <a:ext cx="4048125" cy="314325"/>
            </a:xfrm>
            <a:prstGeom prst="rect">
              <a:avLst/>
            </a:prstGeom>
          </p:spPr>
        </p:pic>
        <p:pic>
          <p:nvPicPr>
            <p:cNvPr id="13" name="Image 12">
              <a:extLst>
                <a:ext uri="{FF2B5EF4-FFF2-40B4-BE49-F238E27FC236}">
                  <a16:creationId xmlns:a16="http://schemas.microsoft.com/office/drawing/2014/main" id="{F55B8E59-D743-7FE5-82CB-CE447C16FFDB}"/>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956221" y="5851994"/>
              <a:ext cx="742950" cy="683374"/>
            </a:xfrm>
            <a:prstGeom prst="rect">
              <a:avLst/>
            </a:prstGeom>
          </p:spPr>
        </p:pic>
      </p:grpSp>
      <p:pic>
        <p:nvPicPr>
          <p:cNvPr id="15" name="HDJ Tarification oct 2024">
            <a:hlinkClick r:id="" action="ppaction://media"/>
            <a:extLst>
              <a:ext uri="{FF2B5EF4-FFF2-40B4-BE49-F238E27FC236}">
                <a16:creationId xmlns:a16="http://schemas.microsoft.com/office/drawing/2014/main" id="{6A153A11-6C4D-8873-C5F1-CD649286419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239082" y="1951973"/>
            <a:ext cx="4141624" cy="2329664"/>
          </a:xfrm>
          <a:prstGeom prst="rect">
            <a:avLst/>
          </a:prstGeom>
        </p:spPr>
      </p:pic>
      <p:pic>
        <p:nvPicPr>
          <p:cNvPr id="16" name="Image 15">
            <a:hlinkClick r:id="rId7" action="ppaction://hlinkfile"/>
            <a:extLst>
              <a:ext uri="{FF2B5EF4-FFF2-40B4-BE49-F238E27FC236}">
                <a16:creationId xmlns:a16="http://schemas.microsoft.com/office/drawing/2014/main" id="{2C77F515-238C-D11B-1FF5-DADF09D3BFA1}"/>
              </a:ext>
            </a:extLst>
          </p:cNvPr>
          <p:cNvPicPr>
            <a:picLocks noChangeAspect="1"/>
          </p:cNvPicPr>
          <p:nvPr/>
        </p:nvPicPr>
        <p:blipFill>
          <a:blip r:embed="rId8"/>
          <a:stretch>
            <a:fillRect/>
          </a:stretch>
        </p:blipFill>
        <p:spPr>
          <a:xfrm>
            <a:off x="2121618" y="1860977"/>
            <a:ext cx="4376552" cy="2420660"/>
          </a:xfrm>
          <a:prstGeom prst="rect">
            <a:avLst/>
          </a:prstGeom>
        </p:spPr>
      </p:pic>
    </p:spTree>
    <p:extLst>
      <p:ext uri="{BB962C8B-B14F-4D97-AF65-F5344CB8AC3E}">
        <p14:creationId xmlns:p14="http://schemas.microsoft.com/office/powerpoint/2010/main" val="2281859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4647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15"/>
                                        </p:tgtEl>
                                      </p:cBhvr>
                                    </p:cmd>
                                  </p:childTnLst>
                                </p:cTn>
                              </p:par>
                            </p:childTnLst>
                          </p:cTn>
                        </p:par>
                      </p:childTnLst>
                    </p:cTn>
                  </p:par>
                </p:childTnLst>
              </p:cTn>
              <p:nextCondLst>
                <p:cond evt="onClick" delay="0">
                  <p:tgtEl>
                    <p:spTgt spid="15"/>
                  </p:tgtEl>
                </p:cond>
              </p:nextCondLst>
            </p:seq>
            <p:video fullScrn="1">
              <p:cMediaNode vol="80000">
                <p:cTn id="15" fill="hold" display="0">
                  <p:stCondLst>
                    <p:cond delay="indefinite"/>
                  </p:stCondLst>
                </p:cTn>
                <p:tgtEl>
                  <p:spTgt spid="1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p:txBody>
          <a:bodyPr/>
          <a:lstStyle/>
          <a:p>
            <a:pPr>
              <a:spcAft>
                <a:spcPts val="300"/>
              </a:spcAft>
              <a:buClr>
                <a:srgbClr val="D11921"/>
              </a:buClr>
            </a:pPr>
            <a:r>
              <a:rPr kumimoji="0" lang="fr-FR" b="0" i="0" u="none" strike="noStrike" kern="1200" cap="none" spc="0" normalizeH="0" baseline="0" noProof="0" dirty="0">
                <a:ln>
                  <a:noFill/>
                </a:ln>
                <a:effectLst/>
                <a:uLnTx/>
                <a:uFillTx/>
                <a:latin typeface="Arial"/>
                <a:ea typeface="+mn-ea"/>
                <a:cs typeface="+mn-cs"/>
              </a:rPr>
              <a:t>Les décisions pour octobre 2024 ont été actées dans un contexte environnemental particulier :</a:t>
            </a:r>
            <a:r>
              <a:rPr lang="fr-FR" dirty="0">
                <a:latin typeface="Arial"/>
              </a:rPr>
              <a:t> </a:t>
            </a:r>
          </a:p>
          <a:p>
            <a:pPr lvl="1">
              <a:lnSpc>
                <a:spcPct val="120000"/>
              </a:lnSpc>
              <a:spcAft>
                <a:spcPts val="600"/>
              </a:spcAft>
              <a:buClr>
                <a:srgbClr val="D11921"/>
              </a:buClr>
            </a:pPr>
            <a:r>
              <a:rPr lang="fr-FR" dirty="0">
                <a:latin typeface="Arial" panose="020B0604020202020204" pitchFamily="34" charset="0"/>
                <a:cs typeface="Arial" panose="020B0604020202020204" pitchFamily="34" charset="0"/>
              </a:rPr>
              <a:t>L'inflation impacte les Français depuis 2022 et devrait encore être aux alentours des 3% pour 2024 ;</a:t>
            </a:r>
          </a:p>
          <a:p>
            <a:pPr lvl="1">
              <a:lnSpc>
                <a:spcPct val="120000"/>
              </a:lnSpc>
              <a:spcAft>
                <a:spcPts val="600"/>
              </a:spcAft>
              <a:buClr>
                <a:srgbClr val="D11921"/>
              </a:buClr>
            </a:pPr>
            <a:r>
              <a:rPr lang="fr-FR" dirty="0">
                <a:latin typeface="Arial" panose="020B0604020202020204" pitchFamily="34" charset="0"/>
                <a:cs typeface="Arial" panose="020B0604020202020204" pitchFamily="34" charset="0"/>
              </a:rPr>
              <a:t>Les </a:t>
            </a:r>
            <a:r>
              <a:rPr lang="fr-FR" b="1" dirty="0">
                <a:latin typeface="Arial" panose="020B0604020202020204" pitchFamily="34" charset="0"/>
                <a:cs typeface="Arial" panose="020B0604020202020204" pitchFamily="34" charset="0"/>
              </a:rPr>
              <a:t>banques </a:t>
            </a:r>
            <a:r>
              <a:rPr lang="fr-FR" dirty="0">
                <a:latin typeface="Arial" panose="020B0604020202020204" pitchFamily="34" charset="0"/>
                <a:cs typeface="Arial" panose="020B0604020202020204" pitchFamily="34" charset="0"/>
              </a:rPr>
              <a:t>et notamment la </a:t>
            </a:r>
            <a:r>
              <a:rPr lang="fr-FR" b="1" dirty="0">
                <a:latin typeface="Arial" panose="020B0604020202020204" pitchFamily="34" charset="0"/>
                <a:cs typeface="Arial" panose="020B0604020202020204" pitchFamily="34" charset="0"/>
              </a:rPr>
              <a:t>CEGEE </a:t>
            </a:r>
            <a:r>
              <a:rPr lang="fr-FR" dirty="0">
                <a:latin typeface="Arial" panose="020B0604020202020204" pitchFamily="34" charset="0"/>
                <a:cs typeface="Arial" panose="020B0604020202020204" pitchFamily="34" charset="0"/>
              </a:rPr>
              <a:t>sont fortement impactées :</a:t>
            </a:r>
          </a:p>
          <a:p>
            <a:pPr lvl="2">
              <a:lnSpc>
                <a:spcPct val="120000"/>
              </a:lnSpc>
              <a:spcAft>
                <a:spcPts val="0"/>
              </a:spcAft>
              <a:buClr>
                <a:srgbClr val="D11921"/>
              </a:buClr>
              <a:buFont typeface="Wingdings" panose="05000000000000000000" pitchFamily="2" charset="2"/>
              <a:buChar char="§"/>
            </a:pPr>
            <a:r>
              <a:rPr lang="fr-FR" sz="1300" dirty="0">
                <a:latin typeface="Arial" panose="020B0604020202020204" pitchFamily="34" charset="0"/>
                <a:cs typeface="Arial" panose="020B0604020202020204" pitchFamily="34" charset="0"/>
              </a:rPr>
              <a:t> </a:t>
            </a:r>
            <a:r>
              <a:rPr lang="fr-FR" dirty="0">
                <a:latin typeface="Arial" panose="020B0604020202020204" pitchFamily="34" charset="0"/>
                <a:cs typeface="Arial" panose="020B0604020202020204" pitchFamily="34" charset="0"/>
              </a:rPr>
              <a:t>Par une </a:t>
            </a:r>
            <a:r>
              <a:rPr lang="fr-FR" b="1" dirty="0">
                <a:latin typeface="Arial" panose="020B0604020202020204" pitchFamily="34" charset="0"/>
                <a:cs typeface="Arial" panose="020B0604020202020204" pitchFamily="34" charset="0"/>
              </a:rPr>
              <a:t>augmentation rapide du coût de la collecte </a:t>
            </a:r>
            <a:r>
              <a:rPr lang="fr-FR" dirty="0">
                <a:latin typeface="Arial" panose="020B0604020202020204" pitchFamily="34" charset="0"/>
                <a:cs typeface="Arial" panose="020B0604020202020204" pitchFamily="34" charset="0"/>
              </a:rPr>
              <a:t>et des </a:t>
            </a:r>
            <a:r>
              <a:rPr lang="fr-FR" b="1" dirty="0">
                <a:latin typeface="Arial" panose="020B0604020202020204" pitchFamily="34" charset="0"/>
                <a:cs typeface="Arial" panose="020B0604020202020204" pitchFamily="34" charset="0"/>
              </a:rPr>
              <a:t>variations sur les taux de crédit</a:t>
            </a:r>
            <a:r>
              <a:rPr lang="fr-FR" dirty="0">
                <a:latin typeface="Arial" panose="020B0604020202020204" pitchFamily="34" charset="0"/>
                <a:cs typeface="Arial" panose="020B0604020202020204" pitchFamily="34" charset="0"/>
              </a:rPr>
              <a:t>,</a:t>
            </a:r>
            <a:r>
              <a:rPr lang="fr-FR" b="1" dirty="0">
                <a:latin typeface="Arial" panose="020B0604020202020204" pitchFamily="34" charset="0"/>
                <a:cs typeface="Arial" panose="020B0604020202020204" pitchFamily="34" charset="0"/>
              </a:rPr>
              <a:t> pénalisant notre Marge Nette d’Intermédiation</a:t>
            </a:r>
            <a:r>
              <a:rPr lang="fr-FR" dirty="0">
                <a:latin typeface="Arial" panose="020B0604020202020204" pitchFamily="34" charset="0"/>
                <a:cs typeface="Arial" panose="020B0604020202020204" pitchFamily="34" charset="0"/>
              </a:rPr>
              <a:t> (MNI = différence entre le coût de l’emploi et de la ressource sur les crédits et l’épargne) ;</a:t>
            </a:r>
          </a:p>
          <a:p>
            <a:pPr lvl="2">
              <a:lnSpc>
                <a:spcPct val="120000"/>
              </a:lnSpc>
              <a:spcAft>
                <a:spcPts val="600"/>
              </a:spcAft>
              <a:buClr>
                <a:srgbClr val="D11921"/>
              </a:buClr>
              <a:buFont typeface="Wingdings" panose="05000000000000000000" pitchFamily="2" charset="2"/>
              <a:buChar char="§"/>
            </a:pPr>
            <a:r>
              <a:rPr lang="fr-FR" dirty="0">
                <a:latin typeface="Arial" panose="020B0604020202020204" pitchFamily="34" charset="0"/>
                <a:cs typeface="Arial" panose="020B0604020202020204" pitchFamily="34" charset="0"/>
              </a:rPr>
              <a:t> Par un niveau de transactions immobilières qui reste plus bas que celui connu pendant plusieurs années, réduisant ainsi la production de crédit immobilier et </a:t>
            </a:r>
            <a:r>
              <a:rPr lang="fr-FR" b="1" dirty="0">
                <a:latin typeface="Arial" panose="020B0604020202020204" pitchFamily="34" charset="0"/>
                <a:cs typeface="Arial" panose="020B0604020202020204" pitchFamily="34" charset="0"/>
              </a:rPr>
              <a:t>limitant</a:t>
            </a:r>
            <a:r>
              <a:rPr lang="fr-FR" dirty="0">
                <a:latin typeface="Arial" panose="020B0604020202020204" pitchFamily="34" charset="0"/>
                <a:cs typeface="Arial" panose="020B0604020202020204" pitchFamily="34" charset="0"/>
              </a:rPr>
              <a:t> le </a:t>
            </a:r>
            <a:r>
              <a:rPr lang="fr-FR" b="1" dirty="0">
                <a:latin typeface="Arial" panose="020B0604020202020204" pitchFamily="34" charset="0"/>
                <a:cs typeface="Arial" panose="020B0604020202020204" pitchFamily="34" charset="0"/>
              </a:rPr>
              <a:t>PNB généré</a:t>
            </a:r>
            <a:r>
              <a:rPr lang="fr-FR" dirty="0">
                <a:latin typeface="Arial" panose="020B0604020202020204" pitchFamily="34" charset="0"/>
                <a:cs typeface="Arial" panose="020B0604020202020204" pitchFamily="34" charset="0"/>
              </a:rPr>
              <a:t>.</a:t>
            </a:r>
          </a:p>
          <a:p>
            <a:pPr>
              <a:spcAft>
                <a:spcPts val="300"/>
              </a:spcAft>
              <a:buClr>
                <a:srgbClr val="D11921"/>
              </a:buClr>
            </a:pPr>
            <a:r>
              <a:rPr lang="fr-FR" dirty="0">
                <a:latin typeface="Arial" panose="020B0604020202020204" pitchFamily="34" charset="0"/>
                <a:cs typeface="Arial" panose="020B0604020202020204" pitchFamily="34" charset="0"/>
              </a:rPr>
              <a:t>Des contraintes règlementaires entrant en vigueur dès 2025 prévoient d’amputer notre PNB pour 1,4 M€ </a:t>
            </a:r>
            <a:r>
              <a:rPr kumimoji="0" lang="fr-FR" b="0" i="0" u="none" strike="noStrike" kern="1200" cap="none" spc="0" normalizeH="0" baseline="0" noProof="0" dirty="0">
                <a:ln>
                  <a:noFill/>
                </a:ln>
                <a:effectLst/>
                <a:uLnTx/>
                <a:uFillTx/>
                <a:latin typeface="Arial"/>
                <a:ea typeface="+mn-ea"/>
                <a:cs typeface="+mn-cs"/>
              </a:rPr>
              <a:t>:</a:t>
            </a:r>
            <a:r>
              <a:rPr lang="fr-FR" dirty="0">
                <a:latin typeface="Arial"/>
              </a:rPr>
              <a:t> </a:t>
            </a:r>
          </a:p>
          <a:p>
            <a:pPr lvl="1">
              <a:lnSpc>
                <a:spcPct val="120000"/>
              </a:lnSpc>
              <a:spcAft>
                <a:spcPts val="600"/>
              </a:spcAft>
              <a:buClr>
                <a:srgbClr val="D11921"/>
              </a:buClr>
            </a:pPr>
            <a:r>
              <a:rPr lang="fr-FR" dirty="0">
                <a:latin typeface="Arial" panose="020B0604020202020204" pitchFamily="34" charset="0"/>
                <a:cs typeface="Arial" panose="020B0604020202020204" pitchFamily="34" charset="0"/>
              </a:rPr>
              <a:t>Les virements instantanés ne pourront être tarifés plus cher qu’un virement occasionnel ;</a:t>
            </a:r>
          </a:p>
          <a:p>
            <a:pPr lvl="1">
              <a:lnSpc>
                <a:spcPct val="120000"/>
              </a:lnSpc>
              <a:spcAft>
                <a:spcPts val="600"/>
              </a:spcAft>
              <a:buClr>
                <a:srgbClr val="D11921"/>
              </a:buClr>
            </a:pPr>
            <a:r>
              <a:rPr lang="fr-FR" dirty="0">
                <a:latin typeface="Arial" panose="020B0604020202020204" pitchFamily="34" charset="0"/>
                <a:cs typeface="Arial" panose="020B0604020202020204" pitchFamily="34" charset="0"/>
              </a:rPr>
              <a:t>Les successions inférieures à 5 000 € devront être gratuites.</a:t>
            </a:r>
          </a:p>
          <a:p>
            <a:pPr>
              <a:spcAft>
                <a:spcPts val="300"/>
              </a:spcAft>
              <a:buClr>
                <a:srgbClr val="D11921"/>
              </a:buClr>
            </a:pPr>
            <a:r>
              <a:rPr lang="fr-FR" dirty="0">
                <a:latin typeface="Arial" panose="020B0604020202020204" pitchFamily="34" charset="0"/>
                <a:cs typeface="Arial" panose="020B0604020202020204" pitchFamily="34" charset="0"/>
              </a:rPr>
              <a:t>La définition de la stratégie tarifaire, en prenant en compte ces éléments tout en tentant                                             de préserver l’impact sur le pouvoir d’achat de nos clients, devient ainsi un levier                                                        de croissance du PNB.</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Le </a:t>
            </a:r>
            <a:r>
              <a:rPr lang="fr-FR" dirty="0">
                <a:solidFill>
                  <a:srgbClr val="D11921"/>
                </a:solidFill>
              </a:rPr>
              <a:t>contexte actuel </a:t>
            </a:r>
            <a:r>
              <a:rPr lang="fr-FR" dirty="0"/>
              <a:t>nécessite de créer des nouvelles sources de PNB tout en conservant un regard attentif sur la </a:t>
            </a:r>
            <a:r>
              <a:rPr lang="fr-FR" dirty="0">
                <a:solidFill>
                  <a:srgbClr val="D11921"/>
                </a:solidFill>
              </a:rPr>
              <a:t>Rentabilité</a:t>
            </a:r>
            <a:r>
              <a:rPr lang="fr-FR" dirty="0">
                <a:solidFill>
                  <a:srgbClr val="C00000"/>
                </a:solidFill>
              </a:rPr>
              <a:t> </a:t>
            </a:r>
            <a:r>
              <a:rPr lang="fr-FR" dirty="0"/>
              <a:t>et la </a:t>
            </a:r>
            <a:r>
              <a:rPr lang="fr-FR" dirty="0">
                <a:solidFill>
                  <a:srgbClr val="D11921"/>
                </a:solidFill>
              </a:rPr>
              <a:t>Satisfaction client</a:t>
            </a:r>
            <a:r>
              <a:rPr lang="fr-FR" dirty="0"/>
              <a:t>.</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1</a:t>
            </a:r>
          </a:p>
        </p:txBody>
      </p:sp>
      <p:pic>
        <p:nvPicPr>
          <p:cNvPr id="7" name="Image 6">
            <a:extLst>
              <a:ext uri="{FF2B5EF4-FFF2-40B4-BE49-F238E27FC236}">
                <a16:creationId xmlns:a16="http://schemas.microsoft.com/office/drawing/2014/main" id="{C3C4F083-A6B7-5D3E-D5CC-7F452E379D7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563" b="98633" l="3516" r="91602">
                        <a14:foregroundMark x1="12598" y1="87500" x2="12598" y2="87500"/>
                        <a14:foregroundMark x1="15137" y1="88086" x2="15625" y2="87891"/>
                        <a14:foregroundMark x1="22070" y1="89648" x2="22070" y2="89648"/>
                        <a14:foregroundMark x1="21680" y1="90723" x2="22266" y2="88574"/>
                        <a14:foregroundMark x1="27246" y1="93359" x2="66699" y2="91016"/>
                        <a14:foregroundMark x1="49316" y1="96484" x2="53125" y2="95508"/>
                        <a14:foregroundMark x1="18848" y1="91016" x2="23242" y2="86914"/>
                        <a14:foregroundMark x1="20996" y1="87109" x2="20996" y2="87109"/>
                        <a14:foregroundMark x1="20020" y1="87109" x2="19922" y2="87109"/>
                        <a14:foregroundMark x1="11310" y1="87433" x2="11931" y2="86568"/>
                        <a14:foregroundMark x1="12157" y1="88477" x2="14490" y2="85537"/>
                        <a14:foregroundMark x1="11810" y1="88914" x2="12080" y2="88574"/>
                        <a14:foregroundMark x1="12257" y1="88672" x2="13811" y2="85811"/>
                        <a14:foregroundMark x1="11992" y1="89160" x2="12257" y2="88672"/>
                        <a14:foregroundMark x1="11621" y1="89844" x2="11992" y2="89160"/>
                        <a14:foregroundMark x1="24805" y1="82617" x2="17090" y2="58008"/>
                        <a14:foregroundMark x1="17090" y1="58008" x2="17871" y2="51172"/>
                        <a14:foregroundMark x1="17090" y1="54297" x2="19434" y2="75879"/>
                        <a14:foregroundMark x1="19434" y1="75879" x2="20508" y2="78125"/>
                        <a14:foregroundMark x1="21387" y1="78906" x2="18750" y2="78516"/>
                        <a14:foregroundMark x1="19629" y1="75488" x2="16406" y2="74805"/>
                        <a14:foregroundMark x1="19629" y1="70996" x2="14258" y2="69727"/>
                        <a14:foregroundMark x1="18262" y1="74609" x2="11914" y2="70801"/>
                        <a14:foregroundMark x1="16113" y1="71289" x2="12598" y2="64258"/>
                        <a14:foregroundMark x1="16797" y1="62793" x2="14453" y2="60938"/>
                        <a14:foregroundMark x1="16797" y1="57813" x2="13770" y2="57031"/>
                        <a14:foregroundMark x1="17383" y1="55273" x2="14648" y2="54199"/>
                        <a14:foregroundMark x1="16016" y1="64258" x2="12207" y2="60742"/>
                        <a14:foregroundMark x1="16211" y1="43555" x2="14355" y2="47266"/>
                        <a14:foregroundMark x1="14258" y1="46387" x2="12988" y2="45996"/>
                        <a14:foregroundMark x1="10840" y1="43164" x2="7520" y2="44336"/>
                        <a14:foregroundMark x1="7324" y1="43555" x2="7129" y2="42871"/>
                        <a14:foregroundMark x1="7715" y1="37402" x2="6738" y2="30762"/>
                        <a14:foregroundMark x1="6738" y1="32031" x2="19922" y2="11719"/>
                        <a14:foregroundMark x1="19922" y1="11719" x2="65723" y2="5957"/>
                        <a14:foregroundMark x1="65723" y1="5957" x2="66602" y2="5469"/>
                        <a14:foregroundMark x1="12012" y1="92969" x2="12012" y2="92969"/>
                        <a14:foregroundMark x1="12598" y1="93066" x2="9570" y2="93066"/>
                        <a14:foregroundMark x1="11328" y1="93066" x2="7520" y2="92578"/>
                        <a14:foregroundMark x1="10645" y1="93457" x2="25488" y2="96484"/>
                        <a14:foregroundMark x1="22070" y1="97266" x2="29883" y2="96777"/>
                        <a14:foregroundMark x1="30273" y1="96094" x2="36426" y2="94141"/>
                        <a14:foregroundMark x1="33691" y1="96484" x2="44238" y2="96387"/>
                        <a14:foregroundMark x1="42090" y1="97559" x2="48633" y2="97559"/>
                        <a14:foregroundMark x1="49902" y1="97949" x2="54199" y2="98145"/>
                        <a14:foregroundMark x1="46875" y1="98242" x2="51074" y2="97949"/>
                        <a14:foregroundMark x1="43164" y1="98633" x2="52539" y2="97070"/>
                        <a14:foregroundMark x1="46191" y1="98340" x2="52441" y2="98340"/>
                        <a14:foregroundMark x1="62402" y1="96484" x2="67383" y2="95410"/>
                        <a14:foregroundMark x1="57031" y1="97754" x2="73828" y2="95898"/>
                        <a14:foregroundMark x1="7324" y1="30957" x2="14258" y2="11426"/>
                        <a14:foregroundMark x1="14258" y1="11426" x2="42090" y2="7324"/>
                        <a14:foregroundMark x1="42090" y1="7324" x2="43555" y2="7617"/>
                        <a14:foregroundMark x1="8398" y1="28223" x2="4688" y2="29590"/>
                        <a14:foregroundMark x1="8105" y1="25098" x2="5371" y2="25781"/>
                        <a14:foregroundMark x1="10254" y1="21973" x2="5762" y2="21973"/>
                        <a14:foregroundMark x1="10254" y1="18359" x2="7422" y2="17285"/>
                        <a14:foregroundMark x1="12402" y1="15430" x2="9863" y2="14844"/>
                        <a14:foregroundMark x1="15625" y1="13672" x2="9277" y2="12793"/>
                        <a14:foregroundMark x1="15332" y1="11914" x2="12988" y2="10352"/>
                        <a14:foregroundMark x1="20898" y1="10352" x2="16797" y2="9961"/>
                        <a14:foregroundMark x1="23730" y1="9277" x2="18066" y2="8887"/>
                        <a14:foregroundMark x1="28125" y1="9180" x2="21680" y2="7813"/>
                        <a14:foregroundMark x1="31250" y1="8887" x2="26465" y2="6934"/>
                        <a14:foregroundMark x1="33105" y1="8105" x2="30664" y2="7422"/>
                        <a14:foregroundMark x1="36914" y1="8789" x2="33789" y2="7129"/>
                        <a14:foregroundMark x1="34082" y1="8301" x2="31641" y2="5176"/>
                        <a14:foregroundMark x1="30664" y1="7227" x2="28809" y2="5371"/>
                        <a14:foregroundMark x1="23340" y1="6543" x2="20996" y2="6055"/>
                        <a14:foregroundMark x1="27539" y1="8105" x2="22266" y2="7129"/>
                        <a14:foregroundMark x1="6055" y1="30273" x2="4004" y2="32324"/>
                        <a14:foregroundMark x1="6152" y1="31836" x2="5078" y2="34766"/>
                        <a14:foregroundMark x1="6738" y1="35938" x2="5664" y2="38770"/>
                        <a14:foregroundMark x1="5957" y1="34961" x2="3613" y2="38770"/>
                        <a14:foregroundMark x1="10547" y1="43750" x2="10449" y2="46191"/>
                        <a14:foregroundMark x1="9473" y1="44336" x2="9961" y2="46680"/>
                        <a14:foregroundMark x1="13086" y1="47559" x2="13379" y2="48633"/>
                        <a14:foregroundMark x1="16211" y1="55371" x2="14648" y2="53223"/>
                        <a14:foregroundMark x1="16504" y1="59082" x2="13965" y2="57324"/>
                        <a14:foregroundMark x1="14355" y1="60742" x2="12598" y2="58496"/>
                        <a14:foregroundMark x1="20898" y1="78027" x2="16113" y2="76465"/>
                        <a14:foregroundMark x1="17188" y1="75391" x2="14648" y2="74414"/>
                        <a14:foregroundMark x1="42773" y1="6055" x2="42773" y2="2637"/>
                        <a14:foregroundMark x1="44141" y1="5859" x2="44141" y2="2637"/>
                        <a14:foregroundMark x1="42285" y1="6055" x2="41406" y2="1660"/>
                        <a14:foregroundMark x1="40234" y1="8105" x2="40039" y2="4492"/>
                        <a14:foregroundMark x1="41602" y1="5371" x2="42383" y2="1953"/>
                        <a14:foregroundMark x1="44141" y1="3320" x2="44141" y2="1563"/>
                        <a14:foregroundMark x1="44531" y1="1953" x2="44531" y2="6836"/>
                        <a14:foregroundMark x1="45410" y1="5078" x2="45410" y2="1855"/>
                        <a14:foregroundMark x1="45215" y1="7520" x2="45605" y2="4297"/>
                        <a14:foregroundMark x1="46484" y1="8105" x2="47168" y2="5176"/>
                        <a14:foregroundMark x1="49316" y1="8496" x2="50488" y2="5664"/>
                        <a14:foregroundMark x1="51758" y1="8203" x2="52734" y2="5762"/>
                        <a14:foregroundMark x1="53906" y1="6934" x2="54492" y2="5078"/>
                        <a14:foregroundMark x1="55859" y1="9180" x2="58594" y2="5859"/>
                        <a14:foregroundMark x1="65527" y1="4297" x2="67383" y2="2441"/>
                        <a14:foregroundMark x1="65918" y1="6738" x2="68652" y2="5078"/>
                        <a14:foregroundMark x1="68359" y1="8105" x2="71484" y2="7617"/>
                        <a14:foregroundMark x1="69531" y1="12012" x2="70898" y2="12598"/>
                        <a14:foregroundMark x1="67773" y1="5664" x2="67676" y2="23340"/>
                        <a14:foregroundMark x1="68066" y1="6152" x2="68359" y2="25879"/>
                        <a14:foregroundMark x1="71094" y1="15723" x2="72266" y2="11719"/>
                        <a14:foregroundMark x1="71582" y1="14844" x2="71191" y2="10059"/>
                        <a14:foregroundMark x1="70508" y1="10645" x2="69336" y2="6250"/>
                        <a14:foregroundMark x1="70801" y1="15039" x2="70117" y2="20313"/>
                        <a14:foregroundMark x1="70117" y1="20313" x2="71777" y2="32031"/>
                        <a14:foregroundMark x1="71191" y1="27637" x2="75293" y2="34277"/>
                        <a14:foregroundMark x1="73633" y1="31641" x2="81445" y2="28223"/>
                        <a14:foregroundMark x1="72266" y1="31152" x2="80371" y2="31738"/>
                        <a14:foregroundMark x1="72266" y1="30371" x2="83301" y2="29004"/>
                        <a14:foregroundMark x1="73242" y1="34082" x2="86328" y2="36523"/>
                        <a14:foregroundMark x1="73828" y1="36133" x2="88770" y2="40723"/>
                        <a14:foregroundMark x1="74023" y1="37988" x2="86133" y2="39746"/>
                        <a14:foregroundMark x1="81641" y1="39648" x2="83691" y2="42188"/>
                        <a14:foregroundMark x1="75977" y1="38086" x2="85742" y2="43457"/>
                        <a14:foregroundMark x1="73242" y1="39941" x2="82910" y2="44629"/>
                        <a14:foregroundMark x1="74609" y1="38672" x2="82227" y2="43066"/>
                        <a14:foregroundMark x1="73926" y1="40430" x2="73828" y2="40430"/>
                        <a14:foregroundMark x1="71484" y1="40137" x2="77832" y2="44238"/>
                        <a14:foregroundMark x1="72168" y1="39941" x2="80078" y2="45605"/>
                        <a14:foregroundMark x1="72168" y1="30664" x2="81445" y2="29004"/>
                        <a14:foregroundMark x1="77441" y1="28906" x2="72461" y2="29688"/>
                        <a14:foregroundMark x1="72754" y1="40820" x2="76563" y2="45020"/>
                        <a14:foregroundMark x1="76758" y1="44336" x2="78320" y2="46289"/>
                        <a14:foregroundMark x1="70508" y1="43066" x2="73242" y2="63672"/>
                        <a14:foregroundMark x1="73242" y1="63672" x2="73242" y2="63672"/>
                        <a14:foregroundMark x1="71582" y1="47363" x2="72266" y2="55176"/>
                        <a14:foregroundMark x1="71777" y1="50391" x2="74512" y2="57031"/>
                        <a14:foregroundMark x1="72168" y1="50781" x2="72949" y2="52148"/>
                        <a14:foregroundMark x1="71582" y1="49707" x2="74609" y2="52637"/>
                        <a14:foregroundMark x1="73340" y1="58496" x2="75293" y2="61133"/>
                        <a14:foregroundMark x1="73828" y1="57324" x2="76563" y2="60547"/>
                        <a14:foregroundMark x1="72754" y1="62891" x2="76367" y2="64063"/>
                        <a14:foregroundMark x1="75391" y1="64648" x2="78711" y2="69922"/>
                        <a14:foregroundMark x1="78027" y1="70215" x2="80762" y2="74414"/>
                        <a14:foregroundMark x1="77832" y1="74219" x2="79785" y2="78516"/>
                        <a14:foregroundMark x1="76367" y1="78223" x2="79004" y2="83691"/>
                        <a14:foregroundMark x1="91602" y1="90234" x2="91602" y2="87598"/>
                        <a14:foregroundMark x1="27246" y1="88965" x2="26563" y2="88965"/>
                        <a14:foregroundMark x1="26563" y1="88281" x2="27344" y2="88379"/>
                        <a14:foregroundMark x1="15137" y1="84375" x2="11816" y2="87305"/>
                        <a14:foregroundMark x1="11914" y1="86719" x2="15332" y2="85352"/>
                        <a14:foregroundMark x1="12305" y1="85938" x2="12891" y2="85156"/>
                        <a14:foregroundMark x1="13672" y1="84766" x2="15332" y2="84473"/>
                        <a14:foregroundMark x1="11328" y1="88477" x2="11621" y2="88770"/>
                        <a14:foregroundMark x1="11816" y1="89355" x2="11719" y2="88672"/>
                        <a14:foregroundMark x1="11816" y1="88770" x2="11719" y2="89258"/>
                        <a14:foregroundMark x1="11621" y1="88672" x2="11914" y2="88965"/>
                        <a14:foregroundMark x1="12500" y1="88379" x2="11230" y2="88965"/>
                        <a14:backgroundMark x1="20898" y1="85059" x2="20898" y2="85059"/>
                        <a14:backgroundMark x1="16797" y1="81641" x2="21875" y2="84375"/>
                        <a14:backgroundMark x1="12234" y1="84745" x2="8301" y2="86328"/>
                        <a14:backgroundMark x1="26074" y1="86719" x2="25684" y2="86328"/>
                        <a14:backgroundMark x1="10742" y1="90918" x2="11230" y2="90332"/>
                        <a14:backgroundMark x1="9082" y1="90234" x2="10352" y2="88965"/>
                      </a14:backgroundRemoval>
                    </a14:imgEffect>
                  </a14:imgLayer>
                </a14:imgProps>
              </a:ext>
            </a:extLst>
          </a:blip>
          <a:stretch>
            <a:fillRect/>
          </a:stretch>
        </p:blipFill>
        <p:spPr>
          <a:xfrm>
            <a:off x="9505950" y="4065590"/>
            <a:ext cx="2235200" cy="2235200"/>
          </a:xfrm>
          <a:prstGeom prst="rect">
            <a:avLst/>
          </a:prstGeom>
        </p:spPr>
      </p:pic>
    </p:spTree>
    <p:extLst>
      <p:ext uri="{BB962C8B-B14F-4D97-AF65-F5344CB8AC3E}">
        <p14:creationId xmlns:p14="http://schemas.microsoft.com/office/powerpoint/2010/main" val="1103257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p:txBody>
          <a:bodyPr/>
          <a:lstStyle/>
          <a:p>
            <a:pPr>
              <a:buClr>
                <a:srgbClr val="EF0F1D"/>
              </a:buClr>
            </a:pPr>
            <a:r>
              <a:rPr lang="fr-FR" sz="1600" dirty="0">
                <a:latin typeface="Arial" panose="020B0604020202020204" pitchFamily="34" charset="0"/>
                <a:cs typeface="Arial" panose="020B0604020202020204" pitchFamily="34" charset="0"/>
              </a:rPr>
              <a:t>Le </a:t>
            </a:r>
            <a:r>
              <a:rPr lang="fr-FR" sz="1600" b="1" dirty="0">
                <a:latin typeface="Arial" panose="020B0604020202020204" pitchFamily="34" charset="0"/>
                <a:cs typeface="Arial" panose="020B0604020202020204" pitchFamily="34" charset="0"/>
              </a:rPr>
              <a:t>bon</a:t>
            </a:r>
            <a:r>
              <a:rPr lang="fr-FR" sz="1600" dirty="0">
                <a:latin typeface="Arial" panose="020B0604020202020204" pitchFamily="34" charset="0"/>
                <a:cs typeface="Arial" panose="020B0604020202020204" pitchFamily="34" charset="0"/>
              </a:rPr>
              <a:t> </a:t>
            </a:r>
            <a:r>
              <a:rPr lang="fr-FR" sz="1600" b="1" dirty="0">
                <a:latin typeface="Arial" panose="020B0604020202020204" pitchFamily="34" charset="0"/>
                <a:cs typeface="Arial" panose="020B0604020202020204" pitchFamily="34" charset="0"/>
              </a:rPr>
              <a:t>positionnement</a:t>
            </a:r>
            <a:r>
              <a:rPr lang="fr-FR" sz="1600" dirty="0">
                <a:latin typeface="Arial" panose="020B0604020202020204" pitchFamily="34" charset="0"/>
                <a:cs typeface="Arial" panose="020B0604020202020204" pitchFamily="34" charset="0"/>
              </a:rPr>
              <a:t> mis en avant dans les </a:t>
            </a:r>
            <a:r>
              <a:rPr lang="fr-FR" sz="1600" b="1" dirty="0">
                <a:latin typeface="Arial" panose="020B0604020202020204" pitchFamily="34" charset="0"/>
                <a:cs typeface="Arial" panose="020B0604020202020204" pitchFamily="34" charset="0"/>
              </a:rPr>
              <a:t>comparateurs tarifaires</a:t>
            </a:r>
            <a:r>
              <a:rPr lang="fr-FR" sz="1600" dirty="0">
                <a:latin typeface="Arial" panose="020B0604020202020204" pitchFamily="34" charset="0"/>
                <a:cs typeface="Arial" panose="020B0604020202020204" pitchFamily="34" charset="0"/>
              </a:rPr>
              <a:t> nous donne l’</a:t>
            </a:r>
            <a:r>
              <a:rPr lang="fr-FR" sz="1600" b="1" dirty="0">
                <a:latin typeface="Arial" panose="020B0604020202020204" pitchFamily="34" charset="0"/>
                <a:cs typeface="Arial" panose="020B0604020202020204" pitchFamily="34" charset="0"/>
              </a:rPr>
              <a:t>opportunité</a:t>
            </a:r>
            <a:r>
              <a:rPr lang="fr-FR" sz="1600" dirty="0">
                <a:latin typeface="Arial" panose="020B0604020202020204" pitchFamily="34" charset="0"/>
                <a:cs typeface="Arial" panose="020B0604020202020204" pitchFamily="34" charset="0"/>
              </a:rPr>
              <a:t> de mettre en avant nos services tarifés</a:t>
            </a:r>
            <a:r>
              <a:rPr lang="fr-FR" sz="1600" b="1" dirty="0">
                <a:latin typeface="Arial" panose="020B0604020202020204" pitchFamily="34" charset="0"/>
                <a:cs typeface="Arial" panose="020B0604020202020204" pitchFamily="34" charset="0"/>
              </a:rPr>
              <a:t>.</a:t>
            </a:r>
          </a:p>
          <a:p>
            <a:pPr marL="0" indent="0">
              <a:buClr>
                <a:srgbClr val="EF0F1D"/>
              </a:buClr>
              <a:buNone/>
            </a:pPr>
            <a:endParaRPr lang="fr-FR" sz="1600" b="1" dirty="0">
              <a:latin typeface="Arial" panose="020B0604020202020204" pitchFamily="34" charset="0"/>
              <a:cs typeface="Arial" panose="020B0604020202020204" pitchFamily="34" charset="0"/>
            </a:endParaRPr>
          </a:p>
          <a:p>
            <a:pPr>
              <a:buClr>
                <a:srgbClr val="EF0F1D"/>
              </a:buClr>
            </a:pPr>
            <a:r>
              <a:rPr lang="fr-FR" sz="1600" dirty="0">
                <a:latin typeface="Arial" panose="020B0604020202020204" pitchFamily="34" charset="0"/>
                <a:cs typeface="Arial" panose="020B0604020202020204" pitchFamily="34" charset="0"/>
              </a:rPr>
              <a:t>Au niveau régional, sur un panel de </a:t>
            </a:r>
            <a:r>
              <a:rPr lang="fr-FR" b="1" dirty="0">
                <a:latin typeface="Arial" panose="020B0604020202020204" pitchFamily="34" charset="0"/>
                <a:cs typeface="Arial" panose="020B0604020202020204" pitchFamily="34" charset="0"/>
              </a:rPr>
              <a:t>16</a:t>
            </a:r>
            <a:r>
              <a:rPr lang="fr-FR" sz="1600" b="1" dirty="0">
                <a:latin typeface="Arial" panose="020B0604020202020204" pitchFamily="34" charset="0"/>
                <a:cs typeface="Arial" panose="020B0604020202020204" pitchFamily="34" charset="0"/>
              </a:rPr>
              <a:t> établissements</a:t>
            </a:r>
            <a:r>
              <a:rPr lang="fr-FR" dirty="0">
                <a:latin typeface="Arial" panose="020B0604020202020204" pitchFamily="34" charset="0"/>
                <a:cs typeface="Arial" panose="020B0604020202020204" pitchFamily="34" charset="0"/>
              </a:rPr>
              <a:t>, nous sommes classés :</a:t>
            </a:r>
          </a:p>
          <a:p>
            <a:pPr marL="0" indent="0">
              <a:buClr>
                <a:srgbClr val="EF0F1D"/>
              </a:buClr>
              <a:buNone/>
            </a:pPr>
            <a:endParaRPr lang="fr-FR" dirty="0">
              <a:solidFill>
                <a:prstClr val="black">
                  <a:lumMod val="75000"/>
                  <a:lumOff val="25000"/>
                </a:prstClr>
              </a:solidFill>
              <a:highlight>
                <a:srgbClr val="FFFF00"/>
              </a:highlight>
              <a:latin typeface="Arial"/>
            </a:endParaRP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pPr marL="0" indent="0">
              <a:buNone/>
            </a:pPr>
            <a:r>
              <a:rPr lang="fr-FR" sz="1800" dirty="0"/>
              <a:t>Les </a:t>
            </a:r>
            <a:r>
              <a:rPr lang="fr-FR" sz="1800" dirty="0">
                <a:solidFill>
                  <a:srgbClr val="D11921"/>
                </a:solidFill>
              </a:rPr>
              <a:t>comparateurs tarifaires</a:t>
            </a:r>
            <a:r>
              <a:rPr lang="fr-FR" sz="1800" dirty="0"/>
              <a:t>,</a:t>
            </a:r>
            <a:r>
              <a:rPr lang="fr-FR" sz="1800" dirty="0">
                <a:solidFill>
                  <a:srgbClr val="EE1C25"/>
                </a:solidFill>
              </a:rPr>
              <a:t> </a:t>
            </a:r>
            <a:r>
              <a:rPr lang="fr-FR" sz="1800" dirty="0"/>
              <a:t>de plus en plus utilisés par les clients nous placent en </a:t>
            </a:r>
            <a:r>
              <a:rPr lang="fr-FR" sz="1800" dirty="0">
                <a:solidFill>
                  <a:srgbClr val="D11921"/>
                </a:solidFill>
              </a:rPr>
              <a:t>très bonne position</a:t>
            </a:r>
            <a:r>
              <a:rPr lang="fr-FR" sz="1800" dirty="0"/>
              <a:t>. </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1</a:t>
            </a:r>
          </a:p>
        </p:txBody>
      </p:sp>
      <p:sp>
        <p:nvSpPr>
          <p:cNvPr id="6" name="Espace réservé du contenu 1">
            <a:extLst>
              <a:ext uri="{FF2B5EF4-FFF2-40B4-BE49-F238E27FC236}">
                <a16:creationId xmlns:a16="http://schemas.microsoft.com/office/drawing/2014/main" id="{B24BC97C-FB3A-E175-0515-0F7E76A2C511}"/>
              </a:ext>
            </a:extLst>
          </p:cNvPr>
          <p:cNvSpPr txBox="1">
            <a:spLocks/>
          </p:cNvSpPr>
          <p:nvPr/>
        </p:nvSpPr>
        <p:spPr>
          <a:xfrm>
            <a:off x="4258744" y="2923925"/>
            <a:ext cx="3595251" cy="2786744"/>
          </a:xfrm>
          <a:custGeom>
            <a:avLst/>
            <a:gdLst>
              <a:gd name="connsiteX0" fmla="*/ 0 w 3595251"/>
              <a:gd name="connsiteY0" fmla="*/ 0 h 2786744"/>
              <a:gd name="connsiteX1" fmla="*/ 635161 w 3595251"/>
              <a:gd name="connsiteY1" fmla="*/ 0 h 2786744"/>
              <a:gd name="connsiteX2" fmla="*/ 1162464 w 3595251"/>
              <a:gd name="connsiteY2" fmla="*/ 0 h 2786744"/>
              <a:gd name="connsiteX3" fmla="*/ 1653815 w 3595251"/>
              <a:gd name="connsiteY3" fmla="*/ 0 h 2786744"/>
              <a:gd name="connsiteX4" fmla="*/ 2145166 w 3595251"/>
              <a:gd name="connsiteY4" fmla="*/ 0 h 2786744"/>
              <a:gd name="connsiteX5" fmla="*/ 2672470 w 3595251"/>
              <a:gd name="connsiteY5" fmla="*/ 0 h 2786744"/>
              <a:gd name="connsiteX6" fmla="*/ 3595251 w 3595251"/>
              <a:gd name="connsiteY6" fmla="*/ 0 h 2786744"/>
              <a:gd name="connsiteX7" fmla="*/ 3595251 w 3595251"/>
              <a:gd name="connsiteY7" fmla="*/ 557349 h 2786744"/>
              <a:gd name="connsiteX8" fmla="*/ 3595251 w 3595251"/>
              <a:gd name="connsiteY8" fmla="*/ 1170432 h 2786744"/>
              <a:gd name="connsiteX9" fmla="*/ 3595251 w 3595251"/>
              <a:gd name="connsiteY9" fmla="*/ 1783516 h 2786744"/>
              <a:gd name="connsiteX10" fmla="*/ 3595251 w 3595251"/>
              <a:gd name="connsiteY10" fmla="*/ 2786744 h 2786744"/>
              <a:gd name="connsiteX11" fmla="*/ 2996043 w 3595251"/>
              <a:gd name="connsiteY11" fmla="*/ 2786744 h 2786744"/>
              <a:gd name="connsiteX12" fmla="*/ 2360881 w 3595251"/>
              <a:gd name="connsiteY12" fmla="*/ 2786744 h 2786744"/>
              <a:gd name="connsiteX13" fmla="*/ 1761673 w 3595251"/>
              <a:gd name="connsiteY13" fmla="*/ 2786744 h 2786744"/>
              <a:gd name="connsiteX14" fmla="*/ 1234370 w 3595251"/>
              <a:gd name="connsiteY14" fmla="*/ 2786744 h 2786744"/>
              <a:gd name="connsiteX15" fmla="*/ 599208 w 3595251"/>
              <a:gd name="connsiteY15" fmla="*/ 2786744 h 2786744"/>
              <a:gd name="connsiteX16" fmla="*/ 0 w 3595251"/>
              <a:gd name="connsiteY16" fmla="*/ 2786744 h 2786744"/>
              <a:gd name="connsiteX17" fmla="*/ 0 w 3595251"/>
              <a:gd name="connsiteY17" fmla="*/ 2201528 h 2786744"/>
              <a:gd name="connsiteX18" fmla="*/ 0 w 3595251"/>
              <a:gd name="connsiteY18" fmla="*/ 1588444 h 2786744"/>
              <a:gd name="connsiteX19" fmla="*/ 0 w 3595251"/>
              <a:gd name="connsiteY19" fmla="*/ 1003228 h 2786744"/>
              <a:gd name="connsiteX20" fmla="*/ 0 w 3595251"/>
              <a:gd name="connsiteY20" fmla="*/ 0 h 2786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95251" h="2786744" fill="none" extrusionOk="0">
                <a:moveTo>
                  <a:pt x="0" y="0"/>
                </a:moveTo>
                <a:cubicBezTo>
                  <a:pt x="257211" y="-60115"/>
                  <a:pt x="319592" y="30002"/>
                  <a:pt x="635161" y="0"/>
                </a:cubicBezTo>
                <a:cubicBezTo>
                  <a:pt x="950730" y="-30002"/>
                  <a:pt x="953184" y="58102"/>
                  <a:pt x="1162464" y="0"/>
                </a:cubicBezTo>
                <a:cubicBezTo>
                  <a:pt x="1371744" y="-58102"/>
                  <a:pt x="1484614" y="23554"/>
                  <a:pt x="1653815" y="0"/>
                </a:cubicBezTo>
                <a:cubicBezTo>
                  <a:pt x="1823016" y="-23554"/>
                  <a:pt x="1963757" y="33533"/>
                  <a:pt x="2145166" y="0"/>
                </a:cubicBezTo>
                <a:cubicBezTo>
                  <a:pt x="2326575" y="-33533"/>
                  <a:pt x="2412608" y="52538"/>
                  <a:pt x="2672470" y="0"/>
                </a:cubicBezTo>
                <a:cubicBezTo>
                  <a:pt x="2932332" y="-52538"/>
                  <a:pt x="3277296" y="77180"/>
                  <a:pt x="3595251" y="0"/>
                </a:cubicBezTo>
                <a:cubicBezTo>
                  <a:pt x="3617686" y="148775"/>
                  <a:pt x="3536875" y="399521"/>
                  <a:pt x="3595251" y="557349"/>
                </a:cubicBezTo>
                <a:cubicBezTo>
                  <a:pt x="3653627" y="715177"/>
                  <a:pt x="3563314" y="1005707"/>
                  <a:pt x="3595251" y="1170432"/>
                </a:cubicBezTo>
                <a:cubicBezTo>
                  <a:pt x="3627188" y="1335157"/>
                  <a:pt x="3528019" y="1516447"/>
                  <a:pt x="3595251" y="1783516"/>
                </a:cubicBezTo>
                <a:cubicBezTo>
                  <a:pt x="3662483" y="2050585"/>
                  <a:pt x="3479022" y="2387037"/>
                  <a:pt x="3595251" y="2786744"/>
                </a:cubicBezTo>
                <a:cubicBezTo>
                  <a:pt x="3449625" y="2787448"/>
                  <a:pt x="3215894" y="2766309"/>
                  <a:pt x="2996043" y="2786744"/>
                </a:cubicBezTo>
                <a:cubicBezTo>
                  <a:pt x="2776192" y="2807179"/>
                  <a:pt x="2647795" y="2721982"/>
                  <a:pt x="2360881" y="2786744"/>
                </a:cubicBezTo>
                <a:cubicBezTo>
                  <a:pt x="2073967" y="2851506"/>
                  <a:pt x="1897061" y="2744812"/>
                  <a:pt x="1761673" y="2786744"/>
                </a:cubicBezTo>
                <a:cubicBezTo>
                  <a:pt x="1626285" y="2828676"/>
                  <a:pt x="1422948" y="2738507"/>
                  <a:pt x="1234370" y="2786744"/>
                </a:cubicBezTo>
                <a:cubicBezTo>
                  <a:pt x="1045792" y="2834981"/>
                  <a:pt x="810391" y="2751832"/>
                  <a:pt x="599208" y="2786744"/>
                </a:cubicBezTo>
                <a:cubicBezTo>
                  <a:pt x="388025" y="2821656"/>
                  <a:pt x="221111" y="2717210"/>
                  <a:pt x="0" y="2786744"/>
                </a:cubicBezTo>
                <a:cubicBezTo>
                  <a:pt x="-10105" y="2652023"/>
                  <a:pt x="61692" y="2377460"/>
                  <a:pt x="0" y="2201528"/>
                </a:cubicBezTo>
                <a:cubicBezTo>
                  <a:pt x="-61692" y="2025596"/>
                  <a:pt x="66607" y="1743051"/>
                  <a:pt x="0" y="1588444"/>
                </a:cubicBezTo>
                <a:cubicBezTo>
                  <a:pt x="-66607" y="1433837"/>
                  <a:pt x="45005" y="1229572"/>
                  <a:pt x="0" y="1003228"/>
                </a:cubicBezTo>
                <a:cubicBezTo>
                  <a:pt x="-45005" y="776884"/>
                  <a:pt x="76082" y="271112"/>
                  <a:pt x="0" y="0"/>
                </a:cubicBezTo>
                <a:close/>
              </a:path>
              <a:path w="3595251" h="2786744" stroke="0" extrusionOk="0">
                <a:moveTo>
                  <a:pt x="0" y="0"/>
                </a:moveTo>
                <a:cubicBezTo>
                  <a:pt x="229353" y="-12831"/>
                  <a:pt x="412280" y="51112"/>
                  <a:pt x="671114" y="0"/>
                </a:cubicBezTo>
                <a:cubicBezTo>
                  <a:pt x="929948" y="-51112"/>
                  <a:pt x="1059374" y="9560"/>
                  <a:pt x="1234370" y="0"/>
                </a:cubicBezTo>
                <a:cubicBezTo>
                  <a:pt x="1409366" y="-9560"/>
                  <a:pt x="1709894" y="42721"/>
                  <a:pt x="1869531" y="0"/>
                </a:cubicBezTo>
                <a:cubicBezTo>
                  <a:pt x="2029168" y="-42721"/>
                  <a:pt x="2180201" y="62674"/>
                  <a:pt x="2432787" y="0"/>
                </a:cubicBezTo>
                <a:cubicBezTo>
                  <a:pt x="2685373" y="-62674"/>
                  <a:pt x="2792463" y="34984"/>
                  <a:pt x="2996042" y="0"/>
                </a:cubicBezTo>
                <a:cubicBezTo>
                  <a:pt x="3199622" y="-34984"/>
                  <a:pt x="3466058" y="21310"/>
                  <a:pt x="3595251" y="0"/>
                </a:cubicBezTo>
                <a:cubicBezTo>
                  <a:pt x="3614146" y="126441"/>
                  <a:pt x="3551430" y="351472"/>
                  <a:pt x="3595251" y="557349"/>
                </a:cubicBezTo>
                <a:cubicBezTo>
                  <a:pt x="3639072" y="763226"/>
                  <a:pt x="3580559" y="823940"/>
                  <a:pt x="3595251" y="1086830"/>
                </a:cubicBezTo>
                <a:cubicBezTo>
                  <a:pt x="3609943" y="1349720"/>
                  <a:pt x="3559078" y="1424144"/>
                  <a:pt x="3595251" y="1644179"/>
                </a:cubicBezTo>
                <a:cubicBezTo>
                  <a:pt x="3631424" y="1864214"/>
                  <a:pt x="3544585" y="2082376"/>
                  <a:pt x="3595251" y="2229395"/>
                </a:cubicBezTo>
                <a:cubicBezTo>
                  <a:pt x="3645917" y="2376414"/>
                  <a:pt x="3551457" y="2670246"/>
                  <a:pt x="3595251" y="2786744"/>
                </a:cubicBezTo>
                <a:cubicBezTo>
                  <a:pt x="3441767" y="2827695"/>
                  <a:pt x="3109861" y="2762501"/>
                  <a:pt x="2960090" y="2786744"/>
                </a:cubicBezTo>
                <a:cubicBezTo>
                  <a:pt x="2810319" y="2810987"/>
                  <a:pt x="2594295" y="2723537"/>
                  <a:pt x="2396834" y="2786744"/>
                </a:cubicBezTo>
                <a:cubicBezTo>
                  <a:pt x="2199373" y="2849951"/>
                  <a:pt x="1978632" y="2773119"/>
                  <a:pt x="1869531" y="2786744"/>
                </a:cubicBezTo>
                <a:cubicBezTo>
                  <a:pt x="1760430" y="2800369"/>
                  <a:pt x="1404517" y="2723932"/>
                  <a:pt x="1270322" y="2786744"/>
                </a:cubicBezTo>
                <a:cubicBezTo>
                  <a:pt x="1136127" y="2849556"/>
                  <a:pt x="934370" y="2771307"/>
                  <a:pt x="707066" y="2786744"/>
                </a:cubicBezTo>
                <a:cubicBezTo>
                  <a:pt x="479762" y="2802181"/>
                  <a:pt x="271136" y="2745224"/>
                  <a:pt x="0" y="2786744"/>
                </a:cubicBezTo>
                <a:cubicBezTo>
                  <a:pt x="-70993" y="2494220"/>
                  <a:pt x="12057" y="2418748"/>
                  <a:pt x="0" y="2173660"/>
                </a:cubicBezTo>
                <a:cubicBezTo>
                  <a:pt x="-12057" y="1928572"/>
                  <a:pt x="24605" y="1870669"/>
                  <a:pt x="0" y="1699914"/>
                </a:cubicBezTo>
                <a:cubicBezTo>
                  <a:pt x="-24605" y="1529159"/>
                  <a:pt x="33905" y="1232765"/>
                  <a:pt x="0" y="1086830"/>
                </a:cubicBezTo>
                <a:cubicBezTo>
                  <a:pt x="-33905" y="940895"/>
                  <a:pt x="58205" y="704304"/>
                  <a:pt x="0" y="473746"/>
                </a:cubicBezTo>
                <a:cubicBezTo>
                  <a:pt x="-58205" y="243188"/>
                  <a:pt x="14272" y="211728"/>
                  <a:pt x="0" y="0"/>
                </a:cubicBezTo>
                <a:close/>
              </a:path>
            </a:pathLst>
          </a:custGeom>
          <a:ln>
            <a:solidFill>
              <a:schemeClr val="tx1"/>
            </a:solidFill>
            <a:extLst>
              <a:ext uri="{C807C97D-BFC1-408E-A445-0C87EB9F89A2}">
                <ask:lineSketchStyleProps xmlns:ask="http://schemas.microsoft.com/office/drawing/2018/sketchyshapes" sd="2628733024">
                  <a:prstGeom prst="rect">
                    <a:avLst/>
                  </a:prstGeom>
                  <ask:type>
                    <ask:lineSketchScribble/>
                  </ask:type>
                </ask:lineSketchStyleProps>
              </a:ext>
            </a:extLst>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fr-FR" sz="400" b="1" dirty="0"/>
          </a:p>
          <a:p>
            <a:pPr marL="0" indent="0" algn="ctr">
              <a:buNone/>
            </a:pPr>
            <a:r>
              <a:rPr lang="fr-FR" b="1" dirty="0"/>
              <a:t>Profil Classique</a:t>
            </a:r>
          </a:p>
          <a:p>
            <a:pPr marL="0" indent="0" algn="ctr">
              <a:buNone/>
            </a:pPr>
            <a:endParaRPr lang="fr-FR" sz="1400" b="1" dirty="0"/>
          </a:p>
          <a:p>
            <a:pPr marL="0" indent="0" algn="ctr">
              <a:buNone/>
            </a:pPr>
            <a:r>
              <a:rPr lang="fr-FR" b="1" dirty="0"/>
              <a:t>4</a:t>
            </a:r>
            <a:r>
              <a:rPr lang="fr-FR" b="1" baseline="30000" dirty="0"/>
              <a:t>ème</a:t>
            </a:r>
            <a:r>
              <a:rPr lang="fr-FR" b="1" dirty="0"/>
              <a:t> à 160,86 €</a:t>
            </a:r>
          </a:p>
          <a:p>
            <a:pPr marL="0" indent="0" algn="ctr">
              <a:buNone/>
            </a:pPr>
            <a:endParaRPr lang="fr-FR" sz="2400" dirty="0"/>
          </a:p>
          <a:p>
            <a:pPr marL="0" indent="0" algn="ctr">
              <a:spcBef>
                <a:spcPts val="0"/>
              </a:spcBef>
              <a:buNone/>
            </a:pPr>
            <a:r>
              <a:rPr lang="fr-FR" sz="1400" dirty="0"/>
              <a:t>Banque Postale (3</a:t>
            </a:r>
            <a:r>
              <a:rPr lang="fr-FR" sz="1400" baseline="30000" dirty="0"/>
              <a:t>ème</a:t>
            </a:r>
            <a:r>
              <a:rPr lang="fr-FR" sz="1400" dirty="0"/>
              <a:t> à 157,60 €)</a:t>
            </a:r>
          </a:p>
          <a:p>
            <a:pPr marL="0" indent="0" algn="ctr">
              <a:buNone/>
            </a:pPr>
            <a:endParaRPr lang="fr-FR" sz="1400" dirty="0"/>
          </a:p>
          <a:p>
            <a:pPr marL="0" indent="0" algn="ctr">
              <a:spcBef>
                <a:spcPts val="0"/>
              </a:spcBef>
              <a:buNone/>
            </a:pPr>
            <a:r>
              <a:rPr lang="fr-FR" sz="1400" dirty="0">
                <a:solidFill>
                  <a:schemeClr val="accent4">
                    <a:lumMod val="75000"/>
                  </a:schemeClr>
                </a:solidFill>
              </a:rPr>
              <a:t>Aucune banque régionale n’est présente sur notre territoire devant nous.</a:t>
            </a:r>
          </a:p>
        </p:txBody>
      </p:sp>
      <p:sp>
        <p:nvSpPr>
          <p:cNvPr id="7" name="Espace réservé du contenu 1">
            <a:extLst>
              <a:ext uri="{FF2B5EF4-FFF2-40B4-BE49-F238E27FC236}">
                <a16:creationId xmlns:a16="http://schemas.microsoft.com/office/drawing/2014/main" id="{9DF23DFA-4863-173A-3BD8-2C2DE4902175}"/>
              </a:ext>
            </a:extLst>
          </p:cNvPr>
          <p:cNvSpPr txBox="1">
            <a:spLocks/>
          </p:cNvSpPr>
          <p:nvPr/>
        </p:nvSpPr>
        <p:spPr>
          <a:xfrm>
            <a:off x="7963120" y="2921689"/>
            <a:ext cx="3677968" cy="2788980"/>
          </a:xfrm>
          <a:custGeom>
            <a:avLst/>
            <a:gdLst>
              <a:gd name="connsiteX0" fmla="*/ 0 w 3677968"/>
              <a:gd name="connsiteY0" fmla="*/ 0 h 2788980"/>
              <a:gd name="connsiteX1" fmla="*/ 525424 w 3677968"/>
              <a:gd name="connsiteY1" fmla="*/ 0 h 2788980"/>
              <a:gd name="connsiteX2" fmla="*/ 1050848 w 3677968"/>
              <a:gd name="connsiteY2" fmla="*/ 0 h 2788980"/>
              <a:gd name="connsiteX3" fmla="*/ 1502713 w 3677968"/>
              <a:gd name="connsiteY3" fmla="*/ 0 h 2788980"/>
              <a:gd name="connsiteX4" fmla="*/ 2101696 w 3677968"/>
              <a:gd name="connsiteY4" fmla="*/ 0 h 2788980"/>
              <a:gd name="connsiteX5" fmla="*/ 2663900 w 3677968"/>
              <a:gd name="connsiteY5" fmla="*/ 0 h 2788980"/>
              <a:gd name="connsiteX6" fmla="*/ 3078985 w 3677968"/>
              <a:gd name="connsiteY6" fmla="*/ 0 h 2788980"/>
              <a:gd name="connsiteX7" fmla="*/ 3677968 w 3677968"/>
              <a:gd name="connsiteY7" fmla="*/ 0 h 2788980"/>
              <a:gd name="connsiteX8" fmla="*/ 3677968 w 3677968"/>
              <a:gd name="connsiteY8" fmla="*/ 474127 h 2788980"/>
              <a:gd name="connsiteX9" fmla="*/ 3677968 w 3677968"/>
              <a:gd name="connsiteY9" fmla="*/ 1087702 h 2788980"/>
              <a:gd name="connsiteX10" fmla="*/ 3677968 w 3677968"/>
              <a:gd name="connsiteY10" fmla="*/ 1701278 h 2788980"/>
              <a:gd name="connsiteX11" fmla="*/ 3677968 w 3677968"/>
              <a:gd name="connsiteY11" fmla="*/ 2231184 h 2788980"/>
              <a:gd name="connsiteX12" fmla="*/ 3677968 w 3677968"/>
              <a:gd name="connsiteY12" fmla="*/ 2788980 h 2788980"/>
              <a:gd name="connsiteX13" fmla="*/ 3152544 w 3677968"/>
              <a:gd name="connsiteY13" fmla="*/ 2788980 h 2788980"/>
              <a:gd name="connsiteX14" fmla="*/ 2627120 w 3677968"/>
              <a:gd name="connsiteY14" fmla="*/ 2788980 h 2788980"/>
              <a:gd name="connsiteX15" fmla="*/ 2064916 w 3677968"/>
              <a:gd name="connsiteY15" fmla="*/ 2788980 h 2788980"/>
              <a:gd name="connsiteX16" fmla="*/ 1613052 w 3677968"/>
              <a:gd name="connsiteY16" fmla="*/ 2788980 h 2788980"/>
              <a:gd name="connsiteX17" fmla="*/ 1014068 w 3677968"/>
              <a:gd name="connsiteY17" fmla="*/ 2788980 h 2788980"/>
              <a:gd name="connsiteX18" fmla="*/ 562204 w 3677968"/>
              <a:gd name="connsiteY18" fmla="*/ 2788980 h 2788980"/>
              <a:gd name="connsiteX19" fmla="*/ 0 w 3677968"/>
              <a:gd name="connsiteY19" fmla="*/ 2788980 h 2788980"/>
              <a:gd name="connsiteX20" fmla="*/ 0 w 3677968"/>
              <a:gd name="connsiteY20" fmla="*/ 2231184 h 2788980"/>
              <a:gd name="connsiteX21" fmla="*/ 0 w 3677968"/>
              <a:gd name="connsiteY21" fmla="*/ 1757057 h 2788980"/>
              <a:gd name="connsiteX22" fmla="*/ 0 w 3677968"/>
              <a:gd name="connsiteY22" fmla="*/ 1255041 h 2788980"/>
              <a:gd name="connsiteX23" fmla="*/ 0 w 3677968"/>
              <a:gd name="connsiteY23" fmla="*/ 753025 h 2788980"/>
              <a:gd name="connsiteX24" fmla="*/ 0 w 3677968"/>
              <a:gd name="connsiteY24" fmla="*/ 0 h 278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77968" h="2788980" fill="none" extrusionOk="0">
                <a:moveTo>
                  <a:pt x="0" y="0"/>
                </a:moveTo>
                <a:cubicBezTo>
                  <a:pt x="253013" y="-32200"/>
                  <a:pt x="287215" y="41865"/>
                  <a:pt x="525424" y="0"/>
                </a:cubicBezTo>
                <a:cubicBezTo>
                  <a:pt x="763633" y="-41865"/>
                  <a:pt x="837311" y="14557"/>
                  <a:pt x="1050848" y="0"/>
                </a:cubicBezTo>
                <a:cubicBezTo>
                  <a:pt x="1264385" y="-14557"/>
                  <a:pt x="1326453" y="6133"/>
                  <a:pt x="1502713" y="0"/>
                </a:cubicBezTo>
                <a:cubicBezTo>
                  <a:pt x="1678974" y="-6133"/>
                  <a:pt x="1967286" y="71674"/>
                  <a:pt x="2101696" y="0"/>
                </a:cubicBezTo>
                <a:cubicBezTo>
                  <a:pt x="2236106" y="-71674"/>
                  <a:pt x="2475822" y="24466"/>
                  <a:pt x="2663900" y="0"/>
                </a:cubicBezTo>
                <a:cubicBezTo>
                  <a:pt x="2851978" y="-24466"/>
                  <a:pt x="2969754" y="42471"/>
                  <a:pt x="3078985" y="0"/>
                </a:cubicBezTo>
                <a:cubicBezTo>
                  <a:pt x="3188217" y="-42471"/>
                  <a:pt x="3460229" y="24721"/>
                  <a:pt x="3677968" y="0"/>
                </a:cubicBezTo>
                <a:cubicBezTo>
                  <a:pt x="3693387" y="157599"/>
                  <a:pt x="3623427" y="298268"/>
                  <a:pt x="3677968" y="474127"/>
                </a:cubicBezTo>
                <a:cubicBezTo>
                  <a:pt x="3732509" y="649986"/>
                  <a:pt x="3636066" y="866051"/>
                  <a:pt x="3677968" y="1087702"/>
                </a:cubicBezTo>
                <a:cubicBezTo>
                  <a:pt x="3719870" y="1309354"/>
                  <a:pt x="3628760" y="1474341"/>
                  <a:pt x="3677968" y="1701278"/>
                </a:cubicBezTo>
                <a:cubicBezTo>
                  <a:pt x="3727176" y="1928215"/>
                  <a:pt x="3658364" y="2052293"/>
                  <a:pt x="3677968" y="2231184"/>
                </a:cubicBezTo>
                <a:cubicBezTo>
                  <a:pt x="3697572" y="2410075"/>
                  <a:pt x="3675968" y="2532465"/>
                  <a:pt x="3677968" y="2788980"/>
                </a:cubicBezTo>
                <a:cubicBezTo>
                  <a:pt x="3433699" y="2815252"/>
                  <a:pt x="3288231" y="2734075"/>
                  <a:pt x="3152544" y="2788980"/>
                </a:cubicBezTo>
                <a:cubicBezTo>
                  <a:pt x="3016857" y="2843885"/>
                  <a:pt x="2806732" y="2786266"/>
                  <a:pt x="2627120" y="2788980"/>
                </a:cubicBezTo>
                <a:cubicBezTo>
                  <a:pt x="2447508" y="2791694"/>
                  <a:pt x="2216071" y="2740010"/>
                  <a:pt x="2064916" y="2788980"/>
                </a:cubicBezTo>
                <a:cubicBezTo>
                  <a:pt x="1913761" y="2837950"/>
                  <a:pt x="1829861" y="2756756"/>
                  <a:pt x="1613052" y="2788980"/>
                </a:cubicBezTo>
                <a:cubicBezTo>
                  <a:pt x="1396243" y="2821204"/>
                  <a:pt x="1187874" y="2786158"/>
                  <a:pt x="1014068" y="2788980"/>
                </a:cubicBezTo>
                <a:cubicBezTo>
                  <a:pt x="840262" y="2791802"/>
                  <a:pt x="782945" y="2756933"/>
                  <a:pt x="562204" y="2788980"/>
                </a:cubicBezTo>
                <a:cubicBezTo>
                  <a:pt x="341463" y="2821027"/>
                  <a:pt x="241828" y="2780143"/>
                  <a:pt x="0" y="2788980"/>
                </a:cubicBezTo>
                <a:cubicBezTo>
                  <a:pt x="-50614" y="2607593"/>
                  <a:pt x="12414" y="2403493"/>
                  <a:pt x="0" y="2231184"/>
                </a:cubicBezTo>
                <a:cubicBezTo>
                  <a:pt x="-12414" y="2058875"/>
                  <a:pt x="27969" y="1949341"/>
                  <a:pt x="0" y="1757057"/>
                </a:cubicBezTo>
                <a:cubicBezTo>
                  <a:pt x="-27969" y="1564773"/>
                  <a:pt x="31908" y="1368886"/>
                  <a:pt x="0" y="1255041"/>
                </a:cubicBezTo>
                <a:cubicBezTo>
                  <a:pt x="-31908" y="1141196"/>
                  <a:pt x="53470" y="902171"/>
                  <a:pt x="0" y="753025"/>
                </a:cubicBezTo>
                <a:cubicBezTo>
                  <a:pt x="-53470" y="603879"/>
                  <a:pt x="49659" y="365361"/>
                  <a:pt x="0" y="0"/>
                </a:cubicBezTo>
                <a:close/>
              </a:path>
              <a:path w="3677968" h="2788980" stroke="0" extrusionOk="0">
                <a:moveTo>
                  <a:pt x="0" y="0"/>
                </a:moveTo>
                <a:cubicBezTo>
                  <a:pt x="174256" y="-28531"/>
                  <a:pt x="249313" y="7911"/>
                  <a:pt x="488644" y="0"/>
                </a:cubicBezTo>
                <a:cubicBezTo>
                  <a:pt x="727975" y="-7911"/>
                  <a:pt x="740425" y="23993"/>
                  <a:pt x="940509" y="0"/>
                </a:cubicBezTo>
                <a:cubicBezTo>
                  <a:pt x="1140593" y="-23993"/>
                  <a:pt x="1309420" y="17137"/>
                  <a:pt x="1465933" y="0"/>
                </a:cubicBezTo>
                <a:cubicBezTo>
                  <a:pt x="1622446" y="-17137"/>
                  <a:pt x="1776605" y="32657"/>
                  <a:pt x="1881018" y="0"/>
                </a:cubicBezTo>
                <a:cubicBezTo>
                  <a:pt x="1985431" y="-32657"/>
                  <a:pt x="2112230" y="37885"/>
                  <a:pt x="2332883" y="0"/>
                </a:cubicBezTo>
                <a:cubicBezTo>
                  <a:pt x="2553536" y="-37885"/>
                  <a:pt x="2668583" y="55488"/>
                  <a:pt x="2931866" y="0"/>
                </a:cubicBezTo>
                <a:cubicBezTo>
                  <a:pt x="3195149" y="-55488"/>
                  <a:pt x="3483716" y="31198"/>
                  <a:pt x="3677968" y="0"/>
                </a:cubicBezTo>
                <a:cubicBezTo>
                  <a:pt x="3751140" y="282226"/>
                  <a:pt x="3674787" y="361030"/>
                  <a:pt x="3677968" y="613576"/>
                </a:cubicBezTo>
                <a:cubicBezTo>
                  <a:pt x="3681149" y="866122"/>
                  <a:pt x="3632321" y="1058522"/>
                  <a:pt x="3677968" y="1199261"/>
                </a:cubicBezTo>
                <a:cubicBezTo>
                  <a:pt x="3723615" y="1340000"/>
                  <a:pt x="3647257" y="1549146"/>
                  <a:pt x="3677968" y="1812837"/>
                </a:cubicBezTo>
                <a:cubicBezTo>
                  <a:pt x="3708679" y="2076528"/>
                  <a:pt x="3565841" y="2387244"/>
                  <a:pt x="3677968" y="2788980"/>
                </a:cubicBezTo>
                <a:cubicBezTo>
                  <a:pt x="3537911" y="2837406"/>
                  <a:pt x="3322460" y="2778766"/>
                  <a:pt x="3152544" y="2788980"/>
                </a:cubicBezTo>
                <a:cubicBezTo>
                  <a:pt x="2982628" y="2799194"/>
                  <a:pt x="2739015" y="2723898"/>
                  <a:pt x="2553561" y="2788980"/>
                </a:cubicBezTo>
                <a:cubicBezTo>
                  <a:pt x="2368107" y="2854062"/>
                  <a:pt x="2238554" y="2724131"/>
                  <a:pt x="1954577" y="2788980"/>
                </a:cubicBezTo>
                <a:cubicBezTo>
                  <a:pt x="1670600" y="2853829"/>
                  <a:pt x="1646044" y="2748530"/>
                  <a:pt x="1429153" y="2788980"/>
                </a:cubicBezTo>
                <a:cubicBezTo>
                  <a:pt x="1212262" y="2829430"/>
                  <a:pt x="1065207" y="2729001"/>
                  <a:pt x="830170" y="2788980"/>
                </a:cubicBezTo>
                <a:cubicBezTo>
                  <a:pt x="595133" y="2848959"/>
                  <a:pt x="261064" y="2766202"/>
                  <a:pt x="0" y="2788980"/>
                </a:cubicBezTo>
                <a:cubicBezTo>
                  <a:pt x="-10194" y="2579586"/>
                  <a:pt x="55583" y="2444388"/>
                  <a:pt x="0" y="2259074"/>
                </a:cubicBezTo>
                <a:cubicBezTo>
                  <a:pt x="-55583" y="2073760"/>
                  <a:pt x="38394" y="1870246"/>
                  <a:pt x="0" y="1673388"/>
                </a:cubicBezTo>
                <a:cubicBezTo>
                  <a:pt x="-38394" y="1476530"/>
                  <a:pt x="26005" y="1323328"/>
                  <a:pt x="0" y="1087702"/>
                </a:cubicBezTo>
                <a:cubicBezTo>
                  <a:pt x="-26005" y="852076"/>
                  <a:pt x="5850" y="828560"/>
                  <a:pt x="0" y="613576"/>
                </a:cubicBezTo>
                <a:cubicBezTo>
                  <a:pt x="-5850" y="398592"/>
                  <a:pt x="2681" y="271255"/>
                  <a:pt x="0" y="0"/>
                </a:cubicBezTo>
                <a:close/>
              </a:path>
            </a:pathLst>
          </a:custGeom>
          <a:ln>
            <a:solidFill>
              <a:schemeClr val="tx1"/>
            </a:solidFill>
            <a:extLst>
              <a:ext uri="{C807C97D-BFC1-408E-A445-0C87EB9F89A2}">
                <ask:lineSketchStyleProps xmlns:ask="http://schemas.microsoft.com/office/drawing/2018/sketchyshapes" sd="3079220071">
                  <a:prstGeom prst="rect">
                    <a:avLst/>
                  </a:prstGeom>
                  <ask:type>
                    <ask:lineSketchScribble/>
                  </ask:type>
                </ask:lineSketchStyleProps>
              </a:ext>
            </a:extLst>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fr-FR" sz="400" b="1" dirty="0"/>
          </a:p>
          <a:p>
            <a:pPr marL="0" indent="0" algn="ctr">
              <a:buNone/>
            </a:pPr>
            <a:r>
              <a:rPr lang="fr-FR" b="1" dirty="0"/>
              <a:t>Profil Premium</a:t>
            </a:r>
          </a:p>
          <a:p>
            <a:pPr marL="0" indent="0" algn="ctr">
              <a:buNone/>
            </a:pPr>
            <a:endParaRPr lang="fr-FR" sz="1400" b="1" dirty="0"/>
          </a:p>
          <a:p>
            <a:pPr marL="0" indent="0" algn="ctr">
              <a:buNone/>
            </a:pPr>
            <a:r>
              <a:rPr lang="fr-FR" b="1" dirty="0"/>
              <a:t>6</a:t>
            </a:r>
            <a:r>
              <a:rPr lang="fr-FR" b="1" baseline="30000" dirty="0"/>
              <a:t>ème</a:t>
            </a:r>
            <a:r>
              <a:rPr lang="fr-FR" b="1" dirty="0"/>
              <a:t> à 197,20 € </a:t>
            </a:r>
          </a:p>
          <a:p>
            <a:pPr marL="0" indent="0" algn="ctr">
              <a:buNone/>
            </a:pPr>
            <a:endParaRPr lang="fr-FR" sz="1400" dirty="0"/>
          </a:p>
          <a:p>
            <a:pPr marL="0" indent="0" algn="ctr">
              <a:spcBef>
                <a:spcPts val="0"/>
              </a:spcBef>
              <a:buNone/>
            </a:pPr>
            <a:r>
              <a:rPr lang="fr-FR" sz="1400" dirty="0"/>
              <a:t>Crédit Agricole </a:t>
            </a:r>
            <a:r>
              <a:rPr lang="fr-FR" sz="1400" dirty="0" err="1"/>
              <a:t>Als.Vosges</a:t>
            </a:r>
            <a:r>
              <a:rPr lang="fr-FR" sz="1400" dirty="0"/>
              <a:t> (3</a:t>
            </a:r>
            <a:r>
              <a:rPr lang="fr-FR" sz="1400" baseline="30000" dirty="0"/>
              <a:t>ème</a:t>
            </a:r>
            <a:r>
              <a:rPr lang="fr-FR" sz="1400" dirty="0"/>
              <a:t> à 180 €)</a:t>
            </a:r>
          </a:p>
          <a:p>
            <a:pPr marL="0" indent="0" algn="ctr">
              <a:spcBef>
                <a:spcPts val="0"/>
              </a:spcBef>
              <a:buNone/>
            </a:pPr>
            <a:r>
              <a:rPr lang="fr-FR" sz="1400" dirty="0"/>
              <a:t>Crédit Agricole Nord Est (4</a:t>
            </a:r>
            <a:r>
              <a:rPr lang="fr-FR" sz="1400" baseline="30000" dirty="0"/>
              <a:t>ème</a:t>
            </a:r>
            <a:r>
              <a:rPr lang="fr-FR" sz="1400" dirty="0"/>
              <a:t> à 192 €)</a:t>
            </a:r>
          </a:p>
          <a:p>
            <a:pPr marL="0" indent="0" algn="ctr">
              <a:spcBef>
                <a:spcPts val="0"/>
              </a:spcBef>
              <a:buNone/>
            </a:pPr>
            <a:endParaRPr lang="fr-FR" sz="1400" dirty="0"/>
          </a:p>
          <a:p>
            <a:pPr marL="0" indent="0" algn="ctr">
              <a:spcBef>
                <a:spcPts val="0"/>
              </a:spcBef>
              <a:buNone/>
            </a:pPr>
            <a:r>
              <a:rPr lang="fr-FR" sz="1400" dirty="0">
                <a:solidFill>
                  <a:schemeClr val="accent4">
                    <a:lumMod val="75000"/>
                  </a:schemeClr>
                </a:solidFill>
              </a:rPr>
              <a:t>Crédit Agricole </a:t>
            </a:r>
            <a:r>
              <a:rPr lang="fr-FR" sz="1400" dirty="0" err="1">
                <a:solidFill>
                  <a:schemeClr val="accent4">
                    <a:lumMod val="75000"/>
                  </a:schemeClr>
                </a:solidFill>
              </a:rPr>
              <a:t>Champ.Bourg</a:t>
            </a:r>
            <a:r>
              <a:rPr lang="fr-FR" sz="1400" dirty="0">
                <a:solidFill>
                  <a:schemeClr val="accent4">
                    <a:lumMod val="75000"/>
                  </a:schemeClr>
                </a:solidFill>
              </a:rPr>
              <a:t>. et Lorraine (8</a:t>
            </a:r>
            <a:r>
              <a:rPr lang="fr-FR" sz="1400" baseline="30000" dirty="0">
                <a:solidFill>
                  <a:schemeClr val="accent4">
                    <a:lumMod val="75000"/>
                  </a:schemeClr>
                </a:solidFill>
              </a:rPr>
              <a:t>ème</a:t>
            </a:r>
            <a:r>
              <a:rPr lang="fr-FR" sz="1400" dirty="0">
                <a:solidFill>
                  <a:schemeClr val="accent4">
                    <a:lumMod val="75000"/>
                  </a:schemeClr>
                </a:solidFill>
              </a:rPr>
              <a:t> à 216 €)</a:t>
            </a:r>
          </a:p>
          <a:p>
            <a:pPr marL="0" indent="0" algn="ctr">
              <a:spcBef>
                <a:spcPts val="0"/>
              </a:spcBef>
              <a:buNone/>
            </a:pPr>
            <a:r>
              <a:rPr lang="fr-FR" sz="1400" dirty="0">
                <a:solidFill>
                  <a:schemeClr val="accent4">
                    <a:lumMod val="75000"/>
                  </a:schemeClr>
                </a:solidFill>
              </a:rPr>
              <a:t>Crédit Mutuel (12</a:t>
            </a:r>
            <a:r>
              <a:rPr lang="fr-FR" sz="1400" baseline="30000" dirty="0">
                <a:solidFill>
                  <a:schemeClr val="accent4">
                    <a:lumMod val="75000"/>
                  </a:schemeClr>
                </a:solidFill>
              </a:rPr>
              <a:t>ème</a:t>
            </a:r>
            <a:r>
              <a:rPr lang="fr-FR" sz="1400" dirty="0">
                <a:solidFill>
                  <a:schemeClr val="accent4">
                    <a:lumMod val="75000"/>
                  </a:schemeClr>
                </a:solidFill>
              </a:rPr>
              <a:t> à 242,15 €) </a:t>
            </a:r>
          </a:p>
        </p:txBody>
      </p:sp>
      <p:sp>
        <p:nvSpPr>
          <p:cNvPr id="8" name="Espace réservé du contenu 1">
            <a:extLst>
              <a:ext uri="{FF2B5EF4-FFF2-40B4-BE49-F238E27FC236}">
                <a16:creationId xmlns:a16="http://schemas.microsoft.com/office/drawing/2014/main" id="{8BCC309E-8EC5-2D66-A677-B8AFCDD57451}"/>
              </a:ext>
            </a:extLst>
          </p:cNvPr>
          <p:cNvSpPr txBox="1">
            <a:spLocks/>
          </p:cNvSpPr>
          <p:nvPr/>
        </p:nvSpPr>
        <p:spPr>
          <a:xfrm>
            <a:off x="550912" y="2921689"/>
            <a:ext cx="3595251" cy="2786744"/>
          </a:xfrm>
          <a:custGeom>
            <a:avLst/>
            <a:gdLst>
              <a:gd name="connsiteX0" fmla="*/ 0 w 3595251"/>
              <a:gd name="connsiteY0" fmla="*/ 0 h 2786744"/>
              <a:gd name="connsiteX1" fmla="*/ 599209 w 3595251"/>
              <a:gd name="connsiteY1" fmla="*/ 0 h 2786744"/>
              <a:gd name="connsiteX2" fmla="*/ 1126512 w 3595251"/>
              <a:gd name="connsiteY2" fmla="*/ 0 h 2786744"/>
              <a:gd name="connsiteX3" fmla="*/ 1725720 w 3595251"/>
              <a:gd name="connsiteY3" fmla="*/ 0 h 2786744"/>
              <a:gd name="connsiteX4" fmla="*/ 2324929 w 3595251"/>
              <a:gd name="connsiteY4" fmla="*/ 0 h 2786744"/>
              <a:gd name="connsiteX5" fmla="*/ 2924137 w 3595251"/>
              <a:gd name="connsiteY5" fmla="*/ 0 h 2786744"/>
              <a:gd name="connsiteX6" fmla="*/ 3595251 w 3595251"/>
              <a:gd name="connsiteY6" fmla="*/ 0 h 2786744"/>
              <a:gd name="connsiteX7" fmla="*/ 3595251 w 3595251"/>
              <a:gd name="connsiteY7" fmla="*/ 501614 h 2786744"/>
              <a:gd name="connsiteX8" fmla="*/ 3595251 w 3595251"/>
              <a:gd name="connsiteY8" fmla="*/ 1058963 h 2786744"/>
              <a:gd name="connsiteX9" fmla="*/ 3595251 w 3595251"/>
              <a:gd name="connsiteY9" fmla="*/ 1616312 h 2786744"/>
              <a:gd name="connsiteX10" fmla="*/ 3595251 w 3595251"/>
              <a:gd name="connsiteY10" fmla="*/ 2173660 h 2786744"/>
              <a:gd name="connsiteX11" fmla="*/ 3595251 w 3595251"/>
              <a:gd name="connsiteY11" fmla="*/ 2786744 h 2786744"/>
              <a:gd name="connsiteX12" fmla="*/ 3031995 w 3595251"/>
              <a:gd name="connsiteY12" fmla="*/ 2786744 h 2786744"/>
              <a:gd name="connsiteX13" fmla="*/ 2468739 w 3595251"/>
              <a:gd name="connsiteY13" fmla="*/ 2786744 h 2786744"/>
              <a:gd name="connsiteX14" fmla="*/ 1833578 w 3595251"/>
              <a:gd name="connsiteY14" fmla="*/ 2786744 h 2786744"/>
              <a:gd name="connsiteX15" fmla="*/ 1270322 w 3595251"/>
              <a:gd name="connsiteY15" fmla="*/ 2786744 h 2786744"/>
              <a:gd name="connsiteX16" fmla="*/ 635161 w 3595251"/>
              <a:gd name="connsiteY16" fmla="*/ 2786744 h 2786744"/>
              <a:gd name="connsiteX17" fmla="*/ 0 w 3595251"/>
              <a:gd name="connsiteY17" fmla="*/ 2786744 h 2786744"/>
              <a:gd name="connsiteX18" fmla="*/ 0 w 3595251"/>
              <a:gd name="connsiteY18" fmla="*/ 2257263 h 2786744"/>
              <a:gd name="connsiteX19" fmla="*/ 0 w 3595251"/>
              <a:gd name="connsiteY19" fmla="*/ 1672046 h 2786744"/>
              <a:gd name="connsiteX20" fmla="*/ 0 w 3595251"/>
              <a:gd name="connsiteY20" fmla="*/ 1114698 h 2786744"/>
              <a:gd name="connsiteX21" fmla="*/ 0 w 3595251"/>
              <a:gd name="connsiteY21" fmla="*/ 613084 h 2786744"/>
              <a:gd name="connsiteX22" fmla="*/ 0 w 3595251"/>
              <a:gd name="connsiteY22" fmla="*/ 0 h 2786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95251" h="2786744" fill="none" extrusionOk="0">
                <a:moveTo>
                  <a:pt x="0" y="0"/>
                </a:moveTo>
                <a:cubicBezTo>
                  <a:pt x="257395" y="-20149"/>
                  <a:pt x="433315" y="7819"/>
                  <a:pt x="599209" y="0"/>
                </a:cubicBezTo>
                <a:cubicBezTo>
                  <a:pt x="765103" y="-7819"/>
                  <a:pt x="866364" y="33859"/>
                  <a:pt x="1126512" y="0"/>
                </a:cubicBezTo>
                <a:cubicBezTo>
                  <a:pt x="1386660" y="-33859"/>
                  <a:pt x="1562173" y="26295"/>
                  <a:pt x="1725720" y="0"/>
                </a:cubicBezTo>
                <a:cubicBezTo>
                  <a:pt x="1889267" y="-26295"/>
                  <a:pt x="2125318" y="59826"/>
                  <a:pt x="2324929" y="0"/>
                </a:cubicBezTo>
                <a:cubicBezTo>
                  <a:pt x="2524540" y="-59826"/>
                  <a:pt x="2755660" y="20294"/>
                  <a:pt x="2924137" y="0"/>
                </a:cubicBezTo>
                <a:cubicBezTo>
                  <a:pt x="3092614" y="-20294"/>
                  <a:pt x="3325712" y="23184"/>
                  <a:pt x="3595251" y="0"/>
                </a:cubicBezTo>
                <a:cubicBezTo>
                  <a:pt x="3633757" y="200602"/>
                  <a:pt x="3594310" y="276909"/>
                  <a:pt x="3595251" y="501614"/>
                </a:cubicBezTo>
                <a:cubicBezTo>
                  <a:pt x="3596192" y="726319"/>
                  <a:pt x="3579963" y="796139"/>
                  <a:pt x="3595251" y="1058963"/>
                </a:cubicBezTo>
                <a:cubicBezTo>
                  <a:pt x="3610539" y="1321787"/>
                  <a:pt x="3591347" y="1495305"/>
                  <a:pt x="3595251" y="1616312"/>
                </a:cubicBezTo>
                <a:cubicBezTo>
                  <a:pt x="3599155" y="1737319"/>
                  <a:pt x="3562073" y="1988462"/>
                  <a:pt x="3595251" y="2173660"/>
                </a:cubicBezTo>
                <a:cubicBezTo>
                  <a:pt x="3628429" y="2358858"/>
                  <a:pt x="3594502" y="2506128"/>
                  <a:pt x="3595251" y="2786744"/>
                </a:cubicBezTo>
                <a:cubicBezTo>
                  <a:pt x="3458059" y="2788555"/>
                  <a:pt x="3228178" y="2721434"/>
                  <a:pt x="3031995" y="2786744"/>
                </a:cubicBezTo>
                <a:cubicBezTo>
                  <a:pt x="2835812" y="2852054"/>
                  <a:pt x="2611053" y="2725722"/>
                  <a:pt x="2468739" y="2786744"/>
                </a:cubicBezTo>
                <a:cubicBezTo>
                  <a:pt x="2326425" y="2847766"/>
                  <a:pt x="2016240" y="2769123"/>
                  <a:pt x="1833578" y="2786744"/>
                </a:cubicBezTo>
                <a:cubicBezTo>
                  <a:pt x="1650916" y="2804365"/>
                  <a:pt x="1509654" y="2758518"/>
                  <a:pt x="1270322" y="2786744"/>
                </a:cubicBezTo>
                <a:cubicBezTo>
                  <a:pt x="1030990" y="2814970"/>
                  <a:pt x="847908" y="2781424"/>
                  <a:pt x="635161" y="2786744"/>
                </a:cubicBezTo>
                <a:cubicBezTo>
                  <a:pt x="422414" y="2792064"/>
                  <a:pt x="297064" y="2762690"/>
                  <a:pt x="0" y="2786744"/>
                </a:cubicBezTo>
                <a:cubicBezTo>
                  <a:pt x="-14090" y="2667443"/>
                  <a:pt x="60238" y="2477967"/>
                  <a:pt x="0" y="2257263"/>
                </a:cubicBezTo>
                <a:cubicBezTo>
                  <a:pt x="-60238" y="2036559"/>
                  <a:pt x="42449" y="1790698"/>
                  <a:pt x="0" y="1672046"/>
                </a:cubicBezTo>
                <a:cubicBezTo>
                  <a:pt x="-42449" y="1553394"/>
                  <a:pt x="28938" y="1295957"/>
                  <a:pt x="0" y="1114698"/>
                </a:cubicBezTo>
                <a:cubicBezTo>
                  <a:pt x="-28938" y="933439"/>
                  <a:pt x="36144" y="771685"/>
                  <a:pt x="0" y="613084"/>
                </a:cubicBezTo>
                <a:cubicBezTo>
                  <a:pt x="-36144" y="454483"/>
                  <a:pt x="42046" y="143458"/>
                  <a:pt x="0" y="0"/>
                </a:cubicBezTo>
                <a:close/>
              </a:path>
              <a:path w="3595251" h="2786744" stroke="0" extrusionOk="0">
                <a:moveTo>
                  <a:pt x="0" y="0"/>
                </a:moveTo>
                <a:cubicBezTo>
                  <a:pt x="134737" y="-26831"/>
                  <a:pt x="449022" y="41344"/>
                  <a:pt x="599209" y="0"/>
                </a:cubicBezTo>
                <a:cubicBezTo>
                  <a:pt x="749396" y="-41344"/>
                  <a:pt x="1098963" y="9494"/>
                  <a:pt x="1270322" y="0"/>
                </a:cubicBezTo>
                <a:cubicBezTo>
                  <a:pt x="1441681" y="-9494"/>
                  <a:pt x="1576892" y="12060"/>
                  <a:pt x="1761673" y="0"/>
                </a:cubicBezTo>
                <a:cubicBezTo>
                  <a:pt x="1946454" y="-12060"/>
                  <a:pt x="2183908" y="44243"/>
                  <a:pt x="2324929" y="0"/>
                </a:cubicBezTo>
                <a:cubicBezTo>
                  <a:pt x="2465950" y="-44243"/>
                  <a:pt x="2831263" y="25057"/>
                  <a:pt x="2960090" y="0"/>
                </a:cubicBezTo>
                <a:cubicBezTo>
                  <a:pt x="3088917" y="-25057"/>
                  <a:pt x="3318511" y="3115"/>
                  <a:pt x="3595251" y="0"/>
                </a:cubicBezTo>
                <a:cubicBezTo>
                  <a:pt x="3665811" y="196070"/>
                  <a:pt x="3538355" y="446469"/>
                  <a:pt x="3595251" y="613084"/>
                </a:cubicBezTo>
                <a:cubicBezTo>
                  <a:pt x="3652147" y="779699"/>
                  <a:pt x="3580149" y="1016136"/>
                  <a:pt x="3595251" y="1198300"/>
                </a:cubicBezTo>
                <a:cubicBezTo>
                  <a:pt x="3610353" y="1380464"/>
                  <a:pt x="3550666" y="1475536"/>
                  <a:pt x="3595251" y="1672046"/>
                </a:cubicBezTo>
                <a:cubicBezTo>
                  <a:pt x="3639836" y="1868556"/>
                  <a:pt x="3533636" y="2089490"/>
                  <a:pt x="3595251" y="2201528"/>
                </a:cubicBezTo>
                <a:cubicBezTo>
                  <a:pt x="3656866" y="2313566"/>
                  <a:pt x="3527057" y="2663447"/>
                  <a:pt x="3595251" y="2786744"/>
                </a:cubicBezTo>
                <a:cubicBezTo>
                  <a:pt x="3302237" y="2803247"/>
                  <a:pt x="3266310" y="2775055"/>
                  <a:pt x="2960090" y="2786744"/>
                </a:cubicBezTo>
                <a:cubicBezTo>
                  <a:pt x="2653870" y="2798433"/>
                  <a:pt x="2621266" y="2737379"/>
                  <a:pt x="2432787" y="2786744"/>
                </a:cubicBezTo>
                <a:cubicBezTo>
                  <a:pt x="2244308" y="2836109"/>
                  <a:pt x="2022853" y="2720470"/>
                  <a:pt x="1869531" y="2786744"/>
                </a:cubicBezTo>
                <a:cubicBezTo>
                  <a:pt x="1716209" y="2853018"/>
                  <a:pt x="1415124" y="2776695"/>
                  <a:pt x="1270322" y="2786744"/>
                </a:cubicBezTo>
                <a:cubicBezTo>
                  <a:pt x="1125520" y="2796793"/>
                  <a:pt x="861803" y="2728951"/>
                  <a:pt x="743019" y="2786744"/>
                </a:cubicBezTo>
                <a:cubicBezTo>
                  <a:pt x="624235" y="2844537"/>
                  <a:pt x="215925" y="2782074"/>
                  <a:pt x="0" y="2786744"/>
                </a:cubicBezTo>
                <a:cubicBezTo>
                  <a:pt x="-21706" y="2517896"/>
                  <a:pt x="32682" y="2406470"/>
                  <a:pt x="0" y="2201528"/>
                </a:cubicBezTo>
                <a:cubicBezTo>
                  <a:pt x="-32682" y="1996586"/>
                  <a:pt x="31517" y="1764280"/>
                  <a:pt x="0" y="1616312"/>
                </a:cubicBezTo>
                <a:cubicBezTo>
                  <a:pt x="-31517" y="1468344"/>
                  <a:pt x="30321" y="1290263"/>
                  <a:pt x="0" y="1086830"/>
                </a:cubicBezTo>
                <a:cubicBezTo>
                  <a:pt x="-30321" y="883397"/>
                  <a:pt x="28535" y="764856"/>
                  <a:pt x="0" y="585216"/>
                </a:cubicBezTo>
                <a:cubicBezTo>
                  <a:pt x="-28535" y="405576"/>
                  <a:pt x="50005" y="171763"/>
                  <a:pt x="0" y="0"/>
                </a:cubicBezTo>
                <a:close/>
              </a:path>
            </a:pathLst>
          </a:custGeom>
          <a:ln>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fr-FR" sz="400" b="1" dirty="0"/>
          </a:p>
          <a:p>
            <a:pPr marL="0" indent="0" algn="ctr">
              <a:buNone/>
            </a:pPr>
            <a:r>
              <a:rPr lang="fr-FR" sz="1800" b="1" dirty="0"/>
              <a:t>Profil Jeunes</a:t>
            </a:r>
          </a:p>
          <a:p>
            <a:pPr marL="0" indent="0" algn="ctr">
              <a:buNone/>
            </a:pPr>
            <a:endParaRPr lang="fr-FR" sz="1400" b="1" dirty="0"/>
          </a:p>
          <a:p>
            <a:pPr marL="0" indent="0" algn="ctr">
              <a:buNone/>
            </a:pPr>
            <a:r>
              <a:rPr lang="fr-FR" b="1" dirty="0"/>
              <a:t>5</a:t>
            </a:r>
            <a:r>
              <a:rPr lang="fr-FR" b="1" baseline="30000" dirty="0"/>
              <a:t>ème</a:t>
            </a:r>
            <a:r>
              <a:rPr lang="fr-FR" b="1" dirty="0"/>
              <a:t> à 23,93 €</a:t>
            </a:r>
          </a:p>
          <a:p>
            <a:pPr marL="0" indent="0" algn="ctr">
              <a:buNone/>
            </a:pPr>
            <a:endParaRPr lang="fr-FR" sz="2400" dirty="0"/>
          </a:p>
          <a:p>
            <a:pPr marL="0" indent="0" algn="ctr">
              <a:spcBef>
                <a:spcPts val="0"/>
              </a:spcBef>
              <a:buNone/>
            </a:pPr>
            <a:r>
              <a:rPr lang="fr-FR" sz="1400" dirty="0"/>
              <a:t> Banque Populaire (4</a:t>
            </a:r>
            <a:r>
              <a:rPr lang="fr-FR" sz="1400" baseline="30000" dirty="0"/>
              <a:t>ème</a:t>
            </a:r>
            <a:r>
              <a:rPr lang="fr-FR" sz="1400" dirty="0"/>
              <a:t> à 20,86 €)</a:t>
            </a:r>
          </a:p>
          <a:p>
            <a:pPr marL="0" indent="0" algn="ctr">
              <a:buNone/>
            </a:pPr>
            <a:endParaRPr lang="fr-FR" sz="1400" dirty="0"/>
          </a:p>
          <a:p>
            <a:pPr marL="0" indent="0" algn="ctr">
              <a:spcBef>
                <a:spcPts val="0"/>
              </a:spcBef>
              <a:buNone/>
            </a:pPr>
            <a:r>
              <a:rPr lang="fr-FR" sz="1400" dirty="0">
                <a:solidFill>
                  <a:schemeClr val="accent4">
                    <a:lumMod val="75000"/>
                  </a:schemeClr>
                </a:solidFill>
              </a:rPr>
              <a:t>Crédit Agricole (6</a:t>
            </a:r>
            <a:r>
              <a:rPr lang="fr-FR" sz="1400" baseline="30000" dirty="0">
                <a:solidFill>
                  <a:schemeClr val="accent4">
                    <a:lumMod val="75000"/>
                  </a:schemeClr>
                </a:solidFill>
              </a:rPr>
              <a:t>ème </a:t>
            </a:r>
            <a:r>
              <a:rPr lang="fr-FR" sz="1400" dirty="0">
                <a:solidFill>
                  <a:schemeClr val="accent4">
                    <a:lumMod val="75000"/>
                  </a:schemeClr>
                </a:solidFill>
              </a:rPr>
              <a:t>à 24 €)</a:t>
            </a:r>
          </a:p>
          <a:p>
            <a:pPr marL="0" indent="0" algn="ctr">
              <a:spcBef>
                <a:spcPts val="0"/>
              </a:spcBef>
              <a:buNone/>
            </a:pPr>
            <a:r>
              <a:rPr lang="fr-FR" sz="1400" dirty="0">
                <a:solidFill>
                  <a:schemeClr val="accent4">
                    <a:lumMod val="75000"/>
                  </a:schemeClr>
                </a:solidFill>
              </a:rPr>
              <a:t>Crédit Mutuel (12</a:t>
            </a:r>
            <a:r>
              <a:rPr lang="fr-FR" sz="1400" baseline="30000" dirty="0">
                <a:solidFill>
                  <a:schemeClr val="accent4">
                    <a:lumMod val="75000"/>
                  </a:schemeClr>
                </a:solidFill>
              </a:rPr>
              <a:t>ème </a:t>
            </a:r>
            <a:r>
              <a:rPr lang="fr-FR" sz="1400" dirty="0">
                <a:solidFill>
                  <a:schemeClr val="accent4">
                    <a:lumMod val="75000"/>
                  </a:schemeClr>
                </a:solidFill>
              </a:rPr>
              <a:t>à 31,96 €) </a:t>
            </a:r>
          </a:p>
        </p:txBody>
      </p:sp>
      <p:sp>
        <p:nvSpPr>
          <p:cNvPr id="4" name="ZoneTexte 3">
            <a:extLst>
              <a:ext uri="{FF2B5EF4-FFF2-40B4-BE49-F238E27FC236}">
                <a16:creationId xmlns:a16="http://schemas.microsoft.com/office/drawing/2014/main" id="{8CBE42B4-8674-A5E9-4B8B-C68A163F97A9}"/>
              </a:ext>
            </a:extLst>
          </p:cNvPr>
          <p:cNvSpPr txBox="1"/>
          <p:nvPr/>
        </p:nvSpPr>
        <p:spPr>
          <a:xfrm>
            <a:off x="9408390" y="6458215"/>
            <a:ext cx="2267673" cy="215444"/>
          </a:xfrm>
          <a:prstGeom prst="rect">
            <a:avLst/>
          </a:prstGeom>
          <a:noFill/>
        </p:spPr>
        <p:txBody>
          <a:bodyPr wrap="square">
            <a:spAutoFit/>
          </a:bodyPr>
          <a:lstStyle/>
          <a:p>
            <a:pPr algn="r">
              <a:spcAft>
                <a:spcPts val="600"/>
              </a:spcAft>
            </a:pPr>
            <a:r>
              <a:rPr lang="fr-FR" sz="800" dirty="0">
                <a:solidFill>
                  <a:schemeClr val="tx1">
                    <a:lumMod val="75000"/>
                    <a:lumOff val="25000"/>
                  </a:schemeClr>
                </a:solidFill>
              </a:rPr>
              <a:t>Source : </a:t>
            </a:r>
            <a:r>
              <a:rPr lang="fr-FR" sz="800" dirty="0" err="1">
                <a:solidFill>
                  <a:schemeClr val="tx1">
                    <a:lumMod val="75000"/>
                    <a:lumOff val="25000"/>
                  </a:schemeClr>
                </a:solidFill>
              </a:rPr>
              <a:t>MoneyVox</a:t>
            </a:r>
            <a:r>
              <a:rPr lang="fr-FR" sz="800" dirty="0">
                <a:solidFill>
                  <a:schemeClr val="tx1">
                    <a:lumMod val="75000"/>
                    <a:lumOff val="25000"/>
                  </a:schemeClr>
                </a:solidFill>
              </a:rPr>
              <a:t> mars 2024</a:t>
            </a:r>
          </a:p>
        </p:txBody>
      </p:sp>
    </p:spTree>
    <p:extLst>
      <p:ext uri="{BB962C8B-B14F-4D97-AF65-F5344CB8AC3E}">
        <p14:creationId xmlns:p14="http://schemas.microsoft.com/office/powerpoint/2010/main" val="1530511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695324" y="1388669"/>
            <a:ext cx="11123613" cy="4860000"/>
          </a:xfrm>
        </p:spPr>
        <p:txBody>
          <a:bodyPr/>
          <a:lstStyle/>
          <a:p>
            <a:pPr>
              <a:buClr>
                <a:srgbClr val="EF0F1D"/>
              </a:buClr>
            </a:pPr>
            <a:r>
              <a:rPr lang="fr-FR" dirty="0"/>
              <a:t>Le benchmark réalisé repose aussi sur les pratiques de nos principaux concurrents, déterminés par les volumétries des mobilités bancaires réalisées sur l’année 2023.</a:t>
            </a:r>
          </a:p>
          <a:p>
            <a:pPr>
              <a:buClr>
                <a:srgbClr val="EF0F1D"/>
              </a:buClr>
            </a:pPr>
            <a:r>
              <a:rPr lang="fr-FR" dirty="0"/>
              <a:t>Les établissements, pour lesquels le solde de départs clients est plus fort que le solde d’arrivées, sont : Crédit Mutuel, </a:t>
            </a:r>
            <a:r>
              <a:rPr lang="fr-FR" dirty="0" err="1"/>
              <a:t>BoursoBank</a:t>
            </a:r>
            <a:r>
              <a:rPr lang="fr-FR" dirty="0"/>
              <a:t>, Crédit Agricole, CIC, Banque Populaire.</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dirty="0"/>
              <a:t>5 établissements représentent </a:t>
            </a:r>
            <a:r>
              <a:rPr lang="fr-FR" dirty="0">
                <a:solidFill>
                  <a:schemeClr val="accent4">
                    <a:lumMod val="75000"/>
                  </a:schemeClr>
                </a:solidFill>
              </a:rPr>
              <a:t>89 % de nos départs bruts</a:t>
            </a:r>
            <a:r>
              <a:rPr lang="fr-FR" dirty="0"/>
              <a:t>, dont nos 2 concurrents principaux et 1 banque en ligne. </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1</a:t>
            </a:r>
          </a:p>
        </p:txBody>
      </p:sp>
      <p:graphicFrame>
        <p:nvGraphicFramePr>
          <p:cNvPr id="10" name="Graphique 9">
            <a:extLst>
              <a:ext uri="{FF2B5EF4-FFF2-40B4-BE49-F238E27FC236}">
                <a16:creationId xmlns:a16="http://schemas.microsoft.com/office/drawing/2014/main" id="{72FEA0ED-93CC-F095-E838-F0E3437B6A32}"/>
              </a:ext>
            </a:extLst>
          </p:cNvPr>
          <p:cNvGraphicFramePr/>
          <p:nvPr>
            <p:extLst>
              <p:ext uri="{D42A27DB-BD31-4B8C-83A1-F6EECF244321}">
                <p14:modId xmlns:p14="http://schemas.microsoft.com/office/powerpoint/2010/main" val="3066307508"/>
              </p:ext>
            </p:extLst>
          </p:nvPr>
        </p:nvGraphicFramePr>
        <p:xfrm>
          <a:off x="2790877" y="3206387"/>
          <a:ext cx="7096835" cy="2905167"/>
        </p:xfrm>
        <a:graphic>
          <a:graphicData uri="http://schemas.openxmlformats.org/drawingml/2006/chart">
            <c:chart xmlns:c="http://schemas.openxmlformats.org/drawingml/2006/chart" xmlns:r="http://schemas.openxmlformats.org/officeDocument/2006/relationships" r:id="rId3"/>
          </a:graphicData>
        </a:graphic>
      </p:graphicFrame>
      <p:pic>
        <p:nvPicPr>
          <p:cNvPr id="11" name="Picture 8" descr="Résultat de recherche d'images pour &quot;CIC&quot;">
            <a:extLst>
              <a:ext uri="{FF2B5EF4-FFF2-40B4-BE49-F238E27FC236}">
                <a16:creationId xmlns:a16="http://schemas.microsoft.com/office/drawing/2014/main" id="{0FB49E5F-30BF-2B5D-BEF7-11D4DF104F0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79146" y="2759909"/>
            <a:ext cx="548538" cy="234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a:extLst>
              <a:ext uri="{FF2B5EF4-FFF2-40B4-BE49-F238E27FC236}">
                <a16:creationId xmlns:a16="http://schemas.microsoft.com/office/drawing/2014/main" id="{EDEEF40F-1EE7-418C-3472-C0E5A4EFCD2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21410" y="2674999"/>
            <a:ext cx="410039" cy="38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oneTexte 12">
            <a:extLst>
              <a:ext uri="{FF2B5EF4-FFF2-40B4-BE49-F238E27FC236}">
                <a16:creationId xmlns:a16="http://schemas.microsoft.com/office/drawing/2014/main" id="{AB495CBA-B150-DD3A-CAF3-A1110280FA20}"/>
              </a:ext>
            </a:extLst>
          </p:cNvPr>
          <p:cNvSpPr txBox="1"/>
          <p:nvPr/>
        </p:nvSpPr>
        <p:spPr>
          <a:xfrm>
            <a:off x="5099317" y="6060878"/>
            <a:ext cx="4762664" cy="307777"/>
          </a:xfrm>
          <a:prstGeom prst="rect">
            <a:avLst/>
          </a:prstGeom>
          <a:noFill/>
        </p:spPr>
        <p:txBody>
          <a:bodyPr wrap="square" rtlCol="0">
            <a:spAutoFit/>
          </a:bodyPr>
          <a:lstStyle/>
          <a:p>
            <a:pPr algn="r"/>
            <a:r>
              <a:rPr lang="fr-FR" sz="1400" b="1" dirty="0">
                <a:solidFill>
                  <a:srgbClr val="00B050"/>
                </a:solidFill>
                <a:latin typeface="Calibri"/>
              </a:rPr>
              <a:t>Arrivées</a:t>
            </a:r>
            <a:r>
              <a:rPr lang="fr-FR" sz="1400" b="1" dirty="0">
                <a:solidFill>
                  <a:prstClr val="black">
                    <a:lumMod val="50000"/>
                    <a:lumOff val="50000"/>
                  </a:prstClr>
                </a:solidFill>
                <a:latin typeface="Calibri"/>
              </a:rPr>
              <a:t> et </a:t>
            </a:r>
            <a:r>
              <a:rPr lang="fr-FR" sz="1400" b="1" dirty="0">
                <a:solidFill>
                  <a:srgbClr val="D11921"/>
                </a:solidFill>
                <a:latin typeface="Calibri"/>
              </a:rPr>
              <a:t>Départs</a:t>
            </a:r>
            <a:r>
              <a:rPr lang="fr-FR" sz="1400" b="1" dirty="0">
                <a:solidFill>
                  <a:prstClr val="black">
                    <a:lumMod val="50000"/>
                    <a:lumOff val="50000"/>
                  </a:prstClr>
                </a:solidFill>
                <a:latin typeface="Calibri"/>
              </a:rPr>
              <a:t> des clients – CEGEE 2023 – 31/12/2023</a:t>
            </a:r>
          </a:p>
        </p:txBody>
      </p:sp>
      <p:pic>
        <p:nvPicPr>
          <p:cNvPr id="14" name="Picture 2" descr="Accueil">
            <a:extLst>
              <a:ext uri="{FF2B5EF4-FFF2-40B4-BE49-F238E27FC236}">
                <a16:creationId xmlns:a16="http://schemas.microsoft.com/office/drawing/2014/main" id="{C2E2E254-B4CD-621B-EAAD-D5E9FCB6831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9946" r="73515" b="19288"/>
          <a:stretch/>
        </p:blipFill>
        <p:spPr bwMode="auto">
          <a:xfrm>
            <a:off x="6282530" y="2672481"/>
            <a:ext cx="583305" cy="396791"/>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6B60E185-9030-1BE2-4958-3BAA0E8683CD}"/>
              </a:ext>
            </a:extLst>
          </p:cNvPr>
          <p:cNvSpPr/>
          <p:nvPr/>
        </p:nvSpPr>
        <p:spPr>
          <a:xfrm>
            <a:off x="3569251" y="2623942"/>
            <a:ext cx="3482030" cy="477898"/>
          </a:xfrm>
          <a:prstGeom prst="rect">
            <a:avLst/>
          </a:prstGeom>
          <a:noFill/>
          <a:ln w="28575" cap="flat" cmpd="sng" algn="ctr">
            <a:solidFill>
              <a:srgbClr val="D1192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a:ea typeface="+mn-ea"/>
              <a:cs typeface="+mn-cs"/>
            </a:endParaRPr>
          </a:p>
        </p:txBody>
      </p:sp>
      <p:sp>
        <p:nvSpPr>
          <p:cNvPr id="16" name="Rectangle à coins arrondis 25">
            <a:extLst>
              <a:ext uri="{FF2B5EF4-FFF2-40B4-BE49-F238E27FC236}">
                <a16:creationId xmlns:a16="http://schemas.microsoft.com/office/drawing/2014/main" id="{4CA58AFD-8BF7-F43B-DF13-92008C04C5E1}"/>
              </a:ext>
            </a:extLst>
          </p:cNvPr>
          <p:cNvSpPr/>
          <p:nvPr/>
        </p:nvSpPr>
        <p:spPr>
          <a:xfrm>
            <a:off x="10378302" y="4335119"/>
            <a:ext cx="1263585" cy="372191"/>
          </a:xfrm>
          <a:prstGeom prst="roundRect">
            <a:avLst/>
          </a:prstGeom>
          <a:solidFill>
            <a:schemeClr val="bg1"/>
          </a:solidFill>
          <a:ln w="50800" cap="flat" cmpd="sng" algn="ctr">
            <a:solidFill>
              <a:srgbClr val="3EAB3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3EAB36"/>
                </a:solidFill>
                <a:effectLst/>
                <a:uLnTx/>
                <a:uFillTx/>
                <a:latin typeface="Calibri"/>
                <a:ea typeface="+mn-ea"/>
                <a:cs typeface="+mn-cs"/>
              </a:rPr>
              <a:t>Solde positif</a:t>
            </a:r>
          </a:p>
        </p:txBody>
      </p:sp>
      <p:sp>
        <p:nvSpPr>
          <p:cNvPr id="17" name="Rectangle à coins arrondis 26">
            <a:extLst>
              <a:ext uri="{FF2B5EF4-FFF2-40B4-BE49-F238E27FC236}">
                <a16:creationId xmlns:a16="http://schemas.microsoft.com/office/drawing/2014/main" id="{447275F4-9156-E710-D64D-6A95C64101F4}"/>
              </a:ext>
            </a:extLst>
          </p:cNvPr>
          <p:cNvSpPr/>
          <p:nvPr/>
        </p:nvSpPr>
        <p:spPr>
          <a:xfrm>
            <a:off x="10375392" y="4886816"/>
            <a:ext cx="1263585" cy="372191"/>
          </a:xfrm>
          <a:prstGeom prst="roundRect">
            <a:avLst/>
          </a:prstGeom>
          <a:noFill/>
          <a:ln w="50800" cap="flat" cmpd="sng" algn="ctr">
            <a:solidFill>
              <a:srgbClr val="D1192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D11921"/>
                </a:solidFill>
                <a:effectLst/>
                <a:uLnTx/>
                <a:uFillTx/>
                <a:latin typeface="Calibri"/>
                <a:ea typeface="+mn-ea"/>
                <a:cs typeface="+mn-cs"/>
              </a:rPr>
              <a:t>Solde négatif</a:t>
            </a:r>
          </a:p>
        </p:txBody>
      </p:sp>
      <p:pic>
        <p:nvPicPr>
          <p:cNvPr id="18" name="Image 17">
            <a:extLst>
              <a:ext uri="{FF2B5EF4-FFF2-40B4-BE49-F238E27FC236}">
                <a16:creationId xmlns:a16="http://schemas.microsoft.com/office/drawing/2014/main" id="{8AC50D66-ECEB-964D-A666-65E5AA813AA3}"/>
              </a:ext>
            </a:extLst>
          </p:cNvPr>
          <p:cNvPicPr>
            <a:picLocks noChangeAspect="1"/>
          </p:cNvPicPr>
          <p:nvPr/>
        </p:nvPicPr>
        <p:blipFill>
          <a:blip r:embed="rId7"/>
          <a:stretch>
            <a:fillRect/>
          </a:stretch>
        </p:blipFill>
        <p:spPr>
          <a:xfrm>
            <a:off x="9184081" y="2677925"/>
            <a:ext cx="398069" cy="369905"/>
          </a:xfrm>
          <a:prstGeom prst="rect">
            <a:avLst/>
          </a:prstGeom>
        </p:spPr>
      </p:pic>
      <p:sp>
        <p:nvSpPr>
          <p:cNvPr id="19" name="ZoneTexte 18">
            <a:extLst>
              <a:ext uri="{FF2B5EF4-FFF2-40B4-BE49-F238E27FC236}">
                <a16:creationId xmlns:a16="http://schemas.microsoft.com/office/drawing/2014/main" id="{67A7BF2D-48CD-19CB-34A6-38779CB18577}"/>
              </a:ext>
            </a:extLst>
          </p:cNvPr>
          <p:cNvSpPr txBox="1"/>
          <p:nvPr/>
        </p:nvSpPr>
        <p:spPr>
          <a:xfrm>
            <a:off x="1389888" y="3978922"/>
            <a:ext cx="1049431" cy="338554"/>
          </a:xfrm>
          <a:prstGeom prst="rect">
            <a:avLst/>
          </a:prstGeom>
          <a:solidFill>
            <a:schemeClr val="bg1"/>
          </a:solidFill>
        </p:spPr>
        <p:txBody>
          <a:bodyPr wrap="square" rtlCol="0">
            <a:spAutoFit/>
          </a:bodyPr>
          <a:lstStyle/>
          <a:p>
            <a:r>
              <a:rPr lang="fr-FR" sz="1600" b="1" dirty="0">
                <a:solidFill>
                  <a:srgbClr val="3EAB36"/>
                </a:solidFill>
                <a:latin typeface="Calibri"/>
              </a:rPr>
              <a:t>Arrivées</a:t>
            </a:r>
          </a:p>
        </p:txBody>
      </p:sp>
      <p:sp>
        <p:nvSpPr>
          <p:cNvPr id="20" name="ZoneTexte 19">
            <a:extLst>
              <a:ext uri="{FF2B5EF4-FFF2-40B4-BE49-F238E27FC236}">
                <a16:creationId xmlns:a16="http://schemas.microsoft.com/office/drawing/2014/main" id="{B35FE57B-0568-2E29-C1C9-B8028060BE71}"/>
              </a:ext>
            </a:extLst>
          </p:cNvPr>
          <p:cNvSpPr txBox="1"/>
          <p:nvPr/>
        </p:nvSpPr>
        <p:spPr>
          <a:xfrm>
            <a:off x="1386354" y="5341395"/>
            <a:ext cx="1049431" cy="369332"/>
          </a:xfrm>
          <a:prstGeom prst="rect">
            <a:avLst/>
          </a:prstGeom>
          <a:solidFill>
            <a:schemeClr val="bg1"/>
          </a:solidFill>
        </p:spPr>
        <p:txBody>
          <a:bodyPr wrap="square" rtlCol="0">
            <a:spAutoFit/>
          </a:bodyPr>
          <a:lstStyle/>
          <a:p>
            <a:r>
              <a:rPr lang="fr-FR" b="1" dirty="0">
                <a:solidFill>
                  <a:srgbClr val="D11921"/>
                </a:solidFill>
                <a:latin typeface="Calibri"/>
              </a:rPr>
              <a:t>Départs</a:t>
            </a:r>
          </a:p>
        </p:txBody>
      </p:sp>
      <p:sp>
        <p:nvSpPr>
          <p:cNvPr id="21" name="Rectangle 20">
            <a:extLst>
              <a:ext uri="{FF2B5EF4-FFF2-40B4-BE49-F238E27FC236}">
                <a16:creationId xmlns:a16="http://schemas.microsoft.com/office/drawing/2014/main" id="{E8B2FF52-847E-583B-7617-4C24DCEBE324}"/>
              </a:ext>
            </a:extLst>
          </p:cNvPr>
          <p:cNvSpPr/>
          <p:nvPr/>
        </p:nvSpPr>
        <p:spPr>
          <a:xfrm>
            <a:off x="3507495" y="5995769"/>
            <a:ext cx="812914" cy="276999"/>
          </a:xfrm>
          <a:prstGeom prst="rect">
            <a:avLst/>
          </a:prstGeom>
          <a:solidFill>
            <a:schemeClr val="bg1"/>
          </a:solidFill>
          <a:ln w="50800">
            <a:solidFill>
              <a:srgbClr val="C00000"/>
            </a:solidFill>
          </a:ln>
        </p:spPr>
        <p:txBody>
          <a:bodyPr wrap="square">
            <a:spAutoFit/>
          </a:bodyPr>
          <a:lstStyle/>
          <a:p>
            <a:pPr algn="ctr"/>
            <a:r>
              <a:rPr lang="en-US" sz="1200" dirty="0">
                <a:solidFill>
                  <a:srgbClr val="C00000"/>
                </a:solidFill>
                <a:latin typeface="Calibri"/>
              </a:rPr>
              <a:t>-1 319</a:t>
            </a:r>
            <a:endParaRPr lang="fr-FR" sz="1200" dirty="0">
              <a:solidFill>
                <a:srgbClr val="C00000"/>
              </a:solidFill>
              <a:latin typeface="Calibri"/>
            </a:endParaRPr>
          </a:p>
        </p:txBody>
      </p:sp>
      <p:pic>
        <p:nvPicPr>
          <p:cNvPr id="22" name="Picture 6" descr="credit-mutuel-401">
            <a:extLst>
              <a:ext uri="{FF2B5EF4-FFF2-40B4-BE49-F238E27FC236}">
                <a16:creationId xmlns:a16="http://schemas.microsoft.com/office/drawing/2014/main" id="{FF714564-6B57-E353-8BBD-FAF0E3E942A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37806" y="2740639"/>
            <a:ext cx="352291" cy="265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Image 2">
            <a:extLst>
              <a:ext uri="{FF2B5EF4-FFF2-40B4-BE49-F238E27FC236}">
                <a16:creationId xmlns:a16="http://schemas.microsoft.com/office/drawing/2014/main" id="{DB3B7C46-D119-A983-019C-02F55E72D73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48516" y="2733853"/>
            <a:ext cx="438354" cy="286877"/>
          </a:xfrm>
          <a:prstGeom prst="rect">
            <a:avLst/>
          </a:prstGeom>
          <a:solidFill>
            <a:sysClr val="window" lastClr="FFFFFF"/>
          </a:solidFill>
          <a:ln>
            <a:noFill/>
          </a:ln>
        </p:spPr>
      </p:pic>
      <p:pic>
        <p:nvPicPr>
          <p:cNvPr id="24" name="Image 23">
            <a:extLst>
              <a:ext uri="{FF2B5EF4-FFF2-40B4-BE49-F238E27FC236}">
                <a16:creationId xmlns:a16="http://schemas.microsoft.com/office/drawing/2014/main" id="{D523C42D-572D-6A9C-96FD-C84B1149314D}"/>
              </a:ext>
            </a:extLst>
          </p:cNvPr>
          <p:cNvPicPr>
            <a:picLocks noChangeAspect="1"/>
          </p:cNvPicPr>
          <p:nvPr/>
        </p:nvPicPr>
        <p:blipFill>
          <a:blip r:embed="rId10"/>
          <a:stretch>
            <a:fillRect/>
          </a:stretch>
        </p:blipFill>
        <p:spPr>
          <a:xfrm>
            <a:off x="8421718" y="2715861"/>
            <a:ext cx="565977" cy="302281"/>
          </a:xfrm>
          <a:prstGeom prst="rect">
            <a:avLst/>
          </a:prstGeom>
        </p:spPr>
      </p:pic>
      <p:pic>
        <p:nvPicPr>
          <p:cNvPr id="25" name="Image 24">
            <a:extLst>
              <a:ext uri="{FF2B5EF4-FFF2-40B4-BE49-F238E27FC236}">
                <a16:creationId xmlns:a16="http://schemas.microsoft.com/office/drawing/2014/main" id="{4530CFB1-A13D-9386-2968-F825246DAEF1}"/>
              </a:ext>
            </a:extLst>
          </p:cNvPr>
          <p:cNvPicPr>
            <a:picLocks noChangeAspect="1"/>
          </p:cNvPicPr>
          <p:nvPr/>
        </p:nvPicPr>
        <p:blipFill>
          <a:blip r:embed="rId11"/>
          <a:stretch>
            <a:fillRect/>
          </a:stretch>
        </p:blipFill>
        <p:spPr>
          <a:xfrm>
            <a:off x="7801136" y="2672812"/>
            <a:ext cx="416051" cy="381028"/>
          </a:xfrm>
          <a:prstGeom prst="rect">
            <a:avLst/>
          </a:prstGeom>
        </p:spPr>
      </p:pic>
      <p:pic>
        <p:nvPicPr>
          <p:cNvPr id="26" name="Image 25">
            <a:extLst>
              <a:ext uri="{FF2B5EF4-FFF2-40B4-BE49-F238E27FC236}">
                <a16:creationId xmlns:a16="http://schemas.microsoft.com/office/drawing/2014/main" id="{3F8F6762-A7B6-FA30-BDE7-2A71A08EC877}"/>
              </a:ext>
            </a:extLst>
          </p:cNvPr>
          <p:cNvPicPr>
            <a:picLocks noChangeAspect="1"/>
          </p:cNvPicPr>
          <p:nvPr/>
        </p:nvPicPr>
        <p:blipFill>
          <a:blip r:embed="rId12"/>
          <a:stretch>
            <a:fillRect/>
          </a:stretch>
        </p:blipFill>
        <p:spPr>
          <a:xfrm>
            <a:off x="4316793" y="2759909"/>
            <a:ext cx="511377" cy="234251"/>
          </a:xfrm>
          <a:prstGeom prst="rect">
            <a:avLst/>
          </a:prstGeom>
        </p:spPr>
      </p:pic>
      <p:sp>
        <p:nvSpPr>
          <p:cNvPr id="27" name="Rectangle 26">
            <a:extLst>
              <a:ext uri="{FF2B5EF4-FFF2-40B4-BE49-F238E27FC236}">
                <a16:creationId xmlns:a16="http://schemas.microsoft.com/office/drawing/2014/main" id="{6D6F10B9-3DD9-6744-64B6-878E65E21500}"/>
              </a:ext>
            </a:extLst>
          </p:cNvPr>
          <p:cNvSpPr/>
          <p:nvPr/>
        </p:nvSpPr>
        <p:spPr>
          <a:xfrm>
            <a:off x="953757" y="2677801"/>
            <a:ext cx="2332357" cy="3389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solidFill>
                  <a:prstClr val="black">
                    <a:lumMod val="50000"/>
                    <a:lumOff val="50000"/>
                  </a:prstClr>
                </a:solidFill>
                <a:latin typeface="Calibri"/>
              </a:rPr>
              <a:t>Mobilité bancaire 2023</a:t>
            </a:r>
          </a:p>
        </p:txBody>
      </p:sp>
    </p:spTree>
    <p:extLst>
      <p:ext uri="{BB962C8B-B14F-4D97-AF65-F5344CB8AC3E}">
        <p14:creationId xmlns:p14="http://schemas.microsoft.com/office/powerpoint/2010/main" val="3161856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695325" y="1617785"/>
            <a:ext cx="10980738" cy="1939564"/>
          </a:xfrm>
        </p:spPr>
        <p:txBody>
          <a:bodyPr/>
          <a:lstStyle/>
          <a:p>
            <a:pPr>
              <a:spcAft>
                <a:spcPts val="1200"/>
              </a:spcAft>
              <a:buClr>
                <a:srgbClr val="D11921"/>
              </a:buClr>
            </a:pPr>
            <a:r>
              <a:rPr lang="fr-FR" dirty="0"/>
              <a:t>La nouvelle tarification du marché des Particuliers est fixée au </a:t>
            </a:r>
            <a:r>
              <a:rPr lang="fr-FR" b="1" dirty="0"/>
              <a:t>1</a:t>
            </a:r>
            <a:r>
              <a:rPr lang="fr-FR" b="1" baseline="30000" dirty="0"/>
              <a:t>er</a:t>
            </a:r>
            <a:r>
              <a:rPr lang="fr-FR" b="1" dirty="0"/>
              <a:t> octobre 2024.</a:t>
            </a:r>
          </a:p>
          <a:p>
            <a:pPr>
              <a:buClr>
                <a:srgbClr val="D11921"/>
              </a:buClr>
            </a:pPr>
            <a:r>
              <a:rPr lang="fr-FR" dirty="0"/>
              <a:t>Les augmentations tarifaires vont être communiquées aux clients :</a:t>
            </a:r>
          </a:p>
          <a:p>
            <a:pPr lvl="1">
              <a:buClr>
                <a:srgbClr val="D11921"/>
              </a:buClr>
            </a:pPr>
            <a:r>
              <a:rPr lang="fr-FR" dirty="0"/>
              <a:t>Tout au long du mois de juillet, l’encart tarifaire détaillant les hausses de tarif pratiquées sera communiqué aux clients via leurs relevés de comptes mensuels ;</a:t>
            </a:r>
          </a:p>
          <a:p>
            <a:pPr lvl="1">
              <a:buClr>
                <a:srgbClr val="D11921"/>
              </a:buClr>
            </a:pPr>
            <a:r>
              <a:rPr lang="fr-FR" dirty="0"/>
              <a:t>Les plaquettes tarifaires seront livrées aux agences sur le mois de septembre.</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Dans ce cadre, une nouvelle plaquette tarifaire entre en vigueur le </a:t>
            </a:r>
            <a:r>
              <a:rPr lang="fr-FR" dirty="0">
                <a:solidFill>
                  <a:srgbClr val="D11921"/>
                </a:solidFill>
              </a:rPr>
              <a:t>1</a:t>
            </a:r>
            <a:r>
              <a:rPr lang="fr-FR" baseline="30000" dirty="0">
                <a:solidFill>
                  <a:srgbClr val="D11921"/>
                </a:solidFill>
              </a:rPr>
              <a:t>er</a:t>
            </a:r>
            <a:r>
              <a:rPr lang="fr-FR" dirty="0">
                <a:solidFill>
                  <a:srgbClr val="D11921"/>
                </a:solidFill>
              </a:rPr>
              <a:t> octobre 2024</a:t>
            </a:r>
            <a:r>
              <a:rPr lang="fr-FR" dirty="0"/>
              <a:t>.</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1</a:t>
            </a:r>
          </a:p>
        </p:txBody>
      </p:sp>
      <p:pic>
        <p:nvPicPr>
          <p:cNvPr id="6" name="Image 5">
            <a:extLst>
              <a:ext uri="{FF2B5EF4-FFF2-40B4-BE49-F238E27FC236}">
                <a16:creationId xmlns:a16="http://schemas.microsoft.com/office/drawing/2014/main" id="{CE6E8108-58A2-60A3-846B-6C1C5A9906B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251" b="97529" l="9883" r="94798">
                        <a14:foregroundMark x1="34720" y1="9623" x2="33550" y2="5332"/>
                        <a14:foregroundMark x1="57867" y1="6112" x2="57867" y2="3641"/>
                        <a14:foregroundMark x1="91027" y1="31209" x2="89857" y2="18726"/>
                        <a14:foregroundMark x1="71391" y1="68401" x2="79064" y2="68010"/>
                        <a14:foregroundMark x1="75163" y1="69831" x2="70091" y2="73342"/>
                        <a14:foregroundMark x1="76463" y1="67360" x2="79714" y2="54876"/>
                        <a14:foregroundMark x1="77113" y1="67360" x2="84395" y2="50195"/>
                        <a14:foregroundMark x1="84395" y1="50195" x2="84395" y2="49805"/>
                        <a14:foregroundMark x1="83225" y1="55397" x2="86086" y2="39792"/>
                        <a14:foregroundMark x1="84785" y1="39402" x2="94928" y2="26528"/>
                        <a14:foregroundMark x1="91547" y1="29519" x2="91157" y2="16385"/>
                        <a14:foregroundMark x1="92198" y1="26138" x2="91938" y2="11964"/>
                        <a14:foregroundMark x1="90247" y1="17035" x2="80234" y2="8192"/>
                        <a14:foregroundMark x1="86606" y1="11834" x2="76983" y2="3771"/>
                        <a14:foregroundMark x1="86996" y1="13394" x2="84005" y2="7022"/>
                        <a14:foregroundMark x1="76463" y1="5462" x2="55787" y2="10403"/>
                        <a14:foregroundMark x1="55787" y1="10403" x2="54096" y2="13134"/>
                        <a14:foregroundMark x1="73992" y1="6112" x2="60338" y2="9883"/>
                        <a14:foregroundMark x1="60728" y1="9623" x2="72042" y2="6502"/>
                        <a14:foregroundMark x1="62809" y1="7412" x2="80234" y2="4941"/>
                        <a14:foregroundMark x1="91417" y1="29259" x2="79454" y2="42393"/>
                        <a14:foregroundMark x1="79454" y1="42393" x2="78934" y2="42393"/>
                        <a14:foregroundMark x1="90897" y1="32120" x2="85696" y2="40702"/>
                        <a14:foregroundMark x1="51886" y1="14174" x2="59818" y2="4681"/>
                        <a14:foregroundMark x1="56307" y1="6242" x2="52276" y2="16255"/>
                        <a14:foregroundMark x1="50845" y1="11704" x2="59948" y2="6632"/>
                        <a14:foregroundMark x1="55397" y1="6632" x2="54616" y2="8843"/>
                        <a14:foregroundMark x1="56047" y1="5852" x2="56047" y2="5852"/>
                        <a14:foregroundMark x1="57477" y1="4161" x2="57477" y2="4161"/>
                        <a14:foregroundMark x1="56567" y1="4161" x2="56567" y2="4161"/>
                        <a14:foregroundMark x1="56437" y1="4161" x2="57087" y2="7672"/>
                        <a14:foregroundMark x1="39662" y1="13654" x2="59168" y2="14044"/>
                        <a14:foregroundMark x1="38231" y1="12484" x2="55267" y2="13004"/>
                        <a14:foregroundMark x1="37971" y1="12874" x2="35501" y2="4811"/>
                        <a14:foregroundMark x1="33160" y1="6632" x2="34330" y2="23667"/>
                        <a14:foregroundMark x1="34330" y1="23667" x2="34330" y2="23667"/>
                        <a14:foregroundMark x1="33290" y1="8062" x2="33810" y2="17425"/>
                        <a14:foregroundMark x1="33680" y1="17555" x2="31860" y2="6112"/>
                        <a14:foregroundMark x1="33810" y1="20286" x2="24837" y2="22887"/>
                        <a14:foregroundMark x1="31599" y1="23927" x2="24187" y2="22757"/>
                        <a14:foregroundMark x1="28869" y1="21717" x2="34590" y2="18336"/>
                        <a14:foregroundMark x1="28609" y1="29519" x2="24837" y2="44343"/>
                        <a14:foregroundMark x1="27048" y1="30299" x2="28479" y2="42393"/>
                        <a14:foregroundMark x1="23927" y1="33160" x2="27568" y2="42913"/>
                        <a14:foregroundMark x1="21717" y1="34460" x2="26138" y2="44733"/>
                        <a14:foregroundMark x1="22627" y1="35631" x2="23277" y2="44603"/>
                        <a14:foregroundMark x1="20806" y1="36411" x2="22107" y2="41222"/>
                        <a14:foregroundMark x1="21847" y1="50195" x2="11053" y2="44603"/>
                        <a14:foregroundMark x1="12874" y1="44863" x2="20806" y2="50195"/>
                        <a14:foregroundMark x1="14564" y1="44473" x2="24837" y2="49935"/>
                        <a14:foregroundMark x1="11313" y1="44733" x2="16905" y2="54876"/>
                        <a14:foregroundMark x1="18075" y1="57737" x2="20806" y2="70741"/>
                        <a14:foregroundMark x1="18205" y1="68921" x2="18596" y2="73212"/>
                        <a14:foregroundMark x1="18205" y1="70221" x2="14564" y2="69831"/>
                        <a14:foregroundMark x1="17295" y1="69051" x2="19506" y2="68921"/>
                        <a14:foregroundMark x1="15475" y1="71001" x2="16645" y2="75033"/>
                        <a14:foregroundMark x1="17165" y1="74122" x2="22107" y2="75293"/>
                        <a14:foregroundMark x1="21977" y1="75943" x2="24837" y2="79714"/>
                        <a14:foregroundMark x1="20546" y1="75553" x2="21456" y2="75553"/>
                        <a14:foregroundMark x1="10923" y1="43563" x2="13654" y2="45384"/>
                        <a14:foregroundMark x1="10793" y1="43823" x2="15475" y2="43953"/>
                        <a14:foregroundMark x1="15995" y1="54616" x2="18075" y2="61899"/>
                        <a14:foregroundMark x1="14954" y1="54356" x2="15865" y2="59298"/>
                        <a14:foregroundMark x1="50266" y1="96288" x2="52365" y2="96311"/>
                        <a14:foregroundMark x1="35917" y1="96130" x2="44638" y2="96225"/>
                        <a14:foregroundMark x1="58757" y1="96328" x2="70671" y2="96149"/>
                        <a14:foregroundMark x1="74311" y1="95940" x2="74772" y2="95709"/>
                        <a14:foregroundMark x1="49431" y1="97456" x2="51598" y2="97481"/>
                        <a14:foregroundMark x1="71912" y1="76073" x2="82315" y2="91678"/>
                        <a14:foregroundMark x1="82315" y1="91678" x2="72172" y2="79714"/>
                        <a14:foregroundMark x1="72172" y1="79714" x2="72172" y2="79714"/>
                        <a14:foregroundMark x1="73862" y1="76203" x2="78153" y2="85436"/>
                        <a14:foregroundMark x1="74512" y1="77243" x2="79844" y2="85046"/>
                        <a14:foregroundMark x1="73472" y1="75553" x2="81534" y2="87126"/>
                        <a14:foregroundMark x1="72692" y1="71782" x2="79584" y2="85696"/>
                        <a14:foregroundMark x1="74369" y1="93078" x2="81795" y2="88166"/>
                        <a14:foregroundMark x1="77503" y1="92198" x2="75719" y2="93414"/>
                        <a14:foregroundMark x1="74849" y1="94974" x2="79454" y2="89727"/>
                        <a14:foregroundMark x1="73342" y1="73602" x2="81404" y2="81795"/>
                        <a14:foregroundMark x1="27438" y1="78934" x2="27178" y2="79714"/>
                        <a14:foregroundMark x1="27308" y1="81014" x2="27308" y2="81274"/>
                        <a14:foregroundMark x1="27828" y1="82835" x2="28349" y2="83355"/>
                        <a14:foregroundMark x1="27958" y1="82965" x2="27438" y2="82315"/>
                        <a14:backgroundMark x1="45644" y1="98049" x2="48635" y2="98570"/>
                        <a14:backgroundMark x1="50715" y1="98830" x2="62549" y2="99350"/>
                        <a14:backgroundMark x1="70871" y1="96879" x2="71131" y2="96879"/>
                        <a14:backgroundMark x1="73732" y1="95839" x2="73732" y2="95839"/>
                        <a14:backgroundMark x1="70481" y1="96489" x2="74512" y2="95579"/>
                        <a14:backgroundMark x1="50455" y1="97919" x2="50455" y2="97919"/>
                        <a14:backgroundMark x1="44863" y1="97399" x2="45124" y2="97399"/>
                        <a14:backgroundMark x1="45904" y1="97529" x2="45904" y2="97529"/>
                        <a14:backgroundMark x1="43693" y1="97659" x2="46164" y2="97789"/>
                        <a14:backgroundMark x1="32770" y1="96619" x2="33810" y2="96619"/>
                        <a14:backgroundMark x1="34460" y1="96619" x2="34460" y2="96619"/>
                        <a14:backgroundMark x1="34330" y1="96359" x2="34460" y2="96489"/>
                        <a14:backgroundMark x1="33420" y1="95969" x2="35241" y2="96879"/>
                        <a14:backgroundMark x1="26398" y1="85046" x2="26268" y2="83745"/>
                        <a14:backgroundMark x1="27438" y1="84915" x2="27438" y2="84915"/>
                        <a14:backgroundMark x1="26877" y1="84510" x2="26658" y2="85826"/>
                        <a14:backgroundMark x1="26788" y1="81274" x2="26788" y2="81274"/>
                        <a14:backgroundMark x1="26972" y1="83507" x2="26138" y2="80884"/>
                        <a14:backgroundMark x1="26788" y1="81404" x2="27178" y2="83095"/>
                        <a14:backgroundMark x1="27178" y1="83345" x2="27178" y2="82445"/>
                      </a14:backgroundRemoval>
                    </a14:imgEffect>
                  </a14:imgLayer>
                </a14:imgProps>
              </a:ext>
            </a:extLst>
          </a:blip>
          <a:stretch>
            <a:fillRect/>
          </a:stretch>
        </p:blipFill>
        <p:spPr>
          <a:xfrm>
            <a:off x="442912" y="3557349"/>
            <a:ext cx="2728310" cy="2728310"/>
          </a:xfrm>
          <a:prstGeom prst="rect">
            <a:avLst/>
          </a:prstGeom>
          <a:effectLst/>
        </p:spPr>
      </p:pic>
      <p:sp>
        <p:nvSpPr>
          <p:cNvPr id="4" name="Espace réservé du contenu 1">
            <a:extLst>
              <a:ext uri="{FF2B5EF4-FFF2-40B4-BE49-F238E27FC236}">
                <a16:creationId xmlns:a16="http://schemas.microsoft.com/office/drawing/2014/main" id="{13BFE7C5-AB1B-BBAB-BD9E-F202436196A3}"/>
              </a:ext>
            </a:extLst>
          </p:cNvPr>
          <p:cNvSpPr txBox="1">
            <a:spLocks/>
          </p:cNvSpPr>
          <p:nvPr/>
        </p:nvSpPr>
        <p:spPr>
          <a:xfrm>
            <a:off x="3171222" y="4271223"/>
            <a:ext cx="6328473" cy="132810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D11921"/>
              </a:buClr>
            </a:pPr>
            <a:r>
              <a:rPr lang="fr-FR" b="1" dirty="0">
                <a:solidFill>
                  <a:srgbClr val="D11921"/>
                </a:solidFill>
              </a:rPr>
              <a:t>Au travers de ce support, nous vous proposons de partager les différentes évolutions tarifaires à venir. Des partages de données vous permettront de valoriser nos offres et faire accepter leurs prix à nos clients.</a:t>
            </a:r>
          </a:p>
        </p:txBody>
      </p:sp>
      <p:pic>
        <p:nvPicPr>
          <p:cNvPr id="9" name="Image 8">
            <a:hlinkClick r:id="rId4"/>
            <a:extLst>
              <a:ext uri="{FF2B5EF4-FFF2-40B4-BE49-F238E27FC236}">
                <a16:creationId xmlns:a16="http://schemas.microsoft.com/office/drawing/2014/main" id="{06A81DCF-1029-200C-E389-284237E78CAB}"/>
              </a:ext>
            </a:extLst>
          </p:cNvPr>
          <p:cNvPicPr>
            <a:picLocks noChangeAspect="1"/>
          </p:cNvPicPr>
          <p:nvPr/>
        </p:nvPicPr>
        <p:blipFill>
          <a:blip r:embed="rId5"/>
          <a:stretch>
            <a:fillRect/>
          </a:stretch>
        </p:blipFill>
        <p:spPr>
          <a:xfrm>
            <a:off x="9847285" y="3761871"/>
            <a:ext cx="1151410" cy="2346806"/>
          </a:xfrm>
          <a:prstGeom prst="rect">
            <a:avLst/>
          </a:prstGeom>
        </p:spPr>
      </p:pic>
      <p:pic>
        <p:nvPicPr>
          <p:cNvPr id="10" name="Image 9">
            <a:extLst>
              <a:ext uri="{FF2B5EF4-FFF2-40B4-BE49-F238E27FC236}">
                <a16:creationId xmlns:a16="http://schemas.microsoft.com/office/drawing/2014/main" id="{071C03E9-BA33-E499-28B2-8EBF3C7A9587}"/>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3863" b="54506" l="27386" r="100000"/>
                    </a14:imgEffect>
                  </a14:imgLayer>
                </a14:imgProps>
              </a:ext>
            </a:extLst>
          </a:blip>
          <a:srcRect l="34933" t="20" r="2212" b="44794"/>
          <a:stretch/>
        </p:blipFill>
        <p:spPr>
          <a:xfrm rot="13693807" flipH="1">
            <a:off x="10688127" y="2884621"/>
            <a:ext cx="1010759" cy="783536"/>
          </a:xfrm>
          <a:prstGeom prst="rect">
            <a:avLst/>
          </a:prstGeom>
        </p:spPr>
      </p:pic>
    </p:spTree>
    <p:extLst>
      <p:ext uri="{BB962C8B-B14F-4D97-AF65-F5344CB8AC3E}">
        <p14:creationId xmlns:p14="http://schemas.microsoft.com/office/powerpoint/2010/main" val="350942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Comme chaque année, le choix des nouveaux tarifs à appliquer à nos clients fait l’objet d’une analyse approfondie.</a:t>
            </a:r>
          </a:p>
          <a:p>
            <a:r>
              <a:rPr lang="fr-FR" dirty="0"/>
              <a:t>Les évolutions tarifaires pour octobre 2024 portent sur divers domaines.</a:t>
            </a:r>
          </a:p>
          <a:p>
            <a:r>
              <a:rPr lang="fr-FR" dirty="0"/>
              <a:t>Maîtriser les remises commerciales en défendant notre tarification est le gage d’une rentabilité stable.</a:t>
            </a:r>
          </a:p>
          <a:p>
            <a:r>
              <a:rPr lang="fr-FR" dirty="0"/>
              <a:t>Quand un établissement bancaire fait évoluer ses tarifs, l’information donnée aux clients est règlementée.</a:t>
            </a:r>
          </a:p>
          <a:p>
            <a:r>
              <a:rPr lang="fr-FR" dirty="0"/>
              <a:t>Annexes</a:t>
            </a:r>
          </a:p>
          <a:p>
            <a:endParaRPr lang="fr-FR" dirty="0"/>
          </a:p>
        </p:txBody>
      </p:sp>
    </p:spTree>
    <p:extLst>
      <p:ext uri="{BB962C8B-B14F-4D97-AF65-F5344CB8AC3E}">
        <p14:creationId xmlns:p14="http://schemas.microsoft.com/office/powerpoint/2010/main" val="319489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2">
                                            <p:txEl>
                                              <p:pRg st="1" end="1"/>
                                            </p:txEl>
                                          </p:spTgt>
                                        </p:tgtEl>
                                        <p:attrNameLst>
                                          <p:attrName>style.color</p:attrName>
                                        </p:attrNameLst>
                                      </p:cBhvr>
                                      <p:to>
                                        <a:srgbClr val="D11821"/>
                                      </p:to>
                                    </p:animClr>
                                    <p:animClr clrSpc="rgb" dir="cw">
                                      <p:cBhvr>
                                        <p:cTn id="7" dur="500" fill="hold"/>
                                        <p:tgtEl>
                                          <p:spTgt spid="2">
                                            <p:txEl>
                                              <p:pRg st="1" end="1"/>
                                            </p:txEl>
                                          </p:spTgt>
                                        </p:tgtEl>
                                        <p:attrNameLst>
                                          <p:attrName>fillcolor</p:attrName>
                                        </p:attrNameLst>
                                      </p:cBhvr>
                                      <p:to>
                                        <a:srgbClr val="D11821"/>
                                      </p:to>
                                    </p:animClr>
                                    <p:set>
                                      <p:cBhvr>
                                        <p:cTn id="8" dur="500" fill="hold"/>
                                        <p:tgtEl>
                                          <p:spTgt spid="2">
                                            <p:txEl>
                                              <p:pRg st="1" end="1"/>
                                            </p:txEl>
                                          </p:spTgt>
                                        </p:tgtEl>
                                        <p:attrNameLst>
                                          <p:attrName>fill.type</p:attrName>
                                        </p:attrNameLst>
                                      </p:cBhvr>
                                      <p:to>
                                        <p:strVal val="solid"/>
                                      </p:to>
                                    </p:set>
                                    <p:set>
                                      <p:cBhvr>
                                        <p:cTn id="9" dur="500" fill="hold"/>
                                        <p:tgtEl>
                                          <p:spTgt spid="2">
                                            <p:txEl>
                                              <p:pRg st="1" end="1"/>
                                            </p:txEl>
                                          </p:spTgt>
                                        </p:tgtEl>
                                        <p:attrNameLst>
                                          <p:attrName>fill.on</p:attrName>
                                        </p:attrNameLst>
                                      </p:cBhvr>
                                      <p:to>
                                        <p:strVal val="true"/>
                                      </p:to>
                                    </p:set>
                                  </p:childTnLst>
                                </p:cTn>
                              </p:par>
                              <p:par>
                                <p:cTn id="10" presetID="1" presetClass="exit" presetSubtype="0" fill="hold" nodeType="withEffect">
                                  <p:stCondLst>
                                    <p:cond delay="0"/>
                                  </p:stCondLst>
                                  <p:childTnLst>
                                    <p:set>
                                      <p:cBhvr>
                                        <p:cTn id="11" dur="1" fill="hold">
                                          <p:stCondLst>
                                            <p:cond delay="0"/>
                                          </p:stCondLst>
                                        </p:cTn>
                                        <p:tgtEl>
                                          <p:spTgt spid="2">
                                            <p:txEl>
                                              <p:pRg st="0" end="0"/>
                                            </p:txEl>
                                          </p:spTgt>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0"/>
                                          </p:stCondLst>
                                        </p:cTn>
                                        <p:tgtEl>
                                          <p:spTgt spid="2">
                                            <p:txEl>
                                              <p:pRg st="3" end="3"/>
                                            </p:txEl>
                                          </p:spTgt>
                                        </p:tgtEl>
                                        <p:attrNameLst>
                                          <p:attrName>style.visibility</p:attrName>
                                        </p:attrNameLst>
                                      </p:cBhvr>
                                      <p:to>
                                        <p:strVal val="hidden"/>
                                      </p:to>
                                    </p:set>
                                  </p:childTnLst>
                                </p:cTn>
                              </p:par>
                              <p:par>
                                <p:cTn id="14" presetID="1" presetClass="exit" presetSubtype="0" fill="hold" nodeType="withEffect">
                                  <p:stCondLst>
                                    <p:cond delay="0"/>
                                  </p:stCondLst>
                                  <p:childTnLst>
                                    <p:set>
                                      <p:cBhvr>
                                        <p:cTn id="15" dur="1" fill="hold">
                                          <p:stCondLst>
                                            <p:cond delay="0"/>
                                          </p:stCondLst>
                                        </p:cTn>
                                        <p:tgtEl>
                                          <p:spTgt spid="2">
                                            <p:txEl>
                                              <p:pRg st="2" end="2"/>
                                            </p:txEl>
                                          </p:spTgt>
                                        </p:tgtEl>
                                        <p:attrNameLst>
                                          <p:attrName>style.visibility</p:attrName>
                                        </p:attrNameLst>
                                      </p:cBhvr>
                                      <p:to>
                                        <p:strVal val="hidden"/>
                                      </p:to>
                                    </p:set>
                                  </p:childTnLst>
                                </p:cTn>
                              </p:par>
                              <p:par>
                                <p:cTn id="16" presetID="1" presetClass="exit" presetSubtype="0"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26C4E1F5-FA66-A839-5D5E-F940A339EF3E}"/>
              </a:ext>
            </a:extLst>
          </p:cNvPr>
          <p:cNvPicPr>
            <a:picLocks noChangeAspect="1"/>
          </p:cNvPicPr>
          <p:nvPr/>
        </p:nvPicPr>
        <p:blipFill>
          <a:blip r:embed="rId2"/>
          <a:stretch>
            <a:fillRect/>
          </a:stretch>
        </p:blipFill>
        <p:spPr>
          <a:xfrm flipH="1">
            <a:off x="8405415" y="1994569"/>
            <a:ext cx="3270648" cy="3270648"/>
          </a:xfrm>
          <a:prstGeom prst="rect">
            <a:avLst/>
          </a:prstGeom>
        </p:spPr>
      </p:pic>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p:txBody>
          <a:bodyPr/>
          <a:lstStyle/>
          <a:p>
            <a:pPr marL="216000">
              <a:spcAft>
                <a:spcPts val="600"/>
              </a:spcAft>
              <a:buClr>
                <a:srgbClr val="D11921"/>
              </a:buClr>
              <a:defRPr/>
            </a:pPr>
            <a:r>
              <a:rPr kumimoji="0" lang="fr-FR" sz="1600" b="0" i="0" u="none" strike="noStrike" kern="1200" cap="none" spc="0" normalizeH="0" baseline="0" noProof="0" dirty="0">
                <a:ln>
                  <a:noFill/>
                </a:ln>
                <a:effectLst/>
                <a:uLnTx/>
                <a:uFillTx/>
                <a:latin typeface="Arial"/>
                <a:ea typeface="+mn-ea"/>
                <a:cs typeface="+mn-cs"/>
              </a:rPr>
              <a:t>Les frais de </a:t>
            </a:r>
            <a:r>
              <a:rPr kumimoji="0" lang="fr-FR" sz="1600" b="1" i="0" u="none" strike="noStrike" kern="1200" cap="none" spc="0" normalizeH="0" baseline="0" noProof="0" dirty="0">
                <a:ln>
                  <a:noFill/>
                </a:ln>
                <a:effectLst/>
                <a:uLnTx/>
                <a:uFillTx/>
                <a:latin typeface="Arial"/>
                <a:ea typeface="+mn-ea"/>
                <a:cs typeface="+mn-cs"/>
              </a:rPr>
              <a:t>virements instantanés et de successions </a:t>
            </a:r>
            <a:r>
              <a:rPr kumimoji="0" lang="fr-FR" sz="1600" b="0" i="0" u="none" strike="noStrike" kern="1200" cap="none" spc="0" normalizeH="0" baseline="0" noProof="0" dirty="0">
                <a:ln>
                  <a:noFill/>
                </a:ln>
                <a:effectLst/>
                <a:uLnTx/>
                <a:uFillTx/>
                <a:latin typeface="Arial"/>
                <a:ea typeface="+mn-ea"/>
                <a:cs typeface="+mn-cs"/>
              </a:rPr>
              <a:t>doivent suivre une nouvelle règlementation pénalisant fortement le PNB, dès 2025.</a:t>
            </a:r>
            <a:endParaRPr kumimoji="0" lang="fr-FR" b="0"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endParaRPr>
          </a:p>
          <a:p>
            <a:pPr marL="216000" marR="0" lvl="0" indent="-216000" algn="l" defTabSz="914400" rtl="0" eaLnBrk="1" fontAlgn="auto" latinLnBrk="0" hangingPunct="1">
              <a:lnSpc>
                <a:spcPct val="100000"/>
              </a:lnSpc>
              <a:spcBef>
                <a:spcPts val="600"/>
              </a:spcBef>
              <a:spcAft>
                <a:spcPts val="600"/>
              </a:spcAft>
              <a:buClr>
                <a:srgbClr val="D11921"/>
              </a:buClr>
              <a:buSzTx/>
              <a:buFont typeface="Arial" panose="020B0604020202020204" pitchFamily="34" charset="0"/>
              <a:buChar char="■"/>
              <a:tabLst/>
              <a:defRPr/>
            </a:pPr>
            <a:r>
              <a:rPr kumimoji="0" lang="fr-FR" b="0"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rPr>
              <a:t>Pour octobre 2024, la </a:t>
            </a:r>
            <a:r>
              <a:rPr lang="fr-FR" b="1" dirty="0">
                <a:solidFill>
                  <a:sysClr val="windowText" lastClr="000000">
                    <a:lumMod val="75000"/>
                    <a:lumOff val="25000"/>
                  </a:sysClr>
                </a:solidFill>
                <a:latin typeface="Arial"/>
              </a:rPr>
              <a:t>bancarisation</a:t>
            </a:r>
            <a:r>
              <a:rPr lang="fr-FR" dirty="0">
                <a:solidFill>
                  <a:sysClr val="windowText" lastClr="000000">
                    <a:lumMod val="75000"/>
                    <a:lumOff val="25000"/>
                  </a:sysClr>
                </a:solidFill>
                <a:latin typeface="Arial"/>
              </a:rPr>
              <a:t> a guidé </a:t>
            </a:r>
            <a:r>
              <a:rPr kumimoji="0" lang="fr-FR" b="0"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rPr>
              <a:t>les décisions de valorisation de nos services</a:t>
            </a:r>
            <a:r>
              <a:rPr kumimoji="0" lang="fr-FR"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rPr>
              <a:t>.</a:t>
            </a:r>
          </a:p>
          <a:p>
            <a:pPr marL="216000" marR="0" lvl="0" indent="-216000" algn="l" defTabSz="914400" rtl="0" eaLnBrk="1" fontAlgn="auto" latinLnBrk="0" hangingPunct="1">
              <a:lnSpc>
                <a:spcPct val="100000"/>
              </a:lnSpc>
              <a:spcBef>
                <a:spcPts val="600"/>
              </a:spcBef>
              <a:spcAft>
                <a:spcPts val="600"/>
              </a:spcAft>
              <a:buClr>
                <a:srgbClr val="D11921"/>
              </a:buClr>
              <a:buSzTx/>
              <a:buFont typeface="Arial" panose="020B0604020202020204" pitchFamily="34" charset="0"/>
              <a:buChar char="■"/>
              <a:tabLst/>
              <a:defRPr/>
            </a:pPr>
            <a:endParaRPr kumimoji="0" lang="fr-FR" sz="1600" b="0" i="0" u="none" strike="noStrike" kern="1200" cap="none" spc="0" normalizeH="0" baseline="0" noProof="0" dirty="0">
              <a:ln>
                <a:noFill/>
              </a:ln>
              <a:effectLst/>
              <a:uLnTx/>
              <a:uFillTx/>
              <a:latin typeface="Arial"/>
              <a:ea typeface="+mn-ea"/>
              <a:cs typeface="+mn-cs"/>
            </a:endParaRPr>
          </a:p>
          <a:p>
            <a:pPr marL="684000" marR="0" lvl="1" indent="-216000" algn="l" defTabSz="914400" rtl="0" eaLnBrk="1" fontAlgn="auto" latinLnBrk="0" hangingPunct="1">
              <a:lnSpc>
                <a:spcPct val="100000"/>
              </a:lnSpc>
              <a:spcBef>
                <a:spcPts val="600"/>
              </a:spcBef>
              <a:spcAft>
                <a:spcPts val="600"/>
              </a:spcAft>
              <a:buClr>
                <a:srgbClr val="D11921"/>
              </a:buClr>
              <a:buSzTx/>
              <a:buFont typeface="Arial" panose="020B0604020202020204" pitchFamily="34" charset="0"/>
              <a:buChar char="□"/>
              <a:tabLst/>
              <a:defRPr/>
            </a:pPr>
            <a:endParaRPr kumimoji="0" lang="fr-FR" b="0" i="0" u="none" strike="noStrike" kern="1200" cap="none" spc="0" normalizeH="0" baseline="0" noProof="0" dirty="0">
              <a:ln>
                <a:noFill/>
              </a:ln>
              <a:effectLst/>
              <a:uLnTx/>
              <a:uFillTx/>
              <a:latin typeface="Arial"/>
              <a:ea typeface="+mn-ea"/>
              <a:cs typeface="+mn-cs"/>
            </a:endParaRPr>
          </a:p>
          <a:p>
            <a:pPr marL="684000" marR="0" lvl="1" indent="-216000" algn="l" defTabSz="914400" rtl="0" eaLnBrk="1" fontAlgn="auto" latinLnBrk="0" hangingPunct="1">
              <a:lnSpc>
                <a:spcPct val="100000"/>
              </a:lnSpc>
              <a:spcBef>
                <a:spcPts val="600"/>
              </a:spcBef>
              <a:spcAft>
                <a:spcPts val="600"/>
              </a:spcAft>
              <a:buClr>
                <a:srgbClr val="D11921"/>
              </a:buClr>
              <a:buSzTx/>
              <a:buFont typeface="Arial" panose="020B0604020202020204" pitchFamily="34" charset="0"/>
              <a:buChar char="□"/>
              <a:tabLst/>
              <a:defRPr/>
            </a:pPr>
            <a:endParaRPr lang="fr-FR" dirty="0">
              <a:latin typeface="Arial"/>
            </a:endParaRPr>
          </a:p>
          <a:p>
            <a:pPr marL="684000" marR="0" lvl="1" indent="-216000" algn="l" defTabSz="914400" rtl="0" eaLnBrk="1" fontAlgn="auto" latinLnBrk="0" hangingPunct="1">
              <a:lnSpc>
                <a:spcPct val="100000"/>
              </a:lnSpc>
              <a:spcBef>
                <a:spcPts val="600"/>
              </a:spcBef>
              <a:spcAft>
                <a:spcPts val="600"/>
              </a:spcAft>
              <a:buClr>
                <a:srgbClr val="D11921"/>
              </a:buClr>
              <a:buSzTx/>
              <a:buFont typeface="Arial" panose="020B0604020202020204" pitchFamily="34" charset="0"/>
              <a:buChar char="□"/>
              <a:tabLst/>
              <a:defRPr/>
            </a:pPr>
            <a:endParaRPr kumimoji="0" lang="fr-FR" b="0" i="0" u="none" strike="noStrike" kern="1200" cap="none" spc="0" normalizeH="0" baseline="0" noProof="0" dirty="0">
              <a:ln>
                <a:noFill/>
              </a:ln>
              <a:effectLst/>
              <a:uLnTx/>
              <a:uFillTx/>
              <a:latin typeface="Arial"/>
              <a:ea typeface="+mn-ea"/>
              <a:cs typeface="+mn-cs"/>
            </a:endParaRPr>
          </a:p>
          <a:p>
            <a:pPr marL="684000" marR="0" lvl="1" indent="-216000" algn="l" defTabSz="914400" rtl="0" eaLnBrk="1" fontAlgn="auto" latinLnBrk="0" hangingPunct="1">
              <a:lnSpc>
                <a:spcPct val="100000"/>
              </a:lnSpc>
              <a:spcBef>
                <a:spcPts val="600"/>
              </a:spcBef>
              <a:spcAft>
                <a:spcPts val="600"/>
              </a:spcAft>
              <a:buClr>
                <a:srgbClr val="D11921"/>
              </a:buClr>
              <a:buSzTx/>
              <a:buFont typeface="Arial" panose="020B0604020202020204" pitchFamily="34" charset="0"/>
              <a:buChar char="□"/>
              <a:tabLst/>
              <a:defRPr/>
            </a:pPr>
            <a:endParaRPr lang="fr-FR" dirty="0">
              <a:latin typeface="Arial"/>
            </a:endParaRPr>
          </a:p>
          <a:p>
            <a:pPr marL="684000" marR="0" lvl="1" indent="-216000" algn="l" defTabSz="914400" rtl="0" eaLnBrk="1" fontAlgn="auto" latinLnBrk="0" hangingPunct="1">
              <a:lnSpc>
                <a:spcPct val="100000"/>
              </a:lnSpc>
              <a:spcBef>
                <a:spcPts val="600"/>
              </a:spcBef>
              <a:spcAft>
                <a:spcPts val="600"/>
              </a:spcAft>
              <a:buClr>
                <a:srgbClr val="D11921"/>
              </a:buClr>
              <a:buSzTx/>
              <a:buFont typeface="Arial" panose="020B0604020202020204" pitchFamily="34" charset="0"/>
              <a:buChar char="□"/>
              <a:tabLst/>
              <a:defRPr/>
            </a:pPr>
            <a:endParaRPr kumimoji="0" lang="fr-FR" b="0" i="0" u="none" strike="noStrike" kern="1200" cap="none" spc="0" normalizeH="0" baseline="0" noProof="0" dirty="0">
              <a:ln>
                <a:noFill/>
              </a:ln>
              <a:effectLst/>
              <a:uLnTx/>
              <a:uFillTx/>
              <a:latin typeface="Arial"/>
              <a:ea typeface="+mn-ea"/>
              <a:cs typeface="+mn-cs"/>
            </a:endParaRPr>
          </a:p>
          <a:p>
            <a:pPr lvl="1">
              <a:spcAft>
                <a:spcPts val="600"/>
              </a:spcAft>
              <a:buClr>
                <a:srgbClr val="EF0F1D"/>
              </a:buClr>
              <a:defRPr/>
            </a:pPr>
            <a:endParaRPr kumimoji="0" lang="fr-FR" sz="1600" b="0" i="0" u="none" strike="noStrike" kern="1200" cap="none" spc="0" normalizeH="0" baseline="0" noProof="0" dirty="0">
              <a:ln>
                <a:noFill/>
              </a:ln>
              <a:effectLst/>
              <a:uLnTx/>
              <a:uFillTx/>
              <a:latin typeface="Arial"/>
              <a:ea typeface="+mn-ea"/>
              <a:cs typeface="+mn-cs"/>
            </a:endParaRPr>
          </a:p>
          <a:p>
            <a:pPr marL="216000" marR="0" lvl="0" indent="-2160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r>
              <a:rPr kumimoji="0" lang="fr-FR" i="0" u="none" strike="noStrike" kern="1200" cap="none" spc="0" normalizeH="0" baseline="0" noProof="0" dirty="0">
                <a:ln>
                  <a:noFill/>
                </a:ln>
                <a:effectLst/>
                <a:uLnTx/>
                <a:uFillTx/>
                <a:latin typeface="Arial"/>
                <a:ea typeface="+mn-ea"/>
                <a:cs typeface="+mn-cs"/>
              </a:rPr>
              <a:t>La</a:t>
            </a:r>
            <a:r>
              <a:rPr kumimoji="0" lang="fr-FR" b="1" i="0" u="none" strike="noStrike" kern="1200" cap="none" spc="0" normalizeH="0" baseline="0" noProof="0" dirty="0">
                <a:ln>
                  <a:noFill/>
                </a:ln>
                <a:effectLst/>
                <a:uLnTx/>
                <a:uFillTx/>
                <a:latin typeface="Arial"/>
                <a:ea typeface="+mn-ea"/>
                <a:cs typeface="+mn-cs"/>
              </a:rPr>
              <a:t> collecte</a:t>
            </a:r>
            <a:r>
              <a:rPr kumimoji="0" lang="fr-FR" i="0" u="none" strike="noStrike" kern="1200" cap="none" spc="0" normalizeH="0" baseline="0" noProof="0" dirty="0">
                <a:ln>
                  <a:noFill/>
                </a:ln>
                <a:effectLst/>
                <a:uLnTx/>
                <a:uFillTx/>
                <a:latin typeface="Arial"/>
                <a:ea typeface="+mn-ea"/>
                <a:cs typeface="+mn-cs"/>
              </a:rPr>
              <a:t> reste un point prédominant, tout comme l’an passé, la tarification des services sur ce domaine ne connait pas d’augmentation.</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pPr marL="0" indent="0">
              <a:buNone/>
            </a:pPr>
            <a:r>
              <a:rPr kumimoji="0" 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Les évolutions tarifaires pour octobre 2024 portent sur divers domaines.</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2</a:t>
            </a:r>
          </a:p>
        </p:txBody>
      </p:sp>
      <p:sp>
        <p:nvSpPr>
          <p:cNvPr id="4" name="Espace réservé du contenu 1">
            <a:extLst>
              <a:ext uri="{FF2B5EF4-FFF2-40B4-BE49-F238E27FC236}">
                <a16:creationId xmlns:a16="http://schemas.microsoft.com/office/drawing/2014/main" id="{44E1BD5A-E6BC-0621-A662-5E5273C86BA4}"/>
              </a:ext>
            </a:extLst>
          </p:cNvPr>
          <p:cNvSpPr txBox="1">
            <a:spLocks/>
          </p:cNvSpPr>
          <p:nvPr/>
        </p:nvSpPr>
        <p:spPr>
          <a:xfrm>
            <a:off x="695325" y="2525164"/>
            <a:ext cx="8127128"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Aft>
                <a:spcPts val="600"/>
              </a:spcAft>
              <a:buClr>
                <a:srgbClr val="D11921"/>
              </a:buClr>
              <a:defRPr/>
            </a:pPr>
            <a:r>
              <a:rPr lang="fr-FR" dirty="0">
                <a:latin typeface="Arial"/>
              </a:rPr>
              <a:t>Les </a:t>
            </a:r>
            <a:r>
              <a:rPr lang="fr-FR" b="1" dirty="0">
                <a:latin typeface="Arial"/>
              </a:rPr>
              <a:t>Offres Groupées de Services </a:t>
            </a:r>
            <a:r>
              <a:rPr lang="fr-FR" dirty="0">
                <a:latin typeface="Arial"/>
              </a:rPr>
              <a:t>connaissent une valorisation en restant dans la moyenne concurrentielle. L’avantage prédominant au travers de la Formule Famille reste un atout fort de notre gamme ;</a:t>
            </a:r>
          </a:p>
          <a:p>
            <a:pPr lvl="1">
              <a:spcAft>
                <a:spcPts val="600"/>
              </a:spcAft>
              <a:buClr>
                <a:srgbClr val="D11921"/>
              </a:buClr>
              <a:defRPr/>
            </a:pPr>
            <a:r>
              <a:rPr lang="fr-FR" dirty="0">
                <a:latin typeface="Arial"/>
              </a:rPr>
              <a:t>L’écriture d’une nouvelle stratégie tarifaire sur le </a:t>
            </a:r>
            <a:r>
              <a:rPr lang="fr-FR" b="1" dirty="0">
                <a:latin typeface="Arial"/>
              </a:rPr>
              <a:t>marché des jeunes </a:t>
            </a:r>
            <a:r>
              <a:rPr lang="fr-FR" dirty="0">
                <a:latin typeface="Arial"/>
              </a:rPr>
              <a:t>permettra de vous accompagner dans la conquête de nouveaux clients tout en satisfaisant nos clients actuels ;</a:t>
            </a:r>
          </a:p>
          <a:p>
            <a:pPr lvl="1">
              <a:spcAft>
                <a:spcPts val="600"/>
              </a:spcAft>
              <a:buClr>
                <a:srgbClr val="D11921"/>
              </a:buClr>
              <a:defRPr/>
            </a:pPr>
            <a:r>
              <a:rPr lang="fr-FR" dirty="0">
                <a:latin typeface="Arial"/>
              </a:rPr>
              <a:t>Des fonctionnalités d’</a:t>
            </a:r>
            <a:r>
              <a:rPr lang="fr-FR" b="1" dirty="0">
                <a:latin typeface="Arial"/>
              </a:rPr>
              <a:t>opérations réalisables en </a:t>
            </a:r>
            <a:r>
              <a:rPr lang="fr-FR" b="1" dirty="0" err="1">
                <a:latin typeface="Arial"/>
              </a:rPr>
              <a:t>Selfcare</a:t>
            </a:r>
            <a:r>
              <a:rPr lang="fr-FR" b="1" dirty="0">
                <a:latin typeface="Arial"/>
              </a:rPr>
              <a:t> </a:t>
            </a:r>
            <a:r>
              <a:rPr lang="fr-FR" dirty="0">
                <a:latin typeface="Arial"/>
              </a:rPr>
              <a:t>sur l’item Crédit Immobilier sont valorisées.</a:t>
            </a:r>
          </a:p>
          <a:p>
            <a:pPr lvl="1">
              <a:spcAft>
                <a:spcPts val="600"/>
              </a:spcAft>
              <a:buClr>
                <a:srgbClr val="EF0F1D"/>
              </a:buClr>
              <a:defRPr/>
            </a:pPr>
            <a:endParaRPr lang="fr-FR" sz="1600" dirty="0">
              <a:latin typeface="Arial"/>
            </a:endParaRPr>
          </a:p>
        </p:txBody>
      </p:sp>
    </p:spTree>
    <p:extLst>
      <p:ext uri="{BB962C8B-B14F-4D97-AF65-F5344CB8AC3E}">
        <p14:creationId xmlns:p14="http://schemas.microsoft.com/office/powerpoint/2010/main" val="3741841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CC6C0B22-F99E-A2BA-AD66-E1F275A2FB4D}"/>
              </a:ext>
            </a:extLst>
          </p:cNvPr>
          <p:cNvGraphicFramePr>
            <a:graphicFrameLocks noGrp="1"/>
          </p:cNvGraphicFramePr>
          <p:nvPr>
            <p:extLst>
              <p:ext uri="{D42A27DB-BD31-4B8C-83A1-F6EECF244321}">
                <p14:modId xmlns:p14="http://schemas.microsoft.com/office/powerpoint/2010/main" val="2219783111"/>
              </p:ext>
            </p:extLst>
          </p:nvPr>
        </p:nvGraphicFramePr>
        <p:xfrm>
          <a:off x="1645280" y="5295369"/>
          <a:ext cx="4284000" cy="1012317"/>
        </p:xfrm>
        <a:graphic>
          <a:graphicData uri="http://schemas.openxmlformats.org/drawingml/2006/table">
            <a:tbl>
              <a:tblPr/>
              <a:tblGrid>
                <a:gridCol w="2700000">
                  <a:extLst>
                    <a:ext uri="{9D8B030D-6E8A-4147-A177-3AD203B41FA5}">
                      <a16:colId xmlns:a16="http://schemas.microsoft.com/office/drawing/2014/main" val="3253386282"/>
                    </a:ext>
                  </a:extLst>
                </a:gridCol>
                <a:gridCol w="792000">
                  <a:extLst>
                    <a:ext uri="{9D8B030D-6E8A-4147-A177-3AD203B41FA5}">
                      <a16:colId xmlns:a16="http://schemas.microsoft.com/office/drawing/2014/main" val="2661102228"/>
                    </a:ext>
                  </a:extLst>
                </a:gridCol>
                <a:gridCol w="792000">
                  <a:extLst>
                    <a:ext uri="{9D8B030D-6E8A-4147-A177-3AD203B41FA5}">
                      <a16:colId xmlns:a16="http://schemas.microsoft.com/office/drawing/2014/main" val="2142796063"/>
                    </a:ext>
                  </a:extLst>
                </a:gridCol>
              </a:tblGrid>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800"/>
                        </a:spcAft>
                        <a:tabLst>
                          <a:tab pos="3599815" algn="l"/>
                        </a:tabLst>
                      </a:pPr>
                      <a:r>
                        <a:rPr lang="fr-FR" sz="800" dirty="0">
                          <a:solidFill>
                            <a:schemeClr val="tx1">
                              <a:lumMod val="75000"/>
                              <a:lumOff val="25000"/>
                            </a:schemeClr>
                          </a:solidFill>
                          <a:effectLst/>
                          <a:latin typeface="Univers Condensed" panose="020B0506020202050204" pitchFamily="34" charset="0"/>
                          <a:ea typeface="Times New Roman" panose="02020603050405020304" pitchFamily="18" charset="0"/>
                          <a:cs typeface="Times New Roman" panose="02020603050405020304" pitchFamily="18" charset="0"/>
                        </a:rPr>
                        <a:t> </a:t>
                      </a:r>
                      <a:endParaRPr lang="fr-FR" sz="11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a:noFill/>
                    </a:lnL>
                    <a:lnR w="12700" cap="flat" cmpd="sng" algn="ctr">
                      <a:solidFill>
                        <a:srgbClr val="FFFFFF"/>
                      </a:solidFill>
                      <a:prstDash val="solid"/>
                      <a:round/>
                      <a:headEnd type="none" w="med" len="med"/>
                      <a:tailEnd type="none" w="med" len="med"/>
                    </a:lnR>
                    <a:lnT>
                      <a:noFill/>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tabLst>
                          <a:tab pos="3599815" algn="l"/>
                        </a:tabLst>
                      </a:pPr>
                      <a:r>
                        <a:rPr lang="fr-FR" sz="800" b="1" dirty="0">
                          <a:solidFill>
                            <a:srgbClr val="FFFFFF"/>
                          </a:solidFill>
                          <a:effectLst/>
                          <a:latin typeface="Univers Condensed" panose="020B0506020202050204" pitchFamily="34" charset="0"/>
                          <a:ea typeface="Univers-CondensedBold"/>
                          <a:cs typeface="Univers-CondensedBold"/>
                        </a:rPr>
                        <a:t>Au guichet de l’agence (ou par téléphone)</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a:noFill/>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BC23"/>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tabLst>
                          <a:tab pos="3599815" algn="l"/>
                        </a:tabLst>
                      </a:pPr>
                      <a:r>
                        <a:rPr lang="fr-FR" sz="800" b="1" dirty="0">
                          <a:solidFill>
                            <a:srgbClr val="FFFFFF"/>
                          </a:solidFill>
                          <a:effectLst/>
                          <a:latin typeface="Univers Condensed" panose="020B0506020202050204" pitchFamily="34" charset="0"/>
                          <a:ea typeface="Univers-CondensedBold"/>
                          <a:cs typeface="Univers-CondensedBold"/>
                        </a:rPr>
                        <a:t>Via l’espace client (internet ou application mobile*)</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a:noFill/>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BC23"/>
                    </a:solidFill>
                  </a:tcPr>
                </a:tc>
                <a:extLst>
                  <a:ext uri="{0D108BD9-81ED-4DB2-BD59-A6C34878D82A}">
                    <a16:rowId xmlns:a16="http://schemas.microsoft.com/office/drawing/2014/main" val="3093858398"/>
                  </a:ext>
                </a:extLst>
              </a:tr>
              <a:tr h="108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800"/>
                        </a:spcAft>
                        <a:tabLst>
                          <a:tab pos="3599815" algn="l"/>
                        </a:tabLst>
                      </a:pPr>
                      <a:r>
                        <a:rPr lang="fr-FR" sz="800" dirty="0">
                          <a:solidFill>
                            <a:schemeClr val="tx1">
                              <a:lumMod val="75000"/>
                              <a:lumOff val="25000"/>
                            </a:schemeClr>
                          </a:solidFill>
                          <a:effectLst/>
                          <a:latin typeface="Univers-CondensedLight"/>
                          <a:ea typeface="Times New Roman" panose="02020603050405020304" pitchFamily="18" charset="0"/>
                          <a:cs typeface="Univers-CondensedLight"/>
                        </a:rPr>
                        <a:t>Virement occasionnel</a:t>
                      </a:r>
                      <a:endParaRPr lang="fr-FR" sz="8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a:noFill/>
                    </a:lnL>
                    <a:lnR w="127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pPr>
                      <a:r>
                        <a:rPr lang="fr-FR" sz="800" b="1" dirty="0">
                          <a:solidFill>
                            <a:srgbClr val="D11921"/>
                          </a:solidFill>
                          <a:effectLst/>
                          <a:latin typeface="Univers Condensed" panose="020B0506020202050204" pitchFamily="34" charset="0"/>
                          <a:ea typeface="Univers-CondensedBold"/>
                          <a:cs typeface="Univers-CondensedBold"/>
                        </a:rPr>
                        <a:t>Gratuit</a:t>
                      </a:r>
                      <a:endParaRPr lang="fr-FR" sz="800"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pPr>
                      <a:r>
                        <a:rPr lang="fr-FR" sz="800" b="1" dirty="0">
                          <a:solidFill>
                            <a:srgbClr val="D11921"/>
                          </a:solidFill>
                          <a:effectLst/>
                          <a:latin typeface="Univers Condensed" panose="020B0506020202050204" pitchFamily="34" charset="0"/>
                          <a:ea typeface="Univers-CondensedBold"/>
                          <a:cs typeface="Univers-CondensedBold"/>
                        </a:rPr>
                        <a:t>Gratuit</a:t>
                      </a:r>
                      <a:endParaRPr lang="fr-FR" sz="800"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extLst>
                  <a:ext uri="{0D108BD9-81ED-4DB2-BD59-A6C34878D82A}">
                    <a16:rowId xmlns:a16="http://schemas.microsoft.com/office/drawing/2014/main" val="4254108339"/>
                  </a:ext>
                </a:extLst>
              </a:tr>
              <a:tr h="108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800"/>
                        </a:spcAft>
                        <a:tabLst>
                          <a:tab pos="3599815" algn="l"/>
                        </a:tabLst>
                      </a:pPr>
                      <a:r>
                        <a:rPr lang="fr-FR" sz="800" dirty="0">
                          <a:solidFill>
                            <a:schemeClr val="tx1">
                              <a:lumMod val="75000"/>
                              <a:lumOff val="25000"/>
                            </a:schemeClr>
                          </a:solidFill>
                          <a:effectLst/>
                          <a:latin typeface="Univers-CondensedLight"/>
                          <a:ea typeface="Times New Roman" panose="02020603050405020304" pitchFamily="18" charset="0"/>
                          <a:cs typeface="Univers-CondensedLight"/>
                        </a:rPr>
                        <a:t>Virement permanent</a:t>
                      </a:r>
                      <a:endParaRPr lang="fr-FR" sz="8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a:noFill/>
                    </a:lnL>
                    <a:lnR w="127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tabLst>
                          <a:tab pos="3599815" algn="l"/>
                        </a:tabLst>
                      </a:pPr>
                      <a:r>
                        <a:rPr lang="fr-FR" sz="800" b="1" dirty="0">
                          <a:solidFill>
                            <a:srgbClr val="D11921"/>
                          </a:solidFill>
                          <a:effectLst/>
                          <a:latin typeface="Univers Condensed" panose="020B0506020202050204" pitchFamily="34" charset="0"/>
                          <a:ea typeface="Univers-CondensedBold"/>
                          <a:cs typeface="Univers-CondensedBold"/>
                        </a:rPr>
                        <a:t>Gratuit</a:t>
                      </a:r>
                      <a:endParaRPr lang="fr-FR" sz="800"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tabLst>
                          <a:tab pos="3599815" algn="l"/>
                        </a:tabLst>
                      </a:pPr>
                      <a:r>
                        <a:rPr lang="fr-FR" sz="800" b="1" dirty="0">
                          <a:solidFill>
                            <a:srgbClr val="D11921"/>
                          </a:solidFill>
                          <a:effectLst/>
                          <a:latin typeface="Univers Condensed" panose="020B0506020202050204" pitchFamily="34" charset="0"/>
                          <a:ea typeface="Univers-CondensedBold"/>
                          <a:cs typeface="Univers-CondensedBold"/>
                        </a:rPr>
                        <a:t>Gratuit</a:t>
                      </a:r>
                      <a:endParaRPr lang="fr-FR" sz="800"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extLst>
                  <a:ext uri="{0D108BD9-81ED-4DB2-BD59-A6C34878D82A}">
                    <a16:rowId xmlns:a16="http://schemas.microsoft.com/office/drawing/2014/main" val="1448559577"/>
                  </a:ext>
                </a:extLst>
              </a:tr>
              <a:tr h="108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800"/>
                        </a:spcAft>
                        <a:tabLst>
                          <a:tab pos="3599815" algn="l"/>
                        </a:tabLst>
                      </a:pPr>
                      <a:r>
                        <a:rPr lang="fr-FR" sz="800" dirty="0">
                          <a:solidFill>
                            <a:schemeClr val="tx1">
                              <a:lumMod val="75000"/>
                              <a:lumOff val="25000"/>
                            </a:schemeClr>
                          </a:solidFill>
                          <a:effectLst/>
                          <a:latin typeface="Univers-CondensedLight"/>
                          <a:ea typeface="Times New Roman" panose="02020603050405020304" pitchFamily="18" charset="0"/>
                          <a:cs typeface="Univers-CondensedLight"/>
                        </a:rPr>
                        <a:t>Virement instantané occasionnel jusqu’à 5 000 €</a:t>
                      </a:r>
                      <a:endParaRPr lang="fr-FR" sz="8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a:noFill/>
                    </a:lnL>
                    <a:lnR w="127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pPr>
                      <a:r>
                        <a:rPr lang="fr-FR" sz="800" b="1" dirty="0">
                          <a:solidFill>
                            <a:srgbClr val="D11921"/>
                          </a:solidFill>
                          <a:effectLst/>
                          <a:latin typeface="Univers Condensed" panose="020B0506020202050204" pitchFamily="34" charset="0"/>
                          <a:ea typeface="Univers-CondensedBold"/>
                          <a:cs typeface="Univers-CondensedBold"/>
                        </a:rPr>
                        <a:t>Gratuit</a:t>
                      </a:r>
                      <a:endParaRPr lang="fr-FR" sz="800"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pPr>
                      <a:r>
                        <a:rPr lang="fr-FR" sz="800" b="1" dirty="0">
                          <a:solidFill>
                            <a:srgbClr val="D11921"/>
                          </a:solidFill>
                          <a:effectLst/>
                          <a:latin typeface="Univers Condensed" panose="020B0506020202050204" pitchFamily="34" charset="0"/>
                          <a:ea typeface="Univers-CondensedBold"/>
                          <a:cs typeface="Univers-CondensedBold"/>
                        </a:rPr>
                        <a:t>Gratuit</a:t>
                      </a:r>
                      <a:endParaRPr lang="fr-FR" sz="800"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extLst>
                  <a:ext uri="{0D108BD9-81ED-4DB2-BD59-A6C34878D82A}">
                    <a16:rowId xmlns:a16="http://schemas.microsoft.com/office/drawing/2014/main" val="533994436"/>
                  </a:ext>
                </a:extLst>
              </a:tr>
              <a:tr h="108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800"/>
                        </a:spcAft>
                      </a:pPr>
                      <a:r>
                        <a:rPr lang="fr-FR" sz="800" dirty="0">
                          <a:solidFill>
                            <a:schemeClr val="tx1">
                              <a:lumMod val="75000"/>
                              <a:lumOff val="25000"/>
                            </a:schemeClr>
                          </a:solidFill>
                          <a:effectLst/>
                          <a:latin typeface="Univers-CondensedLight"/>
                          <a:ea typeface="Times New Roman" panose="02020603050405020304" pitchFamily="18" charset="0"/>
                          <a:cs typeface="Univers-CondensedLight"/>
                        </a:rPr>
                        <a:t>Virement instantané occasionnel de 5 001€ à 15 000 €</a:t>
                      </a:r>
                      <a:endParaRPr lang="fr-FR" sz="8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a:noFill/>
                    </a:lnL>
                    <a:lnR w="127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pPr>
                      <a:r>
                        <a:rPr lang="fr-FR" sz="800" b="1" dirty="0">
                          <a:solidFill>
                            <a:srgbClr val="D11921"/>
                          </a:solidFill>
                          <a:effectLst/>
                          <a:latin typeface="Univers Condensed" panose="020B0506020202050204" pitchFamily="34" charset="0"/>
                          <a:ea typeface="Univers-CondensedBold"/>
                          <a:cs typeface="Univers-CondensedBold"/>
                        </a:rPr>
                        <a:t>Gratuit</a:t>
                      </a:r>
                      <a:endParaRPr lang="fr-FR" sz="800"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pPr>
                      <a:r>
                        <a:rPr lang="fr-FR" sz="800" dirty="0">
                          <a:solidFill>
                            <a:srgbClr val="FEBC23"/>
                          </a:solidFill>
                          <a:effectLst/>
                          <a:latin typeface="Univers Condensed" panose="020B0506020202050204" pitchFamily="34" charset="0"/>
                          <a:ea typeface="Univers-CondensedBold"/>
                          <a:cs typeface="Univers-CondensedBold"/>
                        </a:rPr>
                        <a:t>-</a:t>
                      </a:r>
                      <a:endParaRPr lang="fr-FR" sz="800" dirty="0">
                        <a:solidFill>
                          <a:srgbClr val="FEBC23"/>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extLst>
                  <a:ext uri="{0D108BD9-81ED-4DB2-BD59-A6C34878D82A}">
                    <a16:rowId xmlns:a16="http://schemas.microsoft.com/office/drawing/2014/main" val="3719550612"/>
                  </a:ext>
                </a:extLst>
              </a:tr>
            </a:tbl>
          </a:graphicData>
        </a:graphic>
      </p:graphicFrame>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695325" y="1388669"/>
            <a:ext cx="10980737" cy="5005184"/>
          </a:xfrm>
        </p:spPr>
        <p:txBody>
          <a:bodyPr/>
          <a:lstStyle/>
          <a:p>
            <a:pPr marL="285750" indent="-285750">
              <a:lnSpc>
                <a:spcPts val="1800"/>
              </a:lnSpc>
              <a:spcBef>
                <a:spcPts val="0"/>
              </a:spcBef>
              <a:buClr>
                <a:srgbClr val="D11921"/>
              </a:buClr>
            </a:pPr>
            <a:r>
              <a:rPr lang="fr-FR" dirty="0">
                <a:latin typeface="Arial"/>
              </a:rPr>
              <a:t>Le </a:t>
            </a:r>
            <a:r>
              <a:rPr lang="fr-FR" b="1" dirty="0">
                <a:latin typeface="Arial"/>
              </a:rPr>
              <a:t>virement occasionnel, initié en agence vers un compte externe, </a:t>
            </a:r>
            <a:r>
              <a:rPr lang="fr-FR" dirty="0">
                <a:latin typeface="Arial"/>
              </a:rPr>
              <a:t>passe</a:t>
            </a:r>
            <a:r>
              <a:rPr lang="fr-FR" b="1" dirty="0">
                <a:latin typeface="Arial"/>
              </a:rPr>
              <a:t> </a:t>
            </a:r>
            <a:r>
              <a:rPr lang="fr-FR" dirty="0">
                <a:latin typeface="Arial"/>
              </a:rPr>
              <a:t>à </a:t>
            </a:r>
            <a:r>
              <a:rPr lang="fr-FR" b="1" dirty="0">
                <a:latin typeface="Arial"/>
              </a:rPr>
              <a:t>5 € </a:t>
            </a:r>
            <a:r>
              <a:rPr lang="fr-FR" dirty="0">
                <a:latin typeface="Arial"/>
              </a:rPr>
              <a:t>et reste </a:t>
            </a:r>
            <a:r>
              <a:rPr lang="fr-FR" b="1" dirty="0">
                <a:latin typeface="Arial"/>
              </a:rPr>
              <a:t>gratuit </a:t>
            </a:r>
            <a:r>
              <a:rPr lang="fr-FR" dirty="0">
                <a:latin typeface="Arial"/>
              </a:rPr>
              <a:t>en</a:t>
            </a:r>
            <a:r>
              <a:rPr lang="fr-FR" b="1" dirty="0">
                <a:latin typeface="Arial"/>
              </a:rPr>
              <a:t> </a:t>
            </a:r>
            <a:r>
              <a:rPr lang="fr-FR" b="1" dirty="0" err="1">
                <a:latin typeface="Arial"/>
              </a:rPr>
              <a:t>Selfcare</a:t>
            </a:r>
            <a:r>
              <a:rPr lang="fr-FR" b="1" dirty="0">
                <a:latin typeface="Arial"/>
              </a:rPr>
              <a:t>.</a:t>
            </a:r>
            <a:endParaRPr lang="fr-FR" sz="800" b="1" dirty="0">
              <a:latin typeface="Arial"/>
            </a:endParaRPr>
          </a:p>
          <a:p>
            <a:pPr marL="285750" indent="-285750">
              <a:lnSpc>
                <a:spcPts val="1800"/>
              </a:lnSpc>
              <a:spcBef>
                <a:spcPts val="0"/>
              </a:spcBef>
              <a:buClr>
                <a:srgbClr val="D11921"/>
              </a:buClr>
            </a:pPr>
            <a:r>
              <a:rPr kumimoji="0" lang="fr-FR" i="0" u="none" strike="noStrike" kern="1200" cap="none" spc="0" normalizeH="0" baseline="0" noProof="0" dirty="0">
                <a:ln>
                  <a:noFill/>
                </a:ln>
                <a:effectLst/>
                <a:uLnTx/>
                <a:uFillTx/>
                <a:latin typeface="Arial"/>
              </a:rPr>
              <a:t>A </a:t>
            </a:r>
            <a:r>
              <a:rPr kumimoji="0" lang="fr-FR" b="0" i="0" u="none" strike="noStrike" kern="1200" cap="none" spc="0" normalizeH="0" baseline="0" noProof="0" dirty="0">
                <a:ln>
                  <a:noFill/>
                </a:ln>
                <a:effectLst/>
                <a:uLnTx/>
                <a:uFillTx/>
                <a:latin typeface="Arial"/>
              </a:rPr>
              <a:t>compter de </a:t>
            </a:r>
            <a:r>
              <a:rPr kumimoji="0" lang="fr-FR" b="1" i="0" u="none" strike="noStrike" kern="1200" cap="none" spc="0" normalizeH="0" baseline="0" noProof="0" dirty="0">
                <a:ln>
                  <a:noFill/>
                </a:ln>
                <a:effectLst/>
                <a:uLnTx/>
                <a:uFillTx/>
                <a:latin typeface="Arial"/>
              </a:rPr>
              <a:t>janvier 2025</a:t>
            </a:r>
            <a:r>
              <a:rPr kumimoji="0" lang="fr-FR" b="0" i="0" u="none" strike="noStrike" kern="1200" cap="none" spc="0" normalizeH="0" baseline="0" noProof="0" dirty="0">
                <a:ln>
                  <a:noFill/>
                </a:ln>
                <a:effectLst/>
                <a:uLnTx/>
                <a:uFillTx/>
                <a:latin typeface="Arial"/>
              </a:rPr>
              <a:t>, une nouvelle règlementation nous impose de ne plus tarifer les </a:t>
            </a:r>
            <a:r>
              <a:rPr kumimoji="0" lang="fr-FR" b="1" i="0" u="none" strike="noStrike" kern="1200" cap="none" spc="0" normalizeH="0" baseline="0" noProof="0" dirty="0">
                <a:ln>
                  <a:noFill/>
                </a:ln>
                <a:effectLst/>
                <a:uLnTx/>
                <a:uFillTx/>
                <a:latin typeface="Arial"/>
              </a:rPr>
              <a:t>virements instantanés plus chers que </a:t>
            </a:r>
            <a:r>
              <a:rPr kumimoji="0" lang="fr-FR" b="0" i="0" u="none" strike="noStrike" kern="1200" cap="none" spc="0" normalizeH="0" baseline="0" noProof="0" dirty="0">
                <a:ln>
                  <a:noFill/>
                </a:ln>
                <a:effectLst/>
                <a:uLnTx/>
                <a:uFillTx/>
                <a:latin typeface="Arial"/>
              </a:rPr>
              <a:t>les </a:t>
            </a:r>
            <a:r>
              <a:rPr kumimoji="0" lang="fr-FR" b="1" i="0" u="none" strike="noStrike" kern="1200" cap="none" spc="0" normalizeH="0" baseline="0" noProof="0" dirty="0">
                <a:ln>
                  <a:noFill/>
                </a:ln>
                <a:effectLst/>
                <a:uLnTx/>
                <a:uFillTx/>
                <a:latin typeface="Arial"/>
              </a:rPr>
              <a:t>virements occasionnels. </a:t>
            </a:r>
            <a:r>
              <a:rPr kumimoji="0" lang="fr-FR" i="0" u="none" strike="noStrike" kern="1200" cap="none" spc="0" normalizeH="0" baseline="0" noProof="0" dirty="0">
                <a:ln>
                  <a:noFill/>
                </a:ln>
                <a:effectLst/>
                <a:uLnTx/>
                <a:uFillTx/>
                <a:latin typeface="Arial"/>
              </a:rPr>
              <a:t>Cela créé</a:t>
            </a:r>
            <a:r>
              <a:rPr lang="fr-FR" dirty="0">
                <a:latin typeface="Arial"/>
              </a:rPr>
              <a:t> un impact PNB fort avec une </a:t>
            </a:r>
            <a:r>
              <a:rPr lang="fr-FR" b="1" dirty="0">
                <a:latin typeface="Arial"/>
              </a:rPr>
              <a:t>perte </a:t>
            </a:r>
            <a:r>
              <a:rPr lang="fr-FR" dirty="0">
                <a:latin typeface="Arial"/>
              </a:rPr>
              <a:t>estimée à </a:t>
            </a:r>
            <a:r>
              <a:rPr lang="fr-FR" b="1" dirty="0">
                <a:latin typeface="Arial"/>
              </a:rPr>
              <a:t>1,12 M€ </a:t>
            </a:r>
            <a:r>
              <a:rPr lang="fr-FR" dirty="0">
                <a:latin typeface="Arial"/>
              </a:rPr>
              <a:t>pour la CEGEE.</a:t>
            </a:r>
          </a:p>
          <a:p>
            <a:pPr marL="285750" indent="-285750">
              <a:lnSpc>
                <a:spcPts val="1800"/>
              </a:lnSpc>
              <a:spcBef>
                <a:spcPts val="0"/>
              </a:spcBef>
              <a:buClr>
                <a:srgbClr val="D11921"/>
              </a:buClr>
            </a:pPr>
            <a:r>
              <a:rPr lang="fr-FR" b="1" dirty="0"/>
              <a:t>Nous adapterons la tarification de ce service lors de l’entrée en vigueur de cette réglementation. </a:t>
            </a:r>
          </a:p>
          <a:p>
            <a:pPr marL="285750" indent="-285750">
              <a:lnSpc>
                <a:spcPts val="1800"/>
              </a:lnSpc>
              <a:spcBef>
                <a:spcPts val="0"/>
              </a:spcBef>
              <a:buClr>
                <a:srgbClr val="D11921"/>
              </a:buClr>
            </a:pPr>
            <a:endParaRPr lang="fr-FR" sz="500" dirty="0">
              <a:latin typeface="Arial"/>
            </a:endParaRPr>
          </a:p>
          <a:p>
            <a:pPr marL="285750" indent="-285750">
              <a:lnSpc>
                <a:spcPts val="1800"/>
              </a:lnSpc>
              <a:spcBef>
                <a:spcPts val="0"/>
              </a:spcBef>
              <a:buClr>
                <a:srgbClr val="D11921"/>
              </a:buClr>
            </a:pPr>
            <a:r>
              <a:rPr lang="fr-FR" dirty="0">
                <a:latin typeface="Arial"/>
              </a:rPr>
              <a:t>Extrait de la plaquette tarifaire </a:t>
            </a:r>
            <a:r>
              <a:rPr lang="fr-FR" b="1" dirty="0">
                <a:latin typeface="Arial"/>
              </a:rPr>
              <a:t>pour octobre 2024 </a:t>
            </a:r>
            <a:r>
              <a:rPr lang="fr-FR" dirty="0">
                <a:latin typeface="Arial"/>
              </a:rPr>
              <a:t>: </a:t>
            </a:r>
          </a:p>
          <a:p>
            <a:pPr marL="285750" indent="-285750">
              <a:lnSpc>
                <a:spcPts val="1800"/>
              </a:lnSpc>
              <a:spcBef>
                <a:spcPts val="0"/>
              </a:spcBef>
              <a:buClr>
                <a:srgbClr val="D11921"/>
              </a:buClr>
            </a:pPr>
            <a:endParaRPr lang="fr-FR" dirty="0">
              <a:latin typeface="Arial"/>
            </a:endParaRPr>
          </a:p>
          <a:p>
            <a:pPr marL="285750" indent="-285750">
              <a:lnSpc>
                <a:spcPts val="1800"/>
              </a:lnSpc>
              <a:spcBef>
                <a:spcPts val="0"/>
              </a:spcBef>
              <a:buClr>
                <a:srgbClr val="D11921"/>
              </a:buClr>
            </a:pPr>
            <a:endParaRPr lang="fr-FR" dirty="0">
              <a:latin typeface="Arial"/>
            </a:endParaRPr>
          </a:p>
          <a:p>
            <a:pPr marL="285750" indent="-285750">
              <a:lnSpc>
                <a:spcPts val="1800"/>
              </a:lnSpc>
              <a:spcBef>
                <a:spcPts val="0"/>
              </a:spcBef>
              <a:buClr>
                <a:srgbClr val="D11921"/>
              </a:buClr>
            </a:pPr>
            <a:endParaRPr lang="fr-FR" dirty="0">
              <a:latin typeface="Arial"/>
            </a:endParaRPr>
          </a:p>
          <a:p>
            <a:pPr marL="285750" indent="-285750">
              <a:lnSpc>
                <a:spcPts val="1800"/>
              </a:lnSpc>
              <a:spcBef>
                <a:spcPts val="0"/>
              </a:spcBef>
              <a:buClr>
                <a:srgbClr val="D11921"/>
              </a:buClr>
            </a:pPr>
            <a:endParaRPr lang="fr-FR" dirty="0">
              <a:latin typeface="Arial"/>
            </a:endParaRPr>
          </a:p>
          <a:p>
            <a:pPr marL="285750" indent="-285750">
              <a:lnSpc>
                <a:spcPts val="1800"/>
              </a:lnSpc>
              <a:spcBef>
                <a:spcPts val="0"/>
              </a:spcBef>
              <a:buClr>
                <a:srgbClr val="D11921"/>
              </a:buClr>
            </a:pPr>
            <a:endParaRPr lang="fr-FR" dirty="0">
              <a:latin typeface="Arial"/>
            </a:endParaRPr>
          </a:p>
          <a:p>
            <a:pPr marL="285750" indent="-285750">
              <a:lnSpc>
                <a:spcPts val="1800"/>
              </a:lnSpc>
              <a:spcBef>
                <a:spcPts val="0"/>
              </a:spcBef>
              <a:buClr>
                <a:srgbClr val="D11921"/>
              </a:buClr>
            </a:pPr>
            <a:endParaRPr lang="fr-FR" dirty="0">
              <a:latin typeface="Arial"/>
            </a:endParaRPr>
          </a:p>
          <a:p>
            <a:pPr marL="0" indent="0">
              <a:lnSpc>
                <a:spcPts val="1800"/>
              </a:lnSpc>
              <a:spcBef>
                <a:spcPts val="0"/>
              </a:spcBef>
              <a:buClr>
                <a:srgbClr val="D11921"/>
              </a:buClr>
              <a:buNone/>
            </a:pPr>
            <a:endParaRPr lang="fr-FR" dirty="0">
              <a:latin typeface="Arial"/>
            </a:endParaRPr>
          </a:p>
          <a:p>
            <a:pPr marL="285750" indent="-285750">
              <a:lnSpc>
                <a:spcPts val="1800"/>
              </a:lnSpc>
              <a:spcBef>
                <a:spcPts val="0"/>
              </a:spcBef>
              <a:buClr>
                <a:srgbClr val="D11921"/>
              </a:buClr>
            </a:pPr>
            <a:r>
              <a:rPr lang="fr-FR" dirty="0">
                <a:latin typeface="Arial"/>
              </a:rPr>
              <a:t>Extrait de la plaquette tarifaire </a:t>
            </a:r>
            <a:r>
              <a:rPr lang="fr-FR" b="1" dirty="0">
                <a:latin typeface="Arial"/>
              </a:rPr>
              <a:t>pour 2025 </a:t>
            </a:r>
            <a:r>
              <a:rPr lang="fr-FR" dirty="0">
                <a:latin typeface="Arial"/>
              </a:rPr>
              <a:t>(date à définir selon entrée en vigueur de la réglementation) : </a:t>
            </a:r>
          </a:p>
          <a:p>
            <a:pPr marL="285750" indent="-285750">
              <a:lnSpc>
                <a:spcPts val="1800"/>
              </a:lnSpc>
              <a:spcBef>
                <a:spcPts val="0"/>
              </a:spcBef>
              <a:buClr>
                <a:srgbClr val="D11921"/>
              </a:buClr>
            </a:pPr>
            <a:endParaRPr lang="fr-FR" dirty="0">
              <a:latin typeface="Arial"/>
            </a:endParaRPr>
          </a:p>
          <a:p>
            <a:pPr marL="285750" indent="-285750">
              <a:lnSpc>
                <a:spcPts val="1800"/>
              </a:lnSpc>
              <a:spcBef>
                <a:spcPts val="0"/>
              </a:spcBef>
              <a:buClr>
                <a:srgbClr val="D11921"/>
              </a:buClr>
            </a:pPr>
            <a:endParaRPr lang="fr-FR" b="1" dirty="0"/>
          </a:p>
          <a:p>
            <a:pPr marL="72000" indent="0">
              <a:lnSpc>
                <a:spcPts val="1800"/>
              </a:lnSpc>
              <a:spcBef>
                <a:spcPts val="0"/>
              </a:spcBef>
              <a:buClr>
                <a:srgbClr val="D11921"/>
              </a:buClr>
              <a:buNone/>
            </a:pPr>
            <a:endParaRPr lang="fr-FR" dirty="0">
              <a:latin typeface="Arial"/>
            </a:endParaRPr>
          </a:p>
          <a:p>
            <a:pPr marL="72000" indent="0">
              <a:lnSpc>
                <a:spcPts val="1800"/>
              </a:lnSpc>
              <a:spcBef>
                <a:spcPts val="0"/>
              </a:spcBef>
              <a:buClr>
                <a:srgbClr val="D11921"/>
              </a:buClr>
              <a:buNone/>
            </a:pPr>
            <a:endParaRPr lang="fr-FR" dirty="0">
              <a:latin typeface="Arial"/>
            </a:endParaRPr>
          </a:p>
          <a:p>
            <a:pPr marL="72000" indent="0">
              <a:lnSpc>
                <a:spcPts val="1800"/>
              </a:lnSpc>
              <a:spcBef>
                <a:spcPts val="0"/>
              </a:spcBef>
              <a:buClr>
                <a:srgbClr val="D11921"/>
              </a:buClr>
              <a:buNone/>
            </a:pPr>
            <a:endParaRPr lang="fr-FR" dirty="0">
              <a:latin typeface="Arial"/>
            </a:endParaRPr>
          </a:p>
          <a:p>
            <a:pPr marL="72000" indent="0">
              <a:lnSpc>
                <a:spcPts val="1800"/>
              </a:lnSpc>
              <a:spcBef>
                <a:spcPts val="0"/>
              </a:spcBef>
              <a:buClr>
                <a:srgbClr val="D11921"/>
              </a:buClr>
              <a:buNone/>
            </a:pPr>
            <a:endParaRPr lang="fr-FR" dirty="0">
              <a:latin typeface="Arial"/>
            </a:endParaRPr>
          </a:p>
          <a:p>
            <a:pPr marL="72000" indent="0">
              <a:lnSpc>
                <a:spcPts val="1800"/>
              </a:lnSpc>
              <a:spcBef>
                <a:spcPts val="0"/>
              </a:spcBef>
              <a:buClr>
                <a:srgbClr val="D11921"/>
              </a:buClr>
              <a:buNone/>
            </a:pPr>
            <a:endParaRPr lang="fr-FR" dirty="0">
              <a:latin typeface="Arial"/>
            </a:endParaRPr>
          </a:p>
          <a:p>
            <a:pPr marL="825750" lvl="1" indent="-285750">
              <a:lnSpc>
                <a:spcPts val="1800"/>
              </a:lnSpc>
              <a:spcBef>
                <a:spcPts val="0"/>
              </a:spcBef>
              <a:buClr>
                <a:srgbClr val="D11921"/>
              </a:buClr>
            </a:pPr>
            <a:endParaRPr lang="fr-FR" dirty="0"/>
          </a:p>
        </p:txBody>
      </p:sp>
      <p:sp>
        <p:nvSpPr>
          <p:cNvPr id="14" name="Rectangle 1">
            <a:extLst>
              <a:ext uri="{FF2B5EF4-FFF2-40B4-BE49-F238E27FC236}">
                <a16:creationId xmlns:a16="http://schemas.microsoft.com/office/drawing/2014/main" id="{B65A0C6C-A392-40CE-01E0-D39F5FF3DC1B}"/>
              </a:ext>
            </a:extLst>
          </p:cNvPr>
          <p:cNvSpPr>
            <a:spLocks noChangeArrowheads="1"/>
          </p:cNvSpPr>
          <p:nvPr/>
        </p:nvSpPr>
        <p:spPr bwMode="auto">
          <a:xfrm>
            <a:off x="1556380" y="4921151"/>
            <a:ext cx="3955420"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3600450" algn="l"/>
              </a:tabLst>
              <a:defRPr>
                <a:solidFill>
                  <a:schemeClr val="tx1"/>
                </a:solidFill>
                <a:latin typeface="Arial" panose="020B0604020202020204" pitchFamily="34" charset="0"/>
              </a:defRPr>
            </a:lvl1pPr>
            <a:lvl2pPr eaLnBrk="0" fontAlgn="base" hangingPunct="0">
              <a:spcBef>
                <a:spcPct val="0"/>
              </a:spcBef>
              <a:spcAft>
                <a:spcPct val="0"/>
              </a:spcAft>
              <a:tabLst>
                <a:tab pos="3600450" algn="l"/>
              </a:tabLst>
              <a:defRPr>
                <a:solidFill>
                  <a:schemeClr val="tx1"/>
                </a:solidFill>
                <a:latin typeface="Arial" panose="020B0604020202020204" pitchFamily="34" charset="0"/>
              </a:defRPr>
            </a:lvl2pPr>
            <a:lvl3pPr eaLnBrk="0" fontAlgn="base" hangingPunct="0">
              <a:spcBef>
                <a:spcPct val="0"/>
              </a:spcBef>
              <a:spcAft>
                <a:spcPct val="0"/>
              </a:spcAft>
              <a:tabLst>
                <a:tab pos="3600450" algn="l"/>
              </a:tabLst>
              <a:defRPr>
                <a:solidFill>
                  <a:schemeClr val="tx1"/>
                </a:solidFill>
                <a:latin typeface="Arial" panose="020B0604020202020204" pitchFamily="34" charset="0"/>
              </a:defRPr>
            </a:lvl3pPr>
            <a:lvl4pPr eaLnBrk="0" fontAlgn="base" hangingPunct="0">
              <a:spcBef>
                <a:spcPct val="0"/>
              </a:spcBef>
              <a:spcAft>
                <a:spcPct val="0"/>
              </a:spcAft>
              <a:tabLst>
                <a:tab pos="3600450" algn="l"/>
              </a:tabLst>
              <a:defRPr>
                <a:solidFill>
                  <a:schemeClr val="tx1"/>
                </a:solidFill>
                <a:latin typeface="Arial" panose="020B0604020202020204" pitchFamily="34" charset="0"/>
              </a:defRPr>
            </a:lvl4pPr>
            <a:lvl5pPr eaLnBrk="0" fontAlgn="base" hangingPunct="0">
              <a:spcBef>
                <a:spcPct val="0"/>
              </a:spcBef>
              <a:spcAft>
                <a:spcPct val="0"/>
              </a:spcAft>
              <a:tabLst>
                <a:tab pos="3600450" algn="l"/>
              </a:tabLst>
              <a:defRPr>
                <a:solidFill>
                  <a:schemeClr val="tx1"/>
                </a:solidFill>
                <a:latin typeface="Arial" panose="020B0604020202020204" pitchFamily="34" charset="0"/>
              </a:defRPr>
            </a:lvl5pPr>
            <a:lvl6pPr eaLnBrk="0" fontAlgn="base" hangingPunct="0">
              <a:spcBef>
                <a:spcPct val="0"/>
              </a:spcBef>
              <a:spcAft>
                <a:spcPct val="0"/>
              </a:spcAft>
              <a:tabLst>
                <a:tab pos="3600450" algn="l"/>
              </a:tabLst>
              <a:defRPr>
                <a:solidFill>
                  <a:schemeClr val="tx1"/>
                </a:solidFill>
                <a:latin typeface="Arial" panose="020B0604020202020204" pitchFamily="34" charset="0"/>
              </a:defRPr>
            </a:lvl6pPr>
            <a:lvl7pPr eaLnBrk="0" fontAlgn="base" hangingPunct="0">
              <a:spcBef>
                <a:spcPct val="0"/>
              </a:spcBef>
              <a:spcAft>
                <a:spcPct val="0"/>
              </a:spcAft>
              <a:tabLst>
                <a:tab pos="3600450" algn="l"/>
              </a:tabLst>
              <a:defRPr>
                <a:solidFill>
                  <a:schemeClr val="tx1"/>
                </a:solidFill>
                <a:latin typeface="Arial" panose="020B0604020202020204" pitchFamily="34" charset="0"/>
              </a:defRPr>
            </a:lvl7pPr>
            <a:lvl8pPr eaLnBrk="0" fontAlgn="base" hangingPunct="0">
              <a:spcBef>
                <a:spcPct val="0"/>
              </a:spcBef>
              <a:spcAft>
                <a:spcPct val="0"/>
              </a:spcAft>
              <a:tabLst>
                <a:tab pos="3600450" algn="l"/>
              </a:tabLst>
              <a:defRPr>
                <a:solidFill>
                  <a:schemeClr val="tx1"/>
                </a:solidFill>
                <a:latin typeface="Arial" panose="020B0604020202020204" pitchFamily="34" charset="0"/>
              </a:defRPr>
            </a:lvl8pPr>
            <a:lvl9pPr eaLnBrk="0" fontAlgn="base" hangingPunct="0">
              <a:spcBef>
                <a:spcPct val="0"/>
              </a:spcBef>
              <a:spcAft>
                <a:spcPct val="0"/>
              </a:spcAft>
              <a:tabLst>
                <a:tab pos="360045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392613" algn="r"/>
              </a:tabLst>
              <a:defRPr/>
            </a:pPr>
            <a:r>
              <a:rPr lang="fr-FR" altLang="fr-FR" sz="1400" b="1" dirty="0" bmk="_Hlk140487066">
                <a:solidFill>
                  <a:srgbClr val="D11921"/>
                </a:solidFill>
                <a:latin typeface="Univers Condensed" panose="020B0506020202050204" pitchFamily="34" charset="0"/>
              </a:rPr>
              <a:t>VOS MOYENS ET OPÉRATIONS DE PAIEMENT</a:t>
            </a:r>
          </a:p>
          <a:p>
            <a:pPr marL="0" marR="0" lvl="0" indent="0" algn="l" defTabSz="914400" rtl="0" eaLnBrk="0" fontAlgn="base" latinLnBrk="0" hangingPunct="0">
              <a:lnSpc>
                <a:spcPct val="100000"/>
              </a:lnSpc>
              <a:spcBef>
                <a:spcPct val="0"/>
              </a:spcBef>
              <a:spcAft>
                <a:spcPct val="0"/>
              </a:spcAft>
              <a:buClrTx/>
              <a:buSzTx/>
              <a:buFontTx/>
              <a:buNone/>
              <a:tabLst>
                <a:tab pos="4392613" algn="r"/>
              </a:tabLst>
              <a:defRPr/>
            </a:pPr>
            <a:r>
              <a:rPr kumimoji="0" lang="fr-FR" altLang="fr-FR" sz="1200" b="1" i="0" u="none" strike="noStrike" kern="1200" cap="none" spc="0" normalizeH="0" baseline="0" noProof="0" dirty="0" bmk="_Hlk140487066">
                <a:ln>
                  <a:noFill/>
                </a:ln>
                <a:solidFill>
                  <a:srgbClr val="D11921"/>
                </a:solidFill>
                <a:effectLst/>
                <a:uLnTx/>
                <a:uFillTx/>
                <a:latin typeface="Univers Condensed" panose="020B0506020202050204" pitchFamily="34" charset="0"/>
                <a:ea typeface="Univers-CondensedBold" charset="0"/>
                <a:cs typeface="Univers-CondensedBold" charset="0"/>
              </a:rPr>
              <a:t>&gt; VIREMENTS</a:t>
            </a:r>
            <a:endParaRPr kumimoji="0" lang="fr-FR" altLang="fr-FR" sz="1200" b="1" i="0" u="none" strike="noStrike" kern="1200" cap="none" spc="0" normalizeH="0" baseline="0" noProof="0" dirty="0" bmk="_Hlk140487066">
              <a:ln>
                <a:noFill/>
              </a:ln>
              <a:solidFill>
                <a:srgbClr val="D11921"/>
              </a:solidFill>
              <a:effectLst/>
              <a:uLnTx/>
              <a:uFillTx/>
              <a:latin typeface="Univers Condensed" panose="020B050602020205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392613" algn="r"/>
              </a:tabLst>
              <a:defRPr/>
            </a:pPr>
            <a:r>
              <a:rPr kumimoji="0" lang="fr-FR" altLang="fr-FR" sz="1000" b="1" i="0" u="none" strike="noStrike" kern="1200" cap="none" spc="0" normalizeH="0" baseline="0" noProof="0" dirty="0" bmk="_Hlk140487066">
                <a:ln>
                  <a:noFill/>
                </a:ln>
                <a:solidFill>
                  <a:srgbClr val="FEBD24"/>
                </a:solidFill>
                <a:effectLst/>
                <a:uLnTx/>
                <a:uFillTx/>
                <a:latin typeface="Univers Condensed" panose="020B0506020202050204" pitchFamily="34" charset="0"/>
                <a:ea typeface="Univers-CondensedBold" charset="0"/>
                <a:cs typeface="Univers-CondensedBold" charset="0"/>
              </a:rPr>
              <a:t>    </a:t>
            </a:r>
            <a:r>
              <a:rPr lang="fr-FR" altLang="fr-FR" sz="1000" b="1" dirty="0" bmk="_Hlk140487066">
                <a:solidFill>
                  <a:srgbClr val="FEBD24"/>
                </a:solidFill>
                <a:latin typeface="Univers Condensed" panose="020B0506020202050204" pitchFamily="34" charset="0"/>
              </a:rPr>
              <a:t>ÉMISSION D4UN VIREMENT SEPA</a:t>
            </a:r>
            <a:endParaRPr lang="fr-FR" altLang="fr-FR" sz="1000" b="1" dirty="0" bmk="_Hlk140487066">
              <a:solidFill>
                <a:srgbClr val="D11921"/>
              </a:solidFill>
              <a:latin typeface="Univers Condensed" panose="020B050602020205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392613" algn="r"/>
              </a:tabLst>
              <a:defRPr/>
            </a:pPr>
            <a:r>
              <a:rPr lang="fr-FR" sz="900" b="1" dirty="0" bmk="_Hlk140487066">
                <a:solidFill>
                  <a:srgbClr val="D11921"/>
                </a:solidFill>
                <a:latin typeface="Univers Condensed" panose="020B0506020202050204" pitchFamily="34" charset="0"/>
                <a:ea typeface="Univers-CondensedBold"/>
                <a:cs typeface="Univers-CondensedBold"/>
              </a:rPr>
              <a:t>    </a:t>
            </a:r>
            <a:r>
              <a:rPr lang="fr-FR" altLang="fr-FR" sz="900" b="1" dirty="0">
                <a:solidFill>
                  <a:srgbClr val="D11921"/>
                </a:solidFill>
                <a:latin typeface="Univers Condensed" panose="020B0506020202050204" pitchFamily="34" charset="0"/>
              </a:rPr>
              <a:t>Frais par virement vers un compte Caisse d’Epargne</a:t>
            </a:r>
            <a:endParaRPr lang="fr-FR" altLang="fr-FR" sz="800" b="1" dirty="0">
              <a:solidFill>
                <a:srgbClr val="D11921"/>
              </a:solidFill>
              <a:latin typeface="Univers Condensed" panose="020B0506020202050204" pitchFamily="34" charset="0"/>
            </a:endParaRP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kumimoji="0" lang="fr-FR" sz="1800" b="1" i="0" u="none" strike="noStrike" kern="1200" cap="none" spc="0" normalizeH="0" baseline="0" noProof="0" dirty="0">
                <a:ln>
                  <a:noFill/>
                </a:ln>
                <a:solidFill>
                  <a:srgbClr val="D11921"/>
                </a:solidFill>
                <a:effectLst/>
                <a:uLnTx/>
                <a:uFillTx/>
                <a:latin typeface="Montserrat Black" panose="00000A00000000000000" pitchFamily="2" charset="0"/>
                <a:ea typeface="+mn-ea"/>
                <a:cs typeface="+mn-cs"/>
              </a:rPr>
              <a:t>Les virements instantanés</a:t>
            </a:r>
            <a:r>
              <a:rPr kumimoji="0" lang="fr-FR" sz="1800" b="1" i="0" u="none" strike="noStrike" kern="1200" cap="none" spc="0" normalizeH="0" baseline="0" noProof="0" dirty="0">
                <a:ln>
                  <a:noFill/>
                </a:ln>
                <a:effectLst/>
                <a:uLnTx/>
                <a:uFillTx/>
                <a:latin typeface="Montserrat Black" panose="00000A00000000000000" pitchFamily="2" charset="0"/>
                <a:ea typeface="+mn-ea"/>
                <a:cs typeface="+mn-cs"/>
              </a:rPr>
              <a:t>, un sujet d’actualité réglementaire </a:t>
            </a:r>
            <a:r>
              <a:rPr lang="fr-FR" dirty="0"/>
              <a:t>impactant </a:t>
            </a:r>
            <a:r>
              <a:rPr kumimoji="0" lang="fr-FR" sz="1800" b="1" i="0" u="none" strike="noStrike" kern="1200" cap="none" spc="0" normalizeH="0" baseline="0" noProof="0" dirty="0">
                <a:ln>
                  <a:noFill/>
                </a:ln>
                <a:effectLst/>
                <a:uLnTx/>
                <a:uFillTx/>
                <a:latin typeface="Montserrat Black" panose="00000A00000000000000" pitchFamily="2" charset="0"/>
                <a:ea typeface="+mn-ea"/>
                <a:cs typeface="+mn-cs"/>
              </a:rPr>
              <a:t>fortement notre PNB tarifaire dès l’année 2025 (1/2).</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2</a:t>
            </a:r>
          </a:p>
        </p:txBody>
      </p:sp>
      <p:sp>
        <p:nvSpPr>
          <p:cNvPr id="9" name="Espace réservé du texte 3">
            <a:extLst>
              <a:ext uri="{FF2B5EF4-FFF2-40B4-BE49-F238E27FC236}">
                <a16:creationId xmlns:a16="http://schemas.microsoft.com/office/drawing/2014/main" id="{6FBA0B12-FD3A-49C1-A54D-7A875D4F2556}"/>
              </a:ext>
            </a:extLst>
          </p:cNvPr>
          <p:cNvSpPr txBox="1">
            <a:spLocks/>
          </p:cNvSpPr>
          <p:nvPr/>
        </p:nvSpPr>
        <p:spPr>
          <a:xfrm>
            <a:off x="8391525" y="118004"/>
            <a:ext cx="3427413"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Evolutions tarifaires 1</a:t>
            </a:r>
            <a:r>
              <a:rPr kumimoji="0" lang="fr-FR" sz="1200" b="1" i="0" u="none" strike="noStrike" kern="1200" cap="none" spc="0" normalizeH="0" baseline="30000" noProof="0" dirty="0">
                <a:ln>
                  <a:noFill/>
                </a:ln>
                <a:solidFill>
                  <a:sysClr val="window" lastClr="FFFFFF">
                    <a:lumMod val="50000"/>
                  </a:sysClr>
                </a:solidFill>
                <a:effectLst/>
                <a:uLnTx/>
                <a:uFillTx/>
                <a:latin typeface="Arial Black" panose="020B0A04020102020204" pitchFamily="34" charset="0"/>
                <a:ea typeface="+mn-ea"/>
                <a:cs typeface="+mn-cs"/>
              </a:rPr>
              <a:t>er</a:t>
            </a: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 </a:t>
            </a:r>
            <a:r>
              <a:rPr lang="fr-FR" dirty="0">
                <a:solidFill>
                  <a:sysClr val="window" lastClr="FFFFFF">
                    <a:lumMod val="50000"/>
                  </a:sysClr>
                </a:solidFill>
              </a:rPr>
              <a:t>octobre </a:t>
            </a: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2024</a:t>
            </a:r>
          </a:p>
        </p:txBody>
      </p:sp>
      <p:graphicFrame>
        <p:nvGraphicFramePr>
          <p:cNvPr id="15" name="Tableau 14">
            <a:extLst>
              <a:ext uri="{FF2B5EF4-FFF2-40B4-BE49-F238E27FC236}">
                <a16:creationId xmlns:a16="http://schemas.microsoft.com/office/drawing/2014/main" id="{B416890E-11B3-8574-A4C8-9C83CA88B117}"/>
              </a:ext>
            </a:extLst>
          </p:cNvPr>
          <p:cNvGraphicFramePr>
            <a:graphicFrameLocks noGrp="1"/>
          </p:cNvGraphicFramePr>
          <p:nvPr>
            <p:extLst>
              <p:ext uri="{D42A27DB-BD31-4B8C-83A1-F6EECF244321}">
                <p14:modId xmlns:p14="http://schemas.microsoft.com/office/powerpoint/2010/main" val="390404992"/>
              </p:ext>
            </p:extLst>
          </p:nvPr>
        </p:nvGraphicFramePr>
        <p:xfrm>
          <a:off x="1645280" y="3444411"/>
          <a:ext cx="4284000" cy="1012317"/>
        </p:xfrm>
        <a:graphic>
          <a:graphicData uri="http://schemas.openxmlformats.org/drawingml/2006/table">
            <a:tbl>
              <a:tblPr/>
              <a:tblGrid>
                <a:gridCol w="2700000">
                  <a:extLst>
                    <a:ext uri="{9D8B030D-6E8A-4147-A177-3AD203B41FA5}">
                      <a16:colId xmlns:a16="http://schemas.microsoft.com/office/drawing/2014/main" val="3253386282"/>
                    </a:ext>
                  </a:extLst>
                </a:gridCol>
                <a:gridCol w="792000">
                  <a:extLst>
                    <a:ext uri="{9D8B030D-6E8A-4147-A177-3AD203B41FA5}">
                      <a16:colId xmlns:a16="http://schemas.microsoft.com/office/drawing/2014/main" val="2661102228"/>
                    </a:ext>
                  </a:extLst>
                </a:gridCol>
                <a:gridCol w="792000">
                  <a:extLst>
                    <a:ext uri="{9D8B030D-6E8A-4147-A177-3AD203B41FA5}">
                      <a16:colId xmlns:a16="http://schemas.microsoft.com/office/drawing/2014/main" val="2142796063"/>
                    </a:ext>
                  </a:extLst>
                </a:gridCol>
              </a:tblGrid>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800"/>
                        </a:spcAft>
                        <a:tabLst>
                          <a:tab pos="3599815" algn="l"/>
                        </a:tabLst>
                      </a:pPr>
                      <a:r>
                        <a:rPr lang="fr-FR" sz="800" dirty="0">
                          <a:solidFill>
                            <a:schemeClr val="tx1">
                              <a:lumMod val="75000"/>
                              <a:lumOff val="25000"/>
                            </a:schemeClr>
                          </a:solidFill>
                          <a:effectLst/>
                          <a:latin typeface="Univers Condensed" panose="020B0506020202050204" pitchFamily="34" charset="0"/>
                          <a:ea typeface="Times New Roman" panose="02020603050405020304" pitchFamily="18" charset="0"/>
                          <a:cs typeface="Times New Roman" panose="02020603050405020304" pitchFamily="18" charset="0"/>
                        </a:rPr>
                        <a:t> </a:t>
                      </a:r>
                      <a:endParaRPr lang="fr-FR" sz="11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a:noFill/>
                    </a:lnL>
                    <a:lnR w="12700" cap="flat" cmpd="sng" algn="ctr">
                      <a:solidFill>
                        <a:srgbClr val="FFFFFF"/>
                      </a:solidFill>
                      <a:prstDash val="solid"/>
                      <a:round/>
                      <a:headEnd type="none" w="med" len="med"/>
                      <a:tailEnd type="none" w="med" len="med"/>
                    </a:lnR>
                    <a:lnT>
                      <a:noFill/>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tabLst>
                          <a:tab pos="3599815" algn="l"/>
                        </a:tabLst>
                      </a:pPr>
                      <a:r>
                        <a:rPr lang="fr-FR" sz="800" b="1" dirty="0">
                          <a:solidFill>
                            <a:srgbClr val="FFFFFF"/>
                          </a:solidFill>
                          <a:effectLst/>
                          <a:latin typeface="Univers Condensed" panose="020B0506020202050204" pitchFamily="34" charset="0"/>
                          <a:ea typeface="Univers-CondensedBold"/>
                          <a:cs typeface="Univers-CondensedBold"/>
                        </a:rPr>
                        <a:t>Au guichet de l’agence (ou par téléphone)</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a:noFill/>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BC23"/>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tabLst>
                          <a:tab pos="3599815" algn="l"/>
                        </a:tabLst>
                      </a:pPr>
                      <a:r>
                        <a:rPr lang="fr-FR" sz="800" b="1" dirty="0">
                          <a:solidFill>
                            <a:srgbClr val="FFFFFF"/>
                          </a:solidFill>
                          <a:effectLst/>
                          <a:latin typeface="Univers Condensed" panose="020B0506020202050204" pitchFamily="34" charset="0"/>
                          <a:ea typeface="Univers-CondensedBold"/>
                          <a:cs typeface="Univers-CondensedBold"/>
                        </a:rPr>
                        <a:t>Via l’espace client (internet ou application mobile*)</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a:noFill/>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BC23"/>
                    </a:solidFill>
                  </a:tcPr>
                </a:tc>
                <a:extLst>
                  <a:ext uri="{0D108BD9-81ED-4DB2-BD59-A6C34878D82A}">
                    <a16:rowId xmlns:a16="http://schemas.microsoft.com/office/drawing/2014/main" val="3093858398"/>
                  </a:ext>
                </a:extLst>
              </a:tr>
              <a:tr h="108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800"/>
                        </a:spcAft>
                        <a:tabLst>
                          <a:tab pos="3599815" algn="l"/>
                        </a:tabLst>
                      </a:pPr>
                      <a:r>
                        <a:rPr lang="fr-FR" sz="800" dirty="0">
                          <a:solidFill>
                            <a:schemeClr val="tx1">
                              <a:lumMod val="75000"/>
                              <a:lumOff val="25000"/>
                            </a:schemeClr>
                          </a:solidFill>
                          <a:effectLst/>
                          <a:latin typeface="Univers-CondensedLight"/>
                          <a:ea typeface="Times New Roman" panose="02020603050405020304" pitchFamily="18" charset="0"/>
                          <a:cs typeface="Univers-CondensedLight"/>
                        </a:rPr>
                        <a:t>Virement occasionnel</a:t>
                      </a:r>
                      <a:endParaRPr lang="fr-FR" sz="8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a:noFill/>
                    </a:lnL>
                    <a:lnR w="127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pPr>
                      <a:r>
                        <a:rPr lang="fr-FR" sz="800" b="1" dirty="0">
                          <a:solidFill>
                            <a:srgbClr val="D11921"/>
                          </a:solidFill>
                          <a:effectLst/>
                          <a:latin typeface="Univers Condensed" panose="020B0506020202050204" pitchFamily="34" charset="0"/>
                          <a:ea typeface="Univers-CondensedBold"/>
                          <a:cs typeface="Univers-CondensedBold"/>
                        </a:rPr>
                        <a:t>Gratuit</a:t>
                      </a:r>
                      <a:endParaRPr lang="fr-FR" sz="800"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pPr>
                      <a:r>
                        <a:rPr lang="fr-FR" sz="800" b="1" dirty="0">
                          <a:solidFill>
                            <a:srgbClr val="D11921"/>
                          </a:solidFill>
                          <a:effectLst/>
                          <a:latin typeface="Univers Condensed" panose="020B0506020202050204" pitchFamily="34" charset="0"/>
                          <a:ea typeface="Univers-CondensedBold"/>
                          <a:cs typeface="Univers-CondensedBold"/>
                        </a:rPr>
                        <a:t>Gratuit</a:t>
                      </a:r>
                      <a:endParaRPr lang="fr-FR" sz="800"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extLst>
                  <a:ext uri="{0D108BD9-81ED-4DB2-BD59-A6C34878D82A}">
                    <a16:rowId xmlns:a16="http://schemas.microsoft.com/office/drawing/2014/main" val="4254108339"/>
                  </a:ext>
                </a:extLst>
              </a:tr>
              <a:tr h="108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800"/>
                        </a:spcAft>
                        <a:tabLst>
                          <a:tab pos="3599815" algn="l"/>
                        </a:tabLst>
                      </a:pPr>
                      <a:r>
                        <a:rPr lang="fr-FR" sz="800" dirty="0">
                          <a:solidFill>
                            <a:schemeClr val="tx1">
                              <a:lumMod val="75000"/>
                              <a:lumOff val="25000"/>
                            </a:schemeClr>
                          </a:solidFill>
                          <a:effectLst/>
                          <a:latin typeface="Univers-CondensedLight"/>
                          <a:ea typeface="Times New Roman" panose="02020603050405020304" pitchFamily="18" charset="0"/>
                          <a:cs typeface="Univers-CondensedLight"/>
                        </a:rPr>
                        <a:t>Virement permanent</a:t>
                      </a:r>
                      <a:endParaRPr lang="fr-FR" sz="8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a:noFill/>
                    </a:lnL>
                    <a:lnR w="127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tabLst>
                          <a:tab pos="3599815" algn="l"/>
                        </a:tabLst>
                      </a:pPr>
                      <a:r>
                        <a:rPr lang="fr-FR" sz="800" b="1" dirty="0">
                          <a:solidFill>
                            <a:srgbClr val="D11921"/>
                          </a:solidFill>
                          <a:effectLst/>
                          <a:latin typeface="Univers Condensed" panose="020B0506020202050204" pitchFamily="34" charset="0"/>
                          <a:ea typeface="Univers-CondensedBold"/>
                          <a:cs typeface="Univers-CondensedBold"/>
                        </a:rPr>
                        <a:t>Gratuit</a:t>
                      </a:r>
                      <a:endParaRPr lang="fr-FR" sz="800"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tabLst>
                          <a:tab pos="3599815" algn="l"/>
                        </a:tabLst>
                      </a:pPr>
                      <a:r>
                        <a:rPr lang="fr-FR" sz="800" b="1" dirty="0">
                          <a:solidFill>
                            <a:srgbClr val="D11921"/>
                          </a:solidFill>
                          <a:effectLst/>
                          <a:latin typeface="Univers Condensed" panose="020B0506020202050204" pitchFamily="34" charset="0"/>
                          <a:ea typeface="Univers-CondensedBold"/>
                          <a:cs typeface="Univers-CondensedBold"/>
                        </a:rPr>
                        <a:t>Gratuit</a:t>
                      </a:r>
                      <a:endParaRPr lang="fr-FR" sz="800"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extLst>
                  <a:ext uri="{0D108BD9-81ED-4DB2-BD59-A6C34878D82A}">
                    <a16:rowId xmlns:a16="http://schemas.microsoft.com/office/drawing/2014/main" val="1448559577"/>
                  </a:ext>
                </a:extLst>
              </a:tr>
              <a:tr h="108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800"/>
                        </a:spcAft>
                        <a:tabLst>
                          <a:tab pos="3599815" algn="l"/>
                        </a:tabLst>
                      </a:pPr>
                      <a:r>
                        <a:rPr lang="fr-FR" sz="800" dirty="0">
                          <a:solidFill>
                            <a:schemeClr val="tx1">
                              <a:lumMod val="75000"/>
                              <a:lumOff val="25000"/>
                            </a:schemeClr>
                          </a:solidFill>
                          <a:effectLst/>
                          <a:latin typeface="Univers-CondensedLight"/>
                          <a:ea typeface="Times New Roman" panose="02020603050405020304" pitchFamily="18" charset="0"/>
                          <a:cs typeface="Univers-CondensedLight"/>
                        </a:rPr>
                        <a:t>Virement instantané occasionnel jusqu’à 5 000 €</a:t>
                      </a:r>
                      <a:endParaRPr lang="fr-FR" sz="8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a:noFill/>
                    </a:lnL>
                    <a:lnR w="127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fr-FR" sz="800" b="1" dirty="0">
                          <a:solidFill>
                            <a:srgbClr val="FEBC23"/>
                          </a:solidFill>
                          <a:effectLst/>
                          <a:latin typeface="Univers Condensed" panose="020B0506020202050204" pitchFamily="34" charset="0"/>
                          <a:ea typeface=".LastResort"/>
                          <a:cs typeface=".LastResort"/>
                        </a:rPr>
                        <a:t>1,00 €</a:t>
                      </a:r>
                      <a:endParaRPr lang="fr-FR" sz="800"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fr-FR" sz="800" b="1" dirty="0">
                          <a:solidFill>
                            <a:srgbClr val="FEBC23"/>
                          </a:solidFill>
                          <a:effectLst/>
                          <a:latin typeface="Univers Condensed" panose="020B0506020202050204" pitchFamily="34" charset="0"/>
                          <a:ea typeface=".LastResort"/>
                          <a:cs typeface=".LastResort"/>
                        </a:rPr>
                        <a:t>1,00 €</a:t>
                      </a:r>
                      <a:endParaRPr lang="fr-FR" sz="800"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extLst>
                  <a:ext uri="{0D108BD9-81ED-4DB2-BD59-A6C34878D82A}">
                    <a16:rowId xmlns:a16="http://schemas.microsoft.com/office/drawing/2014/main" val="533994436"/>
                  </a:ext>
                </a:extLst>
              </a:tr>
              <a:tr h="108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800"/>
                        </a:spcAft>
                      </a:pPr>
                      <a:r>
                        <a:rPr lang="fr-FR" sz="800" dirty="0">
                          <a:solidFill>
                            <a:schemeClr val="tx1">
                              <a:lumMod val="75000"/>
                              <a:lumOff val="25000"/>
                            </a:schemeClr>
                          </a:solidFill>
                          <a:effectLst/>
                          <a:latin typeface="Univers-CondensedLight"/>
                          <a:ea typeface="Times New Roman" panose="02020603050405020304" pitchFamily="18" charset="0"/>
                          <a:cs typeface="Univers-CondensedLight"/>
                        </a:rPr>
                        <a:t>Virement instantané occasionnel de 5 001€ à 15 000 €</a:t>
                      </a:r>
                      <a:endParaRPr lang="fr-FR" sz="8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a:noFill/>
                    </a:lnL>
                    <a:lnR w="127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fr-FR" sz="800" b="1" dirty="0">
                          <a:solidFill>
                            <a:srgbClr val="FEBC23"/>
                          </a:solidFill>
                          <a:effectLst/>
                          <a:latin typeface="Univers Condensed" panose="020B0506020202050204" pitchFamily="34" charset="0"/>
                          <a:ea typeface=".LastResort"/>
                          <a:cs typeface=".LastResort"/>
                        </a:rPr>
                        <a:t>5,00 €</a:t>
                      </a:r>
                      <a:endParaRPr lang="fr-FR" sz="1100" dirty="0">
                        <a:solidFill>
                          <a:srgbClr val="FEBC23"/>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pPr>
                      <a:r>
                        <a:rPr lang="fr-FR" sz="800" dirty="0">
                          <a:solidFill>
                            <a:srgbClr val="FEBC23"/>
                          </a:solidFill>
                          <a:effectLst/>
                          <a:latin typeface="Univers Condensed" panose="020B0506020202050204" pitchFamily="34" charset="0"/>
                          <a:ea typeface="Univers-CondensedBold"/>
                          <a:cs typeface="Univers-CondensedBold"/>
                        </a:rPr>
                        <a:t>-</a:t>
                      </a:r>
                      <a:endParaRPr lang="fr-FR" sz="800" dirty="0">
                        <a:solidFill>
                          <a:srgbClr val="FEBC23"/>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extLst>
                  <a:ext uri="{0D108BD9-81ED-4DB2-BD59-A6C34878D82A}">
                    <a16:rowId xmlns:a16="http://schemas.microsoft.com/office/drawing/2014/main" val="3719550612"/>
                  </a:ext>
                </a:extLst>
              </a:tr>
            </a:tbl>
          </a:graphicData>
        </a:graphic>
      </p:graphicFrame>
      <p:sp>
        <p:nvSpPr>
          <p:cNvPr id="16" name="Rectangle 1">
            <a:extLst>
              <a:ext uri="{FF2B5EF4-FFF2-40B4-BE49-F238E27FC236}">
                <a16:creationId xmlns:a16="http://schemas.microsoft.com/office/drawing/2014/main" id="{64C54A38-4C26-6670-6262-2A9B4FC03780}"/>
              </a:ext>
            </a:extLst>
          </p:cNvPr>
          <p:cNvSpPr>
            <a:spLocks noChangeArrowheads="1"/>
          </p:cNvSpPr>
          <p:nvPr/>
        </p:nvSpPr>
        <p:spPr bwMode="auto">
          <a:xfrm>
            <a:off x="1556380" y="3051996"/>
            <a:ext cx="4145920"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3600450" algn="l"/>
              </a:tabLst>
              <a:defRPr>
                <a:solidFill>
                  <a:schemeClr val="tx1"/>
                </a:solidFill>
                <a:latin typeface="Arial" panose="020B0604020202020204" pitchFamily="34" charset="0"/>
              </a:defRPr>
            </a:lvl1pPr>
            <a:lvl2pPr eaLnBrk="0" fontAlgn="base" hangingPunct="0">
              <a:spcBef>
                <a:spcPct val="0"/>
              </a:spcBef>
              <a:spcAft>
                <a:spcPct val="0"/>
              </a:spcAft>
              <a:tabLst>
                <a:tab pos="3600450" algn="l"/>
              </a:tabLst>
              <a:defRPr>
                <a:solidFill>
                  <a:schemeClr val="tx1"/>
                </a:solidFill>
                <a:latin typeface="Arial" panose="020B0604020202020204" pitchFamily="34" charset="0"/>
              </a:defRPr>
            </a:lvl2pPr>
            <a:lvl3pPr eaLnBrk="0" fontAlgn="base" hangingPunct="0">
              <a:spcBef>
                <a:spcPct val="0"/>
              </a:spcBef>
              <a:spcAft>
                <a:spcPct val="0"/>
              </a:spcAft>
              <a:tabLst>
                <a:tab pos="3600450" algn="l"/>
              </a:tabLst>
              <a:defRPr>
                <a:solidFill>
                  <a:schemeClr val="tx1"/>
                </a:solidFill>
                <a:latin typeface="Arial" panose="020B0604020202020204" pitchFamily="34" charset="0"/>
              </a:defRPr>
            </a:lvl3pPr>
            <a:lvl4pPr eaLnBrk="0" fontAlgn="base" hangingPunct="0">
              <a:spcBef>
                <a:spcPct val="0"/>
              </a:spcBef>
              <a:spcAft>
                <a:spcPct val="0"/>
              </a:spcAft>
              <a:tabLst>
                <a:tab pos="3600450" algn="l"/>
              </a:tabLst>
              <a:defRPr>
                <a:solidFill>
                  <a:schemeClr val="tx1"/>
                </a:solidFill>
                <a:latin typeface="Arial" panose="020B0604020202020204" pitchFamily="34" charset="0"/>
              </a:defRPr>
            </a:lvl4pPr>
            <a:lvl5pPr eaLnBrk="0" fontAlgn="base" hangingPunct="0">
              <a:spcBef>
                <a:spcPct val="0"/>
              </a:spcBef>
              <a:spcAft>
                <a:spcPct val="0"/>
              </a:spcAft>
              <a:tabLst>
                <a:tab pos="3600450" algn="l"/>
              </a:tabLst>
              <a:defRPr>
                <a:solidFill>
                  <a:schemeClr val="tx1"/>
                </a:solidFill>
                <a:latin typeface="Arial" panose="020B0604020202020204" pitchFamily="34" charset="0"/>
              </a:defRPr>
            </a:lvl5pPr>
            <a:lvl6pPr eaLnBrk="0" fontAlgn="base" hangingPunct="0">
              <a:spcBef>
                <a:spcPct val="0"/>
              </a:spcBef>
              <a:spcAft>
                <a:spcPct val="0"/>
              </a:spcAft>
              <a:tabLst>
                <a:tab pos="3600450" algn="l"/>
              </a:tabLst>
              <a:defRPr>
                <a:solidFill>
                  <a:schemeClr val="tx1"/>
                </a:solidFill>
                <a:latin typeface="Arial" panose="020B0604020202020204" pitchFamily="34" charset="0"/>
              </a:defRPr>
            </a:lvl6pPr>
            <a:lvl7pPr eaLnBrk="0" fontAlgn="base" hangingPunct="0">
              <a:spcBef>
                <a:spcPct val="0"/>
              </a:spcBef>
              <a:spcAft>
                <a:spcPct val="0"/>
              </a:spcAft>
              <a:tabLst>
                <a:tab pos="3600450" algn="l"/>
              </a:tabLst>
              <a:defRPr>
                <a:solidFill>
                  <a:schemeClr val="tx1"/>
                </a:solidFill>
                <a:latin typeface="Arial" panose="020B0604020202020204" pitchFamily="34" charset="0"/>
              </a:defRPr>
            </a:lvl7pPr>
            <a:lvl8pPr eaLnBrk="0" fontAlgn="base" hangingPunct="0">
              <a:spcBef>
                <a:spcPct val="0"/>
              </a:spcBef>
              <a:spcAft>
                <a:spcPct val="0"/>
              </a:spcAft>
              <a:tabLst>
                <a:tab pos="3600450" algn="l"/>
              </a:tabLst>
              <a:defRPr>
                <a:solidFill>
                  <a:schemeClr val="tx1"/>
                </a:solidFill>
                <a:latin typeface="Arial" panose="020B0604020202020204" pitchFamily="34" charset="0"/>
              </a:defRPr>
            </a:lvl8pPr>
            <a:lvl9pPr eaLnBrk="0" fontAlgn="base" hangingPunct="0">
              <a:spcBef>
                <a:spcPct val="0"/>
              </a:spcBef>
              <a:spcAft>
                <a:spcPct val="0"/>
              </a:spcAft>
              <a:tabLst>
                <a:tab pos="360045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392613" algn="r"/>
              </a:tabLst>
              <a:defRPr/>
            </a:pPr>
            <a:r>
              <a:rPr lang="fr-FR" altLang="fr-FR" sz="1400" b="1" dirty="0" bmk="_Hlk140487066">
                <a:solidFill>
                  <a:srgbClr val="D11921"/>
                </a:solidFill>
                <a:latin typeface="Univers Condensed" panose="020B0506020202050204" pitchFamily="34" charset="0"/>
              </a:rPr>
              <a:t>VOS MOYENS ET OPÉRATIONS DE PAIEMENT</a:t>
            </a:r>
          </a:p>
          <a:p>
            <a:pPr marL="0" marR="0" lvl="0" indent="0" algn="l" defTabSz="914400" rtl="0" eaLnBrk="0" fontAlgn="base" latinLnBrk="0" hangingPunct="0">
              <a:lnSpc>
                <a:spcPct val="100000"/>
              </a:lnSpc>
              <a:spcBef>
                <a:spcPct val="0"/>
              </a:spcBef>
              <a:spcAft>
                <a:spcPct val="0"/>
              </a:spcAft>
              <a:buClrTx/>
              <a:buSzTx/>
              <a:buFontTx/>
              <a:buNone/>
              <a:tabLst>
                <a:tab pos="4392613" algn="r"/>
              </a:tabLst>
              <a:defRPr/>
            </a:pPr>
            <a:r>
              <a:rPr kumimoji="0" lang="fr-FR" altLang="fr-FR" sz="1200" b="1" i="0" u="none" strike="noStrike" kern="1200" cap="none" spc="0" normalizeH="0" baseline="0" noProof="0" dirty="0" bmk="_Hlk140487066">
                <a:ln>
                  <a:noFill/>
                </a:ln>
                <a:solidFill>
                  <a:srgbClr val="D11921"/>
                </a:solidFill>
                <a:effectLst/>
                <a:uLnTx/>
                <a:uFillTx/>
                <a:latin typeface="Univers Condensed" panose="020B0506020202050204" pitchFamily="34" charset="0"/>
                <a:ea typeface="Univers-CondensedBold" charset="0"/>
                <a:cs typeface="Univers-CondensedBold" charset="0"/>
              </a:rPr>
              <a:t>&gt; VIREMENTS</a:t>
            </a:r>
            <a:endParaRPr kumimoji="0" lang="fr-FR" altLang="fr-FR" sz="1200" b="1" i="0" u="none" strike="noStrike" kern="1200" cap="none" spc="0" normalizeH="0" baseline="0" noProof="0" dirty="0" bmk="_Hlk140487066">
              <a:ln>
                <a:noFill/>
              </a:ln>
              <a:solidFill>
                <a:srgbClr val="D11921"/>
              </a:solidFill>
              <a:effectLst/>
              <a:uLnTx/>
              <a:uFillTx/>
              <a:latin typeface="Univers Condensed" panose="020B050602020205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392613" algn="r"/>
              </a:tabLst>
              <a:defRPr/>
            </a:pPr>
            <a:r>
              <a:rPr kumimoji="0" lang="fr-FR" altLang="fr-FR" sz="800" b="1" i="0" u="none" strike="noStrike" kern="1200" cap="none" spc="0" normalizeH="0" baseline="0" noProof="0" dirty="0" bmk="_Hlk140487066">
                <a:ln>
                  <a:noFill/>
                </a:ln>
                <a:solidFill>
                  <a:srgbClr val="FEBD24"/>
                </a:solidFill>
                <a:effectLst/>
                <a:uLnTx/>
                <a:uFillTx/>
                <a:latin typeface="Univers Condensed" panose="020B0506020202050204" pitchFamily="34" charset="0"/>
                <a:ea typeface="Univers-CondensedBold" charset="0"/>
                <a:cs typeface="Univers-CondensedBold" charset="0"/>
              </a:rPr>
              <a:t>    </a:t>
            </a:r>
            <a:r>
              <a:rPr lang="fr-FR" altLang="fr-FR" sz="1000" b="1" dirty="0" bmk="_Hlk140487066">
                <a:solidFill>
                  <a:srgbClr val="FEBD24"/>
                </a:solidFill>
                <a:latin typeface="Univers Condensed" panose="020B0506020202050204" pitchFamily="34" charset="0"/>
              </a:rPr>
              <a:t>ÉMISSION D4UN VIREMENT SEPA</a:t>
            </a:r>
            <a:endParaRPr lang="fr-FR" altLang="fr-FR" sz="1000" b="1" dirty="0" bmk="_Hlk140487066">
              <a:solidFill>
                <a:srgbClr val="D11921"/>
              </a:solidFill>
              <a:latin typeface="Univers Condensed" panose="020B050602020205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392613" algn="r"/>
              </a:tabLst>
              <a:defRPr/>
            </a:pPr>
            <a:r>
              <a:rPr lang="fr-FR" sz="900" b="1" dirty="0" bmk="_Hlk140487066">
                <a:solidFill>
                  <a:srgbClr val="D11921"/>
                </a:solidFill>
                <a:latin typeface="Univers Condensed" panose="020B0506020202050204" pitchFamily="34" charset="0"/>
                <a:ea typeface="Univers-CondensedBold"/>
                <a:cs typeface="Univers-CondensedBold"/>
              </a:rPr>
              <a:t>    </a:t>
            </a:r>
            <a:r>
              <a:rPr lang="fr-FR" altLang="fr-FR" sz="900" b="1" dirty="0">
                <a:solidFill>
                  <a:srgbClr val="D11921"/>
                </a:solidFill>
                <a:latin typeface="Univers Condensed" panose="020B0506020202050204" pitchFamily="34" charset="0"/>
              </a:rPr>
              <a:t>Frais par virement vers un compte Caisse d’Epargne</a:t>
            </a:r>
          </a:p>
        </p:txBody>
      </p:sp>
      <p:graphicFrame>
        <p:nvGraphicFramePr>
          <p:cNvPr id="17" name="Tableau 16">
            <a:extLst>
              <a:ext uri="{FF2B5EF4-FFF2-40B4-BE49-F238E27FC236}">
                <a16:creationId xmlns:a16="http://schemas.microsoft.com/office/drawing/2014/main" id="{5D5F89CD-488D-CB38-0E5C-94154AD39D3F}"/>
              </a:ext>
            </a:extLst>
          </p:cNvPr>
          <p:cNvGraphicFramePr>
            <a:graphicFrameLocks noGrp="1"/>
          </p:cNvGraphicFramePr>
          <p:nvPr>
            <p:extLst>
              <p:ext uri="{D42A27DB-BD31-4B8C-83A1-F6EECF244321}">
                <p14:modId xmlns:p14="http://schemas.microsoft.com/office/powerpoint/2010/main" val="276017956"/>
              </p:ext>
            </p:extLst>
          </p:nvPr>
        </p:nvGraphicFramePr>
        <p:xfrm>
          <a:off x="6249525" y="3434130"/>
          <a:ext cx="4284000" cy="1012317"/>
        </p:xfrm>
        <a:graphic>
          <a:graphicData uri="http://schemas.openxmlformats.org/drawingml/2006/table">
            <a:tbl>
              <a:tblPr/>
              <a:tblGrid>
                <a:gridCol w="2700000">
                  <a:extLst>
                    <a:ext uri="{9D8B030D-6E8A-4147-A177-3AD203B41FA5}">
                      <a16:colId xmlns:a16="http://schemas.microsoft.com/office/drawing/2014/main" val="2591061899"/>
                    </a:ext>
                  </a:extLst>
                </a:gridCol>
                <a:gridCol w="792000">
                  <a:extLst>
                    <a:ext uri="{9D8B030D-6E8A-4147-A177-3AD203B41FA5}">
                      <a16:colId xmlns:a16="http://schemas.microsoft.com/office/drawing/2014/main" val="704573882"/>
                    </a:ext>
                  </a:extLst>
                </a:gridCol>
                <a:gridCol w="792000">
                  <a:extLst>
                    <a:ext uri="{9D8B030D-6E8A-4147-A177-3AD203B41FA5}">
                      <a16:colId xmlns:a16="http://schemas.microsoft.com/office/drawing/2014/main" val="2204422600"/>
                    </a:ext>
                  </a:extLst>
                </a:gridCol>
              </a:tblGrid>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800"/>
                        </a:spcAft>
                        <a:tabLst>
                          <a:tab pos="3599815" algn="l"/>
                        </a:tabLst>
                      </a:pPr>
                      <a:r>
                        <a:rPr lang="fr-FR" sz="800" dirty="0">
                          <a:effectLst/>
                          <a:latin typeface="Univers Condensed" panose="020B0506020202050204" pitchFamily="34" charset="0"/>
                          <a:ea typeface="Times New Roman" panose="02020603050405020304" pitchFamily="18" charset="0"/>
                          <a:cs typeface="Times New Roman" panose="02020603050405020304" pitchFamily="18" charset="0"/>
                        </a:rPr>
                        <a:t> </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a:noFill/>
                    </a:lnL>
                    <a:lnR w="12700" cap="flat" cmpd="sng" algn="ctr">
                      <a:solidFill>
                        <a:srgbClr val="FFFFFF"/>
                      </a:solidFill>
                      <a:prstDash val="solid"/>
                      <a:round/>
                      <a:headEnd type="none" w="med" len="med"/>
                      <a:tailEnd type="none" w="med" len="med"/>
                    </a:lnR>
                    <a:lnT>
                      <a:noFill/>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tabLst>
                          <a:tab pos="3599815" algn="l"/>
                        </a:tabLst>
                      </a:pPr>
                      <a:r>
                        <a:rPr lang="fr-FR" sz="800" b="1" dirty="0">
                          <a:solidFill>
                            <a:srgbClr val="FFFFFF"/>
                          </a:solidFill>
                          <a:effectLst/>
                          <a:latin typeface="Univers Condensed" panose="020B0506020202050204" pitchFamily="34" charset="0"/>
                          <a:ea typeface="Univers-CondensedBold"/>
                          <a:cs typeface="Univers-CondensedBold"/>
                        </a:rPr>
                        <a:t>Au guichet de l’agence (ou par téléphone)</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a:noFill/>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BC23"/>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tabLst>
                          <a:tab pos="3599815" algn="l"/>
                        </a:tabLst>
                      </a:pPr>
                      <a:r>
                        <a:rPr lang="fr-FR" sz="800" b="1" dirty="0">
                          <a:solidFill>
                            <a:srgbClr val="FFFFFF"/>
                          </a:solidFill>
                          <a:effectLst/>
                          <a:latin typeface="Univers Condensed" panose="020B0506020202050204" pitchFamily="34" charset="0"/>
                          <a:ea typeface="Univers-CondensedBold"/>
                          <a:cs typeface="Univers-CondensedBold"/>
                        </a:rPr>
                        <a:t>Via l’espace client (internet ou application mobile*)</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a:noFill/>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BC23"/>
                    </a:solidFill>
                  </a:tcPr>
                </a:tc>
                <a:extLst>
                  <a:ext uri="{0D108BD9-81ED-4DB2-BD59-A6C34878D82A}">
                    <a16:rowId xmlns:a16="http://schemas.microsoft.com/office/drawing/2014/main" val="2942200335"/>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800"/>
                        </a:spcAft>
                        <a:tabLst>
                          <a:tab pos="3599815" algn="l"/>
                        </a:tabLst>
                      </a:pPr>
                      <a:r>
                        <a:rPr lang="fr-FR" sz="800" kern="1200" dirty="0">
                          <a:solidFill>
                            <a:schemeClr val="tx1">
                              <a:lumMod val="75000"/>
                              <a:lumOff val="25000"/>
                            </a:schemeClr>
                          </a:solidFill>
                          <a:effectLst/>
                          <a:latin typeface="Univers-CondensedLight"/>
                          <a:ea typeface="Times New Roman" panose="02020603050405020304" pitchFamily="18" charset="0"/>
                          <a:cs typeface="Univers-CondensedLight"/>
                        </a:rPr>
                        <a:t>Virement occasionnel</a:t>
                      </a:r>
                      <a:endParaRPr lang="fr-FR" sz="800" kern="1200" dirty="0">
                        <a:solidFill>
                          <a:schemeClr val="tx1">
                            <a:lumMod val="75000"/>
                            <a:lumOff val="25000"/>
                          </a:schemeClr>
                        </a:solidFill>
                        <a:effectLst/>
                        <a:latin typeface="Univers-CondensedLight"/>
                        <a:ea typeface="Times New Roman" panose="02020603050405020304" pitchFamily="18" charset="0"/>
                        <a:cs typeface="Times New Roman" panose="02020603050405020304" pitchFamily="18" charset="0"/>
                      </a:endParaRPr>
                    </a:p>
                  </a:txBody>
                  <a:tcPr marL="35560" marR="35560" marT="0" marB="0" anchor="ctr">
                    <a:lnL>
                      <a:noFill/>
                    </a:lnL>
                    <a:lnR w="127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pPr>
                      <a:r>
                        <a:rPr lang="fr-FR" sz="800" b="1" dirty="0">
                          <a:solidFill>
                            <a:srgbClr val="FEBC23"/>
                          </a:solidFill>
                          <a:effectLst/>
                          <a:latin typeface="Univers Condensed" panose="020B0506020202050204" pitchFamily="34" charset="0"/>
                          <a:ea typeface=".LastResort"/>
                          <a:cs typeface=".LastResort"/>
                        </a:rPr>
                        <a:t>5,00 €</a:t>
                      </a:r>
                      <a:endParaRPr lang="fr-FR" sz="1100" dirty="0">
                        <a:solidFill>
                          <a:srgbClr val="FEBC23"/>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pPr>
                      <a:r>
                        <a:rPr lang="fr-FR" sz="800" b="1" dirty="0">
                          <a:solidFill>
                            <a:srgbClr val="D11921"/>
                          </a:solidFill>
                          <a:effectLst/>
                          <a:latin typeface="Univers Condensed" panose="020B0506020202050204" pitchFamily="34" charset="0"/>
                          <a:ea typeface="Univers-CondensedBold"/>
                          <a:cs typeface="Univers-CondensedBold"/>
                        </a:rPr>
                        <a:t>Gratuit</a:t>
                      </a:r>
                      <a:endParaRPr lang="fr-FR" sz="1100"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extLst>
                  <a:ext uri="{0D108BD9-81ED-4DB2-BD59-A6C34878D82A}">
                    <a16:rowId xmlns:a16="http://schemas.microsoft.com/office/drawing/2014/main" val="1987164948"/>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800"/>
                        </a:spcAft>
                        <a:tabLst>
                          <a:tab pos="3599815" algn="l"/>
                        </a:tabLst>
                      </a:pPr>
                      <a:r>
                        <a:rPr lang="fr-FR" sz="800" kern="1200" dirty="0">
                          <a:solidFill>
                            <a:schemeClr val="tx1">
                              <a:lumMod val="75000"/>
                              <a:lumOff val="25000"/>
                            </a:schemeClr>
                          </a:solidFill>
                          <a:effectLst/>
                          <a:latin typeface="Univers-CondensedLight"/>
                          <a:ea typeface="Times New Roman" panose="02020603050405020304" pitchFamily="18" charset="0"/>
                          <a:cs typeface="Univers-CondensedLight"/>
                        </a:rPr>
                        <a:t>Virement permanent</a:t>
                      </a:r>
                      <a:endParaRPr lang="fr-FR" sz="800" kern="1200" dirty="0">
                        <a:solidFill>
                          <a:schemeClr val="tx1">
                            <a:lumMod val="75000"/>
                            <a:lumOff val="25000"/>
                          </a:schemeClr>
                        </a:solidFill>
                        <a:effectLst/>
                        <a:latin typeface="Univers-CondensedLight"/>
                        <a:ea typeface="Times New Roman" panose="02020603050405020304" pitchFamily="18" charset="0"/>
                        <a:cs typeface="Times New Roman" panose="02020603050405020304" pitchFamily="18" charset="0"/>
                      </a:endParaRPr>
                    </a:p>
                  </a:txBody>
                  <a:tcPr marL="35560" marR="35560" marT="0" marB="0" anchor="ctr">
                    <a:lnL>
                      <a:noFill/>
                    </a:lnL>
                    <a:lnR w="127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tabLst>
                          <a:tab pos="3599815" algn="l"/>
                        </a:tabLst>
                      </a:pPr>
                      <a:r>
                        <a:rPr lang="fr-FR" sz="800" b="1" dirty="0">
                          <a:solidFill>
                            <a:srgbClr val="FEBC23"/>
                          </a:solidFill>
                          <a:effectLst/>
                          <a:latin typeface="Univers Condensed" panose="020B0506020202050204" pitchFamily="34" charset="0"/>
                          <a:ea typeface=".LastResort"/>
                          <a:cs typeface=".LastResort"/>
                        </a:rPr>
                        <a:t>1.65 €/virement</a:t>
                      </a:r>
                      <a:endParaRPr lang="fr-FR" sz="1100" dirty="0">
                        <a:solidFill>
                          <a:srgbClr val="FEBC23"/>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tabLst>
                          <a:tab pos="3599815" algn="l"/>
                        </a:tabLst>
                      </a:pPr>
                      <a:r>
                        <a:rPr lang="fr-FR" sz="800" b="1" dirty="0">
                          <a:solidFill>
                            <a:srgbClr val="D11921"/>
                          </a:solidFill>
                          <a:effectLst/>
                          <a:latin typeface="Univers Condensed" panose="020B0506020202050204" pitchFamily="34" charset="0"/>
                          <a:ea typeface="Univers-CondensedBold"/>
                          <a:cs typeface="Univers-CondensedBold"/>
                        </a:rPr>
                        <a:t>Gratuit</a:t>
                      </a:r>
                      <a:endParaRPr lang="fr-FR" sz="1100"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extLst>
                  <a:ext uri="{0D108BD9-81ED-4DB2-BD59-A6C34878D82A}">
                    <a16:rowId xmlns:a16="http://schemas.microsoft.com/office/drawing/2014/main" val="1005531983"/>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800"/>
                        </a:spcAft>
                        <a:tabLst>
                          <a:tab pos="3599815" algn="l"/>
                        </a:tabLst>
                      </a:pPr>
                      <a:r>
                        <a:rPr lang="fr-FR" sz="800" kern="1200" dirty="0">
                          <a:solidFill>
                            <a:schemeClr val="tx1">
                              <a:lumMod val="75000"/>
                              <a:lumOff val="25000"/>
                            </a:schemeClr>
                          </a:solidFill>
                          <a:effectLst/>
                          <a:latin typeface="Univers-CondensedLight"/>
                          <a:ea typeface="Times New Roman" panose="02020603050405020304" pitchFamily="18" charset="0"/>
                          <a:cs typeface="Univers-CondensedLight"/>
                        </a:rPr>
                        <a:t>Virement instantané occasionnel jusqu’à 5 000 €</a:t>
                      </a:r>
                      <a:endParaRPr lang="fr-FR" sz="800" kern="1200" dirty="0">
                        <a:solidFill>
                          <a:schemeClr val="tx1">
                            <a:lumMod val="75000"/>
                            <a:lumOff val="25000"/>
                          </a:schemeClr>
                        </a:solidFill>
                        <a:effectLst/>
                        <a:latin typeface="Univers-CondensedLight"/>
                        <a:ea typeface="Times New Roman" panose="02020603050405020304" pitchFamily="18" charset="0"/>
                        <a:cs typeface="Times New Roman" panose="02020603050405020304" pitchFamily="18" charset="0"/>
                      </a:endParaRPr>
                    </a:p>
                  </a:txBody>
                  <a:tcPr marL="35560" marR="35560" marT="0" marB="0" anchor="ctr">
                    <a:lnL>
                      <a:noFill/>
                    </a:lnL>
                    <a:lnR w="127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fr-FR" sz="800" b="1" dirty="0">
                          <a:solidFill>
                            <a:srgbClr val="FEBC23"/>
                          </a:solidFill>
                          <a:effectLst/>
                          <a:latin typeface="Univers Condensed" panose="020B0506020202050204" pitchFamily="34" charset="0"/>
                          <a:ea typeface=".LastResort"/>
                          <a:cs typeface=".LastResort"/>
                        </a:rPr>
                        <a:t>5,00 € + 1,00 €</a:t>
                      </a:r>
                      <a:endParaRPr lang="fr-FR" sz="1100"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fr-FR" sz="800" b="1" dirty="0">
                          <a:solidFill>
                            <a:srgbClr val="FEBC23"/>
                          </a:solidFill>
                          <a:effectLst/>
                          <a:latin typeface="Univers Condensed" panose="020B0506020202050204" pitchFamily="34" charset="0"/>
                          <a:ea typeface=".LastResort"/>
                          <a:cs typeface=".LastResort"/>
                        </a:rPr>
                        <a:t>1,00 €</a:t>
                      </a:r>
                      <a:endParaRPr lang="fr-FR" sz="1100"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extLst>
                  <a:ext uri="{0D108BD9-81ED-4DB2-BD59-A6C34878D82A}">
                    <a16:rowId xmlns:a16="http://schemas.microsoft.com/office/drawing/2014/main" val="1232426797"/>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800"/>
                        </a:spcAft>
                      </a:pPr>
                      <a:r>
                        <a:rPr lang="fr-FR" sz="800" kern="1200" dirty="0">
                          <a:solidFill>
                            <a:schemeClr val="tx1">
                              <a:lumMod val="75000"/>
                              <a:lumOff val="25000"/>
                            </a:schemeClr>
                          </a:solidFill>
                          <a:effectLst/>
                          <a:latin typeface="Univers-CondensedLight"/>
                          <a:ea typeface="Times New Roman" panose="02020603050405020304" pitchFamily="18" charset="0"/>
                          <a:cs typeface="Univers-CondensedLight"/>
                        </a:rPr>
                        <a:t>Virement instantané occasionnel de 5 001€ à 15 000 €</a:t>
                      </a:r>
                      <a:endParaRPr lang="fr-FR" sz="800" kern="1200" dirty="0">
                        <a:solidFill>
                          <a:schemeClr val="tx1">
                            <a:lumMod val="75000"/>
                            <a:lumOff val="25000"/>
                          </a:schemeClr>
                        </a:solidFill>
                        <a:effectLst/>
                        <a:latin typeface="Univers-CondensedLight"/>
                        <a:ea typeface="Times New Roman" panose="02020603050405020304" pitchFamily="18" charset="0"/>
                        <a:cs typeface="Times New Roman" panose="02020603050405020304" pitchFamily="18" charset="0"/>
                      </a:endParaRPr>
                    </a:p>
                  </a:txBody>
                  <a:tcPr marL="35560" marR="35560" marT="0" marB="0" anchor="ctr">
                    <a:lnL>
                      <a:noFill/>
                    </a:lnL>
                    <a:lnR w="127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fr-FR" sz="800" b="1" dirty="0">
                          <a:solidFill>
                            <a:srgbClr val="FEBC23"/>
                          </a:solidFill>
                          <a:effectLst/>
                          <a:latin typeface="Univers Condensed" panose="020B0506020202050204" pitchFamily="34" charset="0"/>
                          <a:ea typeface=".LastResort"/>
                          <a:cs typeface=".LastResort"/>
                        </a:rPr>
                        <a:t>5,00 € + 5,00 €</a:t>
                      </a:r>
                      <a:endParaRPr lang="fr-FR" sz="800" b="1" kern="1200" dirty="0">
                        <a:solidFill>
                          <a:srgbClr val="D11921"/>
                        </a:solidFill>
                        <a:effectLst/>
                        <a:latin typeface="Univers Condensed" panose="020B0506020202050204" pitchFamily="34" charset="0"/>
                        <a:ea typeface="Times New Roman" panose="02020603050405020304" pitchFamily="18" charset="0"/>
                        <a:cs typeface="Times New Roman" panose="02020603050405020304" pitchFamily="18" charset="0"/>
                      </a:endParaRPr>
                    </a:p>
                  </a:txBody>
                  <a:tcPr marL="35560" marR="355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pPr>
                      <a:r>
                        <a:rPr lang="fr-FR" sz="800" dirty="0">
                          <a:solidFill>
                            <a:srgbClr val="FEBC23"/>
                          </a:solidFill>
                          <a:effectLst/>
                          <a:latin typeface="Univers Condensed" panose="020B0506020202050204" pitchFamily="34" charset="0"/>
                          <a:ea typeface="Univers-CondensedBold"/>
                          <a:cs typeface="Univers-CondensedBold"/>
                        </a:rPr>
                        <a:t>-</a:t>
                      </a:r>
                      <a:endParaRPr lang="fr-FR" sz="700" dirty="0">
                        <a:solidFill>
                          <a:srgbClr val="FEBC23"/>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extLst>
                  <a:ext uri="{0D108BD9-81ED-4DB2-BD59-A6C34878D82A}">
                    <a16:rowId xmlns:a16="http://schemas.microsoft.com/office/drawing/2014/main" val="2202920084"/>
                  </a:ext>
                </a:extLst>
              </a:tr>
            </a:tbl>
          </a:graphicData>
        </a:graphic>
      </p:graphicFrame>
      <p:sp>
        <p:nvSpPr>
          <p:cNvPr id="18" name="Rectangle 3">
            <a:extLst>
              <a:ext uri="{FF2B5EF4-FFF2-40B4-BE49-F238E27FC236}">
                <a16:creationId xmlns:a16="http://schemas.microsoft.com/office/drawing/2014/main" id="{0CB72931-A0BA-083B-D948-E15E290375F5}"/>
              </a:ext>
            </a:extLst>
          </p:cNvPr>
          <p:cNvSpPr>
            <a:spLocks noChangeArrowheads="1"/>
          </p:cNvSpPr>
          <p:nvPr/>
        </p:nvSpPr>
        <p:spPr bwMode="auto">
          <a:xfrm>
            <a:off x="6154274" y="3579720"/>
            <a:ext cx="3132764"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3600450" algn="l"/>
              </a:tabLst>
              <a:defRPr>
                <a:solidFill>
                  <a:schemeClr val="tx1"/>
                </a:solidFill>
                <a:latin typeface="Arial" panose="020B0604020202020204" pitchFamily="34" charset="0"/>
              </a:defRPr>
            </a:lvl1pPr>
            <a:lvl2pPr eaLnBrk="0" fontAlgn="base" hangingPunct="0">
              <a:spcBef>
                <a:spcPct val="0"/>
              </a:spcBef>
              <a:spcAft>
                <a:spcPct val="0"/>
              </a:spcAft>
              <a:tabLst>
                <a:tab pos="3600450" algn="l"/>
              </a:tabLst>
              <a:defRPr>
                <a:solidFill>
                  <a:schemeClr val="tx1"/>
                </a:solidFill>
                <a:latin typeface="Arial" panose="020B0604020202020204" pitchFamily="34" charset="0"/>
              </a:defRPr>
            </a:lvl2pPr>
            <a:lvl3pPr eaLnBrk="0" fontAlgn="base" hangingPunct="0">
              <a:spcBef>
                <a:spcPct val="0"/>
              </a:spcBef>
              <a:spcAft>
                <a:spcPct val="0"/>
              </a:spcAft>
              <a:tabLst>
                <a:tab pos="3600450" algn="l"/>
              </a:tabLst>
              <a:defRPr>
                <a:solidFill>
                  <a:schemeClr val="tx1"/>
                </a:solidFill>
                <a:latin typeface="Arial" panose="020B0604020202020204" pitchFamily="34" charset="0"/>
              </a:defRPr>
            </a:lvl3pPr>
            <a:lvl4pPr eaLnBrk="0" fontAlgn="base" hangingPunct="0">
              <a:spcBef>
                <a:spcPct val="0"/>
              </a:spcBef>
              <a:spcAft>
                <a:spcPct val="0"/>
              </a:spcAft>
              <a:tabLst>
                <a:tab pos="3600450" algn="l"/>
              </a:tabLst>
              <a:defRPr>
                <a:solidFill>
                  <a:schemeClr val="tx1"/>
                </a:solidFill>
                <a:latin typeface="Arial" panose="020B0604020202020204" pitchFamily="34" charset="0"/>
              </a:defRPr>
            </a:lvl4pPr>
            <a:lvl5pPr eaLnBrk="0" fontAlgn="base" hangingPunct="0">
              <a:spcBef>
                <a:spcPct val="0"/>
              </a:spcBef>
              <a:spcAft>
                <a:spcPct val="0"/>
              </a:spcAft>
              <a:tabLst>
                <a:tab pos="3600450" algn="l"/>
              </a:tabLst>
              <a:defRPr>
                <a:solidFill>
                  <a:schemeClr val="tx1"/>
                </a:solidFill>
                <a:latin typeface="Arial" panose="020B0604020202020204" pitchFamily="34" charset="0"/>
              </a:defRPr>
            </a:lvl5pPr>
            <a:lvl6pPr eaLnBrk="0" fontAlgn="base" hangingPunct="0">
              <a:spcBef>
                <a:spcPct val="0"/>
              </a:spcBef>
              <a:spcAft>
                <a:spcPct val="0"/>
              </a:spcAft>
              <a:tabLst>
                <a:tab pos="3600450" algn="l"/>
              </a:tabLst>
              <a:defRPr>
                <a:solidFill>
                  <a:schemeClr val="tx1"/>
                </a:solidFill>
                <a:latin typeface="Arial" panose="020B0604020202020204" pitchFamily="34" charset="0"/>
              </a:defRPr>
            </a:lvl6pPr>
            <a:lvl7pPr eaLnBrk="0" fontAlgn="base" hangingPunct="0">
              <a:spcBef>
                <a:spcPct val="0"/>
              </a:spcBef>
              <a:spcAft>
                <a:spcPct val="0"/>
              </a:spcAft>
              <a:tabLst>
                <a:tab pos="3600450" algn="l"/>
              </a:tabLst>
              <a:defRPr>
                <a:solidFill>
                  <a:schemeClr val="tx1"/>
                </a:solidFill>
                <a:latin typeface="Arial" panose="020B0604020202020204" pitchFamily="34" charset="0"/>
              </a:defRPr>
            </a:lvl7pPr>
            <a:lvl8pPr eaLnBrk="0" fontAlgn="base" hangingPunct="0">
              <a:spcBef>
                <a:spcPct val="0"/>
              </a:spcBef>
              <a:spcAft>
                <a:spcPct val="0"/>
              </a:spcAft>
              <a:tabLst>
                <a:tab pos="3600450" algn="l"/>
              </a:tabLst>
              <a:defRPr>
                <a:solidFill>
                  <a:schemeClr val="tx1"/>
                </a:solidFill>
                <a:latin typeface="Arial" panose="020B0604020202020204" pitchFamily="34" charset="0"/>
              </a:defRPr>
            </a:lvl8pPr>
            <a:lvl9pPr eaLnBrk="0" fontAlgn="base" hangingPunct="0">
              <a:spcBef>
                <a:spcPct val="0"/>
              </a:spcBef>
              <a:spcAft>
                <a:spcPct val="0"/>
              </a:spcAft>
              <a:tabLst>
                <a:tab pos="3600450" algn="l"/>
              </a:tabLst>
              <a:defRPr>
                <a:solidFill>
                  <a:schemeClr val="tx1"/>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tab pos="3600450" algn="l"/>
              </a:tabLst>
              <a:defRPr/>
            </a:pPr>
            <a:r>
              <a:rPr kumimoji="0" lang="fr-FR" altLang="fr-FR" sz="900" b="1" i="0" u="none" strike="noStrike" kern="0" cap="none" spc="0" normalizeH="0" baseline="0" noProof="0" dirty="0">
                <a:ln>
                  <a:noFill/>
                </a:ln>
                <a:solidFill>
                  <a:srgbClr val="D11921"/>
                </a:solidFill>
                <a:effectLst/>
                <a:uLnTx/>
                <a:uFillTx/>
                <a:latin typeface="Univers Condensed" panose="020B0506020202050204" pitchFamily="34" charset="0"/>
                <a:ea typeface="Univers-CondensedBold" charset="0"/>
                <a:cs typeface="Univers-CondensedBold" charset="0"/>
              </a:rPr>
              <a:t>Frais par virement vers un autre </a:t>
            </a:r>
            <a:r>
              <a:rPr kumimoji="0" lang="fr-FR" altLang="fr-FR" sz="900" b="1" i="0" u="none" strike="noStrike" kern="0" cap="none" spc="0" normalizeH="0" baseline="0" noProof="0" dirty="0">
                <a:ln>
                  <a:noFill/>
                </a:ln>
                <a:solidFill>
                  <a:srgbClr val="D11921"/>
                </a:solidFill>
                <a:effectLst/>
                <a:uLnTx/>
                <a:uFillTx/>
                <a:latin typeface="Calibri" panose="020F0502020204030204" pitchFamily="34" charset="0"/>
                <a:ea typeface="Univers-CondensedBold" charset="0"/>
                <a:cs typeface="Univers-CondensedBold" charset="0"/>
              </a:rPr>
              <a:t>é</a:t>
            </a:r>
            <a:r>
              <a:rPr kumimoji="0" lang="fr-FR" altLang="fr-FR" sz="900" b="1" i="0" u="none" strike="noStrike" kern="0" cap="none" spc="0" normalizeH="0" baseline="0" noProof="0" dirty="0">
                <a:ln>
                  <a:noFill/>
                </a:ln>
                <a:solidFill>
                  <a:srgbClr val="D11921"/>
                </a:solidFill>
                <a:effectLst/>
                <a:uLnTx/>
                <a:uFillTx/>
                <a:latin typeface="Univers Condensed" panose="020B0506020202050204" pitchFamily="34" charset="0"/>
                <a:ea typeface="Univers-CondensedBold" charset="0"/>
                <a:cs typeface="Univers-CondensedBold" charset="0"/>
              </a:rPr>
              <a:t>tablissement bancaire</a:t>
            </a:r>
            <a:endParaRPr kumimoji="0" lang="fr-FR" altLang="fr-FR" b="0" i="0" u="none" strike="noStrike" kern="0" cap="none" spc="0" normalizeH="0" baseline="0" noProof="0" dirty="0">
              <a:ln>
                <a:noFill/>
              </a:ln>
              <a:solidFill>
                <a:srgbClr val="D11921"/>
              </a:solidFill>
              <a:effectLst/>
              <a:uLnTx/>
              <a:uFillTx/>
            </a:endParaRPr>
          </a:p>
        </p:txBody>
      </p:sp>
      <p:graphicFrame>
        <p:nvGraphicFramePr>
          <p:cNvPr id="8" name="Tableau 7">
            <a:extLst>
              <a:ext uri="{FF2B5EF4-FFF2-40B4-BE49-F238E27FC236}">
                <a16:creationId xmlns:a16="http://schemas.microsoft.com/office/drawing/2014/main" id="{12AD1CFA-F206-27E6-B6BB-7FE7C897D437}"/>
              </a:ext>
            </a:extLst>
          </p:cNvPr>
          <p:cNvGraphicFramePr>
            <a:graphicFrameLocks noGrp="1"/>
          </p:cNvGraphicFramePr>
          <p:nvPr>
            <p:extLst>
              <p:ext uri="{D42A27DB-BD31-4B8C-83A1-F6EECF244321}">
                <p14:modId xmlns:p14="http://schemas.microsoft.com/office/powerpoint/2010/main" val="2140456260"/>
              </p:ext>
            </p:extLst>
          </p:nvPr>
        </p:nvGraphicFramePr>
        <p:xfrm>
          <a:off x="6249525" y="5285088"/>
          <a:ext cx="4284000" cy="1012317"/>
        </p:xfrm>
        <a:graphic>
          <a:graphicData uri="http://schemas.openxmlformats.org/drawingml/2006/table">
            <a:tbl>
              <a:tblPr/>
              <a:tblGrid>
                <a:gridCol w="2700000">
                  <a:extLst>
                    <a:ext uri="{9D8B030D-6E8A-4147-A177-3AD203B41FA5}">
                      <a16:colId xmlns:a16="http://schemas.microsoft.com/office/drawing/2014/main" val="2591061899"/>
                    </a:ext>
                  </a:extLst>
                </a:gridCol>
                <a:gridCol w="792000">
                  <a:extLst>
                    <a:ext uri="{9D8B030D-6E8A-4147-A177-3AD203B41FA5}">
                      <a16:colId xmlns:a16="http://schemas.microsoft.com/office/drawing/2014/main" val="704573882"/>
                    </a:ext>
                  </a:extLst>
                </a:gridCol>
                <a:gridCol w="792000">
                  <a:extLst>
                    <a:ext uri="{9D8B030D-6E8A-4147-A177-3AD203B41FA5}">
                      <a16:colId xmlns:a16="http://schemas.microsoft.com/office/drawing/2014/main" val="2204422600"/>
                    </a:ext>
                  </a:extLst>
                </a:gridCol>
              </a:tblGrid>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800"/>
                        </a:spcAft>
                        <a:tabLst>
                          <a:tab pos="3599815" algn="l"/>
                        </a:tabLst>
                      </a:pPr>
                      <a:r>
                        <a:rPr lang="fr-FR" sz="800" dirty="0">
                          <a:effectLst/>
                          <a:latin typeface="Univers Condensed" panose="020B0506020202050204" pitchFamily="34" charset="0"/>
                          <a:ea typeface="Times New Roman" panose="02020603050405020304" pitchFamily="18" charset="0"/>
                          <a:cs typeface="Times New Roman" panose="02020603050405020304" pitchFamily="18" charset="0"/>
                        </a:rPr>
                        <a:t> </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a:noFill/>
                    </a:lnL>
                    <a:lnR w="12700" cap="flat" cmpd="sng" algn="ctr">
                      <a:solidFill>
                        <a:srgbClr val="FFFFFF"/>
                      </a:solidFill>
                      <a:prstDash val="solid"/>
                      <a:round/>
                      <a:headEnd type="none" w="med" len="med"/>
                      <a:tailEnd type="none" w="med" len="med"/>
                    </a:lnR>
                    <a:lnT>
                      <a:noFill/>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tabLst>
                          <a:tab pos="3599815" algn="l"/>
                        </a:tabLst>
                      </a:pPr>
                      <a:r>
                        <a:rPr lang="fr-FR" sz="800" b="1" dirty="0">
                          <a:solidFill>
                            <a:srgbClr val="FFFFFF"/>
                          </a:solidFill>
                          <a:effectLst/>
                          <a:latin typeface="Univers Condensed" panose="020B0506020202050204" pitchFamily="34" charset="0"/>
                          <a:ea typeface="Univers-CondensedBold"/>
                          <a:cs typeface="Univers-CondensedBold"/>
                        </a:rPr>
                        <a:t>Au guichet de l’agence (ou par téléphone)</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a:noFill/>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BC23"/>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tabLst>
                          <a:tab pos="3599815" algn="l"/>
                        </a:tabLst>
                      </a:pPr>
                      <a:r>
                        <a:rPr lang="fr-FR" sz="800" b="1" dirty="0">
                          <a:solidFill>
                            <a:srgbClr val="FFFFFF"/>
                          </a:solidFill>
                          <a:effectLst/>
                          <a:latin typeface="Univers Condensed" panose="020B0506020202050204" pitchFamily="34" charset="0"/>
                          <a:ea typeface="Univers-CondensedBold"/>
                          <a:cs typeface="Univers-CondensedBold"/>
                        </a:rPr>
                        <a:t>Via l’espace client (internet ou application mobile*)</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a:noFill/>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BC23"/>
                    </a:solidFill>
                  </a:tcPr>
                </a:tc>
                <a:extLst>
                  <a:ext uri="{0D108BD9-81ED-4DB2-BD59-A6C34878D82A}">
                    <a16:rowId xmlns:a16="http://schemas.microsoft.com/office/drawing/2014/main" val="2942200335"/>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800"/>
                        </a:spcAft>
                        <a:tabLst>
                          <a:tab pos="3599815" algn="l"/>
                        </a:tabLst>
                      </a:pPr>
                      <a:r>
                        <a:rPr lang="fr-FR" sz="800" kern="1200" dirty="0">
                          <a:solidFill>
                            <a:schemeClr val="tx1">
                              <a:lumMod val="75000"/>
                              <a:lumOff val="25000"/>
                            </a:schemeClr>
                          </a:solidFill>
                          <a:effectLst/>
                          <a:latin typeface="Univers-CondensedLight"/>
                          <a:ea typeface="Times New Roman" panose="02020603050405020304" pitchFamily="18" charset="0"/>
                          <a:cs typeface="Univers-CondensedLight"/>
                        </a:rPr>
                        <a:t>Virement occasionnel</a:t>
                      </a:r>
                      <a:endParaRPr lang="fr-FR" sz="800" kern="1200" dirty="0">
                        <a:solidFill>
                          <a:schemeClr val="tx1">
                            <a:lumMod val="75000"/>
                            <a:lumOff val="25000"/>
                          </a:schemeClr>
                        </a:solidFill>
                        <a:effectLst/>
                        <a:latin typeface="Univers-CondensedLight"/>
                        <a:ea typeface="Times New Roman" panose="02020603050405020304" pitchFamily="18" charset="0"/>
                        <a:cs typeface="Times New Roman" panose="02020603050405020304" pitchFamily="18" charset="0"/>
                      </a:endParaRPr>
                    </a:p>
                  </a:txBody>
                  <a:tcPr marL="35560" marR="35560" marT="0" marB="0" anchor="ctr">
                    <a:lnL>
                      <a:noFill/>
                    </a:lnL>
                    <a:lnR w="127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pPr>
                      <a:r>
                        <a:rPr lang="fr-FR" sz="800" b="1" dirty="0">
                          <a:solidFill>
                            <a:srgbClr val="FEBC23"/>
                          </a:solidFill>
                          <a:effectLst/>
                          <a:latin typeface="Univers Condensed" panose="020B0506020202050204" pitchFamily="34" charset="0"/>
                          <a:ea typeface=".LastResort"/>
                          <a:cs typeface=".LastResort"/>
                        </a:rPr>
                        <a:t>5,00 €</a:t>
                      </a:r>
                      <a:endParaRPr lang="fr-FR" sz="1100" dirty="0">
                        <a:solidFill>
                          <a:srgbClr val="FEBC23"/>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pPr>
                      <a:r>
                        <a:rPr lang="fr-FR" sz="800" b="1" dirty="0">
                          <a:solidFill>
                            <a:srgbClr val="D11921"/>
                          </a:solidFill>
                          <a:effectLst/>
                          <a:latin typeface="Univers Condensed" panose="020B0506020202050204" pitchFamily="34" charset="0"/>
                          <a:ea typeface="Univers-CondensedBold"/>
                          <a:cs typeface="Univers-CondensedBold"/>
                        </a:rPr>
                        <a:t>Gratuit</a:t>
                      </a:r>
                      <a:endParaRPr lang="fr-FR" sz="1100"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extLst>
                  <a:ext uri="{0D108BD9-81ED-4DB2-BD59-A6C34878D82A}">
                    <a16:rowId xmlns:a16="http://schemas.microsoft.com/office/drawing/2014/main" val="1987164948"/>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800"/>
                        </a:spcAft>
                        <a:tabLst>
                          <a:tab pos="3599815" algn="l"/>
                        </a:tabLst>
                      </a:pPr>
                      <a:r>
                        <a:rPr lang="fr-FR" sz="800" kern="1200" dirty="0">
                          <a:solidFill>
                            <a:schemeClr val="tx1">
                              <a:lumMod val="75000"/>
                              <a:lumOff val="25000"/>
                            </a:schemeClr>
                          </a:solidFill>
                          <a:effectLst/>
                          <a:latin typeface="Univers-CondensedLight"/>
                          <a:ea typeface="Times New Roman" panose="02020603050405020304" pitchFamily="18" charset="0"/>
                          <a:cs typeface="Univers-CondensedLight"/>
                        </a:rPr>
                        <a:t>Virement permanent</a:t>
                      </a:r>
                      <a:endParaRPr lang="fr-FR" sz="800" kern="1200" dirty="0">
                        <a:solidFill>
                          <a:schemeClr val="tx1">
                            <a:lumMod val="75000"/>
                            <a:lumOff val="25000"/>
                          </a:schemeClr>
                        </a:solidFill>
                        <a:effectLst/>
                        <a:latin typeface="Univers-CondensedLight"/>
                        <a:ea typeface="Times New Roman" panose="02020603050405020304" pitchFamily="18" charset="0"/>
                        <a:cs typeface="Times New Roman" panose="02020603050405020304" pitchFamily="18" charset="0"/>
                      </a:endParaRPr>
                    </a:p>
                  </a:txBody>
                  <a:tcPr marL="35560" marR="35560" marT="0" marB="0" anchor="ctr">
                    <a:lnL>
                      <a:noFill/>
                    </a:lnL>
                    <a:lnR w="127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tabLst>
                          <a:tab pos="3599815" algn="l"/>
                        </a:tabLst>
                      </a:pPr>
                      <a:r>
                        <a:rPr lang="fr-FR" sz="800" b="1" dirty="0">
                          <a:solidFill>
                            <a:srgbClr val="FEBC23"/>
                          </a:solidFill>
                          <a:effectLst/>
                          <a:latin typeface="Univers Condensed" panose="020B0506020202050204" pitchFamily="34" charset="0"/>
                          <a:ea typeface=".LastResort"/>
                          <a:cs typeface=".LastResort"/>
                        </a:rPr>
                        <a:t>1.65 €/virement</a:t>
                      </a:r>
                      <a:endParaRPr lang="fr-FR" sz="1100" dirty="0">
                        <a:solidFill>
                          <a:srgbClr val="FEBC23"/>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tabLst>
                          <a:tab pos="3599815" algn="l"/>
                        </a:tabLst>
                      </a:pPr>
                      <a:r>
                        <a:rPr lang="fr-FR" sz="800" b="1" dirty="0">
                          <a:solidFill>
                            <a:srgbClr val="D11921"/>
                          </a:solidFill>
                          <a:effectLst/>
                          <a:latin typeface="Univers Condensed" panose="020B0506020202050204" pitchFamily="34" charset="0"/>
                          <a:ea typeface="Univers-CondensedBold"/>
                          <a:cs typeface="Univers-CondensedBold"/>
                        </a:rPr>
                        <a:t>Gratuit</a:t>
                      </a:r>
                      <a:endParaRPr lang="fr-FR" sz="1100"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extLst>
                  <a:ext uri="{0D108BD9-81ED-4DB2-BD59-A6C34878D82A}">
                    <a16:rowId xmlns:a16="http://schemas.microsoft.com/office/drawing/2014/main" val="1005531983"/>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800"/>
                        </a:spcAft>
                        <a:tabLst>
                          <a:tab pos="3599815" algn="l"/>
                        </a:tabLst>
                      </a:pPr>
                      <a:r>
                        <a:rPr lang="fr-FR" sz="800" kern="1200" dirty="0">
                          <a:solidFill>
                            <a:schemeClr val="tx1">
                              <a:lumMod val="75000"/>
                              <a:lumOff val="25000"/>
                            </a:schemeClr>
                          </a:solidFill>
                          <a:effectLst/>
                          <a:latin typeface="Univers-CondensedLight"/>
                          <a:ea typeface="Times New Roman" panose="02020603050405020304" pitchFamily="18" charset="0"/>
                          <a:cs typeface="Univers-CondensedLight"/>
                        </a:rPr>
                        <a:t>Virement instantané occasionnel jusqu’à 5 000 €</a:t>
                      </a:r>
                      <a:endParaRPr lang="fr-FR" sz="800" kern="1200" dirty="0">
                        <a:solidFill>
                          <a:schemeClr val="tx1">
                            <a:lumMod val="75000"/>
                            <a:lumOff val="25000"/>
                          </a:schemeClr>
                        </a:solidFill>
                        <a:effectLst/>
                        <a:latin typeface="Univers-CondensedLight"/>
                        <a:ea typeface="Times New Roman" panose="02020603050405020304" pitchFamily="18" charset="0"/>
                        <a:cs typeface="Times New Roman" panose="02020603050405020304" pitchFamily="18" charset="0"/>
                      </a:endParaRPr>
                    </a:p>
                  </a:txBody>
                  <a:tcPr marL="35560" marR="35560" marT="0" marB="0" anchor="ctr">
                    <a:lnL>
                      <a:noFill/>
                    </a:lnL>
                    <a:lnR w="127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pPr>
                      <a:r>
                        <a:rPr lang="fr-FR" sz="800" b="1" dirty="0">
                          <a:solidFill>
                            <a:schemeClr val="tx2"/>
                          </a:solidFill>
                          <a:effectLst/>
                          <a:latin typeface="Univers Condensed" panose="020B0506020202050204" pitchFamily="34" charset="0"/>
                          <a:ea typeface="Univers-CondensedBold"/>
                          <a:cs typeface="Univers-CondensedBold"/>
                        </a:rPr>
                        <a:t>5,00 €</a:t>
                      </a:r>
                      <a:endParaRPr lang="fr-FR" sz="1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pPr>
                      <a:r>
                        <a:rPr lang="fr-FR" sz="800" b="1" dirty="0">
                          <a:solidFill>
                            <a:srgbClr val="D11921"/>
                          </a:solidFill>
                          <a:effectLst/>
                          <a:latin typeface="Univers Condensed" panose="020B0506020202050204" pitchFamily="34" charset="0"/>
                          <a:ea typeface="Univers-CondensedBold"/>
                          <a:cs typeface="Univers-CondensedBold"/>
                        </a:rPr>
                        <a:t>Gratuit</a:t>
                      </a:r>
                      <a:endParaRPr lang="fr-FR" sz="1100"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5560" marR="355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extLst>
                  <a:ext uri="{0D108BD9-81ED-4DB2-BD59-A6C34878D82A}">
                    <a16:rowId xmlns:a16="http://schemas.microsoft.com/office/drawing/2014/main" val="1232426797"/>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800"/>
                        </a:spcAft>
                      </a:pPr>
                      <a:r>
                        <a:rPr lang="fr-FR" sz="800" kern="1200" dirty="0">
                          <a:solidFill>
                            <a:schemeClr val="tx1">
                              <a:lumMod val="75000"/>
                              <a:lumOff val="25000"/>
                            </a:schemeClr>
                          </a:solidFill>
                          <a:effectLst/>
                          <a:latin typeface="Univers-CondensedLight"/>
                          <a:ea typeface="Times New Roman" panose="02020603050405020304" pitchFamily="18" charset="0"/>
                          <a:cs typeface="Univers-CondensedLight"/>
                        </a:rPr>
                        <a:t>Virement instantané occasionnel de 5 001€ à 15 000 €</a:t>
                      </a:r>
                      <a:endParaRPr lang="fr-FR" sz="800" kern="1200" dirty="0">
                        <a:solidFill>
                          <a:schemeClr val="tx1">
                            <a:lumMod val="75000"/>
                            <a:lumOff val="25000"/>
                          </a:schemeClr>
                        </a:solidFill>
                        <a:effectLst/>
                        <a:latin typeface="Univers-CondensedLight"/>
                        <a:ea typeface="Times New Roman" panose="02020603050405020304" pitchFamily="18" charset="0"/>
                        <a:cs typeface="Times New Roman" panose="02020603050405020304" pitchFamily="18" charset="0"/>
                      </a:endParaRPr>
                    </a:p>
                  </a:txBody>
                  <a:tcPr marL="35560" marR="35560" marT="0" marB="0" anchor="ctr">
                    <a:lnL>
                      <a:noFill/>
                    </a:lnL>
                    <a:lnR w="127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pPr>
                      <a:r>
                        <a:rPr lang="fr-FR" sz="800" b="1" kern="1200" dirty="0">
                          <a:solidFill>
                            <a:schemeClr val="tx2"/>
                          </a:solidFill>
                          <a:effectLst/>
                          <a:latin typeface="Univers Condensed" panose="020B0506020202050204" pitchFamily="34" charset="0"/>
                          <a:ea typeface="Univers-CondensedBold"/>
                          <a:cs typeface="Univers-CondensedBold"/>
                        </a:rPr>
                        <a:t>5,00 €</a:t>
                      </a:r>
                      <a:endParaRPr lang="fr-FR" sz="800" b="1" kern="1200" dirty="0">
                        <a:solidFill>
                          <a:schemeClr val="tx2"/>
                        </a:solidFill>
                        <a:effectLst/>
                        <a:latin typeface="Univers Condensed" panose="020B0506020202050204" pitchFamily="34" charset="0"/>
                        <a:ea typeface="Times New Roman" panose="02020603050405020304" pitchFamily="18" charset="0"/>
                        <a:cs typeface="Times New Roman" panose="02020603050405020304" pitchFamily="18" charset="0"/>
                      </a:endParaRPr>
                    </a:p>
                  </a:txBody>
                  <a:tcPr marL="35560" marR="3556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800"/>
                        </a:spcAft>
                      </a:pPr>
                      <a:r>
                        <a:rPr lang="fr-FR" sz="800" dirty="0">
                          <a:solidFill>
                            <a:srgbClr val="FEBC23"/>
                          </a:solidFill>
                          <a:effectLst/>
                          <a:latin typeface="Univers Condensed" panose="020B0506020202050204" pitchFamily="34" charset="0"/>
                          <a:ea typeface="Univers-CondensedBold"/>
                          <a:cs typeface="Univers-CondensedBold"/>
                        </a:rPr>
                        <a:t>-</a:t>
                      </a:r>
                      <a:endParaRPr lang="fr-FR" sz="700" dirty="0">
                        <a:solidFill>
                          <a:srgbClr val="FEBC23"/>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EBC23"/>
                      </a:solidFill>
                      <a:prstDash val="solid"/>
                      <a:round/>
                      <a:headEnd type="none" w="med" len="med"/>
                      <a:tailEnd type="none" w="med" len="med"/>
                    </a:lnT>
                    <a:lnB w="12700" cap="flat" cmpd="sng" algn="ctr">
                      <a:solidFill>
                        <a:srgbClr val="FEBC23"/>
                      </a:solidFill>
                      <a:prstDash val="solid"/>
                      <a:round/>
                      <a:headEnd type="none" w="med" len="med"/>
                      <a:tailEnd type="none" w="med" len="med"/>
                    </a:lnB>
                    <a:lnTlToBr w="12700" cmpd="sng">
                      <a:noFill/>
                      <a:prstDash val="solid"/>
                    </a:lnTlToBr>
                    <a:lnBlToTr w="12700" cmpd="sng">
                      <a:noFill/>
                      <a:prstDash val="solid"/>
                    </a:lnBlToTr>
                    <a:solidFill>
                      <a:srgbClr val="FEF8E7"/>
                    </a:solidFill>
                  </a:tcPr>
                </a:tc>
                <a:extLst>
                  <a:ext uri="{0D108BD9-81ED-4DB2-BD59-A6C34878D82A}">
                    <a16:rowId xmlns:a16="http://schemas.microsoft.com/office/drawing/2014/main" val="2202920084"/>
                  </a:ext>
                </a:extLst>
              </a:tr>
            </a:tbl>
          </a:graphicData>
        </a:graphic>
      </p:graphicFrame>
      <p:sp>
        <p:nvSpPr>
          <p:cNvPr id="10" name="Rectangle 3">
            <a:extLst>
              <a:ext uri="{FF2B5EF4-FFF2-40B4-BE49-F238E27FC236}">
                <a16:creationId xmlns:a16="http://schemas.microsoft.com/office/drawing/2014/main" id="{65DE9E7C-811F-13C6-6CBB-FFA74FBF1B88}"/>
              </a:ext>
            </a:extLst>
          </p:cNvPr>
          <p:cNvSpPr>
            <a:spLocks noChangeArrowheads="1"/>
          </p:cNvSpPr>
          <p:nvPr/>
        </p:nvSpPr>
        <p:spPr bwMode="auto">
          <a:xfrm>
            <a:off x="6154274" y="5475149"/>
            <a:ext cx="3046876"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3600450" algn="l"/>
              </a:tabLst>
              <a:defRPr>
                <a:solidFill>
                  <a:schemeClr val="tx1"/>
                </a:solidFill>
                <a:latin typeface="Arial" panose="020B0604020202020204" pitchFamily="34" charset="0"/>
              </a:defRPr>
            </a:lvl1pPr>
            <a:lvl2pPr eaLnBrk="0" fontAlgn="base" hangingPunct="0">
              <a:spcBef>
                <a:spcPct val="0"/>
              </a:spcBef>
              <a:spcAft>
                <a:spcPct val="0"/>
              </a:spcAft>
              <a:tabLst>
                <a:tab pos="3600450" algn="l"/>
              </a:tabLst>
              <a:defRPr>
                <a:solidFill>
                  <a:schemeClr val="tx1"/>
                </a:solidFill>
                <a:latin typeface="Arial" panose="020B0604020202020204" pitchFamily="34" charset="0"/>
              </a:defRPr>
            </a:lvl2pPr>
            <a:lvl3pPr eaLnBrk="0" fontAlgn="base" hangingPunct="0">
              <a:spcBef>
                <a:spcPct val="0"/>
              </a:spcBef>
              <a:spcAft>
                <a:spcPct val="0"/>
              </a:spcAft>
              <a:tabLst>
                <a:tab pos="3600450" algn="l"/>
              </a:tabLst>
              <a:defRPr>
                <a:solidFill>
                  <a:schemeClr val="tx1"/>
                </a:solidFill>
                <a:latin typeface="Arial" panose="020B0604020202020204" pitchFamily="34" charset="0"/>
              </a:defRPr>
            </a:lvl3pPr>
            <a:lvl4pPr eaLnBrk="0" fontAlgn="base" hangingPunct="0">
              <a:spcBef>
                <a:spcPct val="0"/>
              </a:spcBef>
              <a:spcAft>
                <a:spcPct val="0"/>
              </a:spcAft>
              <a:tabLst>
                <a:tab pos="3600450" algn="l"/>
              </a:tabLst>
              <a:defRPr>
                <a:solidFill>
                  <a:schemeClr val="tx1"/>
                </a:solidFill>
                <a:latin typeface="Arial" panose="020B0604020202020204" pitchFamily="34" charset="0"/>
              </a:defRPr>
            </a:lvl4pPr>
            <a:lvl5pPr eaLnBrk="0" fontAlgn="base" hangingPunct="0">
              <a:spcBef>
                <a:spcPct val="0"/>
              </a:spcBef>
              <a:spcAft>
                <a:spcPct val="0"/>
              </a:spcAft>
              <a:tabLst>
                <a:tab pos="3600450" algn="l"/>
              </a:tabLst>
              <a:defRPr>
                <a:solidFill>
                  <a:schemeClr val="tx1"/>
                </a:solidFill>
                <a:latin typeface="Arial" panose="020B0604020202020204" pitchFamily="34" charset="0"/>
              </a:defRPr>
            </a:lvl5pPr>
            <a:lvl6pPr eaLnBrk="0" fontAlgn="base" hangingPunct="0">
              <a:spcBef>
                <a:spcPct val="0"/>
              </a:spcBef>
              <a:spcAft>
                <a:spcPct val="0"/>
              </a:spcAft>
              <a:tabLst>
                <a:tab pos="3600450" algn="l"/>
              </a:tabLst>
              <a:defRPr>
                <a:solidFill>
                  <a:schemeClr val="tx1"/>
                </a:solidFill>
                <a:latin typeface="Arial" panose="020B0604020202020204" pitchFamily="34" charset="0"/>
              </a:defRPr>
            </a:lvl6pPr>
            <a:lvl7pPr eaLnBrk="0" fontAlgn="base" hangingPunct="0">
              <a:spcBef>
                <a:spcPct val="0"/>
              </a:spcBef>
              <a:spcAft>
                <a:spcPct val="0"/>
              </a:spcAft>
              <a:tabLst>
                <a:tab pos="3600450" algn="l"/>
              </a:tabLst>
              <a:defRPr>
                <a:solidFill>
                  <a:schemeClr val="tx1"/>
                </a:solidFill>
                <a:latin typeface="Arial" panose="020B0604020202020204" pitchFamily="34" charset="0"/>
              </a:defRPr>
            </a:lvl7pPr>
            <a:lvl8pPr eaLnBrk="0" fontAlgn="base" hangingPunct="0">
              <a:spcBef>
                <a:spcPct val="0"/>
              </a:spcBef>
              <a:spcAft>
                <a:spcPct val="0"/>
              </a:spcAft>
              <a:tabLst>
                <a:tab pos="3600450" algn="l"/>
              </a:tabLst>
              <a:defRPr>
                <a:solidFill>
                  <a:schemeClr val="tx1"/>
                </a:solidFill>
                <a:latin typeface="Arial" panose="020B0604020202020204" pitchFamily="34" charset="0"/>
              </a:defRPr>
            </a:lvl8pPr>
            <a:lvl9pPr eaLnBrk="0" fontAlgn="base" hangingPunct="0">
              <a:spcBef>
                <a:spcPct val="0"/>
              </a:spcBef>
              <a:spcAft>
                <a:spcPct val="0"/>
              </a:spcAft>
              <a:tabLst>
                <a:tab pos="3600450" algn="l"/>
              </a:tabLst>
              <a:defRPr>
                <a:solidFill>
                  <a:schemeClr val="tx1"/>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tab pos="3600450" algn="l"/>
              </a:tabLst>
              <a:defRPr/>
            </a:pPr>
            <a:r>
              <a:rPr kumimoji="0" lang="fr-FR" altLang="fr-FR" sz="900" b="1" i="0" u="none" strike="noStrike" kern="0" cap="none" spc="0" normalizeH="0" baseline="0" noProof="0" dirty="0">
                <a:ln>
                  <a:noFill/>
                </a:ln>
                <a:solidFill>
                  <a:srgbClr val="D11921"/>
                </a:solidFill>
                <a:effectLst/>
                <a:uLnTx/>
                <a:uFillTx/>
                <a:latin typeface="Univers Condensed" panose="020B0506020202050204" pitchFamily="34" charset="0"/>
                <a:ea typeface="Univers-CondensedBold" charset="0"/>
                <a:cs typeface="Univers-CondensedBold" charset="0"/>
              </a:rPr>
              <a:t>Frais par virement vers un autre </a:t>
            </a:r>
            <a:r>
              <a:rPr kumimoji="0" lang="fr-FR" altLang="fr-FR" sz="900" b="1" i="0" u="none" strike="noStrike" kern="0" cap="none" spc="0" normalizeH="0" baseline="0" noProof="0" dirty="0">
                <a:ln>
                  <a:noFill/>
                </a:ln>
                <a:solidFill>
                  <a:srgbClr val="D11921"/>
                </a:solidFill>
                <a:effectLst/>
                <a:uLnTx/>
                <a:uFillTx/>
                <a:latin typeface="Calibri" panose="020F0502020204030204" pitchFamily="34" charset="0"/>
                <a:ea typeface="Univers-CondensedBold" charset="0"/>
                <a:cs typeface="Univers-CondensedBold" charset="0"/>
              </a:rPr>
              <a:t>é</a:t>
            </a:r>
            <a:r>
              <a:rPr kumimoji="0" lang="fr-FR" altLang="fr-FR" sz="900" b="1" i="0" u="none" strike="noStrike" kern="0" cap="none" spc="0" normalizeH="0" baseline="0" noProof="0" dirty="0">
                <a:ln>
                  <a:noFill/>
                </a:ln>
                <a:solidFill>
                  <a:srgbClr val="D11921"/>
                </a:solidFill>
                <a:effectLst/>
                <a:uLnTx/>
                <a:uFillTx/>
                <a:latin typeface="Univers Condensed" panose="020B0506020202050204" pitchFamily="34" charset="0"/>
                <a:ea typeface="Univers-CondensedBold" charset="0"/>
                <a:cs typeface="Univers-CondensedBold" charset="0"/>
              </a:rPr>
              <a:t>tablissement bancaire</a:t>
            </a:r>
            <a:endParaRPr kumimoji="0" lang="fr-FR" altLang="fr-FR" b="0" i="0" u="none" strike="noStrike" kern="0" cap="none" spc="0" normalizeH="0" baseline="0" noProof="0" dirty="0">
              <a:ln>
                <a:noFill/>
              </a:ln>
              <a:solidFill>
                <a:srgbClr val="D11921"/>
              </a:solidFill>
              <a:effectLst/>
              <a:uLnTx/>
              <a:uFillTx/>
            </a:endParaRPr>
          </a:p>
        </p:txBody>
      </p:sp>
      <p:pic>
        <p:nvPicPr>
          <p:cNvPr id="19" name="Image 18">
            <a:extLst>
              <a:ext uri="{FF2B5EF4-FFF2-40B4-BE49-F238E27FC236}">
                <a16:creationId xmlns:a16="http://schemas.microsoft.com/office/drawing/2014/main" id="{683F534F-A24C-9E39-061C-5BF6961DCFA0}"/>
              </a:ext>
            </a:extLst>
          </p:cNvPr>
          <p:cNvPicPr>
            <a:picLocks noChangeAspect="1"/>
          </p:cNvPicPr>
          <p:nvPr/>
        </p:nvPicPr>
        <p:blipFill>
          <a:blip r:embed="rId3">
            <a:clrChange>
              <a:clrFrom>
                <a:srgbClr val="FEF9F5"/>
              </a:clrFrom>
              <a:clrTo>
                <a:srgbClr val="FEF9F5">
                  <a:alpha val="0"/>
                </a:srgbClr>
              </a:clrTo>
            </a:clrChange>
          </a:blip>
          <a:stretch>
            <a:fillRect/>
          </a:stretch>
        </p:blipFill>
        <p:spPr>
          <a:xfrm>
            <a:off x="10987763" y="4321494"/>
            <a:ext cx="1009536" cy="1012317"/>
          </a:xfrm>
          <a:prstGeom prst="rect">
            <a:avLst/>
          </a:prstGeom>
        </p:spPr>
      </p:pic>
    </p:spTree>
    <p:extLst>
      <p:ext uri="{BB962C8B-B14F-4D97-AF65-F5344CB8AC3E}">
        <p14:creationId xmlns:p14="http://schemas.microsoft.com/office/powerpoint/2010/main" val="761105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5FBEAE0-DB48-94D9-C918-F62194B2B108}"/>
              </a:ext>
            </a:extLst>
          </p:cNvPr>
          <p:cNvSpPr/>
          <p:nvPr/>
        </p:nvSpPr>
        <p:spPr>
          <a:xfrm>
            <a:off x="848249" y="5398995"/>
            <a:ext cx="5247751" cy="9602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695325" y="1388669"/>
            <a:ext cx="10980738" cy="1031051"/>
          </a:xfrm>
        </p:spPr>
        <p:txBody>
          <a:bodyPr/>
          <a:lstStyle/>
          <a:p>
            <a:pPr marL="285750">
              <a:spcAft>
                <a:spcPts val="600"/>
              </a:spcAft>
              <a:buClr>
                <a:srgbClr val="D11921"/>
              </a:buClr>
              <a:defRPr/>
            </a:pPr>
            <a:r>
              <a:rPr lang="fr-FR" dirty="0">
                <a:solidFill>
                  <a:sysClr val="windowText" lastClr="000000">
                    <a:lumMod val="75000"/>
                    <a:lumOff val="25000"/>
                  </a:sysClr>
                </a:solidFill>
                <a:latin typeface="Arial"/>
              </a:rPr>
              <a:t>Quand le client a besoin de réaliser un virement urgent, il peut le réaliser : </a:t>
            </a:r>
          </a:p>
          <a:p>
            <a:pPr marL="753750" lvl="1">
              <a:spcAft>
                <a:spcPts val="600"/>
              </a:spcAft>
              <a:buClr>
                <a:srgbClr val="D11921"/>
              </a:buClr>
              <a:defRPr/>
            </a:pPr>
            <a:r>
              <a:rPr lang="fr-FR" dirty="0">
                <a:solidFill>
                  <a:sysClr val="windowText" lastClr="000000">
                    <a:lumMod val="75000"/>
                    <a:lumOff val="25000"/>
                  </a:sysClr>
                </a:solidFill>
                <a:latin typeface="Arial"/>
              </a:rPr>
              <a:t>Par internet, via le virement instantané, dans la limite de 5 000 €. Le compte du bénéficiaire est crédité dans les 10 secondes.</a:t>
            </a:r>
          </a:p>
          <a:p>
            <a:pPr marL="753750" lvl="1">
              <a:spcAft>
                <a:spcPts val="600"/>
              </a:spcAft>
              <a:buClr>
                <a:srgbClr val="D11921"/>
              </a:buClr>
              <a:defRPr/>
            </a:pPr>
            <a:r>
              <a:rPr lang="fr-FR" dirty="0">
                <a:solidFill>
                  <a:sysClr val="windowText" lastClr="000000">
                    <a:lumMod val="75000"/>
                    <a:lumOff val="25000"/>
                  </a:sysClr>
                </a:solidFill>
                <a:latin typeface="Arial"/>
              </a:rPr>
              <a:t>Par l’agence via le virement instantané, dans la limite de 15 000 €. Le compte du bénéficiaire est crédité dans les 10 secondes.</a:t>
            </a:r>
          </a:p>
          <a:p>
            <a:pPr marL="753750" lvl="1">
              <a:spcAft>
                <a:spcPts val="600"/>
              </a:spcAft>
              <a:buClr>
                <a:srgbClr val="D11921"/>
              </a:buClr>
              <a:defRPr/>
            </a:pPr>
            <a:r>
              <a:rPr lang="fr-FR" dirty="0">
                <a:solidFill>
                  <a:sysClr val="windowText" lastClr="000000">
                    <a:lumMod val="75000"/>
                    <a:lumOff val="25000"/>
                  </a:sysClr>
                </a:solidFill>
                <a:latin typeface="Arial"/>
              </a:rPr>
              <a:t>Au-delà de 15 000 €, le service « Virement valeur Jour » est à utiliser.</a:t>
            </a:r>
            <a:endParaRPr lang="fr-FR" dirty="0"/>
          </a:p>
          <a:p>
            <a:pPr marL="285750">
              <a:spcAft>
                <a:spcPts val="600"/>
              </a:spcAft>
              <a:buClr>
                <a:srgbClr val="D11921"/>
              </a:buClr>
              <a:defRPr/>
            </a:pPr>
            <a:r>
              <a:rPr lang="fr-FR" dirty="0">
                <a:solidFill>
                  <a:sysClr val="windowText" lastClr="000000">
                    <a:lumMod val="75000"/>
                    <a:lumOff val="25000"/>
                  </a:sysClr>
                </a:solidFill>
                <a:latin typeface="Arial"/>
              </a:rPr>
              <a:t>Le « Virement valeur Jour » est une opération possible, sous conditions :</a:t>
            </a:r>
          </a:p>
          <a:p>
            <a:pPr marL="825750" lvl="1">
              <a:spcAft>
                <a:spcPts val="600"/>
              </a:spcAft>
              <a:buClr>
                <a:srgbClr val="D11921"/>
              </a:buClr>
              <a:defRPr/>
            </a:pPr>
            <a:r>
              <a:rPr lang="fr-FR" dirty="0">
                <a:solidFill>
                  <a:sysClr val="windowText" lastClr="000000">
                    <a:lumMod val="75000"/>
                    <a:lumOff val="25000"/>
                  </a:sysClr>
                </a:solidFill>
              </a:rPr>
              <a:t>Le bénéficiaire est un Notaire ou le Trésor Public </a:t>
            </a:r>
            <a:r>
              <a:rPr lang="fr-FR" dirty="0">
                <a:solidFill>
                  <a:sysClr val="windowText" lastClr="000000">
                    <a:lumMod val="75000"/>
                    <a:lumOff val="25000"/>
                  </a:sysClr>
                </a:solidFill>
                <a:sym typeface="Wingdings" panose="05000000000000000000" pitchFamily="2" charset="2"/>
              </a:rPr>
              <a:t> pas de montant </a:t>
            </a:r>
            <a:r>
              <a:rPr lang="fr-FR" dirty="0">
                <a:solidFill>
                  <a:sysClr val="windowText" lastClr="000000">
                    <a:lumMod val="75000"/>
                    <a:lumOff val="25000"/>
                  </a:sysClr>
                </a:solidFill>
              </a:rPr>
              <a:t>minimum à respecter,</a:t>
            </a:r>
          </a:p>
          <a:p>
            <a:pPr marL="825750" lvl="1">
              <a:spcAft>
                <a:spcPts val="600"/>
              </a:spcAft>
              <a:buClr>
                <a:srgbClr val="D11921"/>
              </a:buClr>
              <a:defRPr/>
            </a:pPr>
            <a:r>
              <a:rPr lang="fr-FR" dirty="0">
                <a:solidFill>
                  <a:sysClr val="windowText" lastClr="000000">
                    <a:lumMod val="75000"/>
                    <a:lumOff val="25000"/>
                  </a:sysClr>
                </a:solidFill>
                <a:latin typeface="Arial"/>
              </a:rPr>
              <a:t>Le bénéficiaire est autre, alors le montant de l’opération doit être supérieur à 15 000 € :</a:t>
            </a:r>
          </a:p>
          <a:p>
            <a:pPr marL="1284750" lvl="2">
              <a:spcAft>
                <a:spcPts val="600"/>
              </a:spcAft>
              <a:buClr>
                <a:srgbClr val="D11921"/>
              </a:buClr>
              <a:defRPr/>
            </a:pPr>
            <a:r>
              <a:rPr lang="fr-FR" dirty="0">
                <a:solidFill>
                  <a:sysClr val="windowText" lastClr="000000">
                    <a:lumMod val="75000"/>
                    <a:lumOff val="25000"/>
                  </a:sysClr>
                </a:solidFill>
                <a:latin typeface="Arial"/>
              </a:rPr>
              <a:t>Une prestation </a:t>
            </a:r>
            <a:r>
              <a:rPr lang="fr-FR" dirty="0" err="1">
                <a:solidFill>
                  <a:sysClr val="windowText" lastClr="000000">
                    <a:lumMod val="75000"/>
                    <a:lumOff val="25000"/>
                  </a:sysClr>
                </a:solidFill>
                <a:latin typeface="Arial"/>
              </a:rPr>
              <a:t>MyFlow</a:t>
            </a:r>
            <a:r>
              <a:rPr lang="fr-FR" dirty="0">
                <a:solidFill>
                  <a:sysClr val="windowText" lastClr="000000">
                    <a:lumMod val="75000"/>
                    <a:lumOff val="25000"/>
                  </a:sysClr>
                </a:solidFill>
                <a:latin typeface="Arial"/>
              </a:rPr>
              <a:t> est à saisir avant 14 heures,</a:t>
            </a:r>
          </a:p>
          <a:p>
            <a:pPr marL="1284750" lvl="2">
              <a:spcAft>
                <a:spcPts val="600"/>
              </a:spcAft>
              <a:buClr>
                <a:srgbClr val="D11921"/>
              </a:buClr>
              <a:defRPr/>
            </a:pPr>
            <a:r>
              <a:rPr lang="fr-FR" dirty="0">
                <a:solidFill>
                  <a:sysClr val="windowText" lastClr="000000">
                    <a:lumMod val="75000"/>
                    <a:lumOff val="25000"/>
                  </a:sysClr>
                </a:solidFill>
                <a:latin typeface="Arial"/>
              </a:rPr>
              <a:t>Un accord PMRC est nécessaire,</a:t>
            </a:r>
          </a:p>
          <a:p>
            <a:pPr marL="1284750" lvl="2">
              <a:spcAft>
                <a:spcPts val="600"/>
              </a:spcAft>
              <a:buClr>
                <a:srgbClr val="D11921"/>
              </a:buClr>
              <a:defRPr/>
            </a:pPr>
            <a:r>
              <a:rPr lang="fr-FR" dirty="0">
                <a:solidFill>
                  <a:sysClr val="windowText" lastClr="000000">
                    <a:lumMod val="75000"/>
                    <a:lumOff val="25000"/>
                  </a:sysClr>
                </a:solidFill>
                <a:latin typeface="Arial"/>
              </a:rPr>
              <a:t>Le virement est réalisé par le département Flux                                                                                                                                                       après vérification des données, le </a:t>
            </a:r>
            <a:r>
              <a:rPr lang="fr-FR" dirty="0">
                <a:solidFill>
                  <a:sysClr val="windowText" lastClr="000000">
                    <a:lumMod val="75000"/>
                    <a:lumOff val="25000"/>
                  </a:sysClr>
                </a:solidFill>
              </a:rPr>
              <a:t>compte bénéficiaire                                                                                                                                              est crédité à J.</a:t>
            </a:r>
            <a:endParaRPr lang="fr-FR" dirty="0"/>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kumimoji="0" lang="fr-FR" sz="1800" b="1" i="0" u="none" strike="noStrike" kern="1200" cap="none" spc="0" normalizeH="0" baseline="0" noProof="0" dirty="0">
                <a:ln>
                  <a:noFill/>
                </a:ln>
                <a:solidFill>
                  <a:srgbClr val="D11921"/>
                </a:solidFill>
                <a:effectLst/>
                <a:uLnTx/>
                <a:uFillTx/>
                <a:latin typeface="Montserrat Black" panose="00000A00000000000000" pitchFamily="2" charset="0"/>
                <a:ea typeface="+mn-ea"/>
                <a:cs typeface="+mn-cs"/>
              </a:rPr>
              <a:t>Les virements instantanés</a:t>
            </a:r>
            <a:r>
              <a:rPr kumimoji="0" lang="fr-FR" sz="1800" b="1" i="0" u="none" strike="noStrike" kern="1200" cap="none" spc="0" normalizeH="0" baseline="0" noProof="0" dirty="0">
                <a:ln>
                  <a:noFill/>
                </a:ln>
                <a:effectLst/>
                <a:uLnTx/>
                <a:uFillTx/>
                <a:latin typeface="Montserrat Black" panose="00000A00000000000000" pitchFamily="2" charset="0"/>
                <a:ea typeface="+mn-ea"/>
                <a:cs typeface="+mn-cs"/>
              </a:rPr>
              <a:t>, un sujet d’actualité réglementaire impactant fortement notre PNB tarifaire dès l’année 2025 (2/2).</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2</a:t>
            </a:r>
          </a:p>
        </p:txBody>
      </p:sp>
      <p:sp>
        <p:nvSpPr>
          <p:cNvPr id="9" name="Espace réservé du texte 3">
            <a:extLst>
              <a:ext uri="{FF2B5EF4-FFF2-40B4-BE49-F238E27FC236}">
                <a16:creationId xmlns:a16="http://schemas.microsoft.com/office/drawing/2014/main" id="{6FBA0B12-FD3A-49C1-A54D-7A875D4F2556}"/>
              </a:ext>
            </a:extLst>
          </p:cNvPr>
          <p:cNvSpPr txBox="1">
            <a:spLocks/>
          </p:cNvSpPr>
          <p:nvPr/>
        </p:nvSpPr>
        <p:spPr>
          <a:xfrm>
            <a:off x="8391525" y="118004"/>
            <a:ext cx="3427413"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Evolutions tarifaires 1</a:t>
            </a:r>
            <a:r>
              <a:rPr kumimoji="0" lang="fr-FR" sz="1200" b="1" i="0" u="none" strike="noStrike" kern="1200" cap="none" spc="0" normalizeH="0" baseline="30000" noProof="0" dirty="0">
                <a:ln>
                  <a:noFill/>
                </a:ln>
                <a:solidFill>
                  <a:sysClr val="window" lastClr="FFFFFF">
                    <a:lumMod val="50000"/>
                  </a:sysClr>
                </a:solidFill>
                <a:effectLst/>
                <a:uLnTx/>
                <a:uFillTx/>
                <a:latin typeface="Arial Black" panose="020B0A04020102020204" pitchFamily="34" charset="0"/>
                <a:ea typeface="+mn-ea"/>
                <a:cs typeface="+mn-cs"/>
              </a:rPr>
              <a:t>er</a:t>
            </a: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 </a:t>
            </a:r>
            <a:r>
              <a:rPr lang="fr-FR" dirty="0">
                <a:solidFill>
                  <a:sysClr val="window" lastClr="FFFFFF">
                    <a:lumMod val="50000"/>
                  </a:sysClr>
                </a:solidFill>
              </a:rPr>
              <a:t>octobre </a:t>
            </a: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2024</a:t>
            </a:r>
          </a:p>
        </p:txBody>
      </p:sp>
      <p:sp>
        <p:nvSpPr>
          <p:cNvPr id="31" name="Rectangle 30">
            <a:extLst>
              <a:ext uri="{FF2B5EF4-FFF2-40B4-BE49-F238E27FC236}">
                <a16:creationId xmlns:a16="http://schemas.microsoft.com/office/drawing/2014/main" id="{D5A0F407-1337-CF9A-C925-6FBE6D71C0A6}"/>
              </a:ext>
            </a:extLst>
          </p:cNvPr>
          <p:cNvSpPr/>
          <p:nvPr/>
        </p:nvSpPr>
        <p:spPr>
          <a:xfrm>
            <a:off x="8255999" y="5773308"/>
            <a:ext cx="3319580" cy="472326"/>
          </a:xfrm>
          <a:prstGeom prst="rect">
            <a:avLst/>
          </a:prstGeom>
          <a:solidFill>
            <a:srgbClr val="92D050"/>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lumMod val="75000"/>
                    <a:lumOff val="25000"/>
                  </a:schemeClr>
                </a:solidFill>
              </a:rPr>
              <a:t>Impact PNB du virement occasionnel : 35 K€</a:t>
            </a:r>
          </a:p>
          <a:p>
            <a:r>
              <a:rPr lang="fr-FR" sz="1200" dirty="0">
                <a:solidFill>
                  <a:schemeClr val="tx1">
                    <a:lumMod val="75000"/>
                    <a:lumOff val="25000"/>
                  </a:schemeClr>
                </a:solidFill>
              </a:rPr>
              <a:t>Impact PNB du virement valeur jour : 5 K€</a:t>
            </a:r>
            <a:endParaRPr lang="fr-FR" sz="1200" b="1" dirty="0">
              <a:solidFill>
                <a:schemeClr val="tx1">
                  <a:lumMod val="75000"/>
                  <a:lumOff val="25000"/>
                </a:schemeClr>
              </a:solidFill>
            </a:endParaRPr>
          </a:p>
        </p:txBody>
      </p:sp>
      <p:sp>
        <p:nvSpPr>
          <p:cNvPr id="32" name="Rectangle 31">
            <a:extLst>
              <a:ext uri="{FF2B5EF4-FFF2-40B4-BE49-F238E27FC236}">
                <a16:creationId xmlns:a16="http://schemas.microsoft.com/office/drawing/2014/main" id="{3953074D-3816-48BE-A41F-8848A148CF98}"/>
              </a:ext>
            </a:extLst>
          </p:cNvPr>
          <p:cNvSpPr/>
          <p:nvPr/>
        </p:nvSpPr>
        <p:spPr>
          <a:xfrm>
            <a:off x="8255999" y="5435298"/>
            <a:ext cx="3319580" cy="278500"/>
          </a:xfrm>
          <a:prstGeom prst="rect">
            <a:avLst/>
          </a:prstGeom>
          <a:solidFill>
            <a:srgbClr val="FFD1D1"/>
          </a:solidFill>
          <a:ln w="38100">
            <a:solidFill>
              <a:srgbClr val="D1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lumMod val="75000"/>
                    <a:lumOff val="25000"/>
                  </a:schemeClr>
                </a:solidFill>
              </a:rPr>
              <a:t>Impact PNB du virement instantané : -1,12 M€</a:t>
            </a:r>
          </a:p>
        </p:txBody>
      </p:sp>
      <p:sp>
        <p:nvSpPr>
          <p:cNvPr id="7" name="ZoneTexte 6">
            <a:extLst>
              <a:ext uri="{FF2B5EF4-FFF2-40B4-BE49-F238E27FC236}">
                <a16:creationId xmlns:a16="http://schemas.microsoft.com/office/drawing/2014/main" id="{13AA8FDC-74FA-629A-09F9-7ABDD117C635}"/>
              </a:ext>
            </a:extLst>
          </p:cNvPr>
          <p:cNvSpPr txBox="1"/>
          <p:nvPr/>
        </p:nvSpPr>
        <p:spPr>
          <a:xfrm>
            <a:off x="6616189" y="4155899"/>
            <a:ext cx="4959390" cy="1031051"/>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tab pos="4392613" algn="r"/>
              </a:tabLst>
              <a:defRPr/>
            </a:pPr>
            <a:r>
              <a:rPr lang="fr-FR" altLang="fr-FR" sz="1400" b="1" dirty="0" bmk="_Hlk140487066">
                <a:solidFill>
                  <a:srgbClr val="D11921"/>
                </a:solidFill>
                <a:latin typeface="Univers Condensed" panose="020B0506020202050204" pitchFamily="34" charset="0"/>
              </a:rPr>
              <a:t>VOS MOYENS ET OPÉRATIONS DE PAIEMENT</a:t>
            </a:r>
          </a:p>
          <a:p>
            <a:pPr marL="0" marR="0" lvl="0" indent="0" algn="l" defTabSz="914400" rtl="0" eaLnBrk="0" fontAlgn="base" latinLnBrk="0" hangingPunct="0">
              <a:lnSpc>
                <a:spcPct val="100000"/>
              </a:lnSpc>
              <a:spcBef>
                <a:spcPct val="0"/>
              </a:spcBef>
              <a:spcAft>
                <a:spcPct val="0"/>
              </a:spcAft>
              <a:buClrTx/>
              <a:buSzTx/>
              <a:buFontTx/>
              <a:buNone/>
              <a:tabLst>
                <a:tab pos="4392613" algn="r"/>
              </a:tabLst>
              <a:defRPr/>
            </a:pPr>
            <a:r>
              <a:rPr kumimoji="0" lang="fr-FR" altLang="fr-FR" sz="1200" b="1" i="0" u="none" strike="noStrike" kern="1200" cap="none" spc="0" normalizeH="0" baseline="0" noProof="0" dirty="0" bmk="_Hlk140487066">
                <a:ln>
                  <a:noFill/>
                </a:ln>
                <a:solidFill>
                  <a:srgbClr val="D11921"/>
                </a:solidFill>
                <a:effectLst/>
                <a:uLnTx/>
                <a:uFillTx/>
                <a:latin typeface="Univers Condensed" panose="020B0506020202050204" pitchFamily="34" charset="0"/>
                <a:ea typeface="Univers-CondensedBold" charset="0"/>
                <a:cs typeface="Univers-CondensedBold" charset="0"/>
              </a:rPr>
              <a:t>&gt; VIREMENTS</a:t>
            </a:r>
            <a:endParaRPr kumimoji="0" lang="fr-FR" altLang="fr-FR" sz="1200" b="1" i="0" u="none" strike="noStrike" kern="1200" cap="none" spc="0" normalizeH="0" baseline="0" noProof="0" dirty="0" bmk="_Hlk140487066">
              <a:ln>
                <a:noFill/>
              </a:ln>
              <a:solidFill>
                <a:srgbClr val="D11921"/>
              </a:solidFill>
              <a:effectLst/>
              <a:uLnTx/>
              <a:uFillTx/>
              <a:latin typeface="Univers Condensed" panose="020B050602020205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392613" algn="r"/>
              </a:tabLst>
              <a:defRPr/>
            </a:pPr>
            <a:r>
              <a:rPr kumimoji="0" lang="fr-FR" altLang="fr-FR" sz="1000" b="1" i="0" u="none" strike="noStrike" kern="1200" cap="none" spc="0" normalizeH="0" baseline="0" noProof="0" dirty="0" bmk="_Hlk140487066">
                <a:ln>
                  <a:noFill/>
                </a:ln>
                <a:solidFill>
                  <a:srgbClr val="FEBD24"/>
                </a:solidFill>
                <a:effectLst/>
                <a:uLnTx/>
                <a:uFillTx/>
                <a:latin typeface="Univers Condensed" panose="020B0506020202050204" pitchFamily="34" charset="0"/>
                <a:ea typeface="Univers-CondensedBold" charset="0"/>
                <a:cs typeface="Univers-CondensedBold" charset="0"/>
              </a:rPr>
              <a:t>    </a:t>
            </a:r>
            <a:r>
              <a:rPr lang="fr-FR" altLang="fr-FR" sz="1000" b="1" dirty="0" bmk="_Hlk140487066">
                <a:solidFill>
                  <a:srgbClr val="FEBD24"/>
                </a:solidFill>
                <a:latin typeface="Univers Condensed" panose="020B0506020202050204" pitchFamily="34" charset="0"/>
              </a:rPr>
              <a:t>ÉMISSION D4UN VIREMENT SEPA</a:t>
            </a:r>
            <a:endParaRPr lang="fr-FR" altLang="fr-FR" sz="1000" b="1" dirty="0" bmk="_Hlk140487066">
              <a:solidFill>
                <a:srgbClr val="D11921"/>
              </a:solidFill>
              <a:latin typeface="Univers Condensed" panose="020B050602020205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392613" algn="r"/>
              </a:tabLst>
              <a:defRPr/>
            </a:pPr>
            <a:r>
              <a:rPr lang="fr-FR" sz="1000" b="1" dirty="0" bmk="_Hlk140487066">
                <a:solidFill>
                  <a:srgbClr val="D11921"/>
                </a:solidFill>
                <a:latin typeface="Univers Condensed" panose="020B0506020202050204" pitchFamily="34" charset="0"/>
                <a:ea typeface="Univers-CondensedBold"/>
                <a:cs typeface="Univers-CondensedBold"/>
              </a:rPr>
              <a:t>    </a:t>
            </a:r>
            <a:r>
              <a:rPr lang="fr-FR" sz="900" b="1" dirty="0">
                <a:solidFill>
                  <a:srgbClr val="D11921"/>
                </a:solidFill>
                <a:latin typeface="Univers Condensed" panose="020B0506020202050204" pitchFamily="34" charset="0"/>
                <a:ea typeface="Univers-CondensedBold"/>
                <a:cs typeface="Univers-CondensedBold"/>
              </a:rPr>
              <a:t>Autres opérations</a:t>
            </a:r>
          </a:p>
          <a:p>
            <a:pPr defTabSz="914400" eaLnBrk="0" fontAlgn="base" hangingPunct="0">
              <a:spcBef>
                <a:spcPct val="0"/>
              </a:spcBef>
              <a:spcAft>
                <a:spcPct val="0"/>
              </a:spcAft>
              <a:tabLst>
                <a:tab pos="4392613" algn="r"/>
              </a:tabLst>
              <a:defRPr/>
            </a:pPr>
            <a:r>
              <a:rPr lang="fr-FR" sz="900" dirty="0">
                <a:solidFill>
                  <a:srgbClr val="FEBC23"/>
                </a:solidFill>
                <a:latin typeface="Univers Condensed" panose="020B0506020202050204" pitchFamily="34" charset="0"/>
                <a:ea typeface="Univers-CondensedBold"/>
                <a:cs typeface="Univers-CondensedBold"/>
              </a:rPr>
              <a:t>• </a:t>
            </a:r>
            <a:r>
              <a:rPr lang="fr-FR" sz="900" dirty="0">
                <a:solidFill>
                  <a:prstClr val="black">
                    <a:lumMod val="75000"/>
                    <a:lumOff val="25000"/>
                  </a:prstClr>
                </a:solidFill>
                <a:latin typeface="Univers Condensed" panose="020B0506020202050204" pitchFamily="34" charset="0"/>
                <a:ea typeface="Univers-CondensedBold"/>
                <a:cs typeface="Univers-CondensedBold"/>
              </a:rPr>
              <a:t>Virement Valeur Jour** ................................................................................................................................. </a:t>
            </a:r>
            <a:r>
              <a:rPr lang="fr-FR" sz="900" b="1" dirty="0">
                <a:solidFill>
                  <a:srgbClr val="FEBC23"/>
                </a:solidFill>
                <a:latin typeface="Univers Condensed" panose="020B0506020202050204" pitchFamily="34" charset="0"/>
                <a:cs typeface="Times New Roman" panose="02020603050405020304" pitchFamily="18" charset="0"/>
              </a:rPr>
              <a:t>21,00 €</a:t>
            </a:r>
          </a:p>
          <a:p>
            <a:pPr algn="r" defTabSz="914400" eaLnBrk="0" fontAlgn="base" hangingPunct="0">
              <a:spcBef>
                <a:spcPct val="0"/>
              </a:spcBef>
              <a:spcAft>
                <a:spcPct val="0"/>
              </a:spcAft>
              <a:tabLst>
                <a:tab pos="4392613" algn="r"/>
              </a:tabLst>
              <a:defRPr/>
            </a:pPr>
            <a:r>
              <a:rPr lang="fr-FR" sz="600" dirty="0">
                <a:solidFill>
                  <a:schemeClr val="tx1">
                    <a:lumMod val="75000"/>
                    <a:lumOff val="25000"/>
                  </a:schemeClr>
                </a:solidFill>
                <a:effectLst/>
                <a:ea typeface="Univers-CondensedLight"/>
                <a:cs typeface="Univers-CondensedLight"/>
              </a:rPr>
              <a:t>** Service soumis à condition. Nous consulter</a:t>
            </a:r>
            <a:endParaRPr lang="fr-FR" sz="600" dirty="0">
              <a:solidFill>
                <a:schemeClr val="tx1">
                  <a:lumMod val="75000"/>
                  <a:lumOff val="25000"/>
                </a:schemeClr>
              </a:solidFill>
              <a:effectLst/>
              <a:ea typeface="Times New Roman" panose="02020603050405020304" pitchFamily="18" charset="0"/>
              <a:cs typeface="Times New Roman" panose="02020603050405020304" pitchFamily="18" charset="0"/>
            </a:endParaRPr>
          </a:p>
        </p:txBody>
      </p:sp>
      <p:sp>
        <p:nvSpPr>
          <p:cNvPr id="4" name="Espace réservé du contenu 1">
            <a:extLst>
              <a:ext uri="{FF2B5EF4-FFF2-40B4-BE49-F238E27FC236}">
                <a16:creationId xmlns:a16="http://schemas.microsoft.com/office/drawing/2014/main" id="{16E2CC81-0598-1355-26FD-DC132846FEE0}"/>
              </a:ext>
            </a:extLst>
          </p:cNvPr>
          <p:cNvSpPr txBox="1">
            <a:spLocks/>
          </p:cNvSpPr>
          <p:nvPr/>
        </p:nvSpPr>
        <p:spPr>
          <a:xfrm>
            <a:off x="848249" y="5493945"/>
            <a:ext cx="5642987" cy="103105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ts val="1800"/>
              </a:lnSpc>
              <a:spcBef>
                <a:spcPts val="0"/>
              </a:spcBef>
              <a:buClr>
                <a:srgbClr val="D11921"/>
              </a:buClr>
            </a:pPr>
            <a:r>
              <a:rPr lang="fr-FR" dirty="0"/>
              <a:t>Ainsi, nous intégrons dans notre plaquette tarifaire la notion de « </a:t>
            </a:r>
            <a:r>
              <a:rPr lang="fr-FR" b="1" dirty="0"/>
              <a:t>Virement Valeur Jour » </a:t>
            </a:r>
            <a:r>
              <a:rPr lang="fr-FR" dirty="0"/>
              <a:t>pour l’émission exceptionnelle des </a:t>
            </a:r>
            <a:r>
              <a:rPr lang="fr-FR" b="1" dirty="0"/>
              <a:t>virements urgents.</a:t>
            </a:r>
          </a:p>
        </p:txBody>
      </p:sp>
      <p:pic>
        <p:nvPicPr>
          <p:cNvPr id="6" name="Image 5">
            <a:extLst>
              <a:ext uri="{FF2B5EF4-FFF2-40B4-BE49-F238E27FC236}">
                <a16:creationId xmlns:a16="http://schemas.microsoft.com/office/drawing/2014/main" id="{9F3AC23F-BAC7-79E7-D32F-8A3977064CB9}"/>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863" b="54506" l="27386" r="100000"/>
                    </a14:imgEffect>
                  </a14:imgLayer>
                </a14:imgProps>
              </a:ext>
            </a:extLst>
          </a:blip>
          <a:srcRect l="34933" t="20" r="2212" b="44794"/>
          <a:stretch/>
        </p:blipFill>
        <p:spPr>
          <a:xfrm rot="16200000" flipV="1">
            <a:off x="5797922" y="4651560"/>
            <a:ext cx="1039872" cy="806104"/>
          </a:xfrm>
          <a:prstGeom prst="rect">
            <a:avLst/>
          </a:prstGeom>
        </p:spPr>
      </p:pic>
      <p:sp>
        <p:nvSpPr>
          <p:cNvPr id="10" name="Rectangle 9">
            <a:extLst>
              <a:ext uri="{FF2B5EF4-FFF2-40B4-BE49-F238E27FC236}">
                <a16:creationId xmlns:a16="http://schemas.microsoft.com/office/drawing/2014/main" id="{D6F4A0B9-CF02-404C-6A0D-F9168561153B}"/>
              </a:ext>
            </a:extLst>
          </p:cNvPr>
          <p:cNvSpPr/>
          <p:nvPr/>
        </p:nvSpPr>
        <p:spPr>
          <a:xfrm>
            <a:off x="6616189" y="4096389"/>
            <a:ext cx="4959389" cy="1189044"/>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48259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695325" y="1589369"/>
            <a:ext cx="6258134" cy="4659299"/>
          </a:xfrm>
        </p:spPr>
        <p:txBody>
          <a:bodyPr/>
          <a:lstStyle/>
          <a:p>
            <a:pPr marL="285750" indent="-285750">
              <a:buClr>
                <a:srgbClr val="D11921"/>
              </a:buClr>
            </a:pPr>
            <a:r>
              <a:rPr kumimoji="0" lang="fr-FR" b="0"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rPr>
              <a:t>En 2025, suite à décision gouvernementale, </a:t>
            </a:r>
            <a:r>
              <a:rPr lang="fr-FR" dirty="0">
                <a:solidFill>
                  <a:sysClr val="windowText" lastClr="000000">
                    <a:lumMod val="75000"/>
                    <a:lumOff val="25000"/>
                  </a:sysClr>
                </a:solidFill>
                <a:latin typeface="Arial"/>
              </a:rPr>
              <a:t>les successions avec un encours inférieur à 5000 € ne pourront plus être facturées. </a:t>
            </a:r>
          </a:p>
          <a:p>
            <a:pPr marL="285750" indent="-285750">
              <a:buClr>
                <a:srgbClr val="D11921"/>
              </a:buClr>
            </a:pPr>
            <a:endParaRPr lang="fr-FR" dirty="0">
              <a:solidFill>
                <a:sysClr val="windowText" lastClr="000000">
                  <a:lumMod val="75000"/>
                  <a:lumOff val="25000"/>
                </a:sysClr>
              </a:solidFill>
              <a:latin typeface="Arial"/>
            </a:endParaRPr>
          </a:p>
          <a:p>
            <a:pPr marL="285750" indent="-285750">
              <a:buClr>
                <a:srgbClr val="D11921"/>
              </a:buClr>
            </a:pPr>
            <a:r>
              <a:rPr lang="fr-FR" b="1" dirty="0">
                <a:solidFill>
                  <a:prstClr val="black">
                    <a:lumMod val="75000"/>
                    <a:lumOff val="25000"/>
                  </a:prstClr>
                </a:solidFill>
                <a:latin typeface="Arial"/>
              </a:rPr>
              <a:t>Dans l’attente de la parution des textes officiels et de la considération de l’impact réel de cette décision, nous maintenons la tarification actuelle et l’ajusterons lors de l’entrée en vigueur de l’obligation règlementaire.</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pPr marL="0" indent="0">
              <a:buNone/>
            </a:pPr>
            <a:r>
              <a:rPr kumimoji="0" lang="fr-FR" sz="1800" b="1" i="0" u="none" strike="noStrike" kern="1200" cap="none" spc="0" normalizeH="0" baseline="0" noProof="0" dirty="0">
                <a:ln>
                  <a:noFill/>
                </a:ln>
                <a:solidFill>
                  <a:srgbClr val="D11921"/>
                </a:solidFill>
                <a:effectLst/>
                <a:uLnTx/>
                <a:uFillTx/>
                <a:latin typeface="Montserrat Black" panose="00000A00000000000000" pitchFamily="2" charset="0"/>
                <a:ea typeface="+mn-ea"/>
                <a:cs typeface="+mn-cs"/>
              </a:rPr>
              <a:t>Les successions</a:t>
            </a:r>
            <a:r>
              <a:rPr kumimoji="0" 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 second sujet d’actualité réglementaire impactant également notre PNB dès l’année 2025.</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2</a:t>
            </a:r>
          </a:p>
        </p:txBody>
      </p:sp>
      <p:sp>
        <p:nvSpPr>
          <p:cNvPr id="7" name="Rectangle 6">
            <a:extLst>
              <a:ext uri="{FF2B5EF4-FFF2-40B4-BE49-F238E27FC236}">
                <a16:creationId xmlns:a16="http://schemas.microsoft.com/office/drawing/2014/main" id="{5D072C44-1259-9ABB-C4A8-C04497DACC39}"/>
              </a:ext>
            </a:extLst>
          </p:cNvPr>
          <p:cNvSpPr/>
          <p:nvPr/>
        </p:nvSpPr>
        <p:spPr>
          <a:xfrm>
            <a:off x="8910369" y="5525134"/>
            <a:ext cx="2765694" cy="472326"/>
          </a:xfrm>
          <a:prstGeom prst="rect">
            <a:avLst/>
          </a:prstGeom>
          <a:solidFill>
            <a:srgbClr val="FFD1D1"/>
          </a:solidFill>
          <a:ln w="38100">
            <a:solidFill>
              <a:srgbClr val="D1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lumMod val="75000"/>
                    <a:lumOff val="25000"/>
                  </a:schemeClr>
                </a:solidFill>
              </a:rPr>
              <a:t>Estimation de l’impact PNB : - 300 K€</a:t>
            </a:r>
          </a:p>
        </p:txBody>
      </p:sp>
      <p:sp>
        <p:nvSpPr>
          <p:cNvPr id="10" name="Espace réservé du texte 3">
            <a:extLst>
              <a:ext uri="{FF2B5EF4-FFF2-40B4-BE49-F238E27FC236}">
                <a16:creationId xmlns:a16="http://schemas.microsoft.com/office/drawing/2014/main" id="{489DADFD-18DC-EAD2-D5FD-F58D812207E5}"/>
              </a:ext>
            </a:extLst>
          </p:cNvPr>
          <p:cNvSpPr txBox="1">
            <a:spLocks/>
          </p:cNvSpPr>
          <p:nvPr/>
        </p:nvSpPr>
        <p:spPr>
          <a:xfrm>
            <a:off x="8391525" y="118004"/>
            <a:ext cx="3427413"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Evolutions tarifaires 1</a:t>
            </a:r>
            <a:r>
              <a:rPr kumimoji="0" lang="fr-FR" sz="1200" b="1" i="0" u="none" strike="noStrike" kern="1200" cap="none" spc="0" normalizeH="0" baseline="30000" noProof="0" dirty="0">
                <a:ln>
                  <a:noFill/>
                </a:ln>
                <a:solidFill>
                  <a:sysClr val="window" lastClr="FFFFFF">
                    <a:lumMod val="50000"/>
                  </a:sysClr>
                </a:solidFill>
                <a:effectLst/>
                <a:uLnTx/>
                <a:uFillTx/>
                <a:latin typeface="Arial Black" panose="020B0A04020102020204" pitchFamily="34" charset="0"/>
                <a:ea typeface="+mn-ea"/>
                <a:cs typeface="+mn-cs"/>
              </a:rPr>
              <a:t>er</a:t>
            </a: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 </a:t>
            </a:r>
            <a:r>
              <a:rPr lang="fr-FR" dirty="0">
                <a:solidFill>
                  <a:sysClr val="window" lastClr="FFFFFF">
                    <a:lumMod val="50000"/>
                  </a:sysClr>
                </a:solidFill>
              </a:rPr>
              <a:t>octobre </a:t>
            </a: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2024</a:t>
            </a:r>
          </a:p>
        </p:txBody>
      </p:sp>
      <p:pic>
        <p:nvPicPr>
          <p:cNvPr id="4" name="Image 3">
            <a:extLst>
              <a:ext uri="{FF2B5EF4-FFF2-40B4-BE49-F238E27FC236}">
                <a16:creationId xmlns:a16="http://schemas.microsoft.com/office/drawing/2014/main" id="{FC40E0D7-FD41-F8A2-3524-D6C4C4A2E64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84" b="99609" l="684" r="99805">
                        <a14:foregroundMark x1="781" y1="35156" x2="2051" y2="43555"/>
                        <a14:foregroundMark x1="4492" y1="44238" x2="19141" y2="97949"/>
                        <a14:foregroundMark x1="10742" y1="92676" x2="56445" y2="95117"/>
                        <a14:foregroundMark x1="5176" y1="57129" x2="64355" y2="56641"/>
                        <a14:foregroundMark x1="6836" y1="48730" x2="67383" y2="48730"/>
                        <a14:foregroundMark x1="28613" y1="68848" x2="80566" y2="76074"/>
                        <a14:foregroundMark x1="31445" y1="88086" x2="71083" y2="93032"/>
                        <a14:foregroundMark x1="68884" y1="97349" x2="56250" y2="96680"/>
                        <a14:foregroundMark x1="9082" y1="29004" x2="98438" y2="26074"/>
                        <a14:foregroundMark x1="7422" y1="15430" x2="65820" y2="12988"/>
                        <a14:foregroundMark x1="7031" y1="8203" x2="82129" y2="8203"/>
                        <a14:foregroundMark x1="3711" y1="6543" x2="22363" y2="6543"/>
                        <a14:foregroundMark x1="22363" y1="6543" x2="95898" y2="781"/>
                        <a14:foregroundMark x1="95898" y1="781" x2="95898" y2="781"/>
                        <a14:foregroundMark x1="98340" y1="35547" x2="98633" y2="39648"/>
                        <a14:foregroundMark x1="94824" y1="42383" x2="92578" y2="69629"/>
                        <a14:foregroundMark x1="3516" y1="68652" x2="3809" y2="80273"/>
                        <a14:foregroundMark x1="4590" y1="92676" x2="46973" y2="97461"/>
                        <a14:foregroundMark x1="69727" y1="82031" x2="70410" y2="82617"/>
                        <a14:foregroundMark x1="69824" y1="81348" x2="70508" y2="82031"/>
                        <a14:foregroundMark x1="70215" y1="80762" x2="70801" y2="81641"/>
                        <a14:foregroundMark x1="71289" y1="79492" x2="71680" y2="80273"/>
                        <a14:foregroundMark x1="71973" y1="78613" x2="72266" y2="79492"/>
                        <a14:foregroundMark x1="72559" y1="78027" x2="72461" y2="78418"/>
                        <a14:foregroundMark x1="71680" y1="79785" x2="71680" y2="80469"/>
                        <a14:foregroundMark x1="71973" y1="79688" x2="72363" y2="80273"/>
                        <a14:foregroundMark x1="69922" y1="81641" x2="70605" y2="82520"/>
                        <a14:foregroundMark x1="66602" y1="85547" x2="99414" y2="72754"/>
                        <a14:foregroundMark x1="78320" y1="79590" x2="78418" y2="77930"/>
                        <a14:foregroundMark x1="81543" y1="78516" x2="74707" y2="78906"/>
                        <a14:foregroundMark x1="70313" y1="82422" x2="74121" y2="78516"/>
                        <a14:foregroundMark x1="74121" y1="78516" x2="74609" y2="79102"/>
                        <a14:foregroundMark x1="81445" y1="78809" x2="82422" y2="78320"/>
                        <a14:foregroundMark x1="90527" y1="78125" x2="94629" y2="76465"/>
                        <a14:foregroundMark x1="90430" y1="77637" x2="91016" y2="77148"/>
                        <a14:foregroundMark x1="97949" y1="71777" x2="98047" y2="71875"/>
                        <a14:foregroundMark x1="96680" y1="72266" x2="98047" y2="71191"/>
                        <a14:foregroundMark x1="69434" y1="95215" x2="85156" y2="91895"/>
                        <a14:foregroundMark x1="85156" y1="91895" x2="89941" y2="89844"/>
                        <a14:foregroundMark x1="89941" y1="89844" x2="88672" y2="85156"/>
                        <a14:foregroundMark x1="88672" y1="85156" x2="92285" y2="82422"/>
                        <a14:foregroundMark x1="86914" y1="85352" x2="94922" y2="80957"/>
                        <a14:foregroundMark x1="94922" y1="80957" x2="97461" y2="85059"/>
                        <a14:foregroundMark x1="97461" y1="85059" x2="97559" y2="86426"/>
                        <a14:foregroundMark x1="90820" y1="84180" x2="94434" y2="83301"/>
                        <a14:foregroundMark x1="94434" y1="83301" x2="88184" y2="85254"/>
                        <a14:foregroundMark x1="88184" y1="85254" x2="84375" y2="85352"/>
                        <a14:foregroundMark x1="84375" y1="85352" x2="87793" y2="82422"/>
                        <a14:foregroundMark x1="87793" y1="82422" x2="87793" y2="82422"/>
                        <a14:foregroundMark x1="86816" y1="82324" x2="83691" y2="85645"/>
                        <a14:foregroundMark x1="83691" y1="85645" x2="82422" y2="85352"/>
                        <a14:foregroundMark x1="82422" y1="86426" x2="82813" y2="84766"/>
                        <a14:foregroundMark x1="82520" y1="85840" x2="82422" y2="85547"/>
                        <a14:foregroundMark x1="83496" y1="85449" x2="81836" y2="86133"/>
                        <a14:foregroundMark x1="86816" y1="82129" x2="86523" y2="81055"/>
                        <a14:foregroundMark x1="86133" y1="82324" x2="88477" y2="81348"/>
                        <a14:foregroundMark x1="92773" y1="87207" x2="89258" y2="95508"/>
                        <a14:foregroundMark x1="94531" y1="90430" x2="94531" y2="95898"/>
                        <a14:foregroundMark x1="93555" y1="88867" x2="94629" y2="97852"/>
                        <a14:foregroundMark x1="93848" y1="87500" x2="95313" y2="97949"/>
                        <a14:foregroundMark x1="97266" y1="93555" x2="97266" y2="99219"/>
                        <a14:foregroundMark x1="97266" y1="99219" x2="97266" y2="99219"/>
                        <a14:foregroundMark x1="68750" y1="96973" x2="69336" y2="98828"/>
                        <a14:foregroundMark x1="72461" y1="96094" x2="71094" y2="99121"/>
                        <a14:foregroundMark x1="72461" y1="97363" x2="79004" y2="93262"/>
                        <a14:foregroundMark x1="79004" y1="93262" x2="90137" y2="91016"/>
                        <a14:foregroundMark x1="90137" y1="91016" x2="92969" y2="94727"/>
                        <a14:foregroundMark x1="92969" y1="94727" x2="93262" y2="99609"/>
                        <a14:foregroundMark x1="93262" y1="99609" x2="72852" y2="97070"/>
                        <a14:foregroundMark x1="72852" y1="97070" x2="73145" y2="96582"/>
                        <a14:foregroundMark x1="75391" y1="99609" x2="75098" y2="99219"/>
                        <a14:foregroundMark x1="82520" y1="95898" x2="86230" y2="95898"/>
                        <a14:foregroundMark x1="86230" y1="95898" x2="97754" y2="91211"/>
                        <a14:foregroundMark x1="97754" y1="91211" x2="99512" y2="94336"/>
                        <a14:foregroundMark x1="99512" y1="94336" x2="99512" y2="94336"/>
                        <a14:foregroundMark x1="92285" y1="95117" x2="90625" y2="95410"/>
                        <a14:foregroundMark x1="87207" y1="94336" x2="86230" y2="93262"/>
                        <a14:foregroundMark x1="83789" y1="95313" x2="82520" y2="95020"/>
                        <a14:backgroundMark x1="76953" y1="89746" x2="77930" y2="89551"/>
                        <a14:backgroundMark x1="73242" y1="91797" x2="67676" y2="88184"/>
                        <a14:backgroundMark x1="67676" y1="88184" x2="81533" y2="85775"/>
                        <a14:backgroundMark x1="71582" y1="91113" x2="73370" y2="93108"/>
                        <a14:backgroundMark x1="73730" y1="91797" x2="81691" y2="91351"/>
                        <a14:backgroundMark x1="71777" y1="91211" x2="68262" y2="90918"/>
                        <a14:backgroundMark x1="71387" y1="91504" x2="66895" y2="90137"/>
                        <a14:backgroundMark x1="66797" y1="89551" x2="67188" y2="87891"/>
                        <a14:backgroundMark x1="67090" y1="87598" x2="67163" y2="86509"/>
                        <a14:backgroundMark x1="67834" y1="86247" x2="74805" y2="84570"/>
                        <a14:backgroundMark x1="73340" y1="84668" x2="73926" y2="84375"/>
                        <a14:backgroundMark x1="72559" y1="84375" x2="73730" y2="84473"/>
                      </a14:backgroundRemoval>
                    </a14:imgEffect>
                  </a14:imgLayer>
                </a14:imgProps>
              </a:ext>
            </a:extLst>
          </a:blip>
          <a:stretch>
            <a:fillRect/>
          </a:stretch>
        </p:blipFill>
        <p:spPr>
          <a:xfrm flipH="1">
            <a:off x="7649621" y="1695450"/>
            <a:ext cx="3467100" cy="3467100"/>
          </a:xfrm>
          <a:prstGeom prst="rect">
            <a:avLst/>
          </a:prstGeom>
        </p:spPr>
      </p:pic>
    </p:spTree>
    <p:extLst>
      <p:ext uri="{BB962C8B-B14F-4D97-AF65-F5344CB8AC3E}">
        <p14:creationId xmlns:p14="http://schemas.microsoft.com/office/powerpoint/2010/main" val="2867536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p:txBody>
          <a:bodyPr/>
          <a:lstStyle/>
          <a:p>
            <a:pPr>
              <a:buClr>
                <a:srgbClr val="D11921"/>
              </a:buClr>
            </a:pPr>
            <a:r>
              <a:rPr lang="fr-FR" dirty="0">
                <a:solidFill>
                  <a:prstClr val="black">
                    <a:lumMod val="75000"/>
                    <a:lumOff val="25000"/>
                  </a:prstClr>
                </a:solidFill>
                <a:latin typeface="Arial"/>
              </a:rPr>
              <a:t>L’augmentation de quelques centimes sur les OGS génère près de 3 M€ de PNB additionnel annuel et constitue la majeure partie des augmentations décidées dans cette nouvelle plaquette tarifaire.</a:t>
            </a:r>
          </a:p>
          <a:p>
            <a:pPr marL="0" indent="0">
              <a:buClr>
                <a:srgbClr val="EF0F1D"/>
              </a:buClr>
              <a:buNone/>
            </a:pPr>
            <a:endParaRPr lang="fr-FR" dirty="0">
              <a:solidFill>
                <a:prstClr val="black">
                  <a:lumMod val="75000"/>
                  <a:lumOff val="25000"/>
                </a:prstClr>
              </a:solidFill>
              <a:highlight>
                <a:srgbClr val="FFFF00"/>
              </a:highlight>
              <a:latin typeface="Arial"/>
            </a:endParaRP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pPr marL="0" indent="0">
              <a:buNone/>
            </a:pPr>
            <a:r>
              <a:rPr kumimoji="0" 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Les Offres Groupées de Services (OGS) connaissent une valorisation permettant de </a:t>
            </a:r>
            <a:r>
              <a:rPr kumimoji="0" lang="fr-FR" sz="1800" b="1" i="0" u="none" strike="noStrike" kern="1200" cap="none" spc="0" normalizeH="0" baseline="0" noProof="0" dirty="0">
                <a:ln>
                  <a:noFill/>
                </a:ln>
                <a:solidFill>
                  <a:srgbClr val="D11921"/>
                </a:solidFill>
                <a:effectLst/>
                <a:uLnTx/>
                <a:uFillTx/>
                <a:latin typeface="Montserrat Black" panose="00000A00000000000000" pitchFamily="2" charset="0"/>
                <a:ea typeface="+mn-ea"/>
                <a:cs typeface="+mn-cs"/>
              </a:rPr>
              <a:t>rester dans la moyenne du marché concurrentiel</a:t>
            </a:r>
            <a:r>
              <a:rPr kumimoji="0" 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 …</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2</a:t>
            </a:r>
          </a:p>
        </p:txBody>
      </p:sp>
      <p:graphicFrame>
        <p:nvGraphicFramePr>
          <p:cNvPr id="10" name="Tableau 9">
            <a:extLst>
              <a:ext uri="{FF2B5EF4-FFF2-40B4-BE49-F238E27FC236}">
                <a16:creationId xmlns:a16="http://schemas.microsoft.com/office/drawing/2014/main" id="{5D612222-5277-BD6A-1BBD-CBB41EAE63D7}"/>
              </a:ext>
            </a:extLst>
          </p:cNvPr>
          <p:cNvGraphicFramePr>
            <a:graphicFrameLocks noGrp="1"/>
          </p:cNvGraphicFramePr>
          <p:nvPr>
            <p:extLst>
              <p:ext uri="{D42A27DB-BD31-4B8C-83A1-F6EECF244321}">
                <p14:modId xmlns:p14="http://schemas.microsoft.com/office/powerpoint/2010/main" val="931937902"/>
              </p:ext>
            </p:extLst>
          </p:nvPr>
        </p:nvGraphicFramePr>
        <p:xfrm>
          <a:off x="8325082" y="4758124"/>
          <a:ext cx="3420000" cy="1263650"/>
        </p:xfrm>
        <a:graphic>
          <a:graphicData uri="http://schemas.openxmlformats.org/drawingml/2006/table">
            <a:tbl>
              <a:tblPr/>
              <a:tblGrid>
                <a:gridCol w="1980000">
                  <a:extLst>
                    <a:ext uri="{9D8B030D-6E8A-4147-A177-3AD203B41FA5}">
                      <a16:colId xmlns:a16="http://schemas.microsoft.com/office/drawing/2014/main" val="3591137939"/>
                    </a:ext>
                  </a:extLst>
                </a:gridCol>
                <a:gridCol w="720000">
                  <a:extLst>
                    <a:ext uri="{9D8B030D-6E8A-4147-A177-3AD203B41FA5}">
                      <a16:colId xmlns:a16="http://schemas.microsoft.com/office/drawing/2014/main" val="1533431601"/>
                    </a:ext>
                  </a:extLst>
                </a:gridCol>
                <a:gridCol w="720000">
                  <a:extLst>
                    <a:ext uri="{9D8B030D-6E8A-4147-A177-3AD203B41FA5}">
                      <a16:colId xmlns:a16="http://schemas.microsoft.com/office/drawing/2014/main" val="2519335936"/>
                    </a:ext>
                  </a:extLst>
                </a:gridCol>
              </a:tblGrid>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endParaRPr lang="fr-FR" sz="1000" b="0" i="0" u="none" strike="noStrike" dirty="0">
                        <a:solidFill>
                          <a:srgbClr val="000000"/>
                        </a:solidFill>
                        <a:effectLst/>
                        <a:latin typeface="+mn-lt"/>
                      </a:endParaRPr>
                    </a:p>
                  </a:txBody>
                  <a:tcPr marL="6350" marR="6350" marT="63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kern="1200" dirty="0">
                          <a:solidFill>
                            <a:srgbClr val="FFFFFF"/>
                          </a:solidFill>
                          <a:effectLst/>
                          <a:latin typeface="+mn-lt"/>
                          <a:ea typeface="+mn-ea"/>
                          <a:cs typeface="Arial" panose="020B0604020202020204" pitchFamily="34" charset="0"/>
                        </a:rPr>
                        <a:t>Tarif</a:t>
                      </a:r>
                    </a:p>
                    <a:p>
                      <a:pPr algn="ctr" rtl="0" fontAlgn="ctr"/>
                      <a:r>
                        <a:rPr lang="fr-FR" sz="1000" b="1" i="0" u="none" strike="noStrike" kern="1200" dirty="0">
                          <a:solidFill>
                            <a:srgbClr val="FFFFFF"/>
                          </a:solidFill>
                          <a:effectLst/>
                          <a:latin typeface="+mn-lt"/>
                          <a:ea typeface="+mn-ea"/>
                          <a:cs typeface="Arial" panose="020B0604020202020204" pitchFamily="34" charset="0"/>
                        </a:rPr>
                        <a:t>actuel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1192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ctr" latinLnBrk="0" hangingPunct="1"/>
                      <a:r>
                        <a:rPr lang="fr-FR" sz="1000" b="1" i="0" u="none" strike="noStrike" kern="1200" dirty="0">
                          <a:solidFill>
                            <a:srgbClr val="0070C0"/>
                          </a:solidFill>
                          <a:effectLst/>
                          <a:latin typeface="+mn-lt"/>
                          <a:ea typeface="+mn-ea"/>
                          <a:cs typeface="Arial" panose="020B0604020202020204" pitchFamily="34" charset="0"/>
                        </a:rPr>
                        <a:t>Tarif</a:t>
                      </a:r>
                    </a:p>
                    <a:p>
                      <a:pPr marL="0" algn="ctr" defTabSz="914400" rtl="0" eaLnBrk="1" fontAlgn="ctr" latinLnBrk="0" hangingPunct="1"/>
                      <a:r>
                        <a:rPr lang="fr-FR" sz="1000" b="1" i="0" u="none" strike="noStrike" kern="1200" dirty="0">
                          <a:solidFill>
                            <a:srgbClr val="0070C0"/>
                          </a:solidFill>
                          <a:effectLst/>
                          <a:latin typeface="+mn-lt"/>
                          <a:ea typeface="+mn-ea"/>
                          <a:cs typeface="Arial" panose="020B0604020202020204" pitchFamily="34" charset="0"/>
                        </a:rPr>
                        <a:t>oct. 2024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419167826"/>
                  </a:ext>
                </a:extLst>
              </a:tr>
              <a:tr h="0">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fr-FR" sz="1000" b="1" i="0" u="none" strike="noStrike" dirty="0">
                          <a:solidFill>
                            <a:schemeClr val="tx1">
                              <a:lumMod val="75000"/>
                              <a:lumOff val="25000"/>
                            </a:schemeClr>
                          </a:solidFill>
                          <a:effectLst/>
                          <a:latin typeface="+mn-lt"/>
                          <a:cs typeface="Arial" panose="020B0604020202020204" pitchFamily="34" charset="0"/>
                        </a:rPr>
                        <a:t>Forfait </a:t>
                      </a:r>
                      <a:r>
                        <a:rPr lang="fr-FR" sz="1000" b="1" i="0" u="none" strike="noStrike" dirty="0" err="1">
                          <a:solidFill>
                            <a:schemeClr val="tx1">
                              <a:lumMod val="75000"/>
                              <a:lumOff val="25000"/>
                            </a:schemeClr>
                          </a:solidFill>
                          <a:effectLst/>
                          <a:latin typeface="+mn-lt"/>
                          <a:cs typeface="Arial" panose="020B0604020202020204" pitchFamily="34" charset="0"/>
                        </a:rPr>
                        <a:t>Satellis</a:t>
                      </a:r>
                      <a:r>
                        <a:rPr lang="fr-FR" sz="1000" b="1" i="0" u="none" strike="noStrike" dirty="0">
                          <a:solidFill>
                            <a:schemeClr val="tx1">
                              <a:lumMod val="75000"/>
                              <a:lumOff val="25000"/>
                            </a:schemeClr>
                          </a:solidFill>
                          <a:effectLst/>
                          <a:latin typeface="+mn-lt"/>
                          <a:cs typeface="Arial" panose="020B0604020202020204" pitchFamily="34" charset="0"/>
                        </a:rPr>
                        <a:t> Autonomie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336800482"/>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1" i="0" u="none" strike="noStrike" dirty="0">
                          <a:solidFill>
                            <a:srgbClr val="FFFFFF"/>
                          </a:solidFill>
                          <a:effectLst/>
                          <a:latin typeface="+mn-lt"/>
                          <a:cs typeface="Arial" panose="020B0604020202020204" pitchFamily="34" charset="0"/>
                        </a:rPr>
                        <a:t>Carte Equilibra ou carte </a:t>
                      </a:r>
                      <a:r>
                        <a:rPr lang="fr-FR" sz="1000" b="1" i="0" u="none" strike="noStrike" dirty="0" err="1">
                          <a:solidFill>
                            <a:srgbClr val="FFFFFF"/>
                          </a:solidFill>
                          <a:effectLst/>
                          <a:latin typeface="+mn-lt"/>
                          <a:cs typeface="Arial" panose="020B0604020202020204" pitchFamily="34" charset="0"/>
                        </a:rPr>
                        <a:t>Nomea</a:t>
                      </a:r>
                      <a:endParaRPr lang="fr-FR" sz="1000" b="1" i="0" u="none" strike="noStrike" dirty="0">
                        <a:solidFill>
                          <a:srgbClr val="FFFFFF"/>
                        </a:solidFill>
                        <a:effectLst/>
                        <a:latin typeface="+mn-lt"/>
                        <a:cs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EA9DB"/>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404040"/>
                          </a:solidFill>
                          <a:effectLst/>
                          <a:latin typeface="+mn-lt"/>
                        </a:rPr>
                        <a:t>3,30 €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1" i="0" u="none" strike="noStrike" dirty="0">
                          <a:solidFill>
                            <a:srgbClr val="404040"/>
                          </a:solidFill>
                          <a:effectLst/>
                          <a:latin typeface="+mn-lt"/>
                        </a:rPr>
                        <a:t>3,45 €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17983697"/>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err="1">
                          <a:solidFill>
                            <a:srgbClr val="FFFFFF"/>
                          </a:solidFill>
                          <a:effectLst/>
                          <a:latin typeface="+mn-lt"/>
                          <a:cs typeface="Arial" panose="020B0604020202020204" pitchFamily="34" charset="0"/>
                        </a:rPr>
                        <a:t>Classic</a:t>
                      </a:r>
                      <a:r>
                        <a:rPr lang="fr-FR" sz="1000" b="1" i="0" u="none" strike="noStrike" dirty="0">
                          <a:solidFill>
                            <a:srgbClr val="FFFFFF"/>
                          </a:solidFill>
                          <a:effectLst/>
                          <a:latin typeface="+mn-lt"/>
                          <a:cs typeface="Arial" panose="020B0604020202020204" pitchFamily="34" charset="0"/>
                        </a:rPr>
                        <a:t> à C2S**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404040"/>
                          </a:solidFill>
                          <a:effectLst/>
                          <a:latin typeface="+mn-lt"/>
                        </a:rPr>
                        <a:t>4,40 €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1" i="0" u="none" strike="noStrike" dirty="0">
                          <a:solidFill>
                            <a:srgbClr val="404040"/>
                          </a:solidFill>
                          <a:effectLst/>
                          <a:latin typeface="+mn-lt"/>
                        </a:rPr>
                        <a:t>4,60 €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18952225"/>
                  </a:ext>
                </a:extLst>
              </a:tr>
              <a:tr h="0">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fr-FR" sz="1000" b="1" i="0" u="none" strike="noStrike" dirty="0">
                          <a:solidFill>
                            <a:schemeClr val="tx1">
                              <a:lumMod val="75000"/>
                              <a:lumOff val="25000"/>
                            </a:schemeClr>
                          </a:solidFill>
                          <a:effectLst/>
                          <a:latin typeface="+mn-lt"/>
                          <a:cs typeface="Arial" panose="020B0604020202020204" pitchFamily="34" charset="0"/>
                        </a:rPr>
                        <a:t>Forfait </a:t>
                      </a:r>
                      <a:r>
                        <a:rPr lang="fr-FR" sz="1000" b="1" i="0" u="none" strike="noStrike" dirty="0" err="1">
                          <a:solidFill>
                            <a:schemeClr val="tx1">
                              <a:lumMod val="75000"/>
                              <a:lumOff val="25000"/>
                            </a:schemeClr>
                          </a:solidFill>
                          <a:effectLst/>
                          <a:latin typeface="+mn-lt"/>
                          <a:cs typeface="Arial" panose="020B0604020202020204" pitchFamily="34" charset="0"/>
                        </a:rPr>
                        <a:t>Satellis</a:t>
                      </a:r>
                      <a:r>
                        <a:rPr lang="fr-FR" sz="1000" b="1" i="0" u="none" strike="noStrike" dirty="0">
                          <a:solidFill>
                            <a:schemeClr val="tx1">
                              <a:lumMod val="75000"/>
                              <a:lumOff val="25000"/>
                            </a:schemeClr>
                          </a:solidFill>
                          <a:effectLst/>
                          <a:latin typeface="+mn-lt"/>
                          <a:cs typeface="Arial" panose="020B0604020202020204" pitchFamily="34" charset="0"/>
                        </a:rPr>
                        <a:t> Gestion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084084986"/>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1" i="0" u="none" strike="noStrike" dirty="0">
                          <a:solidFill>
                            <a:srgbClr val="FFFFFF"/>
                          </a:solidFill>
                          <a:effectLst/>
                          <a:latin typeface="+mn-lt"/>
                          <a:cs typeface="Arial" panose="020B0604020202020204" pitchFamily="34" charset="0"/>
                        </a:rPr>
                        <a:t>Sans carte de paiement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EA9DB"/>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404040"/>
                          </a:solidFill>
                          <a:effectLst/>
                          <a:latin typeface="+mn-lt"/>
                        </a:rPr>
                        <a:t>1,10 €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1" i="0" u="none" strike="noStrike" dirty="0">
                          <a:solidFill>
                            <a:srgbClr val="404040"/>
                          </a:solidFill>
                          <a:effectLst/>
                          <a:latin typeface="+mn-lt"/>
                        </a:rPr>
                        <a:t>1,15 €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4398663"/>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err="1">
                          <a:solidFill>
                            <a:srgbClr val="FFFFFF"/>
                          </a:solidFill>
                          <a:effectLst/>
                          <a:latin typeface="+mn-lt"/>
                          <a:cs typeface="Arial" panose="020B0604020202020204" pitchFamily="34" charset="0"/>
                        </a:rPr>
                        <a:t>Classic</a:t>
                      </a:r>
                      <a:r>
                        <a:rPr lang="fr-FR" sz="1000" b="1" i="0" u="none" strike="noStrike" dirty="0">
                          <a:solidFill>
                            <a:srgbClr val="FFFFFF"/>
                          </a:solidFill>
                          <a:effectLst/>
                          <a:latin typeface="+mn-lt"/>
                          <a:cs typeface="Arial" panose="020B0604020202020204" pitchFamily="34" charset="0"/>
                        </a:rPr>
                        <a:t> à C2S**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404040"/>
                          </a:solidFill>
                          <a:effectLst/>
                          <a:latin typeface="+mn-lt"/>
                        </a:rPr>
                        <a:t>4,40 €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1" i="0" u="none" strike="noStrike" dirty="0">
                          <a:solidFill>
                            <a:srgbClr val="404040"/>
                          </a:solidFill>
                          <a:effectLst/>
                          <a:latin typeface="+mn-lt"/>
                        </a:rPr>
                        <a:t>4,60 €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35097375"/>
                  </a:ext>
                </a:extLst>
              </a:tr>
            </a:tbl>
          </a:graphicData>
        </a:graphic>
      </p:graphicFrame>
      <p:graphicFrame>
        <p:nvGraphicFramePr>
          <p:cNvPr id="11" name="Tableau 10">
            <a:extLst>
              <a:ext uri="{FF2B5EF4-FFF2-40B4-BE49-F238E27FC236}">
                <a16:creationId xmlns:a16="http://schemas.microsoft.com/office/drawing/2014/main" id="{FBD0595E-7832-7A57-447A-4213E4D8C2A9}"/>
              </a:ext>
            </a:extLst>
          </p:cNvPr>
          <p:cNvGraphicFramePr>
            <a:graphicFrameLocks noGrp="1"/>
          </p:cNvGraphicFramePr>
          <p:nvPr>
            <p:extLst>
              <p:ext uri="{D42A27DB-BD31-4B8C-83A1-F6EECF244321}">
                <p14:modId xmlns:p14="http://schemas.microsoft.com/office/powerpoint/2010/main" val="3512781979"/>
              </p:ext>
            </p:extLst>
          </p:nvPr>
        </p:nvGraphicFramePr>
        <p:xfrm>
          <a:off x="4599198" y="4601882"/>
          <a:ext cx="3420000" cy="1422400"/>
        </p:xfrm>
        <a:graphic>
          <a:graphicData uri="http://schemas.openxmlformats.org/drawingml/2006/table">
            <a:tbl>
              <a:tblPr/>
              <a:tblGrid>
                <a:gridCol w="1980000">
                  <a:extLst>
                    <a:ext uri="{9D8B030D-6E8A-4147-A177-3AD203B41FA5}">
                      <a16:colId xmlns:a16="http://schemas.microsoft.com/office/drawing/2014/main" val="1572227186"/>
                    </a:ext>
                  </a:extLst>
                </a:gridCol>
                <a:gridCol w="720000">
                  <a:extLst>
                    <a:ext uri="{9D8B030D-6E8A-4147-A177-3AD203B41FA5}">
                      <a16:colId xmlns:a16="http://schemas.microsoft.com/office/drawing/2014/main" val="1232240110"/>
                    </a:ext>
                  </a:extLst>
                </a:gridCol>
                <a:gridCol w="720000">
                  <a:extLst>
                    <a:ext uri="{9D8B030D-6E8A-4147-A177-3AD203B41FA5}">
                      <a16:colId xmlns:a16="http://schemas.microsoft.com/office/drawing/2014/main" val="2122446867"/>
                    </a:ext>
                  </a:extLst>
                </a:gridCol>
              </a:tblGrid>
              <a:tr h="11173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b"/>
                      <a:r>
                        <a:rPr lang="fr-FR" sz="1000" b="0" i="0" u="none" strike="noStrike" dirty="0">
                          <a:solidFill>
                            <a:srgbClr val="000000"/>
                          </a:solidFill>
                          <a:effectLst/>
                          <a:latin typeface="+mn-lt"/>
                        </a:rPr>
                        <a:t> </a:t>
                      </a:r>
                    </a:p>
                  </a:txBody>
                  <a:tcPr marL="6350" marR="6350" marT="6350" marB="0" anchor="b">
                    <a:lnL w="6350" cap="flat" cmpd="sng" algn="ctr">
                      <a:noFill/>
                      <a:prstDash val="solid"/>
                      <a:round/>
                      <a:headEnd type="none" w="med" len="med"/>
                      <a:tailEnd type="none" w="med" len="med"/>
                    </a:lnL>
                    <a:lnR w="6350" cap="flat" cmpd="sng" algn="ctr">
                      <a:solidFill>
                        <a:sysClr val="windowText" lastClr="000000">
                          <a:lumMod val="75000"/>
                          <a:lumOff val="25000"/>
                        </a:sys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ysClr val="windowText" lastClr="000000">
                          <a:lumMod val="75000"/>
                          <a:lumOff val="2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ctr" latinLnBrk="0" hangingPunct="1"/>
                      <a:r>
                        <a:rPr lang="fr-FR" sz="1000" b="1" i="0" u="none" strike="noStrike" kern="1200" dirty="0">
                          <a:solidFill>
                            <a:srgbClr val="FFFFFF"/>
                          </a:solidFill>
                          <a:effectLst/>
                          <a:latin typeface="+mn-lt"/>
                          <a:ea typeface="+mn-ea"/>
                          <a:cs typeface="Arial" panose="020B0604020202020204" pitchFamily="34" charset="0"/>
                        </a:rPr>
                        <a:t>Tarif</a:t>
                      </a:r>
                    </a:p>
                    <a:p>
                      <a:pPr marL="0" algn="ctr" defTabSz="914400" rtl="0" eaLnBrk="1" fontAlgn="ctr" latinLnBrk="0" hangingPunct="1"/>
                      <a:r>
                        <a:rPr lang="fr-FR" sz="1000" b="1" i="0" u="none" strike="noStrike" kern="1200" dirty="0">
                          <a:solidFill>
                            <a:srgbClr val="FFFFFF"/>
                          </a:solidFill>
                          <a:effectLst/>
                          <a:latin typeface="+mn-lt"/>
                          <a:ea typeface="+mn-ea"/>
                          <a:cs typeface="Arial" panose="020B0604020202020204" pitchFamily="34" charset="0"/>
                        </a:rPr>
                        <a:t>Actuel</a:t>
                      </a:r>
                    </a:p>
                  </a:txBody>
                  <a:tcPr marL="6350" marR="6350" marT="6350" marB="0" anchor="ctr">
                    <a:lnL w="6350" cap="flat" cmpd="sng" algn="ctr">
                      <a:solidFill>
                        <a:sysClr val="windowText" lastClr="000000">
                          <a:lumMod val="75000"/>
                          <a:lumOff val="25000"/>
                        </a:sys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ysClr val="windowText" lastClr="000000">
                          <a:lumMod val="75000"/>
                          <a:lumOff val="25000"/>
                        </a:sysClr>
                      </a:solidFill>
                      <a:prstDash val="solid"/>
                      <a:round/>
                      <a:headEnd type="none" w="med" len="med"/>
                      <a:tailEnd type="none" w="med" len="med"/>
                    </a:lnT>
                    <a:lnB w="6350" cap="flat" cmpd="sng" algn="ctr">
                      <a:solidFill>
                        <a:sysClr val="windowText" lastClr="000000">
                          <a:lumMod val="75000"/>
                          <a:lumOff val="25000"/>
                        </a:sysClr>
                      </a:solidFill>
                      <a:prstDash val="solid"/>
                      <a:round/>
                      <a:headEnd type="none" w="med" len="med"/>
                      <a:tailEnd type="none" w="med" len="med"/>
                    </a:lnB>
                    <a:lnTlToBr w="12700" cmpd="sng">
                      <a:noFill/>
                      <a:prstDash val="solid"/>
                    </a:lnTlToBr>
                    <a:lnBlToTr w="12700" cmpd="sng">
                      <a:noFill/>
                      <a:prstDash val="solid"/>
                    </a:lnBlToTr>
                    <a:solidFill>
                      <a:srgbClr val="D1192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ctr" latinLnBrk="0" hangingPunct="1"/>
                      <a:r>
                        <a:rPr lang="fr-FR" sz="1000" b="1" i="0" u="none" strike="noStrike" kern="1200" dirty="0">
                          <a:solidFill>
                            <a:srgbClr val="0070C0"/>
                          </a:solidFill>
                          <a:effectLst/>
                          <a:latin typeface="+mn-lt"/>
                          <a:ea typeface="+mn-ea"/>
                          <a:cs typeface="Arial" panose="020B0604020202020204" pitchFamily="34" charset="0"/>
                        </a:rPr>
                        <a:t>Tarif</a:t>
                      </a:r>
                    </a:p>
                    <a:p>
                      <a:pPr marL="0" algn="ctr" defTabSz="914400" rtl="0" eaLnBrk="1" fontAlgn="ctr" latinLnBrk="0" hangingPunct="1"/>
                      <a:r>
                        <a:rPr lang="fr-FR" sz="1000" b="1" i="0" u="none" strike="noStrike" kern="1200" dirty="0">
                          <a:solidFill>
                            <a:srgbClr val="0070C0"/>
                          </a:solidFill>
                          <a:effectLst/>
                          <a:latin typeface="+mn-lt"/>
                          <a:ea typeface="+mn-ea"/>
                          <a:cs typeface="Arial" panose="020B0604020202020204" pitchFamily="34" charset="0"/>
                        </a:rPr>
                        <a:t>Oct. 24</a:t>
                      </a:r>
                    </a:p>
                  </a:txBody>
                  <a:tcPr marL="6350" marR="6350" marT="6350" marB="0" anchor="ctr">
                    <a:lnL w="6350" cap="flat" cmpd="sng" algn="ctr">
                      <a:noFill/>
                      <a:prstDash val="solid"/>
                      <a:round/>
                      <a:headEnd type="none" w="med" len="med"/>
                      <a:tailEnd type="none" w="med" len="med"/>
                    </a:lnL>
                    <a:lnR w="6350" cap="flat" cmpd="sng" algn="ctr">
                      <a:solidFill>
                        <a:sysClr val="windowText" lastClr="000000">
                          <a:lumMod val="75000"/>
                          <a:lumOff val="25000"/>
                        </a:sysClr>
                      </a:solidFill>
                      <a:prstDash val="solid"/>
                      <a:round/>
                      <a:headEnd type="none" w="med" len="med"/>
                      <a:tailEnd type="none" w="med" len="med"/>
                    </a:lnR>
                    <a:lnT w="6350" cap="flat" cmpd="sng" algn="ctr">
                      <a:solidFill>
                        <a:sysClr val="windowText" lastClr="000000">
                          <a:lumMod val="75000"/>
                          <a:lumOff val="25000"/>
                        </a:sysClr>
                      </a:solidFill>
                      <a:prstDash val="solid"/>
                      <a:round/>
                      <a:headEnd type="none" w="med" len="med"/>
                      <a:tailEnd type="none" w="med" len="med"/>
                    </a:lnT>
                    <a:lnB w="6350" cap="flat" cmpd="sng" algn="ctr">
                      <a:solidFill>
                        <a:sysClr val="windowText" lastClr="000000">
                          <a:lumMod val="75000"/>
                          <a:lumOff val="25000"/>
                        </a:sysClr>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1092162"/>
                  </a:ext>
                </a:extLst>
              </a:tr>
              <a:tr h="118792">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fr-FR" sz="1000" b="1" i="0" u="none" strike="noStrike" dirty="0" err="1">
                          <a:solidFill>
                            <a:schemeClr val="tx1">
                              <a:lumMod val="75000"/>
                              <a:lumOff val="25000"/>
                            </a:schemeClr>
                          </a:solidFill>
                          <a:effectLst/>
                          <a:latin typeface="+mn-lt"/>
                          <a:cs typeface="Arial" panose="020B0604020202020204" pitchFamily="34" charset="0"/>
                        </a:rPr>
                        <a:t>Satellis</a:t>
                      </a:r>
                      <a:r>
                        <a:rPr lang="fr-FR" sz="1000" b="1" i="0" u="none" strike="noStrike" dirty="0">
                          <a:solidFill>
                            <a:schemeClr val="tx1">
                              <a:lumMod val="75000"/>
                              <a:lumOff val="25000"/>
                            </a:schemeClr>
                          </a:solidFill>
                          <a:effectLst/>
                          <a:latin typeface="+mn-lt"/>
                          <a:cs typeface="Arial" panose="020B0604020202020204" pitchFamily="34" charset="0"/>
                        </a:rPr>
                        <a:t> Essentiel</a:t>
                      </a:r>
                    </a:p>
                  </a:txBody>
                  <a:tcPr marL="6350" marR="6350" marT="6350" marB="0" anchor="ctr">
                    <a:lnL w="6350" cap="flat" cmpd="sng" algn="ctr">
                      <a:solidFill>
                        <a:sysClr val="windowText" lastClr="000000">
                          <a:lumMod val="75000"/>
                          <a:lumOff val="25000"/>
                        </a:sysClr>
                      </a:solidFill>
                      <a:prstDash val="solid"/>
                      <a:round/>
                      <a:headEnd type="none" w="med" len="med"/>
                      <a:tailEnd type="none" w="med" len="med"/>
                    </a:lnL>
                    <a:lnR w="6350" cap="flat" cmpd="sng" algn="ctr">
                      <a:solidFill>
                        <a:sysClr val="windowText" lastClr="000000">
                          <a:lumMod val="75000"/>
                          <a:lumOff val="25000"/>
                        </a:sysClr>
                      </a:solidFill>
                      <a:prstDash val="solid"/>
                      <a:round/>
                      <a:headEnd type="none" w="med" len="med"/>
                      <a:tailEnd type="none" w="med" len="med"/>
                    </a:lnR>
                    <a:lnT w="6350" cap="flat" cmpd="sng" algn="ctr">
                      <a:solidFill>
                        <a:sysClr val="windowText" lastClr="000000">
                          <a:lumMod val="75000"/>
                          <a:lumOff val="25000"/>
                        </a:sysClr>
                      </a:solidFill>
                      <a:prstDash val="solid"/>
                      <a:round/>
                      <a:headEnd type="none" w="med" len="med"/>
                      <a:tailEnd type="none" w="med" len="med"/>
                    </a:lnT>
                    <a:lnB w="6350" cap="flat" cmpd="sng" algn="ctr">
                      <a:solidFill>
                        <a:sysClr val="windowText" lastClr="000000">
                          <a:lumMod val="75000"/>
                          <a:lumOff val="25000"/>
                        </a:sys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380416400"/>
                  </a:ext>
                </a:extLst>
              </a:tr>
              <a:tr h="11879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err="1">
                          <a:solidFill>
                            <a:srgbClr val="FFFFFF"/>
                          </a:solidFill>
                          <a:effectLst/>
                          <a:latin typeface="+mn-lt"/>
                          <a:ea typeface="+mn-ea"/>
                          <a:cs typeface="Arial" panose="020B0604020202020204" pitchFamily="34" charset="0"/>
                        </a:rPr>
                        <a:t>Classic</a:t>
                      </a:r>
                      <a:r>
                        <a:rPr lang="fr-FR" sz="1000" b="1" i="0" u="none" strike="noStrike" kern="1200" dirty="0">
                          <a:solidFill>
                            <a:srgbClr val="FFFFFF"/>
                          </a:solidFill>
                          <a:effectLst/>
                          <a:latin typeface="+mn-lt"/>
                          <a:ea typeface="+mn-ea"/>
                          <a:cs typeface="Arial" panose="020B0604020202020204" pitchFamily="34" charset="0"/>
                        </a:rPr>
                        <a:t> à CSQS* / </a:t>
                      </a:r>
                      <a:r>
                        <a:rPr lang="fr-FR" sz="1000" b="1" i="0" u="none" strike="noStrike" kern="1200" dirty="0" err="1">
                          <a:solidFill>
                            <a:srgbClr val="FFFFFF"/>
                          </a:solidFill>
                          <a:effectLst/>
                          <a:latin typeface="+mn-lt"/>
                          <a:ea typeface="+mn-ea"/>
                          <a:cs typeface="Arial" panose="020B0604020202020204" pitchFamily="34" charset="0"/>
                        </a:rPr>
                        <a:t>Classic</a:t>
                      </a:r>
                      <a:endParaRPr lang="fr-FR" sz="1000" b="1" i="0" u="none" strike="noStrike" kern="1200" dirty="0">
                        <a:solidFill>
                          <a:srgbClr val="FFFFFF"/>
                        </a:solidFill>
                        <a:effectLst/>
                        <a:latin typeface="+mn-lt"/>
                        <a:ea typeface="+mn-ea"/>
                        <a:cs typeface="Arial" panose="020B0604020202020204" pitchFamily="34" charset="0"/>
                      </a:endParaRPr>
                    </a:p>
                  </a:txBody>
                  <a:tcPr marL="6350" marR="6350" marT="6350" marB="0" anchor="ctr">
                    <a:lnL w="6350" cap="flat" cmpd="sng" algn="ctr">
                      <a:solidFill>
                        <a:sysClr val="windowText" lastClr="000000">
                          <a:lumMod val="75000"/>
                          <a:lumOff val="25000"/>
                        </a:sysClr>
                      </a:solidFill>
                      <a:prstDash val="solid"/>
                      <a:round/>
                      <a:headEnd type="none" w="med" len="med"/>
                      <a:tailEnd type="none" w="med" len="med"/>
                    </a:lnL>
                    <a:lnR w="6350" cap="flat" cmpd="sng" algn="ctr">
                      <a:solidFill>
                        <a:sysClr val="windowText" lastClr="000000">
                          <a:lumMod val="75000"/>
                          <a:lumOff val="25000"/>
                        </a:sysClr>
                      </a:solidFill>
                      <a:prstDash val="solid"/>
                      <a:round/>
                      <a:headEnd type="none" w="med" len="med"/>
                      <a:tailEnd type="none" w="med" len="med"/>
                    </a:lnR>
                    <a:lnT w="6350" cap="flat" cmpd="sng" algn="ctr">
                      <a:solidFill>
                        <a:sysClr val="windowText" lastClr="000000">
                          <a:lumMod val="75000"/>
                          <a:lumOff val="25000"/>
                        </a:sysClr>
                      </a:solidFill>
                      <a:prstDash val="solid"/>
                      <a:round/>
                      <a:headEnd type="none" w="med" len="med"/>
                      <a:tailEnd type="none" w="med" len="med"/>
                    </a:lnT>
                    <a:lnB w="6350" cap="flat" cmpd="sng" algn="ctr">
                      <a:solidFill>
                        <a:sysClr val="windowText" lastClr="000000">
                          <a:lumMod val="75000"/>
                          <a:lumOff val="25000"/>
                        </a:sys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0" u="none" strike="noStrike" dirty="0">
                          <a:solidFill>
                            <a:schemeClr val="tx1">
                              <a:lumMod val="75000"/>
                              <a:lumOff val="25000"/>
                            </a:schemeClr>
                          </a:solidFill>
                          <a:effectLst/>
                          <a:latin typeface="+mn-lt"/>
                        </a:rPr>
                        <a:t>10,90 €</a:t>
                      </a:r>
                    </a:p>
                  </a:txBody>
                  <a:tcPr marL="6350" marR="6350" marT="6350" marB="0" anchor="ctr">
                    <a:lnL w="6350" cap="flat" cmpd="sng" algn="ctr">
                      <a:solidFill>
                        <a:sysClr val="windowText" lastClr="000000">
                          <a:lumMod val="75000"/>
                          <a:lumOff val="25000"/>
                        </a:sysClr>
                      </a:solidFill>
                      <a:prstDash val="solid"/>
                      <a:round/>
                      <a:headEnd type="none" w="med" len="med"/>
                      <a:tailEnd type="none" w="med" len="med"/>
                    </a:lnL>
                    <a:lnR w="6350" cap="flat" cmpd="sng" algn="ctr">
                      <a:solidFill>
                        <a:sysClr val="windowText" lastClr="000000">
                          <a:lumMod val="75000"/>
                          <a:lumOff val="25000"/>
                        </a:sysClr>
                      </a:solidFill>
                      <a:prstDash val="solid"/>
                      <a:round/>
                      <a:headEnd type="none" w="med" len="med"/>
                      <a:tailEnd type="none" w="med" len="med"/>
                    </a:lnR>
                    <a:lnT w="6350" cap="flat" cmpd="sng" algn="ctr">
                      <a:solidFill>
                        <a:sysClr val="windowText" lastClr="000000">
                          <a:lumMod val="75000"/>
                          <a:lumOff val="25000"/>
                        </a:sysClr>
                      </a:solidFill>
                      <a:prstDash val="solid"/>
                      <a:round/>
                      <a:headEnd type="none" w="med" len="med"/>
                      <a:tailEnd type="none" w="med" len="med"/>
                    </a:lnT>
                    <a:lnB w="6350" cap="flat" cmpd="sng" algn="ctr">
                      <a:solidFill>
                        <a:sysClr val="windowText" lastClr="000000">
                          <a:lumMod val="75000"/>
                          <a:lumOff val="25000"/>
                        </a:sys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chemeClr val="tx1">
                              <a:lumMod val="75000"/>
                              <a:lumOff val="25000"/>
                            </a:schemeClr>
                          </a:solidFill>
                          <a:effectLst/>
                          <a:latin typeface="+mn-lt"/>
                        </a:rPr>
                        <a:t>11,40 €</a:t>
                      </a:r>
                    </a:p>
                  </a:txBody>
                  <a:tcPr marL="6350" marR="6350" marT="6350" marB="0" anchor="ctr">
                    <a:lnL w="6350" cap="flat" cmpd="sng" algn="ctr">
                      <a:solidFill>
                        <a:sysClr val="windowText" lastClr="000000">
                          <a:lumMod val="75000"/>
                          <a:lumOff val="25000"/>
                        </a:sysClr>
                      </a:solidFill>
                      <a:prstDash val="solid"/>
                      <a:round/>
                      <a:headEnd type="none" w="med" len="med"/>
                      <a:tailEnd type="none" w="med" len="med"/>
                    </a:lnL>
                    <a:lnR w="6350" cap="flat" cmpd="sng" algn="ctr">
                      <a:solidFill>
                        <a:sysClr val="windowText" lastClr="000000">
                          <a:lumMod val="75000"/>
                          <a:lumOff val="25000"/>
                        </a:sysClr>
                      </a:solidFill>
                      <a:prstDash val="solid"/>
                      <a:round/>
                      <a:headEnd type="none" w="med" len="med"/>
                      <a:tailEnd type="none" w="med" len="med"/>
                    </a:lnR>
                    <a:lnT w="6350" cap="flat" cmpd="sng" algn="ctr">
                      <a:solidFill>
                        <a:sysClr val="windowText" lastClr="000000">
                          <a:lumMod val="75000"/>
                          <a:lumOff val="25000"/>
                        </a:sysClr>
                      </a:solidFill>
                      <a:prstDash val="solid"/>
                      <a:round/>
                      <a:headEnd type="none" w="med" len="med"/>
                      <a:tailEnd type="none" w="med" len="med"/>
                    </a:lnT>
                    <a:lnB w="6350" cap="flat" cmpd="sng" algn="ctr">
                      <a:solidFill>
                        <a:sysClr val="windowText" lastClr="000000">
                          <a:lumMod val="75000"/>
                          <a:lumOff val="25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30699458"/>
                  </a:ext>
                </a:extLst>
              </a:tr>
              <a:tr h="118792">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fr-FR" sz="1000" b="1" i="0" u="none" strike="noStrike" dirty="0" err="1">
                          <a:solidFill>
                            <a:schemeClr val="tx1">
                              <a:lumMod val="75000"/>
                              <a:lumOff val="25000"/>
                            </a:schemeClr>
                          </a:solidFill>
                          <a:effectLst/>
                          <a:latin typeface="+mn-lt"/>
                          <a:cs typeface="Arial" panose="020B0604020202020204" pitchFamily="34" charset="0"/>
                        </a:rPr>
                        <a:t>Satellis</a:t>
                      </a:r>
                      <a:r>
                        <a:rPr lang="fr-FR" sz="1000" b="1" i="0" u="none" strike="noStrike" dirty="0">
                          <a:solidFill>
                            <a:schemeClr val="tx1">
                              <a:lumMod val="75000"/>
                              <a:lumOff val="25000"/>
                            </a:schemeClr>
                          </a:solidFill>
                          <a:effectLst/>
                          <a:latin typeface="+mn-lt"/>
                          <a:cs typeface="Arial" panose="020B0604020202020204" pitchFamily="34" charset="0"/>
                        </a:rPr>
                        <a:t> Essentiel Plus</a:t>
                      </a:r>
                    </a:p>
                  </a:txBody>
                  <a:tcPr marL="6350" marR="6350" marT="6350" marB="0" anchor="ctr">
                    <a:lnL w="6350" cap="flat" cmpd="sng" algn="ctr">
                      <a:solidFill>
                        <a:sysClr val="windowText" lastClr="000000">
                          <a:lumMod val="75000"/>
                          <a:lumOff val="25000"/>
                        </a:sysClr>
                      </a:solidFill>
                      <a:prstDash val="solid"/>
                      <a:round/>
                      <a:headEnd type="none" w="med" len="med"/>
                      <a:tailEnd type="none" w="med" len="med"/>
                    </a:lnL>
                    <a:lnR w="6350" cap="flat" cmpd="sng" algn="ctr">
                      <a:solidFill>
                        <a:sysClr val="windowText" lastClr="000000">
                          <a:lumMod val="75000"/>
                          <a:lumOff val="25000"/>
                        </a:sysClr>
                      </a:solidFill>
                      <a:prstDash val="solid"/>
                      <a:round/>
                      <a:headEnd type="none" w="med" len="med"/>
                      <a:tailEnd type="none" w="med" len="med"/>
                    </a:lnR>
                    <a:lnT w="6350" cap="flat" cmpd="sng" algn="ctr">
                      <a:solidFill>
                        <a:sysClr val="windowText" lastClr="000000">
                          <a:lumMod val="75000"/>
                          <a:lumOff val="25000"/>
                        </a:sysClr>
                      </a:solidFill>
                      <a:prstDash val="solid"/>
                      <a:round/>
                      <a:headEnd type="none" w="med" len="med"/>
                      <a:tailEnd type="none" w="med" len="med"/>
                    </a:lnT>
                    <a:lnB w="6350" cap="flat" cmpd="sng" algn="ctr">
                      <a:solidFill>
                        <a:sysClr val="windowText" lastClr="000000">
                          <a:lumMod val="75000"/>
                          <a:lumOff val="25000"/>
                        </a:sys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479961800"/>
                  </a:ext>
                </a:extLst>
              </a:tr>
              <a:tr h="9804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err="1">
                          <a:solidFill>
                            <a:srgbClr val="FFFFFF"/>
                          </a:solidFill>
                          <a:effectLst/>
                          <a:latin typeface="+mn-lt"/>
                          <a:ea typeface="+mn-ea"/>
                          <a:cs typeface="Arial" panose="020B0604020202020204" pitchFamily="34" charset="0"/>
                        </a:rPr>
                        <a:t>Classic</a:t>
                      </a:r>
                      <a:r>
                        <a:rPr lang="fr-FR" sz="1000" b="1" i="0" u="none" strike="noStrike" kern="1200" dirty="0">
                          <a:solidFill>
                            <a:srgbClr val="FFFFFF"/>
                          </a:solidFill>
                          <a:effectLst/>
                          <a:latin typeface="+mn-lt"/>
                          <a:ea typeface="+mn-ea"/>
                          <a:cs typeface="Arial" panose="020B0604020202020204" pitchFamily="34" charset="0"/>
                        </a:rPr>
                        <a:t> à CSQS* / </a:t>
                      </a:r>
                      <a:r>
                        <a:rPr lang="fr-FR" sz="1000" b="1" i="0" u="none" strike="noStrike" kern="1200" dirty="0" err="1">
                          <a:solidFill>
                            <a:srgbClr val="FFFFFF"/>
                          </a:solidFill>
                          <a:effectLst/>
                          <a:latin typeface="+mn-lt"/>
                          <a:ea typeface="+mn-ea"/>
                          <a:cs typeface="Arial" panose="020B0604020202020204" pitchFamily="34" charset="0"/>
                        </a:rPr>
                        <a:t>Classic</a:t>
                      </a:r>
                      <a:endParaRPr lang="fr-FR" sz="1000" b="1" i="0" u="none" strike="noStrike" kern="1200" dirty="0">
                        <a:solidFill>
                          <a:srgbClr val="FFFFFF"/>
                        </a:solidFill>
                        <a:effectLst/>
                        <a:latin typeface="+mn-lt"/>
                        <a:ea typeface="+mn-ea"/>
                        <a:cs typeface="Arial" panose="020B0604020202020204" pitchFamily="34" charset="0"/>
                      </a:endParaRPr>
                    </a:p>
                  </a:txBody>
                  <a:tcPr marL="6350" marR="6350" marT="6350" marB="0" anchor="ctr">
                    <a:lnL w="6350" cap="flat" cmpd="sng" algn="ctr">
                      <a:solidFill>
                        <a:sysClr val="windowText" lastClr="000000">
                          <a:lumMod val="75000"/>
                          <a:lumOff val="25000"/>
                        </a:sysClr>
                      </a:solidFill>
                      <a:prstDash val="solid"/>
                      <a:round/>
                      <a:headEnd type="none" w="med" len="med"/>
                      <a:tailEnd type="none" w="med" len="med"/>
                    </a:lnL>
                    <a:lnR w="6350" cap="flat" cmpd="sng" algn="ctr">
                      <a:solidFill>
                        <a:sysClr val="windowText" lastClr="000000">
                          <a:lumMod val="75000"/>
                          <a:lumOff val="25000"/>
                        </a:sysClr>
                      </a:solidFill>
                      <a:prstDash val="solid"/>
                      <a:round/>
                      <a:headEnd type="none" w="med" len="med"/>
                      <a:tailEnd type="none" w="med" len="med"/>
                    </a:lnR>
                    <a:lnT w="6350" cap="flat" cmpd="sng" algn="ctr">
                      <a:solidFill>
                        <a:sysClr val="windowText" lastClr="000000">
                          <a:lumMod val="75000"/>
                          <a:lumOff val="25000"/>
                        </a:sysClr>
                      </a:solidFill>
                      <a:prstDash val="solid"/>
                      <a:round/>
                      <a:headEnd type="none" w="med" len="med"/>
                      <a:tailEnd type="none" w="med" len="med"/>
                    </a:lnT>
                    <a:lnB w="6350" cap="flat" cmpd="sng" algn="ctr">
                      <a:solidFill>
                        <a:sysClr val="windowText" lastClr="000000">
                          <a:lumMod val="75000"/>
                          <a:lumOff val="25000"/>
                        </a:sys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0" u="none" strike="noStrike" dirty="0">
                          <a:solidFill>
                            <a:schemeClr val="tx1">
                              <a:lumMod val="75000"/>
                              <a:lumOff val="25000"/>
                            </a:schemeClr>
                          </a:solidFill>
                          <a:effectLst/>
                          <a:latin typeface="+mn-lt"/>
                        </a:rPr>
                        <a:t>11,30 €</a:t>
                      </a:r>
                    </a:p>
                  </a:txBody>
                  <a:tcPr marL="6350" marR="6350" marT="6350" marB="0" anchor="ctr">
                    <a:lnL w="6350" cap="flat" cmpd="sng" algn="ctr">
                      <a:solidFill>
                        <a:sysClr val="windowText" lastClr="000000">
                          <a:lumMod val="75000"/>
                          <a:lumOff val="25000"/>
                        </a:sysClr>
                      </a:solidFill>
                      <a:prstDash val="solid"/>
                      <a:round/>
                      <a:headEnd type="none" w="med" len="med"/>
                      <a:tailEnd type="none" w="med" len="med"/>
                    </a:lnL>
                    <a:lnR w="6350" cap="flat" cmpd="sng" algn="ctr">
                      <a:solidFill>
                        <a:sysClr val="windowText" lastClr="000000">
                          <a:lumMod val="75000"/>
                          <a:lumOff val="25000"/>
                        </a:sysClr>
                      </a:solidFill>
                      <a:prstDash val="solid"/>
                      <a:round/>
                      <a:headEnd type="none" w="med" len="med"/>
                      <a:tailEnd type="none" w="med" len="med"/>
                    </a:lnR>
                    <a:lnT w="6350" cap="flat" cmpd="sng" algn="ctr">
                      <a:solidFill>
                        <a:sysClr val="windowText" lastClr="000000">
                          <a:lumMod val="75000"/>
                          <a:lumOff val="25000"/>
                        </a:sysClr>
                      </a:solidFill>
                      <a:prstDash val="solid"/>
                      <a:round/>
                      <a:headEnd type="none" w="med" len="med"/>
                      <a:tailEnd type="none" w="med" len="med"/>
                    </a:lnT>
                    <a:lnB w="6350" cap="flat" cmpd="sng" algn="ctr">
                      <a:solidFill>
                        <a:sysClr val="windowText" lastClr="000000">
                          <a:lumMod val="75000"/>
                          <a:lumOff val="25000"/>
                        </a:sys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chemeClr val="tx1">
                              <a:lumMod val="75000"/>
                              <a:lumOff val="25000"/>
                            </a:schemeClr>
                          </a:solidFill>
                          <a:effectLst/>
                          <a:latin typeface="+mn-lt"/>
                        </a:rPr>
                        <a:t>11,80 €</a:t>
                      </a:r>
                    </a:p>
                  </a:txBody>
                  <a:tcPr marL="6350" marR="6350" marT="6350" marB="0" anchor="ctr">
                    <a:lnL w="6350" cap="flat" cmpd="sng" algn="ctr">
                      <a:solidFill>
                        <a:sysClr val="windowText" lastClr="000000">
                          <a:lumMod val="75000"/>
                          <a:lumOff val="25000"/>
                        </a:sysClr>
                      </a:solidFill>
                      <a:prstDash val="solid"/>
                      <a:round/>
                      <a:headEnd type="none" w="med" len="med"/>
                      <a:tailEnd type="none" w="med" len="med"/>
                    </a:lnL>
                    <a:lnR w="6350" cap="flat" cmpd="sng" algn="ctr">
                      <a:solidFill>
                        <a:sysClr val="windowText" lastClr="000000">
                          <a:lumMod val="75000"/>
                          <a:lumOff val="25000"/>
                        </a:sysClr>
                      </a:solidFill>
                      <a:prstDash val="solid"/>
                      <a:round/>
                      <a:headEnd type="none" w="med" len="med"/>
                      <a:tailEnd type="none" w="med" len="med"/>
                    </a:lnR>
                    <a:lnT w="6350" cap="flat" cmpd="sng" algn="ctr">
                      <a:solidFill>
                        <a:sysClr val="windowText" lastClr="000000">
                          <a:lumMod val="75000"/>
                          <a:lumOff val="25000"/>
                        </a:sysClr>
                      </a:solidFill>
                      <a:prstDash val="solid"/>
                      <a:round/>
                      <a:headEnd type="none" w="med" len="med"/>
                      <a:tailEnd type="none" w="med" len="med"/>
                    </a:lnT>
                    <a:lnB w="6350" cap="flat" cmpd="sng" algn="ctr">
                      <a:solidFill>
                        <a:sysClr val="windowText" lastClr="000000">
                          <a:lumMod val="75000"/>
                          <a:lumOff val="25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04573518"/>
                  </a:ext>
                </a:extLst>
              </a:tr>
              <a:tr h="118792">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fr-FR" sz="1000" b="1" i="0" u="none" strike="noStrike" dirty="0" err="1">
                          <a:solidFill>
                            <a:schemeClr val="tx1">
                              <a:lumMod val="75000"/>
                              <a:lumOff val="25000"/>
                            </a:schemeClr>
                          </a:solidFill>
                          <a:effectLst/>
                          <a:latin typeface="+mn-lt"/>
                          <a:cs typeface="Arial" panose="020B0604020202020204" pitchFamily="34" charset="0"/>
                        </a:rPr>
                        <a:t>Satellis</a:t>
                      </a:r>
                      <a:r>
                        <a:rPr lang="fr-FR" sz="1000" b="1" i="0" u="none" strike="noStrike" dirty="0">
                          <a:solidFill>
                            <a:schemeClr val="tx1">
                              <a:lumMod val="75000"/>
                              <a:lumOff val="25000"/>
                            </a:schemeClr>
                          </a:solidFill>
                          <a:effectLst/>
                          <a:latin typeface="+mn-lt"/>
                          <a:cs typeface="Arial" panose="020B0604020202020204" pitchFamily="34" charset="0"/>
                        </a:rPr>
                        <a:t> Intégral</a:t>
                      </a:r>
                    </a:p>
                  </a:txBody>
                  <a:tcPr marL="6350" marR="6350" marT="6350" marB="0" anchor="ctr">
                    <a:lnL w="6350" cap="flat" cmpd="sng" algn="ctr">
                      <a:solidFill>
                        <a:sysClr val="windowText" lastClr="000000">
                          <a:lumMod val="75000"/>
                          <a:lumOff val="25000"/>
                        </a:sysClr>
                      </a:solidFill>
                      <a:prstDash val="solid"/>
                      <a:round/>
                      <a:headEnd type="none" w="med" len="med"/>
                      <a:tailEnd type="none" w="med" len="med"/>
                    </a:lnL>
                    <a:lnR w="6350" cap="flat" cmpd="sng" algn="ctr">
                      <a:solidFill>
                        <a:sysClr val="windowText" lastClr="000000">
                          <a:lumMod val="75000"/>
                          <a:lumOff val="25000"/>
                        </a:sysClr>
                      </a:solidFill>
                      <a:prstDash val="solid"/>
                      <a:round/>
                      <a:headEnd type="none" w="med" len="med"/>
                      <a:tailEnd type="none" w="med" len="med"/>
                    </a:lnR>
                    <a:lnT w="6350" cap="flat" cmpd="sng" algn="ctr">
                      <a:solidFill>
                        <a:sysClr val="windowText" lastClr="000000">
                          <a:lumMod val="75000"/>
                          <a:lumOff val="25000"/>
                        </a:sysClr>
                      </a:solidFill>
                      <a:prstDash val="solid"/>
                      <a:round/>
                      <a:headEnd type="none" w="med" len="med"/>
                      <a:tailEnd type="none" w="med" len="med"/>
                    </a:lnT>
                    <a:lnB w="6350" cap="flat" cmpd="sng" algn="ctr">
                      <a:solidFill>
                        <a:sysClr val="windowText" lastClr="000000">
                          <a:lumMod val="75000"/>
                          <a:lumOff val="25000"/>
                        </a:sys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780369086"/>
                  </a:ext>
                </a:extLst>
              </a:tr>
              <a:tr h="11879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404040"/>
                          </a:solidFill>
                          <a:effectLst/>
                          <a:latin typeface="+mn-lt"/>
                          <a:cs typeface="Arial" panose="020B0604020202020204" pitchFamily="34" charset="0"/>
                        </a:rPr>
                        <a:t>Premier</a:t>
                      </a:r>
                    </a:p>
                  </a:txBody>
                  <a:tcPr marL="6350" marR="6350" marT="6350" marB="0" anchor="ctr">
                    <a:lnL w="6350" cap="flat" cmpd="sng" algn="ctr">
                      <a:solidFill>
                        <a:sysClr val="windowText" lastClr="000000">
                          <a:lumMod val="75000"/>
                          <a:lumOff val="25000"/>
                        </a:sysClr>
                      </a:solidFill>
                      <a:prstDash val="solid"/>
                      <a:round/>
                      <a:headEnd type="none" w="med" len="med"/>
                      <a:tailEnd type="none" w="med" len="med"/>
                    </a:lnL>
                    <a:lnR w="6350" cap="flat" cmpd="sng" algn="ctr">
                      <a:solidFill>
                        <a:sysClr val="windowText" lastClr="000000">
                          <a:lumMod val="75000"/>
                          <a:lumOff val="25000"/>
                        </a:sysClr>
                      </a:solidFill>
                      <a:prstDash val="solid"/>
                      <a:round/>
                      <a:headEnd type="none" w="med" len="med"/>
                      <a:tailEnd type="none" w="med" len="med"/>
                    </a:lnR>
                    <a:lnT w="6350" cap="flat" cmpd="sng" algn="ctr">
                      <a:solidFill>
                        <a:sysClr val="windowText" lastClr="000000">
                          <a:lumMod val="75000"/>
                          <a:lumOff val="25000"/>
                        </a:sysClr>
                      </a:solidFill>
                      <a:prstDash val="solid"/>
                      <a:round/>
                      <a:headEnd type="none" w="med" len="med"/>
                      <a:tailEnd type="none" w="med" len="med"/>
                    </a:lnT>
                    <a:lnB w="6350" cap="flat" cmpd="sng" algn="ctr">
                      <a:solidFill>
                        <a:sysClr val="windowText" lastClr="000000">
                          <a:lumMod val="75000"/>
                          <a:lumOff val="25000"/>
                        </a:sys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0" u="none" strike="noStrike" dirty="0">
                          <a:solidFill>
                            <a:schemeClr val="tx1">
                              <a:lumMod val="75000"/>
                              <a:lumOff val="25000"/>
                            </a:schemeClr>
                          </a:solidFill>
                          <a:effectLst/>
                          <a:latin typeface="+mn-lt"/>
                        </a:rPr>
                        <a:t>18,30 €</a:t>
                      </a:r>
                    </a:p>
                  </a:txBody>
                  <a:tcPr marL="6350" marR="6350" marT="6350" marB="0" anchor="ctr">
                    <a:lnL w="6350" cap="flat" cmpd="sng" algn="ctr">
                      <a:solidFill>
                        <a:sysClr val="windowText" lastClr="000000">
                          <a:lumMod val="75000"/>
                          <a:lumOff val="25000"/>
                        </a:sysClr>
                      </a:solidFill>
                      <a:prstDash val="solid"/>
                      <a:round/>
                      <a:headEnd type="none" w="med" len="med"/>
                      <a:tailEnd type="none" w="med" len="med"/>
                    </a:lnL>
                    <a:lnR w="6350" cap="flat" cmpd="sng" algn="ctr">
                      <a:solidFill>
                        <a:sysClr val="windowText" lastClr="000000">
                          <a:lumMod val="75000"/>
                          <a:lumOff val="25000"/>
                        </a:sysClr>
                      </a:solidFill>
                      <a:prstDash val="solid"/>
                      <a:round/>
                      <a:headEnd type="none" w="med" len="med"/>
                      <a:tailEnd type="none" w="med" len="med"/>
                    </a:lnR>
                    <a:lnT w="6350" cap="flat" cmpd="sng" algn="ctr">
                      <a:solidFill>
                        <a:sysClr val="windowText" lastClr="000000">
                          <a:lumMod val="75000"/>
                          <a:lumOff val="25000"/>
                        </a:sysClr>
                      </a:solidFill>
                      <a:prstDash val="solid"/>
                      <a:round/>
                      <a:headEnd type="none" w="med" len="med"/>
                      <a:tailEnd type="none" w="med" len="med"/>
                    </a:lnT>
                    <a:lnB w="6350" cap="flat" cmpd="sng" algn="ctr">
                      <a:solidFill>
                        <a:sysClr val="windowText" lastClr="000000">
                          <a:lumMod val="75000"/>
                          <a:lumOff val="25000"/>
                        </a:sys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chemeClr val="tx1">
                              <a:lumMod val="75000"/>
                              <a:lumOff val="25000"/>
                            </a:schemeClr>
                          </a:solidFill>
                          <a:effectLst/>
                          <a:latin typeface="+mn-lt"/>
                        </a:rPr>
                        <a:t>19,50 €</a:t>
                      </a:r>
                    </a:p>
                  </a:txBody>
                  <a:tcPr marL="6350" marR="6350" marT="6350" marB="0" anchor="ctr">
                    <a:lnL w="6350" cap="flat" cmpd="sng" algn="ctr">
                      <a:solidFill>
                        <a:sysClr val="windowText" lastClr="000000">
                          <a:lumMod val="75000"/>
                          <a:lumOff val="25000"/>
                        </a:sysClr>
                      </a:solidFill>
                      <a:prstDash val="solid"/>
                      <a:round/>
                      <a:headEnd type="none" w="med" len="med"/>
                      <a:tailEnd type="none" w="med" len="med"/>
                    </a:lnL>
                    <a:lnR w="6350" cap="flat" cmpd="sng" algn="ctr">
                      <a:solidFill>
                        <a:sysClr val="windowText" lastClr="000000">
                          <a:lumMod val="75000"/>
                          <a:lumOff val="25000"/>
                        </a:sysClr>
                      </a:solidFill>
                      <a:prstDash val="solid"/>
                      <a:round/>
                      <a:headEnd type="none" w="med" len="med"/>
                      <a:tailEnd type="none" w="med" len="med"/>
                    </a:lnR>
                    <a:lnT w="6350" cap="flat" cmpd="sng" algn="ctr">
                      <a:solidFill>
                        <a:sysClr val="windowText" lastClr="000000">
                          <a:lumMod val="75000"/>
                          <a:lumOff val="25000"/>
                        </a:sysClr>
                      </a:solidFill>
                      <a:prstDash val="solid"/>
                      <a:round/>
                      <a:headEnd type="none" w="med" len="med"/>
                      <a:tailEnd type="none" w="med" len="med"/>
                    </a:lnT>
                    <a:lnB w="6350" cap="flat" cmpd="sng" algn="ctr">
                      <a:solidFill>
                        <a:sysClr val="windowText" lastClr="000000">
                          <a:lumMod val="75000"/>
                          <a:lumOff val="25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9918723"/>
                  </a:ext>
                </a:extLst>
              </a:tr>
              <a:tr h="11879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err="1">
                          <a:solidFill>
                            <a:srgbClr val="FFFFFF"/>
                          </a:solidFill>
                          <a:effectLst/>
                          <a:latin typeface="+mn-lt"/>
                          <a:cs typeface="Arial" panose="020B0604020202020204" pitchFamily="34" charset="0"/>
                        </a:rPr>
                        <a:t>Infinite</a:t>
                      </a:r>
                      <a:endParaRPr lang="fr-FR" sz="1000" b="1" i="0" u="none" strike="noStrike" dirty="0">
                        <a:solidFill>
                          <a:srgbClr val="FFFFFF"/>
                        </a:solidFill>
                        <a:effectLst/>
                        <a:latin typeface="+mn-lt"/>
                        <a:cs typeface="Arial" panose="020B0604020202020204" pitchFamily="34" charset="0"/>
                      </a:endParaRPr>
                    </a:p>
                  </a:txBody>
                  <a:tcPr marL="6350" marR="6350" marT="6350" marB="0" anchor="ctr">
                    <a:lnL w="6350" cap="flat" cmpd="sng" algn="ctr">
                      <a:solidFill>
                        <a:sysClr val="windowText" lastClr="000000">
                          <a:lumMod val="75000"/>
                          <a:lumOff val="25000"/>
                        </a:sysClr>
                      </a:solidFill>
                      <a:prstDash val="solid"/>
                      <a:round/>
                      <a:headEnd type="none" w="med" len="med"/>
                      <a:tailEnd type="none" w="med" len="med"/>
                    </a:lnL>
                    <a:lnR w="6350" cap="flat" cmpd="sng" algn="ctr">
                      <a:solidFill>
                        <a:sysClr val="windowText" lastClr="000000">
                          <a:lumMod val="75000"/>
                          <a:lumOff val="25000"/>
                        </a:sysClr>
                      </a:solidFill>
                      <a:prstDash val="solid"/>
                      <a:round/>
                      <a:headEnd type="none" w="med" len="med"/>
                      <a:tailEnd type="none" w="med" len="med"/>
                    </a:lnR>
                    <a:lnT w="6350" cap="flat" cmpd="sng" algn="ctr">
                      <a:solidFill>
                        <a:sysClr val="windowText" lastClr="000000">
                          <a:lumMod val="75000"/>
                          <a:lumOff val="25000"/>
                        </a:sysClr>
                      </a:solidFill>
                      <a:prstDash val="solid"/>
                      <a:round/>
                      <a:headEnd type="none" w="med" len="med"/>
                      <a:tailEnd type="none" w="med" len="med"/>
                    </a:lnT>
                    <a:lnB w="6350" cap="flat" cmpd="sng" algn="ctr">
                      <a:solidFill>
                        <a:sysClr val="windowText" lastClr="000000">
                          <a:lumMod val="75000"/>
                          <a:lumOff val="25000"/>
                        </a:sysClr>
                      </a:solidFill>
                      <a:prstDash val="solid"/>
                      <a:round/>
                      <a:headEnd type="none" w="med" len="med"/>
                      <a:tailEnd type="none" w="med" len="med"/>
                    </a:lnB>
                    <a:lnTlToBr w="12700" cmpd="sng">
                      <a:noFill/>
                      <a:prstDash val="solid"/>
                    </a:lnTlToBr>
                    <a:lnBlToTr w="12700" cmpd="sng">
                      <a:noFill/>
                      <a:prstDash val="solid"/>
                    </a:lnBlToTr>
                    <a:solidFill>
                      <a:srgbClr val="0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0" u="none" strike="noStrike" dirty="0">
                          <a:solidFill>
                            <a:schemeClr val="tx1">
                              <a:lumMod val="75000"/>
                              <a:lumOff val="25000"/>
                            </a:schemeClr>
                          </a:solidFill>
                          <a:effectLst/>
                          <a:latin typeface="+mn-lt"/>
                        </a:rPr>
                        <a:t>34,90 €</a:t>
                      </a:r>
                    </a:p>
                  </a:txBody>
                  <a:tcPr marL="6350" marR="6350" marT="6350" marB="0" anchor="ctr">
                    <a:lnL w="6350" cap="flat" cmpd="sng" algn="ctr">
                      <a:solidFill>
                        <a:sysClr val="windowText" lastClr="000000">
                          <a:lumMod val="75000"/>
                          <a:lumOff val="25000"/>
                        </a:sysClr>
                      </a:solidFill>
                      <a:prstDash val="solid"/>
                      <a:round/>
                      <a:headEnd type="none" w="med" len="med"/>
                      <a:tailEnd type="none" w="med" len="med"/>
                    </a:lnL>
                    <a:lnR w="6350" cap="flat" cmpd="sng" algn="ctr">
                      <a:solidFill>
                        <a:sysClr val="windowText" lastClr="000000">
                          <a:lumMod val="75000"/>
                          <a:lumOff val="25000"/>
                        </a:sysClr>
                      </a:solidFill>
                      <a:prstDash val="solid"/>
                      <a:round/>
                      <a:headEnd type="none" w="med" len="med"/>
                      <a:tailEnd type="none" w="med" len="med"/>
                    </a:lnR>
                    <a:lnT w="6350" cap="flat" cmpd="sng" algn="ctr">
                      <a:solidFill>
                        <a:sysClr val="windowText" lastClr="000000">
                          <a:lumMod val="75000"/>
                          <a:lumOff val="25000"/>
                        </a:sysClr>
                      </a:solidFill>
                      <a:prstDash val="solid"/>
                      <a:round/>
                      <a:headEnd type="none" w="med" len="med"/>
                      <a:tailEnd type="none" w="med" len="med"/>
                    </a:lnT>
                    <a:lnB w="6350" cap="flat" cmpd="sng" algn="ctr">
                      <a:solidFill>
                        <a:sysClr val="windowText" lastClr="000000">
                          <a:lumMod val="75000"/>
                          <a:lumOff val="25000"/>
                        </a:sys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chemeClr val="tx1">
                              <a:lumMod val="75000"/>
                              <a:lumOff val="25000"/>
                            </a:schemeClr>
                          </a:solidFill>
                          <a:effectLst/>
                          <a:latin typeface="+mn-lt"/>
                        </a:rPr>
                        <a:t>36,60 €</a:t>
                      </a:r>
                    </a:p>
                  </a:txBody>
                  <a:tcPr marL="6350" marR="6350" marT="6350" marB="0" anchor="ctr">
                    <a:lnL w="6350" cap="flat" cmpd="sng" algn="ctr">
                      <a:solidFill>
                        <a:sysClr val="windowText" lastClr="000000">
                          <a:lumMod val="75000"/>
                          <a:lumOff val="25000"/>
                        </a:sysClr>
                      </a:solidFill>
                      <a:prstDash val="solid"/>
                      <a:round/>
                      <a:headEnd type="none" w="med" len="med"/>
                      <a:tailEnd type="none" w="med" len="med"/>
                    </a:lnL>
                    <a:lnR w="6350" cap="flat" cmpd="sng" algn="ctr">
                      <a:solidFill>
                        <a:sysClr val="windowText" lastClr="000000">
                          <a:lumMod val="75000"/>
                          <a:lumOff val="25000"/>
                        </a:sysClr>
                      </a:solidFill>
                      <a:prstDash val="solid"/>
                      <a:round/>
                      <a:headEnd type="none" w="med" len="med"/>
                      <a:tailEnd type="none" w="med" len="med"/>
                    </a:lnR>
                    <a:lnT w="6350" cap="flat" cmpd="sng" algn="ctr">
                      <a:solidFill>
                        <a:sysClr val="windowText" lastClr="000000">
                          <a:lumMod val="75000"/>
                          <a:lumOff val="25000"/>
                        </a:sysClr>
                      </a:solidFill>
                      <a:prstDash val="solid"/>
                      <a:round/>
                      <a:headEnd type="none" w="med" len="med"/>
                      <a:tailEnd type="none" w="med" len="med"/>
                    </a:lnT>
                    <a:lnB w="6350" cap="flat" cmpd="sng" algn="ctr">
                      <a:solidFill>
                        <a:sysClr val="windowText" lastClr="000000">
                          <a:lumMod val="75000"/>
                          <a:lumOff val="25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07457012"/>
                  </a:ext>
                </a:extLst>
              </a:tr>
            </a:tbl>
          </a:graphicData>
        </a:graphic>
      </p:graphicFrame>
      <p:graphicFrame>
        <p:nvGraphicFramePr>
          <p:cNvPr id="12" name="Tableau 11">
            <a:extLst>
              <a:ext uri="{FF2B5EF4-FFF2-40B4-BE49-F238E27FC236}">
                <a16:creationId xmlns:a16="http://schemas.microsoft.com/office/drawing/2014/main" id="{4A505809-C8D1-F56A-650C-B0FFF1DB2A31}"/>
              </a:ext>
            </a:extLst>
          </p:cNvPr>
          <p:cNvGraphicFramePr>
            <a:graphicFrameLocks noGrp="1"/>
          </p:cNvGraphicFramePr>
          <p:nvPr>
            <p:extLst>
              <p:ext uri="{D42A27DB-BD31-4B8C-83A1-F6EECF244321}">
                <p14:modId xmlns:p14="http://schemas.microsoft.com/office/powerpoint/2010/main" val="2629508943"/>
              </p:ext>
            </p:extLst>
          </p:nvPr>
        </p:nvGraphicFramePr>
        <p:xfrm>
          <a:off x="807155" y="2158931"/>
          <a:ext cx="4140000" cy="2102225"/>
        </p:xfrm>
        <a:graphic>
          <a:graphicData uri="http://schemas.openxmlformats.org/drawingml/2006/table">
            <a:tbl>
              <a:tblPr/>
              <a:tblGrid>
                <a:gridCol w="2700000">
                  <a:extLst>
                    <a:ext uri="{9D8B030D-6E8A-4147-A177-3AD203B41FA5}">
                      <a16:colId xmlns:a16="http://schemas.microsoft.com/office/drawing/2014/main" val="2217201341"/>
                    </a:ext>
                  </a:extLst>
                </a:gridCol>
                <a:gridCol w="720000">
                  <a:extLst>
                    <a:ext uri="{9D8B030D-6E8A-4147-A177-3AD203B41FA5}">
                      <a16:colId xmlns:a16="http://schemas.microsoft.com/office/drawing/2014/main" val="2813664654"/>
                    </a:ext>
                  </a:extLst>
                </a:gridCol>
                <a:gridCol w="720000">
                  <a:extLst>
                    <a:ext uri="{9D8B030D-6E8A-4147-A177-3AD203B41FA5}">
                      <a16:colId xmlns:a16="http://schemas.microsoft.com/office/drawing/2014/main" val="3629183442"/>
                    </a:ext>
                  </a:extLst>
                </a:gridCol>
              </a:tblGrid>
              <a:tr h="324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fr-FR" sz="1000" b="0" i="0" u="none" strike="noStrike" dirty="0">
                          <a:solidFill>
                            <a:schemeClr val="tx1">
                              <a:lumMod val="75000"/>
                              <a:lumOff val="25000"/>
                            </a:schemeClr>
                          </a:solidFill>
                          <a:effectLst/>
                          <a:latin typeface="+mn-lt"/>
                          <a:cs typeface="Arial" panose="020B0604020202020204" pitchFamily="34" charset="0"/>
                        </a:rPr>
                        <a:t>Version INDIVIDUELLE</a:t>
                      </a:r>
                    </a:p>
                  </a:txBody>
                  <a:tcPr marL="5825" marR="5825" marT="58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FFFFFF"/>
                          </a:solidFill>
                          <a:effectLst/>
                          <a:latin typeface="+mn-lt"/>
                          <a:cs typeface="Arial" panose="020B0604020202020204" pitchFamily="34" charset="0"/>
                        </a:rPr>
                        <a:t>Tarif</a:t>
                      </a:r>
                    </a:p>
                    <a:p>
                      <a:pPr algn="ctr" rtl="0" fontAlgn="ctr"/>
                      <a:r>
                        <a:rPr lang="fr-FR" sz="1000" b="1" i="0" u="none" strike="noStrike" dirty="0">
                          <a:solidFill>
                            <a:srgbClr val="FFFFFF"/>
                          </a:solidFill>
                          <a:effectLst/>
                          <a:latin typeface="+mn-lt"/>
                          <a:cs typeface="Arial" panose="020B0604020202020204" pitchFamily="34" charset="0"/>
                        </a:rPr>
                        <a:t>Actuel</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0070C0"/>
                          </a:solidFill>
                          <a:effectLst/>
                          <a:latin typeface="+mn-lt"/>
                          <a:cs typeface="Arial" panose="020B0604020202020204" pitchFamily="34" charset="0"/>
                        </a:rPr>
                        <a:t>Tarif</a:t>
                      </a:r>
                    </a:p>
                    <a:p>
                      <a:pPr algn="ctr" rtl="0" fontAlgn="ctr"/>
                      <a:r>
                        <a:rPr lang="fr-FR" sz="1000" b="1" i="0" u="none" strike="noStrike" dirty="0">
                          <a:solidFill>
                            <a:srgbClr val="0070C0"/>
                          </a:solidFill>
                          <a:effectLst/>
                          <a:latin typeface="+mn-lt"/>
                          <a:cs typeface="Arial" panose="020B0604020202020204" pitchFamily="34" charset="0"/>
                        </a:rPr>
                        <a:t>oct. 2024</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735174122"/>
                  </a:ext>
                </a:extLst>
              </a:tr>
              <a:tr h="180000">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fr-FR" sz="1000" b="1" i="0" u="none" strike="noStrike" dirty="0">
                          <a:solidFill>
                            <a:schemeClr val="tx1">
                              <a:lumMod val="75000"/>
                              <a:lumOff val="25000"/>
                            </a:schemeClr>
                          </a:solidFill>
                          <a:effectLst/>
                          <a:latin typeface="+mn-lt"/>
                          <a:cs typeface="Arial" panose="020B0604020202020204" pitchFamily="34" charset="0"/>
                        </a:rPr>
                        <a:t>Formule Initial</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499195455"/>
                  </a:ext>
                </a:extLst>
              </a:tr>
              <a:tr h="18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err="1">
                          <a:solidFill>
                            <a:srgbClr val="FFFFFF"/>
                          </a:solidFill>
                          <a:effectLst/>
                          <a:latin typeface="+mn-lt"/>
                          <a:cs typeface="Arial" panose="020B0604020202020204" pitchFamily="34" charset="0"/>
                        </a:rPr>
                        <a:t>Classic</a:t>
                      </a:r>
                      <a:r>
                        <a:rPr lang="fr-FR" sz="1000" b="1" i="0" u="none" strike="noStrike" dirty="0">
                          <a:solidFill>
                            <a:srgbClr val="FFFFFF"/>
                          </a:solidFill>
                          <a:effectLst/>
                          <a:latin typeface="+mn-lt"/>
                          <a:cs typeface="Arial" panose="020B0604020202020204" pitchFamily="34" charset="0"/>
                        </a:rPr>
                        <a:t> à CSQS* / </a:t>
                      </a:r>
                      <a:r>
                        <a:rPr lang="fr-FR" sz="1000" b="1" i="0" u="none" strike="noStrike" dirty="0" err="1">
                          <a:solidFill>
                            <a:srgbClr val="FFFFFF"/>
                          </a:solidFill>
                          <a:effectLst/>
                          <a:latin typeface="+mn-lt"/>
                          <a:cs typeface="Arial" panose="020B0604020202020204" pitchFamily="34" charset="0"/>
                        </a:rPr>
                        <a:t>Classic</a:t>
                      </a:r>
                      <a:endParaRPr lang="fr-FR" sz="1000" b="1" i="0" u="none" strike="noStrike" dirty="0">
                        <a:solidFill>
                          <a:srgbClr val="FFFFFF"/>
                        </a:solidFill>
                        <a:effectLst/>
                        <a:latin typeface="+mn-lt"/>
                        <a:cs typeface="Arial" panose="020B0604020202020204" pitchFamily="34" charset="0"/>
                      </a:endParaRP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0" u="none" strike="noStrike" dirty="0">
                          <a:solidFill>
                            <a:srgbClr val="404040"/>
                          </a:solidFill>
                          <a:effectLst/>
                          <a:latin typeface="+mn-lt"/>
                          <a:cs typeface="Arial" panose="020B0604020202020204" pitchFamily="34" charset="0"/>
                        </a:rPr>
                        <a:t>7,40 €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404040"/>
                          </a:solidFill>
                          <a:effectLst/>
                          <a:latin typeface="+mn-lt"/>
                          <a:cs typeface="Arial" panose="020B0604020202020204" pitchFamily="34" charset="0"/>
                        </a:rPr>
                        <a:t>7,80 €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9630572"/>
                  </a:ext>
                </a:extLst>
              </a:tr>
              <a:tr h="180000">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fr-FR" sz="1000" b="1" i="0" u="none" strike="noStrike" dirty="0">
                          <a:solidFill>
                            <a:schemeClr val="tx1">
                              <a:lumMod val="75000"/>
                              <a:lumOff val="25000"/>
                            </a:schemeClr>
                          </a:solidFill>
                          <a:effectLst/>
                          <a:latin typeface="+mn-lt"/>
                          <a:cs typeface="Arial" panose="020B0604020202020204" pitchFamily="34" charset="0"/>
                        </a:rPr>
                        <a:t>Formule Confort</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229461763"/>
                  </a:ext>
                </a:extLst>
              </a:tr>
              <a:tr h="18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err="1">
                          <a:solidFill>
                            <a:srgbClr val="FFFFFF"/>
                          </a:solidFill>
                          <a:effectLst/>
                          <a:latin typeface="+mn-lt"/>
                          <a:cs typeface="Arial" panose="020B0604020202020204" pitchFamily="34" charset="0"/>
                        </a:rPr>
                        <a:t>Classic</a:t>
                      </a:r>
                      <a:r>
                        <a:rPr lang="fr-FR" sz="1000" b="1" i="0" u="none" strike="noStrike" dirty="0">
                          <a:solidFill>
                            <a:srgbClr val="FFFFFF"/>
                          </a:solidFill>
                          <a:effectLst/>
                          <a:latin typeface="+mn-lt"/>
                          <a:cs typeface="Arial" panose="020B0604020202020204" pitchFamily="34" charset="0"/>
                        </a:rPr>
                        <a:t> à CSQS* / </a:t>
                      </a:r>
                      <a:r>
                        <a:rPr lang="fr-FR" sz="1000" b="1" i="0" u="none" strike="noStrike" dirty="0" err="1">
                          <a:solidFill>
                            <a:srgbClr val="FFFFFF"/>
                          </a:solidFill>
                          <a:effectLst/>
                          <a:latin typeface="+mn-lt"/>
                          <a:cs typeface="Arial" panose="020B0604020202020204" pitchFamily="34" charset="0"/>
                        </a:rPr>
                        <a:t>Classic</a:t>
                      </a:r>
                      <a:endParaRPr lang="fr-FR" sz="1000" b="1" i="0" u="none" strike="noStrike" dirty="0">
                        <a:solidFill>
                          <a:srgbClr val="FFFFFF"/>
                        </a:solidFill>
                        <a:effectLst/>
                        <a:latin typeface="+mn-lt"/>
                        <a:cs typeface="Arial" panose="020B0604020202020204" pitchFamily="34" charset="0"/>
                      </a:endParaRP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0" u="none" strike="noStrike" dirty="0">
                          <a:solidFill>
                            <a:srgbClr val="404040"/>
                          </a:solidFill>
                          <a:effectLst/>
                          <a:latin typeface="+mn-lt"/>
                          <a:cs typeface="Arial" panose="020B0604020202020204" pitchFamily="34" charset="0"/>
                        </a:rPr>
                        <a:t>10,00 €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404040"/>
                          </a:solidFill>
                          <a:effectLst/>
                          <a:latin typeface="+mn-lt"/>
                          <a:cs typeface="Arial" panose="020B0604020202020204" pitchFamily="34" charset="0"/>
                        </a:rPr>
                        <a:t>10,50 €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1204211"/>
                  </a:ext>
                </a:extLst>
              </a:tr>
              <a:tr h="18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chemeClr val="tx1">
                              <a:lumMod val="75000"/>
                              <a:lumOff val="25000"/>
                            </a:schemeClr>
                          </a:solidFill>
                          <a:effectLst/>
                          <a:latin typeface="+mn-lt"/>
                          <a:cs typeface="Arial" panose="020B0604020202020204" pitchFamily="34" charset="0"/>
                        </a:rPr>
                        <a:t>Premier</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0" u="none" strike="noStrike" dirty="0">
                          <a:solidFill>
                            <a:srgbClr val="404040"/>
                          </a:solidFill>
                          <a:effectLst/>
                          <a:latin typeface="+mn-lt"/>
                          <a:cs typeface="Arial" panose="020B0604020202020204" pitchFamily="34" charset="0"/>
                        </a:rPr>
                        <a:t>16,10 €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404040"/>
                          </a:solidFill>
                          <a:effectLst/>
                          <a:latin typeface="+mn-lt"/>
                          <a:cs typeface="Arial" panose="020B0604020202020204" pitchFamily="34" charset="0"/>
                        </a:rPr>
                        <a:t>16,90 €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8085303"/>
                  </a:ext>
                </a:extLst>
              </a:tr>
              <a:tr h="180000">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fr-FR" sz="1000" b="1" i="0" u="none" strike="noStrike" dirty="0">
                          <a:solidFill>
                            <a:schemeClr val="tx1">
                              <a:lumMod val="75000"/>
                              <a:lumOff val="25000"/>
                            </a:schemeClr>
                          </a:solidFill>
                          <a:effectLst/>
                          <a:latin typeface="+mn-lt"/>
                          <a:cs typeface="Arial" panose="020B0604020202020204" pitchFamily="34" charset="0"/>
                        </a:rPr>
                        <a:t>Formule Optimal</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4127273958"/>
                  </a:ext>
                </a:extLst>
              </a:tr>
              <a:tr h="18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err="1">
                          <a:solidFill>
                            <a:srgbClr val="FFFFFF"/>
                          </a:solidFill>
                          <a:effectLst/>
                          <a:latin typeface="+mn-lt"/>
                          <a:cs typeface="Arial" panose="020B0604020202020204" pitchFamily="34" charset="0"/>
                        </a:rPr>
                        <a:t>Classic</a:t>
                      </a:r>
                      <a:r>
                        <a:rPr lang="fr-FR" sz="1000" b="1" i="0" u="none" strike="noStrike" dirty="0">
                          <a:solidFill>
                            <a:srgbClr val="FFFFFF"/>
                          </a:solidFill>
                          <a:effectLst/>
                          <a:latin typeface="+mn-lt"/>
                          <a:cs typeface="Arial" panose="020B0604020202020204" pitchFamily="34" charset="0"/>
                        </a:rPr>
                        <a:t> à CSQS* / </a:t>
                      </a:r>
                      <a:r>
                        <a:rPr lang="fr-FR" sz="1000" b="1" i="0" u="none" strike="noStrike" dirty="0" err="1">
                          <a:solidFill>
                            <a:srgbClr val="FFFFFF"/>
                          </a:solidFill>
                          <a:effectLst/>
                          <a:latin typeface="+mn-lt"/>
                          <a:cs typeface="Arial" panose="020B0604020202020204" pitchFamily="34" charset="0"/>
                        </a:rPr>
                        <a:t>Classic</a:t>
                      </a:r>
                      <a:r>
                        <a:rPr lang="fr-FR" sz="1000" b="1" i="0" u="none" strike="noStrike" dirty="0">
                          <a:solidFill>
                            <a:srgbClr val="FFFFFF"/>
                          </a:solidFill>
                          <a:effectLst/>
                          <a:latin typeface="+mn-lt"/>
                          <a:cs typeface="Arial" panose="020B0604020202020204" pitchFamily="34" charset="0"/>
                        </a:rPr>
                        <a:t> / Premier</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0" u="none" strike="noStrike" dirty="0">
                          <a:solidFill>
                            <a:srgbClr val="404040"/>
                          </a:solidFill>
                          <a:effectLst/>
                          <a:latin typeface="+mn-lt"/>
                          <a:cs typeface="Arial" panose="020B0604020202020204" pitchFamily="34" charset="0"/>
                        </a:rPr>
                        <a:t>21,50 €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404040"/>
                          </a:solidFill>
                          <a:effectLst/>
                          <a:latin typeface="+mn-lt"/>
                          <a:cs typeface="Arial" panose="020B0604020202020204" pitchFamily="34" charset="0"/>
                        </a:rPr>
                        <a:t>22,50 €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11807308"/>
                  </a:ext>
                </a:extLst>
              </a:tr>
              <a:tr h="18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FFFFFF"/>
                          </a:solidFill>
                          <a:effectLst/>
                          <a:latin typeface="+mn-lt"/>
                          <a:cs typeface="Arial" panose="020B0604020202020204" pitchFamily="34" charset="0"/>
                        </a:rPr>
                        <a:t>Platinum</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B7B7B"/>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0" u="none" strike="noStrike" dirty="0">
                          <a:solidFill>
                            <a:srgbClr val="404040"/>
                          </a:solidFill>
                          <a:effectLst/>
                          <a:latin typeface="+mn-lt"/>
                          <a:cs typeface="Arial" panose="020B0604020202020204" pitchFamily="34" charset="0"/>
                        </a:rPr>
                        <a:t>27,00 €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404040"/>
                          </a:solidFill>
                          <a:effectLst/>
                          <a:latin typeface="+mn-lt"/>
                          <a:cs typeface="Arial" panose="020B0604020202020204" pitchFamily="34" charset="0"/>
                        </a:rPr>
                        <a:t>28,20 €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8829280"/>
                  </a:ext>
                </a:extLst>
              </a:tr>
              <a:tr h="18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err="1">
                          <a:solidFill>
                            <a:srgbClr val="FFFFFF"/>
                          </a:solidFill>
                          <a:effectLst/>
                          <a:latin typeface="+mn-lt"/>
                          <a:cs typeface="Arial" panose="020B0604020202020204" pitchFamily="34" charset="0"/>
                        </a:rPr>
                        <a:t>Infinite</a:t>
                      </a:r>
                      <a:endParaRPr lang="fr-FR" sz="1000" b="1" i="0" u="none" strike="noStrike" dirty="0">
                        <a:solidFill>
                          <a:srgbClr val="FFFFFF"/>
                        </a:solidFill>
                        <a:effectLst/>
                        <a:latin typeface="+mn-lt"/>
                        <a:cs typeface="Arial" panose="020B0604020202020204" pitchFamily="34" charset="0"/>
                      </a:endParaRP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0" u="none" strike="noStrike" dirty="0">
                          <a:solidFill>
                            <a:srgbClr val="404040"/>
                          </a:solidFill>
                          <a:effectLst/>
                          <a:latin typeface="+mn-lt"/>
                          <a:cs typeface="Arial" panose="020B0604020202020204" pitchFamily="34" charset="0"/>
                        </a:rPr>
                        <a:t>37,50 €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404040"/>
                          </a:solidFill>
                          <a:effectLst/>
                          <a:latin typeface="+mn-lt"/>
                          <a:cs typeface="Arial" panose="020B0604020202020204" pitchFamily="34" charset="0"/>
                        </a:rPr>
                        <a:t>39,00 €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7339865"/>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endParaRPr lang="fr-FR" sz="1000" b="0" i="0" u="none" strike="noStrike" dirty="0">
                        <a:solidFill>
                          <a:srgbClr val="000000"/>
                        </a:solidFill>
                        <a:effectLst/>
                        <a:latin typeface="+mn-lt"/>
                        <a:cs typeface="Arial" panose="020B0604020202020204" pitchFamily="34" charset="0"/>
                      </a:endParaRPr>
                    </a:p>
                  </a:txBody>
                  <a:tcPr marL="5825" marR="5825" marT="5825" marB="0" anchor="b">
                    <a:lnL>
                      <a:noFill/>
                    </a:lnL>
                    <a:lnR>
                      <a:noFill/>
                    </a:lnR>
                    <a:lnT w="63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endParaRPr lang="fr-FR" sz="1000" b="0" i="0" u="none" strike="noStrike" dirty="0">
                        <a:solidFill>
                          <a:srgbClr val="000000"/>
                        </a:solidFill>
                        <a:effectLst/>
                        <a:latin typeface="+mn-lt"/>
                        <a:cs typeface="Arial" panose="020B0604020202020204" pitchFamily="34" charset="0"/>
                      </a:endParaRPr>
                    </a:p>
                  </a:txBody>
                  <a:tcPr marL="5825" marR="5825" marT="5825" marB="0" anchor="b">
                    <a:lnL>
                      <a:noFill/>
                    </a:lnL>
                    <a:lnR>
                      <a:noFill/>
                    </a:lnR>
                    <a:lnT w="6350" cap="flat" cmpd="sng" algn="ctr">
                      <a:solidFill>
                        <a:schemeClr val="tx1">
                          <a:lumMod val="75000"/>
                          <a:lumOff val="2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endParaRPr lang="fr-FR" sz="1000" b="0" i="0" u="none" strike="noStrike" dirty="0">
                        <a:solidFill>
                          <a:srgbClr val="000000"/>
                        </a:solidFill>
                        <a:effectLst/>
                        <a:latin typeface="+mn-lt"/>
                        <a:cs typeface="Arial" panose="020B0604020202020204" pitchFamily="34" charset="0"/>
                      </a:endParaRPr>
                    </a:p>
                  </a:txBody>
                  <a:tcPr marL="5825" marR="5825" marT="5825" marB="0" anchor="b">
                    <a:lnL>
                      <a:noFill/>
                    </a:lnL>
                    <a:lnR>
                      <a:noFill/>
                    </a:lnR>
                    <a:lnT w="6350" cap="flat" cmpd="sng" algn="ctr">
                      <a:solidFill>
                        <a:schemeClr val="tx1">
                          <a:lumMod val="75000"/>
                          <a:lumOff val="2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71493354"/>
                  </a:ext>
                </a:extLst>
              </a:tr>
            </a:tbl>
          </a:graphicData>
        </a:graphic>
      </p:graphicFrame>
      <p:sp>
        <p:nvSpPr>
          <p:cNvPr id="13" name="Espace réservé du contenu 1">
            <a:extLst>
              <a:ext uri="{FF2B5EF4-FFF2-40B4-BE49-F238E27FC236}">
                <a16:creationId xmlns:a16="http://schemas.microsoft.com/office/drawing/2014/main" id="{D7D5084C-9C6E-8456-6BF5-E21EFB0F540A}"/>
              </a:ext>
            </a:extLst>
          </p:cNvPr>
          <p:cNvSpPr txBox="1">
            <a:spLocks/>
          </p:cNvSpPr>
          <p:nvPr/>
        </p:nvSpPr>
        <p:spPr>
          <a:xfrm>
            <a:off x="695325" y="1942251"/>
            <a:ext cx="2903552" cy="337900"/>
          </a:xfrm>
          <a:prstGeom prst="rect">
            <a:avLst/>
          </a:prstGeom>
        </p:spPr>
        <p:txBody>
          <a:bodyPr vert="horz" lIns="91440" tIns="45720" rIns="91440" bIns="45720" rtlCol="0">
            <a:no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4000" marR="0" lvl="0" indent="-2160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r>
              <a:rPr lang="fr-FR" dirty="0">
                <a:solidFill>
                  <a:prstClr val="black">
                    <a:lumMod val="75000"/>
                    <a:lumOff val="25000"/>
                  </a:prstClr>
                </a:solidFill>
                <a:latin typeface="Arial"/>
              </a:rPr>
              <a:t>Les Formules</a:t>
            </a:r>
          </a:p>
        </p:txBody>
      </p:sp>
      <p:sp>
        <p:nvSpPr>
          <p:cNvPr id="14" name="Espace réservé du contenu 1">
            <a:extLst>
              <a:ext uri="{FF2B5EF4-FFF2-40B4-BE49-F238E27FC236}">
                <a16:creationId xmlns:a16="http://schemas.microsoft.com/office/drawing/2014/main" id="{4ECA5856-0007-EE85-CCE9-02F2F7B9B957}"/>
              </a:ext>
            </a:extLst>
          </p:cNvPr>
          <p:cNvSpPr txBox="1">
            <a:spLocks/>
          </p:cNvSpPr>
          <p:nvPr/>
        </p:nvSpPr>
        <p:spPr>
          <a:xfrm>
            <a:off x="4492758" y="4366280"/>
            <a:ext cx="3570534" cy="349570"/>
          </a:xfrm>
          <a:prstGeom prst="rect">
            <a:avLst/>
          </a:prstGeom>
        </p:spPr>
        <p:txBody>
          <a:bodyPr vert="horz" lIns="91440" tIns="45720" rIns="91440" bIns="45720" rtlCol="0">
            <a:noAutofit/>
          </a:bodyPr>
          <a:lstStyle>
            <a:defPPr>
              <a:defRPr lang="fr-FR"/>
            </a:defPPr>
            <a:lvl1pPr marL="144000" marR="0" indent="-216000" fontAlgn="auto">
              <a:lnSpc>
                <a:spcPct val="100000"/>
              </a:lnSpc>
              <a:spcBef>
                <a:spcPts val="600"/>
              </a:spcBef>
              <a:spcAft>
                <a:spcPts val="0"/>
              </a:spcAft>
              <a:buClr>
                <a:srgbClr val="EA4E55">
                  <a:lumMod val="75000"/>
                </a:srgbClr>
              </a:buClr>
              <a:buSzTx/>
              <a:buFont typeface="Arial" panose="020B0604020202020204" pitchFamily="34" charset="0"/>
              <a:buChar char="■"/>
              <a:tabLst/>
              <a:defRPr sz="1500" baseline="0">
                <a:solidFill>
                  <a:prstClr val="black">
                    <a:lumMod val="75000"/>
                    <a:lumOff val="25000"/>
                  </a:prstClr>
                </a:solidFill>
                <a:latin typeface="Arial"/>
              </a:defRPr>
            </a:lvl1pPr>
            <a:lvl2pPr marL="68400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400">
                <a:solidFill>
                  <a:schemeClr val="tx1">
                    <a:lumMod val="75000"/>
                    <a:lumOff val="25000"/>
                  </a:schemeClr>
                </a:solidFill>
              </a:defRPr>
            </a:lvl2pPr>
            <a:lvl3pPr marL="1143000" marR="0" indent="-216000" fontAlgn="auto">
              <a:lnSpc>
                <a:spcPct val="100000"/>
              </a:lnSpc>
              <a:spcBef>
                <a:spcPts val="600"/>
              </a:spcBef>
              <a:spcAft>
                <a:spcPts val="0"/>
              </a:spcAft>
              <a:buClr>
                <a:schemeClr val="accent4">
                  <a:lumMod val="75000"/>
                </a:schemeClr>
              </a:buClr>
              <a:buSzTx/>
              <a:buFont typeface="Wingdings" panose="05000000000000000000" pitchFamily="2" charset="2"/>
              <a:buChar char="§"/>
              <a:tabLst/>
              <a:defRPr sz="1200">
                <a:solidFill>
                  <a:schemeClr val="tx1">
                    <a:lumMod val="75000"/>
                    <a:lumOff val="25000"/>
                  </a:schemeClr>
                </a:solidFill>
              </a:defRPr>
            </a:lvl3pPr>
            <a:lvl4pPr marL="165735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100" baseline="0">
                <a:solidFill>
                  <a:schemeClr val="tx1">
                    <a:lumMod val="75000"/>
                    <a:lumOff val="25000"/>
                  </a:schemeClr>
                </a:solidFill>
              </a:defRPr>
            </a:lvl4pPr>
            <a:lvl5pPr marL="205740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050">
                <a:solidFill>
                  <a:schemeClr val="tx1">
                    <a:lumMod val="75000"/>
                    <a:lumOff val="25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defTabSz="914400">
              <a:buClr>
                <a:srgbClr val="D11921"/>
              </a:buClr>
            </a:pPr>
            <a:r>
              <a:rPr lang="fr-FR" sz="1600" dirty="0"/>
              <a:t>Les Offres </a:t>
            </a:r>
            <a:r>
              <a:rPr lang="fr-FR" sz="1600" dirty="0" err="1"/>
              <a:t>Satellis</a:t>
            </a:r>
            <a:endParaRPr lang="fr-FR" sz="1600" dirty="0"/>
          </a:p>
        </p:txBody>
      </p:sp>
      <p:sp>
        <p:nvSpPr>
          <p:cNvPr id="15" name="Espace réservé du contenu 1">
            <a:extLst>
              <a:ext uri="{FF2B5EF4-FFF2-40B4-BE49-F238E27FC236}">
                <a16:creationId xmlns:a16="http://schemas.microsoft.com/office/drawing/2014/main" id="{81A709DA-2FBD-CFAD-1274-D6D599CA6DBE}"/>
              </a:ext>
            </a:extLst>
          </p:cNvPr>
          <p:cNvSpPr txBox="1">
            <a:spLocks/>
          </p:cNvSpPr>
          <p:nvPr/>
        </p:nvSpPr>
        <p:spPr>
          <a:xfrm>
            <a:off x="8228464" y="4343348"/>
            <a:ext cx="3599999" cy="527675"/>
          </a:xfrm>
          <a:prstGeom prst="rect">
            <a:avLst/>
          </a:prstGeom>
        </p:spPr>
        <p:txBody>
          <a:bodyPr vert="horz" lIns="91440" tIns="45720" rIns="91440" bIns="45720" rtlCol="0">
            <a:noAutofit/>
          </a:bodyPr>
          <a:lstStyle>
            <a:defPPr>
              <a:defRPr lang="fr-FR"/>
            </a:defPPr>
            <a:lvl1pPr marL="144000" marR="0" indent="-216000" fontAlgn="auto">
              <a:lnSpc>
                <a:spcPct val="100000"/>
              </a:lnSpc>
              <a:spcBef>
                <a:spcPts val="600"/>
              </a:spcBef>
              <a:spcAft>
                <a:spcPts val="0"/>
              </a:spcAft>
              <a:buClr>
                <a:srgbClr val="EA4E55">
                  <a:lumMod val="75000"/>
                </a:srgbClr>
              </a:buClr>
              <a:buSzTx/>
              <a:buFont typeface="Arial" panose="020B0604020202020204" pitchFamily="34" charset="0"/>
              <a:buChar char="■"/>
              <a:tabLst/>
              <a:defRPr sz="1500" baseline="0">
                <a:solidFill>
                  <a:prstClr val="black">
                    <a:lumMod val="75000"/>
                    <a:lumOff val="25000"/>
                  </a:prstClr>
                </a:solidFill>
                <a:latin typeface="Arial"/>
              </a:defRPr>
            </a:lvl1pPr>
            <a:lvl2pPr marL="68400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400">
                <a:solidFill>
                  <a:schemeClr val="tx1">
                    <a:lumMod val="75000"/>
                    <a:lumOff val="25000"/>
                  </a:schemeClr>
                </a:solidFill>
              </a:defRPr>
            </a:lvl2pPr>
            <a:lvl3pPr marL="1143000" marR="0" indent="-216000" fontAlgn="auto">
              <a:lnSpc>
                <a:spcPct val="100000"/>
              </a:lnSpc>
              <a:spcBef>
                <a:spcPts val="600"/>
              </a:spcBef>
              <a:spcAft>
                <a:spcPts val="0"/>
              </a:spcAft>
              <a:buClr>
                <a:schemeClr val="accent4">
                  <a:lumMod val="75000"/>
                </a:schemeClr>
              </a:buClr>
              <a:buSzTx/>
              <a:buFont typeface="Wingdings" panose="05000000000000000000" pitchFamily="2" charset="2"/>
              <a:buChar char="§"/>
              <a:tabLst/>
              <a:defRPr sz="1200">
                <a:solidFill>
                  <a:schemeClr val="tx1">
                    <a:lumMod val="75000"/>
                    <a:lumOff val="25000"/>
                  </a:schemeClr>
                </a:solidFill>
              </a:defRPr>
            </a:lvl3pPr>
            <a:lvl4pPr marL="165735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100" baseline="0">
                <a:solidFill>
                  <a:schemeClr val="tx1">
                    <a:lumMod val="75000"/>
                    <a:lumOff val="25000"/>
                  </a:schemeClr>
                </a:solidFill>
              </a:defRPr>
            </a:lvl4pPr>
            <a:lvl5pPr marL="205740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050">
                <a:solidFill>
                  <a:schemeClr val="tx1">
                    <a:lumMod val="75000"/>
                    <a:lumOff val="25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144000" marR="0" lvl="0" indent="-216000" defTabSz="91440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r>
              <a:rPr kumimoji="0" lang="fr-FR" sz="1600" b="0" i="0" u="none" strike="noStrike" kern="0" cap="none" spc="0" normalizeH="0" baseline="0" noProof="0" dirty="0">
                <a:ln>
                  <a:noFill/>
                </a:ln>
                <a:solidFill>
                  <a:prstClr val="black">
                    <a:lumMod val="75000"/>
                    <a:lumOff val="25000"/>
                  </a:prstClr>
                </a:solidFill>
                <a:effectLst/>
                <a:uLnTx/>
                <a:uFillTx/>
                <a:latin typeface="Arial"/>
              </a:rPr>
              <a:t>Les Forfaits </a:t>
            </a:r>
            <a:r>
              <a:rPr kumimoji="0" lang="fr-FR" sz="1600" b="0" i="0" u="none" strike="noStrike" kern="0" cap="none" spc="0" normalizeH="0" baseline="0" noProof="0" dirty="0" err="1">
                <a:ln>
                  <a:noFill/>
                </a:ln>
                <a:solidFill>
                  <a:prstClr val="black">
                    <a:lumMod val="75000"/>
                    <a:lumOff val="25000"/>
                  </a:prstClr>
                </a:solidFill>
                <a:effectLst/>
                <a:uLnTx/>
                <a:uFillTx/>
                <a:latin typeface="Arial"/>
              </a:rPr>
              <a:t>Satellis</a:t>
            </a:r>
            <a:r>
              <a:rPr kumimoji="0" lang="fr-FR" sz="1600" b="0" i="0" u="none" strike="noStrike" kern="0" cap="none" spc="0" normalizeH="0" baseline="0" noProof="0" dirty="0">
                <a:ln>
                  <a:noFill/>
                </a:ln>
                <a:solidFill>
                  <a:prstClr val="black">
                    <a:lumMod val="75000"/>
                    <a:lumOff val="25000"/>
                  </a:prstClr>
                </a:solidFill>
                <a:effectLst/>
                <a:uLnTx/>
                <a:uFillTx/>
                <a:latin typeface="Arial"/>
              </a:rPr>
              <a:t> Autonomie / Gestion</a:t>
            </a:r>
          </a:p>
        </p:txBody>
      </p:sp>
      <p:sp>
        <p:nvSpPr>
          <p:cNvPr id="16" name="Rectangle 15">
            <a:extLst>
              <a:ext uri="{FF2B5EF4-FFF2-40B4-BE49-F238E27FC236}">
                <a16:creationId xmlns:a16="http://schemas.microsoft.com/office/drawing/2014/main" id="{C4F483D1-0E3E-6F96-47E7-95DDAAC146D2}"/>
              </a:ext>
            </a:extLst>
          </p:cNvPr>
          <p:cNvSpPr/>
          <p:nvPr/>
        </p:nvSpPr>
        <p:spPr>
          <a:xfrm>
            <a:off x="9842290" y="2350861"/>
            <a:ext cx="1840083" cy="1447738"/>
          </a:xfrm>
          <a:prstGeom prst="rect">
            <a:avLst/>
          </a:prstGeom>
          <a:solidFill>
            <a:srgbClr val="92D050"/>
          </a:solidFill>
          <a:ln w="3810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lumMod val="75000"/>
                    <a:lumOff val="25000"/>
                  </a:prstClr>
                </a:solidFill>
                <a:effectLst/>
                <a:uLnTx/>
                <a:uFillTx/>
                <a:ea typeface="+mn-ea"/>
                <a:cs typeface="+mn-cs"/>
              </a:rPr>
              <a:t>PNB généré par l’augmentation tarifaire d’octobre 2024</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prstClr val="black">
                    <a:lumMod val="75000"/>
                    <a:lumOff val="25000"/>
                  </a:prstClr>
                </a:solidFill>
                <a:effectLst/>
                <a:uLnTx/>
                <a:uFillTx/>
                <a:ea typeface="+mn-ea"/>
                <a:cs typeface="+mn-cs"/>
              </a:rPr>
              <a:t>+ 2 946 </a:t>
            </a:r>
            <a:r>
              <a:rPr lang="fr-FR" sz="1200" b="1" kern="0" dirty="0">
                <a:solidFill>
                  <a:prstClr val="black">
                    <a:lumMod val="75000"/>
                    <a:lumOff val="25000"/>
                  </a:prstClr>
                </a:solidFill>
              </a:rPr>
              <a:t>K</a:t>
            </a:r>
            <a:r>
              <a:rPr kumimoji="0" lang="fr-FR" sz="1200" b="1" i="0" u="none" strike="noStrike" kern="0" cap="none" spc="0" normalizeH="0" baseline="0" noProof="0" dirty="0">
                <a:ln>
                  <a:noFill/>
                </a:ln>
                <a:solidFill>
                  <a:prstClr val="black">
                    <a:lumMod val="75000"/>
                    <a:lumOff val="25000"/>
                  </a:prstClr>
                </a:solidFill>
                <a:effectLst/>
                <a:uLnTx/>
                <a:uFillTx/>
                <a:ea typeface="+mn-ea"/>
                <a:cs typeface="+mn-cs"/>
              </a:rPr>
              <a:t>€</a:t>
            </a:r>
          </a:p>
        </p:txBody>
      </p:sp>
      <p:graphicFrame>
        <p:nvGraphicFramePr>
          <p:cNvPr id="17" name="Tableau 16">
            <a:extLst>
              <a:ext uri="{FF2B5EF4-FFF2-40B4-BE49-F238E27FC236}">
                <a16:creationId xmlns:a16="http://schemas.microsoft.com/office/drawing/2014/main" id="{D8473D56-DF95-2C2E-550F-C7215C4D79AC}"/>
              </a:ext>
            </a:extLst>
          </p:cNvPr>
          <p:cNvGraphicFramePr>
            <a:graphicFrameLocks noGrp="1"/>
          </p:cNvGraphicFramePr>
          <p:nvPr>
            <p:extLst>
              <p:ext uri="{D42A27DB-BD31-4B8C-83A1-F6EECF244321}">
                <p14:modId xmlns:p14="http://schemas.microsoft.com/office/powerpoint/2010/main" val="4256291285"/>
              </p:ext>
            </p:extLst>
          </p:nvPr>
        </p:nvGraphicFramePr>
        <p:xfrm>
          <a:off x="795992" y="4445305"/>
          <a:ext cx="3420000" cy="1828800"/>
        </p:xfrm>
        <a:graphic>
          <a:graphicData uri="http://schemas.openxmlformats.org/drawingml/2006/table">
            <a:tbl>
              <a:tblPr/>
              <a:tblGrid>
                <a:gridCol w="1980000">
                  <a:extLst>
                    <a:ext uri="{9D8B030D-6E8A-4147-A177-3AD203B41FA5}">
                      <a16:colId xmlns:a16="http://schemas.microsoft.com/office/drawing/2014/main" val="1741211471"/>
                    </a:ext>
                  </a:extLst>
                </a:gridCol>
                <a:gridCol w="720000">
                  <a:extLst>
                    <a:ext uri="{9D8B030D-6E8A-4147-A177-3AD203B41FA5}">
                      <a16:colId xmlns:a16="http://schemas.microsoft.com/office/drawing/2014/main" val="19859105"/>
                    </a:ext>
                  </a:extLst>
                </a:gridCol>
                <a:gridCol w="720000">
                  <a:extLst>
                    <a:ext uri="{9D8B030D-6E8A-4147-A177-3AD203B41FA5}">
                      <a16:colId xmlns:a16="http://schemas.microsoft.com/office/drawing/2014/main" val="3335230722"/>
                    </a:ext>
                  </a:extLst>
                </a:gridCol>
              </a:tblGrid>
              <a:tr h="6830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fr-FR" sz="1000" b="0" i="0" u="none" strike="noStrike" dirty="0">
                          <a:solidFill>
                            <a:srgbClr val="000000"/>
                          </a:solidFill>
                          <a:effectLst/>
                          <a:latin typeface="+mn-lt"/>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FFFFFF"/>
                          </a:solidFill>
                          <a:effectLst/>
                          <a:latin typeface="+mn-lt"/>
                        </a:rPr>
                        <a:t>Tarif</a:t>
                      </a:r>
                    </a:p>
                    <a:p>
                      <a:pPr algn="ctr" rtl="0" fontAlgn="ctr"/>
                      <a:r>
                        <a:rPr lang="fr-FR" sz="1000" b="1" i="0" u="none" strike="noStrike" dirty="0">
                          <a:solidFill>
                            <a:srgbClr val="FFFFFF"/>
                          </a:solidFill>
                          <a:effectLst/>
                          <a:latin typeface="+mn-lt"/>
                        </a:rPr>
                        <a:t>actuel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1192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0070C0"/>
                          </a:solidFill>
                          <a:effectLst/>
                          <a:latin typeface="+mn-lt"/>
                        </a:rPr>
                        <a:t>Tarif oct. 2024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540827770"/>
                  </a:ext>
                </a:extLst>
              </a:tr>
              <a:tr h="0">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fr-FR" sz="1000" b="1" i="0" u="none" strike="noStrike" dirty="0">
                          <a:solidFill>
                            <a:schemeClr val="tx1">
                              <a:lumMod val="75000"/>
                              <a:lumOff val="25000"/>
                            </a:schemeClr>
                          </a:solidFill>
                          <a:effectLst/>
                          <a:latin typeface="+mn-lt"/>
                        </a:rPr>
                        <a:t>Bouquet Liberté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628747172"/>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err="1">
                          <a:solidFill>
                            <a:srgbClr val="FFFFFF"/>
                          </a:solidFill>
                          <a:effectLst/>
                          <a:latin typeface="+mn-lt"/>
                          <a:ea typeface="+mn-ea"/>
                          <a:cs typeface="+mn-cs"/>
                        </a:rPr>
                        <a:t>Classic</a:t>
                      </a:r>
                      <a:r>
                        <a:rPr lang="fr-FR" sz="1000" b="1" i="0" u="none" strike="noStrike" kern="1200" dirty="0">
                          <a:solidFill>
                            <a:srgbClr val="FFFFFF"/>
                          </a:solidFill>
                          <a:effectLst/>
                          <a:latin typeface="+mn-lt"/>
                          <a:ea typeface="+mn-ea"/>
                          <a:cs typeface="+mn-cs"/>
                        </a:rPr>
                        <a:t> à CSQS* / </a:t>
                      </a:r>
                      <a:r>
                        <a:rPr lang="fr-FR" sz="1000" b="1" i="0" u="none" strike="noStrike" kern="1200" dirty="0" err="1">
                          <a:solidFill>
                            <a:srgbClr val="FFFFFF"/>
                          </a:solidFill>
                          <a:effectLst/>
                          <a:latin typeface="+mn-lt"/>
                          <a:ea typeface="+mn-ea"/>
                          <a:cs typeface="+mn-cs"/>
                        </a:rPr>
                        <a:t>Classic</a:t>
                      </a:r>
                      <a:endParaRPr lang="fr-FR" sz="1000" b="1" i="0" u="none" strike="noStrike" kern="1200" dirty="0">
                        <a:solidFill>
                          <a:srgbClr val="FFFFFF"/>
                        </a:solidFill>
                        <a:effectLst/>
                        <a:latin typeface="+mn-lt"/>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1" u="none" strike="noStrike" dirty="0">
                          <a:solidFill>
                            <a:srgbClr val="404040"/>
                          </a:solidFill>
                          <a:effectLst/>
                          <a:latin typeface="+mn-lt"/>
                        </a:rPr>
                        <a:t>10 €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404040"/>
                          </a:solidFill>
                          <a:effectLst/>
                          <a:latin typeface="+mn-lt"/>
                        </a:rPr>
                        <a:t>10,50 €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85962563"/>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chemeClr val="tx1">
                              <a:lumMod val="75000"/>
                              <a:lumOff val="25000"/>
                            </a:schemeClr>
                          </a:solidFill>
                          <a:effectLst/>
                          <a:latin typeface="+mn-lt"/>
                        </a:rPr>
                        <a:t>Premier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1" u="none" strike="noStrike" dirty="0">
                          <a:solidFill>
                            <a:srgbClr val="404040"/>
                          </a:solidFill>
                          <a:effectLst/>
                          <a:latin typeface="+mn-lt"/>
                        </a:rPr>
                        <a:t>16,10 €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404040"/>
                          </a:solidFill>
                          <a:effectLst/>
                          <a:latin typeface="+mn-lt"/>
                        </a:rPr>
                        <a:t>16,90 €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203976860"/>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FFFFFF"/>
                          </a:solidFill>
                          <a:effectLst/>
                          <a:latin typeface="+mn-lt"/>
                        </a:rPr>
                        <a:t>Platinum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1" u="none" strike="noStrike" dirty="0">
                          <a:solidFill>
                            <a:srgbClr val="404040"/>
                          </a:solidFill>
                          <a:effectLst/>
                          <a:latin typeface="+mn-lt"/>
                        </a:rPr>
                        <a:t>23 €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404040"/>
                          </a:solidFill>
                          <a:effectLst/>
                          <a:latin typeface="+mn-lt"/>
                        </a:rPr>
                        <a:t>24,20 €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63592600"/>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err="1">
                          <a:solidFill>
                            <a:srgbClr val="FFFFFF"/>
                          </a:solidFill>
                          <a:effectLst/>
                          <a:latin typeface="+mn-lt"/>
                        </a:rPr>
                        <a:t>Infinite</a:t>
                      </a:r>
                      <a:endParaRPr lang="fr-FR" sz="1000" b="1" i="0" u="none" strike="noStrike" dirty="0">
                        <a:solidFill>
                          <a:srgbClr val="FFFFFF"/>
                        </a:solidFill>
                        <a:effectLst/>
                        <a:latin typeface="+mn-lt"/>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1" u="none" strike="noStrike" dirty="0">
                          <a:solidFill>
                            <a:srgbClr val="404040"/>
                          </a:solidFill>
                          <a:effectLst/>
                          <a:latin typeface="+mn-lt"/>
                        </a:rPr>
                        <a:t>34 €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404040"/>
                          </a:solidFill>
                          <a:effectLst/>
                          <a:latin typeface="+mn-lt"/>
                        </a:rPr>
                        <a:t>35,50 €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4251516"/>
                  </a:ext>
                </a:extLst>
              </a:tr>
              <a:tr h="0">
                <a:tc gridSpan="3">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mn-lt"/>
                          <a:ea typeface="+mn-ea"/>
                          <a:cs typeface="+mn-cs"/>
                        </a:rPr>
                        <a:t>Seconde carte du Bouquet Liberté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rtl="0" fontAlgn="ctr"/>
                      <a:endParaRPr lang="fr-FR" sz="1000" b="0" i="1" u="none" strike="noStrike" dirty="0">
                        <a:solidFill>
                          <a:srgbClr val="404040"/>
                        </a:solidFill>
                        <a:effectLst/>
                        <a:latin typeface="+mn-lt"/>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rtl="0" fontAlgn="ctr"/>
                      <a:endParaRPr lang="fr-FR" sz="1000" b="1" i="0" u="none" strike="noStrike" dirty="0">
                        <a:solidFill>
                          <a:srgbClr val="404040"/>
                        </a:solidFill>
                        <a:effectLst/>
                        <a:latin typeface="+mn-lt"/>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62352830"/>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err="1">
                          <a:solidFill>
                            <a:srgbClr val="FFFFFF"/>
                          </a:solidFill>
                          <a:effectLst/>
                          <a:latin typeface="+mn-lt"/>
                          <a:ea typeface="+mn-ea"/>
                          <a:cs typeface="+mn-cs"/>
                        </a:rPr>
                        <a:t>Classic</a:t>
                      </a:r>
                      <a:r>
                        <a:rPr lang="fr-FR" sz="1000" b="1" i="0" u="none" strike="noStrike" kern="1200" dirty="0">
                          <a:solidFill>
                            <a:srgbClr val="FFFFFF"/>
                          </a:solidFill>
                          <a:effectLst/>
                          <a:latin typeface="+mn-lt"/>
                          <a:ea typeface="+mn-ea"/>
                          <a:cs typeface="+mn-cs"/>
                        </a:rPr>
                        <a:t> à CSQS* / </a:t>
                      </a:r>
                      <a:r>
                        <a:rPr lang="fr-FR" sz="1000" b="1" i="0" u="none" strike="noStrike" kern="1200" dirty="0" err="1">
                          <a:solidFill>
                            <a:srgbClr val="FFFFFF"/>
                          </a:solidFill>
                          <a:effectLst/>
                          <a:latin typeface="+mn-lt"/>
                          <a:ea typeface="+mn-ea"/>
                          <a:cs typeface="+mn-cs"/>
                        </a:rPr>
                        <a:t>Classic</a:t>
                      </a:r>
                      <a:endParaRPr lang="fr-FR" sz="1000" b="1" i="0" u="none" strike="noStrike" kern="1200" dirty="0">
                        <a:solidFill>
                          <a:srgbClr val="FFFFFF"/>
                        </a:solidFill>
                        <a:effectLst/>
                        <a:latin typeface="+mn-lt"/>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1192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1" u="none" strike="noStrike" dirty="0">
                          <a:solidFill>
                            <a:srgbClr val="404040"/>
                          </a:solidFill>
                          <a:effectLst/>
                          <a:latin typeface="+mn-lt"/>
                        </a:rPr>
                        <a:t>1,90 €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404040"/>
                          </a:solidFill>
                          <a:effectLst/>
                          <a:latin typeface="+mn-lt"/>
                        </a:rPr>
                        <a:t>1,98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945508848"/>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chemeClr val="tx1">
                              <a:lumMod val="75000"/>
                              <a:lumOff val="25000"/>
                            </a:schemeClr>
                          </a:solidFill>
                          <a:effectLst/>
                          <a:latin typeface="+mn-lt"/>
                        </a:rPr>
                        <a:t>Premier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1" u="none" strike="noStrike" dirty="0">
                          <a:solidFill>
                            <a:srgbClr val="404040"/>
                          </a:solidFill>
                          <a:effectLst/>
                          <a:latin typeface="+mn-lt"/>
                        </a:rPr>
                        <a:t>5,75 €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404040"/>
                          </a:solidFill>
                          <a:effectLst/>
                          <a:latin typeface="+mn-lt"/>
                        </a:rPr>
                        <a:t>5,83 €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744869411"/>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FFFFFF"/>
                          </a:solidFill>
                          <a:effectLst/>
                          <a:latin typeface="+mn-lt"/>
                        </a:rPr>
                        <a:t>Platinum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1" u="none" strike="noStrike" dirty="0">
                          <a:solidFill>
                            <a:srgbClr val="404040"/>
                          </a:solidFill>
                          <a:effectLst/>
                          <a:latin typeface="+mn-lt"/>
                        </a:rPr>
                        <a:t>8,85 €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404040"/>
                          </a:solidFill>
                          <a:effectLst/>
                          <a:latin typeface="+mn-lt"/>
                        </a:rPr>
                        <a:t>8,96 €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697245938"/>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err="1">
                          <a:solidFill>
                            <a:srgbClr val="FFFFFF"/>
                          </a:solidFill>
                          <a:effectLst/>
                          <a:latin typeface="+mn-lt"/>
                        </a:rPr>
                        <a:t>Infinite</a:t>
                      </a:r>
                      <a:endParaRPr lang="fr-FR" sz="1000" b="1" i="0" u="none" strike="noStrike" dirty="0">
                        <a:solidFill>
                          <a:srgbClr val="FFFFFF"/>
                        </a:solidFill>
                        <a:effectLst/>
                        <a:latin typeface="+mn-lt"/>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1" u="none" strike="noStrike" dirty="0">
                          <a:solidFill>
                            <a:srgbClr val="404040"/>
                          </a:solidFill>
                          <a:effectLst/>
                          <a:latin typeface="+mn-lt"/>
                        </a:rPr>
                        <a:t>13,95 €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404040"/>
                          </a:solidFill>
                          <a:effectLst/>
                          <a:latin typeface="+mn-lt"/>
                        </a:rPr>
                        <a:t>14,13 €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45688235"/>
                  </a:ext>
                </a:extLst>
              </a:tr>
            </a:tbl>
          </a:graphicData>
        </a:graphic>
      </p:graphicFrame>
      <p:sp>
        <p:nvSpPr>
          <p:cNvPr id="19" name="Rectangle 18">
            <a:extLst>
              <a:ext uri="{FF2B5EF4-FFF2-40B4-BE49-F238E27FC236}">
                <a16:creationId xmlns:a16="http://schemas.microsoft.com/office/drawing/2014/main" id="{B145483A-CFC4-95EC-4BFD-CF9169E686CC}"/>
              </a:ext>
            </a:extLst>
          </p:cNvPr>
          <p:cNvSpPr/>
          <p:nvPr/>
        </p:nvSpPr>
        <p:spPr>
          <a:xfrm>
            <a:off x="755143" y="1950543"/>
            <a:ext cx="8555834" cy="2248375"/>
          </a:xfrm>
          <a:custGeom>
            <a:avLst/>
            <a:gdLst>
              <a:gd name="connsiteX0" fmla="*/ 0 w 8555834"/>
              <a:gd name="connsiteY0" fmla="*/ 0 h 2248375"/>
              <a:gd name="connsiteX1" fmla="*/ 8555834 w 8555834"/>
              <a:gd name="connsiteY1" fmla="*/ 0 h 2248375"/>
              <a:gd name="connsiteX2" fmla="*/ 8555834 w 8555834"/>
              <a:gd name="connsiteY2" fmla="*/ 2248375 h 2248375"/>
              <a:gd name="connsiteX3" fmla="*/ 0 w 8555834"/>
              <a:gd name="connsiteY3" fmla="*/ 2248375 h 2248375"/>
              <a:gd name="connsiteX4" fmla="*/ 0 w 8555834"/>
              <a:gd name="connsiteY4" fmla="*/ 0 h 2248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5834" h="2248375" extrusionOk="0">
                <a:moveTo>
                  <a:pt x="0" y="0"/>
                </a:moveTo>
                <a:cubicBezTo>
                  <a:pt x="2573727" y="118645"/>
                  <a:pt x="4698557" y="116012"/>
                  <a:pt x="8555834" y="0"/>
                </a:cubicBezTo>
                <a:cubicBezTo>
                  <a:pt x="8422952" y="522630"/>
                  <a:pt x="8640785" y="1197522"/>
                  <a:pt x="8555834" y="2248375"/>
                </a:cubicBezTo>
                <a:cubicBezTo>
                  <a:pt x="6070284" y="2382975"/>
                  <a:pt x="4273419" y="2091179"/>
                  <a:pt x="0" y="2248375"/>
                </a:cubicBezTo>
                <a:cubicBezTo>
                  <a:pt x="-20187" y="1704733"/>
                  <a:pt x="-152480" y="706896"/>
                  <a:pt x="0" y="0"/>
                </a:cubicBezTo>
                <a:close/>
              </a:path>
            </a:pathLst>
          </a:custGeom>
          <a:noFill/>
          <a:ln w="12700" cap="flat" cmpd="sng" algn="ctr">
            <a:solidFill>
              <a:srgbClr val="EE1C25"/>
            </a:solidFill>
            <a:prstDash val="solid"/>
            <a:miter lim="800000"/>
            <a:extLst>
              <a:ext uri="{C807C97D-BFC1-408E-A445-0C87EB9F89A2}">
                <ask:lineSketchStyleProps xmlns:ask="http://schemas.microsoft.com/office/drawing/2018/sketchyshapes" sd="1219033472">
                  <a:prstGeom prst="rect">
                    <a:avLst/>
                  </a:prstGeom>
                  <ask:type>
                    <ask:lineSketchCurved/>
                  </ask:type>
                </ask:lineSketchStyleProps>
              </a:ext>
            </a:extLst>
          </a:ln>
          <a:effectLst/>
        </p:spPr>
        <p:txBody>
          <a:bodyPr rtlCol="0" anchor="t"/>
          <a:lstStyle/>
          <a:p>
            <a:pPr marL="0" marR="0" lvl="0" indent="0" algn="ctr" defTabSz="914400" eaLnBrk="1" fontAlgn="auto" latinLnBrk="0" hangingPunct="1">
              <a:lnSpc>
                <a:spcPct val="110000"/>
              </a:lnSpc>
              <a:spcBef>
                <a:spcPts val="600"/>
              </a:spcBef>
              <a:spcAft>
                <a:spcPts val="0"/>
              </a:spcAft>
              <a:buClr>
                <a:srgbClr val="EA4E55">
                  <a:lumMod val="75000"/>
                </a:srgbClr>
              </a:buClr>
              <a:buSzTx/>
              <a:buFontTx/>
              <a:buNone/>
              <a:tabLst/>
              <a:defRPr/>
            </a:pPr>
            <a:endParaRPr kumimoji="0" lang="fr-FR" sz="500" b="1" i="0" u="none" strike="noStrike" kern="0" cap="none" spc="0" normalizeH="0" baseline="0" noProof="0" dirty="0">
              <a:ln>
                <a:noFill/>
              </a:ln>
              <a:solidFill>
                <a:prstClr val="black">
                  <a:lumMod val="75000"/>
                  <a:lumOff val="25000"/>
                </a:prstClr>
              </a:solidFill>
              <a:effectLst/>
              <a:uLnTx/>
              <a:uFillTx/>
            </a:endParaRPr>
          </a:p>
        </p:txBody>
      </p:sp>
      <p:sp>
        <p:nvSpPr>
          <p:cNvPr id="20" name="Rectangle 19">
            <a:extLst>
              <a:ext uri="{FF2B5EF4-FFF2-40B4-BE49-F238E27FC236}">
                <a16:creationId xmlns:a16="http://schemas.microsoft.com/office/drawing/2014/main" id="{A29102F9-93C9-08AB-8986-CD3E6D42CDC8}"/>
              </a:ext>
            </a:extLst>
          </p:cNvPr>
          <p:cNvSpPr/>
          <p:nvPr/>
        </p:nvSpPr>
        <p:spPr>
          <a:xfrm>
            <a:off x="4511808" y="4292960"/>
            <a:ext cx="3570534" cy="1845446"/>
          </a:xfrm>
          <a:custGeom>
            <a:avLst/>
            <a:gdLst>
              <a:gd name="connsiteX0" fmla="*/ 0 w 3570534"/>
              <a:gd name="connsiteY0" fmla="*/ 0 h 1845446"/>
              <a:gd name="connsiteX1" fmla="*/ 3570534 w 3570534"/>
              <a:gd name="connsiteY1" fmla="*/ 0 h 1845446"/>
              <a:gd name="connsiteX2" fmla="*/ 3570534 w 3570534"/>
              <a:gd name="connsiteY2" fmla="*/ 1845446 h 1845446"/>
              <a:gd name="connsiteX3" fmla="*/ 0 w 3570534"/>
              <a:gd name="connsiteY3" fmla="*/ 1845446 h 1845446"/>
              <a:gd name="connsiteX4" fmla="*/ 0 w 3570534"/>
              <a:gd name="connsiteY4" fmla="*/ 0 h 1845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0534" h="1845446" extrusionOk="0">
                <a:moveTo>
                  <a:pt x="0" y="0"/>
                </a:moveTo>
                <a:cubicBezTo>
                  <a:pt x="1321936" y="118645"/>
                  <a:pt x="2452343" y="116012"/>
                  <a:pt x="3570534" y="0"/>
                </a:cubicBezTo>
                <a:cubicBezTo>
                  <a:pt x="3511059" y="754059"/>
                  <a:pt x="3584665" y="1040388"/>
                  <a:pt x="3570534" y="1845446"/>
                </a:cubicBezTo>
                <a:cubicBezTo>
                  <a:pt x="3194769" y="1980046"/>
                  <a:pt x="1690950" y="1688250"/>
                  <a:pt x="0" y="1845446"/>
                </a:cubicBezTo>
                <a:cubicBezTo>
                  <a:pt x="-106046" y="998654"/>
                  <a:pt x="89249" y="760546"/>
                  <a:pt x="0" y="0"/>
                </a:cubicBezTo>
                <a:close/>
              </a:path>
            </a:pathLst>
          </a:custGeom>
          <a:noFill/>
          <a:ln w="12700" cap="flat" cmpd="sng" algn="ctr">
            <a:solidFill>
              <a:srgbClr val="EE1C25"/>
            </a:solidFill>
            <a:prstDash val="solid"/>
            <a:miter lim="800000"/>
            <a:extLst>
              <a:ext uri="{C807C97D-BFC1-408E-A445-0C87EB9F89A2}">
                <ask:lineSketchStyleProps xmlns:ask="http://schemas.microsoft.com/office/drawing/2018/sketchyshapes" sd="1219033472">
                  <a:prstGeom prst="rect">
                    <a:avLst/>
                  </a:prstGeom>
                  <ask:type>
                    <ask:lineSketchCurved/>
                  </ask:type>
                </ask:lineSketchStyleProps>
              </a:ext>
            </a:extLst>
          </a:ln>
          <a:effectLst/>
        </p:spPr>
        <p:txBody>
          <a:bodyPr rtlCol="0" anchor="t"/>
          <a:lstStyle/>
          <a:p>
            <a:pPr marL="0" marR="0" lvl="0" indent="0" algn="ctr" defTabSz="914400" eaLnBrk="1" fontAlgn="auto" latinLnBrk="0" hangingPunct="1">
              <a:lnSpc>
                <a:spcPct val="110000"/>
              </a:lnSpc>
              <a:spcBef>
                <a:spcPts val="600"/>
              </a:spcBef>
              <a:spcAft>
                <a:spcPts val="0"/>
              </a:spcAft>
              <a:buClr>
                <a:srgbClr val="EA4E55">
                  <a:lumMod val="75000"/>
                </a:srgbClr>
              </a:buClr>
              <a:buSzTx/>
              <a:buFontTx/>
              <a:buNone/>
              <a:tabLst/>
              <a:defRPr/>
            </a:pPr>
            <a:endParaRPr kumimoji="0" lang="fr-FR" sz="500" b="1" i="0" u="none" strike="noStrike" kern="0" cap="none" spc="0" normalizeH="0" baseline="0" noProof="0" dirty="0">
              <a:ln>
                <a:noFill/>
              </a:ln>
              <a:solidFill>
                <a:prstClr val="black">
                  <a:lumMod val="75000"/>
                  <a:lumOff val="25000"/>
                </a:prstClr>
              </a:solidFill>
              <a:effectLst/>
              <a:uLnTx/>
              <a:uFillTx/>
            </a:endParaRPr>
          </a:p>
        </p:txBody>
      </p:sp>
      <p:sp>
        <p:nvSpPr>
          <p:cNvPr id="21" name="Rectangle 20">
            <a:extLst>
              <a:ext uri="{FF2B5EF4-FFF2-40B4-BE49-F238E27FC236}">
                <a16:creationId xmlns:a16="http://schemas.microsoft.com/office/drawing/2014/main" id="{F354A0C3-C3DE-6F79-5085-3D1B8925B35A}"/>
              </a:ext>
            </a:extLst>
          </p:cNvPr>
          <p:cNvSpPr/>
          <p:nvPr/>
        </p:nvSpPr>
        <p:spPr>
          <a:xfrm rot="10800000">
            <a:off x="8228993" y="4292374"/>
            <a:ext cx="3570535" cy="1845446"/>
          </a:xfrm>
          <a:custGeom>
            <a:avLst/>
            <a:gdLst>
              <a:gd name="connsiteX0" fmla="*/ 0 w 3570535"/>
              <a:gd name="connsiteY0" fmla="*/ 0 h 1845446"/>
              <a:gd name="connsiteX1" fmla="*/ 3570535 w 3570535"/>
              <a:gd name="connsiteY1" fmla="*/ 0 h 1845446"/>
              <a:gd name="connsiteX2" fmla="*/ 3570535 w 3570535"/>
              <a:gd name="connsiteY2" fmla="*/ 1845446 h 1845446"/>
              <a:gd name="connsiteX3" fmla="*/ 0 w 3570535"/>
              <a:gd name="connsiteY3" fmla="*/ 1845446 h 1845446"/>
              <a:gd name="connsiteX4" fmla="*/ 0 w 3570535"/>
              <a:gd name="connsiteY4" fmla="*/ 0 h 1845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0535" h="1845446" extrusionOk="0">
                <a:moveTo>
                  <a:pt x="0" y="0"/>
                </a:moveTo>
                <a:cubicBezTo>
                  <a:pt x="1321802" y="118645"/>
                  <a:pt x="2451930" y="116012"/>
                  <a:pt x="3570535" y="0"/>
                </a:cubicBezTo>
                <a:cubicBezTo>
                  <a:pt x="3511060" y="754059"/>
                  <a:pt x="3584666" y="1040388"/>
                  <a:pt x="3570535" y="1845446"/>
                </a:cubicBezTo>
                <a:cubicBezTo>
                  <a:pt x="3195363" y="1980046"/>
                  <a:pt x="1691902" y="1688250"/>
                  <a:pt x="0" y="1845446"/>
                </a:cubicBezTo>
                <a:cubicBezTo>
                  <a:pt x="-106046" y="998654"/>
                  <a:pt x="89249" y="760546"/>
                  <a:pt x="0" y="0"/>
                </a:cubicBezTo>
                <a:close/>
              </a:path>
            </a:pathLst>
          </a:custGeom>
          <a:noFill/>
          <a:ln w="12700" cap="flat" cmpd="sng" algn="ctr">
            <a:solidFill>
              <a:srgbClr val="EE1C25"/>
            </a:solidFill>
            <a:prstDash val="solid"/>
            <a:miter lim="800000"/>
            <a:extLst>
              <a:ext uri="{C807C97D-BFC1-408E-A445-0C87EB9F89A2}">
                <ask:lineSketchStyleProps xmlns:ask="http://schemas.microsoft.com/office/drawing/2018/sketchyshapes" sd="1219033472">
                  <a:prstGeom prst="rect">
                    <a:avLst/>
                  </a:prstGeom>
                  <ask:type>
                    <ask:lineSketchCurved/>
                  </ask:type>
                </ask:lineSketchStyleProps>
              </a:ext>
            </a:extLst>
          </a:ln>
          <a:effectLst/>
        </p:spPr>
        <p:txBody>
          <a:bodyPr rtlCol="0" anchor="t"/>
          <a:lstStyle/>
          <a:p>
            <a:pPr marL="0" marR="0" lvl="0" indent="0" algn="ctr" defTabSz="914400" eaLnBrk="1" fontAlgn="auto" latinLnBrk="0" hangingPunct="1">
              <a:lnSpc>
                <a:spcPct val="110000"/>
              </a:lnSpc>
              <a:spcBef>
                <a:spcPts val="600"/>
              </a:spcBef>
              <a:spcAft>
                <a:spcPts val="0"/>
              </a:spcAft>
              <a:buClr>
                <a:srgbClr val="EA4E55">
                  <a:lumMod val="75000"/>
                </a:srgbClr>
              </a:buClr>
              <a:buSzTx/>
              <a:buFontTx/>
              <a:buNone/>
              <a:tabLst/>
              <a:defRPr/>
            </a:pPr>
            <a:endParaRPr kumimoji="0" lang="fr-FR" sz="500" b="1" i="0" u="none" strike="noStrike" kern="0" cap="none" spc="0" normalizeH="0" baseline="0" noProof="0" dirty="0">
              <a:ln>
                <a:noFill/>
              </a:ln>
              <a:solidFill>
                <a:prstClr val="black">
                  <a:lumMod val="75000"/>
                  <a:lumOff val="25000"/>
                </a:prstClr>
              </a:solidFill>
              <a:effectLst/>
              <a:uLnTx/>
              <a:uFillTx/>
            </a:endParaRPr>
          </a:p>
        </p:txBody>
      </p:sp>
      <p:sp>
        <p:nvSpPr>
          <p:cNvPr id="22" name="Rectangle 21">
            <a:extLst>
              <a:ext uri="{FF2B5EF4-FFF2-40B4-BE49-F238E27FC236}">
                <a16:creationId xmlns:a16="http://schemas.microsoft.com/office/drawing/2014/main" id="{F1DF35B3-5840-4A8C-6C80-D41CEFFB3799}"/>
              </a:ext>
            </a:extLst>
          </p:cNvPr>
          <p:cNvSpPr/>
          <p:nvPr/>
        </p:nvSpPr>
        <p:spPr>
          <a:xfrm>
            <a:off x="760898" y="4296280"/>
            <a:ext cx="3570534" cy="2072120"/>
          </a:xfrm>
          <a:custGeom>
            <a:avLst/>
            <a:gdLst>
              <a:gd name="connsiteX0" fmla="*/ 0 w 3570534"/>
              <a:gd name="connsiteY0" fmla="*/ 0 h 2072120"/>
              <a:gd name="connsiteX1" fmla="*/ 3570534 w 3570534"/>
              <a:gd name="connsiteY1" fmla="*/ 0 h 2072120"/>
              <a:gd name="connsiteX2" fmla="*/ 3570534 w 3570534"/>
              <a:gd name="connsiteY2" fmla="*/ 2072120 h 2072120"/>
              <a:gd name="connsiteX3" fmla="*/ 0 w 3570534"/>
              <a:gd name="connsiteY3" fmla="*/ 2072120 h 2072120"/>
              <a:gd name="connsiteX4" fmla="*/ 0 w 3570534"/>
              <a:gd name="connsiteY4" fmla="*/ 0 h 2072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0534" h="2072120" extrusionOk="0">
                <a:moveTo>
                  <a:pt x="0" y="0"/>
                </a:moveTo>
                <a:cubicBezTo>
                  <a:pt x="1321936" y="118645"/>
                  <a:pt x="2452343" y="116012"/>
                  <a:pt x="3570534" y="0"/>
                </a:cubicBezTo>
                <a:cubicBezTo>
                  <a:pt x="3437652" y="673486"/>
                  <a:pt x="3655485" y="1713614"/>
                  <a:pt x="3570534" y="2072120"/>
                </a:cubicBezTo>
                <a:cubicBezTo>
                  <a:pt x="3194769" y="2206720"/>
                  <a:pt x="1690950" y="1914924"/>
                  <a:pt x="0" y="2072120"/>
                </a:cubicBezTo>
                <a:cubicBezTo>
                  <a:pt x="-20187" y="1748375"/>
                  <a:pt x="-152480" y="849872"/>
                  <a:pt x="0" y="0"/>
                </a:cubicBezTo>
                <a:close/>
              </a:path>
            </a:pathLst>
          </a:custGeom>
          <a:noFill/>
          <a:ln w="12700" cap="flat" cmpd="sng" algn="ctr">
            <a:solidFill>
              <a:srgbClr val="EE1C25"/>
            </a:solidFill>
            <a:prstDash val="solid"/>
            <a:miter lim="800000"/>
            <a:extLst>
              <a:ext uri="{C807C97D-BFC1-408E-A445-0C87EB9F89A2}">
                <ask:lineSketchStyleProps xmlns:ask="http://schemas.microsoft.com/office/drawing/2018/sketchyshapes" sd="1219033472">
                  <a:prstGeom prst="rect">
                    <a:avLst/>
                  </a:prstGeom>
                  <ask:type>
                    <ask:lineSketchCurved/>
                  </ask:type>
                </ask:lineSketchStyleProps>
              </a:ext>
            </a:extLst>
          </a:ln>
          <a:effectLst/>
        </p:spPr>
        <p:txBody>
          <a:bodyPr rtlCol="0" anchor="t"/>
          <a:lstStyle/>
          <a:p>
            <a:pPr marL="0" marR="0" lvl="0" indent="0" algn="ctr" defTabSz="914400" eaLnBrk="1" fontAlgn="auto" latinLnBrk="0" hangingPunct="1">
              <a:lnSpc>
                <a:spcPct val="110000"/>
              </a:lnSpc>
              <a:spcBef>
                <a:spcPts val="600"/>
              </a:spcBef>
              <a:spcAft>
                <a:spcPts val="0"/>
              </a:spcAft>
              <a:buClr>
                <a:srgbClr val="EA4E55">
                  <a:lumMod val="75000"/>
                </a:srgbClr>
              </a:buClr>
              <a:buSzTx/>
              <a:buFontTx/>
              <a:buNone/>
              <a:tabLst/>
              <a:defRPr/>
            </a:pPr>
            <a:endParaRPr kumimoji="0" lang="fr-FR" sz="500" b="1" i="0" u="none" strike="noStrike" kern="0" cap="none" spc="0" normalizeH="0" baseline="0" noProof="0" dirty="0">
              <a:ln>
                <a:noFill/>
              </a:ln>
              <a:solidFill>
                <a:prstClr val="black">
                  <a:lumMod val="75000"/>
                  <a:lumOff val="25000"/>
                </a:prstClr>
              </a:solidFill>
              <a:effectLst/>
              <a:uLnTx/>
              <a:uFillTx/>
            </a:endParaRPr>
          </a:p>
        </p:txBody>
      </p:sp>
      <p:sp>
        <p:nvSpPr>
          <p:cNvPr id="23" name="Espace réservé du contenu 1">
            <a:extLst>
              <a:ext uri="{FF2B5EF4-FFF2-40B4-BE49-F238E27FC236}">
                <a16:creationId xmlns:a16="http://schemas.microsoft.com/office/drawing/2014/main" id="{ED412B4F-5D43-DD27-065C-CEE9B361D3B9}"/>
              </a:ext>
            </a:extLst>
          </p:cNvPr>
          <p:cNvSpPr txBox="1">
            <a:spLocks/>
          </p:cNvSpPr>
          <p:nvPr/>
        </p:nvSpPr>
        <p:spPr>
          <a:xfrm>
            <a:off x="695325" y="4372296"/>
            <a:ext cx="3086100" cy="346874"/>
          </a:xfrm>
          <a:prstGeom prst="rect">
            <a:avLst/>
          </a:prstGeom>
        </p:spPr>
        <p:txBody>
          <a:bodyPr vert="horz" lIns="91440" tIns="45720" rIns="91440" bIns="45720" rtlCol="0">
            <a:noAutofit/>
          </a:bodyPr>
          <a:lstStyle>
            <a:defPPr>
              <a:defRPr lang="fr-FR"/>
            </a:defPPr>
            <a:lvl1pPr marL="144000" marR="0" indent="-216000" fontAlgn="auto">
              <a:lnSpc>
                <a:spcPct val="100000"/>
              </a:lnSpc>
              <a:spcBef>
                <a:spcPts val="600"/>
              </a:spcBef>
              <a:spcAft>
                <a:spcPts val="0"/>
              </a:spcAft>
              <a:buClr>
                <a:srgbClr val="EA4E55">
                  <a:lumMod val="75000"/>
                </a:srgbClr>
              </a:buClr>
              <a:buSzTx/>
              <a:buFont typeface="Arial" panose="020B0604020202020204" pitchFamily="34" charset="0"/>
              <a:buChar char="■"/>
              <a:tabLst/>
              <a:defRPr sz="1500" baseline="0">
                <a:solidFill>
                  <a:prstClr val="black">
                    <a:lumMod val="75000"/>
                    <a:lumOff val="25000"/>
                  </a:prstClr>
                </a:solidFill>
                <a:latin typeface="Arial"/>
              </a:defRPr>
            </a:lvl1pPr>
            <a:lvl2pPr marL="68400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400">
                <a:solidFill>
                  <a:schemeClr val="tx1">
                    <a:lumMod val="75000"/>
                    <a:lumOff val="25000"/>
                  </a:schemeClr>
                </a:solidFill>
              </a:defRPr>
            </a:lvl2pPr>
            <a:lvl3pPr marL="1143000" marR="0" indent="-216000" fontAlgn="auto">
              <a:lnSpc>
                <a:spcPct val="100000"/>
              </a:lnSpc>
              <a:spcBef>
                <a:spcPts val="600"/>
              </a:spcBef>
              <a:spcAft>
                <a:spcPts val="0"/>
              </a:spcAft>
              <a:buClr>
                <a:schemeClr val="accent4">
                  <a:lumMod val="75000"/>
                </a:schemeClr>
              </a:buClr>
              <a:buSzTx/>
              <a:buFont typeface="Wingdings" panose="05000000000000000000" pitchFamily="2" charset="2"/>
              <a:buChar char="§"/>
              <a:tabLst/>
              <a:defRPr sz="1200">
                <a:solidFill>
                  <a:schemeClr val="tx1">
                    <a:lumMod val="75000"/>
                    <a:lumOff val="25000"/>
                  </a:schemeClr>
                </a:solidFill>
              </a:defRPr>
            </a:lvl3pPr>
            <a:lvl4pPr marL="165735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100" baseline="0">
                <a:solidFill>
                  <a:schemeClr val="tx1">
                    <a:lumMod val="75000"/>
                    <a:lumOff val="25000"/>
                  </a:schemeClr>
                </a:solidFill>
              </a:defRPr>
            </a:lvl4pPr>
            <a:lvl5pPr marL="2057400" marR="0" indent="-216000" fontAlgn="auto">
              <a:lnSpc>
                <a:spcPct val="100000"/>
              </a:lnSpc>
              <a:spcBef>
                <a:spcPts val="600"/>
              </a:spcBef>
              <a:spcAft>
                <a:spcPts val="0"/>
              </a:spcAft>
              <a:buClr>
                <a:schemeClr val="accent4">
                  <a:lumMod val="75000"/>
                </a:schemeClr>
              </a:buClr>
              <a:buSzTx/>
              <a:buFont typeface="Arial" panose="020B0604020202020204" pitchFamily="34" charset="0"/>
              <a:buChar char="▪"/>
              <a:tabLst/>
              <a:defRPr sz="1050">
                <a:solidFill>
                  <a:schemeClr val="tx1">
                    <a:lumMod val="75000"/>
                    <a:lumOff val="25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defTabSz="914400">
              <a:buClr>
                <a:srgbClr val="D11921"/>
              </a:buClr>
              <a:defRPr/>
            </a:pPr>
            <a:r>
              <a:rPr lang="fr-FR" sz="1600" dirty="0"/>
              <a:t>Le Bouquet Liberté</a:t>
            </a:r>
          </a:p>
        </p:txBody>
      </p:sp>
      <p:sp>
        <p:nvSpPr>
          <p:cNvPr id="24" name="Espace réservé du contenu 1">
            <a:extLst>
              <a:ext uri="{FF2B5EF4-FFF2-40B4-BE49-F238E27FC236}">
                <a16:creationId xmlns:a16="http://schemas.microsoft.com/office/drawing/2014/main" id="{1121922E-BD38-8762-555D-2645F3DC00D1}"/>
              </a:ext>
            </a:extLst>
          </p:cNvPr>
          <p:cNvSpPr txBox="1">
            <a:spLocks/>
          </p:cNvSpPr>
          <p:nvPr/>
        </p:nvSpPr>
        <p:spPr>
          <a:xfrm>
            <a:off x="9412396" y="6455679"/>
            <a:ext cx="2416067" cy="459902"/>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EE1C25"/>
              </a:buClr>
              <a:buSzTx/>
              <a:buFont typeface="Arial" panose="020B0604020202020204" pitchFamily="34" charset="0"/>
              <a:buNone/>
              <a:tabLst/>
              <a:defRPr/>
            </a:pPr>
            <a:r>
              <a:rPr kumimoji="0" lang="fr-FR" sz="800" b="0" i="0" u="none" strike="noStrike" kern="1200" cap="none" spc="0" normalizeH="0" baseline="0" noProof="0" dirty="0">
                <a:ln>
                  <a:noFill/>
                </a:ln>
                <a:solidFill>
                  <a:prstClr val="black">
                    <a:lumMod val="75000"/>
                    <a:lumOff val="25000"/>
                  </a:prstClr>
                </a:solidFill>
                <a:effectLst/>
                <a:uLnTx/>
                <a:uFillTx/>
                <a:ea typeface="+mn-ea"/>
                <a:cs typeface="+mn-cs"/>
              </a:rPr>
              <a:t>* CSQS : Contrôle de solde quasi systématique</a:t>
            </a:r>
          </a:p>
          <a:p>
            <a:pPr marL="0" marR="0" lvl="0" indent="0" algn="r" defTabSz="914400" rtl="0" eaLnBrk="1" fontAlgn="auto" latinLnBrk="0" hangingPunct="1">
              <a:lnSpc>
                <a:spcPct val="100000"/>
              </a:lnSpc>
              <a:spcBef>
                <a:spcPts val="0"/>
              </a:spcBef>
              <a:spcAft>
                <a:spcPts val="0"/>
              </a:spcAft>
              <a:buClr>
                <a:srgbClr val="EE1C25"/>
              </a:buClr>
              <a:buSzTx/>
              <a:buFont typeface="Arial" panose="020B0604020202020204" pitchFamily="34" charset="0"/>
              <a:buNone/>
              <a:tabLst/>
              <a:defRPr/>
            </a:pPr>
            <a:r>
              <a:rPr kumimoji="0" lang="fr-FR" sz="800" b="0" i="0" u="none" strike="noStrike" kern="1200" cap="none" spc="0" normalizeH="0" baseline="0" noProof="0" dirty="0">
                <a:ln>
                  <a:noFill/>
                </a:ln>
                <a:solidFill>
                  <a:prstClr val="black">
                    <a:lumMod val="75000"/>
                    <a:lumOff val="25000"/>
                  </a:prstClr>
                </a:solidFill>
                <a:effectLst/>
                <a:uLnTx/>
                <a:uFillTx/>
                <a:ea typeface="+mn-ea"/>
                <a:cs typeface="+mn-cs"/>
              </a:rPr>
              <a:t>** C2S : Contrôle de solde systématique</a:t>
            </a:r>
          </a:p>
        </p:txBody>
      </p:sp>
      <p:graphicFrame>
        <p:nvGraphicFramePr>
          <p:cNvPr id="4" name="Tableau 3">
            <a:extLst>
              <a:ext uri="{FF2B5EF4-FFF2-40B4-BE49-F238E27FC236}">
                <a16:creationId xmlns:a16="http://schemas.microsoft.com/office/drawing/2014/main" id="{B2A48BC5-045B-8024-264C-B8D42D64B554}"/>
              </a:ext>
            </a:extLst>
          </p:cNvPr>
          <p:cNvGraphicFramePr>
            <a:graphicFrameLocks noGrp="1"/>
          </p:cNvGraphicFramePr>
          <p:nvPr>
            <p:extLst>
              <p:ext uri="{D42A27DB-BD31-4B8C-83A1-F6EECF244321}">
                <p14:modId xmlns:p14="http://schemas.microsoft.com/office/powerpoint/2010/main" val="2845620747"/>
              </p:ext>
            </p:extLst>
          </p:nvPr>
        </p:nvGraphicFramePr>
        <p:xfrm>
          <a:off x="5052360" y="2148176"/>
          <a:ext cx="4140000" cy="1734650"/>
        </p:xfrm>
        <a:graphic>
          <a:graphicData uri="http://schemas.openxmlformats.org/drawingml/2006/table">
            <a:tbl>
              <a:tblPr/>
              <a:tblGrid>
                <a:gridCol w="2700000">
                  <a:extLst>
                    <a:ext uri="{9D8B030D-6E8A-4147-A177-3AD203B41FA5}">
                      <a16:colId xmlns:a16="http://schemas.microsoft.com/office/drawing/2014/main" val="2217201341"/>
                    </a:ext>
                  </a:extLst>
                </a:gridCol>
                <a:gridCol w="720000">
                  <a:extLst>
                    <a:ext uri="{9D8B030D-6E8A-4147-A177-3AD203B41FA5}">
                      <a16:colId xmlns:a16="http://schemas.microsoft.com/office/drawing/2014/main" val="2813664654"/>
                    </a:ext>
                  </a:extLst>
                </a:gridCol>
                <a:gridCol w="720000">
                  <a:extLst>
                    <a:ext uri="{9D8B030D-6E8A-4147-A177-3AD203B41FA5}">
                      <a16:colId xmlns:a16="http://schemas.microsoft.com/office/drawing/2014/main" val="3629183442"/>
                    </a:ext>
                  </a:extLst>
                </a:gridCol>
              </a:tblGrid>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fr-FR" sz="1000" b="0" i="0" u="none" strike="noStrike" dirty="0">
                          <a:solidFill>
                            <a:schemeClr val="tx1">
                              <a:lumMod val="75000"/>
                              <a:lumOff val="25000"/>
                            </a:schemeClr>
                          </a:solidFill>
                          <a:effectLst/>
                          <a:latin typeface="+mn-lt"/>
                          <a:cs typeface="Arial" panose="020B0604020202020204" pitchFamily="34" charset="0"/>
                        </a:rPr>
                        <a:t>Version FAMILLE</a:t>
                      </a:r>
                    </a:p>
                  </a:txBody>
                  <a:tcPr marL="5825" marR="5825" marT="58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FFFFFF"/>
                          </a:solidFill>
                          <a:effectLst/>
                          <a:latin typeface="+mn-lt"/>
                          <a:cs typeface="Arial" panose="020B0604020202020204" pitchFamily="34" charset="0"/>
                        </a:rPr>
                        <a:t>Tarif</a:t>
                      </a:r>
                    </a:p>
                    <a:p>
                      <a:pPr algn="ctr" rtl="0" fontAlgn="ctr"/>
                      <a:r>
                        <a:rPr lang="fr-FR" sz="1000" b="1" i="0" u="none" strike="noStrike" dirty="0">
                          <a:solidFill>
                            <a:srgbClr val="FFFFFF"/>
                          </a:solidFill>
                          <a:effectLst/>
                          <a:latin typeface="+mn-lt"/>
                          <a:cs typeface="Arial" panose="020B0604020202020204" pitchFamily="34" charset="0"/>
                        </a:rPr>
                        <a:t>actuel</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1192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0070C0"/>
                          </a:solidFill>
                          <a:effectLst/>
                          <a:latin typeface="+mn-lt"/>
                          <a:cs typeface="Arial" panose="020B0604020202020204" pitchFamily="34" charset="0"/>
                        </a:rPr>
                        <a:t>Tarif</a:t>
                      </a:r>
                    </a:p>
                    <a:p>
                      <a:pPr algn="ctr" rtl="0" fontAlgn="ctr"/>
                      <a:r>
                        <a:rPr lang="fr-FR" sz="1000" b="1" i="0" u="none" strike="noStrike" dirty="0">
                          <a:solidFill>
                            <a:srgbClr val="0070C0"/>
                          </a:solidFill>
                          <a:effectLst/>
                          <a:latin typeface="+mn-lt"/>
                          <a:cs typeface="Arial" panose="020B0604020202020204" pitchFamily="34" charset="0"/>
                        </a:rPr>
                        <a:t>oct. 2024</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859373909"/>
                  </a:ext>
                </a:extLst>
              </a:tr>
              <a:tr h="0">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fr-FR" sz="1000" b="1" i="0" u="none" strike="noStrike" dirty="0">
                          <a:solidFill>
                            <a:schemeClr val="tx1">
                              <a:lumMod val="75000"/>
                              <a:lumOff val="25000"/>
                            </a:schemeClr>
                          </a:solidFill>
                          <a:effectLst/>
                          <a:latin typeface="+mn-lt"/>
                          <a:cs typeface="Arial" panose="020B0604020202020204" pitchFamily="34" charset="0"/>
                        </a:rPr>
                        <a:t>Formule Initial</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938624837"/>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err="1">
                          <a:solidFill>
                            <a:srgbClr val="FFFFFF"/>
                          </a:solidFill>
                          <a:effectLst/>
                          <a:latin typeface="+mn-lt"/>
                          <a:cs typeface="Arial" panose="020B0604020202020204" pitchFamily="34" charset="0"/>
                        </a:rPr>
                        <a:t>Classic</a:t>
                      </a:r>
                      <a:r>
                        <a:rPr lang="fr-FR" sz="1000" b="1" i="0" u="none" strike="noStrike" dirty="0">
                          <a:solidFill>
                            <a:srgbClr val="FFFFFF"/>
                          </a:solidFill>
                          <a:effectLst/>
                          <a:latin typeface="+mn-lt"/>
                          <a:cs typeface="Arial" panose="020B0604020202020204" pitchFamily="34" charset="0"/>
                        </a:rPr>
                        <a:t> à CSQS* / </a:t>
                      </a:r>
                      <a:r>
                        <a:rPr lang="fr-FR" sz="1000" b="1" i="0" u="none" strike="noStrike" dirty="0" err="1">
                          <a:solidFill>
                            <a:srgbClr val="FFFFFF"/>
                          </a:solidFill>
                          <a:effectLst/>
                          <a:latin typeface="+mn-lt"/>
                          <a:cs typeface="Arial" panose="020B0604020202020204" pitchFamily="34" charset="0"/>
                        </a:rPr>
                        <a:t>Classic</a:t>
                      </a:r>
                      <a:endParaRPr lang="fr-FR" sz="1000" b="1" i="0" u="none" strike="noStrike" dirty="0">
                        <a:solidFill>
                          <a:srgbClr val="FFFFFF"/>
                        </a:solidFill>
                        <a:effectLst/>
                        <a:latin typeface="+mn-lt"/>
                        <a:cs typeface="Arial" panose="020B0604020202020204" pitchFamily="34" charset="0"/>
                      </a:endParaRP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0" u="none" strike="noStrike" dirty="0">
                          <a:solidFill>
                            <a:srgbClr val="404040"/>
                          </a:solidFill>
                          <a:effectLst/>
                          <a:latin typeface="+mn-lt"/>
                          <a:cs typeface="Arial" panose="020B0604020202020204" pitchFamily="34" charset="0"/>
                        </a:rPr>
                        <a:t>12,60 €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404040"/>
                          </a:solidFill>
                          <a:effectLst/>
                          <a:latin typeface="+mn-lt"/>
                          <a:cs typeface="Arial" panose="020B0604020202020204" pitchFamily="34" charset="0"/>
                        </a:rPr>
                        <a:t>13,20 €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33626116"/>
                  </a:ext>
                </a:extLst>
              </a:tr>
              <a:tr h="0">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fr-FR" sz="1000" b="1" i="0" u="none" strike="noStrike" dirty="0">
                          <a:solidFill>
                            <a:schemeClr val="tx1">
                              <a:lumMod val="75000"/>
                              <a:lumOff val="25000"/>
                            </a:schemeClr>
                          </a:solidFill>
                          <a:effectLst/>
                          <a:latin typeface="+mn-lt"/>
                          <a:cs typeface="Arial" panose="020B0604020202020204" pitchFamily="34" charset="0"/>
                        </a:rPr>
                        <a:t>Formule Confort</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159647537"/>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err="1">
                          <a:solidFill>
                            <a:srgbClr val="FFFFFF"/>
                          </a:solidFill>
                          <a:effectLst/>
                          <a:latin typeface="+mn-lt"/>
                          <a:cs typeface="Arial" panose="020B0604020202020204" pitchFamily="34" charset="0"/>
                        </a:rPr>
                        <a:t>Classic</a:t>
                      </a:r>
                      <a:r>
                        <a:rPr lang="fr-FR" sz="1000" b="1" i="0" u="none" strike="noStrike" dirty="0">
                          <a:solidFill>
                            <a:srgbClr val="FFFFFF"/>
                          </a:solidFill>
                          <a:effectLst/>
                          <a:latin typeface="+mn-lt"/>
                          <a:cs typeface="Arial" panose="020B0604020202020204" pitchFamily="34" charset="0"/>
                        </a:rPr>
                        <a:t> à CSQS* / </a:t>
                      </a:r>
                      <a:r>
                        <a:rPr lang="fr-FR" sz="1000" b="1" i="0" u="none" strike="noStrike" dirty="0" err="1">
                          <a:solidFill>
                            <a:srgbClr val="FFFFFF"/>
                          </a:solidFill>
                          <a:effectLst/>
                          <a:latin typeface="+mn-lt"/>
                          <a:cs typeface="Arial" panose="020B0604020202020204" pitchFamily="34" charset="0"/>
                        </a:rPr>
                        <a:t>Classic</a:t>
                      </a:r>
                      <a:endParaRPr lang="fr-FR" sz="1000" b="1" i="0" u="none" strike="noStrike" dirty="0">
                        <a:solidFill>
                          <a:srgbClr val="FFFFFF"/>
                        </a:solidFill>
                        <a:effectLst/>
                        <a:latin typeface="+mn-lt"/>
                        <a:cs typeface="Arial" panose="020B0604020202020204" pitchFamily="34" charset="0"/>
                      </a:endParaRP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0" u="none" strike="noStrike" dirty="0">
                          <a:solidFill>
                            <a:srgbClr val="404040"/>
                          </a:solidFill>
                          <a:effectLst/>
                          <a:latin typeface="+mn-lt"/>
                          <a:cs typeface="Arial" panose="020B0604020202020204" pitchFamily="34" charset="0"/>
                        </a:rPr>
                        <a:t>16,10 €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404040"/>
                          </a:solidFill>
                          <a:effectLst/>
                          <a:latin typeface="+mn-lt"/>
                          <a:cs typeface="Arial" panose="020B0604020202020204" pitchFamily="34" charset="0"/>
                        </a:rPr>
                        <a:t>16,90 €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0412239"/>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chemeClr val="tx1">
                              <a:lumMod val="75000"/>
                              <a:lumOff val="25000"/>
                            </a:schemeClr>
                          </a:solidFill>
                          <a:effectLst/>
                          <a:latin typeface="+mn-lt"/>
                          <a:cs typeface="Arial" panose="020B0604020202020204" pitchFamily="34" charset="0"/>
                        </a:rPr>
                        <a:t>Premier</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0" u="none" strike="noStrike" dirty="0">
                          <a:solidFill>
                            <a:srgbClr val="404040"/>
                          </a:solidFill>
                          <a:effectLst/>
                          <a:latin typeface="+mn-lt"/>
                          <a:cs typeface="Arial" panose="020B0604020202020204" pitchFamily="34" charset="0"/>
                        </a:rPr>
                        <a:t>20,40 €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404040"/>
                          </a:solidFill>
                          <a:effectLst/>
                          <a:latin typeface="+mn-lt"/>
                          <a:cs typeface="Arial" panose="020B0604020202020204" pitchFamily="34" charset="0"/>
                        </a:rPr>
                        <a:t>22,00 €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0605078"/>
                  </a:ext>
                </a:extLst>
              </a:tr>
              <a:tr h="0">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fr-FR" sz="1000" b="1" i="0" u="none" strike="noStrike" dirty="0">
                          <a:solidFill>
                            <a:schemeClr val="tx1">
                              <a:lumMod val="75000"/>
                              <a:lumOff val="25000"/>
                            </a:schemeClr>
                          </a:solidFill>
                          <a:effectLst/>
                          <a:latin typeface="+mn-lt"/>
                          <a:cs typeface="Arial" panose="020B0604020202020204" pitchFamily="34" charset="0"/>
                        </a:rPr>
                        <a:t>Formule Optimal</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1509403"/>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err="1">
                          <a:solidFill>
                            <a:srgbClr val="FFFFFF"/>
                          </a:solidFill>
                          <a:effectLst/>
                          <a:latin typeface="+mn-lt"/>
                          <a:cs typeface="Arial" panose="020B0604020202020204" pitchFamily="34" charset="0"/>
                        </a:rPr>
                        <a:t>Classic</a:t>
                      </a:r>
                      <a:r>
                        <a:rPr lang="fr-FR" sz="1000" b="1" i="0" u="none" strike="noStrike" dirty="0">
                          <a:solidFill>
                            <a:srgbClr val="FFFFFF"/>
                          </a:solidFill>
                          <a:effectLst/>
                          <a:latin typeface="+mn-lt"/>
                          <a:cs typeface="Arial" panose="020B0604020202020204" pitchFamily="34" charset="0"/>
                        </a:rPr>
                        <a:t> à CSQS*/</a:t>
                      </a:r>
                      <a:r>
                        <a:rPr lang="fr-FR" sz="1000" b="1" i="0" u="none" strike="noStrike" dirty="0" err="1">
                          <a:solidFill>
                            <a:srgbClr val="FFFFFF"/>
                          </a:solidFill>
                          <a:effectLst/>
                          <a:latin typeface="+mn-lt"/>
                          <a:cs typeface="Arial" panose="020B0604020202020204" pitchFamily="34" charset="0"/>
                        </a:rPr>
                        <a:t>Classic</a:t>
                      </a:r>
                      <a:r>
                        <a:rPr lang="fr-FR" sz="1000" b="1" i="0" u="none" strike="noStrike" dirty="0">
                          <a:solidFill>
                            <a:srgbClr val="FFFFFF"/>
                          </a:solidFill>
                          <a:effectLst/>
                          <a:latin typeface="+mn-lt"/>
                          <a:cs typeface="Arial" panose="020B0604020202020204" pitchFamily="34" charset="0"/>
                        </a:rPr>
                        <a:t>/Premier</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0" u="none" strike="noStrike" dirty="0">
                          <a:solidFill>
                            <a:srgbClr val="404040"/>
                          </a:solidFill>
                          <a:effectLst/>
                          <a:latin typeface="+mn-lt"/>
                          <a:cs typeface="Arial" panose="020B0604020202020204" pitchFamily="34" charset="0"/>
                        </a:rPr>
                        <a:t>29,00 €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404040"/>
                          </a:solidFill>
                          <a:effectLst/>
                          <a:latin typeface="+mn-lt"/>
                          <a:cs typeface="Arial" panose="020B0604020202020204" pitchFamily="34" charset="0"/>
                        </a:rPr>
                        <a:t>30,50 €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36156282"/>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FFFFFF"/>
                          </a:solidFill>
                          <a:effectLst/>
                          <a:latin typeface="+mn-lt"/>
                          <a:cs typeface="Arial" panose="020B0604020202020204" pitchFamily="34" charset="0"/>
                        </a:rPr>
                        <a:t>Platinum</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B7B7B"/>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0" u="none" strike="noStrike" dirty="0">
                          <a:solidFill>
                            <a:srgbClr val="404040"/>
                          </a:solidFill>
                          <a:effectLst/>
                          <a:latin typeface="+mn-lt"/>
                          <a:cs typeface="Arial" panose="020B0604020202020204" pitchFamily="34" charset="0"/>
                        </a:rPr>
                        <a:t>36,50 €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404040"/>
                          </a:solidFill>
                          <a:effectLst/>
                          <a:latin typeface="+mn-lt"/>
                          <a:cs typeface="Arial" panose="020B0604020202020204" pitchFamily="34" charset="0"/>
                        </a:rPr>
                        <a:t>38,30 €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61694881"/>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a:solidFill>
                            <a:srgbClr val="FFFFFF"/>
                          </a:solidFill>
                          <a:effectLst/>
                          <a:latin typeface="+mn-lt"/>
                          <a:cs typeface="Arial" panose="020B0604020202020204" pitchFamily="34" charset="0"/>
                        </a:rPr>
                        <a:t>Infinite</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0" i="0" u="none" strike="noStrike" dirty="0">
                          <a:solidFill>
                            <a:srgbClr val="404040"/>
                          </a:solidFill>
                          <a:effectLst/>
                          <a:latin typeface="+mn-lt"/>
                          <a:cs typeface="Arial" panose="020B0604020202020204" pitchFamily="34" charset="0"/>
                        </a:rPr>
                        <a:t>47,20 €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fr-FR" sz="1000" b="1" i="0" u="none" strike="noStrike" dirty="0">
                          <a:solidFill>
                            <a:srgbClr val="404040"/>
                          </a:solidFill>
                          <a:effectLst/>
                          <a:latin typeface="+mn-lt"/>
                          <a:cs typeface="Arial" panose="020B0604020202020204" pitchFamily="34" charset="0"/>
                        </a:rPr>
                        <a:t>49,50 €</a:t>
                      </a:r>
                    </a:p>
                  </a:txBody>
                  <a:tcPr marL="5825" marR="5825" marT="58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3570380"/>
                  </a:ext>
                </a:extLst>
              </a:tr>
            </a:tbl>
          </a:graphicData>
        </a:graphic>
      </p:graphicFrame>
      <p:sp>
        <p:nvSpPr>
          <p:cNvPr id="6" name="Espace réservé du texte 3">
            <a:extLst>
              <a:ext uri="{FF2B5EF4-FFF2-40B4-BE49-F238E27FC236}">
                <a16:creationId xmlns:a16="http://schemas.microsoft.com/office/drawing/2014/main" id="{5E21BD3E-3FEF-0EB9-7791-0853E40405C4}"/>
              </a:ext>
            </a:extLst>
          </p:cNvPr>
          <p:cNvSpPr txBox="1">
            <a:spLocks/>
          </p:cNvSpPr>
          <p:nvPr/>
        </p:nvSpPr>
        <p:spPr>
          <a:xfrm>
            <a:off x="8391525" y="118004"/>
            <a:ext cx="3427413"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Evolutions tarifaires 1</a:t>
            </a:r>
            <a:r>
              <a:rPr kumimoji="0" lang="fr-FR" sz="1200" b="1" i="0" u="none" strike="noStrike" kern="1200" cap="none" spc="0" normalizeH="0" baseline="30000" noProof="0" dirty="0">
                <a:ln>
                  <a:noFill/>
                </a:ln>
                <a:solidFill>
                  <a:sysClr val="window" lastClr="FFFFFF">
                    <a:lumMod val="50000"/>
                  </a:sysClr>
                </a:solidFill>
                <a:effectLst/>
                <a:uLnTx/>
                <a:uFillTx/>
                <a:latin typeface="Arial Black" panose="020B0A04020102020204" pitchFamily="34" charset="0"/>
                <a:ea typeface="+mn-ea"/>
                <a:cs typeface="+mn-cs"/>
              </a:rPr>
              <a:t>er</a:t>
            </a: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 </a:t>
            </a:r>
            <a:r>
              <a:rPr lang="fr-FR" dirty="0">
                <a:solidFill>
                  <a:sysClr val="window" lastClr="FFFFFF">
                    <a:lumMod val="50000"/>
                  </a:sysClr>
                </a:solidFill>
              </a:rPr>
              <a:t>octobre </a:t>
            </a: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2024</a:t>
            </a:r>
          </a:p>
        </p:txBody>
      </p:sp>
    </p:spTree>
    <p:extLst>
      <p:ext uri="{BB962C8B-B14F-4D97-AF65-F5344CB8AC3E}">
        <p14:creationId xmlns:p14="http://schemas.microsoft.com/office/powerpoint/2010/main" val="290423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9" grpId="0" animBg="1"/>
      <p:bldP spid="20" grpId="0" animBg="1"/>
      <p:bldP spid="21" grpId="0" animBg="1"/>
      <p:bldP spid="22" grpId="0" animBg="1"/>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695325" y="1388669"/>
            <a:ext cx="10980738" cy="5116906"/>
          </a:xfrm>
        </p:spPr>
        <p:txBody>
          <a:bodyPr/>
          <a:lstStyle/>
          <a:p>
            <a:pPr>
              <a:buClr>
                <a:srgbClr val="D11921"/>
              </a:buClr>
            </a:pPr>
            <a:r>
              <a:rPr lang="fr-FR" dirty="0"/>
              <a:t>Nos Formules en version Famille sont un avantage concurrentiel énorme, nous permettant de développer notre fonds de commerce au travers de la conquête de l’ensemble des membres de la famille (conjoints et enfants).</a:t>
            </a:r>
          </a:p>
          <a:p>
            <a:pPr>
              <a:buClr>
                <a:srgbClr val="D11921"/>
              </a:buClr>
            </a:pPr>
            <a:r>
              <a:rPr lang="fr-FR" dirty="0"/>
              <a:t>Prenons l’exemple d’un couple équipé d’un compte joint et de chacun un compte individuel. La cotisation globale payée pour l’ensemble de la relation est un atout à mettre en avant. La représentation graphique ci-dessous compare le prix payé pour notre Formule Famille à celui de nos principaux concurrents :</a:t>
            </a:r>
          </a:p>
          <a:p>
            <a:pPr>
              <a:buClr>
                <a:srgbClr val="EE1C25"/>
              </a:buClr>
            </a:pPr>
            <a:endParaRPr lang="fr-FR" sz="2400" dirty="0"/>
          </a:p>
          <a:p>
            <a:pPr>
              <a:buClr>
                <a:srgbClr val="EE1C25"/>
              </a:buClr>
            </a:pPr>
            <a:endParaRPr lang="fr-FR" dirty="0"/>
          </a:p>
          <a:p>
            <a:pPr>
              <a:buClr>
                <a:srgbClr val="EE1C25"/>
              </a:buClr>
            </a:pPr>
            <a:endParaRPr lang="fr-FR" dirty="0"/>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pPr marL="0" indent="0">
              <a:buNone/>
            </a:pPr>
            <a:r>
              <a:rPr lang="fr-FR" sz="1800" dirty="0"/>
              <a:t>… tout en conservant un </a:t>
            </a:r>
            <a:r>
              <a:rPr lang="fr-FR" sz="1800" dirty="0">
                <a:solidFill>
                  <a:srgbClr val="D11921"/>
                </a:solidFill>
              </a:rPr>
              <a:t>avantage prédominant </a:t>
            </a:r>
            <a:r>
              <a:rPr lang="fr-FR" sz="1800" dirty="0"/>
              <a:t>au travers de la </a:t>
            </a:r>
            <a:r>
              <a:rPr lang="fr-FR" sz="1800" dirty="0">
                <a:solidFill>
                  <a:srgbClr val="D11921"/>
                </a:solidFill>
              </a:rPr>
              <a:t>Formule Famille</a:t>
            </a:r>
            <a:r>
              <a:rPr lang="fr-FR" sz="1800" dirty="0"/>
              <a:t>.</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2</a:t>
            </a:r>
          </a:p>
        </p:txBody>
      </p:sp>
      <p:pic>
        <p:nvPicPr>
          <p:cNvPr id="25" name="Picture 2" descr="Vecteur les mains frappent dans un style plat, applaudissements félicitations applaudissements.">
            <a:extLst>
              <a:ext uri="{FF2B5EF4-FFF2-40B4-BE49-F238E27FC236}">
                <a16:creationId xmlns:a16="http://schemas.microsoft.com/office/drawing/2014/main" id="{FAA14D21-2349-A2F1-D055-3DD705B544DA}"/>
              </a:ext>
            </a:extLst>
          </p:cNvPr>
          <p:cNvPicPr>
            <a:picLocks noChangeAspect="1" noChangeArrowheads="1"/>
          </p:cNvPicPr>
          <p:nvPr/>
        </p:nvPicPr>
        <p:blipFill rotWithShape="1">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l="60583"/>
          <a:stretch/>
        </p:blipFill>
        <p:spPr bwMode="auto">
          <a:xfrm>
            <a:off x="11133573" y="5345823"/>
            <a:ext cx="1068475" cy="111956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AC00D7FC-A659-ED7C-82FC-197F1B03DC94}"/>
              </a:ext>
            </a:extLst>
          </p:cNvPr>
          <p:cNvGrpSpPr/>
          <p:nvPr/>
        </p:nvGrpSpPr>
        <p:grpSpPr>
          <a:xfrm>
            <a:off x="3237561" y="2763956"/>
            <a:ext cx="6320471" cy="2825792"/>
            <a:chOff x="799367" y="2809357"/>
            <a:chExt cx="6320471" cy="2825792"/>
          </a:xfrm>
        </p:grpSpPr>
        <p:graphicFrame>
          <p:nvGraphicFramePr>
            <p:cNvPr id="38" name="Graphique 37">
              <a:extLst>
                <a:ext uri="{FF2B5EF4-FFF2-40B4-BE49-F238E27FC236}">
                  <a16:creationId xmlns:a16="http://schemas.microsoft.com/office/drawing/2014/main" id="{26C7C159-5CCE-3A60-9E51-F773A8387AB1}"/>
                </a:ext>
              </a:extLst>
            </p:cNvPr>
            <p:cNvGraphicFramePr>
              <a:graphicFrameLocks/>
            </p:cNvGraphicFramePr>
            <p:nvPr>
              <p:extLst>
                <p:ext uri="{D42A27DB-BD31-4B8C-83A1-F6EECF244321}">
                  <p14:modId xmlns:p14="http://schemas.microsoft.com/office/powerpoint/2010/main" val="4042680502"/>
                </p:ext>
              </p:extLst>
            </p:nvPr>
          </p:nvGraphicFramePr>
          <p:xfrm>
            <a:off x="799367" y="2809357"/>
            <a:ext cx="4572000" cy="2825792"/>
          </p:xfrm>
          <a:graphic>
            <a:graphicData uri="http://schemas.openxmlformats.org/drawingml/2006/chart">
              <c:chart xmlns:c="http://schemas.openxmlformats.org/drawingml/2006/chart" xmlns:r="http://schemas.openxmlformats.org/officeDocument/2006/relationships" r:id="rId4"/>
            </a:graphicData>
          </a:graphic>
        </p:graphicFrame>
        <p:grpSp>
          <p:nvGrpSpPr>
            <p:cNvPr id="4" name="Groupe 3">
              <a:extLst>
                <a:ext uri="{FF2B5EF4-FFF2-40B4-BE49-F238E27FC236}">
                  <a16:creationId xmlns:a16="http://schemas.microsoft.com/office/drawing/2014/main" id="{2A426514-16DC-51D1-6EEA-4362114795C9}"/>
                </a:ext>
              </a:extLst>
            </p:cNvPr>
            <p:cNvGrpSpPr/>
            <p:nvPr/>
          </p:nvGrpSpPr>
          <p:grpSpPr>
            <a:xfrm>
              <a:off x="5377951" y="4011400"/>
              <a:ext cx="1741887" cy="728664"/>
              <a:chOff x="5452599" y="3974076"/>
              <a:chExt cx="1741887" cy="728664"/>
            </a:xfrm>
          </p:grpSpPr>
          <p:sp>
            <p:nvSpPr>
              <p:cNvPr id="43" name="Rectangle 42">
                <a:extLst>
                  <a:ext uri="{FF2B5EF4-FFF2-40B4-BE49-F238E27FC236}">
                    <a16:creationId xmlns:a16="http://schemas.microsoft.com/office/drawing/2014/main" id="{987C4EED-27AF-225C-51DF-B874845959C6}"/>
                  </a:ext>
                </a:extLst>
              </p:cNvPr>
              <p:cNvSpPr/>
              <p:nvPr/>
            </p:nvSpPr>
            <p:spPr>
              <a:xfrm>
                <a:off x="5452599" y="4501317"/>
                <a:ext cx="378418" cy="64293"/>
              </a:xfrm>
              <a:prstGeom prst="rect">
                <a:avLst/>
              </a:prstGeom>
              <a:solidFill>
                <a:srgbClr val="F7BA9B"/>
              </a:solidFill>
              <a:ln>
                <a:solidFill>
                  <a:srgbClr val="F7BA9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F7BA9B"/>
                  </a:solidFill>
                </a:endParaRPr>
              </a:p>
            </p:txBody>
          </p:sp>
          <p:sp>
            <p:nvSpPr>
              <p:cNvPr id="44" name="Rectangle 43">
                <a:extLst>
                  <a:ext uri="{FF2B5EF4-FFF2-40B4-BE49-F238E27FC236}">
                    <a16:creationId xmlns:a16="http://schemas.microsoft.com/office/drawing/2014/main" id="{99071B6D-9EB0-72B6-F517-D7BC0CD086C1}"/>
                  </a:ext>
                </a:extLst>
              </p:cNvPr>
              <p:cNvSpPr/>
              <p:nvPr/>
            </p:nvSpPr>
            <p:spPr>
              <a:xfrm>
                <a:off x="5452599" y="4111207"/>
                <a:ext cx="378418" cy="64293"/>
              </a:xfrm>
              <a:prstGeom prst="rect">
                <a:avLst/>
              </a:prstGeom>
              <a:solidFill>
                <a:srgbClr val="D88B57"/>
              </a:solidFill>
              <a:ln>
                <a:solidFill>
                  <a:srgbClr val="D88B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F7BA9B"/>
                  </a:solidFill>
                </a:endParaRPr>
              </a:p>
            </p:txBody>
          </p:sp>
          <p:sp>
            <p:nvSpPr>
              <p:cNvPr id="46" name="ZoneTexte 45">
                <a:extLst>
                  <a:ext uri="{FF2B5EF4-FFF2-40B4-BE49-F238E27FC236}">
                    <a16:creationId xmlns:a16="http://schemas.microsoft.com/office/drawing/2014/main" id="{3C350978-6BAE-AD98-A782-5557AF41A4F3}"/>
                  </a:ext>
                </a:extLst>
              </p:cNvPr>
              <p:cNvSpPr txBox="1"/>
              <p:nvPr/>
            </p:nvSpPr>
            <p:spPr>
              <a:xfrm>
                <a:off x="5831017" y="4364186"/>
                <a:ext cx="1363469" cy="338554"/>
              </a:xfrm>
              <a:prstGeom prst="rect">
                <a:avLst/>
              </a:prstGeom>
              <a:noFill/>
            </p:spPr>
            <p:txBody>
              <a:bodyPr wrap="square">
                <a:spAutoFit/>
              </a:bodyPr>
              <a:lstStyle/>
              <a:p>
                <a:r>
                  <a:rPr lang="fr-FR" sz="800" dirty="0">
                    <a:solidFill>
                      <a:schemeClr val="tx1">
                        <a:lumMod val="75000"/>
                        <a:lumOff val="25000"/>
                      </a:schemeClr>
                    </a:solidFill>
                  </a:rPr>
                  <a:t>Formule Optimal avec Visa Premier</a:t>
                </a:r>
              </a:p>
            </p:txBody>
          </p:sp>
          <p:sp>
            <p:nvSpPr>
              <p:cNvPr id="47" name="ZoneTexte 46">
                <a:extLst>
                  <a:ext uri="{FF2B5EF4-FFF2-40B4-BE49-F238E27FC236}">
                    <a16:creationId xmlns:a16="http://schemas.microsoft.com/office/drawing/2014/main" id="{4F22A34D-18CD-7125-376E-DB0BA47472BB}"/>
                  </a:ext>
                </a:extLst>
              </p:cNvPr>
              <p:cNvSpPr txBox="1"/>
              <p:nvPr/>
            </p:nvSpPr>
            <p:spPr>
              <a:xfrm>
                <a:off x="5831017" y="3974076"/>
                <a:ext cx="1363469" cy="338554"/>
              </a:xfrm>
              <a:prstGeom prst="rect">
                <a:avLst/>
              </a:prstGeom>
              <a:noFill/>
            </p:spPr>
            <p:txBody>
              <a:bodyPr wrap="square">
                <a:spAutoFit/>
              </a:bodyPr>
              <a:lstStyle/>
              <a:p>
                <a:r>
                  <a:rPr lang="fr-FR" sz="800" dirty="0">
                    <a:solidFill>
                      <a:schemeClr val="tx1">
                        <a:lumMod val="75000"/>
                        <a:lumOff val="25000"/>
                      </a:schemeClr>
                    </a:solidFill>
                  </a:rPr>
                  <a:t>Formule Confort avec Visa Premier</a:t>
                </a:r>
              </a:p>
            </p:txBody>
          </p:sp>
        </p:grpSp>
        <p:sp>
          <p:nvSpPr>
            <p:cNvPr id="6" name="Rectangle 5">
              <a:extLst>
                <a:ext uri="{FF2B5EF4-FFF2-40B4-BE49-F238E27FC236}">
                  <a16:creationId xmlns:a16="http://schemas.microsoft.com/office/drawing/2014/main" id="{7EE1FB41-8972-D348-520E-F538269F18FA}"/>
                </a:ext>
              </a:extLst>
            </p:cNvPr>
            <p:cNvSpPr/>
            <p:nvPr/>
          </p:nvSpPr>
          <p:spPr>
            <a:xfrm>
              <a:off x="1301583" y="3956453"/>
              <a:ext cx="847389" cy="1613923"/>
            </a:xfrm>
            <a:prstGeom prst="rect">
              <a:avLst/>
            </a:prstGeom>
            <a:noFill/>
            <a:ln w="28575">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a:extLst>
                <a:ext uri="{FF2B5EF4-FFF2-40B4-BE49-F238E27FC236}">
                  <a16:creationId xmlns:a16="http://schemas.microsoft.com/office/drawing/2014/main" id="{74C1FDCD-1CA2-EE37-7860-F4D76C70C3E7}"/>
                </a:ext>
              </a:extLst>
            </p:cNvPr>
            <p:cNvSpPr/>
            <p:nvPr/>
          </p:nvSpPr>
          <p:spPr>
            <a:xfrm>
              <a:off x="1231641" y="3582955"/>
              <a:ext cx="998375" cy="2705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lumMod val="75000"/>
                    </a:schemeClr>
                  </a:solidFill>
                </a:rPr>
                <a:t>1 cotisation Famille</a:t>
              </a:r>
            </a:p>
          </p:txBody>
        </p:sp>
        <p:sp>
          <p:nvSpPr>
            <p:cNvPr id="11" name="Rectangle 10">
              <a:extLst>
                <a:ext uri="{FF2B5EF4-FFF2-40B4-BE49-F238E27FC236}">
                  <a16:creationId xmlns:a16="http://schemas.microsoft.com/office/drawing/2014/main" id="{93C09F46-77A7-87D5-8E93-A3445C1ABF89}"/>
                </a:ext>
              </a:extLst>
            </p:cNvPr>
            <p:cNvSpPr/>
            <p:nvPr/>
          </p:nvSpPr>
          <p:spPr>
            <a:xfrm>
              <a:off x="2253014" y="3684377"/>
              <a:ext cx="998375" cy="2705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lumMod val="75000"/>
                    </a:schemeClr>
                  </a:solidFill>
                </a:rPr>
                <a:t>1 cotisation Famille</a:t>
              </a:r>
            </a:p>
          </p:txBody>
        </p:sp>
        <p:sp>
          <p:nvSpPr>
            <p:cNvPr id="13" name="Rectangle 12">
              <a:extLst>
                <a:ext uri="{FF2B5EF4-FFF2-40B4-BE49-F238E27FC236}">
                  <a16:creationId xmlns:a16="http://schemas.microsoft.com/office/drawing/2014/main" id="{7AE76C61-7AEF-EAC8-92A7-86A4F8BA1AC5}"/>
                </a:ext>
              </a:extLst>
            </p:cNvPr>
            <p:cNvSpPr/>
            <p:nvPr/>
          </p:nvSpPr>
          <p:spPr>
            <a:xfrm>
              <a:off x="3242058" y="4111549"/>
              <a:ext cx="998375" cy="68361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lumMod val="75000"/>
                    </a:schemeClr>
                  </a:solidFill>
                </a:rPr>
                <a:t>1 cotisation individuelle +</a:t>
              </a:r>
            </a:p>
            <a:p>
              <a:pPr algn="ctr"/>
              <a:r>
                <a:rPr lang="fr-FR" sz="1000" b="1" dirty="0">
                  <a:solidFill>
                    <a:schemeClr val="accent4">
                      <a:lumMod val="75000"/>
                    </a:schemeClr>
                  </a:solidFill>
                </a:rPr>
                <a:t>2 cotisations Duo’s</a:t>
              </a:r>
            </a:p>
          </p:txBody>
        </p:sp>
        <p:sp>
          <p:nvSpPr>
            <p:cNvPr id="14" name="Rectangle 13">
              <a:extLst>
                <a:ext uri="{FF2B5EF4-FFF2-40B4-BE49-F238E27FC236}">
                  <a16:creationId xmlns:a16="http://schemas.microsoft.com/office/drawing/2014/main" id="{E334B266-09A4-172E-F612-5F229A07E953}"/>
                </a:ext>
              </a:extLst>
            </p:cNvPr>
            <p:cNvSpPr/>
            <p:nvPr/>
          </p:nvSpPr>
          <p:spPr>
            <a:xfrm>
              <a:off x="4240433" y="3497057"/>
              <a:ext cx="998375" cy="68361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lumMod val="75000"/>
                    </a:schemeClr>
                  </a:solidFill>
                </a:rPr>
                <a:t>3 cotisations individuelles</a:t>
              </a:r>
            </a:p>
          </p:txBody>
        </p:sp>
      </p:grpSp>
      <p:sp>
        <p:nvSpPr>
          <p:cNvPr id="15" name="Espace réservé du texte 3">
            <a:extLst>
              <a:ext uri="{FF2B5EF4-FFF2-40B4-BE49-F238E27FC236}">
                <a16:creationId xmlns:a16="http://schemas.microsoft.com/office/drawing/2014/main" id="{35E8D11B-DA6E-64EC-DF60-4C4D7B54DB4D}"/>
              </a:ext>
            </a:extLst>
          </p:cNvPr>
          <p:cNvSpPr txBox="1">
            <a:spLocks/>
          </p:cNvSpPr>
          <p:nvPr/>
        </p:nvSpPr>
        <p:spPr>
          <a:xfrm>
            <a:off x="8391525" y="118004"/>
            <a:ext cx="3427413"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Evolutions tarifaires 1</a:t>
            </a:r>
            <a:r>
              <a:rPr kumimoji="0" lang="fr-FR" sz="1200" b="1" i="0" u="none" strike="noStrike" kern="1200" cap="none" spc="0" normalizeH="0" baseline="30000" noProof="0" dirty="0">
                <a:ln>
                  <a:noFill/>
                </a:ln>
                <a:solidFill>
                  <a:sysClr val="window" lastClr="FFFFFF">
                    <a:lumMod val="50000"/>
                  </a:sysClr>
                </a:solidFill>
                <a:effectLst/>
                <a:uLnTx/>
                <a:uFillTx/>
                <a:latin typeface="Arial Black" panose="020B0A04020102020204" pitchFamily="34" charset="0"/>
                <a:ea typeface="+mn-ea"/>
                <a:cs typeface="+mn-cs"/>
              </a:rPr>
              <a:t>er</a:t>
            </a: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 </a:t>
            </a:r>
            <a:r>
              <a:rPr lang="fr-FR" dirty="0">
                <a:solidFill>
                  <a:sysClr val="window" lastClr="FFFFFF">
                    <a:lumMod val="50000"/>
                  </a:sysClr>
                </a:solidFill>
              </a:rPr>
              <a:t>octobre </a:t>
            </a: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2024</a:t>
            </a:r>
          </a:p>
        </p:txBody>
      </p:sp>
      <p:sp>
        <p:nvSpPr>
          <p:cNvPr id="9" name="Espace réservé du contenu 1">
            <a:extLst>
              <a:ext uri="{FF2B5EF4-FFF2-40B4-BE49-F238E27FC236}">
                <a16:creationId xmlns:a16="http://schemas.microsoft.com/office/drawing/2014/main" id="{C0322E01-B26E-D576-C403-70D25B123ED2}"/>
              </a:ext>
            </a:extLst>
          </p:cNvPr>
          <p:cNvSpPr txBox="1">
            <a:spLocks/>
          </p:cNvSpPr>
          <p:nvPr/>
        </p:nvSpPr>
        <p:spPr>
          <a:xfrm>
            <a:off x="605631" y="5576530"/>
            <a:ext cx="10738980" cy="88823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D11921"/>
              </a:buClr>
            </a:pPr>
            <a:r>
              <a:rPr lang="fr-FR" b="1" dirty="0"/>
              <a:t>Grâce à la stratégie tarifaire développée au travers des Formules version Famille, aucun établissement de la place nous égalent. On peut donc attaquer la concurrence avec ces tarifs imbattables. Cette offre a un poids primordial dans le développement de notre conquête des conjoints et des enfants.</a:t>
            </a:r>
          </a:p>
        </p:txBody>
      </p:sp>
    </p:spTree>
    <p:extLst>
      <p:ext uri="{BB962C8B-B14F-4D97-AF65-F5344CB8AC3E}">
        <p14:creationId xmlns:p14="http://schemas.microsoft.com/office/powerpoint/2010/main" val="20573895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510F6A5-D22F-876D-7A7B-711E34FFB27A}"/>
              </a:ext>
            </a:extLst>
          </p:cNvPr>
          <p:cNvSpPr>
            <a:spLocks noGrp="1"/>
          </p:cNvSpPr>
          <p:nvPr>
            <p:ph idx="17"/>
          </p:nvPr>
        </p:nvSpPr>
        <p:spPr>
          <a:xfrm>
            <a:off x="587849" y="1428138"/>
            <a:ext cx="5508152" cy="1577592"/>
          </a:xfrm>
        </p:spPr>
        <p:txBody>
          <a:bodyPr/>
          <a:lstStyle/>
          <a:p>
            <a:r>
              <a:rPr lang="fr-FR" dirty="0"/>
              <a:t>Notre gamme de cartes élargie permet d’adapter le besoin à chaque situation détectée.</a:t>
            </a:r>
          </a:p>
          <a:p>
            <a:r>
              <a:rPr lang="fr-FR" dirty="0"/>
              <a:t>De la carte à Consultation de Solde Systématique, à la carte </a:t>
            </a:r>
            <a:r>
              <a:rPr lang="fr-FR" dirty="0" err="1"/>
              <a:t>Infinite</a:t>
            </a:r>
            <a:r>
              <a:rPr lang="fr-FR" dirty="0"/>
              <a:t>, notre établissement propose la </a:t>
            </a:r>
            <a:r>
              <a:rPr lang="fr-FR" sz="1600" dirty="0">
                <a:solidFill>
                  <a:schemeClr val="tx1">
                    <a:lumMod val="75000"/>
                    <a:lumOff val="25000"/>
                  </a:schemeClr>
                </a:solidFill>
              </a:rPr>
              <a:t>gamme de cartes bancaires et de services associés la plus complète du marché.</a:t>
            </a:r>
            <a:endParaRPr lang="fr-FR" sz="1400" dirty="0">
              <a:solidFill>
                <a:schemeClr val="tx1">
                  <a:lumMod val="75000"/>
                  <a:lumOff val="25000"/>
                </a:schemeClr>
              </a:solidFill>
            </a:endParaRPr>
          </a:p>
          <a:p>
            <a:pPr marL="0" indent="0">
              <a:buNone/>
            </a:pPr>
            <a:endParaRPr lang="fr-FR" dirty="0"/>
          </a:p>
        </p:txBody>
      </p:sp>
      <p:sp>
        <p:nvSpPr>
          <p:cNvPr id="3" name="Espace réservé du texte 2">
            <a:extLst>
              <a:ext uri="{FF2B5EF4-FFF2-40B4-BE49-F238E27FC236}">
                <a16:creationId xmlns:a16="http://schemas.microsoft.com/office/drawing/2014/main" id="{A25736B3-FEB7-3B94-9277-104424681621}"/>
              </a:ext>
            </a:extLst>
          </p:cNvPr>
          <p:cNvSpPr>
            <a:spLocks noGrp="1"/>
          </p:cNvSpPr>
          <p:nvPr>
            <p:ph type="body" sz="quarter" idx="12"/>
          </p:nvPr>
        </p:nvSpPr>
        <p:spPr>
          <a:xfrm>
            <a:off x="695324" y="464147"/>
            <a:ext cx="11161762" cy="720000"/>
          </a:xfrm>
        </p:spPr>
        <p:txBody>
          <a:bodyPr/>
          <a:lstStyle/>
          <a:p>
            <a:r>
              <a:rPr lang="fr-FR" dirty="0"/>
              <a:t>Nous disposons d’une gamme de cartes élargie et d’une application bancaire reconnue.</a:t>
            </a:r>
          </a:p>
        </p:txBody>
      </p:sp>
      <p:sp>
        <p:nvSpPr>
          <p:cNvPr id="4" name="Espace réservé du texte 3">
            <a:extLst>
              <a:ext uri="{FF2B5EF4-FFF2-40B4-BE49-F238E27FC236}">
                <a16:creationId xmlns:a16="http://schemas.microsoft.com/office/drawing/2014/main" id="{ECB06E32-2C9C-03E6-5F3A-A7AC5800EF48}"/>
              </a:ext>
            </a:extLst>
          </p:cNvPr>
          <p:cNvSpPr>
            <a:spLocks noGrp="1"/>
          </p:cNvSpPr>
          <p:nvPr>
            <p:ph type="body" sz="quarter" idx="14"/>
          </p:nvPr>
        </p:nvSpPr>
        <p:spPr/>
        <p:txBody>
          <a:bodyPr/>
          <a:lstStyle/>
          <a:p>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Evolutions tarifaires 1</a:t>
            </a:r>
            <a:r>
              <a:rPr kumimoji="0" lang="fr-FR" sz="1200" b="1" i="0" u="none" strike="noStrike" kern="1200" cap="none" spc="0" normalizeH="0" baseline="30000" noProof="0" dirty="0">
                <a:ln>
                  <a:noFill/>
                </a:ln>
                <a:solidFill>
                  <a:sysClr val="window" lastClr="FFFFFF">
                    <a:lumMod val="50000"/>
                  </a:sysClr>
                </a:solidFill>
                <a:effectLst/>
                <a:uLnTx/>
                <a:uFillTx/>
                <a:latin typeface="Arial Black" panose="020B0A04020102020204" pitchFamily="34" charset="0"/>
                <a:ea typeface="+mn-ea"/>
                <a:cs typeface="+mn-cs"/>
              </a:rPr>
              <a:t>er</a:t>
            </a: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 </a:t>
            </a:r>
            <a:r>
              <a:rPr lang="fr-FR" dirty="0">
                <a:solidFill>
                  <a:sysClr val="window" lastClr="FFFFFF">
                    <a:lumMod val="50000"/>
                  </a:sysClr>
                </a:solidFill>
              </a:rPr>
              <a:t>octobre </a:t>
            </a: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2024</a:t>
            </a:r>
          </a:p>
        </p:txBody>
      </p:sp>
      <p:sp>
        <p:nvSpPr>
          <p:cNvPr id="5" name="Espace réservé du texte 4">
            <a:extLst>
              <a:ext uri="{FF2B5EF4-FFF2-40B4-BE49-F238E27FC236}">
                <a16:creationId xmlns:a16="http://schemas.microsoft.com/office/drawing/2014/main" id="{25FB6960-E6AF-704C-C8B5-B5E0886CF24B}"/>
              </a:ext>
            </a:extLst>
          </p:cNvPr>
          <p:cNvSpPr>
            <a:spLocks noGrp="1"/>
          </p:cNvSpPr>
          <p:nvPr>
            <p:ph type="body" sz="quarter" idx="16"/>
          </p:nvPr>
        </p:nvSpPr>
        <p:spPr/>
        <p:txBody>
          <a:bodyPr/>
          <a:lstStyle/>
          <a:p>
            <a:r>
              <a:rPr lang="fr-FR" dirty="0"/>
              <a:t>2</a:t>
            </a:r>
          </a:p>
        </p:txBody>
      </p:sp>
      <p:sp>
        <p:nvSpPr>
          <p:cNvPr id="6" name="Rectangle 5">
            <a:extLst>
              <a:ext uri="{FF2B5EF4-FFF2-40B4-BE49-F238E27FC236}">
                <a16:creationId xmlns:a16="http://schemas.microsoft.com/office/drawing/2014/main" id="{97E775DE-539D-BD5E-132D-0E5E853931D9}"/>
              </a:ext>
            </a:extLst>
          </p:cNvPr>
          <p:cNvSpPr/>
          <p:nvPr/>
        </p:nvSpPr>
        <p:spPr>
          <a:xfrm>
            <a:off x="1002211" y="3575095"/>
            <a:ext cx="4521811" cy="267063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lumMod val="75000"/>
                    <a:lumOff val="25000"/>
                  </a:schemeClr>
                </a:solidFill>
              </a:rPr>
              <a:t>Nous nous démarquons sur la clientèle Premium</a:t>
            </a:r>
          </a:p>
          <a:p>
            <a:pPr algn="ctr"/>
            <a:endParaRPr lang="fr-FR" sz="1400" i="1" dirty="0">
              <a:solidFill>
                <a:schemeClr val="tx1">
                  <a:lumMod val="75000"/>
                  <a:lumOff val="25000"/>
                </a:schemeClr>
              </a:solidFill>
            </a:endParaRPr>
          </a:p>
          <a:p>
            <a:pPr algn="ctr"/>
            <a:r>
              <a:rPr lang="fr-FR" sz="1400" dirty="0">
                <a:solidFill>
                  <a:schemeClr val="tx1">
                    <a:lumMod val="75000"/>
                    <a:lumOff val="25000"/>
                  </a:schemeClr>
                </a:solidFill>
              </a:rPr>
              <a:t>Crédit Mutuel ne propose pas de cartes Platinum et </a:t>
            </a:r>
            <a:r>
              <a:rPr lang="fr-FR" sz="1400" dirty="0" err="1">
                <a:solidFill>
                  <a:schemeClr val="tx1">
                    <a:lumMod val="75000"/>
                    <a:lumOff val="25000"/>
                  </a:schemeClr>
                </a:solidFill>
              </a:rPr>
              <a:t>Infinite</a:t>
            </a:r>
            <a:r>
              <a:rPr lang="fr-FR" sz="1400" dirty="0">
                <a:solidFill>
                  <a:schemeClr val="tx1">
                    <a:lumMod val="75000"/>
                    <a:lumOff val="25000"/>
                  </a:schemeClr>
                </a:solidFill>
              </a:rPr>
              <a:t> dans le cadre de ses offres groupées de services.</a:t>
            </a:r>
          </a:p>
          <a:p>
            <a:pPr algn="ctr"/>
            <a:endParaRPr lang="fr-FR" sz="1400" dirty="0">
              <a:solidFill>
                <a:schemeClr val="tx1">
                  <a:lumMod val="75000"/>
                  <a:lumOff val="25000"/>
                </a:schemeClr>
              </a:solidFill>
            </a:endParaRPr>
          </a:p>
          <a:p>
            <a:pPr algn="ctr"/>
            <a:r>
              <a:rPr lang="fr-FR" sz="1400" dirty="0">
                <a:solidFill>
                  <a:schemeClr val="tx1">
                    <a:lumMod val="75000"/>
                    <a:lumOff val="25000"/>
                  </a:schemeClr>
                </a:solidFill>
              </a:rPr>
              <a:t>Crédit Agricole ne commercialise pas la carte Platinum.</a:t>
            </a:r>
          </a:p>
          <a:p>
            <a:pPr algn="ctr"/>
            <a:endParaRPr lang="fr-FR" sz="1400" dirty="0">
              <a:solidFill>
                <a:schemeClr val="tx1">
                  <a:lumMod val="75000"/>
                  <a:lumOff val="25000"/>
                </a:schemeClr>
              </a:solidFill>
            </a:endParaRPr>
          </a:p>
          <a:p>
            <a:pPr algn="ctr"/>
            <a:r>
              <a:rPr lang="fr-FR" sz="1400" dirty="0" err="1">
                <a:solidFill>
                  <a:schemeClr val="tx1">
                    <a:lumMod val="75000"/>
                    <a:lumOff val="25000"/>
                  </a:schemeClr>
                </a:solidFill>
              </a:rPr>
              <a:t>BoursoBank</a:t>
            </a:r>
            <a:r>
              <a:rPr lang="fr-FR" sz="1400" dirty="0">
                <a:solidFill>
                  <a:schemeClr val="tx1">
                    <a:lumMod val="75000"/>
                    <a:lumOff val="25000"/>
                  </a:schemeClr>
                </a:solidFill>
              </a:rPr>
              <a:t> a abandonné la gratuité permanente et pratique un positionnement tarifaire dans les standards des marchés de banque de réseau pour son offre équivalente à nos Formules.</a:t>
            </a:r>
          </a:p>
        </p:txBody>
      </p:sp>
      <p:pic>
        <p:nvPicPr>
          <p:cNvPr id="7" name="Image 6">
            <a:extLst>
              <a:ext uri="{FF2B5EF4-FFF2-40B4-BE49-F238E27FC236}">
                <a16:creationId xmlns:a16="http://schemas.microsoft.com/office/drawing/2014/main" id="{88C38412-2782-A7A1-F39A-AD2014FA3CC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052038" y="3073657"/>
            <a:ext cx="483423" cy="600980"/>
          </a:xfrm>
          <a:prstGeom prst="rect">
            <a:avLst/>
          </a:prstGeom>
        </p:spPr>
      </p:pic>
      <p:sp>
        <p:nvSpPr>
          <p:cNvPr id="8" name="Espace réservé du contenu 1">
            <a:extLst>
              <a:ext uri="{FF2B5EF4-FFF2-40B4-BE49-F238E27FC236}">
                <a16:creationId xmlns:a16="http://schemas.microsoft.com/office/drawing/2014/main" id="{20BFC0A8-6AFF-58EE-6813-BA7BB9576122}"/>
              </a:ext>
            </a:extLst>
          </p:cNvPr>
          <p:cNvSpPr txBox="1">
            <a:spLocks/>
          </p:cNvSpPr>
          <p:nvPr/>
        </p:nvSpPr>
        <p:spPr>
          <a:xfrm>
            <a:off x="6366084" y="3994046"/>
            <a:ext cx="5105015" cy="157759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Notre application </a:t>
            </a:r>
            <a:r>
              <a:rPr lang="fr-FR" dirty="0" err="1"/>
              <a:t>Banxo</a:t>
            </a:r>
            <a:r>
              <a:rPr lang="fr-FR" dirty="0"/>
              <a:t> est plébiscitée par nos clients car elle leur facilite le quotidien.</a:t>
            </a:r>
          </a:p>
          <a:p>
            <a:r>
              <a:rPr lang="fr-FR" dirty="0"/>
              <a:t>Les atouts forts d’une relation client / banque repose sur :</a:t>
            </a:r>
          </a:p>
          <a:p>
            <a:pPr marL="810900" lvl="1" indent="-342900">
              <a:buFont typeface="+mj-lt"/>
              <a:buAutoNum type="arabicPeriod"/>
            </a:pPr>
            <a:r>
              <a:rPr lang="fr-FR" dirty="0"/>
              <a:t>Le conseiller commercial</a:t>
            </a:r>
          </a:p>
          <a:p>
            <a:pPr marL="810900" lvl="1" indent="-342900">
              <a:buFont typeface="+mj-lt"/>
              <a:buAutoNum type="arabicPeriod"/>
            </a:pPr>
            <a:r>
              <a:rPr lang="fr-FR" dirty="0"/>
              <a:t>L’innovation des services</a:t>
            </a:r>
          </a:p>
          <a:p>
            <a:r>
              <a:rPr lang="fr-FR" dirty="0"/>
              <a:t>Le développement des technologies nécessite de l’investissement.</a:t>
            </a:r>
          </a:p>
          <a:p>
            <a:pPr marL="0" indent="0">
              <a:buNone/>
            </a:pPr>
            <a:endParaRPr lang="fr-FR" dirty="0"/>
          </a:p>
          <a:p>
            <a:pPr marL="0" indent="0">
              <a:buFont typeface="Arial" panose="020B0604020202020204" pitchFamily="34" charset="0"/>
              <a:buNone/>
            </a:pPr>
            <a:endParaRPr lang="fr-FR" dirty="0"/>
          </a:p>
        </p:txBody>
      </p:sp>
      <p:graphicFrame>
        <p:nvGraphicFramePr>
          <p:cNvPr id="9" name="Tableau 8">
            <a:extLst>
              <a:ext uri="{FF2B5EF4-FFF2-40B4-BE49-F238E27FC236}">
                <a16:creationId xmlns:a16="http://schemas.microsoft.com/office/drawing/2014/main" id="{F9B89688-AD75-E384-5AC1-6C9B1EA44262}"/>
              </a:ext>
            </a:extLst>
          </p:cNvPr>
          <p:cNvGraphicFramePr>
            <a:graphicFrameLocks noGrp="1"/>
          </p:cNvGraphicFramePr>
          <p:nvPr>
            <p:extLst>
              <p:ext uri="{D42A27DB-BD31-4B8C-83A1-F6EECF244321}">
                <p14:modId xmlns:p14="http://schemas.microsoft.com/office/powerpoint/2010/main" val="3978948697"/>
              </p:ext>
            </p:extLst>
          </p:nvPr>
        </p:nvGraphicFramePr>
        <p:xfrm>
          <a:off x="9166331" y="2319638"/>
          <a:ext cx="2304768" cy="1501140"/>
        </p:xfrm>
        <a:graphic>
          <a:graphicData uri="http://schemas.openxmlformats.org/drawingml/2006/table">
            <a:tbl>
              <a:tblPr/>
              <a:tblGrid>
                <a:gridCol w="1505426">
                  <a:extLst>
                    <a:ext uri="{9D8B030D-6E8A-4147-A177-3AD203B41FA5}">
                      <a16:colId xmlns:a16="http://schemas.microsoft.com/office/drawing/2014/main" val="1955334357"/>
                    </a:ext>
                  </a:extLst>
                </a:gridCol>
                <a:gridCol w="799342">
                  <a:extLst>
                    <a:ext uri="{9D8B030D-6E8A-4147-A177-3AD203B41FA5}">
                      <a16:colId xmlns:a16="http://schemas.microsoft.com/office/drawing/2014/main" val="3234421454"/>
                    </a:ext>
                  </a:extLst>
                </a:gridCol>
              </a:tblGrid>
              <a:tr h="195239">
                <a:tc>
                  <a:txBody>
                    <a:bodyPr/>
                    <a:lstStyle/>
                    <a:p>
                      <a:pPr marL="0" algn="ctr" defTabSz="914400" rtl="0" eaLnBrk="1" fontAlgn="b" latinLnBrk="0" hangingPunct="1"/>
                      <a:r>
                        <a:rPr lang="fr-FR" sz="1600" kern="1200" baseline="0" dirty="0" err="1">
                          <a:solidFill>
                            <a:schemeClr val="tx1">
                              <a:lumMod val="75000"/>
                              <a:lumOff val="25000"/>
                            </a:schemeClr>
                          </a:solidFill>
                          <a:latin typeface="+mn-lt"/>
                          <a:ea typeface="+mn-ea"/>
                          <a:cs typeface="+mn-cs"/>
                        </a:rPr>
                        <a:t>BoursoBank</a:t>
                      </a:r>
                      <a:endParaRPr lang="fr-FR" sz="1600" kern="1200" baseline="0" dirty="0">
                        <a:solidFill>
                          <a:schemeClr val="tx1">
                            <a:lumMod val="75000"/>
                            <a:lumOff val="25000"/>
                          </a:schemeClr>
                        </a:solidFill>
                        <a:latin typeface="+mn-lt"/>
                        <a:ea typeface="+mn-ea"/>
                        <a:cs typeface="+mn-cs"/>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fr-FR" sz="1600" kern="1200" baseline="0" dirty="0">
                          <a:solidFill>
                            <a:schemeClr val="tx1">
                              <a:lumMod val="75000"/>
                              <a:lumOff val="25000"/>
                            </a:schemeClr>
                          </a:solidFill>
                          <a:latin typeface="+mn-lt"/>
                          <a:ea typeface="+mn-ea"/>
                          <a:cs typeface="+mn-cs"/>
                        </a:rPr>
                        <a:t>4,8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3397542"/>
                  </a:ext>
                </a:extLst>
              </a:tr>
              <a:tr h="195239">
                <a:tc>
                  <a:txBody>
                    <a:bodyPr/>
                    <a:lstStyle/>
                    <a:p>
                      <a:pPr marL="0" algn="ctr" defTabSz="914400" rtl="0" eaLnBrk="1" fontAlgn="b" latinLnBrk="0" hangingPunct="1"/>
                      <a:r>
                        <a:rPr lang="fr-FR" sz="1600" kern="1200" baseline="0" dirty="0">
                          <a:solidFill>
                            <a:schemeClr val="tx1">
                              <a:lumMod val="75000"/>
                              <a:lumOff val="25000"/>
                            </a:schemeClr>
                          </a:solidFill>
                          <a:latin typeface="+mn-lt"/>
                          <a:ea typeface="+mn-ea"/>
                          <a:cs typeface="+mn-cs"/>
                        </a:rPr>
                        <a:t>CIC</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fr-FR" sz="1600" kern="1200" baseline="0" dirty="0">
                          <a:solidFill>
                            <a:schemeClr val="tx1">
                              <a:lumMod val="75000"/>
                              <a:lumOff val="25000"/>
                            </a:schemeClr>
                          </a:solidFill>
                          <a:latin typeface="+mn-lt"/>
                          <a:ea typeface="+mn-ea"/>
                          <a:cs typeface="+mn-cs"/>
                        </a:rPr>
                        <a:t>4,6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5320916"/>
                  </a:ext>
                </a:extLst>
              </a:tr>
              <a:tr h="115239">
                <a:tc>
                  <a:txBody>
                    <a:bodyPr/>
                    <a:lstStyle/>
                    <a:p>
                      <a:pPr marL="0" algn="ctr" defTabSz="914400" rtl="0" eaLnBrk="1" fontAlgn="b" latinLnBrk="0" hangingPunct="1"/>
                      <a:r>
                        <a:rPr lang="fr-FR" sz="1600" kern="1200" baseline="0">
                          <a:solidFill>
                            <a:schemeClr val="tx1">
                              <a:lumMod val="75000"/>
                              <a:lumOff val="25000"/>
                            </a:schemeClr>
                          </a:solidFill>
                          <a:latin typeface="+mn-lt"/>
                          <a:ea typeface="+mn-ea"/>
                          <a:cs typeface="+mn-cs"/>
                        </a:rPr>
                        <a:t>Crédit Mutuel</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fr-FR" sz="1600" kern="1200" baseline="0" dirty="0">
                          <a:solidFill>
                            <a:schemeClr val="tx1">
                              <a:lumMod val="75000"/>
                              <a:lumOff val="25000"/>
                            </a:schemeClr>
                          </a:solidFill>
                          <a:latin typeface="+mn-lt"/>
                          <a:ea typeface="+mn-ea"/>
                          <a:cs typeface="+mn-cs"/>
                        </a:rPr>
                        <a:t>4,6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4424541"/>
                  </a:ext>
                </a:extLst>
              </a:tr>
              <a:tr h="195239">
                <a:tc>
                  <a:txBody>
                    <a:bodyPr/>
                    <a:lstStyle/>
                    <a:p>
                      <a:pPr marL="0" algn="ctr" defTabSz="914400" rtl="0" eaLnBrk="1" fontAlgn="b" latinLnBrk="0" hangingPunct="1"/>
                      <a:r>
                        <a:rPr lang="fr-FR" sz="1600" kern="1200" baseline="0">
                          <a:solidFill>
                            <a:schemeClr val="tx1">
                              <a:lumMod val="75000"/>
                              <a:lumOff val="25000"/>
                            </a:schemeClr>
                          </a:solidFill>
                          <a:latin typeface="+mn-lt"/>
                          <a:ea typeface="+mn-ea"/>
                          <a:cs typeface="+mn-cs"/>
                        </a:rPr>
                        <a:t>Banque pop</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fr-FR" sz="1600" kern="1200" baseline="0" dirty="0">
                          <a:solidFill>
                            <a:schemeClr val="tx1">
                              <a:lumMod val="75000"/>
                              <a:lumOff val="25000"/>
                            </a:schemeClr>
                          </a:solidFill>
                          <a:latin typeface="+mn-lt"/>
                          <a:ea typeface="+mn-ea"/>
                          <a:cs typeface="+mn-cs"/>
                        </a:rPr>
                        <a:t>4,6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9323675"/>
                  </a:ext>
                </a:extLst>
              </a:tr>
              <a:tr h="195239">
                <a:tc>
                  <a:txBody>
                    <a:bodyPr/>
                    <a:lstStyle/>
                    <a:p>
                      <a:pPr marL="0" algn="ctr" defTabSz="914400" rtl="0" eaLnBrk="1" fontAlgn="b" latinLnBrk="0" hangingPunct="1"/>
                      <a:r>
                        <a:rPr lang="fr-FR" sz="1600" b="1" kern="1200" baseline="0" dirty="0" err="1">
                          <a:solidFill>
                            <a:schemeClr val="accent4">
                              <a:lumMod val="75000"/>
                            </a:schemeClr>
                          </a:solidFill>
                          <a:latin typeface="+mn-lt"/>
                          <a:ea typeface="+mn-ea"/>
                          <a:cs typeface="+mn-cs"/>
                        </a:rPr>
                        <a:t>Banxo</a:t>
                      </a:r>
                      <a:endParaRPr lang="fr-FR" sz="1600" b="1" kern="1200" baseline="0" dirty="0">
                        <a:solidFill>
                          <a:schemeClr val="accent4">
                            <a:lumMod val="75000"/>
                          </a:schemeClr>
                        </a:solidFill>
                        <a:latin typeface="+mn-lt"/>
                        <a:ea typeface="+mn-ea"/>
                        <a:cs typeface="+mn-cs"/>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fr-FR" sz="1600" b="1" kern="1200" baseline="0" dirty="0">
                          <a:solidFill>
                            <a:schemeClr val="accent4">
                              <a:lumMod val="75000"/>
                            </a:schemeClr>
                          </a:solidFill>
                          <a:latin typeface="+mn-lt"/>
                          <a:ea typeface="+mn-ea"/>
                          <a:cs typeface="+mn-cs"/>
                        </a:rPr>
                        <a:t>4,5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6753498"/>
                  </a:ext>
                </a:extLst>
              </a:tr>
              <a:tr h="195239">
                <a:tc>
                  <a:txBody>
                    <a:bodyPr/>
                    <a:lstStyle/>
                    <a:p>
                      <a:pPr marL="0" algn="ctr" defTabSz="914400" rtl="0" eaLnBrk="1" fontAlgn="b" latinLnBrk="0" hangingPunct="1"/>
                      <a:r>
                        <a:rPr lang="fr-FR" sz="1600" kern="1200" baseline="0">
                          <a:solidFill>
                            <a:schemeClr val="tx1">
                              <a:lumMod val="75000"/>
                              <a:lumOff val="25000"/>
                            </a:schemeClr>
                          </a:solidFill>
                          <a:latin typeface="+mn-lt"/>
                          <a:ea typeface="+mn-ea"/>
                          <a:cs typeface="+mn-cs"/>
                        </a:rPr>
                        <a:t>Crédit Agricole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fr-FR" sz="1600" kern="1200" baseline="0" dirty="0">
                          <a:solidFill>
                            <a:schemeClr val="tx1">
                              <a:lumMod val="75000"/>
                              <a:lumOff val="25000"/>
                            </a:schemeClr>
                          </a:solidFill>
                          <a:latin typeface="+mn-lt"/>
                          <a:ea typeface="+mn-ea"/>
                          <a:cs typeface="+mn-cs"/>
                        </a:rPr>
                        <a:t>3,2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915863"/>
                  </a:ext>
                </a:extLst>
              </a:tr>
            </a:tbl>
          </a:graphicData>
        </a:graphic>
      </p:graphicFrame>
      <p:pic>
        <p:nvPicPr>
          <p:cNvPr id="10" name="Picture 4" descr="Google play - Free brands and logotypes icons">
            <a:extLst>
              <a:ext uri="{FF2B5EF4-FFF2-40B4-BE49-F238E27FC236}">
                <a16:creationId xmlns:a16="http://schemas.microsoft.com/office/drawing/2014/main" id="{5C9013F0-21DD-A7B9-AE45-F8EFEA00764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091362" y="1744944"/>
            <a:ext cx="454706" cy="45470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3F5E91FC-06F5-72C6-A5DD-CED123E57AA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798707" y="1788474"/>
            <a:ext cx="454706" cy="45470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2" name="Tableau 11">
            <a:extLst>
              <a:ext uri="{FF2B5EF4-FFF2-40B4-BE49-F238E27FC236}">
                <a16:creationId xmlns:a16="http://schemas.microsoft.com/office/drawing/2014/main" id="{808008DD-592F-0317-06FB-D906D5C55A3B}"/>
              </a:ext>
            </a:extLst>
          </p:cNvPr>
          <p:cNvGraphicFramePr>
            <a:graphicFrameLocks noGrp="1"/>
          </p:cNvGraphicFramePr>
          <p:nvPr>
            <p:extLst>
              <p:ext uri="{D42A27DB-BD31-4B8C-83A1-F6EECF244321}">
                <p14:modId xmlns:p14="http://schemas.microsoft.com/office/powerpoint/2010/main" val="2917524949"/>
              </p:ext>
            </p:extLst>
          </p:nvPr>
        </p:nvGraphicFramePr>
        <p:xfrm>
          <a:off x="6782501" y="2319638"/>
          <a:ext cx="2261111" cy="1489728"/>
        </p:xfrm>
        <a:graphic>
          <a:graphicData uri="http://schemas.openxmlformats.org/drawingml/2006/table">
            <a:tbl>
              <a:tblPr/>
              <a:tblGrid>
                <a:gridCol w="1458349">
                  <a:extLst>
                    <a:ext uri="{9D8B030D-6E8A-4147-A177-3AD203B41FA5}">
                      <a16:colId xmlns:a16="http://schemas.microsoft.com/office/drawing/2014/main" val="1525728903"/>
                    </a:ext>
                  </a:extLst>
                </a:gridCol>
                <a:gridCol w="802762">
                  <a:extLst>
                    <a:ext uri="{9D8B030D-6E8A-4147-A177-3AD203B41FA5}">
                      <a16:colId xmlns:a16="http://schemas.microsoft.com/office/drawing/2014/main" val="2631704896"/>
                    </a:ext>
                  </a:extLst>
                </a:gridCol>
              </a:tblGrid>
              <a:tr h="180270">
                <a:tc>
                  <a:txBody>
                    <a:bodyPr/>
                    <a:lstStyle/>
                    <a:p>
                      <a:pPr algn="ctr" fontAlgn="b"/>
                      <a:r>
                        <a:rPr lang="fr-FR" sz="1600" kern="1200" baseline="0" dirty="0" err="1">
                          <a:solidFill>
                            <a:schemeClr val="tx1">
                              <a:lumMod val="75000"/>
                              <a:lumOff val="25000"/>
                            </a:schemeClr>
                          </a:solidFill>
                          <a:latin typeface="+mn-lt"/>
                          <a:ea typeface="+mn-ea"/>
                          <a:cs typeface="+mn-cs"/>
                        </a:rPr>
                        <a:t>BoursoBank</a:t>
                      </a:r>
                      <a:endParaRPr lang="fr-FR" sz="1600" kern="1200" baseline="0" dirty="0">
                        <a:solidFill>
                          <a:schemeClr val="tx1">
                            <a:lumMod val="75000"/>
                            <a:lumOff val="25000"/>
                          </a:schemeClr>
                        </a:solidFill>
                        <a:latin typeface="+mn-lt"/>
                        <a:ea typeface="+mn-ea"/>
                        <a:cs typeface="+mn-cs"/>
                      </a:endParaRPr>
                    </a:p>
                  </a:txBody>
                  <a:tcPr marL="4448" marR="4448" marT="4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600" kern="1200" baseline="0" dirty="0">
                          <a:solidFill>
                            <a:schemeClr val="tx1">
                              <a:lumMod val="75000"/>
                              <a:lumOff val="25000"/>
                            </a:schemeClr>
                          </a:solidFill>
                          <a:latin typeface="+mn-lt"/>
                          <a:ea typeface="+mn-ea"/>
                          <a:cs typeface="+mn-cs"/>
                        </a:rPr>
                        <a:t>4,9</a:t>
                      </a:r>
                    </a:p>
                  </a:txBody>
                  <a:tcPr marL="4448" marR="4448" marT="4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670883"/>
                  </a:ext>
                </a:extLst>
              </a:tr>
              <a:tr h="180270">
                <a:tc>
                  <a:txBody>
                    <a:bodyPr/>
                    <a:lstStyle/>
                    <a:p>
                      <a:pPr algn="ctr" fontAlgn="b"/>
                      <a:r>
                        <a:rPr lang="fr-FR" sz="1600" b="1" kern="1200" baseline="0" dirty="0" err="1">
                          <a:solidFill>
                            <a:schemeClr val="accent4">
                              <a:lumMod val="75000"/>
                            </a:schemeClr>
                          </a:solidFill>
                          <a:latin typeface="+mn-lt"/>
                          <a:ea typeface="+mn-ea"/>
                          <a:cs typeface="+mn-cs"/>
                        </a:rPr>
                        <a:t>Banxo</a:t>
                      </a:r>
                      <a:endParaRPr lang="fr-FR" sz="1600" b="1" kern="1200" baseline="0" dirty="0">
                        <a:solidFill>
                          <a:schemeClr val="accent4">
                            <a:lumMod val="75000"/>
                          </a:schemeClr>
                        </a:solidFill>
                        <a:latin typeface="+mn-lt"/>
                        <a:ea typeface="+mn-ea"/>
                        <a:cs typeface="+mn-cs"/>
                      </a:endParaRPr>
                    </a:p>
                  </a:txBody>
                  <a:tcPr marL="4448" marR="4448" marT="4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600" b="1" kern="1200" baseline="0" dirty="0">
                          <a:solidFill>
                            <a:schemeClr val="accent4">
                              <a:lumMod val="75000"/>
                            </a:schemeClr>
                          </a:solidFill>
                          <a:latin typeface="+mn-lt"/>
                          <a:ea typeface="+mn-ea"/>
                          <a:cs typeface="+mn-cs"/>
                        </a:rPr>
                        <a:t>4,7</a:t>
                      </a:r>
                    </a:p>
                  </a:txBody>
                  <a:tcPr marL="4448" marR="4448" marT="4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6229072"/>
                  </a:ext>
                </a:extLst>
              </a:tr>
              <a:tr h="180270">
                <a:tc>
                  <a:txBody>
                    <a:bodyPr/>
                    <a:lstStyle/>
                    <a:p>
                      <a:pPr algn="ctr" fontAlgn="b"/>
                      <a:r>
                        <a:rPr lang="fr-FR" sz="1600" kern="1200" baseline="0" dirty="0">
                          <a:solidFill>
                            <a:schemeClr val="tx1">
                              <a:lumMod val="75000"/>
                              <a:lumOff val="25000"/>
                            </a:schemeClr>
                          </a:solidFill>
                          <a:latin typeface="+mn-lt"/>
                          <a:ea typeface="+mn-ea"/>
                          <a:cs typeface="+mn-cs"/>
                        </a:rPr>
                        <a:t>Banque pop</a:t>
                      </a:r>
                    </a:p>
                  </a:txBody>
                  <a:tcPr marL="4448" marR="4448" marT="4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600" kern="1200" baseline="0" dirty="0">
                          <a:solidFill>
                            <a:schemeClr val="tx1">
                              <a:lumMod val="75000"/>
                              <a:lumOff val="25000"/>
                            </a:schemeClr>
                          </a:solidFill>
                          <a:latin typeface="+mn-lt"/>
                          <a:ea typeface="+mn-ea"/>
                          <a:cs typeface="+mn-cs"/>
                        </a:rPr>
                        <a:t>4,7</a:t>
                      </a:r>
                    </a:p>
                  </a:txBody>
                  <a:tcPr marL="4448" marR="4448" marT="4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0277748"/>
                  </a:ext>
                </a:extLst>
              </a:tr>
              <a:tr h="180270">
                <a:tc>
                  <a:txBody>
                    <a:bodyPr/>
                    <a:lstStyle/>
                    <a:p>
                      <a:pPr algn="ctr" fontAlgn="b"/>
                      <a:r>
                        <a:rPr lang="fr-FR" sz="1600" kern="1200" baseline="0" dirty="0">
                          <a:solidFill>
                            <a:schemeClr val="tx1">
                              <a:lumMod val="75000"/>
                              <a:lumOff val="25000"/>
                            </a:schemeClr>
                          </a:solidFill>
                          <a:latin typeface="+mn-lt"/>
                          <a:ea typeface="+mn-ea"/>
                          <a:cs typeface="+mn-cs"/>
                        </a:rPr>
                        <a:t>Crédit Mutuel</a:t>
                      </a:r>
                    </a:p>
                  </a:txBody>
                  <a:tcPr marL="4448" marR="4448" marT="4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600" kern="1200" baseline="0" dirty="0">
                          <a:solidFill>
                            <a:schemeClr val="tx1">
                              <a:lumMod val="75000"/>
                              <a:lumOff val="25000"/>
                            </a:schemeClr>
                          </a:solidFill>
                          <a:latin typeface="+mn-lt"/>
                          <a:ea typeface="+mn-ea"/>
                          <a:cs typeface="+mn-cs"/>
                        </a:rPr>
                        <a:t>4,6</a:t>
                      </a:r>
                    </a:p>
                  </a:txBody>
                  <a:tcPr marL="4448" marR="4448" marT="4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383002"/>
                  </a:ext>
                </a:extLst>
              </a:tr>
              <a:tr h="180270">
                <a:tc>
                  <a:txBody>
                    <a:bodyPr/>
                    <a:lstStyle/>
                    <a:p>
                      <a:pPr algn="ctr" fontAlgn="b"/>
                      <a:r>
                        <a:rPr lang="fr-FR" sz="1600" kern="1200" baseline="0">
                          <a:solidFill>
                            <a:schemeClr val="tx1">
                              <a:lumMod val="75000"/>
                              <a:lumOff val="25000"/>
                            </a:schemeClr>
                          </a:solidFill>
                          <a:latin typeface="+mn-lt"/>
                          <a:ea typeface="+mn-ea"/>
                          <a:cs typeface="+mn-cs"/>
                        </a:rPr>
                        <a:t>CIC</a:t>
                      </a:r>
                    </a:p>
                  </a:txBody>
                  <a:tcPr marL="4448" marR="4448" marT="4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600" kern="1200" baseline="0" dirty="0">
                          <a:solidFill>
                            <a:schemeClr val="tx1">
                              <a:lumMod val="75000"/>
                              <a:lumOff val="25000"/>
                            </a:schemeClr>
                          </a:solidFill>
                          <a:latin typeface="+mn-lt"/>
                          <a:ea typeface="+mn-ea"/>
                          <a:cs typeface="+mn-cs"/>
                        </a:rPr>
                        <a:t>4,6</a:t>
                      </a:r>
                    </a:p>
                  </a:txBody>
                  <a:tcPr marL="4448" marR="4448" marT="4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2184789"/>
                  </a:ext>
                </a:extLst>
              </a:tr>
              <a:tr h="180270">
                <a:tc>
                  <a:txBody>
                    <a:bodyPr/>
                    <a:lstStyle/>
                    <a:p>
                      <a:pPr algn="ctr" fontAlgn="b"/>
                      <a:r>
                        <a:rPr lang="fr-FR" sz="1600" kern="1200" baseline="0" dirty="0">
                          <a:solidFill>
                            <a:schemeClr val="tx1">
                              <a:lumMod val="75000"/>
                              <a:lumOff val="25000"/>
                            </a:schemeClr>
                          </a:solidFill>
                          <a:latin typeface="+mn-lt"/>
                          <a:ea typeface="+mn-ea"/>
                          <a:cs typeface="+mn-cs"/>
                        </a:rPr>
                        <a:t>Crédit Agricole</a:t>
                      </a:r>
                    </a:p>
                  </a:txBody>
                  <a:tcPr marL="4448" marR="4448" marT="4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600" kern="1200" baseline="0" dirty="0">
                          <a:solidFill>
                            <a:schemeClr val="tx1">
                              <a:lumMod val="75000"/>
                              <a:lumOff val="25000"/>
                            </a:schemeClr>
                          </a:solidFill>
                          <a:latin typeface="+mn-lt"/>
                          <a:ea typeface="+mn-ea"/>
                          <a:cs typeface="+mn-cs"/>
                        </a:rPr>
                        <a:t>3,6</a:t>
                      </a:r>
                    </a:p>
                  </a:txBody>
                  <a:tcPr marL="4448" marR="4448" marT="4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3270733"/>
                  </a:ext>
                </a:extLst>
              </a:tr>
            </a:tbl>
          </a:graphicData>
        </a:graphic>
      </p:graphicFrame>
      <p:sp>
        <p:nvSpPr>
          <p:cNvPr id="13" name="Rectangle 12">
            <a:extLst>
              <a:ext uri="{FF2B5EF4-FFF2-40B4-BE49-F238E27FC236}">
                <a16:creationId xmlns:a16="http://schemas.microsoft.com/office/drawing/2014/main" id="{F12D2051-F62F-05CB-2A11-FB3DAC6930D4}"/>
              </a:ext>
            </a:extLst>
          </p:cNvPr>
          <p:cNvSpPr/>
          <p:nvPr/>
        </p:nvSpPr>
        <p:spPr>
          <a:xfrm>
            <a:off x="8494206" y="6245729"/>
            <a:ext cx="3697794" cy="194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Données BPCE au 30 janvier 2024</a:t>
            </a:r>
          </a:p>
        </p:txBody>
      </p:sp>
      <p:pic>
        <p:nvPicPr>
          <p:cNvPr id="15" name="Image 14">
            <a:extLst>
              <a:ext uri="{FF2B5EF4-FFF2-40B4-BE49-F238E27FC236}">
                <a16:creationId xmlns:a16="http://schemas.microsoft.com/office/drawing/2014/main" id="{2CAC8AC1-E9C6-4D36-7C43-70D4301386C9}"/>
              </a:ext>
            </a:extLst>
          </p:cNvPr>
          <p:cNvPicPr>
            <a:picLocks noChangeAspect="1"/>
          </p:cNvPicPr>
          <p:nvPr/>
        </p:nvPicPr>
        <p:blipFill>
          <a:blip r:embed="rId5">
            <a:alphaModFix amt="50000"/>
          </a:blip>
          <a:stretch>
            <a:fillRect/>
          </a:stretch>
        </p:blipFill>
        <p:spPr>
          <a:xfrm>
            <a:off x="8768305" y="1138237"/>
            <a:ext cx="808165" cy="720001"/>
          </a:xfrm>
          <a:prstGeom prst="rect">
            <a:avLst/>
          </a:prstGeom>
        </p:spPr>
      </p:pic>
      <p:pic>
        <p:nvPicPr>
          <p:cNvPr id="17" name="Image 16">
            <a:extLst>
              <a:ext uri="{FF2B5EF4-FFF2-40B4-BE49-F238E27FC236}">
                <a16:creationId xmlns:a16="http://schemas.microsoft.com/office/drawing/2014/main" id="{2571FE26-8C60-40AD-18E6-AAE9A84A6780}"/>
              </a:ext>
            </a:extLst>
          </p:cNvPr>
          <p:cNvPicPr>
            <a:picLocks noChangeAspect="1"/>
          </p:cNvPicPr>
          <p:nvPr/>
        </p:nvPicPr>
        <p:blipFill>
          <a:blip r:embed="rId6"/>
          <a:stretch>
            <a:fillRect/>
          </a:stretch>
        </p:blipFill>
        <p:spPr>
          <a:xfrm>
            <a:off x="6541650" y="1184147"/>
            <a:ext cx="1947603" cy="531164"/>
          </a:xfrm>
          <a:prstGeom prst="rect">
            <a:avLst/>
          </a:prstGeom>
        </p:spPr>
      </p:pic>
      <p:cxnSp>
        <p:nvCxnSpPr>
          <p:cNvPr id="19" name="Connecteur droit 18">
            <a:extLst>
              <a:ext uri="{FF2B5EF4-FFF2-40B4-BE49-F238E27FC236}">
                <a16:creationId xmlns:a16="http://schemas.microsoft.com/office/drawing/2014/main" id="{CF881A3E-198A-029D-52C0-E92452343169}"/>
              </a:ext>
            </a:extLst>
          </p:cNvPr>
          <p:cNvCxnSpPr/>
          <p:nvPr/>
        </p:nvCxnSpPr>
        <p:spPr>
          <a:xfrm>
            <a:off x="6096000" y="1339988"/>
            <a:ext cx="0" cy="490574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5328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p:txBody>
          <a:bodyPr/>
          <a:lstStyle/>
          <a:p>
            <a:pPr>
              <a:buClr>
                <a:srgbClr val="D11921"/>
              </a:buClr>
            </a:pPr>
            <a:r>
              <a:rPr lang="fr-FR" dirty="0">
                <a:latin typeface="Arial"/>
              </a:rPr>
              <a:t>Quand</a:t>
            </a:r>
            <a:r>
              <a:rPr kumimoji="0" lang="fr-FR" b="0" i="0" u="none" strike="noStrike" kern="1200" cap="none" spc="0" normalizeH="0" baseline="0" noProof="0" dirty="0">
                <a:ln>
                  <a:noFill/>
                </a:ln>
                <a:effectLst/>
                <a:uLnTx/>
                <a:uFillTx/>
                <a:latin typeface="Arial"/>
                <a:ea typeface="+mn-ea"/>
                <a:cs typeface="+mn-cs"/>
              </a:rPr>
              <a:t> les clients ne souscrivent pas aux offres groupées, les services sont payants à l’unité. Selon les pratiques des concurrents locaux, deux axes d’évolutions s’offrent à nous :</a:t>
            </a:r>
          </a:p>
          <a:p>
            <a:pPr marL="0" indent="0">
              <a:buNone/>
            </a:pPr>
            <a:endParaRPr kumimoji="0" lang="fr-FR" b="0" i="0" u="none" strike="noStrike" kern="1200" cap="none" spc="0" normalizeH="0" baseline="0" noProof="0" dirty="0">
              <a:ln>
                <a:noFill/>
              </a:ln>
              <a:effectLst/>
              <a:uLnTx/>
              <a:uFillTx/>
              <a:latin typeface="Arial"/>
              <a:ea typeface="+mn-ea"/>
              <a:cs typeface="+mn-cs"/>
            </a:endParaRPr>
          </a:p>
          <a:p>
            <a:pPr lvl="1"/>
            <a:endParaRPr lang="fr-FR" sz="900" dirty="0">
              <a:solidFill>
                <a:schemeClr val="tx1">
                  <a:lumMod val="75000"/>
                  <a:lumOff val="25000"/>
                </a:schemeClr>
              </a:solidFill>
            </a:endParaRPr>
          </a:p>
          <a:p>
            <a:pPr lvl="1"/>
            <a:r>
              <a:rPr lang="fr-FR" dirty="0">
                <a:solidFill>
                  <a:schemeClr val="tx1">
                    <a:lumMod val="75000"/>
                    <a:lumOff val="25000"/>
                  </a:schemeClr>
                </a:solidFill>
              </a:rPr>
              <a:t>Prélevés trimestriellement pour des clients présentant un solde positif, la CEGEE offre un prix attractif par rapport à nos concurrents (moyenne du marché à 5,97 € en 2024)</a:t>
            </a:r>
          </a:p>
          <a:p>
            <a:pPr marL="285750" indent="-285750">
              <a:lnSpc>
                <a:spcPct val="110000"/>
              </a:lnSpc>
              <a:spcBef>
                <a:spcPts val="600"/>
              </a:spcBef>
              <a:buClr>
                <a:srgbClr val="EF0F1D"/>
              </a:buClr>
              <a:buFont typeface="Arial" panose="020B0604020202020204" pitchFamily="34" charset="0"/>
              <a:buChar char="■"/>
              <a:defRPr/>
            </a:pPr>
            <a:endParaRPr lang="fr-FR" kern="0" dirty="0">
              <a:latin typeface="Arial"/>
            </a:endParaRPr>
          </a:p>
          <a:p>
            <a:pPr marL="285750" indent="-285750">
              <a:lnSpc>
                <a:spcPct val="110000"/>
              </a:lnSpc>
              <a:spcBef>
                <a:spcPts val="600"/>
              </a:spcBef>
              <a:buClr>
                <a:srgbClr val="EF0F1D"/>
              </a:buClr>
              <a:buFont typeface="Arial" panose="020B0604020202020204" pitchFamily="34" charset="0"/>
              <a:buChar char="■"/>
              <a:defRPr/>
            </a:pPr>
            <a:endParaRPr lang="fr-FR" kern="0" dirty="0">
              <a:latin typeface="Arial"/>
            </a:endParaRPr>
          </a:p>
          <a:p>
            <a:pPr marL="285750" indent="-285750">
              <a:lnSpc>
                <a:spcPct val="110000"/>
              </a:lnSpc>
              <a:spcBef>
                <a:spcPts val="600"/>
              </a:spcBef>
              <a:buClr>
                <a:srgbClr val="EF0F1D"/>
              </a:buClr>
              <a:buFont typeface="Arial" panose="020B0604020202020204" pitchFamily="34" charset="0"/>
              <a:buChar char="■"/>
              <a:defRPr/>
            </a:pPr>
            <a:endParaRPr lang="fr-FR" kern="0" dirty="0">
              <a:latin typeface="Arial"/>
            </a:endParaRPr>
          </a:p>
          <a:p>
            <a:pPr marL="285750" indent="-285750">
              <a:lnSpc>
                <a:spcPct val="110000"/>
              </a:lnSpc>
              <a:spcBef>
                <a:spcPts val="600"/>
              </a:spcBef>
              <a:buClr>
                <a:srgbClr val="EF0F1D"/>
              </a:buClr>
              <a:buFont typeface="Arial" panose="020B0604020202020204" pitchFamily="34" charset="0"/>
              <a:buChar char="■"/>
              <a:defRPr/>
            </a:pPr>
            <a:endParaRPr lang="fr-FR" kern="0" dirty="0">
              <a:latin typeface="Arial"/>
            </a:endParaRPr>
          </a:p>
          <a:p>
            <a:pPr marL="285750" indent="-285750">
              <a:lnSpc>
                <a:spcPct val="110000"/>
              </a:lnSpc>
              <a:spcBef>
                <a:spcPts val="600"/>
              </a:spcBef>
              <a:buClr>
                <a:srgbClr val="EF0F1D"/>
              </a:buClr>
              <a:buFont typeface="Arial" panose="020B0604020202020204" pitchFamily="34" charset="0"/>
              <a:buChar char="■"/>
              <a:defRPr/>
            </a:pPr>
            <a:endParaRPr lang="fr-FR" kern="0" dirty="0">
              <a:latin typeface="Arial"/>
            </a:endParaRPr>
          </a:p>
          <a:p>
            <a:pPr>
              <a:spcBef>
                <a:spcPts val="0"/>
              </a:spcBef>
              <a:buClr>
                <a:srgbClr val="D11921"/>
              </a:buClr>
              <a:defRPr/>
            </a:pPr>
            <a:endParaRPr kumimoji="0" lang="fr-FR" sz="900" b="0" i="0" u="none" strike="noStrike" kern="0" cap="none" spc="0" normalizeH="0" baseline="0" noProof="0" dirty="0">
              <a:ln>
                <a:noFill/>
              </a:ln>
              <a:effectLst/>
              <a:uLnTx/>
              <a:uFillTx/>
              <a:latin typeface="Arial"/>
              <a:ea typeface="+mn-ea"/>
              <a:cs typeface="+mn-cs"/>
            </a:endParaRPr>
          </a:p>
          <a:p>
            <a:endParaRPr lang="fr-FR" dirty="0"/>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kumimoji="0" lang="fr-FR" sz="1800" b="1" i="0" u="none" strike="noStrike" kern="1200" cap="none" spc="0" normalizeH="0" baseline="0" noProof="0" dirty="0">
                <a:ln>
                  <a:noFill/>
                </a:ln>
                <a:effectLst/>
                <a:uLnTx/>
                <a:uFillTx/>
                <a:latin typeface="Montserrat Black" panose="00000A00000000000000" pitchFamily="2" charset="0"/>
                <a:ea typeface="+mn-ea"/>
                <a:cs typeface="+mn-cs"/>
              </a:rPr>
              <a:t>Les pratiques concurrentielles nous permettent de valoriser les frais de tenue de compte et les cotisations de cartes à l’unité pour nos clients non-détenteurs d’OGS.</a:t>
            </a:r>
            <a:endParaRPr lang="fr-FR" dirty="0"/>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2</a:t>
            </a:r>
          </a:p>
        </p:txBody>
      </p:sp>
      <p:sp>
        <p:nvSpPr>
          <p:cNvPr id="7" name="Rectangle 6">
            <a:extLst>
              <a:ext uri="{FF2B5EF4-FFF2-40B4-BE49-F238E27FC236}">
                <a16:creationId xmlns:a16="http://schemas.microsoft.com/office/drawing/2014/main" id="{07F3C92A-A1D8-652A-D7F5-82230283F5C4}"/>
              </a:ext>
            </a:extLst>
          </p:cNvPr>
          <p:cNvSpPr/>
          <p:nvPr/>
        </p:nvSpPr>
        <p:spPr>
          <a:xfrm>
            <a:off x="10369367" y="3010408"/>
            <a:ext cx="1306696" cy="833435"/>
          </a:xfrm>
          <a:prstGeom prst="rect">
            <a:avLst/>
          </a:prstGeom>
          <a:solidFill>
            <a:srgbClr val="92D050"/>
          </a:solidFill>
          <a:ln w="3810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lumMod val="75000"/>
                    <a:lumOff val="25000"/>
                  </a:prstClr>
                </a:solidFill>
                <a:effectLst/>
                <a:uLnTx/>
                <a:uFillTx/>
                <a:latin typeface="Arial"/>
                <a:ea typeface="+mn-ea"/>
                <a:cs typeface="+mn-cs"/>
              </a:rPr>
              <a:t>PNB généré par l’augmentation tarifaire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prstClr val="black">
                    <a:lumMod val="75000"/>
                    <a:lumOff val="25000"/>
                  </a:prstClr>
                </a:solidFill>
                <a:effectLst/>
                <a:uLnTx/>
                <a:uFillTx/>
                <a:latin typeface="Arial"/>
                <a:ea typeface="+mn-ea"/>
                <a:cs typeface="+mn-cs"/>
              </a:rPr>
              <a:t>+ 150 000 €</a:t>
            </a:r>
          </a:p>
        </p:txBody>
      </p:sp>
      <p:sp>
        <p:nvSpPr>
          <p:cNvPr id="8" name="Rectangle 7">
            <a:extLst>
              <a:ext uri="{FF2B5EF4-FFF2-40B4-BE49-F238E27FC236}">
                <a16:creationId xmlns:a16="http://schemas.microsoft.com/office/drawing/2014/main" id="{3E90D374-022B-AB5C-FC07-51C2267D442C}"/>
              </a:ext>
            </a:extLst>
          </p:cNvPr>
          <p:cNvSpPr/>
          <p:nvPr/>
        </p:nvSpPr>
        <p:spPr>
          <a:xfrm>
            <a:off x="637281" y="1922538"/>
            <a:ext cx="11191875" cy="2058578"/>
          </a:xfrm>
          <a:custGeom>
            <a:avLst/>
            <a:gdLst>
              <a:gd name="connsiteX0" fmla="*/ 0 w 11191875"/>
              <a:gd name="connsiteY0" fmla="*/ 0 h 2058578"/>
              <a:gd name="connsiteX1" fmla="*/ 11191875 w 11191875"/>
              <a:gd name="connsiteY1" fmla="*/ 0 h 2058578"/>
              <a:gd name="connsiteX2" fmla="*/ 11191875 w 11191875"/>
              <a:gd name="connsiteY2" fmla="*/ 2058578 h 2058578"/>
              <a:gd name="connsiteX3" fmla="*/ 0 w 11191875"/>
              <a:gd name="connsiteY3" fmla="*/ 2058578 h 2058578"/>
              <a:gd name="connsiteX4" fmla="*/ 0 w 11191875"/>
              <a:gd name="connsiteY4" fmla="*/ 0 h 2058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875" h="2058578" extrusionOk="0">
                <a:moveTo>
                  <a:pt x="0" y="0"/>
                </a:moveTo>
                <a:cubicBezTo>
                  <a:pt x="2951819" y="118645"/>
                  <a:pt x="7137295" y="116012"/>
                  <a:pt x="11191875" y="0"/>
                </a:cubicBezTo>
                <a:cubicBezTo>
                  <a:pt x="11058993" y="805901"/>
                  <a:pt x="11276826" y="1211871"/>
                  <a:pt x="11191875" y="2058578"/>
                </a:cubicBezTo>
                <a:cubicBezTo>
                  <a:pt x="6466411" y="2193178"/>
                  <a:pt x="4012775" y="1901382"/>
                  <a:pt x="0" y="2058578"/>
                </a:cubicBezTo>
                <a:cubicBezTo>
                  <a:pt x="-20187" y="1412044"/>
                  <a:pt x="-152480" y="216010"/>
                  <a:pt x="0" y="0"/>
                </a:cubicBezTo>
                <a:close/>
              </a:path>
            </a:pathLst>
          </a:custGeom>
          <a:noFill/>
          <a:ln w="12700" cap="flat" cmpd="sng" algn="ctr">
            <a:solidFill>
              <a:srgbClr val="D11921"/>
            </a:solidFill>
            <a:prstDash val="solid"/>
            <a:miter lim="800000"/>
            <a:extLst>
              <a:ext uri="{C807C97D-BFC1-408E-A445-0C87EB9F89A2}">
                <ask:lineSketchStyleProps xmlns:ask="http://schemas.microsoft.com/office/drawing/2018/sketchyshapes" sd="1219033472">
                  <a:prstGeom prst="rect">
                    <a:avLst/>
                  </a:prstGeom>
                  <ask:type>
                    <ask:lineSketchCurved/>
                  </ask:type>
                </ask:lineSketchStyleProps>
              </a:ext>
            </a:extLst>
          </a:ln>
          <a:effectLst/>
        </p:spPr>
        <p:txBody>
          <a:bodyPr rtlCol="0" anchor="t"/>
          <a:lstStyle/>
          <a:p>
            <a:pPr algn="ctr">
              <a:lnSpc>
                <a:spcPct val="110000"/>
              </a:lnSpc>
              <a:spcBef>
                <a:spcPts val="600"/>
              </a:spcBef>
              <a:buClr>
                <a:srgbClr val="EA4E55">
                  <a:lumMod val="75000"/>
                </a:srgbClr>
              </a:buClr>
              <a:defRPr/>
            </a:pPr>
            <a:endParaRPr lang="fr-FR" sz="500" b="1" kern="0" dirty="0">
              <a:solidFill>
                <a:prstClr val="black">
                  <a:lumMod val="75000"/>
                  <a:lumOff val="25000"/>
                </a:prstClr>
              </a:solidFill>
              <a:latin typeface="Arial"/>
            </a:endParaRPr>
          </a:p>
        </p:txBody>
      </p:sp>
      <p:sp>
        <p:nvSpPr>
          <p:cNvPr id="9" name="ZoneTexte 8">
            <a:extLst>
              <a:ext uri="{FF2B5EF4-FFF2-40B4-BE49-F238E27FC236}">
                <a16:creationId xmlns:a16="http://schemas.microsoft.com/office/drawing/2014/main" id="{41660306-4210-D6C7-BABC-BA299EC8E38F}"/>
              </a:ext>
            </a:extLst>
          </p:cNvPr>
          <p:cNvSpPr txBox="1"/>
          <p:nvPr/>
        </p:nvSpPr>
        <p:spPr>
          <a:xfrm>
            <a:off x="3048663" y="2040018"/>
            <a:ext cx="6094674" cy="373436"/>
          </a:xfrm>
          <a:prstGeom prst="rect">
            <a:avLst/>
          </a:prstGeom>
          <a:noFill/>
        </p:spPr>
        <p:txBody>
          <a:bodyPr wrap="square">
            <a:spAutoFit/>
          </a:bodyPr>
          <a:lstStyle/>
          <a:p>
            <a:pPr algn="ctr">
              <a:lnSpc>
                <a:spcPct val="110000"/>
              </a:lnSpc>
              <a:spcBef>
                <a:spcPts val="600"/>
              </a:spcBef>
              <a:buClr>
                <a:srgbClr val="EA4E55">
                  <a:lumMod val="75000"/>
                </a:srgbClr>
              </a:buClr>
              <a:defRPr/>
            </a:pPr>
            <a:r>
              <a:rPr lang="fr-FR" b="1" kern="0" dirty="0">
                <a:solidFill>
                  <a:prstClr val="black">
                    <a:lumMod val="75000"/>
                    <a:lumOff val="25000"/>
                  </a:prstClr>
                </a:solidFill>
                <a:latin typeface="Arial"/>
              </a:rPr>
              <a:t>Les frais de tenue de compte</a:t>
            </a:r>
          </a:p>
        </p:txBody>
      </p:sp>
      <p:sp>
        <p:nvSpPr>
          <p:cNvPr id="10" name="Rectangle 9">
            <a:extLst>
              <a:ext uri="{FF2B5EF4-FFF2-40B4-BE49-F238E27FC236}">
                <a16:creationId xmlns:a16="http://schemas.microsoft.com/office/drawing/2014/main" id="{93A3562C-26AD-AABE-4475-B28A97C72BF0}"/>
              </a:ext>
            </a:extLst>
          </p:cNvPr>
          <p:cNvSpPr/>
          <p:nvPr/>
        </p:nvSpPr>
        <p:spPr>
          <a:xfrm>
            <a:off x="637281" y="4051652"/>
            <a:ext cx="11191875" cy="2342201"/>
          </a:xfrm>
          <a:custGeom>
            <a:avLst/>
            <a:gdLst>
              <a:gd name="connsiteX0" fmla="*/ 0 w 11191875"/>
              <a:gd name="connsiteY0" fmla="*/ 0 h 2342201"/>
              <a:gd name="connsiteX1" fmla="*/ 11191875 w 11191875"/>
              <a:gd name="connsiteY1" fmla="*/ 0 h 2342201"/>
              <a:gd name="connsiteX2" fmla="*/ 11191875 w 11191875"/>
              <a:gd name="connsiteY2" fmla="*/ 2342201 h 2342201"/>
              <a:gd name="connsiteX3" fmla="*/ 0 w 11191875"/>
              <a:gd name="connsiteY3" fmla="*/ 2342201 h 2342201"/>
              <a:gd name="connsiteX4" fmla="*/ 0 w 11191875"/>
              <a:gd name="connsiteY4" fmla="*/ 0 h 2342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875" h="2342201" extrusionOk="0">
                <a:moveTo>
                  <a:pt x="0" y="0"/>
                </a:moveTo>
                <a:cubicBezTo>
                  <a:pt x="2951819" y="118645"/>
                  <a:pt x="7137295" y="116012"/>
                  <a:pt x="11191875" y="0"/>
                </a:cubicBezTo>
                <a:cubicBezTo>
                  <a:pt x="11058993" y="743263"/>
                  <a:pt x="11276826" y="1647781"/>
                  <a:pt x="11191875" y="2342201"/>
                </a:cubicBezTo>
                <a:cubicBezTo>
                  <a:pt x="6466411" y="2476801"/>
                  <a:pt x="4012775" y="2185005"/>
                  <a:pt x="0" y="2342201"/>
                </a:cubicBezTo>
                <a:cubicBezTo>
                  <a:pt x="-20187" y="1727285"/>
                  <a:pt x="-152480" y="808336"/>
                  <a:pt x="0" y="0"/>
                </a:cubicBezTo>
                <a:close/>
              </a:path>
            </a:pathLst>
          </a:custGeom>
          <a:noFill/>
          <a:ln w="12700" cap="flat" cmpd="sng" algn="ctr">
            <a:solidFill>
              <a:srgbClr val="D11921"/>
            </a:solidFill>
            <a:prstDash val="solid"/>
            <a:miter lim="800000"/>
            <a:extLst>
              <a:ext uri="{C807C97D-BFC1-408E-A445-0C87EB9F89A2}">
                <ask:lineSketchStyleProps xmlns:ask="http://schemas.microsoft.com/office/drawing/2018/sketchyshapes" sd="1219033472">
                  <a:prstGeom prst="rect">
                    <a:avLst/>
                  </a:prstGeom>
                  <ask:type>
                    <ask:lineSketchCurved/>
                  </ask:type>
                </ask:lineSketchStyleProps>
              </a:ext>
            </a:extLst>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dirty="0">
              <a:ln>
                <a:noFill/>
              </a:ln>
              <a:solidFill>
                <a:prstClr val="black">
                  <a:lumMod val="75000"/>
                  <a:lumOff val="25000"/>
                </a:prstClr>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schemeClr val="tx1">
                    <a:lumMod val="75000"/>
                    <a:lumOff val="25000"/>
                  </a:schemeClr>
                </a:solidFill>
                <a:effectLst/>
                <a:uLnTx/>
                <a:uFillTx/>
                <a:latin typeface="Arial"/>
                <a:ea typeface="+mn-ea"/>
                <a:cs typeface="+mn-cs"/>
              </a:rPr>
              <a:t>Les cotisations des cartes bancaires à l’unité</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300" b="1" i="0" u="none" strike="noStrike" kern="0" cap="none" spc="0" normalizeH="0" baseline="0" noProof="0" dirty="0">
              <a:ln>
                <a:noFill/>
              </a:ln>
              <a:solidFill>
                <a:prstClr val="black">
                  <a:lumMod val="75000"/>
                  <a:lumOff val="25000"/>
                </a:prstClr>
              </a:solidFill>
              <a:effectLst/>
              <a:uLnTx/>
              <a:uFillTx/>
              <a:latin typeface="Arial"/>
              <a:ea typeface="+mn-ea"/>
              <a:cs typeface="+mn-cs"/>
            </a:endParaRPr>
          </a:p>
        </p:txBody>
      </p:sp>
      <p:graphicFrame>
        <p:nvGraphicFramePr>
          <p:cNvPr id="12" name="Tableau 11">
            <a:extLst>
              <a:ext uri="{FF2B5EF4-FFF2-40B4-BE49-F238E27FC236}">
                <a16:creationId xmlns:a16="http://schemas.microsoft.com/office/drawing/2014/main" id="{3C3D9035-6D4D-5CE9-758C-8A8C98C2FE50}"/>
              </a:ext>
            </a:extLst>
          </p:cNvPr>
          <p:cNvGraphicFramePr>
            <a:graphicFrameLocks noGrp="1"/>
          </p:cNvGraphicFramePr>
          <p:nvPr>
            <p:extLst>
              <p:ext uri="{D42A27DB-BD31-4B8C-83A1-F6EECF244321}">
                <p14:modId xmlns:p14="http://schemas.microsoft.com/office/powerpoint/2010/main" val="2856992952"/>
              </p:ext>
            </p:extLst>
          </p:nvPr>
        </p:nvGraphicFramePr>
        <p:xfrm>
          <a:off x="5587442" y="4541712"/>
          <a:ext cx="4559482" cy="1737360"/>
        </p:xfrm>
        <a:graphic>
          <a:graphicData uri="http://schemas.openxmlformats.org/drawingml/2006/table">
            <a:tbl>
              <a:tblPr/>
              <a:tblGrid>
                <a:gridCol w="2340000">
                  <a:extLst>
                    <a:ext uri="{9D8B030D-6E8A-4147-A177-3AD203B41FA5}">
                      <a16:colId xmlns:a16="http://schemas.microsoft.com/office/drawing/2014/main" val="3991668280"/>
                    </a:ext>
                  </a:extLst>
                </a:gridCol>
                <a:gridCol w="1109741">
                  <a:extLst>
                    <a:ext uri="{9D8B030D-6E8A-4147-A177-3AD203B41FA5}">
                      <a16:colId xmlns:a16="http://schemas.microsoft.com/office/drawing/2014/main" val="776539083"/>
                    </a:ext>
                  </a:extLst>
                </a:gridCol>
                <a:gridCol w="1109741">
                  <a:extLst>
                    <a:ext uri="{9D8B030D-6E8A-4147-A177-3AD203B41FA5}">
                      <a16:colId xmlns:a16="http://schemas.microsoft.com/office/drawing/2014/main" val="2034533790"/>
                    </a:ext>
                  </a:extLst>
                </a:gridCol>
              </a:tblGrid>
              <a:tr h="180000">
                <a:tc>
                  <a:txBody>
                    <a:bodyPr/>
                    <a:lstStyle/>
                    <a:p>
                      <a:endParaRPr lang="fr-FR" sz="1200" b="0" i="0" u="none" strike="noStrike" kern="1200" dirty="0">
                        <a:solidFill>
                          <a:schemeClr val="tx1">
                            <a:lumMod val="75000"/>
                            <a:lumOff val="25000"/>
                          </a:schemeClr>
                        </a:solidFill>
                        <a:effectLst/>
                        <a:latin typeface="+mn-lt"/>
                        <a:ea typeface="+mn-ea"/>
                        <a:cs typeface="+mn-cs"/>
                      </a:endParaRPr>
                    </a:p>
                  </a:txBody>
                  <a:tcPr>
                    <a:lnL w="12700" cmpd="sng">
                      <a:noFill/>
                      <a:prstDash val="solid"/>
                    </a:lnL>
                    <a:lnR w="6350" cap="flat" cmpd="sng" algn="ctr">
                      <a:solidFill>
                        <a:schemeClr val="tx1">
                          <a:lumMod val="75000"/>
                          <a:lumOff val="25000"/>
                        </a:schemeClr>
                      </a:solidFill>
                      <a:prstDash val="solid"/>
                      <a:round/>
                      <a:headEnd type="none" w="med" len="med"/>
                      <a:tailEnd type="none" w="med" len="med"/>
                    </a:lnR>
                    <a:lnT w="12700" cmpd="sng">
                      <a:noFill/>
                      <a:prstDash val="soli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ctr" latinLnBrk="0" hangingPunct="1"/>
                      <a:r>
                        <a:rPr lang="fr-FR" sz="1200" b="1" i="0" u="none" strike="noStrike" kern="1200" dirty="0">
                          <a:solidFill>
                            <a:schemeClr val="bg1"/>
                          </a:solidFill>
                          <a:effectLst/>
                          <a:latin typeface="+mn-lt"/>
                          <a:ea typeface="+mn-ea"/>
                          <a:cs typeface="Arial" panose="020B0604020202020204" pitchFamily="34" charset="0"/>
                        </a:rPr>
                        <a:t>Tarif actuel</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D11921"/>
                    </a:solidFill>
                  </a:tcPr>
                </a:tc>
                <a:tc>
                  <a:txBody>
                    <a:bodyPr/>
                    <a:lstStyle/>
                    <a:p>
                      <a:pPr algn="ctr" rtl="0" fontAlgn="ctr"/>
                      <a:r>
                        <a:rPr lang="fr-FR" sz="1200" b="1" i="0" u="none" strike="noStrike" kern="1200" dirty="0">
                          <a:solidFill>
                            <a:srgbClr val="0070C0"/>
                          </a:solidFill>
                          <a:effectLst/>
                          <a:latin typeface="+mn-lt"/>
                          <a:ea typeface="+mn-ea"/>
                          <a:cs typeface="Arial" panose="020B0604020202020204" pitchFamily="34" charset="0"/>
                        </a:rPr>
                        <a:t>Tarif oct. 2024</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556532822"/>
                  </a:ext>
                </a:extLst>
              </a:tr>
              <a:tr h="0">
                <a:tc>
                  <a:txBody>
                    <a:bodyPr/>
                    <a:lstStyle/>
                    <a:p>
                      <a:pPr algn="ctr" rtl="0" fontAlgn="ctr"/>
                      <a:r>
                        <a:rPr lang="fr-FR" sz="1200" b="0" i="0" u="none" strike="noStrike" kern="1200" dirty="0" err="1">
                          <a:solidFill>
                            <a:schemeClr val="tx1">
                              <a:lumMod val="75000"/>
                              <a:lumOff val="25000"/>
                            </a:schemeClr>
                          </a:solidFill>
                          <a:effectLst/>
                          <a:latin typeface="+mn-lt"/>
                          <a:ea typeface="+mn-ea"/>
                          <a:cs typeface="+mn-cs"/>
                        </a:rPr>
                        <a:t>Classic</a:t>
                      </a:r>
                      <a:r>
                        <a:rPr lang="fr-FR" sz="1200" b="0" i="0" u="none" strike="noStrike" kern="1200" dirty="0">
                          <a:solidFill>
                            <a:schemeClr val="tx1">
                              <a:lumMod val="75000"/>
                              <a:lumOff val="25000"/>
                            </a:schemeClr>
                          </a:solidFill>
                          <a:effectLst/>
                          <a:latin typeface="+mn-lt"/>
                          <a:ea typeface="+mn-ea"/>
                          <a:cs typeface="+mn-cs"/>
                        </a:rPr>
                        <a:t> à CSQS*</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40 €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42 €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98556646"/>
                  </a:ext>
                </a:extLst>
              </a:tr>
              <a:tr h="0">
                <a:tc>
                  <a:txBody>
                    <a:bodyPr/>
                    <a:lstStyle/>
                    <a:p>
                      <a:pPr algn="ctr" rtl="0" fontAlgn="ctr"/>
                      <a:r>
                        <a:rPr lang="fr-FR" sz="1200" b="0" i="0" u="none" strike="noStrike" kern="1200" dirty="0" err="1">
                          <a:solidFill>
                            <a:schemeClr val="tx1">
                              <a:lumMod val="75000"/>
                              <a:lumOff val="25000"/>
                            </a:schemeClr>
                          </a:solidFill>
                          <a:effectLst/>
                          <a:latin typeface="+mn-lt"/>
                          <a:ea typeface="+mn-ea"/>
                          <a:cs typeface="+mn-cs"/>
                        </a:rPr>
                        <a:t>Classic</a:t>
                      </a:r>
                      <a:r>
                        <a:rPr lang="fr-FR" sz="1200" b="0" i="0" u="none" strike="noStrike" kern="1200" dirty="0">
                          <a:solidFill>
                            <a:schemeClr val="tx1">
                              <a:lumMod val="75000"/>
                              <a:lumOff val="25000"/>
                            </a:schemeClr>
                          </a:solidFill>
                          <a:effectLst/>
                          <a:latin typeface="+mn-lt"/>
                          <a:ea typeface="+mn-ea"/>
                          <a:cs typeface="+mn-cs"/>
                        </a:rPr>
                        <a:t> à C2S**</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30 €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32 €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78152608"/>
                  </a:ext>
                </a:extLst>
              </a:tr>
              <a:tr h="0">
                <a:tc>
                  <a:txBody>
                    <a:bodyPr/>
                    <a:lstStyle/>
                    <a:p>
                      <a:pPr algn="ctr" rtl="0" fontAlgn="ctr"/>
                      <a:r>
                        <a:rPr lang="fr-FR" sz="1200" b="0" i="0" u="none" strike="noStrike" kern="1200" dirty="0" err="1">
                          <a:solidFill>
                            <a:schemeClr val="tx1">
                              <a:lumMod val="75000"/>
                              <a:lumOff val="25000"/>
                            </a:schemeClr>
                          </a:solidFill>
                          <a:effectLst/>
                          <a:latin typeface="+mn-lt"/>
                          <a:ea typeface="+mn-ea"/>
                          <a:cs typeface="+mn-cs"/>
                        </a:rPr>
                        <a:t>Classic</a:t>
                      </a:r>
                      <a:r>
                        <a:rPr lang="fr-FR" sz="1200" b="0" i="0" u="none" strike="noStrike" kern="1200" dirty="0">
                          <a:solidFill>
                            <a:schemeClr val="tx1">
                              <a:lumMod val="75000"/>
                              <a:lumOff val="25000"/>
                            </a:schemeClr>
                          </a:solidFill>
                          <a:effectLst/>
                          <a:latin typeface="+mn-lt"/>
                          <a:ea typeface="+mn-ea"/>
                          <a:cs typeface="+mn-cs"/>
                        </a:rPr>
                        <a:t> à Débit Immédiat ou Différé, Izicarte</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45,80 €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47,50 €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68715145"/>
                  </a:ext>
                </a:extLst>
              </a:tr>
              <a:tr h="0">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Premier à Débit Immédiat ou Différé, Izicarte</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138 €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140 €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23896177"/>
                  </a:ext>
                </a:extLst>
              </a:tr>
              <a:tr h="92820">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 Platinum</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213 €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215 €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08459566"/>
                  </a:ext>
                </a:extLst>
              </a:tr>
              <a:tr h="0">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 </a:t>
                      </a:r>
                      <a:r>
                        <a:rPr lang="fr-FR" sz="1200" b="0" i="0" u="none" strike="noStrike" kern="1200" dirty="0" err="1">
                          <a:solidFill>
                            <a:schemeClr val="tx1">
                              <a:lumMod val="75000"/>
                              <a:lumOff val="25000"/>
                            </a:schemeClr>
                          </a:solidFill>
                          <a:effectLst/>
                          <a:latin typeface="+mn-lt"/>
                          <a:ea typeface="+mn-ea"/>
                          <a:cs typeface="+mn-cs"/>
                        </a:rPr>
                        <a:t>Infinite</a:t>
                      </a:r>
                      <a:endParaRPr lang="fr-FR" sz="1200" b="0" i="0" u="none" strike="noStrike" kern="1200" dirty="0">
                        <a:solidFill>
                          <a:schemeClr val="tx1">
                            <a:lumMod val="75000"/>
                            <a:lumOff val="25000"/>
                          </a:schemeClr>
                        </a:solidFill>
                        <a:effectLst/>
                        <a:latin typeface="+mn-lt"/>
                        <a:ea typeface="+mn-ea"/>
                        <a:cs typeface="+mn-cs"/>
                      </a:endParaRP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335 €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339 €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47069607"/>
                  </a:ext>
                </a:extLst>
              </a:tr>
            </a:tbl>
          </a:graphicData>
        </a:graphic>
      </p:graphicFrame>
      <p:sp>
        <p:nvSpPr>
          <p:cNvPr id="13" name="Rectangle 12">
            <a:extLst>
              <a:ext uri="{FF2B5EF4-FFF2-40B4-BE49-F238E27FC236}">
                <a16:creationId xmlns:a16="http://schemas.microsoft.com/office/drawing/2014/main" id="{E255C0BA-F667-3F5A-8FE2-C7B6B82EE5CA}"/>
              </a:ext>
            </a:extLst>
          </p:cNvPr>
          <p:cNvSpPr/>
          <p:nvPr/>
        </p:nvSpPr>
        <p:spPr>
          <a:xfrm>
            <a:off x="10385419" y="4855180"/>
            <a:ext cx="1306696" cy="1039721"/>
          </a:xfrm>
          <a:prstGeom prst="rect">
            <a:avLst/>
          </a:prstGeom>
          <a:solidFill>
            <a:srgbClr val="92D050"/>
          </a:solidFill>
          <a:ln w="3810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lumMod val="75000"/>
                    <a:lumOff val="25000"/>
                  </a:prstClr>
                </a:solidFill>
                <a:effectLst/>
                <a:uLnTx/>
                <a:uFillTx/>
                <a:latin typeface="Arial"/>
                <a:ea typeface="+mn-ea"/>
                <a:cs typeface="+mn-cs"/>
              </a:rPr>
              <a:t>PNB généré par l’augmentation tarifaire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prstClr val="black">
                    <a:lumMod val="75000"/>
                    <a:lumOff val="25000"/>
                  </a:prstClr>
                </a:solidFill>
                <a:effectLst/>
                <a:uLnTx/>
                <a:uFillTx/>
                <a:latin typeface="Arial"/>
                <a:ea typeface="+mn-ea"/>
                <a:cs typeface="+mn-cs"/>
              </a:rPr>
              <a:t>+ </a:t>
            </a:r>
            <a:r>
              <a:rPr lang="fr-FR" sz="1200" b="1" kern="0" dirty="0">
                <a:solidFill>
                  <a:prstClr val="black">
                    <a:lumMod val="75000"/>
                    <a:lumOff val="25000"/>
                  </a:prstClr>
                </a:solidFill>
                <a:latin typeface="Arial"/>
              </a:rPr>
              <a:t>64</a:t>
            </a:r>
            <a:r>
              <a:rPr kumimoji="0" lang="fr-FR" sz="1200" b="1" i="0" u="none" strike="noStrike" kern="0" cap="none" spc="0" normalizeH="0" baseline="0" noProof="0" dirty="0">
                <a:ln>
                  <a:noFill/>
                </a:ln>
                <a:solidFill>
                  <a:prstClr val="black">
                    <a:lumMod val="75000"/>
                    <a:lumOff val="25000"/>
                  </a:prstClr>
                </a:solidFill>
                <a:effectLst/>
                <a:uLnTx/>
                <a:uFillTx/>
                <a:latin typeface="Arial"/>
                <a:ea typeface="+mn-ea"/>
                <a:cs typeface="+mn-cs"/>
              </a:rPr>
              <a:t> 000 €</a:t>
            </a:r>
          </a:p>
        </p:txBody>
      </p:sp>
      <p:sp>
        <p:nvSpPr>
          <p:cNvPr id="14" name="ZoneTexte 13">
            <a:extLst>
              <a:ext uri="{FF2B5EF4-FFF2-40B4-BE49-F238E27FC236}">
                <a16:creationId xmlns:a16="http://schemas.microsoft.com/office/drawing/2014/main" id="{3527BC45-14F7-8A62-5320-3B5077FCFBAD}"/>
              </a:ext>
            </a:extLst>
          </p:cNvPr>
          <p:cNvSpPr txBox="1"/>
          <p:nvPr/>
        </p:nvSpPr>
        <p:spPr>
          <a:xfrm>
            <a:off x="9143337" y="6456478"/>
            <a:ext cx="2532726" cy="338554"/>
          </a:xfrm>
          <a:prstGeom prst="rect">
            <a:avLst/>
          </a:prstGeom>
          <a:noFill/>
        </p:spPr>
        <p:txBody>
          <a:bodyPr wrap="square">
            <a:spAutoFit/>
          </a:bodyPr>
          <a:lstStyle/>
          <a:p>
            <a:pPr algn="r"/>
            <a:r>
              <a:rPr lang="fr-FR" sz="800" b="0" i="0" u="none" strike="noStrike" kern="1200" dirty="0">
                <a:solidFill>
                  <a:schemeClr val="tx1">
                    <a:lumMod val="75000"/>
                    <a:lumOff val="25000"/>
                  </a:schemeClr>
                </a:solidFill>
                <a:effectLst/>
                <a:ea typeface="+mn-ea"/>
                <a:cs typeface="+mn-cs"/>
              </a:rPr>
              <a:t>* CSQS : Contrôle de solde quasi systématique</a:t>
            </a:r>
          </a:p>
          <a:p>
            <a:pPr algn="r"/>
            <a:r>
              <a:rPr lang="fr-FR" sz="800" dirty="0">
                <a:solidFill>
                  <a:schemeClr val="tx1">
                    <a:lumMod val="75000"/>
                    <a:lumOff val="25000"/>
                  </a:schemeClr>
                </a:solidFill>
              </a:rPr>
              <a:t>** C2S : Contrôle de solde systématique</a:t>
            </a:r>
            <a:endParaRPr lang="fr-FR" sz="800" dirty="0"/>
          </a:p>
        </p:txBody>
      </p:sp>
      <p:graphicFrame>
        <p:nvGraphicFramePr>
          <p:cNvPr id="4" name="Tableau 3">
            <a:extLst>
              <a:ext uri="{FF2B5EF4-FFF2-40B4-BE49-F238E27FC236}">
                <a16:creationId xmlns:a16="http://schemas.microsoft.com/office/drawing/2014/main" id="{FE6E6619-15BB-908F-4403-E5CF1776CD5E}"/>
              </a:ext>
            </a:extLst>
          </p:cNvPr>
          <p:cNvGraphicFramePr>
            <a:graphicFrameLocks noGrp="1"/>
          </p:cNvGraphicFramePr>
          <p:nvPr>
            <p:extLst>
              <p:ext uri="{D42A27DB-BD31-4B8C-83A1-F6EECF244321}">
                <p14:modId xmlns:p14="http://schemas.microsoft.com/office/powerpoint/2010/main" val="3282081884"/>
              </p:ext>
            </p:extLst>
          </p:nvPr>
        </p:nvGraphicFramePr>
        <p:xfrm>
          <a:off x="810211" y="3214819"/>
          <a:ext cx="9288000" cy="548640"/>
        </p:xfrm>
        <a:graphic>
          <a:graphicData uri="http://schemas.openxmlformats.org/drawingml/2006/table">
            <a:tbl>
              <a:tblPr/>
              <a:tblGrid>
                <a:gridCol w="2520000">
                  <a:extLst>
                    <a:ext uri="{9D8B030D-6E8A-4147-A177-3AD203B41FA5}">
                      <a16:colId xmlns:a16="http://schemas.microsoft.com/office/drawing/2014/main" val="3991668280"/>
                    </a:ext>
                  </a:extLst>
                </a:gridCol>
                <a:gridCol w="630000">
                  <a:extLst>
                    <a:ext uri="{9D8B030D-6E8A-4147-A177-3AD203B41FA5}">
                      <a16:colId xmlns:a16="http://schemas.microsoft.com/office/drawing/2014/main" val="776539083"/>
                    </a:ext>
                  </a:extLst>
                </a:gridCol>
                <a:gridCol w="630000">
                  <a:extLst>
                    <a:ext uri="{9D8B030D-6E8A-4147-A177-3AD203B41FA5}">
                      <a16:colId xmlns:a16="http://schemas.microsoft.com/office/drawing/2014/main" val="2034533790"/>
                    </a:ext>
                  </a:extLst>
                </a:gridCol>
                <a:gridCol w="630000">
                  <a:extLst>
                    <a:ext uri="{9D8B030D-6E8A-4147-A177-3AD203B41FA5}">
                      <a16:colId xmlns:a16="http://schemas.microsoft.com/office/drawing/2014/main" val="1749675577"/>
                    </a:ext>
                  </a:extLst>
                </a:gridCol>
                <a:gridCol w="630000">
                  <a:extLst>
                    <a:ext uri="{9D8B030D-6E8A-4147-A177-3AD203B41FA5}">
                      <a16:colId xmlns:a16="http://schemas.microsoft.com/office/drawing/2014/main" val="2158027049"/>
                    </a:ext>
                  </a:extLst>
                </a:gridCol>
                <a:gridCol w="630000">
                  <a:extLst>
                    <a:ext uri="{9D8B030D-6E8A-4147-A177-3AD203B41FA5}">
                      <a16:colId xmlns:a16="http://schemas.microsoft.com/office/drawing/2014/main" val="4206355952"/>
                    </a:ext>
                  </a:extLst>
                </a:gridCol>
                <a:gridCol w="630000">
                  <a:extLst>
                    <a:ext uri="{9D8B030D-6E8A-4147-A177-3AD203B41FA5}">
                      <a16:colId xmlns:a16="http://schemas.microsoft.com/office/drawing/2014/main" val="2252447831"/>
                    </a:ext>
                  </a:extLst>
                </a:gridCol>
                <a:gridCol w="630000">
                  <a:extLst>
                    <a:ext uri="{9D8B030D-6E8A-4147-A177-3AD203B41FA5}">
                      <a16:colId xmlns:a16="http://schemas.microsoft.com/office/drawing/2014/main" val="2717272099"/>
                    </a:ext>
                  </a:extLst>
                </a:gridCol>
                <a:gridCol w="630000">
                  <a:extLst>
                    <a:ext uri="{9D8B030D-6E8A-4147-A177-3AD203B41FA5}">
                      <a16:colId xmlns:a16="http://schemas.microsoft.com/office/drawing/2014/main" val="2490195682"/>
                    </a:ext>
                  </a:extLst>
                </a:gridCol>
                <a:gridCol w="360000">
                  <a:extLst>
                    <a:ext uri="{9D8B030D-6E8A-4147-A177-3AD203B41FA5}">
                      <a16:colId xmlns:a16="http://schemas.microsoft.com/office/drawing/2014/main" val="1629677679"/>
                    </a:ext>
                  </a:extLst>
                </a:gridCol>
                <a:gridCol w="684000">
                  <a:extLst>
                    <a:ext uri="{9D8B030D-6E8A-4147-A177-3AD203B41FA5}">
                      <a16:colId xmlns:a16="http://schemas.microsoft.com/office/drawing/2014/main" val="1281015640"/>
                    </a:ext>
                  </a:extLst>
                </a:gridCol>
                <a:gridCol w="684000">
                  <a:extLst>
                    <a:ext uri="{9D8B030D-6E8A-4147-A177-3AD203B41FA5}">
                      <a16:colId xmlns:a16="http://schemas.microsoft.com/office/drawing/2014/main" val="3982984335"/>
                    </a:ext>
                  </a:extLst>
                </a:gridCol>
              </a:tblGrid>
              <a:tr h="0">
                <a:tc>
                  <a:txBody>
                    <a:bodyPr/>
                    <a:lstStyle/>
                    <a:p>
                      <a:endParaRPr lang="fr-FR" sz="1200" b="0" i="0" u="none" strike="noStrike" kern="1200" dirty="0">
                        <a:solidFill>
                          <a:schemeClr val="tx1">
                            <a:lumMod val="75000"/>
                            <a:lumOff val="25000"/>
                          </a:schemeClr>
                        </a:solidFill>
                        <a:effectLst/>
                        <a:latin typeface="+mn-lt"/>
                        <a:ea typeface="+mn-ea"/>
                        <a:cs typeface="+mn-cs"/>
                      </a:endParaRPr>
                    </a:p>
                  </a:txBody>
                  <a:tcPr>
                    <a:lnL w="12700" cmpd="sng">
                      <a:noFill/>
                      <a:prstDash val="solid"/>
                    </a:lnL>
                    <a:lnR w="6350" cap="flat" cmpd="sng" algn="ctr">
                      <a:solidFill>
                        <a:schemeClr val="tx1">
                          <a:lumMod val="75000"/>
                          <a:lumOff val="2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ctr" latinLnBrk="0" hangingPunct="1"/>
                      <a:r>
                        <a:rPr lang="fr-FR" sz="1200" b="1" i="0" u="none" strike="noStrike" kern="1200" dirty="0">
                          <a:solidFill>
                            <a:schemeClr val="bg1"/>
                          </a:solidFill>
                          <a:effectLst/>
                          <a:latin typeface="+mn-lt"/>
                          <a:ea typeface="+mn-ea"/>
                          <a:cs typeface="Arial" panose="020B0604020202020204" pitchFamily="34" charset="0"/>
                        </a:rPr>
                        <a:t>CM CEE</a:t>
                      </a:r>
                    </a:p>
                    <a:p>
                      <a:pPr marL="0" algn="ctr" defTabSz="914400" rtl="0" eaLnBrk="1" fontAlgn="ctr" latinLnBrk="0" hangingPunct="1"/>
                      <a:r>
                        <a:rPr lang="fr-FR" sz="1200" b="1" i="0" u="none" strike="noStrike" kern="1200" dirty="0">
                          <a:solidFill>
                            <a:schemeClr val="bg1"/>
                          </a:solidFill>
                          <a:effectLst/>
                          <a:latin typeface="+mn-lt"/>
                          <a:ea typeface="+mn-ea"/>
                          <a:cs typeface="Arial" panose="020B0604020202020204" pitchFamily="34" charset="0"/>
                        </a:rPr>
                        <a:t>03/24</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305496"/>
                    </a:solidFill>
                  </a:tcPr>
                </a:tc>
                <a:tc>
                  <a:txBody>
                    <a:bodyPr/>
                    <a:lstStyle/>
                    <a:p>
                      <a:pPr algn="ctr" rtl="0" fontAlgn="ctr"/>
                      <a:r>
                        <a:rPr lang="fr-FR" sz="1200" b="1" i="0" u="none" strike="noStrike" kern="1200" dirty="0">
                          <a:solidFill>
                            <a:schemeClr val="bg1"/>
                          </a:solidFill>
                          <a:effectLst/>
                          <a:latin typeface="+mn-lt"/>
                          <a:ea typeface="+mn-ea"/>
                          <a:cs typeface="Arial" panose="020B0604020202020204" pitchFamily="34" charset="0"/>
                        </a:rPr>
                        <a:t>CM NE</a:t>
                      </a:r>
                    </a:p>
                    <a:p>
                      <a:pPr algn="ctr" rtl="0" fontAlgn="ctr"/>
                      <a:r>
                        <a:rPr lang="fr-FR" sz="1200" b="1" i="0" u="none" strike="noStrike" kern="1200" dirty="0">
                          <a:solidFill>
                            <a:schemeClr val="bg1"/>
                          </a:solidFill>
                          <a:effectLst/>
                          <a:latin typeface="+mn-lt"/>
                          <a:ea typeface="+mn-ea"/>
                          <a:cs typeface="Arial" panose="020B0604020202020204" pitchFamily="34" charset="0"/>
                        </a:rPr>
                        <a:t>02/23</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305496"/>
                    </a:solidFill>
                  </a:tcPr>
                </a:tc>
                <a:tc>
                  <a:txBody>
                    <a:bodyPr/>
                    <a:lstStyle/>
                    <a:p>
                      <a:pPr algn="ctr" rtl="0" fontAlgn="ctr"/>
                      <a:r>
                        <a:rPr lang="fr-FR" sz="1200" b="1" i="0" u="none" strike="noStrike" kern="1200" dirty="0">
                          <a:solidFill>
                            <a:schemeClr val="bg1"/>
                          </a:solidFill>
                          <a:effectLst/>
                          <a:latin typeface="+mn-lt"/>
                          <a:ea typeface="+mn-ea"/>
                          <a:cs typeface="Arial" panose="020B0604020202020204" pitchFamily="34" charset="0"/>
                        </a:rPr>
                        <a:t>CA AV 01/24</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rtl="0" fontAlgn="ctr"/>
                      <a:r>
                        <a:rPr lang="fr-FR" sz="1200" b="1" i="0" u="none" strike="noStrike" kern="1200" dirty="0">
                          <a:solidFill>
                            <a:schemeClr val="bg1"/>
                          </a:solidFill>
                          <a:effectLst/>
                          <a:latin typeface="+mn-lt"/>
                          <a:ea typeface="+mn-ea"/>
                          <a:cs typeface="Arial" panose="020B0604020202020204" pitchFamily="34" charset="0"/>
                        </a:rPr>
                        <a:t>CA L</a:t>
                      </a:r>
                    </a:p>
                    <a:p>
                      <a:pPr algn="ctr" rtl="0" fontAlgn="ctr"/>
                      <a:r>
                        <a:rPr lang="fr-FR" sz="1200" b="1" i="0" u="none" strike="noStrike" kern="1200" dirty="0">
                          <a:solidFill>
                            <a:schemeClr val="bg1"/>
                          </a:solidFill>
                          <a:effectLst/>
                          <a:latin typeface="+mn-lt"/>
                          <a:ea typeface="+mn-ea"/>
                          <a:cs typeface="Arial" panose="020B0604020202020204" pitchFamily="34" charset="0"/>
                        </a:rPr>
                        <a:t>01/24</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rtl="0" fontAlgn="ctr"/>
                      <a:r>
                        <a:rPr lang="fr-FR" sz="1200" b="1" i="0" u="none" strike="noStrike" kern="1200" dirty="0">
                          <a:solidFill>
                            <a:schemeClr val="bg1"/>
                          </a:solidFill>
                          <a:effectLst/>
                          <a:latin typeface="+mn-lt"/>
                          <a:ea typeface="+mn-ea"/>
                          <a:cs typeface="Arial" panose="020B0604020202020204" pitchFamily="34" charset="0"/>
                        </a:rPr>
                        <a:t>CA CB 01/24</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rtl="0" fontAlgn="ctr"/>
                      <a:r>
                        <a:rPr lang="fr-FR" sz="1200" b="1" i="0" u="none" strike="noStrike" kern="1200" dirty="0">
                          <a:solidFill>
                            <a:schemeClr val="bg1"/>
                          </a:solidFill>
                          <a:effectLst/>
                          <a:latin typeface="+mn-lt"/>
                          <a:ea typeface="+mn-ea"/>
                          <a:cs typeface="Arial" panose="020B0604020202020204" pitchFamily="34" charset="0"/>
                        </a:rPr>
                        <a:t>CA NE 01/24</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rtl="0" fontAlgn="ctr"/>
                      <a:r>
                        <a:rPr lang="fr-FR" sz="1200" b="1" i="0" u="none" strike="noStrike" kern="1200" dirty="0">
                          <a:solidFill>
                            <a:schemeClr val="bg1"/>
                          </a:solidFill>
                          <a:effectLst/>
                          <a:latin typeface="+mn-lt"/>
                          <a:ea typeface="+mn-ea"/>
                          <a:cs typeface="Arial" panose="020B0604020202020204" pitchFamily="34" charset="0"/>
                        </a:rPr>
                        <a:t>BP ALC 01/24</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8EA9DB"/>
                    </a:solidFill>
                  </a:tcPr>
                </a:tc>
                <a:tc>
                  <a:txBody>
                    <a:bodyPr/>
                    <a:lstStyle/>
                    <a:p>
                      <a:pPr algn="ctr" rtl="0" fontAlgn="ctr"/>
                      <a:r>
                        <a:rPr lang="fr-FR" sz="1200" b="1" i="0" u="none" strike="noStrike" kern="1200" dirty="0">
                          <a:solidFill>
                            <a:schemeClr val="bg1"/>
                          </a:solidFill>
                          <a:effectLst/>
                          <a:latin typeface="+mn-lt"/>
                          <a:ea typeface="+mn-ea"/>
                          <a:cs typeface="Arial" panose="020B0604020202020204" pitchFamily="34" charset="0"/>
                        </a:rPr>
                        <a:t>CIC 03/24</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algn="ctr" rtl="0" fontAlgn="ctr"/>
                      <a:endParaRPr lang="fr-FR" sz="1200" b="1" i="0" u="none" strike="noStrike" kern="1200" dirty="0">
                        <a:solidFill>
                          <a:srgbClr val="0070C0"/>
                        </a:solidFill>
                        <a:effectLst/>
                        <a:latin typeface="+mn-lt"/>
                        <a:ea typeface="+mn-ea"/>
                        <a:cs typeface="Arial" panose="020B0604020202020204" pitchFamily="34" charset="0"/>
                      </a:endParaRP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fr-FR" sz="1200" b="1" i="0" u="none" strike="noStrike" kern="1200" dirty="0">
                          <a:solidFill>
                            <a:schemeClr val="bg1"/>
                          </a:solidFill>
                          <a:effectLst/>
                          <a:latin typeface="+mn-lt"/>
                          <a:ea typeface="+mn-ea"/>
                          <a:cs typeface="Arial" panose="020B0604020202020204" pitchFamily="34" charset="0"/>
                        </a:rPr>
                        <a:t>Tarif actuel</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EF0F1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70C0"/>
                          </a:solidFill>
                          <a:effectLst/>
                          <a:latin typeface="+mn-lt"/>
                          <a:ea typeface="+mn-ea"/>
                          <a:cs typeface="Arial" panose="020B0604020202020204" pitchFamily="34" charset="0"/>
                        </a:rPr>
                        <a:t>CE GEE</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70C0"/>
                          </a:solidFill>
                          <a:effectLst/>
                          <a:latin typeface="+mn-lt"/>
                          <a:ea typeface="+mn-ea"/>
                          <a:cs typeface="Arial" panose="020B0604020202020204" pitchFamily="34" charset="0"/>
                        </a:rPr>
                        <a:t>Oct. 2024</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556532822"/>
                  </a:ext>
                </a:extLst>
              </a:tr>
              <a:tr h="0">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Frais de tenue de compte / trimestre</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6,12 €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6,12 €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4,8 €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6 €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4 €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4,5 €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6,6 €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6,3 €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endParaRPr lang="fr-FR" sz="1200" b="0" i="0" u="none" strike="noStrike" kern="1200" dirty="0">
                        <a:solidFill>
                          <a:schemeClr val="tx1">
                            <a:lumMod val="75000"/>
                            <a:lumOff val="25000"/>
                          </a:schemeClr>
                        </a:solidFill>
                        <a:effectLst/>
                        <a:latin typeface="+mn-lt"/>
                        <a:ea typeface="+mn-ea"/>
                        <a:cs typeface="+mn-cs"/>
                      </a:endParaRP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5,5 €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fr-FR" sz="1200" b="0" i="0" u="none" strike="noStrike" kern="1200" dirty="0">
                          <a:solidFill>
                            <a:schemeClr val="tx1">
                              <a:lumMod val="75000"/>
                              <a:lumOff val="25000"/>
                            </a:schemeClr>
                          </a:solidFill>
                          <a:effectLst/>
                          <a:latin typeface="+mn-lt"/>
                          <a:ea typeface="+mn-ea"/>
                          <a:cs typeface="+mn-cs"/>
                        </a:rPr>
                        <a:t>6 €</a:t>
                      </a:r>
                    </a:p>
                  </a:txBody>
                  <a:tcPr marL="0" marR="0" marT="0"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98556646"/>
                  </a:ext>
                </a:extLst>
              </a:tr>
            </a:tbl>
          </a:graphicData>
        </a:graphic>
      </p:graphicFrame>
      <p:sp>
        <p:nvSpPr>
          <p:cNvPr id="11" name="Espace réservé du texte 3">
            <a:extLst>
              <a:ext uri="{FF2B5EF4-FFF2-40B4-BE49-F238E27FC236}">
                <a16:creationId xmlns:a16="http://schemas.microsoft.com/office/drawing/2014/main" id="{DC50CD05-23F3-9A66-B66A-D71FFF3D2331}"/>
              </a:ext>
            </a:extLst>
          </p:cNvPr>
          <p:cNvSpPr txBox="1">
            <a:spLocks/>
          </p:cNvSpPr>
          <p:nvPr/>
        </p:nvSpPr>
        <p:spPr>
          <a:xfrm>
            <a:off x="8391525" y="118004"/>
            <a:ext cx="3427413"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Evolutions tarifaires 1</a:t>
            </a:r>
            <a:r>
              <a:rPr kumimoji="0" lang="fr-FR" sz="1200" b="1" i="0" u="none" strike="noStrike" kern="1200" cap="none" spc="0" normalizeH="0" baseline="30000" noProof="0" dirty="0">
                <a:ln>
                  <a:noFill/>
                </a:ln>
                <a:solidFill>
                  <a:sysClr val="window" lastClr="FFFFFF">
                    <a:lumMod val="50000"/>
                  </a:sysClr>
                </a:solidFill>
                <a:effectLst/>
                <a:uLnTx/>
                <a:uFillTx/>
                <a:latin typeface="Arial Black" panose="020B0A04020102020204" pitchFamily="34" charset="0"/>
                <a:ea typeface="+mn-ea"/>
                <a:cs typeface="+mn-cs"/>
              </a:rPr>
              <a:t>er</a:t>
            </a: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 </a:t>
            </a:r>
            <a:r>
              <a:rPr lang="fr-FR" dirty="0">
                <a:solidFill>
                  <a:sysClr val="window" lastClr="FFFFFF">
                    <a:lumMod val="50000"/>
                  </a:sysClr>
                </a:solidFill>
              </a:rPr>
              <a:t>octobre </a:t>
            </a: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2024</a:t>
            </a:r>
          </a:p>
        </p:txBody>
      </p:sp>
      <p:sp>
        <p:nvSpPr>
          <p:cNvPr id="6" name="Espace réservé du contenu 1">
            <a:extLst>
              <a:ext uri="{FF2B5EF4-FFF2-40B4-BE49-F238E27FC236}">
                <a16:creationId xmlns:a16="http://schemas.microsoft.com/office/drawing/2014/main" id="{D447B0AD-E602-4A58-28D7-8A0B81AB0243}"/>
              </a:ext>
            </a:extLst>
          </p:cNvPr>
          <p:cNvSpPr txBox="1">
            <a:spLocks/>
          </p:cNvSpPr>
          <p:nvPr/>
        </p:nvSpPr>
        <p:spPr>
          <a:xfrm>
            <a:off x="637281" y="4591952"/>
            <a:ext cx="4318773" cy="127098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Bef>
                <a:spcPts val="0"/>
              </a:spcBef>
              <a:buClr>
                <a:srgbClr val="D11921"/>
              </a:buClr>
              <a:defRPr/>
            </a:pPr>
            <a:r>
              <a:rPr lang="fr-FR" kern="0" dirty="0">
                <a:latin typeface="Arial"/>
              </a:rPr>
              <a:t>La CEGEE offre une grande diversité de cartes bancaires, en pratiquant des prix identiques </a:t>
            </a:r>
          </a:p>
          <a:p>
            <a:pPr lvl="1">
              <a:spcBef>
                <a:spcPts val="0"/>
              </a:spcBef>
              <a:buClr>
                <a:srgbClr val="D11921"/>
              </a:buClr>
              <a:defRPr/>
            </a:pPr>
            <a:endParaRPr lang="fr-FR" sz="600" kern="0" dirty="0">
              <a:latin typeface="Arial"/>
            </a:endParaRPr>
          </a:p>
          <a:p>
            <a:pPr lvl="2">
              <a:spcBef>
                <a:spcPts val="0"/>
              </a:spcBef>
              <a:buClr>
                <a:srgbClr val="D11921"/>
              </a:buClr>
              <a:defRPr/>
            </a:pPr>
            <a:r>
              <a:rPr lang="fr-FR" kern="0" dirty="0">
                <a:latin typeface="Arial"/>
              </a:rPr>
              <a:t>qu’elles soient en Débit Immédiat ou Différé,</a:t>
            </a:r>
          </a:p>
          <a:p>
            <a:pPr lvl="2">
              <a:spcBef>
                <a:spcPts val="0"/>
              </a:spcBef>
              <a:buClr>
                <a:srgbClr val="D11921"/>
              </a:buClr>
              <a:defRPr/>
            </a:pPr>
            <a:r>
              <a:rPr lang="fr-FR" kern="0" dirty="0">
                <a:latin typeface="Arial"/>
              </a:rPr>
              <a:t>avec l’option Izicarte ou non</a:t>
            </a:r>
          </a:p>
          <a:p>
            <a:pPr marL="468000" lvl="1" indent="0">
              <a:spcBef>
                <a:spcPts val="0"/>
              </a:spcBef>
              <a:buClr>
                <a:srgbClr val="D11921"/>
              </a:buClr>
              <a:buNone/>
              <a:defRPr/>
            </a:pPr>
            <a:endParaRPr lang="fr-FR" sz="600" kern="0" dirty="0">
              <a:latin typeface="Arial"/>
            </a:endParaRPr>
          </a:p>
          <a:p>
            <a:pPr marL="468000" lvl="1" indent="0">
              <a:spcBef>
                <a:spcPts val="0"/>
              </a:spcBef>
              <a:buClr>
                <a:srgbClr val="D11921"/>
              </a:buClr>
              <a:buNone/>
              <a:defRPr/>
            </a:pPr>
            <a:r>
              <a:rPr lang="fr-FR" kern="0" dirty="0">
                <a:latin typeface="Arial"/>
              </a:rPr>
              <a:t>facilitant ainsi l’accès aux propositions d’options de gestion de trésorerie.</a:t>
            </a:r>
          </a:p>
          <a:p>
            <a:endParaRPr lang="fr-FR" dirty="0"/>
          </a:p>
        </p:txBody>
      </p:sp>
    </p:spTree>
    <p:extLst>
      <p:ext uri="{BB962C8B-B14F-4D97-AF65-F5344CB8AC3E}">
        <p14:creationId xmlns:p14="http://schemas.microsoft.com/office/powerpoint/2010/main" val="1472561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36BBB7C2-4C9B-D00C-00BB-880DBEB6E63F}"/>
              </a:ext>
            </a:extLst>
          </p:cNvPr>
          <p:cNvPicPr>
            <a:picLocks noChangeAspect="1"/>
          </p:cNvPicPr>
          <p:nvPr/>
        </p:nvPicPr>
        <p:blipFill>
          <a:blip r:embed="rId3"/>
          <a:stretch>
            <a:fillRect/>
          </a:stretch>
        </p:blipFill>
        <p:spPr>
          <a:xfrm>
            <a:off x="10115542" y="4318518"/>
            <a:ext cx="1786082" cy="1786082"/>
          </a:xfrm>
          <a:prstGeom prst="rect">
            <a:avLst/>
          </a:prstGeom>
          <a:effectLst>
            <a:softEdge rad="31750"/>
          </a:effectLst>
        </p:spPr>
      </p:pic>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695324" y="1388669"/>
            <a:ext cx="11123613" cy="4860000"/>
          </a:xfrm>
        </p:spPr>
        <p:txBody>
          <a:bodyPr/>
          <a:lstStyle/>
          <a:p>
            <a:pPr>
              <a:buClr>
                <a:srgbClr val="D11921"/>
              </a:buClr>
            </a:pPr>
            <a:r>
              <a:rPr lang="fr-FR" dirty="0">
                <a:solidFill>
                  <a:prstClr val="black">
                    <a:lumMod val="75000"/>
                    <a:lumOff val="25000"/>
                  </a:prstClr>
                </a:solidFill>
                <a:latin typeface="Arial"/>
              </a:rPr>
              <a:t>Depuis plusieurs années, nous axons nos offres sur la </a:t>
            </a:r>
            <a:r>
              <a:rPr lang="fr-FR" b="1" dirty="0">
                <a:solidFill>
                  <a:prstClr val="black">
                    <a:lumMod val="75000"/>
                    <a:lumOff val="25000"/>
                  </a:prstClr>
                </a:solidFill>
                <a:latin typeface="Arial"/>
              </a:rPr>
              <a:t>clientèle jeune </a:t>
            </a:r>
            <a:r>
              <a:rPr lang="fr-FR" dirty="0">
                <a:solidFill>
                  <a:prstClr val="black">
                    <a:lumMod val="75000"/>
                    <a:lumOff val="25000"/>
                  </a:prstClr>
                </a:solidFill>
                <a:latin typeface="Arial"/>
              </a:rPr>
              <a:t>et le premier échange avec eux repose sur l’univers Bancarisation</a:t>
            </a:r>
            <a:r>
              <a:rPr lang="fr-FR" dirty="0">
                <a:solidFill>
                  <a:prstClr val="black">
                    <a:lumMod val="75000"/>
                    <a:lumOff val="25000"/>
                  </a:prstClr>
                </a:solidFill>
              </a:rPr>
              <a:t>. Nous savons que la conquête et la fidélisation des jeunes pour développer le fonds de commerce de la CEGEE est un enjeu important.</a:t>
            </a:r>
          </a:p>
          <a:p>
            <a:pPr>
              <a:buClr>
                <a:srgbClr val="D11921"/>
              </a:buClr>
            </a:pPr>
            <a:r>
              <a:rPr lang="fr-FR" dirty="0">
                <a:solidFill>
                  <a:prstClr val="black">
                    <a:lumMod val="75000"/>
                    <a:lumOff val="25000"/>
                  </a:prstClr>
                </a:solidFill>
                <a:latin typeface="Arial"/>
              </a:rPr>
              <a:t>Quels </a:t>
            </a:r>
            <a:r>
              <a:rPr lang="fr-FR" b="1" dirty="0">
                <a:solidFill>
                  <a:schemeClr val="accent4">
                    <a:lumMod val="75000"/>
                  </a:schemeClr>
                </a:solidFill>
                <a:latin typeface="Arial"/>
              </a:rPr>
              <a:t>constats</a:t>
            </a:r>
            <a:r>
              <a:rPr lang="fr-FR" dirty="0">
                <a:solidFill>
                  <a:prstClr val="black">
                    <a:lumMod val="75000"/>
                    <a:lumOff val="25000"/>
                  </a:prstClr>
                </a:solidFill>
                <a:latin typeface="Arial"/>
              </a:rPr>
              <a:t> pouvons-nous faire aujourd’hui ?</a:t>
            </a:r>
          </a:p>
          <a:p>
            <a:pPr marL="810900" lvl="1" indent="-342900">
              <a:buClr>
                <a:srgbClr val="D11921"/>
              </a:buClr>
              <a:buFont typeface="+mj-lt"/>
              <a:buAutoNum type="arabicPeriod"/>
            </a:pPr>
            <a:r>
              <a:rPr lang="fr-FR" dirty="0">
                <a:solidFill>
                  <a:prstClr val="black">
                    <a:lumMod val="75000"/>
                    <a:lumOff val="25000"/>
                  </a:prstClr>
                </a:solidFill>
                <a:latin typeface="Arial"/>
              </a:rPr>
              <a:t>Cette clientèle </a:t>
            </a:r>
            <a:r>
              <a:rPr lang="fr-FR" dirty="0">
                <a:solidFill>
                  <a:prstClr val="black">
                    <a:lumMod val="75000"/>
                    <a:lumOff val="25000"/>
                  </a:prstClr>
                </a:solidFill>
              </a:rPr>
              <a:t>est </a:t>
            </a:r>
            <a:r>
              <a:rPr lang="fr-FR" b="1" dirty="0">
                <a:solidFill>
                  <a:prstClr val="black">
                    <a:lumMod val="75000"/>
                    <a:lumOff val="25000"/>
                  </a:prstClr>
                </a:solidFill>
              </a:rPr>
              <a:t>très sensible au prix</a:t>
            </a:r>
            <a:r>
              <a:rPr lang="fr-FR" dirty="0">
                <a:solidFill>
                  <a:prstClr val="black">
                    <a:lumMod val="75000"/>
                    <a:lumOff val="25000"/>
                  </a:prstClr>
                </a:solidFill>
              </a:rPr>
              <a:t>, en constante recherche de prix sacrifiés </a:t>
            </a:r>
            <a:r>
              <a:rPr lang="fr-FR" b="1" dirty="0">
                <a:solidFill>
                  <a:prstClr val="black">
                    <a:lumMod val="75000"/>
                    <a:lumOff val="25000"/>
                  </a:prstClr>
                </a:solidFill>
              </a:rPr>
              <a:t>sans négliger les services reçus</a:t>
            </a:r>
            <a:r>
              <a:rPr lang="fr-FR" dirty="0">
                <a:solidFill>
                  <a:prstClr val="black">
                    <a:lumMod val="75000"/>
                    <a:lumOff val="25000"/>
                  </a:prstClr>
                </a:solidFill>
              </a:rPr>
              <a:t>.</a:t>
            </a:r>
          </a:p>
          <a:p>
            <a:pPr marL="810900" lvl="1" indent="-342900">
              <a:buClr>
                <a:srgbClr val="D11921"/>
              </a:buClr>
              <a:buFont typeface="+mj-lt"/>
              <a:buAutoNum type="arabicPeriod"/>
            </a:pPr>
            <a:r>
              <a:rPr lang="fr-FR" dirty="0">
                <a:solidFill>
                  <a:prstClr val="black">
                    <a:lumMod val="75000"/>
                    <a:lumOff val="25000"/>
                  </a:prstClr>
                </a:solidFill>
              </a:rPr>
              <a:t>Les </a:t>
            </a:r>
            <a:r>
              <a:rPr lang="fr-FR" b="1" dirty="0">
                <a:solidFill>
                  <a:prstClr val="black">
                    <a:lumMod val="75000"/>
                    <a:lumOff val="25000"/>
                  </a:prstClr>
                </a:solidFill>
              </a:rPr>
              <a:t>comparateurs tarifaires</a:t>
            </a:r>
            <a:r>
              <a:rPr lang="fr-FR" dirty="0">
                <a:solidFill>
                  <a:prstClr val="black">
                    <a:lumMod val="75000"/>
                    <a:lumOff val="25000"/>
                  </a:prstClr>
                </a:solidFill>
              </a:rPr>
              <a:t>, de plus en plus utilisés par les clients, nous positionnent défavorablement, car ne considèrent pas les offres promotionnelles pratiquées. </a:t>
            </a:r>
          </a:p>
          <a:p>
            <a:pPr marL="810900" lvl="1" indent="-342900">
              <a:buClr>
                <a:srgbClr val="D11921"/>
              </a:buClr>
              <a:buFont typeface="+mj-lt"/>
              <a:buAutoNum type="arabicPeriod"/>
            </a:pPr>
            <a:r>
              <a:rPr lang="fr-FR" dirty="0">
                <a:solidFill>
                  <a:prstClr val="black">
                    <a:lumMod val="75000"/>
                    <a:lumOff val="25000"/>
                  </a:prstClr>
                </a:solidFill>
              </a:rPr>
              <a:t>Actuellement, notre </a:t>
            </a:r>
            <a:r>
              <a:rPr lang="fr-FR" b="1" dirty="0">
                <a:solidFill>
                  <a:prstClr val="black">
                    <a:lumMod val="75000"/>
                    <a:lumOff val="25000"/>
                  </a:prstClr>
                </a:solidFill>
              </a:rPr>
              <a:t>stock de clientèle jeune </a:t>
            </a:r>
            <a:r>
              <a:rPr lang="fr-FR" dirty="0">
                <a:solidFill>
                  <a:prstClr val="black">
                    <a:lumMod val="75000"/>
                    <a:lumOff val="25000"/>
                  </a:prstClr>
                </a:solidFill>
              </a:rPr>
              <a:t>bénéficie soit de l’offre promotionnelle en cours, soit des 50 % de réduction liés à leur âge conformément à notre plaquette tarifaire. </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Pour </a:t>
            </a:r>
            <a:r>
              <a:rPr kumimoji="0" 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renforcer la conquête de nos clients, nous adoptons une stratégie tarifaire pérenne sur le marché des Jeunes.</a:t>
            </a:r>
            <a:endParaRPr lang="fr-FR" dirty="0"/>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a:t>2</a:t>
            </a:r>
            <a:endParaRPr lang="fr-FR" dirty="0"/>
          </a:p>
        </p:txBody>
      </p:sp>
      <p:sp>
        <p:nvSpPr>
          <p:cNvPr id="4" name="Espace réservé du texte 3">
            <a:extLst>
              <a:ext uri="{FF2B5EF4-FFF2-40B4-BE49-F238E27FC236}">
                <a16:creationId xmlns:a16="http://schemas.microsoft.com/office/drawing/2014/main" id="{E24D6468-1E0C-8EBD-0ED2-B262CBDDD887}"/>
              </a:ext>
            </a:extLst>
          </p:cNvPr>
          <p:cNvSpPr txBox="1">
            <a:spLocks/>
          </p:cNvSpPr>
          <p:nvPr/>
        </p:nvSpPr>
        <p:spPr>
          <a:xfrm>
            <a:off x="8391525" y="118004"/>
            <a:ext cx="3427413"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Evolutions tarifaires 1</a:t>
            </a:r>
            <a:r>
              <a:rPr kumimoji="0" lang="fr-FR" sz="1200" b="1" i="0" u="none" strike="noStrike" kern="1200" cap="none" spc="0" normalizeH="0" baseline="30000" noProof="0" dirty="0">
                <a:ln>
                  <a:noFill/>
                </a:ln>
                <a:solidFill>
                  <a:sysClr val="window" lastClr="FFFFFF">
                    <a:lumMod val="50000"/>
                  </a:sysClr>
                </a:solidFill>
                <a:effectLst/>
                <a:uLnTx/>
                <a:uFillTx/>
                <a:latin typeface="Arial Black" panose="020B0A04020102020204" pitchFamily="34" charset="0"/>
                <a:ea typeface="+mn-ea"/>
                <a:cs typeface="+mn-cs"/>
              </a:rPr>
              <a:t>er</a:t>
            </a: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 </a:t>
            </a:r>
            <a:r>
              <a:rPr lang="fr-FR" dirty="0">
                <a:solidFill>
                  <a:sysClr val="window" lastClr="FFFFFF">
                    <a:lumMod val="50000"/>
                  </a:sysClr>
                </a:solidFill>
              </a:rPr>
              <a:t>octobre </a:t>
            </a: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2024</a:t>
            </a:r>
          </a:p>
        </p:txBody>
      </p:sp>
      <p:sp>
        <p:nvSpPr>
          <p:cNvPr id="6" name="Rectangle 1">
            <a:extLst>
              <a:ext uri="{FF2B5EF4-FFF2-40B4-BE49-F238E27FC236}">
                <a16:creationId xmlns:a16="http://schemas.microsoft.com/office/drawing/2014/main" id="{60587D0D-33ED-2747-51E1-4A6EFC156AB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8" name="Espace réservé du contenu 1">
            <a:extLst>
              <a:ext uri="{FF2B5EF4-FFF2-40B4-BE49-F238E27FC236}">
                <a16:creationId xmlns:a16="http://schemas.microsoft.com/office/drawing/2014/main" id="{999418B7-E770-29CB-2B74-8F6FEFE55DB9}"/>
              </a:ext>
            </a:extLst>
          </p:cNvPr>
          <p:cNvSpPr txBox="1">
            <a:spLocks/>
          </p:cNvSpPr>
          <p:nvPr/>
        </p:nvSpPr>
        <p:spPr>
          <a:xfrm>
            <a:off x="695324" y="3788322"/>
            <a:ext cx="9624333" cy="246485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D11921"/>
              </a:buClr>
            </a:pPr>
            <a:r>
              <a:rPr lang="fr-FR" dirty="0">
                <a:solidFill>
                  <a:prstClr val="black">
                    <a:lumMod val="75000"/>
                    <a:lumOff val="25000"/>
                  </a:prstClr>
                </a:solidFill>
                <a:latin typeface="Arial"/>
              </a:rPr>
              <a:t>Nos </a:t>
            </a:r>
            <a:r>
              <a:rPr lang="fr-FR" b="1" dirty="0">
                <a:solidFill>
                  <a:schemeClr val="accent4">
                    <a:lumMod val="75000"/>
                  </a:schemeClr>
                </a:solidFill>
                <a:latin typeface="Arial"/>
              </a:rPr>
              <a:t>défis</a:t>
            </a:r>
            <a:r>
              <a:rPr lang="fr-FR" dirty="0">
                <a:solidFill>
                  <a:prstClr val="black">
                    <a:lumMod val="75000"/>
                    <a:lumOff val="25000"/>
                  </a:prstClr>
                </a:solidFill>
                <a:latin typeface="Arial"/>
              </a:rPr>
              <a:t> sont alors de définir :</a:t>
            </a:r>
          </a:p>
          <a:p>
            <a:pPr marL="810900" lvl="1" indent="-342900">
              <a:buClr>
                <a:srgbClr val="D11921"/>
              </a:buClr>
              <a:buFont typeface="+mj-lt"/>
              <a:buAutoNum type="arabicPeriod"/>
            </a:pPr>
            <a:r>
              <a:rPr lang="fr-FR" dirty="0">
                <a:solidFill>
                  <a:prstClr val="black">
                    <a:lumMod val="75000"/>
                    <a:lumOff val="25000"/>
                  </a:prstClr>
                </a:solidFill>
                <a:latin typeface="Arial"/>
              </a:rPr>
              <a:t>Une </a:t>
            </a:r>
            <a:r>
              <a:rPr lang="fr-FR" b="1" dirty="0">
                <a:solidFill>
                  <a:prstClr val="black">
                    <a:lumMod val="75000"/>
                    <a:lumOff val="25000"/>
                  </a:prstClr>
                </a:solidFill>
                <a:latin typeface="Arial"/>
              </a:rPr>
              <a:t>offre </a:t>
            </a:r>
            <a:r>
              <a:rPr lang="fr-FR" b="1" dirty="0">
                <a:solidFill>
                  <a:sysClr val="windowText" lastClr="000000">
                    <a:lumMod val="75000"/>
                    <a:lumOff val="25000"/>
                  </a:sysClr>
                </a:solidFill>
                <a:latin typeface="Arial"/>
              </a:rPr>
              <a:t>stratégique impactante</a:t>
            </a:r>
            <a:r>
              <a:rPr lang="fr-FR" dirty="0">
                <a:solidFill>
                  <a:sysClr val="windowText" lastClr="000000">
                    <a:lumMod val="75000"/>
                    <a:lumOff val="25000"/>
                  </a:sysClr>
                </a:solidFill>
                <a:latin typeface="Arial"/>
              </a:rPr>
              <a:t>, avec comme objectif, </a:t>
            </a:r>
            <a:r>
              <a:rPr lang="fr-FR" b="1" dirty="0">
                <a:solidFill>
                  <a:sysClr val="windowText" lastClr="000000">
                    <a:lumMod val="75000"/>
                    <a:lumOff val="25000"/>
                  </a:sysClr>
                </a:solidFill>
                <a:latin typeface="Arial"/>
              </a:rPr>
              <a:t>accompagner notre client jeune tout au long de ses études et de son démarrage dans la vie active</a:t>
            </a:r>
            <a:r>
              <a:rPr lang="fr-FR" dirty="0">
                <a:solidFill>
                  <a:sysClr val="windowText" lastClr="000000">
                    <a:lumMod val="75000"/>
                    <a:lumOff val="25000"/>
                  </a:sysClr>
                </a:solidFill>
                <a:latin typeface="Arial"/>
              </a:rPr>
              <a:t>. </a:t>
            </a:r>
          </a:p>
          <a:p>
            <a:pPr marL="810900" lvl="1" indent="-342900">
              <a:buClr>
                <a:srgbClr val="D11921"/>
              </a:buClr>
              <a:buFont typeface="+mj-lt"/>
              <a:buAutoNum type="arabicPeriod"/>
            </a:pPr>
            <a:r>
              <a:rPr lang="fr-FR" dirty="0">
                <a:solidFill>
                  <a:prstClr val="black">
                    <a:lumMod val="75000"/>
                    <a:lumOff val="25000"/>
                  </a:prstClr>
                </a:solidFill>
                <a:latin typeface="Arial"/>
              </a:rPr>
              <a:t>Une offre qui nous permettra de </a:t>
            </a:r>
            <a:r>
              <a:rPr lang="fr-FR" b="1" dirty="0">
                <a:solidFill>
                  <a:sysClr val="windowText" lastClr="000000">
                    <a:lumMod val="75000"/>
                    <a:lumOff val="25000"/>
                  </a:sysClr>
                </a:solidFill>
              </a:rPr>
              <a:t>mieux communiquer </a:t>
            </a:r>
            <a:r>
              <a:rPr lang="fr-FR" dirty="0">
                <a:solidFill>
                  <a:sysClr val="windowText" lastClr="000000">
                    <a:lumMod val="75000"/>
                    <a:lumOff val="25000"/>
                  </a:sysClr>
                </a:solidFill>
              </a:rPr>
              <a:t>et de </a:t>
            </a:r>
            <a:r>
              <a:rPr lang="fr-FR" b="1" dirty="0">
                <a:solidFill>
                  <a:sysClr val="windowText" lastClr="000000">
                    <a:lumMod val="75000"/>
                    <a:lumOff val="25000"/>
                  </a:sysClr>
                </a:solidFill>
              </a:rPr>
              <a:t>se différencier des concurrents</a:t>
            </a:r>
            <a:r>
              <a:rPr lang="fr-FR" dirty="0">
                <a:solidFill>
                  <a:sysClr val="windowText" lastClr="000000">
                    <a:lumMod val="75000"/>
                    <a:lumOff val="25000"/>
                  </a:sysClr>
                </a:solidFill>
              </a:rPr>
              <a:t>, auprès des </a:t>
            </a:r>
            <a:r>
              <a:rPr lang="fr-FR" b="1" dirty="0">
                <a:solidFill>
                  <a:sysClr val="windowText" lastClr="000000">
                    <a:lumMod val="75000"/>
                    <a:lumOff val="25000"/>
                  </a:sysClr>
                </a:solidFill>
              </a:rPr>
              <a:t>Jeunes</a:t>
            </a:r>
            <a:r>
              <a:rPr lang="fr-FR" dirty="0">
                <a:solidFill>
                  <a:sysClr val="windowText" lastClr="000000">
                    <a:lumMod val="75000"/>
                    <a:lumOff val="25000"/>
                  </a:sysClr>
                </a:solidFill>
              </a:rPr>
              <a:t> du territoire Grand Est</a:t>
            </a:r>
          </a:p>
          <a:p>
            <a:pPr marL="810900" lvl="1" indent="-342900">
              <a:buClr>
                <a:srgbClr val="D11921"/>
              </a:buClr>
              <a:buFont typeface="+mj-lt"/>
              <a:buAutoNum type="arabicPeriod"/>
            </a:pPr>
            <a:r>
              <a:rPr lang="fr-FR" dirty="0">
                <a:solidFill>
                  <a:prstClr val="black">
                    <a:lumMod val="75000"/>
                    <a:lumOff val="25000"/>
                  </a:prstClr>
                </a:solidFill>
                <a:latin typeface="Arial"/>
              </a:rPr>
              <a:t>Une offre nous permettant </a:t>
            </a:r>
            <a:r>
              <a:rPr lang="fr-FR" b="1" dirty="0">
                <a:solidFill>
                  <a:sysClr val="windowText" lastClr="000000">
                    <a:lumMod val="75000"/>
                    <a:lumOff val="25000"/>
                  </a:sysClr>
                </a:solidFill>
              </a:rPr>
              <a:t>d’allier rentabilité et satisfaction</a:t>
            </a:r>
            <a:r>
              <a:rPr lang="fr-FR" dirty="0">
                <a:solidFill>
                  <a:sysClr val="windowText" lastClr="000000">
                    <a:lumMod val="75000"/>
                    <a:lumOff val="25000"/>
                  </a:sysClr>
                </a:solidFill>
              </a:rPr>
              <a:t> en offrant à nos clients </a:t>
            </a:r>
            <a:r>
              <a:rPr lang="fr-FR" b="1" dirty="0">
                <a:solidFill>
                  <a:sysClr val="windowText" lastClr="000000">
                    <a:lumMod val="75000"/>
                    <a:lumOff val="25000"/>
                  </a:sysClr>
                </a:solidFill>
              </a:rPr>
              <a:t>des services de qualité à prix inconnu sur le marché.</a:t>
            </a:r>
            <a:endParaRPr lang="fr-FR" b="1" dirty="0">
              <a:solidFill>
                <a:sysClr val="windowText" lastClr="000000">
                  <a:lumMod val="75000"/>
                  <a:lumOff val="25000"/>
                </a:sysClr>
              </a:solidFill>
              <a:latin typeface="Arial"/>
            </a:endParaRPr>
          </a:p>
          <a:p>
            <a:pPr>
              <a:buClr>
                <a:srgbClr val="D11921"/>
              </a:buClr>
            </a:pPr>
            <a:r>
              <a:rPr lang="fr-FR" dirty="0">
                <a:solidFill>
                  <a:srgbClr val="D11921"/>
                </a:solidFill>
                <a:latin typeface="Arial"/>
              </a:rPr>
              <a:t>Encore un peu de patience, vous découvrirez cette nouvelle offre dans son intégralité fin septembre… En attendant, pas d’arrêt de commercialisation sur l’été, les offres promos actuellement octroyées perdureront.</a:t>
            </a:r>
          </a:p>
        </p:txBody>
      </p:sp>
    </p:spTree>
    <p:extLst>
      <p:ext uri="{BB962C8B-B14F-4D97-AF65-F5344CB8AC3E}">
        <p14:creationId xmlns:p14="http://schemas.microsoft.com/office/powerpoint/2010/main" val="3787331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695325" y="1388669"/>
            <a:ext cx="4720737" cy="4802787"/>
          </a:xfrm>
        </p:spPr>
        <p:txBody>
          <a:bodyPr/>
          <a:lstStyle/>
          <a:p>
            <a:pPr marL="144000" marR="0" lvl="0" indent="-2160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r>
              <a:rPr lang="fr-FR" dirty="0">
                <a:solidFill>
                  <a:sysClr val="windowText" lastClr="000000">
                    <a:lumMod val="75000"/>
                    <a:lumOff val="25000"/>
                  </a:sysClr>
                </a:solidFill>
                <a:latin typeface="Arial" panose="020B0604020202020204" pitchFamily="34" charset="0"/>
                <a:cs typeface="Arial" panose="020B0604020202020204" pitchFamily="34" charset="0"/>
              </a:rPr>
              <a:t>Pour encourager l’</a:t>
            </a:r>
            <a:r>
              <a:rPr lang="fr-FR" b="1" dirty="0">
                <a:solidFill>
                  <a:sysClr val="windowText" lastClr="000000">
                    <a:lumMod val="75000"/>
                    <a:lumOff val="25000"/>
                  </a:sysClr>
                </a:solidFill>
                <a:latin typeface="Arial" panose="020B0604020202020204" pitchFamily="34" charset="0"/>
                <a:cs typeface="Arial" panose="020B0604020202020204" pitchFamily="34" charset="0"/>
              </a:rPr>
              <a:t>autonomie des clients</a:t>
            </a:r>
            <a:r>
              <a:rPr lang="fr-FR" dirty="0">
                <a:solidFill>
                  <a:sysClr val="windowText" lastClr="000000">
                    <a:lumMod val="75000"/>
                    <a:lumOff val="25000"/>
                  </a:sysClr>
                </a:solidFill>
                <a:latin typeface="Arial" panose="020B0604020202020204" pitchFamily="34" charset="0"/>
                <a:cs typeface="Arial" panose="020B0604020202020204" pitchFamily="34" charset="0"/>
              </a:rPr>
              <a:t> et </a:t>
            </a:r>
            <a:r>
              <a:rPr lang="fr-FR" b="1" dirty="0">
                <a:solidFill>
                  <a:sysClr val="windowText" lastClr="000000">
                    <a:lumMod val="75000"/>
                    <a:lumOff val="25000"/>
                  </a:sysClr>
                </a:solidFill>
                <a:latin typeface="Arial" panose="020B0604020202020204" pitchFamily="34" charset="0"/>
                <a:cs typeface="Arial" panose="020B0604020202020204" pitchFamily="34" charset="0"/>
              </a:rPr>
              <a:t>libérer du temps commercial</a:t>
            </a:r>
            <a:r>
              <a:rPr lang="fr-FR" dirty="0">
                <a:solidFill>
                  <a:sysClr val="windowText" lastClr="000000">
                    <a:lumMod val="75000"/>
                    <a:lumOff val="25000"/>
                  </a:sysClr>
                </a:solidFill>
                <a:latin typeface="Arial" panose="020B0604020202020204" pitchFamily="34" charset="0"/>
                <a:cs typeface="Arial" panose="020B0604020202020204" pitchFamily="34" charset="0"/>
              </a:rPr>
              <a:t>, nous mettons en avant les nouveaux développements </a:t>
            </a:r>
            <a:r>
              <a:rPr lang="fr-FR" dirty="0" err="1">
                <a:solidFill>
                  <a:sysClr val="windowText" lastClr="000000">
                    <a:lumMod val="75000"/>
                    <a:lumOff val="25000"/>
                  </a:sysClr>
                </a:solidFill>
                <a:latin typeface="Arial" panose="020B0604020202020204" pitchFamily="34" charset="0"/>
                <a:cs typeface="Arial" panose="020B0604020202020204" pitchFamily="34" charset="0"/>
              </a:rPr>
              <a:t>selfcare</a:t>
            </a:r>
            <a:r>
              <a:rPr lang="fr-FR" dirty="0">
                <a:solidFill>
                  <a:sysClr val="windowText" lastClr="000000">
                    <a:lumMod val="75000"/>
                    <a:lumOff val="25000"/>
                  </a:sysClr>
                </a:solidFill>
                <a:latin typeface="Arial" panose="020B0604020202020204" pitchFamily="34" charset="0"/>
                <a:cs typeface="Arial" panose="020B0604020202020204" pitchFamily="34" charset="0"/>
              </a:rPr>
              <a:t> sur l’item Crédit Immobilier.</a:t>
            </a:r>
          </a:p>
          <a:p>
            <a:pPr marL="144000" marR="0" lvl="0" indent="-2160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r>
              <a:rPr kumimoji="0" lang="fr-FR" b="0" i="0" u="none" kern="1200" cap="none" spc="0" normalizeH="0" baseline="0" noProof="0" dirty="0">
                <a:ln>
                  <a:noFill/>
                </a:ln>
                <a:solidFill>
                  <a:sysClr val="windowText" lastClr="000000">
                    <a:lumMod val="75000"/>
                    <a:lumOff val="25000"/>
                  </a:sysClr>
                </a:solidFill>
                <a:effectLst/>
                <a:uLnTx/>
                <a:uFillTx/>
                <a:latin typeface="Arial" panose="020B0604020202020204" pitchFamily="34" charset="0"/>
                <a:cs typeface="Arial" panose="020B0604020202020204" pitchFamily="34" charset="0"/>
              </a:rPr>
              <a:t>Depuis 2023, des actes sont disponibles en </a:t>
            </a:r>
            <a:r>
              <a:rPr kumimoji="0" lang="fr-FR" b="0" i="0" u="none" kern="1200" cap="none" spc="0" normalizeH="0" baseline="0" noProof="0" dirty="0" err="1">
                <a:ln>
                  <a:noFill/>
                </a:ln>
                <a:solidFill>
                  <a:sysClr val="windowText" lastClr="000000">
                    <a:lumMod val="75000"/>
                    <a:lumOff val="25000"/>
                  </a:sysClr>
                </a:solidFill>
                <a:effectLst/>
                <a:uLnTx/>
                <a:uFillTx/>
                <a:latin typeface="Arial" panose="020B0604020202020204" pitchFamily="34" charset="0"/>
                <a:cs typeface="Arial" panose="020B0604020202020204" pitchFamily="34" charset="0"/>
              </a:rPr>
              <a:t>selfcare</a:t>
            </a:r>
            <a:r>
              <a:rPr lang="fr-FR" dirty="0">
                <a:solidFill>
                  <a:sysClr val="windowText" lastClr="000000">
                    <a:lumMod val="75000"/>
                    <a:lumOff val="25000"/>
                  </a:sysClr>
                </a:solidFill>
                <a:latin typeface="Arial" panose="020B0604020202020204" pitchFamily="34" charset="0"/>
                <a:cs typeface="Arial" panose="020B0604020202020204" pitchFamily="34" charset="0"/>
              </a:rPr>
              <a:t>. Des évolutions sont encore à attendre.*</a:t>
            </a:r>
            <a:endParaRPr kumimoji="0" lang="fr-FR" b="0" i="0" u="none" kern="1200" cap="none" spc="0" normalizeH="0" baseline="0" noProof="0" dirty="0">
              <a:ln>
                <a:noFill/>
              </a:ln>
              <a:solidFill>
                <a:sysClr val="windowText" lastClr="000000">
                  <a:lumMod val="75000"/>
                  <a:lumOff val="25000"/>
                </a:sysClr>
              </a:solidFill>
              <a:effectLst/>
              <a:uLnTx/>
              <a:uFillTx/>
              <a:latin typeface="Arial" panose="020B0604020202020204" pitchFamily="34" charset="0"/>
              <a:cs typeface="Arial" panose="020B0604020202020204" pitchFamily="34" charset="0"/>
            </a:endParaRPr>
          </a:p>
          <a:p>
            <a:pPr>
              <a:buClr>
                <a:srgbClr val="D11921"/>
              </a:buClr>
            </a:pPr>
            <a:r>
              <a:rPr kumimoji="0" lang="fr-FR" i="0" u="none" strike="noStrike" kern="1200" cap="none" spc="0" normalizeH="0" baseline="0" noProof="0" dirty="0">
                <a:ln>
                  <a:noFill/>
                </a:ln>
                <a:solidFill>
                  <a:sysClr val="windowText" lastClr="000000">
                    <a:lumMod val="75000"/>
                    <a:lumOff val="25000"/>
                  </a:sysClr>
                </a:solidFill>
                <a:effectLst/>
                <a:uLnTx/>
                <a:uFillTx/>
                <a:latin typeface="Arial" panose="020B0604020202020204" pitchFamily="34" charset="0"/>
                <a:cs typeface="Arial" panose="020B0604020202020204" pitchFamily="34" charset="0"/>
              </a:rPr>
              <a:t>Ainsi, la tarification de ces services est différenciée selon </a:t>
            </a:r>
            <a:r>
              <a:rPr lang="fr-FR" dirty="0">
                <a:solidFill>
                  <a:sysClr val="windowText" lastClr="000000">
                    <a:lumMod val="75000"/>
                    <a:lumOff val="25000"/>
                  </a:sysClr>
                </a:solidFill>
                <a:latin typeface="Arial" panose="020B0604020202020204" pitchFamily="34" charset="0"/>
                <a:cs typeface="Arial" panose="020B0604020202020204" pitchFamily="34" charset="0"/>
              </a:rPr>
              <a:t>:</a:t>
            </a:r>
            <a:endParaRPr lang="fr-FR" b="1" dirty="0">
              <a:solidFill>
                <a:prstClr val="black">
                  <a:lumMod val="75000"/>
                  <a:lumOff val="25000"/>
                </a:prstClr>
              </a:solidFill>
              <a:latin typeface="Arial"/>
            </a:endParaRPr>
          </a:p>
          <a:p>
            <a:pPr lvl="1">
              <a:buClr>
                <a:srgbClr val="D11921"/>
              </a:buClr>
            </a:pPr>
            <a:r>
              <a:rPr kumimoji="0" lang="fr-FR" b="0"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rPr>
              <a:t>Si l’acte est géré en totale autonomie par le client, depuis </a:t>
            </a:r>
            <a:r>
              <a:rPr kumimoji="0" lang="fr-FR" b="0" i="0" u="none" strike="noStrike" kern="1200" cap="none" spc="0" normalizeH="0" baseline="0" noProof="0" dirty="0" err="1">
                <a:ln>
                  <a:noFill/>
                </a:ln>
                <a:solidFill>
                  <a:sysClr val="windowText" lastClr="000000">
                    <a:lumMod val="75000"/>
                    <a:lumOff val="25000"/>
                  </a:sysClr>
                </a:solidFill>
                <a:effectLst/>
                <a:uLnTx/>
                <a:uFillTx/>
                <a:latin typeface="Arial"/>
                <a:ea typeface="+mn-ea"/>
                <a:cs typeface="+mn-cs"/>
              </a:rPr>
              <a:t>Banxo</a:t>
            </a:r>
            <a:r>
              <a:rPr kumimoji="0" lang="fr-FR" b="0"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rPr>
              <a:t> ou DEI ;</a:t>
            </a:r>
          </a:p>
          <a:p>
            <a:pPr lvl="1">
              <a:buClr>
                <a:srgbClr val="D11921"/>
              </a:buClr>
            </a:pPr>
            <a:r>
              <a:rPr kumimoji="0" lang="fr-FR" b="0" i="0" u="none" strike="noStrike" kern="1200" cap="none" spc="0" normalizeH="0" baseline="0" noProof="0" dirty="0">
                <a:ln>
                  <a:noFill/>
                </a:ln>
                <a:solidFill>
                  <a:sysClr val="windowText" lastClr="000000">
                    <a:lumMod val="75000"/>
                    <a:lumOff val="25000"/>
                  </a:sysClr>
                </a:solidFill>
                <a:effectLst/>
                <a:uLnTx/>
                <a:uFillTx/>
                <a:latin typeface="Arial"/>
                <a:ea typeface="+mn-ea"/>
                <a:cs typeface="+mn-cs"/>
              </a:rPr>
              <a:t>Si l’acte nécessite une intervention agence ou backoffice pour que la demande client aboutisse.</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kumimoji="0" 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Des fonctionnalités </a:t>
            </a:r>
            <a:r>
              <a:rPr kumimoji="0" lang="fr-FR" sz="1800" b="1" i="0" u="none" strike="noStrike" kern="1200" cap="none" spc="0" normalizeH="0" baseline="0" noProof="0" dirty="0" err="1">
                <a:ln>
                  <a:noFill/>
                </a:ln>
                <a:solidFill>
                  <a:sysClr val="windowText" lastClr="000000">
                    <a:lumMod val="75000"/>
                    <a:lumOff val="25000"/>
                  </a:sysClr>
                </a:solidFill>
                <a:effectLst/>
                <a:uLnTx/>
                <a:uFillTx/>
                <a:latin typeface="Montserrat Black" panose="00000A00000000000000" pitchFamily="2" charset="0"/>
                <a:ea typeface="+mn-ea"/>
                <a:cs typeface="+mn-cs"/>
              </a:rPr>
              <a:t>Selfcare</a:t>
            </a:r>
            <a:r>
              <a:rPr kumimoji="0" 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 sont développées sur l’item Crédit immobilier. </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2</a:t>
            </a:r>
          </a:p>
        </p:txBody>
      </p:sp>
      <p:grpSp>
        <p:nvGrpSpPr>
          <p:cNvPr id="4" name="Groupe 3">
            <a:extLst>
              <a:ext uri="{FF2B5EF4-FFF2-40B4-BE49-F238E27FC236}">
                <a16:creationId xmlns:a16="http://schemas.microsoft.com/office/drawing/2014/main" id="{2D8F2D8E-F53D-C255-589D-CD19A58E6FE5}"/>
              </a:ext>
            </a:extLst>
          </p:cNvPr>
          <p:cNvGrpSpPr/>
          <p:nvPr/>
        </p:nvGrpSpPr>
        <p:grpSpPr>
          <a:xfrm>
            <a:off x="5506497" y="1283885"/>
            <a:ext cx="6480000" cy="4529631"/>
            <a:chOff x="4702175" y="1301799"/>
            <a:chExt cx="5690654" cy="4115896"/>
          </a:xfrm>
        </p:grpSpPr>
        <p:graphicFrame>
          <p:nvGraphicFramePr>
            <p:cNvPr id="6" name="Tableau 5">
              <a:extLst>
                <a:ext uri="{FF2B5EF4-FFF2-40B4-BE49-F238E27FC236}">
                  <a16:creationId xmlns:a16="http://schemas.microsoft.com/office/drawing/2014/main" id="{751BEEBC-020B-1E14-97FE-EC1B80A1EC8C}"/>
                </a:ext>
              </a:extLst>
            </p:cNvPr>
            <p:cNvGraphicFramePr>
              <a:graphicFrameLocks/>
            </p:cNvGraphicFramePr>
            <p:nvPr>
              <p:extLst>
                <p:ext uri="{D42A27DB-BD31-4B8C-83A1-F6EECF244321}">
                  <p14:modId xmlns:p14="http://schemas.microsoft.com/office/powerpoint/2010/main" val="3913031894"/>
                </p:ext>
              </p:extLst>
            </p:nvPr>
          </p:nvGraphicFramePr>
          <p:xfrm>
            <a:off x="4702175" y="1989222"/>
            <a:ext cx="5690654" cy="3428473"/>
          </p:xfrm>
          <a:graphic>
            <a:graphicData uri="http://schemas.openxmlformats.org/drawingml/2006/table">
              <a:tbl>
                <a:tblPr firstRow="1" firstCol="1" bandRow="1"/>
                <a:tblGrid>
                  <a:gridCol w="4320000">
                    <a:extLst>
                      <a:ext uri="{9D8B030D-6E8A-4147-A177-3AD203B41FA5}">
                        <a16:colId xmlns:a16="http://schemas.microsoft.com/office/drawing/2014/main" val="3349747240"/>
                      </a:ext>
                    </a:extLst>
                  </a:gridCol>
                  <a:gridCol w="1080000">
                    <a:extLst>
                      <a:ext uri="{9D8B030D-6E8A-4147-A177-3AD203B41FA5}">
                        <a16:colId xmlns:a16="http://schemas.microsoft.com/office/drawing/2014/main" val="111900468"/>
                      </a:ext>
                    </a:extLst>
                  </a:gridCol>
                  <a:gridCol w="1080000">
                    <a:extLst>
                      <a:ext uri="{9D8B030D-6E8A-4147-A177-3AD203B41FA5}">
                        <a16:colId xmlns:a16="http://schemas.microsoft.com/office/drawing/2014/main" val="15290297"/>
                      </a:ext>
                    </a:extLst>
                  </a:gridCol>
                </a:tblGrid>
                <a:tr h="57773">
                  <a:tc>
                    <a:txBody>
                      <a:bodyPr/>
                      <a:lstStyle/>
                      <a:p>
                        <a:pPr>
                          <a:lnSpc>
                            <a:spcPct val="120000"/>
                          </a:lnSpc>
                          <a:spcAft>
                            <a:spcPts val="800"/>
                          </a:spcAft>
                          <a:tabLst>
                            <a:tab pos="4392295" algn="r"/>
                          </a:tabLst>
                        </a:pPr>
                        <a:r>
                          <a:rPr lang="fr-FR" sz="1000" dirty="0">
                            <a:solidFill>
                              <a:srgbClr val="FFC000"/>
                            </a:solidFill>
                            <a:effectLst/>
                            <a:latin typeface="Univers Condensed" panose="020B0506020202050204" pitchFamily="34" charset="0"/>
                            <a:ea typeface="Calibri" panose="020F0502020204030204" pitchFamily="34" charset="0"/>
                            <a:cs typeface="Calibri" panose="020F0502020204030204" pitchFamily="34" charset="0"/>
                          </a:rPr>
                          <a:t> </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gridSpan="2">
                    <a:txBody>
                      <a:bodyPr/>
                      <a:lstStyle/>
                      <a:p>
                        <a:pPr algn="ctr">
                          <a:lnSpc>
                            <a:spcPct val="120000"/>
                          </a:lnSpc>
                          <a:spcAft>
                            <a:spcPts val="800"/>
                          </a:spcAft>
                          <a:tabLst>
                            <a:tab pos="4392295" algn="r"/>
                          </a:tabLst>
                        </a:pPr>
                        <a:r>
                          <a:rPr lang="fr-FR" sz="1000" b="1" dirty="0">
                            <a:solidFill>
                              <a:srgbClr val="FFFFFF"/>
                            </a:solidFill>
                            <a:effectLst/>
                            <a:latin typeface="Univers Condensed" panose="020B0506020202050204" pitchFamily="34" charset="0"/>
                            <a:ea typeface="Calibri" panose="020F0502020204030204" pitchFamily="34" charset="0"/>
                            <a:cs typeface="Calibri" panose="020F0502020204030204" pitchFamily="34" charset="0"/>
                          </a:rPr>
                          <a:t>Crédit Immobilier</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chemeClr val="bg1"/>
                        </a:solidFill>
                        <a:prstDash val="solid"/>
                        <a:round/>
                        <a:headEnd type="none" w="med" len="med"/>
                        <a:tailEnd type="none" w="med" len="med"/>
                      </a:lnB>
                      <a:solidFill>
                        <a:srgbClr val="FEBD24"/>
                      </a:solidFill>
                    </a:tcPr>
                  </a:tc>
                  <a:tc hMerge="1">
                    <a:txBody>
                      <a:bodyPr/>
                      <a:lstStyle/>
                      <a:p>
                        <a:endParaRPr lang="fr-FR"/>
                      </a:p>
                    </a:txBody>
                    <a:tcPr/>
                  </a:tc>
                  <a:extLst>
                    <a:ext uri="{0D108BD9-81ED-4DB2-BD59-A6C34878D82A}">
                      <a16:rowId xmlns:a16="http://schemas.microsoft.com/office/drawing/2014/main" val="4233614852"/>
                    </a:ext>
                  </a:extLst>
                </a:tr>
                <a:tr h="0">
                  <a:tc>
                    <a:txBody>
                      <a:bodyPr/>
                      <a:lstStyle/>
                      <a:p>
                        <a:pPr>
                          <a:lnSpc>
                            <a:spcPct val="120000"/>
                          </a:lnSpc>
                          <a:spcAft>
                            <a:spcPts val="800"/>
                          </a:spcAft>
                          <a:tabLst>
                            <a:tab pos="4392295" algn="r"/>
                          </a:tabLst>
                        </a:pPr>
                        <a:r>
                          <a:rPr lang="fr-FR" sz="1000" dirty="0">
                            <a:solidFill>
                              <a:srgbClr val="FFC000"/>
                            </a:solidFill>
                            <a:effectLst/>
                            <a:latin typeface="Univers Condensed" panose="020B0506020202050204" pitchFamily="34" charset="0"/>
                            <a:ea typeface="Calibri" panose="020F0502020204030204" pitchFamily="34" charset="0"/>
                            <a:cs typeface="Calibri" panose="020F0502020204030204" pitchFamily="34" charset="0"/>
                          </a:rPr>
                          <a:t> </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120000"/>
                          </a:lnSpc>
                          <a:spcAft>
                            <a:spcPts val="800"/>
                          </a:spcAft>
                          <a:tabLst>
                            <a:tab pos="4392295" algn="r"/>
                          </a:tabLst>
                        </a:pPr>
                        <a:r>
                          <a:rPr lang="fr-FR" sz="1000" b="1" dirty="0">
                            <a:solidFill>
                              <a:srgbClr val="FFFFFF"/>
                            </a:solidFill>
                            <a:effectLst/>
                            <a:latin typeface="Univers Condensed" panose="020B0506020202050204" pitchFamily="34" charset="0"/>
                            <a:ea typeface="Calibri" panose="020F0502020204030204" pitchFamily="34" charset="0"/>
                            <a:cs typeface="Calibri" panose="020F0502020204030204" pitchFamily="34" charset="0"/>
                          </a:rPr>
                          <a:t>En agence</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EBD24"/>
                      </a:solidFill>
                    </a:tcPr>
                  </a:tc>
                  <a:tc>
                    <a:txBody>
                      <a:bodyPr/>
                      <a:lstStyle/>
                      <a:p>
                        <a:pPr algn="ctr">
                          <a:lnSpc>
                            <a:spcPct val="120000"/>
                          </a:lnSpc>
                          <a:spcAft>
                            <a:spcPts val="800"/>
                          </a:spcAft>
                          <a:tabLst>
                            <a:tab pos="4392295" algn="r"/>
                          </a:tabLst>
                        </a:pPr>
                        <a:r>
                          <a:rPr lang="fr-FR" sz="1000" b="1" dirty="0">
                            <a:solidFill>
                              <a:srgbClr val="FFFFFF"/>
                            </a:solidFill>
                            <a:effectLst/>
                            <a:latin typeface="Univers Condensed" panose="020B0506020202050204" pitchFamily="34" charset="0"/>
                            <a:ea typeface="Calibri" panose="020F0502020204030204" pitchFamily="34" charset="0"/>
                            <a:cs typeface="Calibri" panose="020F0502020204030204" pitchFamily="34" charset="0"/>
                          </a:rPr>
                          <a:t>En </a:t>
                        </a:r>
                        <a:r>
                          <a:rPr lang="fr-FR" sz="1000" b="1" dirty="0" err="1">
                            <a:solidFill>
                              <a:srgbClr val="FFFFFF"/>
                            </a:solidFill>
                            <a:effectLst/>
                            <a:latin typeface="Univers Condensed" panose="020B0506020202050204" pitchFamily="34" charset="0"/>
                            <a:ea typeface="Calibri" panose="020F0502020204030204" pitchFamily="34" charset="0"/>
                            <a:cs typeface="Calibri" panose="020F0502020204030204" pitchFamily="34" charset="0"/>
                          </a:rPr>
                          <a:t>Selfcare</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EBD24"/>
                      </a:solidFill>
                    </a:tcPr>
                  </a:tc>
                  <a:extLst>
                    <a:ext uri="{0D108BD9-81ED-4DB2-BD59-A6C34878D82A}">
                      <a16:rowId xmlns:a16="http://schemas.microsoft.com/office/drawing/2014/main" val="1530132464"/>
                    </a:ext>
                  </a:extLst>
                </a:tr>
                <a:tr h="0">
                  <a:tc>
                    <a:txBody>
                      <a:bodyPr/>
                      <a:lstStyle/>
                      <a:p>
                        <a:pPr marL="342900" lvl="0" indent="-342900">
                          <a:lnSpc>
                            <a:spcPct val="107000"/>
                          </a:lnSpc>
                          <a:spcAft>
                            <a:spcPts val="800"/>
                          </a:spcAft>
                          <a:buClr>
                            <a:srgbClr val="FEBD24"/>
                          </a:buClr>
                          <a:buFont typeface="Symbol" panose="05050102010706020507" pitchFamily="18" charset="2"/>
                          <a:buChar char=""/>
                          <a:tabLst>
                            <a:tab pos="4392295" algn="r"/>
                          </a:tabLst>
                        </a:pPr>
                        <a:r>
                          <a:rPr lang="fr-FR" sz="1000"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Information annuelle aux cautions (par an, par caution, par prêt)</a:t>
                        </a:r>
                        <a:endParaRPr lang="fr-FR" sz="12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FEBD24"/>
                        </a:solidFill>
                        <a:prstDash val="solid"/>
                        <a:round/>
                        <a:headEnd type="none" w="med" len="med"/>
                        <a:tailEnd type="none" w="med" len="med"/>
                      </a:lnB>
                    </a:tcPr>
                  </a:tc>
                  <a:tc>
                    <a:txBody>
                      <a:bodyPr/>
                      <a:lstStyle/>
                      <a:p>
                        <a:pPr algn="ctr">
                          <a:lnSpc>
                            <a:spcPct val="107000"/>
                          </a:lnSpc>
                          <a:spcAft>
                            <a:spcPts val="800"/>
                          </a:spcAft>
                          <a:tabLst>
                            <a:tab pos="4392295" algn="r"/>
                          </a:tabLst>
                        </a:pPr>
                        <a:r>
                          <a:rPr lang="fr-FR" sz="1000" b="1" dirty="0">
                            <a:solidFill>
                              <a:srgbClr val="D11921"/>
                            </a:solidFill>
                            <a:effectLst/>
                            <a:latin typeface="Univers Condensed" panose="020B0506020202050204" pitchFamily="34" charset="0"/>
                            <a:ea typeface="Univers-CondensedBold"/>
                            <a:cs typeface="Univers-CondensedBold"/>
                          </a:rPr>
                          <a:t>Gratuit</a:t>
                        </a:r>
                        <a:endParaRPr lang="fr-FR" sz="1200" b="1"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chemeClr val="bg1"/>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tc>
                    <a:txBody>
                      <a:bodyPr/>
                      <a:lstStyle/>
                      <a:p>
                        <a:pPr algn="ctr">
                          <a:lnSpc>
                            <a:spcPct val="107000"/>
                          </a:lnSpc>
                          <a:spcAft>
                            <a:spcPts val="800"/>
                          </a:spcAft>
                          <a:tabLst>
                            <a:tab pos="4392295" algn="r"/>
                          </a:tabLst>
                        </a:pPr>
                        <a:r>
                          <a:rPr lang="fr-FR" sz="1000" b="0" dirty="0">
                            <a:solidFill>
                              <a:schemeClr val="tx1">
                                <a:lumMod val="75000"/>
                                <a:lumOff val="25000"/>
                              </a:schemeClr>
                            </a:solidFill>
                            <a:effectLst/>
                            <a:latin typeface="Univers Condensed" panose="020B0506020202050204" pitchFamily="34" charset="0"/>
                            <a:ea typeface="Univers-CondensedBold"/>
                            <a:cs typeface="Univers-CondensedBold"/>
                          </a:rPr>
                          <a:t>-</a:t>
                        </a:r>
                        <a:endParaRPr lang="fr-FR" sz="1200" b="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chemeClr val="bg1"/>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extLst>
                    <a:ext uri="{0D108BD9-81ED-4DB2-BD59-A6C34878D82A}">
                      <a16:rowId xmlns:a16="http://schemas.microsoft.com/office/drawing/2014/main" val="2260593518"/>
                    </a:ext>
                  </a:extLst>
                </a:tr>
                <a:tr h="0">
                  <a:tc>
                    <a:txBody>
                      <a:bodyPr/>
                      <a:lstStyle/>
                      <a:p>
                        <a:pPr marL="342900" lvl="0" indent="-342900">
                          <a:lnSpc>
                            <a:spcPct val="107000"/>
                          </a:lnSpc>
                          <a:spcAft>
                            <a:spcPts val="800"/>
                          </a:spcAft>
                          <a:buClr>
                            <a:srgbClr val="FEBD24"/>
                          </a:buClr>
                          <a:buFont typeface="Symbol" panose="05050102010706020507" pitchFamily="18" charset="2"/>
                          <a:buChar char=""/>
                          <a:tabLst>
                            <a:tab pos="4392295" algn="r"/>
                          </a:tabLst>
                        </a:pPr>
                        <a:r>
                          <a:rPr lang="fr-FR" sz="1000"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Information annuelle légale sur prêt à taux révisable</a:t>
                        </a:r>
                        <a:endParaRPr lang="fr-FR" sz="12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tcPr>
                  </a:tc>
                  <a:tc>
                    <a:txBody>
                      <a:bodyPr/>
                      <a:lstStyle/>
                      <a:p>
                        <a:pPr algn="ctr">
                          <a:lnSpc>
                            <a:spcPct val="107000"/>
                          </a:lnSpc>
                          <a:spcAft>
                            <a:spcPts val="800"/>
                          </a:spcAft>
                          <a:tabLst>
                            <a:tab pos="4392295" algn="r"/>
                          </a:tabLst>
                        </a:pPr>
                        <a:r>
                          <a:rPr lang="fr-FR" sz="1000" b="1" dirty="0">
                            <a:solidFill>
                              <a:srgbClr val="D11921"/>
                            </a:solidFill>
                            <a:effectLst/>
                            <a:latin typeface="Univers Condensed" panose="020B0506020202050204" pitchFamily="34" charset="0"/>
                            <a:ea typeface="Univers-CondensedBold"/>
                            <a:cs typeface="Univers-CondensedBold"/>
                          </a:rPr>
                          <a:t>Gratuit</a:t>
                        </a:r>
                        <a:endParaRPr lang="fr-FR" sz="1200" b="1"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tc>
                    <a:txBody>
                      <a:bodyPr/>
                      <a:lstStyle/>
                      <a:p>
                        <a:pPr algn="ctr">
                          <a:lnSpc>
                            <a:spcPct val="107000"/>
                          </a:lnSpc>
                          <a:spcAft>
                            <a:spcPts val="800"/>
                          </a:spcAft>
                          <a:tabLst>
                            <a:tab pos="4392295" algn="r"/>
                          </a:tabLst>
                        </a:pPr>
                        <a:r>
                          <a:rPr lang="fr-FR" sz="1000" b="0" dirty="0">
                            <a:solidFill>
                              <a:schemeClr val="tx1">
                                <a:lumMod val="75000"/>
                                <a:lumOff val="25000"/>
                              </a:schemeClr>
                            </a:solidFill>
                            <a:effectLst/>
                            <a:latin typeface="Univers Condensed" panose="020B0506020202050204" pitchFamily="34" charset="0"/>
                            <a:ea typeface="Univers-CondensedBold"/>
                            <a:cs typeface="Univers-CondensedBold"/>
                          </a:rPr>
                          <a:t>-</a:t>
                        </a:r>
                        <a:endParaRPr lang="fr-FR" sz="1200" b="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extLst>
                    <a:ext uri="{0D108BD9-81ED-4DB2-BD59-A6C34878D82A}">
                      <a16:rowId xmlns:a16="http://schemas.microsoft.com/office/drawing/2014/main" val="1191335000"/>
                    </a:ext>
                  </a:extLst>
                </a:tr>
                <a:tr h="0">
                  <a:tc>
                    <a:txBody>
                      <a:bodyPr/>
                      <a:lstStyle/>
                      <a:p>
                        <a:pPr marL="342900" lvl="0" indent="-342900">
                          <a:lnSpc>
                            <a:spcPct val="107000"/>
                          </a:lnSpc>
                          <a:spcAft>
                            <a:spcPts val="800"/>
                          </a:spcAft>
                          <a:buClr>
                            <a:srgbClr val="FEBD24"/>
                          </a:buClr>
                          <a:buFont typeface="Symbol" panose="05050102010706020507" pitchFamily="18" charset="2"/>
                          <a:buChar char=""/>
                          <a:tabLst>
                            <a:tab pos="4392295" algn="r"/>
                          </a:tabLst>
                        </a:pPr>
                        <a:r>
                          <a:rPr lang="fr-FR" sz="1000"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Demande de décompte de remboursement anticipé non suivi d’un remboursement effectif</a:t>
                        </a:r>
                        <a:endParaRPr lang="fr-FR" sz="12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tcPr>
                  </a:tc>
                  <a:tc>
                    <a:txBody>
                      <a:bodyPr/>
                      <a:lstStyle/>
                      <a:p>
                        <a:pPr algn="ctr">
                          <a:lnSpc>
                            <a:spcPct val="107000"/>
                          </a:lnSpc>
                          <a:spcAft>
                            <a:spcPts val="800"/>
                          </a:spcAft>
                          <a:tabLst>
                            <a:tab pos="4392295" algn="r"/>
                          </a:tabLst>
                        </a:pPr>
                        <a:r>
                          <a:rPr lang="fr-FR" sz="1000" b="1" dirty="0">
                            <a:solidFill>
                              <a:srgbClr val="D11921"/>
                            </a:solidFill>
                            <a:effectLst/>
                            <a:latin typeface="Univers Condensed" panose="020B0506020202050204" pitchFamily="34" charset="0"/>
                            <a:ea typeface="Univers-CondensedBold"/>
                            <a:cs typeface="Univers-CondensedBold"/>
                          </a:rPr>
                          <a:t>Gratuit</a:t>
                        </a:r>
                        <a:endParaRPr lang="fr-FR" sz="1200" b="1" dirty="0">
                          <a:solidFill>
                            <a:srgbClr val="D1192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tc>
                    <a:txBody>
                      <a:bodyPr/>
                      <a:lstStyle/>
                      <a:p>
                        <a:pPr algn="ctr">
                          <a:lnSpc>
                            <a:spcPct val="107000"/>
                          </a:lnSpc>
                          <a:spcAft>
                            <a:spcPts val="800"/>
                          </a:spcAft>
                          <a:tabLst>
                            <a:tab pos="4392295" algn="r"/>
                          </a:tabLst>
                        </a:pPr>
                        <a:r>
                          <a:rPr lang="fr-FR" sz="1000" b="0" dirty="0">
                            <a:solidFill>
                              <a:schemeClr val="tx1">
                                <a:lumMod val="75000"/>
                                <a:lumOff val="25000"/>
                              </a:schemeClr>
                            </a:solidFill>
                            <a:effectLst/>
                            <a:latin typeface="Univers Condensed" panose="020B0506020202050204" pitchFamily="34" charset="0"/>
                            <a:ea typeface="Univers-CondensedBold"/>
                            <a:cs typeface="Univers-CondensedBold"/>
                          </a:rPr>
                          <a:t>-</a:t>
                        </a:r>
                        <a:endParaRPr lang="fr-FR" sz="1200" b="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extLst>
                    <a:ext uri="{0D108BD9-81ED-4DB2-BD59-A6C34878D82A}">
                      <a16:rowId xmlns:a16="http://schemas.microsoft.com/office/drawing/2014/main" val="352486336"/>
                    </a:ext>
                  </a:extLst>
                </a:tr>
                <a:tr h="0">
                  <a:tc>
                    <a:txBody>
                      <a:bodyPr/>
                      <a:lstStyle/>
                      <a:p>
                        <a:pPr marL="342900" lvl="0" indent="-342900">
                          <a:lnSpc>
                            <a:spcPct val="107000"/>
                          </a:lnSpc>
                          <a:spcAft>
                            <a:spcPts val="800"/>
                          </a:spcAft>
                          <a:buClr>
                            <a:srgbClr val="FEBD24"/>
                          </a:buClr>
                          <a:buFont typeface="Symbol" panose="05050102010706020507" pitchFamily="18" charset="2"/>
                          <a:buChar char=""/>
                          <a:tabLst>
                            <a:tab pos="4392295" algn="r"/>
                          </a:tabLst>
                        </a:pPr>
                        <a:r>
                          <a:rPr lang="fr-FR" sz="1000"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Délivrance de duplicata de contrat de prêt</a:t>
                        </a:r>
                        <a:endParaRPr lang="fr-FR" sz="12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tcPr>
                  </a:tc>
                  <a:tc>
                    <a:txBody>
                      <a:bodyPr/>
                      <a:lstStyle/>
                      <a:p>
                        <a:pPr algn="ctr">
                          <a:lnSpc>
                            <a:spcPct val="107000"/>
                          </a:lnSpc>
                          <a:spcAft>
                            <a:spcPts val="800"/>
                          </a:spcAft>
                          <a:tabLst>
                            <a:tab pos="4392295" algn="r"/>
                          </a:tabLst>
                        </a:pPr>
                        <a:r>
                          <a:rPr lang="fr-FR" sz="1000" b="0" dirty="0">
                            <a:solidFill>
                              <a:schemeClr val="tx1">
                                <a:lumMod val="75000"/>
                                <a:lumOff val="25000"/>
                              </a:schemeClr>
                            </a:solidFill>
                            <a:effectLst/>
                            <a:latin typeface="Univers Condensed" panose="020B0506020202050204" pitchFamily="34" charset="0"/>
                            <a:ea typeface="Univers-CondensedBold"/>
                            <a:cs typeface="Univers-CondensedBold"/>
                          </a:rPr>
                          <a:t>30,00 €</a:t>
                        </a:r>
                        <a:endParaRPr lang="fr-FR" sz="1200" b="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tc>
                    <a:txBody>
                      <a:bodyPr/>
                      <a:lstStyle/>
                      <a:p>
                        <a:pPr algn="ctr">
                          <a:lnSpc>
                            <a:spcPct val="107000"/>
                          </a:lnSpc>
                          <a:spcAft>
                            <a:spcPts val="800"/>
                          </a:spcAft>
                          <a:tabLst>
                            <a:tab pos="4392295" algn="r"/>
                          </a:tabLst>
                        </a:pPr>
                        <a:r>
                          <a:rPr lang="fr-FR" sz="1000" b="0" dirty="0">
                            <a:solidFill>
                              <a:schemeClr val="tx1">
                                <a:lumMod val="75000"/>
                                <a:lumOff val="25000"/>
                              </a:schemeClr>
                            </a:solidFill>
                            <a:effectLst/>
                            <a:latin typeface="Univers Condensed" panose="020B0506020202050204" pitchFamily="34" charset="0"/>
                            <a:ea typeface="Univers-CondensedBold"/>
                            <a:cs typeface="Univers-CondensedBold"/>
                          </a:rPr>
                          <a:t>-</a:t>
                        </a:r>
                        <a:endParaRPr lang="fr-FR" sz="1200" b="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extLst>
                    <a:ext uri="{0D108BD9-81ED-4DB2-BD59-A6C34878D82A}">
                      <a16:rowId xmlns:a16="http://schemas.microsoft.com/office/drawing/2014/main" val="454303440"/>
                    </a:ext>
                  </a:extLst>
                </a:tr>
                <a:tr h="0">
                  <a:tc>
                    <a:txBody>
                      <a:bodyPr/>
                      <a:lstStyle/>
                      <a:p>
                        <a:pPr marL="342900" lvl="0" indent="-342900">
                          <a:lnSpc>
                            <a:spcPct val="107000"/>
                          </a:lnSpc>
                          <a:spcAft>
                            <a:spcPts val="800"/>
                          </a:spcAft>
                          <a:buClr>
                            <a:srgbClr val="FEBD24"/>
                          </a:buClr>
                          <a:buFont typeface="Symbol" panose="05050102010706020507" pitchFamily="18" charset="2"/>
                          <a:buChar char=""/>
                          <a:tabLst>
                            <a:tab pos="4392295" algn="r"/>
                          </a:tabLst>
                        </a:pPr>
                        <a:r>
                          <a:rPr lang="fr-FR" sz="1000" b="1"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Délivrance de duplicata de tableau d’amortissement</a:t>
                        </a:r>
                        <a:endParaRPr lang="fr-FR" sz="1200" b="1"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tcPr>
                  </a:tc>
                  <a:tc>
                    <a:txBody>
                      <a:bodyPr/>
                      <a:lstStyle/>
                      <a:p>
                        <a:pPr algn="ctr">
                          <a:lnSpc>
                            <a:spcPct val="107000"/>
                          </a:lnSpc>
                          <a:spcAft>
                            <a:spcPts val="800"/>
                          </a:spcAft>
                          <a:tabLst>
                            <a:tab pos="4392295" algn="r"/>
                          </a:tabLst>
                        </a:pPr>
                        <a:r>
                          <a:rPr lang="fr-FR" sz="1000" b="1" dirty="0">
                            <a:solidFill>
                              <a:schemeClr val="tx1">
                                <a:lumMod val="75000"/>
                                <a:lumOff val="25000"/>
                              </a:schemeClr>
                            </a:solidFill>
                            <a:effectLst/>
                            <a:latin typeface="Univers Condensed" panose="020B0506020202050204" pitchFamily="34" charset="0"/>
                            <a:ea typeface="Univers-CondensedBold"/>
                            <a:cs typeface="Univers-CondensedBold"/>
                          </a:rPr>
                          <a:t>20,00 €</a:t>
                        </a:r>
                        <a:endParaRPr lang="fr-FR" sz="1200" b="1"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tc>
                    <a:txBody>
                      <a:bodyPr/>
                      <a:lstStyle/>
                      <a:p>
                        <a:pPr algn="ctr">
                          <a:lnSpc>
                            <a:spcPct val="107000"/>
                          </a:lnSpc>
                          <a:spcAft>
                            <a:spcPts val="800"/>
                          </a:spcAft>
                          <a:tabLst>
                            <a:tab pos="4392295" algn="r"/>
                          </a:tabLst>
                        </a:pPr>
                        <a:r>
                          <a:rPr lang="fr-FR" sz="1000" b="1"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5,00 €</a:t>
                        </a:r>
                        <a:endParaRPr lang="fr-FR" sz="1200" b="1"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extLst>
                    <a:ext uri="{0D108BD9-81ED-4DB2-BD59-A6C34878D82A}">
                      <a16:rowId xmlns:a16="http://schemas.microsoft.com/office/drawing/2014/main" val="2826708389"/>
                    </a:ext>
                  </a:extLst>
                </a:tr>
                <a:tr h="0">
                  <a:tc>
                    <a:txBody>
                      <a:bodyPr/>
                      <a:lstStyle/>
                      <a:p>
                        <a:pPr marL="342900" lvl="0" indent="-342900">
                          <a:lnSpc>
                            <a:spcPct val="107000"/>
                          </a:lnSpc>
                          <a:spcAft>
                            <a:spcPts val="800"/>
                          </a:spcAft>
                          <a:buClr>
                            <a:srgbClr val="FEBD24"/>
                          </a:buClr>
                          <a:buFont typeface="Symbol" panose="05050102010706020507" pitchFamily="18" charset="2"/>
                          <a:buChar char=""/>
                          <a:tabLst>
                            <a:tab pos="4392295" algn="r"/>
                          </a:tabLst>
                        </a:pPr>
                        <a:r>
                          <a:rPr lang="fr-FR" sz="1000" b="1"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Attestations de fin de prêt</a:t>
                        </a:r>
                        <a:endParaRPr lang="fr-FR" sz="1200" b="1"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tcPr>
                  </a:tc>
                  <a:tc>
                    <a:txBody>
                      <a:bodyPr/>
                      <a:lstStyle/>
                      <a:p>
                        <a:pPr algn="ctr">
                          <a:lnSpc>
                            <a:spcPct val="107000"/>
                          </a:lnSpc>
                          <a:spcAft>
                            <a:spcPts val="800"/>
                          </a:spcAft>
                          <a:tabLst>
                            <a:tab pos="4392295" algn="r"/>
                          </a:tabLst>
                        </a:pPr>
                        <a:r>
                          <a:rPr lang="fr-FR" sz="1000" b="1" dirty="0">
                            <a:solidFill>
                              <a:schemeClr val="tx1">
                                <a:lumMod val="75000"/>
                                <a:lumOff val="25000"/>
                              </a:schemeClr>
                            </a:solidFill>
                            <a:effectLst/>
                            <a:latin typeface="Univers Condensed" panose="020B0506020202050204" pitchFamily="34" charset="0"/>
                            <a:ea typeface="Univers-CondensedBold"/>
                            <a:cs typeface="Univers-CondensedBold"/>
                          </a:rPr>
                          <a:t>20,00 €</a:t>
                        </a:r>
                        <a:endParaRPr lang="fr-FR" sz="1200" b="1"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tc>
                    <a:txBody>
                      <a:bodyPr/>
                      <a:lstStyle/>
                      <a:p>
                        <a:pPr algn="ctr">
                          <a:lnSpc>
                            <a:spcPct val="107000"/>
                          </a:lnSpc>
                          <a:spcAft>
                            <a:spcPts val="800"/>
                          </a:spcAft>
                          <a:tabLst>
                            <a:tab pos="4392295" algn="r"/>
                          </a:tabLst>
                        </a:pPr>
                        <a:r>
                          <a:rPr lang="fr-FR" sz="1000" b="1"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5,00 € </a:t>
                        </a:r>
                        <a:endParaRPr lang="fr-FR" sz="1200" b="1"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extLst>
                    <a:ext uri="{0D108BD9-81ED-4DB2-BD59-A6C34878D82A}">
                      <a16:rowId xmlns:a16="http://schemas.microsoft.com/office/drawing/2014/main" val="2965345453"/>
                    </a:ext>
                  </a:extLst>
                </a:tr>
                <a:tr h="0">
                  <a:tc>
                    <a:txBody>
                      <a:bodyPr/>
                      <a:lstStyle/>
                      <a:p>
                        <a:pPr marL="342900" lvl="0" indent="-342900">
                          <a:lnSpc>
                            <a:spcPct val="107000"/>
                          </a:lnSpc>
                          <a:spcAft>
                            <a:spcPts val="800"/>
                          </a:spcAft>
                          <a:buClr>
                            <a:srgbClr val="FEBD24"/>
                          </a:buClr>
                          <a:buFont typeface="Symbol" panose="05050102010706020507" pitchFamily="18" charset="2"/>
                          <a:buChar char=""/>
                          <a:tabLst>
                            <a:tab pos="4392295" algn="r"/>
                          </a:tabLst>
                        </a:pPr>
                        <a:r>
                          <a:rPr lang="fr-FR" sz="1000" b="1"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Attestations diverses sur crédit en cours destinées à la CAF</a:t>
                        </a:r>
                        <a:endParaRPr lang="fr-FR" sz="1200" b="1"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tcPr>
                  </a:tc>
                  <a:tc>
                    <a:txBody>
                      <a:bodyPr/>
                      <a:lstStyle/>
                      <a:p>
                        <a:pPr algn="ctr">
                          <a:lnSpc>
                            <a:spcPct val="107000"/>
                          </a:lnSpc>
                          <a:spcAft>
                            <a:spcPts val="800"/>
                          </a:spcAft>
                          <a:tabLst>
                            <a:tab pos="4392295" algn="r"/>
                          </a:tabLst>
                        </a:pPr>
                        <a:r>
                          <a:rPr lang="fr-FR" sz="1000" b="1" dirty="0">
                            <a:solidFill>
                              <a:schemeClr val="tx1">
                                <a:lumMod val="75000"/>
                                <a:lumOff val="25000"/>
                              </a:schemeClr>
                            </a:solidFill>
                            <a:effectLst/>
                            <a:latin typeface="Univers Condensed" panose="020B0506020202050204" pitchFamily="34" charset="0"/>
                            <a:ea typeface="Univers-CondensedBold"/>
                            <a:cs typeface="Univers-CondensedBold"/>
                          </a:rPr>
                          <a:t>10,00 €</a:t>
                        </a:r>
                        <a:endParaRPr lang="fr-FR" sz="1200" b="1"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tc>
                    <a:txBody>
                      <a:bodyPr/>
                      <a:lstStyle/>
                      <a:p>
                        <a:pPr algn="ctr">
                          <a:lnSpc>
                            <a:spcPct val="107000"/>
                          </a:lnSpc>
                          <a:spcAft>
                            <a:spcPts val="800"/>
                          </a:spcAft>
                          <a:tabLst>
                            <a:tab pos="4392295" algn="r"/>
                          </a:tabLst>
                        </a:pPr>
                        <a:r>
                          <a:rPr lang="fr-FR" sz="1000" b="1"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10,00 €</a:t>
                        </a:r>
                        <a:endParaRPr lang="fr-FR" sz="1200" b="1"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extLst>
                    <a:ext uri="{0D108BD9-81ED-4DB2-BD59-A6C34878D82A}">
                      <a16:rowId xmlns:a16="http://schemas.microsoft.com/office/drawing/2014/main" val="2309444960"/>
                    </a:ext>
                  </a:extLst>
                </a:tr>
                <a:tr h="0">
                  <a:tc>
                    <a:txBody>
                      <a:bodyPr/>
                      <a:lstStyle/>
                      <a:p>
                        <a:pPr marL="342900" lvl="0" indent="-342900">
                          <a:lnSpc>
                            <a:spcPct val="107000"/>
                          </a:lnSpc>
                          <a:spcAft>
                            <a:spcPts val="800"/>
                          </a:spcAft>
                          <a:buClr>
                            <a:srgbClr val="FEBD24"/>
                          </a:buClr>
                          <a:buFont typeface="Symbol" panose="05050102010706020507" pitchFamily="18" charset="2"/>
                          <a:buChar char=""/>
                          <a:tabLst>
                            <a:tab pos="4392295" algn="r"/>
                          </a:tabLst>
                        </a:pPr>
                        <a:r>
                          <a:rPr lang="fr-FR" sz="1000" b="1"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Relevé d’intérêt annuel </a:t>
                        </a:r>
                        <a:endParaRPr lang="fr-FR" sz="1200" b="1"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tcPr>
                  </a:tc>
                  <a:tc>
                    <a:txBody>
                      <a:bodyPr/>
                      <a:lstStyle/>
                      <a:p>
                        <a:pPr algn="ctr">
                          <a:lnSpc>
                            <a:spcPct val="107000"/>
                          </a:lnSpc>
                          <a:spcAft>
                            <a:spcPts val="800"/>
                          </a:spcAft>
                          <a:tabLst>
                            <a:tab pos="4392295" algn="r"/>
                          </a:tabLst>
                        </a:pPr>
                        <a:r>
                          <a:rPr lang="fr-FR" sz="1000" b="1" dirty="0">
                            <a:solidFill>
                              <a:schemeClr val="tx1">
                                <a:lumMod val="75000"/>
                                <a:lumOff val="25000"/>
                              </a:schemeClr>
                            </a:solidFill>
                            <a:effectLst/>
                            <a:latin typeface="Univers Condensed" panose="020B0506020202050204" pitchFamily="34" charset="0"/>
                            <a:ea typeface="Univers-CondensedBold"/>
                            <a:cs typeface="Univers-CondensedBold"/>
                          </a:rPr>
                          <a:t>20,00 €</a:t>
                        </a:r>
                        <a:endParaRPr lang="fr-FR" sz="1200" b="1"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tc>
                    <a:txBody>
                      <a:bodyPr/>
                      <a:lstStyle/>
                      <a:p>
                        <a:pPr algn="ctr">
                          <a:lnSpc>
                            <a:spcPct val="107000"/>
                          </a:lnSpc>
                          <a:spcAft>
                            <a:spcPts val="800"/>
                          </a:spcAft>
                          <a:tabLst>
                            <a:tab pos="4392295" algn="r"/>
                          </a:tabLst>
                        </a:pPr>
                        <a:r>
                          <a:rPr lang="fr-FR" sz="1000" b="1"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5,00 €</a:t>
                        </a:r>
                        <a:endParaRPr lang="fr-FR" sz="1200" b="1"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extLst>
                    <a:ext uri="{0D108BD9-81ED-4DB2-BD59-A6C34878D82A}">
                      <a16:rowId xmlns:a16="http://schemas.microsoft.com/office/drawing/2014/main" val="3678466895"/>
                    </a:ext>
                  </a:extLst>
                </a:tr>
                <a:tr h="0">
                  <a:tc>
                    <a:txBody>
                      <a:bodyPr/>
                      <a:lstStyle/>
                      <a:p>
                        <a:pPr marL="342900" lvl="0" indent="-342900">
                          <a:lnSpc>
                            <a:spcPct val="107000"/>
                          </a:lnSpc>
                          <a:spcAft>
                            <a:spcPts val="800"/>
                          </a:spcAft>
                          <a:buClr>
                            <a:srgbClr val="FEBD24"/>
                          </a:buClr>
                          <a:buFont typeface="Symbol" panose="05050102010706020507" pitchFamily="18" charset="2"/>
                          <a:buChar char=""/>
                          <a:tabLst>
                            <a:tab pos="4392295" algn="r"/>
                          </a:tabLst>
                        </a:pPr>
                        <a:r>
                          <a:rPr lang="fr-FR" sz="1000"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Indemnité de remboursement anticipé</a:t>
                        </a:r>
                        <a:endParaRPr lang="fr-FR" sz="12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tcPr>
                  </a:tc>
                  <a:tc gridSpan="2">
                    <a:txBody>
                      <a:bodyPr/>
                      <a:lstStyle/>
                      <a:p>
                        <a:pPr algn="ctr">
                          <a:lnSpc>
                            <a:spcPct val="107000"/>
                          </a:lnSpc>
                          <a:spcAft>
                            <a:spcPts val="800"/>
                          </a:spcAft>
                          <a:tabLst>
                            <a:tab pos="4392295" algn="r"/>
                          </a:tabLst>
                        </a:pPr>
                        <a:r>
                          <a:rPr lang="fr-FR" sz="1000" b="0" dirty="0">
                            <a:solidFill>
                              <a:schemeClr val="tx1">
                                <a:lumMod val="75000"/>
                                <a:lumOff val="25000"/>
                              </a:schemeClr>
                            </a:solidFill>
                            <a:effectLst/>
                            <a:latin typeface="Univers Condensed" panose="020B0506020202050204" pitchFamily="34" charset="0"/>
                            <a:ea typeface="Univers-CondensedBold"/>
                            <a:cs typeface="Univers-CondensedBold"/>
                          </a:rPr>
                          <a:t>Merci de vous reporter à votre contrat de prêt et ses avenants éventuels</a:t>
                        </a: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tc hMerge="1">
                    <a:txBody>
                      <a:bodyPr/>
                      <a:lstStyle/>
                      <a:p>
                        <a:pPr algn="ctr">
                          <a:lnSpc>
                            <a:spcPct val="107000"/>
                          </a:lnSpc>
                          <a:spcAft>
                            <a:spcPts val="800"/>
                          </a:spcAft>
                          <a:tabLst>
                            <a:tab pos="4392295" algn="r"/>
                          </a:tabLst>
                        </a:pPr>
                        <a:r>
                          <a:rPr lang="fr-FR" sz="900" b="0" dirty="0">
                            <a:solidFill>
                              <a:schemeClr val="tx1">
                                <a:lumMod val="75000"/>
                                <a:lumOff val="25000"/>
                              </a:schemeClr>
                            </a:solidFill>
                            <a:effectLst/>
                            <a:latin typeface="Univers Condensed" panose="020B0506020202050204" pitchFamily="34" charset="0"/>
                            <a:ea typeface="Univers-CondensedBold"/>
                            <a:cs typeface="Univers-CondensedBold"/>
                          </a:rPr>
                          <a:t>Merci de vous reporter à votre contrat de prêt et ses avenants éventuels</a:t>
                        </a:r>
                        <a:endParaRPr lang="fr-FR" sz="1100" b="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2872461548"/>
                    </a:ext>
                  </a:extLst>
                </a:tr>
                <a:tr h="0">
                  <a:tc>
                    <a:txBody>
                      <a:bodyPr/>
                      <a:lstStyle/>
                      <a:p>
                        <a:pPr marL="342900" lvl="0" indent="-342900">
                          <a:lnSpc>
                            <a:spcPct val="107000"/>
                          </a:lnSpc>
                          <a:spcAft>
                            <a:spcPts val="800"/>
                          </a:spcAft>
                          <a:buClr>
                            <a:srgbClr val="FEBD24"/>
                          </a:buClr>
                          <a:buFont typeface="Symbol" panose="05050102010706020507" pitchFamily="18" charset="2"/>
                          <a:buChar char=""/>
                          <a:tabLst>
                            <a:tab pos="4392295" algn="r"/>
                          </a:tabLst>
                        </a:pPr>
                        <a:r>
                          <a:rPr lang="fr-FR" sz="1000"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Frais d’étude de renégociation*</a:t>
                        </a:r>
                        <a:endParaRPr lang="fr-FR" sz="12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tcPr>
                  </a:tc>
                  <a:tc gridSpan="2">
                    <a:txBody>
                      <a:bodyPr/>
                      <a:lstStyle/>
                      <a:p>
                        <a:pPr algn="ctr">
                          <a:lnSpc>
                            <a:spcPct val="107000"/>
                          </a:lnSpc>
                          <a:spcAft>
                            <a:spcPts val="800"/>
                          </a:spcAft>
                          <a:tabLst>
                            <a:tab pos="4392295" algn="r"/>
                          </a:tabLst>
                        </a:pPr>
                        <a:r>
                          <a:rPr lang="fr-FR" sz="1000" b="0" dirty="0">
                            <a:solidFill>
                              <a:schemeClr val="tx1">
                                <a:lumMod val="75000"/>
                                <a:lumOff val="25000"/>
                              </a:schemeClr>
                            </a:solidFill>
                            <a:effectLst/>
                            <a:latin typeface="Univers Condensed" panose="020B0506020202050204" pitchFamily="34" charset="0"/>
                            <a:ea typeface="Univers-CondensedBold"/>
                            <a:cs typeface="Univers-CondensedBold"/>
                          </a:rPr>
                          <a:t>Nous consulter</a:t>
                        </a: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tc hMerge="1">
                    <a:txBody>
                      <a:bodyPr/>
                      <a:lstStyle/>
                      <a:p>
                        <a:pPr algn="ctr">
                          <a:lnSpc>
                            <a:spcPct val="107000"/>
                          </a:lnSpc>
                          <a:spcAft>
                            <a:spcPts val="800"/>
                          </a:spcAft>
                          <a:tabLst>
                            <a:tab pos="4392295" algn="r"/>
                          </a:tabLst>
                        </a:pPr>
                        <a:r>
                          <a:rPr lang="fr-FR" sz="900" b="0"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Nous consulter</a:t>
                        </a:r>
                        <a:endParaRPr lang="fr-FR" sz="1100" b="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2702037859"/>
                    </a:ext>
                  </a:extLst>
                </a:tr>
                <a:tr h="0">
                  <a:tc>
                    <a:txBody>
                      <a:bodyPr/>
                      <a:lstStyle/>
                      <a:p>
                        <a:pPr marL="342900" lvl="0" indent="-342900">
                          <a:lnSpc>
                            <a:spcPct val="107000"/>
                          </a:lnSpc>
                          <a:spcAft>
                            <a:spcPts val="800"/>
                          </a:spcAft>
                          <a:buClr>
                            <a:srgbClr val="FEBD24"/>
                          </a:buClr>
                          <a:buFont typeface="Symbol" panose="05050102010706020507" pitchFamily="18" charset="2"/>
                          <a:buChar char=""/>
                          <a:tabLst>
                            <a:tab pos="4392295" algn="r"/>
                          </a:tabLst>
                        </a:pPr>
                        <a:r>
                          <a:rPr lang="fr-FR" sz="1000"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Mise en œuvre de l’option Primo-report prévue dans les prêts Primo, sous réserve de spécificités</a:t>
                        </a:r>
                        <a:endParaRPr lang="fr-FR" sz="12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tcPr>
                  </a:tc>
                  <a:tc>
                    <a:txBody>
                      <a:bodyPr/>
                      <a:lstStyle/>
                      <a:p>
                        <a:pPr algn="ctr">
                          <a:lnSpc>
                            <a:spcPct val="107000"/>
                          </a:lnSpc>
                          <a:spcAft>
                            <a:spcPts val="800"/>
                          </a:spcAft>
                          <a:tabLst>
                            <a:tab pos="4392295" algn="r"/>
                          </a:tabLst>
                        </a:pPr>
                        <a:r>
                          <a:rPr lang="fr-FR" sz="1000" b="0" dirty="0">
                            <a:solidFill>
                              <a:schemeClr val="tx1">
                                <a:lumMod val="75000"/>
                                <a:lumOff val="25000"/>
                              </a:schemeClr>
                            </a:solidFill>
                            <a:effectLst/>
                            <a:latin typeface="Univers Condensed" panose="020B0506020202050204" pitchFamily="34" charset="0"/>
                            <a:ea typeface="Univers-CondensedBold"/>
                            <a:cs typeface="Univers-CondensedBold"/>
                          </a:rPr>
                          <a:t>90,00 €</a:t>
                        </a:r>
                        <a:endParaRPr lang="fr-FR" sz="1200" b="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tc>
                    <a:txBody>
                      <a:bodyPr/>
                      <a:lstStyle/>
                      <a:p>
                        <a:pPr algn="ctr">
                          <a:lnSpc>
                            <a:spcPct val="107000"/>
                          </a:lnSpc>
                          <a:spcAft>
                            <a:spcPts val="800"/>
                          </a:spcAft>
                          <a:tabLst>
                            <a:tab pos="4392295" algn="r"/>
                          </a:tabLst>
                        </a:pPr>
                        <a:r>
                          <a:rPr lang="fr-FR" sz="1000" b="0"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a:t>
                        </a:r>
                        <a:endParaRPr lang="fr-FR" sz="1200" b="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extLst>
                    <a:ext uri="{0D108BD9-81ED-4DB2-BD59-A6C34878D82A}">
                      <a16:rowId xmlns:a16="http://schemas.microsoft.com/office/drawing/2014/main" val="389871925"/>
                    </a:ext>
                  </a:extLst>
                </a:tr>
                <a:tr h="0">
                  <a:tc>
                    <a:txBody>
                      <a:bodyPr/>
                      <a:lstStyle/>
                      <a:p>
                        <a:pPr marL="342900" lvl="0" indent="-342900">
                          <a:lnSpc>
                            <a:spcPct val="107000"/>
                          </a:lnSpc>
                          <a:spcAft>
                            <a:spcPts val="800"/>
                          </a:spcAft>
                          <a:buClr>
                            <a:srgbClr val="FEBD24"/>
                          </a:buClr>
                          <a:buFont typeface="Symbol" panose="05050102010706020507" pitchFamily="18" charset="2"/>
                          <a:buChar char=""/>
                          <a:tabLst>
                            <a:tab pos="4392295" algn="r"/>
                          </a:tabLst>
                        </a:pPr>
                        <a:r>
                          <a:rPr lang="fr-FR" sz="1000"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Rédaction d’un avenant de contrat de prêt (hors substitution assurance emprunteur)</a:t>
                        </a:r>
                        <a:endParaRPr lang="fr-FR" sz="12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tcPr>
                  </a:tc>
                  <a:tc>
                    <a:txBody>
                      <a:bodyPr/>
                      <a:lstStyle/>
                      <a:p>
                        <a:pPr algn="ctr">
                          <a:lnSpc>
                            <a:spcPct val="107000"/>
                          </a:lnSpc>
                          <a:spcAft>
                            <a:spcPts val="800"/>
                          </a:spcAft>
                          <a:tabLst>
                            <a:tab pos="4392295" algn="r"/>
                          </a:tabLst>
                        </a:pPr>
                        <a:r>
                          <a:rPr lang="fr-FR" sz="1000" b="0">
                            <a:solidFill>
                              <a:schemeClr val="tx1">
                                <a:lumMod val="75000"/>
                                <a:lumOff val="25000"/>
                              </a:schemeClr>
                            </a:solidFill>
                            <a:effectLst/>
                            <a:latin typeface="Univers Condensed" panose="020B0506020202050204" pitchFamily="34" charset="0"/>
                            <a:ea typeface="Univers-CondensedBold"/>
                            <a:cs typeface="Univers-CondensedBold"/>
                          </a:rPr>
                          <a:t>210,00 €</a:t>
                        </a:r>
                        <a:endParaRPr lang="fr-FR" sz="1200" b="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tc>
                    <a:txBody>
                      <a:bodyPr/>
                      <a:lstStyle/>
                      <a:p>
                        <a:pPr algn="ctr">
                          <a:lnSpc>
                            <a:spcPct val="107000"/>
                          </a:lnSpc>
                          <a:spcAft>
                            <a:spcPts val="800"/>
                          </a:spcAft>
                          <a:tabLst>
                            <a:tab pos="4392295" algn="r"/>
                          </a:tabLst>
                        </a:pPr>
                        <a:r>
                          <a:rPr lang="fr-FR" sz="1000" b="0"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a:t>
                        </a:r>
                        <a:endParaRPr lang="fr-FR" sz="1200" b="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extLst>
                    <a:ext uri="{0D108BD9-81ED-4DB2-BD59-A6C34878D82A}">
                      <a16:rowId xmlns:a16="http://schemas.microsoft.com/office/drawing/2014/main" val="2151822708"/>
                    </a:ext>
                  </a:extLst>
                </a:tr>
                <a:tr h="0">
                  <a:tc>
                    <a:txBody>
                      <a:bodyPr/>
                      <a:lstStyle/>
                      <a:p>
                        <a:pPr marL="342900" lvl="0" indent="-342900">
                          <a:lnSpc>
                            <a:spcPct val="107000"/>
                          </a:lnSpc>
                          <a:spcAft>
                            <a:spcPts val="800"/>
                          </a:spcAft>
                          <a:buClr>
                            <a:srgbClr val="FEBD24"/>
                          </a:buClr>
                          <a:buFont typeface="Symbol" panose="05050102010706020507" pitchFamily="18" charset="2"/>
                          <a:buChar char=""/>
                          <a:tabLst>
                            <a:tab pos="4392295" algn="r"/>
                          </a:tabLst>
                        </a:pPr>
                        <a:r>
                          <a:rPr lang="fr-FR" sz="1000"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Rédaction d’un avenant de contrat de prêt pour changement de taux</a:t>
                        </a:r>
                        <a:endParaRPr lang="fr-FR" sz="12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tcPr>
                  </a:tc>
                  <a:tc>
                    <a:txBody>
                      <a:bodyPr/>
                      <a:lstStyle/>
                      <a:p>
                        <a:pPr algn="ctr">
                          <a:lnSpc>
                            <a:spcPct val="107000"/>
                          </a:lnSpc>
                          <a:spcAft>
                            <a:spcPts val="800"/>
                          </a:spcAft>
                          <a:tabLst>
                            <a:tab pos="4392295" algn="r"/>
                          </a:tabLst>
                        </a:pPr>
                        <a:r>
                          <a:rPr lang="fr-FR" sz="1000" b="0">
                            <a:solidFill>
                              <a:schemeClr val="tx1">
                                <a:lumMod val="75000"/>
                                <a:lumOff val="25000"/>
                              </a:schemeClr>
                            </a:solidFill>
                            <a:effectLst/>
                            <a:latin typeface="Univers Condensed" panose="020B0506020202050204" pitchFamily="34" charset="0"/>
                            <a:ea typeface="Univers-CondensedBold"/>
                            <a:cs typeface="Univers-CondensedBold"/>
                          </a:rPr>
                          <a:t>500,00 €</a:t>
                        </a:r>
                        <a:endParaRPr lang="fr-FR" sz="1200" b="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tc>
                    <a:txBody>
                      <a:bodyPr/>
                      <a:lstStyle/>
                      <a:p>
                        <a:pPr algn="ctr">
                          <a:lnSpc>
                            <a:spcPct val="107000"/>
                          </a:lnSpc>
                          <a:spcAft>
                            <a:spcPts val="800"/>
                          </a:spcAft>
                          <a:tabLst>
                            <a:tab pos="4392295" algn="r"/>
                          </a:tabLst>
                        </a:pPr>
                        <a:r>
                          <a:rPr lang="fr-FR" sz="1000" b="0"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a:t>
                        </a:r>
                        <a:endParaRPr lang="fr-FR" sz="1200" b="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extLst>
                    <a:ext uri="{0D108BD9-81ED-4DB2-BD59-A6C34878D82A}">
                      <a16:rowId xmlns:a16="http://schemas.microsoft.com/office/drawing/2014/main" val="3229708351"/>
                    </a:ext>
                  </a:extLst>
                </a:tr>
                <a:tr h="0">
                  <a:tc>
                    <a:txBody>
                      <a:bodyPr/>
                      <a:lstStyle/>
                      <a:p>
                        <a:pPr marL="342900" lvl="0" indent="-342900">
                          <a:lnSpc>
                            <a:spcPct val="107000"/>
                          </a:lnSpc>
                          <a:spcAft>
                            <a:spcPts val="800"/>
                          </a:spcAft>
                          <a:buClr>
                            <a:srgbClr val="FEBD24"/>
                          </a:buClr>
                          <a:buFont typeface="Symbol" panose="05050102010706020507" pitchFamily="18" charset="2"/>
                          <a:buChar char=""/>
                          <a:tabLst>
                            <a:tab pos="4392295" algn="r"/>
                          </a:tabLst>
                        </a:pPr>
                        <a:r>
                          <a:rPr lang="fr-FR" sz="1000" b="1"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Modification du quantième</a:t>
                        </a:r>
                        <a:endParaRPr lang="fr-FR" sz="1200" b="1"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tcPr>
                  </a:tc>
                  <a:tc>
                    <a:txBody>
                      <a:bodyPr/>
                      <a:lstStyle/>
                      <a:p>
                        <a:pPr algn="ctr">
                          <a:lnSpc>
                            <a:spcPct val="107000"/>
                          </a:lnSpc>
                          <a:spcAft>
                            <a:spcPts val="800"/>
                          </a:spcAft>
                          <a:tabLst>
                            <a:tab pos="4392295" algn="r"/>
                          </a:tabLst>
                        </a:pPr>
                        <a:r>
                          <a:rPr lang="fr-FR" sz="1000" b="1"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40,00 €</a:t>
                        </a:r>
                        <a:endParaRPr lang="fr-FR" sz="1200" b="1"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tc>
                    <a:txBody>
                      <a:bodyPr/>
                      <a:lstStyle/>
                      <a:p>
                        <a:pPr algn="ctr">
                          <a:lnSpc>
                            <a:spcPct val="107000"/>
                          </a:lnSpc>
                          <a:spcAft>
                            <a:spcPts val="800"/>
                          </a:spcAft>
                          <a:tabLst>
                            <a:tab pos="4392295" algn="r"/>
                          </a:tabLst>
                        </a:pPr>
                        <a:r>
                          <a:rPr lang="fr-FR" sz="1000" b="1"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10,00 €</a:t>
                        </a:r>
                        <a:endParaRPr lang="fr-FR" sz="1200" b="1"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extLst>
                    <a:ext uri="{0D108BD9-81ED-4DB2-BD59-A6C34878D82A}">
                      <a16:rowId xmlns:a16="http://schemas.microsoft.com/office/drawing/2014/main" val="4172050862"/>
                    </a:ext>
                  </a:extLst>
                </a:tr>
                <a:tr h="0">
                  <a:tc>
                    <a:txBody>
                      <a:bodyPr/>
                      <a:lstStyle/>
                      <a:p>
                        <a:pPr marL="342900" lvl="0" indent="-342900">
                          <a:lnSpc>
                            <a:spcPct val="107000"/>
                          </a:lnSpc>
                          <a:spcAft>
                            <a:spcPts val="800"/>
                          </a:spcAft>
                          <a:buClr>
                            <a:srgbClr val="FEBD24"/>
                          </a:buClr>
                          <a:buFont typeface="Symbol" panose="05050102010706020507" pitchFamily="18" charset="2"/>
                          <a:buChar char=""/>
                          <a:tabLst>
                            <a:tab pos="4392295" algn="r"/>
                          </a:tabLst>
                        </a:pPr>
                        <a:r>
                          <a:rPr lang="fr-FR" sz="1000" b="1"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Modification du compte de prélèvement (interne)</a:t>
                        </a:r>
                        <a:endParaRPr lang="fr-FR" sz="1200" b="1"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tcPr>
                  </a:tc>
                  <a:tc>
                    <a:txBody>
                      <a:bodyPr/>
                      <a:lstStyle/>
                      <a:p>
                        <a:pPr algn="ctr">
                          <a:lnSpc>
                            <a:spcPct val="107000"/>
                          </a:lnSpc>
                          <a:spcAft>
                            <a:spcPts val="800"/>
                          </a:spcAft>
                          <a:tabLst>
                            <a:tab pos="4392295" algn="r"/>
                          </a:tabLst>
                        </a:pPr>
                        <a:r>
                          <a:rPr lang="fr-FR" sz="1000" b="1"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40,00 €</a:t>
                        </a:r>
                        <a:endParaRPr lang="fr-FR" sz="1200" b="1"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tc>
                    <a:txBody>
                      <a:bodyPr/>
                      <a:lstStyle/>
                      <a:p>
                        <a:pPr algn="ctr">
                          <a:lnSpc>
                            <a:spcPct val="107000"/>
                          </a:lnSpc>
                          <a:spcAft>
                            <a:spcPts val="800"/>
                          </a:spcAft>
                          <a:tabLst>
                            <a:tab pos="4392295" algn="r"/>
                          </a:tabLst>
                        </a:pPr>
                        <a:r>
                          <a:rPr lang="fr-FR" sz="1000" b="1"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10,00 €</a:t>
                        </a:r>
                        <a:endParaRPr lang="fr-FR" sz="1200" b="1"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extLst>
                    <a:ext uri="{0D108BD9-81ED-4DB2-BD59-A6C34878D82A}">
                      <a16:rowId xmlns:a16="http://schemas.microsoft.com/office/drawing/2014/main" val="2032660027"/>
                    </a:ext>
                  </a:extLst>
                </a:tr>
                <a:tr h="0">
                  <a:tc>
                    <a:txBody>
                      <a:bodyPr/>
                      <a:lstStyle/>
                      <a:p>
                        <a:pPr marL="342900" lvl="0" indent="-342900">
                          <a:lnSpc>
                            <a:spcPct val="120000"/>
                          </a:lnSpc>
                          <a:spcAft>
                            <a:spcPts val="800"/>
                          </a:spcAft>
                          <a:buClr>
                            <a:srgbClr val="FEBD24"/>
                          </a:buClr>
                          <a:buFont typeface="Symbol" panose="05050102010706020507" pitchFamily="18" charset="2"/>
                          <a:buChar char=""/>
                          <a:tabLst>
                            <a:tab pos="4392295" algn="r"/>
                          </a:tabLst>
                        </a:pPr>
                        <a:r>
                          <a:rPr lang="fr-FR" sz="1000"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Rédaction d’un avenant de modification du compte de prélèvement vers un compte hors CEGEE</a:t>
                        </a:r>
                        <a:endParaRPr lang="fr-FR" sz="12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tcPr>
                  </a:tc>
                  <a:tc>
                    <a:txBody>
                      <a:bodyPr/>
                      <a:lstStyle/>
                      <a:p>
                        <a:pPr algn="ctr">
                          <a:lnSpc>
                            <a:spcPct val="120000"/>
                          </a:lnSpc>
                          <a:spcAft>
                            <a:spcPts val="800"/>
                          </a:spcAft>
                          <a:tabLst>
                            <a:tab pos="4392295" algn="r"/>
                          </a:tabLst>
                        </a:pPr>
                        <a:r>
                          <a:rPr lang="fr-FR" sz="1000" b="0"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100,00 €</a:t>
                        </a:r>
                        <a:endParaRPr lang="fr-FR" sz="1200" b="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tc>
                    <a:txBody>
                      <a:bodyPr/>
                      <a:lstStyle/>
                      <a:p>
                        <a:pPr algn="ctr">
                          <a:lnSpc>
                            <a:spcPct val="120000"/>
                          </a:lnSpc>
                          <a:spcAft>
                            <a:spcPts val="800"/>
                          </a:spcAft>
                          <a:tabLst>
                            <a:tab pos="4392295" algn="r"/>
                          </a:tabLst>
                        </a:pPr>
                        <a:r>
                          <a:rPr lang="fr-FR" sz="1000" b="0" dirty="0">
                            <a:solidFill>
                              <a:schemeClr val="tx1">
                                <a:lumMod val="75000"/>
                                <a:lumOff val="25000"/>
                              </a:schemeClr>
                            </a:solidFill>
                            <a:effectLst/>
                            <a:latin typeface="Univers Condensed" panose="020B0506020202050204" pitchFamily="34" charset="0"/>
                            <a:ea typeface="Calibri" panose="020F0502020204030204" pitchFamily="34" charset="0"/>
                            <a:cs typeface="Calibri" panose="020F0502020204030204" pitchFamily="34" charset="0"/>
                          </a:rPr>
                          <a:t>-</a:t>
                        </a:r>
                        <a:endParaRPr lang="fr-FR" sz="1200" b="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FEBD24"/>
                        </a:solidFill>
                        <a:prstDash val="solid"/>
                        <a:round/>
                        <a:headEnd type="none" w="med" len="med"/>
                        <a:tailEnd type="none" w="med" len="med"/>
                      </a:lnT>
                      <a:lnB w="12700" cap="flat" cmpd="sng" algn="ctr">
                        <a:solidFill>
                          <a:srgbClr val="FEBD24"/>
                        </a:solidFill>
                        <a:prstDash val="solid"/>
                        <a:round/>
                        <a:headEnd type="none" w="med" len="med"/>
                        <a:tailEnd type="none" w="med" len="med"/>
                      </a:lnB>
                      <a:solidFill>
                        <a:srgbClr val="FEF8E7"/>
                      </a:solidFill>
                    </a:tcPr>
                  </a:tc>
                  <a:extLst>
                    <a:ext uri="{0D108BD9-81ED-4DB2-BD59-A6C34878D82A}">
                      <a16:rowId xmlns:a16="http://schemas.microsoft.com/office/drawing/2014/main" val="4226081068"/>
                    </a:ext>
                  </a:extLst>
                </a:tr>
                <a:tr h="71755">
                  <a:tc gridSpan="3">
                    <a:txBody>
                      <a:bodyPr/>
                      <a:lstStyle/>
                      <a:p>
                        <a:pPr>
                          <a:lnSpc>
                            <a:spcPct val="120000"/>
                          </a:lnSpc>
                          <a:spcAft>
                            <a:spcPts val="800"/>
                          </a:spcAft>
                          <a:tabLst>
                            <a:tab pos="4392295" algn="r"/>
                          </a:tabLst>
                        </a:pPr>
                        <a:r>
                          <a:rPr lang="fr-FR" sz="600" dirty="0">
                            <a:solidFill>
                              <a:schemeClr val="tx1">
                                <a:lumMod val="75000"/>
                                <a:lumOff val="25000"/>
                              </a:schemeClr>
                            </a:solidFill>
                            <a:effectLst/>
                            <a:latin typeface="Univers-CondensedLight"/>
                            <a:ea typeface="Times New Roman" panose="02020603050405020304" pitchFamily="18" charset="0"/>
                            <a:cs typeface="Univers-CondensedLight"/>
                          </a:rPr>
                          <a:t>* Les frais d’étude de renégociation et de rédaction d’un avenant de contrat de prêt en cas de renégociation se cumulent.</a:t>
                        </a:r>
                        <a:endParaRPr lang="fr-FR" sz="11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EBD24"/>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915312785"/>
                    </a:ext>
                  </a:extLst>
                </a:tr>
              </a:tbl>
            </a:graphicData>
          </a:graphic>
        </p:graphicFrame>
        <p:sp>
          <p:nvSpPr>
            <p:cNvPr id="7" name="Rectangle 1">
              <a:extLst>
                <a:ext uri="{FF2B5EF4-FFF2-40B4-BE49-F238E27FC236}">
                  <a16:creationId xmlns:a16="http://schemas.microsoft.com/office/drawing/2014/main" id="{DFAAA40D-D4DC-8731-3417-C68C70F83B15}"/>
                </a:ext>
              </a:extLst>
            </p:cNvPr>
            <p:cNvSpPr>
              <a:spLocks/>
            </p:cNvSpPr>
            <p:nvPr/>
          </p:nvSpPr>
          <p:spPr bwMode="auto">
            <a:xfrm>
              <a:off x="4702175" y="1301799"/>
              <a:ext cx="5379721" cy="687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392613" algn="r"/>
                </a:tabLst>
                <a:defRPr>
                  <a:solidFill>
                    <a:schemeClr val="tx1"/>
                  </a:solidFill>
                  <a:latin typeface="Arial" panose="020B0604020202020204" pitchFamily="34" charset="0"/>
                </a:defRPr>
              </a:lvl1pPr>
              <a:lvl2pPr eaLnBrk="0" fontAlgn="base" hangingPunct="0">
                <a:spcBef>
                  <a:spcPct val="0"/>
                </a:spcBef>
                <a:spcAft>
                  <a:spcPct val="0"/>
                </a:spcAft>
                <a:tabLst>
                  <a:tab pos="4392613" algn="r"/>
                </a:tabLst>
                <a:defRPr>
                  <a:solidFill>
                    <a:schemeClr val="tx1"/>
                  </a:solidFill>
                  <a:latin typeface="Arial" panose="020B0604020202020204" pitchFamily="34" charset="0"/>
                </a:defRPr>
              </a:lvl2pPr>
              <a:lvl3pPr eaLnBrk="0" fontAlgn="base" hangingPunct="0">
                <a:spcBef>
                  <a:spcPct val="0"/>
                </a:spcBef>
                <a:spcAft>
                  <a:spcPct val="0"/>
                </a:spcAft>
                <a:tabLst>
                  <a:tab pos="4392613" algn="r"/>
                </a:tabLst>
                <a:defRPr>
                  <a:solidFill>
                    <a:schemeClr val="tx1"/>
                  </a:solidFill>
                  <a:latin typeface="Arial" panose="020B0604020202020204" pitchFamily="34" charset="0"/>
                </a:defRPr>
              </a:lvl3pPr>
              <a:lvl4pPr eaLnBrk="0" fontAlgn="base" hangingPunct="0">
                <a:spcBef>
                  <a:spcPct val="0"/>
                </a:spcBef>
                <a:spcAft>
                  <a:spcPct val="0"/>
                </a:spcAft>
                <a:tabLst>
                  <a:tab pos="4392613" algn="r"/>
                </a:tabLst>
                <a:defRPr>
                  <a:solidFill>
                    <a:schemeClr val="tx1"/>
                  </a:solidFill>
                  <a:latin typeface="Arial" panose="020B0604020202020204" pitchFamily="34" charset="0"/>
                </a:defRPr>
              </a:lvl4pPr>
              <a:lvl5pPr eaLnBrk="0" fontAlgn="base" hangingPunct="0">
                <a:spcBef>
                  <a:spcPct val="0"/>
                </a:spcBef>
                <a:spcAft>
                  <a:spcPct val="0"/>
                </a:spcAft>
                <a:tabLst>
                  <a:tab pos="4392613" algn="r"/>
                </a:tabLst>
                <a:defRPr>
                  <a:solidFill>
                    <a:schemeClr val="tx1"/>
                  </a:solidFill>
                  <a:latin typeface="Arial" panose="020B0604020202020204" pitchFamily="34" charset="0"/>
                </a:defRPr>
              </a:lvl5pPr>
              <a:lvl6pPr eaLnBrk="0" fontAlgn="base" hangingPunct="0">
                <a:spcBef>
                  <a:spcPct val="0"/>
                </a:spcBef>
                <a:spcAft>
                  <a:spcPct val="0"/>
                </a:spcAft>
                <a:tabLst>
                  <a:tab pos="4392613" algn="r"/>
                </a:tabLst>
                <a:defRPr>
                  <a:solidFill>
                    <a:schemeClr val="tx1"/>
                  </a:solidFill>
                  <a:latin typeface="Arial" panose="020B0604020202020204" pitchFamily="34" charset="0"/>
                </a:defRPr>
              </a:lvl6pPr>
              <a:lvl7pPr eaLnBrk="0" fontAlgn="base" hangingPunct="0">
                <a:spcBef>
                  <a:spcPct val="0"/>
                </a:spcBef>
                <a:spcAft>
                  <a:spcPct val="0"/>
                </a:spcAft>
                <a:tabLst>
                  <a:tab pos="4392613" algn="r"/>
                </a:tabLst>
                <a:defRPr>
                  <a:solidFill>
                    <a:schemeClr val="tx1"/>
                  </a:solidFill>
                  <a:latin typeface="Arial" panose="020B0604020202020204" pitchFamily="34" charset="0"/>
                </a:defRPr>
              </a:lvl7pPr>
              <a:lvl8pPr eaLnBrk="0" fontAlgn="base" hangingPunct="0">
                <a:spcBef>
                  <a:spcPct val="0"/>
                </a:spcBef>
                <a:spcAft>
                  <a:spcPct val="0"/>
                </a:spcAft>
                <a:tabLst>
                  <a:tab pos="4392613" algn="r"/>
                </a:tabLst>
                <a:defRPr>
                  <a:solidFill>
                    <a:schemeClr val="tx1"/>
                  </a:solidFill>
                  <a:latin typeface="Arial" panose="020B0604020202020204" pitchFamily="34" charset="0"/>
                </a:defRPr>
              </a:lvl8pPr>
              <a:lvl9pPr eaLnBrk="0" fontAlgn="base" hangingPunct="0">
                <a:spcBef>
                  <a:spcPct val="0"/>
                </a:spcBef>
                <a:spcAft>
                  <a:spcPct val="0"/>
                </a:spcAft>
                <a:tabLst>
                  <a:tab pos="4392613"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392613" algn="r"/>
                </a:tabLst>
              </a:pPr>
              <a:r>
                <a:rPr kumimoji="0" lang="fr-FR" altLang="fr-FR" sz="1400" b="1" i="0" u="none" strike="noStrike" cap="none" normalizeH="0" baseline="0" dirty="0">
                  <a:ln>
                    <a:noFill/>
                  </a:ln>
                  <a:solidFill>
                    <a:srgbClr val="D11921"/>
                  </a:solidFill>
                  <a:effectLst/>
                  <a:latin typeface="Univers Condensed" panose="020B0506020202050204" pitchFamily="34" charset="0"/>
                  <a:ea typeface="Univers-CondensedBold" charset="0"/>
                  <a:cs typeface="Univers-CondensedBold" charset="0"/>
                </a:rPr>
                <a:t>D</a:t>
              </a:r>
              <a:r>
                <a:rPr kumimoji="0" lang="fr-FR" altLang="fr-FR" sz="1400" b="1" i="0" u="none" strike="noStrike" cap="none" normalizeH="0" baseline="0" dirty="0">
                  <a:ln>
                    <a:noFill/>
                  </a:ln>
                  <a:solidFill>
                    <a:srgbClr val="D11921"/>
                  </a:solidFill>
                  <a:effectLst/>
                  <a:latin typeface="Calibri" panose="020F0502020204030204" pitchFamily="34" charset="0"/>
                  <a:ea typeface="Univers-CondensedBold" charset="0"/>
                  <a:cs typeface="Univers-CondensedBold" charset="0"/>
                </a:rPr>
                <a:t>É</a:t>
              </a:r>
              <a:r>
                <a:rPr kumimoji="0" lang="fr-FR" altLang="fr-FR" sz="1400" b="1" i="0" u="none" strike="noStrike" cap="none" normalizeH="0" baseline="0" dirty="0">
                  <a:ln>
                    <a:noFill/>
                  </a:ln>
                  <a:solidFill>
                    <a:srgbClr val="D11921"/>
                  </a:solidFill>
                  <a:effectLst/>
                  <a:latin typeface="Univers Condensed" panose="020B0506020202050204" pitchFamily="34" charset="0"/>
                  <a:ea typeface="Univers-CondensedBold" charset="0"/>
                  <a:cs typeface="Univers-CondensedBold" charset="0"/>
                </a:rPr>
                <a:t>COUVERTS </a:t>
              </a:r>
              <a:r>
                <a:rPr kumimoji="0" lang="fr-FR" altLang="fr-FR" sz="1400" b="1" i="0" u="none" strike="noStrike" cap="none" normalizeH="0" baseline="0" dirty="0" bmk="_Hlk140487066">
                  <a:ln>
                    <a:noFill/>
                  </a:ln>
                  <a:solidFill>
                    <a:srgbClr val="D11921"/>
                  </a:solidFill>
                  <a:effectLst/>
                  <a:latin typeface="Univers Condensed" panose="020B0506020202050204" pitchFamily="34" charset="0"/>
                  <a:ea typeface="Univers-CondensedBold" charset="0"/>
                  <a:cs typeface="Univers-CondensedBold" charset="0"/>
                </a:rPr>
                <a:t>ET CR</a:t>
              </a:r>
              <a:r>
                <a:rPr kumimoji="0" lang="fr-FR" altLang="fr-FR" sz="1400" b="1" i="0" u="none" strike="noStrike" cap="none" normalizeH="0" baseline="0" dirty="0" bmk="_Hlk140487066">
                  <a:ln>
                    <a:noFill/>
                  </a:ln>
                  <a:solidFill>
                    <a:srgbClr val="D11921"/>
                  </a:solidFill>
                  <a:effectLst/>
                  <a:latin typeface="Calibri" panose="020F0502020204030204" pitchFamily="34" charset="0"/>
                  <a:ea typeface="Univers-CondensedBold" charset="0"/>
                  <a:cs typeface="Univers-CondensedBold" charset="0"/>
                </a:rPr>
                <a:t>É</a:t>
              </a:r>
              <a:r>
                <a:rPr kumimoji="0" lang="fr-FR" altLang="fr-FR" sz="1400" b="1" i="0" u="none" strike="noStrike" cap="none" normalizeH="0" baseline="0" dirty="0" bmk="_Hlk140487066">
                  <a:ln>
                    <a:noFill/>
                  </a:ln>
                  <a:solidFill>
                    <a:srgbClr val="D11921"/>
                  </a:solidFill>
                  <a:effectLst/>
                  <a:latin typeface="Univers Condensed" panose="020B0506020202050204" pitchFamily="34" charset="0"/>
                  <a:ea typeface="Univers-CondensedBold" charset="0"/>
                  <a:cs typeface="Univers-CondensedBold" charset="0"/>
                </a:rPr>
                <a:t>DITS</a:t>
              </a:r>
              <a:endParaRPr kumimoji="0" lang="fr-FR" altLang="fr-FR" sz="1400" b="1" i="0" u="none" strike="noStrike" cap="none" normalizeH="0" baseline="0" dirty="0" bmk="_Hlk140487066">
                <a:ln>
                  <a:noFill/>
                </a:ln>
                <a:solidFill>
                  <a:srgbClr val="D1192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4392613" algn="r"/>
                </a:tabLst>
              </a:pPr>
              <a:r>
                <a:rPr lang="fr-FR" altLang="fr-FR" sz="1200" b="1" dirty="0" bmk="_Hlk140487066">
                  <a:solidFill>
                    <a:srgbClr val="D11921"/>
                  </a:solidFill>
                  <a:latin typeface="Univers Condensed" panose="020B0506020202050204" pitchFamily="34" charset="0"/>
                  <a:ea typeface="Univers-CondensedBold" charset="0"/>
                  <a:cs typeface="Univers-CondensedBold" charset="0"/>
                </a:rPr>
                <a:t>&gt; </a:t>
              </a:r>
              <a:r>
                <a:rPr kumimoji="0" lang="fr-FR" altLang="fr-FR" sz="1200" b="1" i="0" u="none" strike="noStrike" cap="none" normalizeH="0" baseline="0" dirty="0" bmk="_Hlk140487066">
                  <a:ln>
                    <a:noFill/>
                  </a:ln>
                  <a:solidFill>
                    <a:srgbClr val="D11921"/>
                  </a:solidFill>
                  <a:effectLst/>
                  <a:latin typeface="Univers Condensed" panose="020B0506020202050204" pitchFamily="34" charset="0"/>
                  <a:ea typeface="Univers-CondensedBold" charset="0"/>
                  <a:cs typeface="Univers-CondensedBold" charset="0"/>
                </a:rPr>
                <a:t>GARANTIES DE PRESTATIONS DIVERSES</a:t>
              </a:r>
              <a:endParaRPr kumimoji="0" lang="fr-FR" altLang="fr-FR" sz="1200" b="1" i="0" u="none" strike="noStrike" cap="none" normalizeH="0" baseline="0" dirty="0" bmk="_Hlk140487066">
                <a:ln>
                  <a:noFill/>
                </a:ln>
                <a:solidFill>
                  <a:srgbClr val="D1192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4392613" algn="r"/>
                </a:tabLst>
              </a:pPr>
              <a:r>
                <a:rPr kumimoji="0" lang="fr-FR" altLang="fr-FR" sz="1000" b="1" i="0" u="none" strike="noStrike" cap="none" normalizeH="0" baseline="0" dirty="0" bmk="_Hlk140487066">
                  <a:ln>
                    <a:noFill/>
                  </a:ln>
                  <a:solidFill>
                    <a:srgbClr val="FEBD24"/>
                  </a:solidFill>
                  <a:effectLst/>
                  <a:latin typeface="Univers Condensed" panose="020B0506020202050204" pitchFamily="34" charset="0"/>
                  <a:ea typeface="Univers-CondensedBold" charset="0"/>
                  <a:cs typeface="Univers-CondensedBold" charset="0"/>
                </a:rPr>
                <a:t>    AUTRES OPERATIONS/PRESTATIONS LIEES AUX CREDITS</a:t>
              </a:r>
              <a:endParaRPr kumimoji="0" lang="fr-FR" altLang="fr-FR" sz="800" b="1" i="0" u="none" strike="noStrike" cap="none" normalizeH="0" baseline="0" dirty="0">
                <a:ln>
                  <a:noFill/>
                </a:ln>
                <a:solidFill>
                  <a:srgbClr val="FEBD24"/>
                </a:solidFill>
                <a:effectLst/>
              </a:endParaRPr>
            </a:p>
          </p:txBody>
        </p:sp>
      </p:grpSp>
      <p:sp>
        <p:nvSpPr>
          <p:cNvPr id="9" name="Espace réservé du texte 3">
            <a:extLst>
              <a:ext uri="{FF2B5EF4-FFF2-40B4-BE49-F238E27FC236}">
                <a16:creationId xmlns:a16="http://schemas.microsoft.com/office/drawing/2014/main" id="{179D1512-4FC2-FEAB-29BB-3C7740B9B38C}"/>
              </a:ext>
            </a:extLst>
          </p:cNvPr>
          <p:cNvSpPr txBox="1">
            <a:spLocks/>
          </p:cNvSpPr>
          <p:nvPr/>
        </p:nvSpPr>
        <p:spPr>
          <a:xfrm>
            <a:off x="8391525" y="118004"/>
            <a:ext cx="3427413"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Evolutions tarifaires 1</a:t>
            </a:r>
            <a:r>
              <a:rPr kumimoji="0" lang="fr-FR" sz="1200" b="1" i="0" u="none" strike="noStrike" kern="1200" cap="none" spc="0" normalizeH="0" baseline="30000" noProof="0" dirty="0">
                <a:ln>
                  <a:noFill/>
                </a:ln>
                <a:solidFill>
                  <a:sysClr val="window" lastClr="FFFFFF">
                    <a:lumMod val="50000"/>
                  </a:sysClr>
                </a:solidFill>
                <a:effectLst/>
                <a:uLnTx/>
                <a:uFillTx/>
                <a:latin typeface="Arial Black" panose="020B0A04020102020204" pitchFamily="34" charset="0"/>
                <a:ea typeface="+mn-ea"/>
                <a:cs typeface="+mn-cs"/>
              </a:rPr>
              <a:t>er</a:t>
            </a: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 </a:t>
            </a:r>
            <a:r>
              <a:rPr lang="fr-FR" dirty="0">
                <a:solidFill>
                  <a:sysClr val="window" lastClr="FFFFFF">
                    <a:lumMod val="50000"/>
                  </a:sysClr>
                </a:solidFill>
              </a:rPr>
              <a:t>octobre </a:t>
            </a: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2024</a:t>
            </a:r>
          </a:p>
        </p:txBody>
      </p:sp>
      <p:pic>
        <p:nvPicPr>
          <p:cNvPr id="8" name="Image 7">
            <a:extLst>
              <a:ext uri="{FF2B5EF4-FFF2-40B4-BE49-F238E27FC236}">
                <a16:creationId xmlns:a16="http://schemas.microsoft.com/office/drawing/2014/main" id="{8EB8DBF7-0252-6A16-B19B-B50C88A1548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967" b="97077" l="9395" r="92067">
                        <a14:foregroundMark x1="54697" y1="14405" x2="41127" y2="7098"/>
                        <a14:foregroundMark x1="52818" y1="8142" x2="56994" y2="6889"/>
                        <a14:foregroundMark x1="51775" y1="7516" x2="57411" y2="8142"/>
                        <a14:foregroundMark x1="52401" y1="7516" x2="54697" y2="4175"/>
                        <a14:foregroundMark x1="86639" y1="24008" x2="87056" y2="24426"/>
                        <a14:foregroundMark x1="86013" y1="24426" x2="88100" y2="43215"/>
                        <a14:foregroundMark x1="89353" y1="40292" x2="89562" y2="41127"/>
                        <a14:foregroundMark x1="89562" y1="38831" x2="89353" y2="32985"/>
                        <a14:foregroundMark x1="89562" y1="37578" x2="89979" y2="31733"/>
                        <a14:foregroundMark x1="90188" y1="37787" x2="89770" y2="32777"/>
                        <a14:foregroundMark x1="25678" y1="49269" x2="25887" y2="49269"/>
                        <a14:foregroundMark x1="26305" y1="51357" x2="23800" y2="51775"/>
                        <a14:foregroundMark x1="26096" y1="46555" x2="23591" y2="46555"/>
                        <a14:foregroundMark x1="48225" y1="36326" x2="48225" y2="36326"/>
                        <a14:foregroundMark x1="42797" y1="36743" x2="42797" y2="36743"/>
                        <a14:foregroundMark x1="43424" y1="41962" x2="42797" y2="45303"/>
                        <a14:foregroundMark x1="48434" y1="41336" x2="48434" y2="43215"/>
                        <a14:foregroundMark x1="37578" y1="31106" x2="35491" y2="24426"/>
                        <a14:foregroundMark x1="36952" y1="30689" x2="38413" y2="32985"/>
                        <a14:foregroundMark x1="37370" y1="32150" x2="36952" y2="32150"/>
                        <a14:foregroundMark x1="36743" y1="31315" x2="37578" y2="32985"/>
                        <a14:foregroundMark x1="34029" y1="22338" x2="25052" y2="24843"/>
                        <a14:foregroundMark x1="30271" y1="24008" x2="26305" y2="33403"/>
                        <a14:foregroundMark x1="33403" y1="20459" x2="25261" y2="22756"/>
                        <a14:foregroundMark x1="27557" y1="25052" x2="24217" y2="30271"/>
                        <a14:foregroundMark x1="26931" y1="24843" x2="22338" y2="30480"/>
                        <a14:foregroundMark x1="23591" y1="29019" x2="23382" y2="30689"/>
                        <a14:foregroundMark x1="25887" y1="30689" x2="25887" y2="33612"/>
                        <a14:foregroundMark x1="31942" y1="20459" x2="23173" y2="23382"/>
                        <a14:foregroundMark x1="25678" y1="33612" x2="26096" y2="34238"/>
                        <a14:foregroundMark x1="26305" y1="34238" x2="26514" y2="34447"/>
                        <a14:foregroundMark x1="25887" y1="33612" x2="26514" y2="35491"/>
                        <a14:foregroundMark x1="55741" y1="4384" x2="56994" y2="28601"/>
                        <a14:foregroundMark x1="56994" y1="28601" x2="82255" y2="20877"/>
                        <a14:foregroundMark x1="82255" y1="20877" x2="89770" y2="31942"/>
                        <a14:foregroundMark x1="57620" y1="24843" x2="55532" y2="18372"/>
                        <a14:foregroundMark x1="57203" y1="18789" x2="58246" y2="24843"/>
                        <a14:foregroundMark x1="56159" y1="4593" x2="57203" y2="12944"/>
                        <a14:foregroundMark x1="58246" y1="10438" x2="57620" y2="6472"/>
                        <a14:foregroundMark x1="57203" y1="5846" x2="57829" y2="7307"/>
                        <a14:foregroundMark x1="56576" y1="5010" x2="58038" y2="6681"/>
                        <a14:foregroundMark x1="57411" y1="11691" x2="57829" y2="9395"/>
                        <a14:foregroundMark x1="56785" y1="4384" x2="59081" y2="6263"/>
                        <a14:foregroundMark x1="54489" y1="4593" x2="56785" y2="4593"/>
                        <a14:foregroundMark x1="54697" y1="5428" x2="52401" y2="6054"/>
                        <a14:foregroundMark x1="51983" y1="5637" x2="53862" y2="4802"/>
                        <a14:foregroundMark x1="51148" y1="8142" x2="51775" y2="6263"/>
                        <a14:foregroundMark x1="48643" y1="9395" x2="51775" y2="7516"/>
                        <a14:foregroundMark x1="49061" y1="8559" x2="47182" y2="8142"/>
                        <a14:foregroundMark x1="48017" y1="8351" x2="45094" y2="7933"/>
                        <a14:foregroundMark x1="43215" y1="7724" x2="41754" y2="6681"/>
                        <a14:foregroundMark x1="43215" y1="7516" x2="41336" y2="6263"/>
                        <a14:foregroundMark x1="41336" y1="6263" x2="39666" y2="9395"/>
                        <a14:foregroundMark x1="39666" y1="9395" x2="36952" y2="10438"/>
                        <a14:foregroundMark x1="36534" y1="11273" x2="34864" y2="13361"/>
                        <a14:foregroundMark x1="37161" y1="11273" x2="33194" y2="16075"/>
                        <a14:foregroundMark x1="33194" y1="13152" x2="34447" y2="13779"/>
                        <a14:foregroundMark x1="32985" y1="16284" x2="31733" y2="18998"/>
                        <a14:foregroundMark x1="31733" y1="18998" x2="33194" y2="15449"/>
                        <a14:foregroundMark x1="34864" y1="12109" x2="35282" y2="11900"/>
                        <a14:foregroundMark x1="34447" y1="12735" x2="37161" y2="9395"/>
                        <a14:foregroundMark x1="34238" y1="12526" x2="36326" y2="9186"/>
                        <a14:foregroundMark x1="61795" y1="89353" x2="61378" y2="89353"/>
                        <a14:foregroundMark x1="60543" y1="92484" x2="60543" y2="92484"/>
                        <a14:foregroundMark x1="63257" y1="93111" x2="63257" y2="93111"/>
                        <a14:foregroundMark x1="38205" y1="92902" x2="30063" y2="92693"/>
                        <a14:foregroundMark x1="63674" y1="92902" x2="63048" y2="92693"/>
                        <a14:foregroundMark x1="64301" y1="93737" x2="64092" y2="94990"/>
                        <a14:foregroundMark x1="63674" y1="91441" x2="63048" y2="80585"/>
                        <a14:foregroundMark x1="63048" y1="85804" x2="63466" y2="80793"/>
                        <a14:foregroundMark x1="63466" y1="84551" x2="63883" y2="79749"/>
                        <a14:foregroundMark x1="64092" y1="80793" x2="67223" y2="79958"/>
                        <a14:foregroundMark x1="67641" y1="79749" x2="70772" y2="78914"/>
                        <a14:foregroundMark x1="70981" y1="78914" x2="73904" y2="77244"/>
                        <a14:foregroundMark x1="74113" y1="76827" x2="76618" y2="75574"/>
                        <a14:foregroundMark x1="73695" y1="75157" x2="77453" y2="73278"/>
                        <a14:foregroundMark x1="75992" y1="72443" x2="78497" y2="71399"/>
                        <a14:foregroundMark x1="77244" y1="70564" x2="79332" y2="69311"/>
                        <a14:foregroundMark x1="78288" y1="68267" x2="81420" y2="66806"/>
                        <a14:foregroundMark x1="78497" y1="65971" x2="80376" y2="64509"/>
                        <a14:foregroundMark x1="79541" y1="63048" x2="81628" y2="61587"/>
                        <a14:foregroundMark x1="80376" y1="61169" x2="81211" y2="60334"/>
                        <a14:foregroundMark x1="80376" y1="59499" x2="81628" y2="57620"/>
                        <a14:foregroundMark x1="80167" y1="57411" x2="80793" y2="56576"/>
                        <a14:foregroundMark x1="78497" y1="56159" x2="80585" y2="55324"/>
                        <a14:foregroundMark x1="79332" y1="54906" x2="81211" y2="54489"/>
                        <a14:foregroundMark x1="79332" y1="53653" x2="81837" y2="53236"/>
                        <a14:foregroundMark x1="79958" y1="52192" x2="81211" y2="51983"/>
                        <a14:foregroundMark x1="81837" y1="49896" x2="84134" y2="49896"/>
                        <a14:foregroundMark x1="84969" y1="47599" x2="86848" y2="47599"/>
                        <a14:foregroundMark x1="84969" y1="48017" x2="87891" y2="48643"/>
                        <a14:foregroundMark x1="87891" y1="45511" x2="91023" y2="46555"/>
                        <a14:foregroundMark x1="87683" y1="46555" x2="89353" y2="46973"/>
                        <a14:foregroundMark x1="89562" y1="43841" x2="91649" y2="44259"/>
                        <a14:foregroundMark x1="88935" y1="41545" x2="91441" y2="40919"/>
                        <a14:foregroundMark x1="89562" y1="39248" x2="92067" y2="37161"/>
                        <a14:foregroundMark x1="91023" y1="34864" x2="91441" y2="33612"/>
                        <a14:foregroundMark x1="89353" y1="31106" x2="89562" y2="31942"/>
                        <a14:foregroundMark x1="90188" y1="30898" x2="90814" y2="28810"/>
                        <a14:foregroundMark x1="91441" y1="32150" x2="90397" y2="30063"/>
                        <a14:foregroundMark x1="89562" y1="28810" x2="88727" y2="27349"/>
                        <a14:foregroundMark x1="88100" y1="26931" x2="87265" y2="22338"/>
                        <a14:foregroundMark x1="85804" y1="22338" x2="83925" y2="20251"/>
                        <a14:foregroundMark x1="83090" y1="21503" x2="80585" y2="19833"/>
                        <a14:foregroundMark x1="79332" y1="20251" x2="76827" y2="19415"/>
                        <a14:foregroundMark x1="80167" y1="20251" x2="76618" y2="18998"/>
                        <a14:foregroundMark x1="79332" y1="20042" x2="80167" y2="18163"/>
                        <a14:foregroundMark x1="75992" y1="20251" x2="73695" y2="19624"/>
                        <a14:foregroundMark x1="75157" y1="19415" x2="74739" y2="18998"/>
                        <a14:foregroundMark x1="72860" y1="20459" x2="72651" y2="18789"/>
                        <a14:foregroundMark x1="72025" y1="21712" x2="72025" y2="18998"/>
                        <a14:foregroundMark x1="70355" y1="22338" x2="69937" y2="19415"/>
                        <a14:foregroundMark x1="69311" y1="21086" x2="68685" y2="20251"/>
                        <a14:foregroundMark x1="67432" y1="23800" x2="66388" y2="21503"/>
                        <a14:foregroundMark x1="65971" y1="24008" x2="64092" y2="22547"/>
                        <a14:foregroundMark x1="36326" y1="41545" x2="32568" y2="48017"/>
                        <a14:foregroundMark x1="35908" y1="41754" x2="42171" y2="35491"/>
                        <a14:foregroundMark x1="42380" y1="33820" x2="36326" y2="41545"/>
                        <a14:foregroundMark x1="38205" y1="37578" x2="36952" y2="40501"/>
                        <a14:foregroundMark x1="39248" y1="36743" x2="35908" y2="41545"/>
                        <a14:foregroundMark x1="34238" y1="46764" x2="25052" y2="44468"/>
                        <a14:foregroundMark x1="25052" y1="44468" x2="19207" y2="42171"/>
                        <a14:foregroundMark x1="21712" y1="41336" x2="16910" y2="45094"/>
                        <a14:foregroundMark x1="18372" y1="44885" x2="14405" y2="46764"/>
                        <a14:foregroundMark x1="15866" y1="45094" x2="13152" y2="48643"/>
                        <a14:foregroundMark x1="15240" y1="44885" x2="14405" y2="46764"/>
                        <a14:foregroundMark x1="13987" y1="45094" x2="13987" y2="45094"/>
                        <a14:foregroundMark x1="14196" y1="44885" x2="14196" y2="44885"/>
                        <a14:foregroundMark x1="14614" y1="47599" x2="15240" y2="49687"/>
                        <a14:foregroundMark x1="15449" y1="49061" x2="17119" y2="50731"/>
                        <a14:foregroundMark x1="18789" y1="49478" x2="20877" y2="50939"/>
                        <a14:foregroundMark x1="18789" y1="50313" x2="18789" y2="51357"/>
                        <a14:foregroundMark x1="20459" y1="50731" x2="21503" y2="51566"/>
                        <a14:foregroundMark x1="22129" y1="50939" x2="22129" y2="52192"/>
                        <a14:foregroundMark x1="21921" y1="51983" x2="23173" y2="54071"/>
                        <a14:foregroundMark x1="23382" y1="54071" x2="25261" y2="55324"/>
                        <a14:foregroundMark x1="26514" y1="54071" x2="27766" y2="55115"/>
                        <a14:foregroundMark x1="27140" y1="56159" x2="27140" y2="56576"/>
                        <a14:foregroundMark x1="25678" y1="54489" x2="29228" y2="56159"/>
                        <a14:foregroundMark x1="31106" y1="56159" x2="35699" y2="58455"/>
                        <a14:foregroundMark x1="35908" y1="57829" x2="39457" y2="54697"/>
                        <a14:foregroundMark x1="38205" y1="56159" x2="39666" y2="60960"/>
                        <a14:foregroundMark x1="39457" y1="60334" x2="36952" y2="67015"/>
                        <a14:foregroundMark x1="36952" y1="68476" x2="34447" y2="76618"/>
                        <a14:foregroundMark x1="36326" y1="75365" x2="37370" y2="81628"/>
                        <a14:foregroundMark x1="37370" y1="81837" x2="38831" y2="87474"/>
                        <a14:foregroundMark x1="39040" y1="89144" x2="39040" y2="90397"/>
                        <a14:foregroundMark x1="38413" y1="88727" x2="33403" y2="89770"/>
                        <a14:foregroundMark x1="31942" y1="89770" x2="29645" y2="90188"/>
                        <a14:foregroundMark x1="29436" y1="91232" x2="29019" y2="92902"/>
                        <a14:foregroundMark x1="48852" y1="89979" x2="49687" y2="82463"/>
                        <a14:foregroundMark x1="53027" y1="81837" x2="49269" y2="82046"/>
                        <a14:foregroundMark x1="84760" y1="49896" x2="86013" y2="49478"/>
                        <a14:foregroundMark x1="63257" y1="74322" x2="64509" y2="76409"/>
                        <a14:foregroundMark x1="64092" y1="63048" x2="63257" y2="64092"/>
                        <a14:foregroundMark x1="60960" y1="63466" x2="60960" y2="63466"/>
                        <a14:foregroundMark x1="60752" y1="63466" x2="58455" y2="63048"/>
                        <a14:foregroundMark x1="40035" y1="92195" x2="28601" y2="91023"/>
                        <a14:foregroundMark x1="29228" y1="93319" x2="28184" y2="93737"/>
                        <a14:foregroundMark x1="31315" y1="93528" x2="30898" y2="94154"/>
                        <a14:foregroundMark x1="31942" y1="93528" x2="32359" y2="94990"/>
                        <a14:foregroundMark x1="33612" y1="93737" x2="34447" y2="94363"/>
                        <a14:foregroundMark x1="35699" y1="93528" x2="36117" y2="94990"/>
                        <a14:foregroundMark x1="37787" y1="93319" x2="38205" y2="94363"/>
                        <a14:foregroundMark x1="39457" y1="93737" x2="39875" y2="94572"/>
                        <a14:foregroundMark x1="31106" y1="93528" x2="30480" y2="94572"/>
                        <a14:foregroundMark x1="29436" y1="93946" x2="29436" y2="94154"/>
                        <a14:foregroundMark x1="63674" y1="95198" x2="63883" y2="96451"/>
                        <a14:foregroundMark x1="63257" y1="95825" x2="62213" y2="96660"/>
                        <a14:foregroundMark x1="61169" y1="95825" x2="61169" y2="97077"/>
                        <a14:foregroundMark x1="59916" y1="95616" x2="59290" y2="96451"/>
                        <a14:foregroundMark x1="57620" y1="95407" x2="56367" y2="94572"/>
                        <a14:foregroundMark x1="55532" y1="95616" x2="56576" y2="95407"/>
                        <a14:foregroundMark x1="54280" y1="95407" x2="56159" y2="94990"/>
                        <a14:foregroundMark x1="58246" y1="56159" x2="58455" y2="53653"/>
                        <a14:foregroundMark x1="44443" y1="91887" x2="44765" y2="91815"/>
                        <a14:foregroundMark x1="41754" y1="92484" x2="44016" y2="91981"/>
                        <a14:foregroundMark x1="45924" y1="92251" x2="46137" y2="92185"/>
                        <a14:foregroundMark x1="44735" y1="92623" x2="45180" y2="92484"/>
                        <a14:foregroundMark x1="41754" y1="93319" x2="42380" y2="93111"/>
                        <a14:foregroundMark x1="42380" y1="93111" x2="37370" y2="93946"/>
                        <a14:foregroundMark x1="46347" y1="91858" x2="42380" y2="92693"/>
                        <a14:backgroundMark x1="53445" y1="92902" x2="53445" y2="92902"/>
                        <a14:backgroundMark x1="53445" y1="92276" x2="53236" y2="91858"/>
                        <a14:backgroundMark x1="52818" y1="92693" x2="52818" y2="92693"/>
                        <a14:backgroundMark x1="51148" y1="91858" x2="51148" y2="91858"/>
                        <a14:backgroundMark x1="54906" y1="92276" x2="52818" y2="91858"/>
                        <a14:backgroundMark x1="51566" y1="92693" x2="47808" y2="93111"/>
                        <a14:backgroundMark x1="48225" y1="92484" x2="46848" y2="92484"/>
                        <a14:backgroundMark x1="48017" y1="93111" x2="47178" y2="92991"/>
                      </a14:backgroundRemoval>
                    </a14:imgEffect>
                  </a14:imgLayer>
                </a14:imgProps>
              </a:ext>
            </a:extLst>
          </a:blip>
          <a:stretch>
            <a:fillRect/>
          </a:stretch>
        </p:blipFill>
        <p:spPr>
          <a:xfrm flipH="1">
            <a:off x="-40266" y="4291938"/>
            <a:ext cx="2105025" cy="2105025"/>
          </a:xfrm>
          <a:prstGeom prst="rect">
            <a:avLst/>
          </a:prstGeom>
          <a:effectLst>
            <a:softEdge rad="12700"/>
          </a:effectLst>
        </p:spPr>
      </p:pic>
      <p:sp>
        <p:nvSpPr>
          <p:cNvPr id="10" name="Espace réservé du contenu 1">
            <a:extLst>
              <a:ext uri="{FF2B5EF4-FFF2-40B4-BE49-F238E27FC236}">
                <a16:creationId xmlns:a16="http://schemas.microsoft.com/office/drawing/2014/main" id="{DD60D1EC-E747-6A8A-00F3-03CBE3481D00}"/>
              </a:ext>
            </a:extLst>
          </p:cNvPr>
          <p:cNvSpPr txBox="1">
            <a:spLocks/>
          </p:cNvSpPr>
          <p:nvPr/>
        </p:nvSpPr>
        <p:spPr>
          <a:xfrm>
            <a:off x="1729151" y="4788168"/>
            <a:ext cx="3479162" cy="150604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4000">
              <a:buClr>
                <a:srgbClr val="D11921"/>
              </a:buClr>
              <a:defRPr/>
            </a:pPr>
            <a:r>
              <a:rPr lang="fr-FR" b="1" dirty="0">
                <a:solidFill>
                  <a:sysClr val="windowText" lastClr="000000">
                    <a:lumMod val="75000"/>
                    <a:lumOff val="25000"/>
                  </a:sysClr>
                </a:solidFill>
                <a:latin typeface="Arial"/>
              </a:rPr>
              <a:t>Le principe de tarification est simple, le prix de l’acte réalisé en </a:t>
            </a:r>
            <a:r>
              <a:rPr lang="fr-FR" b="1" dirty="0" err="1">
                <a:solidFill>
                  <a:sysClr val="windowText" lastClr="000000">
                    <a:lumMod val="75000"/>
                    <a:lumOff val="25000"/>
                  </a:sysClr>
                </a:solidFill>
                <a:latin typeface="Arial"/>
              </a:rPr>
              <a:t>Selfcare</a:t>
            </a:r>
            <a:r>
              <a:rPr lang="fr-FR" b="1" dirty="0">
                <a:solidFill>
                  <a:sysClr val="windowText" lastClr="000000">
                    <a:lumMod val="75000"/>
                    <a:lumOff val="25000"/>
                  </a:sysClr>
                </a:solidFill>
                <a:latin typeface="Arial"/>
              </a:rPr>
              <a:t> représente un quart du prix du même acte sollicité en agence.</a:t>
            </a:r>
          </a:p>
        </p:txBody>
      </p:sp>
      <p:sp>
        <p:nvSpPr>
          <p:cNvPr id="12" name="Rectangle 11">
            <a:extLst>
              <a:ext uri="{FF2B5EF4-FFF2-40B4-BE49-F238E27FC236}">
                <a16:creationId xmlns:a16="http://schemas.microsoft.com/office/drawing/2014/main" id="{340C1372-D65E-DBE5-3818-7D2E88A0F78A}"/>
              </a:ext>
            </a:extLst>
          </p:cNvPr>
          <p:cNvSpPr/>
          <p:nvPr/>
        </p:nvSpPr>
        <p:spPr>
          <a:xfrm>
            <a:off x="5712000" y="3142648"/>
            <a:ext cx="6274497" cy="645581"/>
          </a:xfrm>
          <a:prstGeom prst="rect">
            <a:avLst/>
          </a:prstGeom>
          <a:no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Picture 8" descr="Modèle communique lancement nouveau produit">
            <a:extLst>
              <a:ext uri="{FF2B5EF4-FFF2-40B4-BE49-F238E27FC236}">
                <a16:creationId xmlns:a16="http://schemas.microsoft.com/office/drawing/2014/main" id="{BD74A8A8-8986-3601-77F3-2380BCBE336F}"/>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42669" y="3116642"/>
            <a:ext cx="803542" cy="677496"/>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4C4CBA4A-D0A1-511F-1D80-EBF35C113EF7}"/>
              </a:ext>
            </a:extLst>
          </p:cNvPr>
          <p:cNvSpPr/>
          <p:nvPr/>
        </p:nvSpPr>
        <p:spPr>
          <a:xfrm>
            <a:off x="5711999" y="5034223"/>
            <a:ext cx="6274497" cy="351693"/>
          </a:xfrm>
          <a:prstGeom prst="rect">
            <a:avLst/>
          </a:prstGeom>
          <a:no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Picture 8" descr="Modèle communique lancement nouveau produit">
            <a:extLst>
              <a:ext uri="{FF2B5EF4-FFF2-40B4-BE49-F238E27FC236}">
                <a16:creationId xmlns:a16="http://schemas.microsoft.com/office/drawing/2014/main" id="{7A22E993-CBF6-AB88-9886-75D9A5AF33F8}"/>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42669" y="4871321"/>
            <a:ext cx="803542" cy="677496"/>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a:extLst>
              <a:ext uri="{FF2B5EF4-FFF2-40B4-BE49-F238E27FC236}">
                <a16:creationId xmlns:a16="http://schemas.microsoft.com/office/drawing/2014/main" id="{54C98B59-2175-4E37-368E-41B6CE22913D}"/>
              </a:ext>
            </a:extLst>
          </p:cNvPr>
          <p:cNvSpPr/>
          <p:nvPr/>
        </p:nvSpPr>
        <p:spPr>
          <a:xfrm>
            <a:off x="8494206" y="6245729"/>
            <a:ext cx="3697794" cy="194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Sous réserve de disponibilités du service</a:t>
            </a:r>
          </a:p>
        </p:txBody>
      </p:sp>
    </p:spTree>
    <p:extLst>
      <p:ext uri="{BB962C8B-B14F-4D97-AF65-F5344CB8AC3E}">
        <p14:creationId xmlns:p14="http://schemas.microsoft.com/office/powerpoint/2010/main" val="1305443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00D02CF5-ED19-C61E-7CF2-A5E879B505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7599" y="2324101"/>
            <a:ext cx="3924568" cy="3924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p:txBody>
          <a:bodyPr/>
          <a:lstStyle/>
          <a:p>
            <a:pPr marL="0" fontAlgn="ctr">
              <a:spcBef>
                <a:spcPts val="0"/>
              </a:spcBef>
              <a:buClr>
                <a:srgbClr val="D11921"/>
              </a:buClr>
            </a:pPr>
            <a:r>
              <a:rPr lang="fr-FR" dirty="0">
                <a:latin typeface="Arial" panose="020B0604020202020204" pitchFamily="34" charset="0"/>
              </a:rPr>
              <a:t>Nous augmentons le tarif de la rédaction d’un avenant de modification                                                                        du compte de prélèvement vers un compte hors CEGEE, sur le Crédit Immobilier.</a:t>
            </a:r>
          </a:p>
          <a:p>
            <a:pPr marL="0" indent="0" fontAlgn="ctr">
              <a:spcBef>
                <a:spcPts val="0"/>
              </a:spcBef>
              <a:buClr>
                <a:srgbClr val="EE1C25"/>
              </a:buClr>
              <a:buNone/>
            </a:pPr>
            <a:endParaRPr lang="fr-FR" dirty="0">
              <a:solidFill>
                <a:srgbClr val="000000"/>
              </a:solidFill>
              <a:latin typeface="Arial" panose="020B0604020202020204" pitchFamily="34" charset="0"/>
            </a:endParaRPr>
          </a:p>
          <a:p>
            <a:pPr marL="0" indent="0" fontAlgn="ctr">
              <a:spcBef>
                <a:spcPts val="0"/>
              </a:spcBef>
              <a:buClr>
                <a:srgbClr val="EE1C25"/>
              </a:buClr>
              <a:buNone/>
            </a:pPr>
            <a:endParaRPr lang="fr-FR" dirty="0">
              <a:solidFill>
                <a:srgbClr val="000000"/>
              </a:solidFill>
              <a:latin typeface="Arial" panose="020B0604020202020204" pitchFamily="34" charset="0"/>
            </a:endParaRPr>
          </a:p>
          <a:p>
            <a:pPr marL="0" indent="0" fontAlgn="ctr">
              <a:spcBef>
                <a:spcPts val="0"/>
              </a:spcBef>
              <a:buClr>
                <a:srgbClr val="EE1C25"/>
              </a:buClr>
              <a:buNone/>
            </a:pPr>
            <a:endParaRPr lang="fr-FR" dirty="0">
              <a:solidFill>
                <a:srgbClr val="000000"/>
              </a:solidFill>
              <a:latin typeface="Arial" panose="020B0604020202020204" pitchFamily="34" charset="0"/>
            </a:endParaRPr>
          </a:p>
          <a:p>
            <a:pPr marL="0" indent="0" fontAlgn="ctr">
              <a:spcBef>
                <a:spcPts val="0"/>
              </a:spcBef>
              <a:buClr>
                <a:srgbClr val="EE1C25"/>
              </a:buClr>
              <a:buNone/>
            </a:pPr>
            <a:endParaRPr lang="fr-FR" dirty="0">
              <a:latin typeface="Arial" panose="020B0604020202020204" pitchFamily="34" charset="0"/>
            </a:endParaRPr>
          </a:p>
          <a:p>
            <a:pPr marL="0" fontAlgn="ctr">
              <a:spcBef>
                <a:spcPts val="0"/>
              </a:spcBef>
              <a:buClr>
                <a:srgbClr val="D11921"/>
              </a:buClr>
            </a:pPr>
            <a:r>
              <a:rPr lang="fr-FR" dirty="0">
                <a:latin typeface="Arial" panose="020B0604020202020204" pitchFamily="34" charset="0"/>
              </a:rPr>
              <a:t>Nous augmentons la tarification de l’attestation simple.</a:t>
            </a:r>
          </a:p>
          <a:p>
            <a:pPr marL="0" fontAlgn="ctr">
              <a:spcBef>
                <a:spcPts val="0"/>
              </a:spcBef>
              <a:buClr>
                <a:srgbClr val="D11921"/>
              </a:buClr>
            </a:pPr>
            <a:endParaRPr lang="fr-FR" dirty="0">
              <a:latin typeface="Arial" panose="020B0604020202020204" pitchFamily="34" charset="0"/>
            </a:endParaRPr>
          </a:p>
          <a:p>
            <a:pPr marL="0" fontAlgn="ctr">
              <a:spcBef>
                <a:spcPts val="0"/>
              </a:spcBef>
              <a:buClr>
                <a:srgbClr val="D11921"/>
              </a:buClr>
            </a:pPr>
            <a:endParaRPr lang="fr-FR" dirty="0">
              <a:latin typeface="Arial" panose="020B0604020202020204" pitchFamily="34" charset="0"/>
            </a:endParaRPr>
          </a:p>
          <a:p>
            <a:pPr marL="0" fontAlgn="ctr">
              <a:spcBef>
                <a:spcPts val="0"/>
              </a:spcBef>
              <a:buClr>
                <a:srgbClr val="D11921"/>
              </a:buClr>
            </a:pPr>
            <a:endParaRPr lang="fr-FR" dirty="0">
              <a:latin typeface="Arial" panose="020B0604020202020204" pitchFamily="34" charset="0"/>
            </a:endParaRPr>
          </a:p>
          <a:p>
            <a:pPr marL="0" fontAlgn="ctr">
              <a:spcBef>
                <a:spcPts val="0"/>
              </a:spcBef>
              <a:buClr>
                <a:srgbClr val="D11921"/>
              </a:buClr>
            </a:pPr>
            <a:endParaRPr lang="fr-FR" dirty="0">
              <a:latin typeface="Arial" panose="020B0604020202020204" pitchFamily="34" charset="0"/>
            </a:endParaRPr>
          </a:p>
          <a:p>
            <a:pPr marL="0" fontAlgn="ctr">
              <a:spcBef>
                <a:spcPts val="0"/>
              </a:spcBef>
              <a:buClr>
                <a:srgbClr val="D11921"/>
              </a:buClr>
            </a:pPr>
            <a:endParaRPr lang="fr-FR" dirty="0">
              <a:latin typeface="Arial" panose="020B0604020202020204" pitchFamily="34" charset="0"/>
            </a:endParaRPr>
          </a:p>
          <a:p>
            <a:pPr marL="0" fontAlgn="ctr">
              <a:spcBef>
                <a:spcPts val="0"/>
              </a:spcBef>
              <a:buClr>
                <a:srgbClr val="D11921"/>
              </a:buClr>
            </a:pPr>
            <a:r>
              <a:rPr lang="fr-FR" dirty="0">
                <a:latin typeface="Arial" panose="020B0604020202020204" pitchFamily="34" charset="0"/>
              </a:rPr>
              <a:t>Nous augmentons la tarification de l’encaissement                                                                                                               des chèques étrangers</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kumimoji="0" 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En complément, nous </a:t>
            </a:r>
            <a:r>
              <a:rPr kumimoji="0" lang="fr-FR" sz="1800" b="1" i="0" u="none" strike="noStrike" kern="1200" cap="none" spc="0" normalizeH="0" baseline="0" noProof="0" dirty="0">
                <a:ln>
                  <a:noFill/>
                </a:ln>
                <a:effectLst/>
                <a:uLnTx/>
                <a:uFillTx/>
                <a:latin typeface="Montserrat Black" panose="00000A00000000000000" pitchFamily="2" charset="0"/>
                <a:ea typeface="+mn-ea"/>
                <a:cs typeface="+mn-cs"/>
              </a:rPr>
              <a:t>augmentons quelques tarifs, permettant de rester dans la moyenne des concurrents.</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2</a:t>
            </a:r>
          </a:p>
        </p:txBody>
      </p:sp>
      <p:graphicFrame>
        <p:nvGraphicFramePr>
          <p:cNvPr id="6" name="Tableau 5">
            <a:extLst>
              <a:ext uri="{FF2B5EF4-FFF2-40B4-BE49-F238E27FC236}">
                <a16:creationId xmlns:a16="http://schemas.microsoft.com/office/drawing/2014/main" id="{E51DD035-7065-BA78-1C88-7232E4079034}"/>
              </a:ext>
            </a:extLst>
          </p:cNvPr>
          <p:cNvGraphicFramePr>
            <a:graphicFrameLocks noGrp="1"/>
          </p:cNvGraphicFramePr>
          <p:nvPr>
            <p:extLst>
              <p:ext uri="{D42A27DB-BD31-4B8C-83A1-F6EECF244321}">
                <p14:modId xmlns:p14="http://schemas.microsoft.com/office/powerpoint/2010/main" val="4018382258"/>
              </p:ext>
            </p:extLst>
          </p:nvPr>
        </p:nvGraphicFramePr>
        <p:xfrm>
          <a:off x="3459064" y="2029561"/>
          <a:ext cx="1713009" cy="670560"/>
        </p:xfrm>
        <a:graphic>
          <a:graphicData uri="http://schemas.openxmlformats.org/drawingml/2006/table">
            <a:tbl>
              <a:tblPr firstRow="1" bandRow="1"/>
              <a:tblGrid>
                <a:gridCol w="1713009">
                  <a:extLst>
                    <a:ext uri="{9D8B030D-6E8A-4147-A177-3AD203B41FA5}">
                      <a16:colId xmlns:a16="http://schemas.microsoft.com/office/drawing/2014/main" val="476409166"/>
                    </a:ext>
                  </a:extLst>
                </a:gridCol>
              </a:tblGrid>
              <a:tr h="327385">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fr-FR" sz="1600" b="0" dirty="0"/>
                        <a:t>Evol. tarifs</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C31632"/>
                    </a:solidFill>
                  </a:tcPr>
                </a:tc>
                <a:extLst>
                  <a:ext uri="{0D108BD9-81ED-4DB2-BD59-A6C34878D82A}">
                    <a16:rowId xmlns:a16="http://schemas.microsoft.com/office/drawing/2014/main" val="2743687021"/>
                  </a:ext>
                </a:extLst>
              </a:tr>
              <a:tr h="327385">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fr-FR" sz="1600" b="0" dirty="0">
                          <a:solidFill>
                            <a:schemeClr val="tx1">
                              <a:lumMod val="75000"/>
                              <a:lumOff val="25000"/>
                            </a:schemeClr>
                          </a:solidFill>
                        </a:rPr>
                        <a:t>De 80 € à 100 €</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31632">
                        <a:tint val="40000"/>
                      </a:srgbClr>
                    </a:solidFill>
                  </a:tcPr>
                </a:tc>
                <a:extLst>
                  <a:ext uri="{0D108BD9-81ED-4DB2-BD59-A6C34878D82A}">
                    <a16:rowId xmlns:a16="http://schemas.microsoft.com/office/drawing/2014/main" val="2389025692"/>
                  </a:ext>
                </a:extLst>
              </a:tr>
            </a:tbl>
          </a:graphicData>
        </a:graphic>
      </p:graphicFrame>
      <p:graphicFrame>
        <p:nvGraphicFramePr>
          <p:cNvPr id="7" name="Tableau 6">
            <a:extLst>
              <a:ext uri="{FF2B5EF4-FFF2-40B4-BE49-F238E27FC236}">
                <a16:creationId xmlns:a16="http://schemas.microsoft.com/office/drawing/2014/main" id="{02A7269F-142F-56E1-D473-C15B17CAFF03}"/>
              </a:ext>
            </a:extLst>
          </p:cNvPr>
          <p:cNvGraphicFramePr>
            <a:graphicFrameLocks noGrp="1"/>
          </p:cNvGraphicFramePr>
          <p:nvPr>
            <p:extLst>
              <p:ext uri="{D42A27DB-BD31-4B8C-83A1-F6EECF244321}">
                <p14:modId xmlns:p14="http://schemas.microsoft.com/office/powerpoint/2010/main" val="1822338300"/>
              </p:ext>
            </p:extLst>
          </p:nvPr>
        </p:nvGraphicFramePr>
        <p:xfrm>
          <a:off x="3459063" y="3258834"/>
          <a:ext cx="1713009" cy="670560"/>
        </p:xfrm>
        <a:graphic>
          <a:graphicData uri="http://schemas.openxmlformats.org/drawingml/2006/table">
            <a:tbl>
              <a:tblPr firstRow="1" bandRow="1"/>
              <a:tblGrid>
                <a:gridCol w="1713009">
                  <a:extLst>
                    <a:ext uri="{9D8B030D-6E8A-4147-A177-3AD203B41FA5}">
                      <a16:colId xmlns:a16="http://schemas.microsoft.com/office/drawing/2014/main" val="476409166"/>
                    </a:ext>
                  </a:extLst>
                </a:gridCol>
              </a:tblGrid>
              <a:tr h="327385">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fr-FR" sz="1600" b="0" dirty="0"/>
                        <a:t>Evol. tarifs</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C31632"/>
                    </a:solidFill>
                  </a:tcPr>
                </a:tc>
                <a:extLst>
                  <a:ext uri="{0D108BD9-81ED-4DB2-BD59-A6C34878D82A}">
                    <a16:rowId xmlns:a16="http://schemas.microsoft.com/office/drawing/2014/main" val="2743687021"/>
                  </a:ext>
                </a:extLst>
              </a:tr>
              <a:tr h="327385">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fr-FR" sz="1600" b="0" dirty="0">
                          <a:solidFill>
                            <a:schemeClr val="tx1">
                              <a:lumMod val="75000"/>
                              <a:lumOff val="25000"/>
                            </a:schemeClr>
                          </a:solidFill>
                        </a:rPr>
                        <a:t>De 19 € à 20 €</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31632">
                        <a:tint val="40000"/>
                      </a:srgbClr>
                    </a:solidFill>
                  </a:tcPr>
                </a:tc>
                <a:extLst>
                  <a:ext uri="{0D108BD9-81ED-4DB2-BD59-A6C34878D82A}">
                    <a16:rowId xmlns:a16="http://schemas.microsoft.com/office/drawing/2014/main" val="2389025692"/>
                  </a:ext>
                </a:extLst>
              </a:tr>
            </a:tbl>
          </a:graphicData>
        </a:graphic>
      </p:graphicFrame>
      <p:sp>
        <p:nvSpPr>
          <p:cNvPr id="4" name="Espace réservé du texte 3">
            <a:extLst>
              <a:ext uri="{FF2B5EF4-FFF2-40B4-BE49-F238E27FC236}">
                <a16:creationId xmlns:a16="http://schemas.microsoft.com/office/drawing/2014/main" id="{7FE4A9C6-53BA-B53B-E9ED-885F6A1B795F}"/>
              </a:ext>
            </a:extLst>
          </p:cNvPr>
          <p:cNvSpPr txBox="1">
            <a:spLocks/>
          </p:cNvSpPr>
          <p:nvPr/>
        </p:nvSpPr>
        <p:spPr>
          <a:xfrm>
            <a:off x="8391525" y="118004"/>
            <a:ext cx="3427413"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Evolutions tarifaires 1</a:t>
            </a:r>
            <a:r>
              <a:rPr kumimoji="0" lang="fr-FR" sz="1200" b="1" i="0" u="none" strike="noStrike" kern="1200" cap="none" spc="0" normalizeH="0" baseline="30000" noProof="0" dirty="0">
                <a:ln>
                  <a:noFill/>
                </a:ln>
                <a:solidFill>
                  <a:sysClr val="window" lastClr="FFFFFF">
                    <a:lumMod val="50000"/>
                  </a:sysClr>
                </a:solidFill>
                <a:effectLst/>
                <a:uLnTx/>
                <a:uFillTx/>
                <a:latin typeface="Arial Black" panose="020B0A04020102020204" pitchFamily="34" charset="0"/>
                <a:ea typeface="+mn-ea"/>
                <a:cs typeface="+mn-cs"/>
              </a:rPr>
              <a:t>er</a:t>
            </a: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 </a:t>
            </a:r>
            <a:r>
              <a:rPr lang="fr-FR" dirty="0">
                <a:solidFill>
                  <a:sysClr val="window" lastClr="FFFFFF">
                    <a:lumMod val="50000"/>
                  </a:sysClr>
                </a:solidFill>
              </a:rPr>
              <a:t>octobre </a:t>
            </a: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2024</a:t>
            </a:r>
          </a:p>
        </p:txBody>
      </p:sp>
      <p:graphicFrame>
        <p:nvGraphicFramePr>
          <p:cNvPr id="10" name="Tableau 10">
            <a:extLst>
              <a:ext uri="{FF2B5EF4-FFF2-40B4-BE49-F238E27FC236}">
                <a16:creationId xmlns:a16="http://schemas.microsoft.com/office/drawing/2014/main" id="{0E3ED820-2431-BA07-0343-CDAE752089D4}"/>
              </a:ext>
            </a:extLst>
          </p:cNvPr>
          <p:cNvGraphicFramePr>
            <a:graphicFrameLocks noGrp="1"/>
          </p:cNvGraphicFramePr>
          <p:nvPr>
            <p:extLst>
              <p:ext uri="{D42A27DB-BD31-4B8C-83A1-F6EECF244321}">
                <p14:modId xmlns:p14="http://schemas.microsoft.com/office/powerpoint/2010/main" val="1954986893"/>
              </p:ext>
            </p:extLst>
          </p:nvPr>
        </p:nvGraphicFramePr>
        <p:xfrm>
          <a:off x="3459063" y="5057879"/>
          <a:ext cx="1713009" cy="741680"/>
        </p:xfrm>
        <a:graphic>
          <a:graphicData uri="http://schemas.openxmlformats.org/drawingml/2006/table">
            <a:tbl>
              <a:tblPr firstRow="1" bandRow="1">
                <a:tableStyleId>{5C22544A-7EE6-4342-B048-85BDC9FD1C3A}</a:tableStyleId>
              </a:tblPr>
              <a:tblGrid>
                <a:gridCol w="1713009">
                  <a:extLst>
                    <a:ext uri="{9D8B030D-6E8A-4147-A177-3AD203B41FA5}">
                      <a16:colId xmlns:a16="http://schemas.microsoft.com/office/drawing/2014/main" val="825407052"/>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0" dirty="0"/>
                        <a:t>Evol. tarifs</a:t>
                      </a:r>
                    </a:p>
                  </a:txBody>
                  <a:tcPr>
                    <a:solidFill>
                      <a:srgbClr val="C31632"/>
                    </a:solidFill>
                  </a:tcPr>
                </a:tc>
                <a:extLst>
                  <a:ext uri="{0D108BD9-81ED-4DB2-BD59-A6C34878D82A}">
                    <a16:rowId xmlns:a16="http://schemas.microsoft.com/office/drawing/2014/main" val="2095844797"/>
                  </a:ext>
                </a:extLst>
              </a:tr>
              <a:tr h="370840">
                <a:tc>
                  <a:txBody>
                    <a:bodyPr/>
                    <a:lstStyle/>
                    <a:p>
                      <a:pPr algn="ctr"/>
                      <a:r>
                        <a:rPr lang="fr-FR" sz="1600" dirty="0">
                          <a:solidFill>
                            <a:schemeClr val="tx1">
                              <a:lumMod val="75000"/>
                              <a:lumOff val="25000"/>
                            </a:schemeClr>
                          </a:solidFill>
                        </a:rPr>
                        <a:t>Nous consulter</a:t>
                      </a:r>
                    </a:p>
                  </a:txBody>
                  <a:tcPr/>
                </a:tc>
                <a:extLst>
                  <a:ext uri="{0D108BD9-81ED-4DB2-BD59-A6C34878D82A}">
                    <a16:rowId xmlns:a16="http://schemas.microsoft.com/office/drawing/2014/main" val="2171893878"/>
                  </a:ext>
                </a:extLst>
              </a:tr>
            </a:tbl>
          </a:graphicData>
        </a:graphic>
      </p:graphicFrame>
    </p:spTree>
    <p:extLst>
      <p:ext uri="{BB962C8B-B14F-4D97-AF65-F5344CB8AC3E}">
        <p14:creationId xmlns:p14="http://schemas.microsoft.com/office/powerpoint/2010/main" val="3586409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Comme chaque année, le choix des nouveaux tarifs à appliquer à nos clients fait l’objet d’une analyse approfondie.</a:t>
            </a:r>
          </a:p>
          <a:p>
            <a:r>
              <a:rPr lang="fr-FR" dirty="0"/>
              <a:t>Les évolutions tarifaires pour octobre 2024 portent sur divers domaines.</a:t>
            </a:r>
          </a:p>
          <a:p>
            <a:r>
              <a:rPr lang="fr-FR" dirty="0"/>
              <a:t>Maîtriser les remises commerciales en défendant notre tarification est le gage d’une rentabilité stable.</a:t>
            </a:r>
          </a:p>
          <a:p>
            <a:r>
              <a:rPr lang="fr-FR" dirty="0"/>
              <a:t>Quand un établissement bancaire fait évoluer ses tarifs, l’information donnée aux clients est règlementée.</a:t>
            </a:r>
          </a:p>
          <a:p>
            <a:r>
              <a:rPr lang="fr-FR" dirty="0"/>
              <a:t>Annexes</a:t>
            </a:r>
          </a:p>
          <a:p>
            <a:endParaRPr lang="fr-FR" dirty="0"/>
          </a:p>
        </p:txBody>
      </p:sp>
    </p:spTree>
    <p:extLst>
      <p:ext uri="{BB962C8B-B14F-4D97-AF65-F5344CB8AC3E}">
        <p14:creationId xmlns:p14="http://schemas.microsoft.com/office/powerpoint/2010/main" val="1920884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2">
                                            <p:txEl>
                                              <p:pRg st="2" end="2"/>
                                            </p:txEl>
                                          </p:spTgt>
                                        </p:tgtEl>
                                        <p:attrNameLst>
                                          <p:attrName>style.color</p:attrName>
                                        </p:attrNameLst>
                                      </p:cBhvr>
                                      <p:to>
                                        <a:srgbClr val="D11821"/>
                                      </p:to>
                                    </p:animClr>
                                    <p:animClr clrSpc="rgb" dir="cw">
                                      <p:cBhvr>
                                        <p:cTn id="7" dur="500" fill="hold"/>
                                        <p:tgtEl>
                                          <p:spTgt spid="2">
                                            <p:txEl>
                                              <p:pRg st="2" end="2"/>
                                            </p:txEl>
                                          </p:spTgt>
                                        </p:tgtEl>
                                        <p:attrNameLst>
                                          <p:attrName>fillcolor</p:attrName>
                                        </p:attrNameLst>
                                      </p:cBhvr>
                                      <p:to>
                                        <a:srgbClr val="D11821"/>
                                      </p:to>
                                    </p:animClr>
                                    <p:set>
                                      <p:cBhvr>
                                        <p:cTn id="8" dur="500" fill="hold"/>
                                        <p:tgtEl>
                                          <p:spTgt spid="2">
                                            <p:txEl>
                                              <p:pRg st="2" end="2"/>
                                            </p:txEl>
                                          </p:spTgt>
                                        </p:tgtEl>
                                        <p:attrNameLst>
                                          <p:attrName>fill.type</p:attrName>
                                        </p:attrNameLst>
                                      </p:cBhvr>
                                      <p:to>
                                        <p:strVal val="solid"/>
                                      </p:to>
                                    </p:set>
                                    <p:set>
                                      <p:cBhvr>
                                        <p:cTn id="9" dur="500" fill="hold"/>
                                        <p:tgtEl>
                                          <p:spTgt spid="2">
                                            <p:txEl>
                                              <p:pRg st="2" end="2"/>
                                            </p:txEl>
                                          </p:spTgt>
                                        </p:tgtEl>
                                        <p:attrNameLst>
                                          <p:attrName>fill.on</p:attrName>
                                        </p:attrNameLst>
                                      </p:cBhvr>
                                      <p:to>
                                        <p:strVal val="true"/>
                                      </p:to>
                                    </p:set>
                                  </p:childTnLst>
                                </p:cTn>
                              </p:par>
                              <p:par>
                                <p:cTn id="10" presetID="1" presetClass="exit" presetSubtype="0" fill="hold" nodeType="withEffect">
                                  <p:stCondLst>
                                    <p:cond delay="0"/>
                                  </p:stCondLst>
                                  <p:childTnLst>
                                    <p:set>
                                      <p:cBhvr>
                                        <p:cTn id="11" dur="1" fill="hold">
                                          <p:stCondLst>
                                            <p:cond delay="0"/>
                                          </p:stCondLst>
                                        </p:cTn>
                                        <p:tgtEl>
                                          <p:spTgt spid="2">
                                            <p:txEl>
                                              <p:pRg st="0" end="0"/>
                                            </p:txEl>
                                          </p:spTgt>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0"/>
                                          </p:stCondLst>
                                        </p:cTn>
                                        <p:tgtEl>
                                          <p:spTgt spid="2">
                                            <p:txEl>
                                              <p:pRg st="1" end="1"/>
                                            </p:txEl>
                                          </p:spTgt>
                                        </p:tgtEl>
                                        <p:attrNameLst>
                                          <p:attrName>style.visibility</p:attrName>
                                        </p:attrNameLst>
                                      </p:cBhvr>
                                      <p:to>
                                        <p:strVal val="hidden"/>
                                      </p:to>
                                    </p:set>
                                  </p:childTnLst>
                                </p:cTn>
                              </p:par>
                              <p:par>
                                <p:cTn id="14" presetID="1" presetClass="exit" presetSubtype="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hidden"/>
                                      </p:to>
                                    </p:set>
                                  </p:childTnLst>
                                </p:cTn>
                              </p:par>
                              <p:par>
                                <p:cTn id="16" presetID="1" presetClass="exit" presetSubtype="0"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301FA6FA-5A71-9F5F-4C42-1123E30D412C}"/>
              </a:ext>
            </a:extLst>
          </p:cNvPr>
          <p:cNvPicPr>
            <a:picLocks noChangeAspect="1"/>
          </p:cNvPicPr>
          <p:nvPr/>
        </p:nvPicPr>
        <p:blipFill rotWithShape="1">
          <a:blip r:embed="rId2"/>
          <a:srcRect t="19178" b="16688"/>
          <a:stretch/>
        </p:blipFill>
        <p:spPr>
          <a:xfrm>
            <a:off x="9810750" y="3773502"/>
            <a:ext cx="2352675" cy="2639401"/>
          </a:xfrm>
          <a:prstGeom prst="rect">
            <a:avLst/>
          </a:prstGeom>
        </p:spPr>
      </p:pic>
      <p:sp>
        <p:nvSpPr>
          <p:cNvPr id="2" name="Espace réservé du contenu 1">
            <a:extLst>
              <a:ext uri="{FF2B5EF4-FFF2-40B4-BE49-F238E27FC236}">
                <a16:creationId xmlns:a16="http://schemas.microsoft.com/office/drawing/2014/main" id="{30E3C147-0DFE-464B-89CC-A4F4CD6179FF}"/>
              </a:ext>
            </a:extLst>
          </p:cNvPr>
          <p:cNvSpPr>
            <a:spLocks noGrp="1" noRot="1" noMove="1" noResize="1" noEditPoints="1" noAdjustHandles="1" noChangeArrowheads="1" noChangeShapeType="1"/>
          </p:cNvSpPr>
          <p:nvPr>
            <p:ph idx="17"/>
          </p:nvPr>
        </p:nvSpPr>
        <p:spPr/>
        <p:txBody>
          <a:bodyPr/>
          <a:lstStyle/>
          <a:p>
            <a:pPr>
              <a:buClr>
                <a:srgbClr val="EE1C25"/>
              </a:buClr>
            </a:pPr>
            <a:r>
              <a:rPr lang="fr-FR" dirty="0"/>
              <a:t>En </a:t>
            </a:r>
            <a:r>
              <a:rPr lang="fr-FR" b="1" dirty="0"/>
              <a:t>2023</a:t>
            </a:r>
            <a:r>
              <a:rPr lang="fr-FR" dirty="0"/>
              <a:t>, nous avons accordé à nos clients des </a:t>
            </a:r>
            <a:r>
              <a:rPr lang="fr-FR" b="1" dirty="0"/>
              <a:t>remises commerciales </a:t>
            </a:r>
            <a:r>
              <a:rPr lang="fr-FR" dirty="0"/>
              <a:t>totalisant </a:t>
            </a:r>
            <a:r>
              <a:rPr lang="fr-FR" b="1" dirty="0"/>
              <a:t>4,4 millions d’euros</a:t>
            </a:r>
            <a:r>
              <a:rPr lang="fr-FR" dirty="0"/>
              <a:t>. </a:t>
            </a:r>
          </a:p>
          <a:p>
            <a:pPr>
              <a:buClr>
                <a:srgbClr val="EE1C25"/>
              </a:buClr>
            </a:pPr>
            <a:r>
              <a:rPr lang="fr-FR" dirty="0"/>
              <a:t>Des offres promotionnelles automatiques permettent d’accentuer la stratégie de conquête mise en place par la CEGEE. Les remises commerciales viennent s’ajouter aux offres promos définies.</a:t>
            </a:r>
          </a:p>
          <a:p>
            <a:pPr marL="0" indent="0" algn="ctr">
              <a:buClr>
                <a:srgbClr val="EE1C25"/>
              </a:buClr>
              <a:buNone/>
            </a:pPr>
            <a:r>
              <a:rPr lang="fr-FR" b="1" dirty="0">
                <a:solidFill>
                  <a:schemeClr val="accent4">
                    <a:lumMod val="75000"/>
                  </a:schemeClr>
                </a:solidFill>
              </a:rPr>
              <a:t>« La qualité ne se paie jamais trop cher »</a:t>
            </a:r>
          </a:p>
          <a:p>
            <a:pPr>
              <a:buClr>
                <a:srgbClr val="EE1C25"/>
              </a:buClr>
            </a:pPr>
            <a:r>
              <a:rPr lang="fr-FR" dirty="0"/>
              <a:t>Cette conviction est essentielle pour justifier nos tarifs :</a:t>
            </a:r>
          </a:p>
          <a:p>
            <a:pPr lvl="1">
              <a:buClr>
                <a:srgbClr val="EE1C25"/>
              </a:buClr>
            </a:pPr>
            <a:r>
              <a:rPr lang="fr-FR" dirty="0"/>
              <a:t>Au quotidien, les services que nous rendons aux clients ne se traduisent pas systématiquement par un coût unitaire ;</a:t>
            </a:r>
          </a:p>
          <a:p>
            <a:pPr lvl="1">
              <a:buClr>
                <a:srgbClr val="EE1C25"/>
              </a:buClr>
            </a:pPr>
            <a:r>
              <a:rPr lang="fr-FR" dirty="0"/>
              <a:t>De nombreuses prestations sont soumises à une tarification régulée ou plafonnée.</a:t>
            </a:r>
          </a:p>
          <a:p>
            <a:pPr>
              <a:buClr>
                <a:srgbClr val="EE1C25"/>
              </a:buClr>
            </a:pPr>
            <a:r>
              <a:rPr lang="fr-FR" dirty="0"/>
              <a:t>Lorsqu’un client conteste un tarif, </a:t>
            </a:r>
            <a:r>
              <a:rPr lang="fr-FR" b="1" dirty="0"/>
              <a:t>sa défense est primordiale </a:t>
            </a:r>
            <a:r>
              <a:rPr lang="fr-FR" dirty="0"/>
              <a:t>:</a:t>
            </a:r>
          </a:p>
          <a:p>
            <a:pPr lvl="1">
              <a:buClr>
                <a:srgbClr val="EE1C25"/>
              </a:buClr>
            </a:pPr>
            <a:r>
              <a:rPr lang="fr-FR" dirty="0"/>
              <a:t>Si la réclamation est justifiée, nous devons apporter les corrections nécessaires rapidement.</a:t>
            </a:r>
          </a:p>
          <a:p>
            <a:pPr lvl="1">
              <a:buClr>
                <a:srgbClr val="EE1C25"/>
              </a:buClr>
            </a:pPr>
            <a:r>
              <a:rPr lang="fr-FR" dirty="0"/>
              <a:t>Dans le cas contraire, il est important de maintenir une relation de qualité avec le client en lui expliquant                                       et </a:t>
            </a:r>
            <a:r>
              <a:rPr lang="fr-FR" b="1" dirty="0"/>
              <a:t>argumentant le principe tarifaire de façon pédagogique</a:t>
            </a:r>
            <a:r>
              <a:rPr lang="fr-FR" dirty="0"/>
              <a:t>, selon les éléments développés dans cette HDJ :</a:t>
            </a:r>
          </a:p>
          <a:p>
            <a:pPr lvl="2">
              <a:buClr>
                <a:srgbClr val="EE1C25"/>
              </a:buClr>
            </a:pPr>
            <a:r>
              <a:rPr lang="fr-FR" dirty="0"/>
              <a:t>Le </a:t>
            </a:r>
            <a:r>
              <a:rPr lang="fr-FR" b="1" dirty="0"/>
              <a:t>contenu de la tarification</a:t>
            </a:r>
            <a:r>
              <a:rPr lang="fr-FR" dirty="0"/>
              <a:t> ;</a:t>
            </a:r>
          </a:p>
          <a:p>
            <a:pPr lvl="2">
              <a:buClr>
                <a:srgbClr val="EE1C25"/>
              </a:buClr>
            </a:pPr>
            <a:r>
              <a:rPr lang="fr-FR" dirty="0"/>
              <a:t>En quoi le </a:t>
            </a:r>
            <a:r>
              <a:rPr lang="fr-FR" b="1" dirty="0"/>
              <a:t>service est utile, adapté à la situation du client</a:t>
            </a:r>
            <a:r>
              <a:rPr lang="fr-FR" dirty="0"/>
              <a:t> ;</a:t>
            </a:r>
          </a:p>
          <a:p>
            <a:pPr lvl="2">
              <a:buClr>
                <a:srgbClr val="EE1C25"/>
              </a:buClr>
            </a:pPr>
            <a:r>
              <a:rPr lang="fr-FR" b="1" dirty="0"/>
              <a:t>Rationnaliser le prix par rapport à l’usage régulier du service</a:t>
            </a:r>
            <a:r>
              <a:rPr lang="fr-FR" dirty="0"/>
              <a:t> ;</a:t>
            </a:r>
          </a:p>
          <a:p>
            <a:pPr lvl="2">
              <a:buClr>
                <a:srgbClr val="EE1C25"/>
              </a:buClr>
            </a:pPr>
            <a:r>
              <a:rPr lang="fr-FR" b="1" dirty="0"/>
              <a:t>Mettre en avant notre positionnement par rapport à la concurrence</a:t>
            </a:r>
            <a:r>
              <a:rPr lang="fr-FR" dirty="0"/>
              <a:t>.</a:t>
            </a:r>
          </a:p>
          <a:p>
            <a:pPr>
              <a:buClr>
                <a:srgbClr val="EE1C25"/>
              </a:buClr>
            </a:pPr>
            <a:r>
              <a:rPr lang="fr-FR" dirty="0"/>
              <a:t>Enfin, en fonction des besoins exprimés par le client, il est opportun de proposer </a:t>
            </a:r>
            <a:r>
              <a:rPr lang="fr-FR" b="1" dirty="0"/>
              <a:t>des alternatives                                                   plus adaptées</a:t>
            </a:r>
            <a:r>
              <a:rPr lang="fr-FR" dirty="0"/>
              <a:t> </a:t>
            </a:r>
            <a:r>
              <a:rPr lang="fr-FR" b="1" dirty="0"/>
              <a:t>à ses attentes </a:t>
            </a:r>
            <a:r>
              <a:rPr lang="fr-FR" dirty="0"/>
              <a:t>pour continuer à </a:t>
            </a:r>
            <a:r>
              <a:rPr lang="fr-FR" b="1" dirty="0"/>
              <a:t>garantir une excellente satisfaction clientèle</a:t>
            </a:r>
            <a:r>
              <a:rPr lang="fr-FR" dirty="0"/>
              <a:t>.</a:t>
            </a:r>
          </a:p>
          <a:p>
            <a:pPr marL="0" indent="0">
              <a:buNone/>
            </a:pPr>
            <a:endParaRPr lang="fr-FR" dirty="0"/>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dirty="0"/>
              <a:t>Maîtriser les remises commerciales en défendant notre tarification est le gage d’une rentabilité stable.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3</a:t>
            </a:r>
          </a:p>
        </p:txBody>
      </p:sp>
      <p:sp>
        <p:nvSpPr>
          <p:cNvPr id="8" name="Espace réservé du texte 3">
            <a:extLst>
              <a:ext uri="{FF2B5EF4-FFF2-40B4-BE49-F238E27FC236}">
                <a16:creationId xmlns:a16="http://schemas.microsoft.com/office/drawing/2014/main" id="{103C405E-1BE2-4324-66FA-D5FF133E452F}"/>
              </a:ext>
            </a:extLst>
          </p:cNvPr>
          <p:cNvSpPr>
            <a:spLocks noGrp="1"/>
          </p:cNvSpPr>
          <p:nvPr>
            <p:ph type="body" sz="quarter" idx="14"/>
          </p:nvPr>
        </p:nvSpPr>
        <p:spPr>
          <a:xfrm>
            <a:off x="9375775" y="128058"/>
            <a:ext cx="2446337" cy="231246"/>
          </a:xfrm>
        </p:spPr>
        <p:txBody>
          <a:bodyPr/>
          <a:lstStyle/>
          <a:p>
            <a:pPr marL="0" indent="0">
              <a:buNone/>
            </a:pPr>
            <a:r>
              <a:rPr lang="fr-FR" dirty="0"/>
              <a:t>Défendre notre tarification</a:t>
            </a:r>
          </a:p>
        </p:txBody>
      </p:sp>
    </p:spTree>
    <p:extLst>
      <p:ext uri="{BB962C8B-B14F-4D97-AF65-F5344CB8AC3E}">
        <p14:creationId xmlns:p14="http://schemas.microsoft.com/office/powerpoint/2010/main" val="1130683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Comme chaque année, le choix des nouveaux tarifs à appliquer à nos clients fait l’objet d’une analyse approfondie.</a:t>
            </a:r>
          </a:p>
          <a:p>
            <a:r>
              <a:rPr lang="fr-FR" dirty="0"/>
              <a:t>Les évolutions tarifaires pour octobre 2024 portent sur divers domaines.</a:t>
            </a:r>
          </a:p>
          <a:p>
            <a:r>
              <a:rPr lang="fr-FR" dirty="0"/>
              <a:t>Maîtriser les remises commerciales en défendant notre tarification est le gage d’une rentabilité stable.</a:t>
            </a:r>
          </a:p>
          <a:p>
            <a:r>
              <a:rPr lang="fr-FR" dirty="0"/>
              <a:t>Quand un établissement bancaire fait évoluer ses tarifs, l’information donnée aux clients est règlementée.</a:t>
            </a:r>
          </a:p>
          <a:p>
            <a:r>
              <a:rPr lang="fr-FR" dirty="0"/>
              <a:t>Annexes</a:t>
            </a:r>
          </a:p>
          <a:p>
            <a:endParaRPr lang="fr-FR" dirty="0"/>
          </a:p>
        </p:txBody>
      </p:sp>
    </p:spTree>
    <p:extLst>
      <p:ext uri="{BB962C8B-B14F-4D97-AF65-F5344CB8AC3E}">
        <p14:creationId xmlns:p14="http://schemas.microsoft.com/office/powerpoint/2010/main" val="2124977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2">
                                            <p:txEl>
                                              <p:pRg st="3" end="3"/>
                                            </p:txEl>
                                          </p:spTgt>
                                        </p:tgtEl>
                                        <p:attrNameLst>
                                          <p:attrName>style.color</p:attrName>
                                        </p:attrNameLst>
                                      </p:cBhvr>
                                      <p:to>
                                        <a:srgbClr val="D11821"/>
                                      </p:to>
                                    </p:animClr>
                                    <p:animClr clrSpc="rgb" dir="cw">
                                      <p:cBhvr>
                                        <p:cTn id="7" dur="500" fill="hold"/>
                                        <p:tgtEl>
                                          <p:spTgt spid="2">
                                            <p:txEl>
                                              <p:pRg st="3" end="3"/>
                                            </p:txEl>
                                          </p:spTgt>
                                        </p:tgtEl>
                                        <p:attrNameLst>
                                          <p:attrName>fillcolor</p:attrName>
                                        </p:attrNameLst>
                                      </p:cBhvr>
                                      <p:to>
                                        <a:srgbClr val="D11821"/>
                                      </p:to>
                                    </p:animClr>
                                    <p:set>
                                      <p:cBhvr>
                                        <p:cTn id="8" dur="500" fill="hold"/>
                                        <p:tgtEl>
                                          <p:spTgt spid="2">
                                            <p:txEl>
                                              <p:pRg st="3" end="3"/>
                                            </p:txEl>
                                          </p:spTgt>
                                        </p:tgtEl>
                                        <p:attrNameLst>
                                          <p:attrName>fill.type</p:attrName>
                                        </p:attrNameLst>
                                      </p:cBhvr>
                                      <p:to>
                                        <p:strVal val="solid"/>
                                      </p:to>
                                    </p:set>
                                    <p:set>
                                      <p:cBhvr>
                                        <p:cTn id="9" dur="500" fill="hold"/>
                                        <p:tgtEl>
                                          <p:spTgt spid="2">
                                            <p:txEl>
                                              <p:pRg st="3" end="3"/>
                                            </p:txEl>
                                          </p:spTgt>
                                        </p:tgtEl>
                                        <p:attrNameLst>
                                          <p:attrName>fill.on</p:attrName>
                                        </p:attrNameLst>
                                      </p:cBhvr>
                                      <p:to>
                                        <p:strVal val="true"/>
                                      </p:to>
                                    </p:set>
                                  </p:childTnLst>
                                </p:cTn>
                              </p:par>
                              <p:par>
                                <p:cTn id="10" presetID="1" presetClass="exit" presetSubtype="0" fill="hold" nodeType="withEffect">
                                  <p:stCondLst>
                                    <p:cond delay="0"/>
                                  </p:stCondLst>
                                  <p:childTnLst>
                                    <p:set>
                                      <p:cBhvr>
                                        <p:cTn id="11" dur="1" fill="hold">
                                          <p:stCondLst>
                                            <p:cond delay="0"/>
                                          </p:stCondLst>
                                        </p:cTn>
                                        <p:tgtEl>
                                          <p:spTgt spid="2">
                                            <p:txEl>
                                              <p:pRg st="0" end="0"/>
                                            </p:txEl>
                                          </p:spTgt>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0"/>
                                          </p:stCondLst>
                                        </p:cTn>
                                        <p:tgtEl>
                                          <p:spTgt spid="2">
                                            <p:txEl>
                                              <p:pRg st="1" end="1"/>
                                            </p:txEl>
                                          </p:spTgt>
                                        </p:tgtEl>
                                        <p:attrNameLst>
                                          <p:attrName>style.visibility</p:attrName>
                                        </p:attrNameLst>
                                      </p:cBhvr>
                                      <p:to>
                                        <p:strVal val="hidden"/>
                                      </p:to>
                                    </p:set>
                                  </p:childTnLst>
                                </p:cTn>
                              </p:par>
                              <p:par>
                                <p:cTn id="14" presetID="1" presetClass="exit" presetSubtype="0" fill="hold" nodeType="withEffect">
                                  <p:stCondLst>
                                    <p:cond delay="0"/>
                                  </p:stCondLst>
                                  <p:childTnLst>
                                    <p:set>
                                      <p:cBhvr>
                                        <p:cTn id="15" dur="1" fill="hold">
                                          <p:stCondLst>
                                            <p:cond delay="0"/>
                                          </p:stCondLst>
                                        </p:cTn>
                                        <p:tgtEl>
                                          <p:spTgt spid="2">
                                            <p:txEl>
                                              <p:pRg st="4" end="4"/>
                                            </p:txEl>
                                          </p:spTgt>
                                        </p:tgtEl>
                                        <p:attrNameLst>
                                          <p:attrName>style.visibility</p:attrName>
                                        </p:attrNameLst>
                                      </p:cBhvr>
                                      <p:to>
                                        <p:strVal val="hidden"/>
                                      </p:to>
                                    </p:set>
                                  </p:childTnLst>
                                </p:cTn>
                              </p:par>
                              <p:par>
                                <p:cTn id="16" presetID="1" presetClass="exit" presetSubtype="0" fill="hold" nodeType="withEffect">
                                  <p:stCondLst>
                                    <p:cond delay="0"/>
                                  </p:stCondLst>
                                  <p:childTnLst>
                                    <p:set>
                                      <p:cBhvr>
                                        <p:cTn id="17" dur="1" fill="hold">
                                          <p:stCondLst>
                                            <p:cond delay="0"/>
                                          </p:stCondLst>
                                        </p:cTn>
                                        <p:tgtEl>
                                          <p:spTgt spid="2">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42B016F-0CED-75D3-0D54-F2BC999A94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9505949" y="3816957"/>
            <a:ext cx="2398713" cy="2398713"/>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695325" y="1388669"/>
            <a:ext cx="10980738" cy="3631006"/>
          </a:xfrm>
        </p:spPr>
        <p:txBody>
          <a:bodyPr/>
          <a:lstStyle/>
          <a:p>
            <a:pPr>
              <a:spcAft>
                <a:spcPts val="600"/>
              </a:spcAft>
              <a:buClr>
                <a:srgbClr val="D11921"/>
              </a:buClr>
            </a:pPr>
            <a:r>
              <a:rPr lang="fr-FR" dirty="0"/>
              <a:t>L’ensemble de nos clients est informé des modifications tarifaires applicables au 1</a:t>
            </a:r>
            <a:r>
              <a:rPr lang="fr-FR" baseline="30000" dirty="0"/>
              <a:t>er</a:t>
            </a:r>
            <a:r>
              <a:rPr lang="fr-FR" dirty="0"/>
              <a:t> octobre 2024.</a:t>
            </a:r>
          </a:p>
          <a:p>
            <a:pPr>
              <a:buClr>
                <a:srgbClr val="D11921"/>
              </a:buClr>
            </a:pPr>
            <a:r>
              <a:rPr lang="fr-FR" dirty="0"/>
              <a:t>Au travers de leur </a:t>
            </a:r>
            <a:r>
              <a:rPr lang="fr-FR" b="1" dirty="0"/>
              <a:t>relevé de compte du mois de juillet 2024</a:t>
            </a:r>
            <a:r>
              <a:rPr lang="fr-FR" dirty="0"/>
              <a:t> :</a:t>
            </a:r>
          </a:p>
          <a:p>
            <a:pPr lvl="1">
              <a:buClr>
                <a:srgbClr val="D11921"/>
              </a:buClr>
            </a:pPr>
            <a:r>
              <a:rPr lang="fr-FR" dirty="0"/>
              <a:t>Joint à leur relevé de compte papier ou numérique, l’encart tarifaire reprend l’ensemble des modifications à venir ;</a:t>
            </a:r>
          </a:p>
          <a:p>
            <a:pPr lvl="1">
              <a:buClr>
                <a:srgbClr val="D11921"/>
              </a:buClr>
            </a:pPr>
            <a:r>
              <a:rPr lang="fr-FR" dirty="0"/>
              <a:t>Cet encart doit être envoyé, réglementairement, 2 mois avant la mise en place des nouveaux tarifs ;</a:t>
            </a:r>
          </a:p>
          <a:p>
            <a:pPr lvl="1">
              <a:buClr>
                <a:srgbClr val="D11921"/>
              </a:buClr>
            </a:pPr>
            <a:r>
              <a:rPr lang="fr-FR" dirty="0"/>
              <a:t>Retrouvez </a:t>
            </a:r>
            <a:r>
              <a:rPr lang="fr-FR" b="1" dirty="0"/>
              <a:t>l’encart tarifaire 2024 </a:t>
            </a:r>
            <a:r>
              <a:rPr lang="fr-FR" dirty="0">
                <a:hlinkClick r:id="rId4"/>
              </a:rPr>
              <a:t>ici.</a:t>
            </a:r>
            <a:r>
              <a:rPr lang="fr-FR" dirty="0"/>
              <a:t> </a:t>
            </a:r>
            <a:endParaRPr lang="fr-FR" dirty="0">
              <a:highlight>
                <a:srgbClr val="FFFF00"/>
              </a:highlight>
            </a:endParaRPr>
          </a:p>
          <a:p>
            <a:pPr>
              <a:buClr>
                <a:srgbClr val="D11921"/>
              </a:buClr>
            </a:pPr>
            <a:r>
              <a:rPr lang="fr-FR" dirty="0"/>
              <a:t>Au travers de la nouvelle rédaction de la </a:t>
            </a:r>
            <a:r>
              <a:rPr lang="fr-FR" b="1" dirty="0"/>
              <a:t>plaquette tarifaire</a:t>
            </a:r>
            <a:r>
              <a:rPr lang="fr-FR" dirty="0"/>
              <a:t> : </a:t>
            </a:r>
          </a:p>
          <a:p>
            <a:pPr lvl="1">
              <a:buClr>
                <a:srgbClr val="D11921"/>
              </a:buClr>
            </a:pPr>
            <a:r>
              <a:rPr lang="fr-FR" dirty="0"/>
              <a:t>Plusieurs exemplaires seront livrés en agence pour </a:t>
            </a:r>
            <a:r>
              <a:rPr lang="fr-FR" b="1" dirty="0"/>
              <a:t>début octobre 2024 </a:t>
            </a:r>
            <a:r>
              <a:rPr lang="fr-FR" dirty="0"/>
              <a:t>et disponible en commande sous Fiducial ;</a:t>
            </a:r>
          </a:p>
          <a:p>
            <a:pPr lvl="1">
              <a:buClr>
                <a:srgbClr val="D11921"/>
              </a:buClr>
            </a:pPr>
            <a:r>
              <a:rPr lang="fr-FR" b="1" dirty="0"/>
              <a:t>Au quotidien</a:t>
            </a:r>
            <a:r>
              <a:rPr lang="fr-FR" dirty="0"/>
              <a:t>, vous pouvez également retrouver la </a:t>
            </a:r>
            <a:r>
              <a:rPr lang="fr-FR" b="1" dirty="0"/>
              <a:t>dernière version en vigueur sur notre </a:t>
            </a:r>
            <a:r>
              <a:rPr lang="fr-FR" b="1" dirty="0">
                <a:hlinkClick r:id="rId5">
                  <a:extLst>
                    <a:ext uri="{A12FA001-AC4F-418D-AE19-62706E023703}">
                      <ahyp:hlinkClr xmlns:ahyp="http://schemas.microsoft.com/office/drawing/2018/hyperlinkcolor" val="tx"/>
                    </a:ext>
                  </a:extLst>
                </a:hlinkClick>
              </a:rPr>
              <a:t>site internet</a:t>
            </a:r>
            <a:r>
              <a:rPr lang="fr-FR" dirty="0"/>
              <a:t>.</a:t>
            </a:r>
          </a:p>
          <a:p>
            <a:pPr>
              <a:buClr>
                <a:srgbClr val="D11921"/>
              </a:buClr>
            </a:pPr>
            <a:r>
              <a:rPr lang="fr-FR" dirty="0"/>
              <a:t>Au travers du </a:t>
            </a:r>
            <a:r>
              <a:rPr lang="fr-FR" b="1" dirty="0"/>
              <a:t>DIT (Document d’Information Tarifaire)</a:t>
            </a:r>
            <a:r>
              <a:rPr lang="fr-FR" dirty="0"/>
              <a:t> :</a:t>
            </a:r>
          </a:p>
          <a:p>
            <a:pPr lvl="1">
              <a:buClr>
                <a:srgbClr val="D11921"/>
              </a:buClr>
            </a:pPr>
            <a:r>
              <a:rPr lang="fr-FR" dirty="0"/>
              <a:t>Livré fin septembre, cette double page est à positionner dans le </a:t>
            </a:r>
            <a:r>
              <a:rPr lang="fr-FR" b="1" dirty="0"/>
              <a:t>chevalet à disposition                                                                                      dans chaque agence sur simple demande de nos clients </a:t>
            </a:r>
            <a:r>
              <a:rPr lang="fr-FR" dirty="0"/>
              <a:t>;</a:t>
            </a:r>
          </a:p>
          <a:p>
            <a:pPr lvl="1">
              <a:buClr>
                <a:srgbClr val="D11921"/>
              </a:buClr>
            </a:pPr>
            <a:r>
              <a:rPr lang="fr-FR" dirty="0"/>
              <a:t>Il reprend, de façon succincte, nos tarifs réglementés sur nos services les plus commercialisés.</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Quand un établissement bancaire fait évoluer ses tarifs, l’information donnée aux clients est règlementée. </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4</a:t>
            </a:r>
          </a:p>
        </p:txBody>
      </p:sp>
      <p:sp>
        <p:nvSpPr>
          <p:cNvPr id="11" name="Espace réservé du texte 3">
            <a:extLst>
              <a:ext uri="{FF2B5EF4-FFF2-40B4-BE49-F238E27FC236}">
                <a16:creationId xmlns:a16="http://schemas.microsoft.com/office/drawing/2014/main" id="{10D14871-AEDE-1E09-7FA2-1A3F92559EE5}"/>
              </a:ext>
            </a:extLst>
          </p:cNvPr>
          <p:cNvSpPr>
            <a:spLocks noGrp="1"/>
          </p:cNvSpPr>
          <p:nvPr>
            <p:ph type="body" sz="quarter" idx="14"/>
          </p:nvPr>
        </p:nvSpPr>
        <p:spPr>
          <a:xfrm>
            <a:off x="10310331" y="127529"/>
            <a:ext cx="1508606" cy="231246"/>
          </a:xfrm>
        </p:spPr>
        <p:txBody>
          <a:bodyPr/>
          <a:lstStyle/>
          <a:p>
            <a:pPr marL="0" indent="0">
              <a:buNone/>
            </a:pPr>
            <a:r>
              <a:rPr lang="fr-FR" dirty="0"/>
              <a:t>Communication</a:t>
            </a:r>
          </a:p>
        </p:txBody>
      </p:sp>
    </p:spTree>
    <p:extLst>
      <p:ext uri="{BB962C8B-B14F-4D97-AF65-F5344CB8AC3E}">
        <p14:creationId xmlns:p14="http://schemas.microsoft.com/office/powerpoint/2010/main" val="3671380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Comme chaque année, le choix des nouveaux tarifs à appliquer à nos clients fait l’objet d’une analyse approfondie.</a:t>
            </a:r>
          </a:p>
          <a:p>
            <a:r>
              <a:rPr lang="fr-FR" dirty="0"/>
              <a:t>Les évolutions tarifaires pour octobre 2024 portent sur divers domaines.</a:t>
            </a:r>
          </a:p>
          <a:p>
            <a:r>
              <a:rPr lang="fr-FR" dirty="0"/>
              <a:t>Maîtriser les remises commerciales en défendant notre tarification est le gage d’une rentabilité stable.</a:t>
            </a:r>
          </a:p>
          <a:p>
            <a:r>
              <a:rPr lang="fr-FR" dirty="0"/>
              <a:t>Quand un établissement bancaire fait évoluer ses tarifs, l’information donnée aux clients est règlementée.</a:t>
            </a:r>
          </a:p>
          <a:p>
            <a:r>
              <a:rPr lang="fr-FR" dirty="0"/>
              <a:t>Annexes</a:t>
            </a:r>
          </a:p>
          <a:p>
            <a:endParaRPr lang="fr-FR" dirty="0"/>
          </a:p>
        </p:txBody>
      </p:sp>
    </p:spTree>
    <p:extLst>
      <p:ext uri="{BB962C8B-B14F-4D97-AF65-F5344CB8AC3E}">
        <p14:creationId xmlns:p14="http://schemas.microsoft.com/office/powerpoint/2010/main" val="3758798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2">
                                            <p:txEl>
                                              <p:pRg st="4" end="4"/>
                                            </p:txEl>
                                          </p:spTgt>
                                        </p:tgtEl>
                                        <p:attrNameLst>
                                          <p:attrName>style.color</p:attrName>
                                        </p:attrNameLst>
                                      </p:cBhvr>
                                      <p:to>
                                        <a:srgbClr val="D11821"/>
                                      </p:to>
                                    </p:animClr>
                                    <p:animClr clrSpc="rgb" dir="cw">
                                      <p:cBhvr>
                                        <p:cTn id="7" dur="500" fill="hold"/>
                                        <p:tgtEl>
                                          <p:spTgt spid="2">
                                            <p:txEl>
                                              <p:pRg st="4" end="4"/>
                                            </p:txEl>
                                          </p:spTgt>
                                        </p:tgtEl>
                                        <p:attrNameLst>
                                          <p:attrName>fillcolor</p:attrName>
                                        </p:attrNameLst>
                                      </p:cBhvr>
                                      <p:to>
                                        <a:srgbClr val="D11821"/>
                                      </p:to>
                                    </p:animClr>
                                    <p:set>
                                      <p:cBhvr>
                                        <p:cTn id="8" dur="500" fill="hold"/>
                                        <p:tgtEl>
                                          <p:spTgt spid="2">
                                            <p:txEl>
                                              <p:pRg st="4" end="4"/>
                                            </p:txEl>
                                          </p:spTgt>
                                        </p:tgtEl>
                                        <p:attrNameLst>
                                          <p:attrName>fill.type</p:attrName>
                                        </p:attrNameLst>
                                      </p:cBhvr>
                                      <p:to>
                                        <p:strVal val="solid"/>
                                      </p:to>
                                    </p:set>
                                    <p:set>
                                      <p:cBhvr>
                                        <p:cTn id="9" dur="500" fill="hold"/>
                                        <p:tgtEl>
                                          <p:spTgt spid="2">
                                            <p:txEl>
                                              <p:pRg st="4" end="4"/>
                                            </p:txEl>
                                          </p:spTgt>
                                        </p:tgtEl>
                                        <p:attrNameLst>
                                          <p:attrName>fill.on</p:attrName>
                                        </p:attrNameLst>
                                      </p:cBhvr>
                                      <p:to>
                                        <p:strVal val="true"/>
                                      </p:to>
                                    </p:set>
                                  </p:childTnLst>
                                </p:cTn>
                              </p:par>
                              <p:par>
                                <p:cTn id="10" presetID="1" presetClass="exit" presetSubtype="0" fill="hold" nodeType="withEffect">
                                  <p:stCondLst>
                                    <p:cond delay="0"/>
                                  </p:stCondLst>
                                  <p:childTnLst>
                                    <p:set>
                                      <p:cBhvr>
                                        <p:cTn id="11" dur="1" fill="hold">
                                          <p:stCondLst>
                                            <p:cond delay="0"/>
                                          </p:stCondLst>
                                        </p:cTn>
                                        <p:tgtEl>
                                          <p:spTgt spid="2">
                                            <p:txEl>
                                              <p:pRg st="0" end="0"/>
                                            </p:txEl>
                                          </p:spTgt>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0"/>
                                          </p:stCondLst>
                                        </p:cTn>
                                        <p:tgtEl>
                                          <p:spTgt spid="2">
                                            <p:txEl>
                                              <p:pRg st="1" end="1"/>
                                            </p:txEl>
                                          </p:spTgt>
                                        </p:tgtEl>
                                        <p:attrNameLst>
                                          <p:attrName>style.visibility</p:attrName>
                                        </p:attrNameLst>
                                      </p:cBhvr>
                                      <p:to>
                                        <p:strVal val="hidden"/>
                                      </p:to>
                                    </p:set>
                                  </p:childTnLst>
                                </p:cTn>
                              </p:par>
                              <p:par>
                                <p:cTn id="14" presetID="1" presetClass="exit" presetSubtype="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hidden"/>
                                      </p:to>
                                    </p:set>
                                  </p:childTnLst>
                                </p:cTn>
                              </p:par>
                              <p:par>
                                <p:cTn id="16" presetID="1" presetClass="exit" presetSubtype="0" fill="hold" nodeType="withEffect">
                                  <p:stCondLst>
                                    <p:cond delay="0"/>
                                  </p:stCondLst>
                                  <p:childTnLst>
                                    <p:set>
                                      <p:cBhvr>
                                        <p:cTn id="17" dur="1" fill="hold">
                                          <p:stCondLst>
                                            <p:cond delay="0"/>
                                          </p:stCondLst>
                                        </p:cTn>
                                        <p:tgtEl>
                                          <p:spTgt spid="2">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DCE199AD-4082-9508-D398-D5DBEF4CB4FF}"/>
              </a:ext>
            </a:extLst>
          </p:cNvPr>
          <p:cNvGraphicFramePr>
            <a:graphicFrameLocks noGrp="1"/>
          </p:cNvGraphicFramePr>
          <p:nvPr>
            <p:extLst>
              <p:ext uri="{D42A27DB-BD31-4B8C-83A1-F6EECF244321}">
                <p14:modId xmlns:p14="http://schemas.microsoft.com/office/powerpoint/2010/main" val="3115268800"/>
              </p:ext>
            </p:extLst>
          </p:nvPr>
        </p:nvGraphicFramePr>
        <p:xfrm>
          <a:off x="695325" y="1388669"/>
          <a:ext cx="10800000" cy="4335762"/>
        </p:xfrm>
        <a:graphic>
          <a:graphicData uri="http://schemas.openxmlformats.org/drawingml/2006/table">
            <a:tbl>
              <a:tblPr/>
              <a:tblGrid>
                <a:gridCol w="6300000">
                  <a:extLst>
                    <a:ext uri="{9D8B030D-6E8A-4147-A177-3AD203B41FA5}">
                      <a16:colId xmlns:a16="http://schemas.microsoft.com/office/drawing/2014/main" val="1400335964"/>
                    </a:ext>
                  </a:extLst>
                </a:gridCol>
                <a:gridCol w="1800000">
                  <a:extLst>
                    <a:ext uri="{9D8B030D-6E8A-4147-A177-3AD203B41FA5}">
                      <a16:colId xmlns:a16="http://schemas.microsoft.com/office/drawing/2014/main" val="256873726"/>
                    </a:ext>
                  </a:extLst>
                </a:gridCol>
                <a:gridCol w="1800000">
                  <a:extLst>
                    <a:ext uri="{9D8B030D-6E8A-4147-A177-3AD203B41FA5}">
                      <a16:colId xmlns:a16="http://schemas.microsoft.com/office/drawing/2014/main" val="1211412025"/>
                    </a:ext>
                  </a:extLst>
                </a:gridCol>
                <a:gridCol w="900000">
                  <a:extLst>
                    <a:ext uri="{9D8B030D-6E8A-4147-A177-3AD203B41FA5}">
                      <a16:colId xmlns:a16="http://schemas.microsoft.com/office/drawing/2014/main" val="2960519801"/>
                    </a:ext>
                  </a:extLst>
                </a:gridCol>
              </a:tblGrid>
              <a:tr h="144000">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1000" b="1" i="0" u="none" strike="noStrike" dirty="0">
                          <a:solidFill>
                            <a:schemeClr val="tx1">
                              <a:lumMod val="75000"/>
                              <a:lumOff val="25000"/>
                            </a:schemeClr>
                          </a:solidFill>
                          <a:effectLst/>
                          <a:latin typeface="Arial" panose="020B0604020202020204" pitchFamily="34" charset="0"/>
                          <a:cs typeface="Arial" panose="020B0604020202020204" pitchFamily="34" charset="0"/>
                        </a:rPr>
                        <a:t>Libellé</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1000" b="1" i="0" u="none" strike="noStrike" dirty="0">
                          <a:solidFill>
                            <a:schemeClr val="tx1">
                              <a:lumMod val="75000"/>
                              <a:lumOff val="25000"/>
                            </a:schemeClr>
                          </a:solidFill>
                          <a:effectLst/>
                          <a:latin typeface="Arial" panose="020B0604020202020204" pitchFamily="34" charset="0"/>
                          <a:cs typeface="Arial" panose="020B0604020202020204" pitchFamily="34" charset="0"/>
                        </a:rPr>
                        <a:t>Evolution</a:t>
                      </a:r>
                    </a:p>
                  </a:txBody>
                  <a:tcPr marL="5077" marR="5077" marT="5077" marB="0" anchor="ctr">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hMerge="1">
                  <a:txBody>
                    <a:bodyPr/>
                    <a:lstStyle/>
                    <a:p>
                      <a:endParaRPr lang="fr-FR"/>
                    </a:p>
                  </a:txBody>
                  <a:tcPr/>
                </a:tc>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dirty="0">
                          <a:solidFill>
                            <a:schemeClr val="tx1">
                              <a:lumMod val="75000"/>
                              <a:lumOff val="25000"/>
                            </a:schemeClr>
                          </a:solidFill>
                          <a:effectLst/>
                          <a:latin typeface="Arial" panose="020B0604020202020204" pitchFamily="34" charset="0"/>
                          <a:cs typeface="Arial" panose="020B0604020202020204" pitchFamily="34" charset="0"/>
                        </a:rPr>
                        <a:t>PNB (K€)</a:t>
                      </a:r>
                    </a:p>
                  </a:txBody>
                  <a:tcPr marL="5077" marR="5077" marT="5077" marB="0" anchor="ctr">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820761759"/>
                  </a:ext>
                </a:extLst>
              </a:tr>
              <a:tr h="144000">
                <a:tc vMerge="1">
                  <a:txBody>
                    <a:bodyPr/>
                    <a:lstStyle/>
                    <a:p>
                      <a:endParaRPr lang="fr-FR"/>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1000" b="1" i="0" u="none" strike="noStrike" dirty="0">
                          <a:solidFill>
                            <a:schemeClr val="tx1">
                              <a:lumMod val="75000"/>
                              <a:lumOff val="25000"/>
                            </a:schemeClr>
                          </a:solidFill>
                          <a:effectLst/>
                          <a:latin typeface="Arial" panose="020B0604020202020204" pitchFamily="34" charset="0"/>
                          <a:cs typeface="Arial" panose="020B0604020202020204" pitchFamily="34" charset="0"/>
                        </a:rPr>
                        <a:t>Avant</a:t>
                      </a:r>
                    </a:p>
                  </a:txBody>
                  <a:tcPr marL="5077" marR="5077" marT="5077" marB="0" anchor="ctr">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1000" b="1" i="0" u="none" strike="noStrike" dirty="0">
                          <a:solidFill>
                            <a:schemeClr val="tx1">
                              <a:lumMod val="75000"/>
                              <a:lumOff val="25000"/>
                            </a:schemeClr>
                          </a:solidFill>
                          <a:effectLst/>
                          <a:latin typeface="Arial" panose="020B0604020202020204" pitchFamily="34" charset="0"/>
                          <a:cs typeface="Arial" panose="020B0604020202020204" pitchFamily="34" charset="0"/>
                        </a:rPr>
                        <a:t>Après</a:t>
                      </a:r>
                    </a:p>
                  </a:txBody>
                  <a:tcPr marL="5077" marR="5077" marT="5077" marB="0" anchor="ctr">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vMerge="1">
                  <a:txBody>
                    <a:bodyPr/>
                    <a:lstStyle/>
                    <a:p>
                      <a:pPr algn="ctr" rtl="0" fontAlgn="ctr"/>
                      <a:endParaRPr lang="fr-FR" sz="900" b="0" i="0" u="none" strike="noStrike" dirty="0">
                        <a:solidFill>
                          <a:schemeClr val="tx1">
                            <a:lumMod val="75000"/>
                            <a:lumOff val="25000"/>
                          </a:schemeClr>
                        </a:solidFill>
                        <a:effectLst/>
                        <a:latin typeface="+mn-lt"/>
                      </a:endParaRPr>
                    </a:p>
                  </a:txBody>
                  <a:tcPr marL="5077" marR="5077" marT="507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442322810"/>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Virement Valeur Jour</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14,50 €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21 €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10 K€</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3787079"/>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Augmentation du tarif des frais de virements occasionnels, réalisé en agence, vers un autre établissement</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4,50 €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5 €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335 K€</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1183967"/>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Augmentation des Formules Individuelles et du Bouquet Liberté :</a:t>
                      </a:r>
                    </a:p>
                    <a:p>
                      <a:pPr marL="628650" lvl="1" indent="-171450" algn="l" rtl="0" fontAlgn="ctr">
                        <a:buFont typeface="Wingdings" panose="05000000000000000000" pitchFamily="2" charset="2"/>
                        <a:buChar cha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Formule Initial</a:t>
                      </a: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Formule Confort ou BL avec Visa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Classic</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ou Visa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Classic</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à contrôle de solde quasi systématique</a:t>
                      </a: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Formule Confort ou BL avec Visa Premier</a:t>
                      </a: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Formule Optimal avec Visa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Classic</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ou Visa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Classic</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à contrôle de solde quasi systématique ou Visa Premier</a:t>
                      </a: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Formule Optimal avec Visa Platinum</a:t>
                      </a: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Formule Optimal avec Visa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Infinite</a:t>
                      </a:r>
                      <a:endPar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Bouquet Liberté avec Visa Platinum</a:t>
                      </a: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Bouquet Liberté avec Visa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Infinite</a:t>
                      </a:r>
                      <a:endPar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endPar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7,40 €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16,10 €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21,50 €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27 €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37,50 €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23 €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34 €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endPar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7,80 €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10,50 €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16,90 €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22,50 €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28,20 €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39 €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24,20 €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35,50 €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10 431 K€</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8617450"/>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Augmentation des Formules Famille :</a:t>
                      </a:r>
                    </a:p>
                    <a:p>
                      <a:pPr marL="628650" lvl="1" indent="-171450" algn="l" rtl="0" fontAlgn="ctr">
                        <a:buFont typeface="Wingdings" panose="05000000000000000000" pitchFamily="2" charset="2"/>
                        <a:buChar cha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Formule Initial</a:t>
                      </a: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Formule Confort avec Visa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Classic</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ou Visa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Classic</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à contrôle de solde quasi systématique</a:t>
                      </a: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Formule Confort avec Visa Premier</a:t>
                      </a: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Formule Optimal avec Visa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Classic</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ou Visa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Classic</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à contrôle de solde quasi systématique ou Visa Premier</a:t>
                      </a: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Formule Optimal avec Visa Platinum</a:t>
                      </a: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Formule Optimal avec Visa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Infinite</a:t>
                      </a:r>
                      <a:endPar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endPar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12,60 €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16,10 €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20,40 €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29 €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36,50 €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47,20 €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endPar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13,20 €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16,90 €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22 €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30,50 €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38,30 €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49,50 €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7 240 K€</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2401845"/>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Augmentation des</a:t>
                      </a:r>
                      <a:r>
                        <a:rPr lang="fr-FR" sz="900" dirty="0">
                          <a:solidFill>
                            <a:schemeClr val="tx1">
                              <a:lumMod val="75000"/>
                              <a:lumOff val="25000"/>
                            </a:schemeClr>
                          </a:solidFill>
                          <a:latin typeface="Arial" panose="020B0604020202020204" pitchFamily="34" charset="0"/>
                          <a:cs typeface="Arial" panose="020B0604020202020204" pitchFamily="34" charset="0"/>
                        </a:rPr>
                        <a:t> anciens Forfaits </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a:t>
                      </a:r>
                    </a:p>
                    <a:p>
                      <a:pPr marL="628650" lvl="1" indent="-171450" algn="l" rtl="0" fontAlgn="ctr">
                        <a:buFont typeface="Wingdings" panose="05000000000000000000" pitchFamily="2" charset="2"/>
                        <a:buChar cha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FSE avec Visa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Classic</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ou Visa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Classic</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à contrôle de solde quasi systématique</a:t>
                      </a: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FSE + avec Visa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Classic</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ou Visa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Classic</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à contrôle de solde quasi systématique</a:t>
                      </a: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FSI avec Visa Premier</a:t>
                      </a: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FSI avec Visa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Infinite</a:t>
                      </a:r>
                      <a:endPar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7" marR="5077" marT="5077" marB="0" anchor="ctr">
                    <a:lnL w="12700" cap="flat" cmpd="sng" algn="ctr">
                      <a:solidFill>
                        <a:sysClr val="window" lastClr="FFFFFF">
                          <a:lumMod val="50000"/>
                        </a:sysClr>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endPar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10,90 €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11,30 €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18,30 €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34,90 €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endPar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11,40 €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11,80 €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19,50 €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36,40 €</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2 364 K€</a:t>
                      </a:r>
                    </a:p>
                  </a:txBody>
                  <a:tcPr marL="5077" marR="5077" marT="5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44999424"/>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Augmentation des offres groupées destinées aux Personnes Protégées</a:t>
                      </a:r>
                    </a:p>
                    <a:p>
                      <a:pPr marL="628650" lvl="1" indent="-171450" algn="l" rtl="0" fontAlgn="ctr">
                        <a:buFont typeface="Wingdings" panose="05000000000000000000" pitchFamily="2" charset="2"/>
                        <a:buChar char="§"/>
                      </a:pP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Satellis</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Autonomie - Equilibra</a:t>
                      </a:r>
                    </a:p>
                    <a:p>
                      <a:pPr marL="628650" lvl="1" indent="-171450" algn="l" rtl="0" fontAlgn="ctr">
                        <a:buFont typeface="Wingdings" panose="05000000000000000000" pitchFamily="2" charset="2"/>
                        <a:buChar char="§"/>
                      </a:pP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Satellis</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Autonomie – CSQS</a:t>
                      </a:r>
                    </a:p>
                    <a:p>
                      <a:pPr marL="628650" lvl="1" indent="-171450" algn="l" rtl="0" fontAlgn="ctr">
                        <a:buFont typeface="Wingdings" panose="05000000000000000000" pitchFamily="2" charset="2"/>
                        <a:buChar char="§"/>
                      </a:pP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Satellis</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gestion - sans carte</a:t>
                      </a:r>
                    </a:p>
                    <a:p>
                      <a:pPr marL="628650" lvl="1" indent="-171450" algn="l" rtl="0" fontAlgn="ctr">
                        <a:buFont typeface="Wingdings" panose="05000000000000000000" pitchFamily="2" charset="2"/>
                        <a:buChar char="§"/>
                      </a:pP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Satellis</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gestion – CSQS</a:t>
                      </a:r>
                    </a:p>
                  </a:txBody>
                  <a:tcPr marL="7620" marR="7620" marT="7620" marB="0" anchor="ctr">
                    <a:lnL w="635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endPar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3,30 €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4,40 €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1,10 €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4,40 €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endPar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3,45 €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4,60 €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1,15 €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4,60 €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527 K€</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1745017"/>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Augmentation du tarif des frais de tenue de compte dans l’EST</a:t>
                      </a:r>
                    </a:p>
                  </a:txBody>
                  <a:tcPr marL="7620" marR="7620" marT="7620" marB="0" anchor="ctr">
                    <a:lnL w="635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5,50 €  /  trimestre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6 €  /  trimestre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1 781 K€</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85032362"/>
                  </a:ext>
                </a:extLst>
              </a:tr>
            </a:tbl>
          </a:graphicData>
        </a:graphic>
      </p:graphicFrame>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kumimoji="0" 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Récapitulatif de toutes les mesures proposées et de leurs impacts 1/2</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5</a:t>
            </a:r>
          </a:p>
        </p:txBody>
      </p:sp>
      <p:sp>
        <p:nvSpPr>
          <p:cNvPr id="8" name="Espace réservé du texte 3">
            <a:extLst>
              <a:ext uri="{FF2B5EF4-FFF2-40B4-BE49-F238E27FC236}">
                <a16:creationId xmlns:a16="http://schemas.microsoft.com/office/drawing/2014/main" id="{51E1EB0D-3A51-EC14-0F4C-E621D5E754D1}"/>
              </a:ext>
            </a:extLst>
          </p:cNvPr>
          <p:cNvSpPr txBox="1">
            <a:spLocks/>
          </p:cNvSpPr>
          <p:nvPr/>
        </p:nvSpPr>
        <p:spPr>
          <a:xfrm>
            <a:off x="8391525" y="118004"/>
            <a:ext cx="3427413"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Annexes</a:t>
            </a:r>
          </a:p>
        </p:txBody>
      </p:sp>
    </p:spTree>
    <p:extLst>
      <p:ext uri="{BB962C8B-B14F-4D97-AF65-F5344CB8AC3E}">
        <p14:creationId xmlns:p14="http://schemas.microsoft.com/office/powerpoint/2010/main" val="8713256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kumimoji="0" lang="fr-FR" sz="1800" b="1" i="0" u="none" strike="noStrike" kern="1200" cap="none" spc="0" normalizeH="0" baseline="0" noProof="0" dirty="0">
                <a:ln>
                  <a:noFill/>
                </a:ln>
                <a:solidFill>
                  <a:sysClr val="windowText" lastClr="000000">
                    <a:lumMod val="75000"/>
                    <a:lumOff val="25000"/>
                  </a:sysClr>
                </a:solidFill>
                <a:effectLst/>
                <a:uLnTx/>
                <a:uFillTx/>
                <a:latin typeface="Montserrat Black" panose="00000A00000000000000" pitchFamily="2" charset="0"/>
                <a:ea typeface="+mn-ea"/>
                <a:cs typeface="+mn-cs"/>
              </a:rPr>
              <a:t>Récapitulatif de toutes les mesures proposées et de leurs impacts 1/2</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5</a:t>
            </a:r>
          </a:p>
        </p:txBody>
      </p:sp>
      <p:sp>
        <p:nvSpPr>
          <p:cNvPr id="8" name="Espace réservé du texte 3">
            <a:extLst>
              <a:ext uri="{FF2B5EF4-FFF2-40B4-BE49-F238E27FC236}">
                <a16:creationId xmlns:a16="http://schemas.microsoft.com/office/drawing/2014/main" id="{51E1EB0D-3A51-EC14-0F4C-E621D5E754D1}"/>
              </a:ext>
            </a:extLst>
          </p:cNvPr>
          <p:cNvSpPr txBox="1">
            <a:spLocks/>
          </p:cNvSpPr>
          <p:nvPr/>
        </p:nvSpPr>
        <p:spPr>
          <a:xfrm>
            <a:off x="8391525" y="118004"/>
            <a:ext cx="3427413"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200" b="1" i="0" u="none" strike="noStrike" kern="1200" cap="none" spc="0" normalizeH="0" baseline="0" noProof="0" dirty="0">
                <a:ln>
                  <a:noFill/>
                </a:ln>
                <a:solidFill>
                  <a:sysClr val="window" lastClr="FFFFFF">
                    <a:lumMod val="50000"/>
                  </a:sysClr>
                </a:solidFill>
                <a:effectLst/>
                <a:uLnTx/>
                <a:uFillTx/>
                <a:latin typeface="Arial Black" panose="020B0A04020102020204" pitchFamily="34" charset="0"/>
                <a:ea typeface="+mn-ea"/>
                <a:cs typeface="+mn-cs"/>
              </a:rPr>
              <a:t>Annexes</a:t>
            </a:r>
          </a:p>
        </p:txBody>
      </p:sp>
      <p:graphicFrame>
        <p:nvGraphicFramePr>
          <p:cNvPr id="2" name="Tableau 1">
            <a:extLst>
              <a:ext uri="{FF2B5EF4-FFF2-40B4-BE49-F238E27FC236}">
                <a16:creationId xmlns:a16="http://schemas.microsoft.com/office/drawing/2014/main" id="{8DA484CD-ED42-51FF-5C3D-85098A926BB5}"/>
              </a:ext>
            </a:extLst>
          </p:cNvPr>
          <p:cNvGraphicFramePr>
            <a:graphicFrameLocks noGrp="1"/>
          </p:cNvGraphicFramePr>
          <p:nvPr>
            <p:extLst>
              <p:ext uri="{D42A27DB-BD31-4B8C-83A1-F6EECF244321}">
                <p14:modId xmlns:p14="http://schemas.microsoft.com/office/powerpoint/2010/main" val="3095664290"/>
              </p:ext>
            </p:extLst>
          </p:nvPr>
        </p:nvGraphicFramePr>
        <p:xfrm>
          <a:off x="695325" y="1388669"/>
          <a:ext cx="10800000" cy="2696814"/>
        </p:xfrm>
        <a:graphic>
          <a:graphicData uri="http://schemas.openxmlformats.org/drawingml/2006/table">
            <a:tbl>
              <a:tblPr/>
              <a:tblGrid>
                <a:gridCol w="6300000">
                  <a:extLst>
                    <a:ext uri="{9D8B030D-6E8A-4147-A177-3AD203B41FA5}">
                      <a16:colId xmlns:a16="http://schemas.microsoft.com/office/drawing/2014/main" val="1828787053"/>
                    </a:ext>
                  </a:extLst>
                </a:gridCol>
                <a:gridCol w="1800000">
                  <a:extLst>
                    <a:ext uri="{9D8B030D-6E8A-4147-A177-3AD203B41FA5}">
                      <a16:colId xmlns:a16="http://schemas.microsoft.com/office/drawing/2014/main" val="1547816471"/>
                    </a:ext>
                  </a:extLst>
                </a:gridCol>
                <a:gridCol w="1800000">
                  <a:extLst>
                    <a:ext uri="{9D8B030D-6E8A-4147-A177-3AD203B41FA5}">
                      <a16:colId xmlns:a16="http://schemas.microsoft.com/office/drawing/2014/main" val="3662439344"/>
                    </a:ext>
                  </a:extLst>
                </a:gridCol>
                <a:gridCol w="900000">
                  <a:extLst>
                    <a:ext uri="{9D8B030D-6E8A-4147-A177-3AD203B41FA5}">
                      <a16:colId xmlns:a16="http://schemas.microsoft.com/office/drawing/2014/main" val="3731941599"/>
                    </a:ext>
                  </a:extLst>
                </a:gridCol>
              </a:tblGrid>
              <a:tr h="144000">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1000" b="1" i="0" u="none" strike="noStrike" dirty="0">
                          <a:solidFill>
                            <a:schemeClr val="tx1">
                              <a:lumMod val="75000"/>
                              <a:lumOff val="25000"/>
                            </a:schemeClr>
                          </a:solidFill>
                          <a:effectLst/>
                          <a:latin typeface="Arial" panose="020B0604020202020204" pitchFamily="34" charset="0"/>
                          <a:cs typeface="Arial" panose="020B0604020202020204" pitchFamily="34" charset="0"/>
                        </a:rPr>
                        <a:t>Libellé</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1000" b="1" i="0" u="none" strike="noStrike" dirty="0">
                          <a:solidFill>
                            <a:schemeClr val="tx1">
                              <a:lumMod val="75000"/>
                              <a:lumOff val="25000"/>
                            </a:schemeClr>
                          </a:solidFill>
                          <a:effectLst/>
                          <a:latin typeface="Arial" panose="020B0604020202020204" pitchFamily="34" charset="0"/>
                          <a:cs typeface="Arial" panose="020B0604020202020204" pitchFamily="34" charset="0"/>
                        </a:rPr>
                        <a:t>Evolution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hMerge="1">
                  <a:txBody>
                    <a:bodyPr/>
                    <a:lstStyle/>
                    <a:p>
                      <a:endParaRPr lang="fr-FR"/>
                    </a:p>
                  </a:txBody>
                  <a:tcPr/>
                </a:tc>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1000" b="1" i="0" u="none" strike="noStrike" dirty="0">
                          <a:solidFill>
                            <a:schemeClr val="tx1">
                              <a:lumMod val="75000"/>
                              <a:lumOff val="25000"/>
                            </a:schemeClr>
                          </a:solidFill>
                          <a:effectLst/>
                          <a:latin typeface="Arial" panose="020B0604020202020204" pitchFamily="34" charset="0"/>
                          <a:cs typeface="Arial" panose="020B0604020202020204" pitchFamily="34" charset="0"/>
                        </a:rPr>
                        <a:t>PNB (K€)</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2668010141"/>
                  </a:ext>
                </a:extLst>
              </a:tr>
              <a:tr h="0">
                <a:tc vMerge="1">
                  <a:txBody>
                    <a:bodyPr/>
                    <a:lstStyle/>
                    <a:p>
                      <a:endParaRPr lang="fr-FR"/>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1000" b="1" i="0" u="none" strike="noStrike" dirty="0">
                          <a:solidFill>
                            <a:schemeClr val="tx1">
                              <a:lumMod val="75000"/>
                              <a:lumOff val="25000"/>
                            </a:schemeClr>
                          </a:solidFill>
                          <a:effectLst/>
                          <a:latin typeface="Arial" panose="020B0604020202020204" pitchFamily="34" charset="0"/>
                          <a:cs typeface="Arial" panose="020B0604020202020204" pitchFamily="34" charset="0"/>
                        </a:rPr>
                        <a:t>Avant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1000" b="1" i="0" u="none" strike="noStrike" dirty="0">
                          <a:solidFill>
                            <a:schemeClr val="tx1">
                              <a:lumMod val="75000"/>
                              <a:lumOff val="25000"/>
                            </a:schemeClr>
                          </a:solidFill>
                          <a:effectLst/>
                          <a:latin typeface="Arial" panose="020B0604020202020204" pitchFamily="34" charset="0"/>
                          <a:cs typeface="Arial" panose="020B0604020202020204" pitchFamily="34" charset="0"/>
                        </a:rPr>
                        <a:t>Après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vMerge="1">
                  <a:txBody>
                    <a:bodyPr/>
                    <a:lstStyle/>
                    <a:p>
                      <a:pPr algn="ctr" rtl="0" fontAlgn="ctr"/>
                      <a:endParaRPr lang="fr-FR" sz="900" b="0" i="0" u="none" strike="noStrike" dirty="0">
                        <a:solidFill>
                          <a:schemeClr val="tx1">
                            <a:lumMod val="75000"/>
                            <a:lumOff val="25000"/>
                          </a:schemeClr>
                        </a:solidFill>
                        <a:effectLst/>
                        <a:latin typeface="+mn-lt"/>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564692707"/>
                  </a:ext>
                </a:extLst>
              </a:tr>
              <a:tr h="37825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Augmentation de la tarification des cartes de paiement à l’unité :</a:t>
                      </a: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Visa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Classic</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Contrôle quasi systématique </a:t>
                      </a: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Visa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Classic</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à Contrôle de solde systématique</a:t>
                      </a: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Visa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Classic</a:t>
                      </a:r>
                      <a:endPar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Visa Premier </a:t>
                      </a: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Visa Platinum </a:t>
                      </a: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Visa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Infinite</a:t>
                      </a:r>
                      <a:endPar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40 €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30 €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45,80 €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138 €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213 €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335 €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42 €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32 €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47,50 €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140 €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215 €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339 €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2 150 K€</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8590266"/>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Ajout du critère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Selfcare</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sur les actes de gestion Crédit Immobilier :</a:t>
                      </a:r>
                    </a:p>
                    <a:p>
                      <a:pPr marL="628650" lvl="1" indent="-171450" algn="l" rtl="0" fontAlgn="ctr">
                        <a:buFont typeface="Wingdings" panose="05000000000000000000" pitchFamily="2" charset="2"/>
                        <a:buChar cha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Réédition Tableau d’amortissement</a:t>
                      </a:r>
                    </a:p>
                    <a:p>
                      <a:pPr marL="628650" lvl="1" indent="-171450" algn="l" rtl="0" fontAlgn="ctr">
                        <a:buFont typeface="Wingdings" panose="05000000000000000000" pitchFamily="2" charset="2"/>
                        <a:buChar cha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Relevé d’intérêt annuel</a:t>
                      </a:r>
                    </a:p>
                    <a:p>
                      <a:pPr marL="628650" lvl="1" indent="-171450" algn="l" rtl="0" fontAlgn="ctr">
                        <a:buFont typeface="Wingdings" panose="05000000000000000000" pitchFamily="2" charset="2"/>
                        <a:buChar cha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Attestation de fin de prêt</a:t>
                      </a:r>
                    </a:p>
                    <a:p>
                      <a:pPr marL="628650" lvl="1" indent="-171450" algn="l" rtl="0" fontAlgn="ctr">
                        <a:buFont typeface="Wingdings" panose="05000000000000000000" pitchFamily="2" charset="2"/>
                        <a:buChar cha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Modification du quantième ou modification du compte de prélèvement (interne) </a:t>
                      </a:r>
                    </a:p>
                    <a:p>
                      <a:pPr marL="628650" lvl="1" indent="-171450" algn="l" rtl="0" fontAlgn="ctr">
                        <a:buFont typeface="Wingdings" panose="05000000000000000000" pitchFamily="2" charset="2"/>
                        <a:buChar cha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Attestation CAF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endPar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30 €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17,50 €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20 €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30 €</a:t>
                      </a: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9,50 €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endPar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Agence 20 € /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Selfcare</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5 €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Agence 20 € /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Selfcare</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5 €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Agence 20 € /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Selfcare</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5 €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Agence 40 € /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Selfcare</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10 €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Agence 10 € / </a:t>
                      </a:r>
                      <a:r>
                        <a:rPr lang="fr-FR" sz="900" b="0" i="0" u="none" strike="noStrike" dirty="0" err="1">
                          <a:solidFill>
                            <a:schemeClr val="tx1">
                              <a:lumMod val="75000"/>
                              <a:lumOff val="25000"/>
                            </a:schemeClr>
                          </a:solidFill>
                          <a:effectLst/>
                          <a:latin typeface="Arial" panose="020B0604020202020204" pitchFamily="34" charset="0"/>
                          <a:cs typeface="Arial" panose="020B0604020202020204" pitchFamily="34" charset="0"/>
                        </a:rPr>
                        <a:t>Selfcare</a:t>
                      </a: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 10 €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b="0" i="0" u="none" strike="noStrike" dirty="0">
                          <a:solidFill>
                            <a:schemeClr val="tx1">
                              <a:lumMod val="75000"/>
                              <a:lumOff val="25000"/>
                            </a:schemeClr>
                          </a:solidFill>
                          <a:effectLst/>
                          <a:latin typeface="Arial" panose="020B0604020202020204" pitchFamily="34" charset="0"/>
                          <a:cs typeface="Arial" panose="020B0604020202020204" pitchFamily="34"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35022550"/>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900" dirty="0">
                          <a:solidFill>
                            <a:schemeClr val="tx1">
                              <a:lumMod val="75000"/>
                              <a:lumOff val="25000"/>
                            </a:schemeClr>
                          </a:solidFill>
                          <a:latin typeface="Arial" panose="020B0604020202020204" pitchFamily="34" charset="0"/>
                          <a:cs typeface="Arial" panose="020B0604020202020204" pitchFamily="34" charset="0"/>
                        </a:rPr>
                        <a:t>Augmentation des frais du correspondant pour l’émission d’un virement non SEPA</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dirty="0">
                          <a:solidFill>
                            <a:schemeClr val="tx1">
                              <a:lumMod val="75000"/>
                              <a:lumOff val="25000"/>
                            </a:schemeClr>
                          </a:solidFill>
                          <a:latin typeface="Arial" panose="020B0604020202020204" pitchFamily="34" charset="0"/>
                          <a:cs typeface="Arial" panose="020B0604020202020204" pitchFamily="34" charset="0"/>
                        </a:rPr>
                        <a:t>18 €</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dirty="0">
                          <a:solidFill>
                            <a:schemeClr val="tx1">
                              <a:lumMod val="75000"/>
                              <a:lumOff val="25000"/>
                            </a:schemeClr>
                          </a:solidFill>
                          <a:latin typeface="Arial" panose="020B0604020202020204" pitchFamily="34" charset="0"/>
                          <a:cs typeface="Arial" panose="020B0604020202020204" pitchFamily="34" charset="0"/>
                        </a:rPr>
                        <a:t>20 €</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dirty="0">
                          <a:solidFill>
                            <a:schemeClr val="tx1">
                              <a:lumMod val="75000"/>
                              <a:lumOff val="25000"/>
                            </a:schemeClr>
                          </a:solidFill>
                          <a:latin typeface="Arial" panose="020B0604020202020204" pitchFamily="34" charset="0"/>
                          <a:cs typeface="Arial" panose="020B0604020202020204" pitchFamily="34" charset="0"/>
                        </a:rPr>
                        <a:t>-</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7545622"/>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900" dirty="0">
                          <a:solidFill>
                            <a:schemeClr val="tx1">
                              <a:lumMod val="75000"/>
                              <a:lumOff val="25000"/>
                            </a:schemeClr>
                          </a:solidFill>
                          <a:latin typeface="Arial" panose="020B0604020202020204" pitchFamily="34" charset="0"/>
                          <a:cs typeface="Arial" panose="020B0604020202020204" pitchFamily="34" charset="0"/>
                        </a:rPr>
                        <a:t>Augmentation tarifaire de la rédaction d’un avenant de modification du compte de prélèvement vers un compte hors CEGEE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dirty="0">
                          <a:solidFill>
                            <a:schemeClr val="tx1">
                              <a:lumMod val="75000"/>
                              <a:lumOff val="25000"/>
                            </a:schemeClr>
                          </a:solidFill>
                          <a:latin typeface="Arial" panose="020B0604020202020204" pitchFamily="34" charset="0"/>
                          <a:cs typeface="Arial" panose="020B0604020202020204" pitchFamily="34" charset="0"/>
                        </a:rPr>
                        <a:t>80 €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dirty="0">
                          <a:solidFill>
                            <a:schemeClr val="tx1">
                              <a:lumMod val="75000"/>
                              <a:lumOff val="25000"/>
                            </a:schemeClr>
                          </a:solidFill>
                          <a:latin typeface="Arial" panose="020B0604020202020204" pitchFamily="34" charset="0"/>
                          <a:cs typeface="Arial" panose="020B0604020202020204" pitchFamily="34" charset="0"/>
                        </a:rPr>
                        <a:t>100 €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dirty="0">
                          <a:solidFill>
                            <a:schemeClr val="tx1">
                              <a:lumMod val="75000"/>
                              <a:lumOff val="25000"/>
                            </a:schemeClr>
                          </a:solidFill>
                          <a:latin typeface="Arial" panose="020B0604020202020204" pitchFamily="34" charset="0"/>
                          <a:cs typeface="Arial" panose="020B0604020202020204" pitchFamily="34" charset="0"/>
                        </a:rPr>
                        <a:t>-</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7957019"/>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fr-FR" sz="900" dirty="0">
                          <a:solidFill>
                            <a:schemeClr val="tx1">
                              <a:lumMod val="75000"/>
                              <a:lumOff val="25000"/>
                            </a:schemeClr>
                          </a:solidFill>
                          <a:latin typeface="Arial" panose="020B0604020202020204" pitchFamily="34" charset="0"/>
                          <a:cs typeface="Arial" panose="020B0604020202020204" pitchFamily="34" charset="0"/>
                        </a:rPr>
                        <a:t>Augmentation de la tarification de l’attestation simple</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dirty="0">
                          <a:solidFill>
                            <a:schemeClr val="tx1">
                              <a:lumMod val="75000"/>
                              <a:lumOff val="25000"/>
                            </a:schemeClr>
                          </a:solidFill>
                          <a:latin typeface="Arial" panose="020B0604020202020204" pitchFamily="34" charset="0"/>
                          <a:cs typeface="Arial" panose="020B0604020202020204" pitchFamily="34" charset="0"/>
                        </a:rPr>
                        <a:t>19 €</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dirty="0">
                          <a:solidFill>
                            <a:schemeClr val="tx1">
                              <a:lumMod val="75000"/>
                              <a:lumOff val="25000"/>
                            </a:schemeClr>
                          </a:solidFill>
                          <a:latin typeface="Arial" panose="020B0604020202020204" pitchFamily="34" charset="0"/>
                          <a:cs typeface="Arial" panose="020B0604020202020204" pitchFamily="34" charset="0"/>
                        </a:rPr>
                        <a:t>20 €</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fr-FR" sz="900" dirty="0">
                          <a:solidFill>
                            <a:schemeClr val="tx1">
                              <a:lumMod val="75000"/>
                              <a:lumOff val="25000"/>
                            </a:schemeClr>
                          </a:solidFill>
                          <a:latin typeface="Arial" panose="020B0604020202020204" pitchFamily="34" charset="0"/>
                          <a:cs typeface="Arial" panose="020B0604020202020204" pitchFamily="34" charset="0"/>
                        </a:rPr>
                        <a:t>-</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82167999"/>
                  </a:ext>
                </a:extLst>
              </a:tr>
              <a:tr h="0">
                <a:tc>
                  <a:txBody>
                    <a:bodyPr/>
                    <a:lstStyle/>
                    <a:p>
                      <a:pPr algn="l" rtl="0" fontAlgn="ctr"/>
                      <a:r>
                        <a:rPr lang="fr-FR" sz="900" dirty="0">
                          <a:solidFill>
                            <a:schemeClr val="tx1">
                              <a:lumMod val="75000"/>
                              <a:lumOff val="25000"/>
                            </a:schemeClr>
                          </a:solidFill>
                          <a:latin typeface="Arial" panose="020B0604020202020204" pitchFamily="34" charset="0"/>
                          <a:cs typeface="Arial" panose="020B0604020202020204" pitchFamily="34" charset="0"/>
                        </a:rPr>
                        <a:t>Révision de la baisse de franchise de retraits déplacés sur les FSE et FSE+ actée en 2024</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fr-FR" sz="900" dirty="0">
                          <a:solidFill>
                            <a:schemeClr val="tx1">
                              <a:lumMod val="75000"/>
                              <a:lumOff val="25000"/>
                            </a:schemeClr>
                          </a:solidFill>
                          <a:latin typeface="Arial" panose="020B0604020202020204" pitchFamily="34" charset="0"/>
                          <a:cs typeface="Arial" panose="020B0604020202020204" pitchFamily="34" charset="0"/>
                        </a:rPr>
                        <a:t>2</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fr-FR" sz="900" dirty="0">
                          <a:solidFill>
                            <a:schemeClr val="tx1">
                              <a:lumMod val="75000"/>
                              <a:lumOff val="25000"/>
                            </a:schemeClr>
                          </a:solidFill>
                          <a:latin typeface="Arial" panose="020B0604020202020204" pitchFamily="34" charset="0"/>
                          <a:cs typeface="Arial" panose="020B0604020202020204" pitchFamily="34" charset="0"/>
                        </a:rPr>
                        <a:t>3</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fr-FR" sz="900" dirty="0">
                          <a:solidFill>
                            <a:schemeClr val="tx1">
                              <a:lumMod val="75000"/>
                              <a:lumOff val="25000"/>
                            </a:schemeClr>
                          </a:solidFill>
                          <a:latin typeface="Arial" panose="020B0604020202020204" pitchFamily="34" charset="0"/>
                          <a:cs typeface="Arial" panose="020B0604020202020204" pitchFamily="34" charset="0"/>
                        </a:rPr>
                        <a:t>-</a:t>
                      </a:r>
                    </a:p>
                  </a:txBody>
                  <a:tcPr marL="7398" marR="7398" marT="7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0549386"/>
                  </a:ext>
                </a:extLst>
              </a:tr>
            </a:tbl>
          </a:graphicData>
        </a:graphic>
      </p:graphicFrame>
    </p:spTree>
    <p:extLst>
      <p:ext uri="{BB962C8B-B14F-4D97-AF65-F5344CB8AC3E}">
        <p14:creationId xmlns:p14="http://schemas.microsoft.com/office/powerpoint/2010/main" val="4247475145"/>
      </p:ext>
    </p:extLst>
  </p:cSld>
  <p:clrMapOvr>
    <a:masterClrMapping/>
  </p:clrMapOvr>
</p:sld>
</file>

<file path=ppt/theme/theme1.xml><?xml version="1.0" encoding="utf-8"?>
<a:theme xmlns:a="http://schemas.openxmlformats.org/drawingml/2006/main" name="1_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17068</TotalTime>
  <Words>4844</Words>
  <Application>Microsoft Office PowerPoint</Application>
  <PresentationFormat>Grand écran</PresentationFormat>
  <Paragraphs>809</Paragraphs>
  <Slides>26</Slides>
  <Notes>12</Notes>
  <HiddenSlides>0</HiddenSlides>
  <MMClips>1</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26</vt:i4>
      </vt:variant>
    </vt:vector>
  </HeadingPairs>
  <TitlesOfParts>
    <vt:vector size="35" baseType="lpstr">
      <vt:lpstr>Arial</vt:lpstr>
      <vt:lpstr>Arial Black</vt:lpstr>
      <vt:lpstr>Calibri</vt:lpstr>
      <vt:lpstr>Montserrat Black</vt:lpstr>
      <vt:lpstr>Symbol</vt:lpstr>
      <vt:lpstr>Univers Condensed</vt:lpstr>
      <vt:lpstr>Univers-CondensedLight</vt:lpstr>
      <vt:lpstr>Wingdings</vt:lpstr>
      <vt:lpstr>1_Thème Office</vt:lpstr>
      <vt:lpstr>La tarification, un jeu d’équilibre entre notre PNB &amp; l’acceptabilité client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tarification, un jeu d’équilibre  entre notre PNB &amp; l’acceptabilité client</dc:title>
  <dc:creator>KAHN Elodie [CEGEE]</dc:creator>
  <cp:lastModifiedBy>LAROQUE-FALANTIN Loriane [CEGEE]</cp:lastModifiedBy>
  <cp:revision>65</cp:revision>
  <dcterms:created xsi:type="dcterms:W3CDTF">2024-04-22T07:58:10Z</dcterms:created>
  <dcterms:modified xsi:type="dcterms:W3CDTF">2024-06-26T14:25:48Z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2024-04-22T08:55:31Z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ActionId">
    <vt:lpwstr>b8ebc4c8-f01b-450e-9b58-01d5db0b506a</vt:lpwstr>
  </property>
  <property fmtid="{D5CDD505-2E9C-101B-9397-08002B2CF9AE}" pid="8" name="MSIP_Label_48a19f0c-bea1-442e-a475-ed109d9ec508_ContentBits">
    <vt:lpwstr>0</vt:lpwstr>
  </property>
</Properties>
</file>