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67"/>
  </p:notesMasterIdLst>
  <p:sldIdLst>
    <p:sldId id="2147378181" r:id="rId5"/>
    <p:sldId id="2147378182" r:id="rId6"/>
    <p:sldId id="388" r:id="rId7"/>
    <p:sldId id="389" r:id="rId8"/>
    <p:sldId id="2147378183" r:id="rId9"/>
    <p:sldId id="2147378187" r:id="rId10"/>
    <p:sldId id="2147378136" r:id="rId11"/>
    <p:sldId id="409" r:id="rId12"/>
    <p:sldId id="408" r:id="rId13"/>
    <p:sldId id="410" r:id="rId14"/>
    <p:sldId id="390" r:id="rId15"/>
    <p:sldId id="2147378191" r:id="rId16"/>
    <p:sldId id="406" r:id="rId17"/>
    <p:sldId id="401" r:id="rId18"/>
    <p:sldId id="2147378184" r:id="rId19"/>
    <p:sldId id="414" r:id="rId20"/>
    <p:sldId id="413" r:id="rId21"/>
    <p:sldId id="2147378221" r:id="rId22"/>
    <p:sldId id="2147378185" r:id="rId23"/>
    <p:sldId id="416" r:id="rId24"/>
    <p:sldId id="417" r:id="rId25"/>
    <p:sldId id="2147378186" r:id="rId26"/>
    <p:sldId id="2147378190" r:id="rId27"/>
    <p:sldId id="2147378188" r:id="rId28"/>
    <p:sldId id="2147378189" r:id="rId29"/>
    <p:sldId id="407" r:id="rId30"/>
    <p:sldId id="2147378192" r:id="rId31"/>
    <p:sldId id="2147378193" r:id="rId32"/>
    <p:sldId id="2147378141" r:id="rId33"/>
    <p:sldId id="2147378195" r:id="rId34"/>
    <p:sldId id="2147378196" r:id="rId35"/>
    <p:sldId id="2147378197" r:id="rId36"/>
    <p:sldId id="2147378198" r:id="rId37"/>
    <p:sldId id="402" r:id="rId38"/>
    <p:sldId id="403" r:id="rId39"/>
    <p:sldId id="2147378241" r:id="rId40"/>
    <p:sldId id="2147378242" r:id="rId41"/>
    <p:sldId id="2147378243" r:id="rId42"/>
    <p:sldId id="2147378244" r:id="rId43"/>
    <p:sldId id="2147378226" r:id="rId44"/>
    <p:sldId id="2147378227" r:id="rId45"/>
    <p:sldId id="2147378228" r:id="rId46"/>
    <p:sldId id="2147378229" r:id="rId47"/>
    <p:sldId id="2147378164" r:id="rId48"/>
    <p:sldId id="2147378165" r:id="rId49"/>
    <p:sldId id="2147378180" r:id="rId50"/>
    <p:sldId id="2147378230" r:id="rId51"/>
    <p:sldId id="2147378231" r:id="rId52"/>
    <p:sldId id="2147378169" r:id="rId53"/>
    <p:sldId id="2147378232" r:id="rId54"/>
    <p:sldId id="2147378233" r:id="rId55"/>
    <p:sldId id="2147378234" r:id="rId56"/>
    <p:sldId id="2147378235" r:id="rId57"/>
    <p:sldId id="2147378236" r:id="rId58"/>
    <p:sldId id="2147378170" r:id="rId59"/>
    <p:sldId id="2147378237" r:id="rId60"/>
    <p:sldId id="2147378238" r:id="rId61"/>
    <p:sldId id="2147378239" r:id="rId62"/>
    <p:sldId id="2147378199" r:id="rId63"/>
    <p:sldId id="2147378200" r:id="rId64"/>
    <p:sldId id="2147378201" r:id="rId65"/>
    <p:sldId id="2147378202" r:id="rId66"/>
  </p:sldIdLst>
  <p:sldSz cx="12192000" cy="6858000"/>
  <p:notesSz cx="6669088" cy="9926638"/>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990033"/>
    <a:srgbClr val="FFCCCC"/>
    <a:srgbClr val="CC6600"/>
    <a:srgbClr val="FFFFCC"/>
    <a:srgbClr val="FFCC66"/>
    <a:srgbClr val="92D050"/>
    <a:srgbClr val="FF9999"/>
    <a:srgbClr val="99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0" d="100"/>
          <a:sy n="100" d="100"/>
        </p:scale>
        <p:origin x="966" y="72"/>
      </p:cViewPr>
      <p:guideLst/>
    </p:cSldViewPr>
  </p:slideViewPr>
  <p:notesTextViewPr>
    <p:cViewPr>
      <p:scale>
        <a:sx n="3" d="2"/>
        <a:sy n="3" d="2"/>
      </p:scale>
      <p:origin x="0" y="0"/>
    </p:cViewPr>
  </p:notesTextViewPr>
  <p:notesViewPr>
    <p:cSldViewPr snapToGrid="0">
      <p:cViewPr varScale="1">
        <p:scale>
          <a:sx n="75" d="100"/>
          <a:sy n="75" d="100"/>
        </p:scale>
        <p:origin x="41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2BABE3B-FBCF-62BA-B7A4-FC30C3D78753}"/>
              </a:ext>
            </a:extLst>
          </p:cNvPr>
          <p:cNvSpPr>
            <a:spLocks noGrp="1"/>
          </p:cNvSpPr>
          <p:nvPr>
            <p:ph type="hdr" sz="quarter"/>
          </p:nvPr>
        </p:nvSpPr>
        <p:spPr>
          <a:xfrm>
            <a:off x="0" y="0"/>
            <a:ext cx="2889250" cy="498475"/>
          </a:xfrm>
          <a:prstGeom prst="rect">
            <a:avLst/>
          </a:prstGeom>
        </p:spPr>
        <p:txBody>
          <a:bodyPr vert="horz" lIns="91440" tIns="45720" rIns="91440" bIns="45720" rtlCol="0"/>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3" name="Espace réservé de la date 2">
            <a:extLst>
              <a:ext uri="{FF2B5EF4-FFF2-40B4-BE49-F238E27FC236}">
                <a16:creationId xmlns:a16="http://schemas.microsoft.com/office/drawing/2014/main" id="{AD318092-99B2-19B0-D1F1-CB6AC0E7856B}"/>
              </a:ext>
            </a:extLst>
          </p:cNvPr>
          <p:cNvSpPr>
            <a:spLocks noGrp="1"/>
          </p:cNvSpPr>
          <p:nvPr>
            <p:ph type="dt" idx="1"/>
          </p:nvPr>
        </p:nvSpPr>
        <p:spPr>
          <a:xfrm>
            <a:off x="3778250" y="0"/>
            <a:ext cx="2889250" cy="498475"/>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Roboto" panose="02000000000000000000" pitchFamily="2" charset="0"/>
              </a:defRPr>
            </a:lvl1pPr>
          </a:lstStyle>
          <a:p>
            <a:pPr>
              <a:defRPr/>
            </a:pPr>
            <a:fld id="{A70C345E-7D71-4BB8-A8A8-BA5CC79241F0}" type="datetimeFigureOut">
              <a:rPr lang="fr-FR"/>
              <a:pPr>
                <a:defRPr/>
              </a:pPr>
              <a:t>09/01/2024</a:t>
            </a:fld>
            <a:endParaRPr lang="fr-FR"/>
          </a:p>
        </p:txBody>
      </p:sp>
      <p:sp>
        <p:nvSpPr>
          <p:cNvPr id="4" name="Espace réservé de l'image des diapositives 3">
            <a:extLst>
              <a:ext uri="{FF2B5EF4-FFF2-40B4-BE49-F238E27FC236}">
                <a16:creationId xmlns:a16="http://schemas.microsoft.com/office/drawing/2014/main" id="{47BF2CCD-E21A-F69D-532C-EFF9CDD3D2DC}"/>
              </a:ext>
            </a:extLst>
          </p:cNvPr>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a:extLst>
              <a:ext uri="{FF2B5EF4-FFF2-40B4-BE49-F238E27FC236}">
                <a16:creationId xmlns:a16="http://schemas.microsoft.com/office/drawing/2014/main" id="{9201E694-1118-6B30-B707-8756939EDD47}"/>
              </a:ext>
            </a:extLst>
          </p:cNvPr>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35263E25-6B56-BD6B-29AF-D47A3927E82E}"/>
              </a:ext>
            </a:extLst>
          </p:cNvPr>
          <p:cNvSpPr>
            <a:spLocks noGrp="1"/>
          </p:cNvSpPr>
          <p:nvPr>
            <p:ph type="ftr" sz="quarter" idx="4"/>
          </p:nvPr>
        </p:nvSpPr>
        <p:spPr>
          <a:xfrm>
            <a:off x="0" y="9428163"/>
            <a:ext cx="2889250" cy="498475"/>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7" name="Espace réservé du numéro de diapositive 6">
            <a:extLst>
              <a:ext uri="{FF2B5EF4-FFF2-40B4-BE49-F238E27FC236}">
                <a16:creationId xmlns:a16="http://schemas.microsoft.com/office/drawing/2014/main" id="{CA4029D6-F41B-B8AC-C114-1E7F5939D862}"/>
              </a:ext>
            </a:extLst>
          </p:cNvPr>
          <p:cNvSpPr>
            <a:spLocks noGrp="1"/>
          </p:cNvSpPr>
          <p:nvPr>
            <p:ph type="sldNum" sz="quarter" idx="5"/>
          </p:nvPr>
        </p:nvSpPr>
        <p:spPr>
          <a:xfrm>
            <a:off x="3778250" y="9428163"/>
            <a:ext cx="2889250" cy="498475"/>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Roboto" panose="02000000000000000000" pitchFamily="2" charset="0"/>
              </a:defRPr>
            </a:lvl1pPr>
          </a:lstStyle>
          <a:p>
            <a:pPr>
              <a:defRPr/>
            </a:pPr>
            <a:fld id="{8218BED1-DAE4-47F5-BDAB-B8E8507EADCC}"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Roboto" panose="02000000000000000000" pitchFamily="2" charset="0"/>
        <a:ea typeface="+mn-ea"/>
        <a:cs typeface="+mn-cs"/>
      </a:defRPr>
    </a:lvl1pPr>
    <a:lvl2pPr marL="457200" algn="l" rtl="0" fontAlgn="base">
      <a:spcBef>
        <a:spcPct val="30000"/>
      </a:spcBef>
      <a:spcAft>
        <a:spcPct val="0"/>
      </a:spcAft>
      <a:defRPr sz="1200" kern="1200">
        <a:solidFill>
          <a:schemeClr val="tx1"/>
        </a:solidFill>
        <a:latin typeface="Roboto" panose="02000000000000000000" pitchFamily="2" charset="0"/>
        <a:ea typeface="+mn-ea"/>
        <a:cs typeface="+mn-cs"/>
      </a:defRPr>
    </a:lvl2pPr>
    <a:lvl3pPr marL="914400" algn="l" rtl="0" fontAlgn="base">
      <a:spcBef>
        <a:spcPct val="30000"/>
      </a:spcBef>
      <a:spcAft>
        <a:spcPct val="0"/>
      </a:spcAft>
      <a:defRPr sz="1200" kern="1200">
        <a:solidFill>
          <a:schemeClr val="tx1"/>
        </a:solidFill>
        <a:latin typeface="Roboto" panose="02000000000000000000" pitchFamily="2" charset="0"/>
        <a:ea typeface="+mn-ea"/>
        <a:cs typeface="+mn-cs"/>
      </a:defRPr>
    </a:lvl3pPr>
    <a:lvl4pPr marL="1371600" algn="l" rtl="0" fontAlgn="base">
      <a:spcBef>
        <a:spcPct val="30000"/>
      </a:spcBef>
      <a:spcAft>
        <a:spcPct val="0"/>
      </a:spcAft>
      <a:defRPr sz="1200" kern="1200">
        <a:solidFill>
          <a:schemeClr val="tx1"/>
        </a:solidFill>
        <a:latin typeface="Roboto" panose="02000000000000000000" pitchFamily="2" charset="0"/>
        <a:ea typeface="+mn-ea"/>
        <a:cs typeface="+mn-cs"/>
      </a:defRPr>
    </a:lvl4pPr>
    <a:lvl5pPr marL="1828800" algn="l" rtl="0" fontAlgn="base">
      <a:spcBef>
        <a:spcPct val="30000"/>
      </a:spcBef>
      <a:spcAft>
        <a:spcPct val="0"/>
      </a:spcAft>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1</a:t>
            </a:fld>
            <a:endParaRPr lang="fr-FR"/>
          </a:p>
        </p:txBody>
      </p:sp>
    </p:spTree>
    <p:extLst>
      <p:ext uri="{BB962C8B-B14F-4D97-AF65-F5344CB8AC3E}">
        <p14:creationId xmlns:p14="http://schemas.microsoft.com/office/powerpoint/2010/main" val="4226630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a:t>
            </a:fld>
            <a:endParaRPr lang="fr-FR"/>
          </a:p>
        </p:txBody>
      </p:sp>
    </p:spTree>
    <p:extLst>
      <p:ext uri="{BB962C8B-B14F-4D97-AF65-F5344CB8AC3E}">
        <p14:creationId xmlns:p14="http://schemas.microsoft.com/office/powerpoint/2010/main" val="334556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a:t>
            </a:fld>
            <a:endParaRPr lang="fr-FR"/>
          </a:p>
        </p:txBody>
      </p:sp>
    </p:spTree>
    <p:extLst>
      <p:ext uri="{BB962C8B-B14F-4D97-AF65-F5344CB8AC3E}">
        <p14:creationId xmlns:p14="http://schemas.microsoft.com/office/powerpoint/2010/main" val="366791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7</a:t>
            </a:fld>
            <a:endParaRPr lang="fr-FR"/>
          </a:p>
        </p:txBody>
      </p:sp>
    </p:spTree>
    <p:extLst>
      <p:ext uri="{BB962C8B-B14F-4D97-AF65-F5344CB8AC3E}">
        <p14:creationId xmlns:p14="http://schemas.microsoft.com/office/powerpoint/2010/main" val="70067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22</a:t>
            </a:fld>
            <a:endParaRPr lang="fr-FR"/>
          </a:p>
        </p:txBody>
      </p:sp>
    </p:spTree>
    <p:extLst>
      <p:ext uri="{BB962C8B-B14F-4D97-AF65-F5344CB8AC3E}">
        <p14:creationId xmlns:p14="http://schemas.microsoft.com/office/powerpoint/2010/main" val="2775738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a:t>Stock CPA sur base Fds de commerce </a:t>
            </a:r>
            <a:r>
              <a:rPr lang="fr-FR" dirty="0" err="1"/>
              <a:t>oct</a:t>
            </a:r>
            <a:r>
              <a:rPr lang="fr-FR" dirty="0"/>
              <a:t> 2023 = 13024 clients </a:t>
            </a:r>
            <a:r>
              <a:rPr lang="fr-FR" dirty="0">
                <a:sym typeface="Wingdings" panose="05000000000000000000" pitchFamily="2" charset="2"/>
              </a:rPr>
              <a:t> dont CPA avec univers Assurances détenu : 3611  donc 9413 CPA non-équipés en </a:t>
            </a:r>
            <a:r>
              <a:rPr lang="fr-FR" dirty="0" err="1">
                <a:sym typeface="Wingdings" panose="05000000000000000000" pitchFamily="2" charset="2"/>
              </a:rPr>
              <a:t>Ass</a:t>
            </a:r>
            <a:r>
              <a:rPr lang="fr-FR" dirty="0">
                <a:sym typeface="Wingdings" panose="05000000000000000000" pitchFamily="2" charset="2"/>
              </a:rPr>
              <a:t>, soit 72,3%</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04616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Stock CPA sur base Fds de commerce </a:t>
            </a:r>
            <a:r>
              <a:rPr lang="fr-FR" dirty="0" err="1"/>
              <a:t>oct</a:t>
            </a:r>
            <a:r>
              <a:rPr lang="fr-FR" dirty="0"/>
              <a:t> 2023 = 13024 clients </a:t>
            </a:r>
            <a:r>
              <a:rPr lang="fr-FR" dirty="0">
                <a:sym typeface="Wingdings" panose="05000000000000000000" pitchFamily="2" charset="2"/>
              </a:rPr>
              <a:t> dont CPA avec univers </a:t>
            </a:r>
            <a:r>
              <a:rPr lang="fr-FR" dirty="0" err="1">
                <a:sym typeface="Wingdings" panose="05000000000000000000" pitchFamily="2" charset="2"/>
              </a:rPr>
              <a:t>Banca</a:t>
            </a:r>
            <a:r>
              <a:rPr lang="fr-FR" dirty="0">
                <a:sym typeface="Wingdings" panose="05000000000000000000" pitchFamily="2" charset="2"/>
              </a:rPr>
              <a:t> détenu : 11302  donc 1722 CPA non-équipés en </a:t>
            </a:r>
            <a:r>
              <a:rPr lang="fr-FR" dirty="0" err="1">
                <a:sym typeface="Wingdings" panose="05000000000000000000" pitchFamily="2" charset="2"/>
              </a:rPr>
              <a:t>Banca</a:t>
            </a:r>
            <a:r>
              <a:rPr lang="fr-FR" dirty="0">
                <a:sym typeface="Wingdings" panose="05000000000000000000" pitchFamily="2" charset="2"/>
              </a:rPr>
              <a:t>, soit environ 1 CPA sur 7</a:t>
            </a:r>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30</a:t>
            </a:fld>
            <a:endParaRPr lang="fr-FR"/>
          </a:p>
        </p:txBody>
      </p:sp>
    </p:spTree>
    <p:extLst>
      <p:ext uri="{BB962C8B-B14F-4D97-AF65-F5344CB8AC3E}">
        <p14:creationId xmlns:p14="http://schemas.microsoft.com/office/powerpoint/2010/main" val="3061083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Stock clients Pros base Fds Pro 10/2023 : 25893 clients</a:t>
            </a:r>
          </a:p>
          <a:p>
            <a:r>
              <a:rPr lang="fr-FR" dirty="0"/>
              <a:t>Dont univers « I » détenu : 1796, soit 6,94% du stock.</a:t>
            </a: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32</a:t>
            </a:fld>
            <a:endParaRPr lang="fr-FR"/>
          </a:p>
        </p:txBody>
      </p:sp>
    </p:spTree>
    <p:extLst>
      <p:ext uri="{BB962C8B-B14F-4D97-AF65-F5344CB8AC3E}">
        <p14:creationId xmlns:p14="http://schemas.microsoft.com/office/powerpoint/2010/main" val="2647261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36</a:t>
            </a:fld>
            <a:endParaRPr lang="fr-FR"/>
          </a:p>
        </p:txBody>
      </p:sp>
    </p:spTree>
    <p:extLst>
      <p:ext uri="{BB962C8B-B14F-4D97-AF65-F5344CB8AC3E}">
        <p14:creationId xmlns:p14="http://schemas.microsoft.com/office/powerpoint/2010/main" val="2602979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37</a:t>
            </a:fld>
            <a:endParaRPr lang="fr-FR"/>
          </a:p>
        </p:txBody>
      </p:sp>
    </p:spTree>
    <p:extLst>
      <p:ext uri="{BB962C8B-B14F-4D97-AF65-F5344CB8AC3E}">
        <p14:creationId xmlns:p14="http://schemas.microsoft.com/office/powerpoint/2010/main" val="1052633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38</a:t>
            </a:fld>
            <a:endParaRPr lang="fr-FR"/>
          </a:p>
        </p:txBody>
      </p:sp>
    </p:spTree>
    <p:extLst>
      <p:ext uri="{BB962C8B-B14F-4D97-AF65-F5344CB8AC3E}">
        <p14:creationId xmlns:p14="http://schemas.microsoft.com/office/powerpoint/2010/main" val="3486448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39</a:t>
            </a:fld>
            <a:endParaRPr lang="fr-FR"/>
          </a:p>
        </p:txBody>
      </p:sp>
    </p:spTree>
    <p:extLst>
      <p:ext uri="{BB962C8B-B14F-4D97-AF65-F5344CB8AC3E}">
        <p14:creationId xmlns:p14="http://schemas.microsoft.com/office/powerpoint/2010/main" val="2675676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40</a:t>
            </a:fld>
            <a:endParaRPr lang="fr-FR"/>
          </a:p>
        </p:txBody>
      </p:sp>
    </p:spTree>
    <p:extLst>
      <p:ext uri="{BB962C8B-B14F-4D97-AF65-F5344CB8AC3E}">
        <p14:creationId xmlns:p14="http://schemas.microsoft.com/office/powerpoint/2010/main" val="521328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41</a:t>
            </a:fld>
            <a:endParaRPr lang="fr-FR"/>
          </a:p>
        </p:txBody>
      </p:sp>
    </p:spTree>
    <p:extLst>
      <p:ext uri="{BB962C8B-B14F-4D97-AF65-F5344CB8AC3E}">
        <p14:creationId xmlns:p14="http://schemas.microsoft.com/office/powerpoint/2010/main" val="438728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42</a:t>
            </a:fld>
            <a:endParaRPr lang="fr-FR"/>
          </a:p>
        </p:txBody>
      </p:sp>
    </p:spTree>
    <p:extLst>
      <p:ext uri="{BB962C8B-B14F-4D97-AF65-F5344CB8AC3E}">
        <p14:creationId xmlns:p14="http://schemas.microsoft.com/office/powerpoint/2010/main" val="707530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43</a:t>
            </a:fld>
            <a:endParaRPr lang="fr-FR"/>
          </a:p>
        </p:txBody>
      </p:sp>
    </p:spTree>
    <p:extLst>
      <p:ext uri="{BB962C8B-B14F-4D97-AF65-F5344CB8AC3E}">
        <p14:creationId xmlns:p14="http://schemas.microsoft.com/office/powerpoint/2010/main" val="1641841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44</a:t>
            </a:fld>
            <a:endParaRPr lang="fr-FR"/>
          </a:p>
        </p:txBody>
      </p:sp>
    </p:spTree>
    <p:extLst>
      <p:ext uri="{BB962C8B-B14F-4D97-AF65-F5344CB8AC3E}">
        <p14:creationId xmlns:p14="http://schemas.microsoft.com/office/powerpoint/2010/main" val="2546920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45</a:t>
            </a:fld>
            <a:endParaRPr lang="fr-FR"/>
          </a:p>
        </p:txBody>
      </p:sp>
    </p:spTree>
    <p:extLst>
      <p:ext uri="{BB962C8B-B14F-4D97-AF65-F5344CB8AC3E}">
        <p14:creationId xmlns:p14="http://schemas.microsoft.com/office/powerpoint/2010/main" val="3874455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46</a:t>
            </a:fld>
            <a:endParaRPr lang="fr-FR"/>
          </a:p>
        </p:txBody>
      </p:sp>
    </p:spTree>
    <p:extLst>
      <p:ext uri="{BB962C8B-B14F-4D97-AF65-F5344CB8AC3E}">
        <p14:creationId xmlns:p14="http://schemas.microsoft.com/office/powerpoint/2010/main" val="3381047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47</a:t>
            </a:fld>
            <a:endParaRPr lang="fr-FR"/>
          </a:p>
        </p:txBody>
      </p:sp>
    </p:spTree>
    <p:extLst>
      <p:ext uri="{BB962C8B-B14F-4D97-AF65-F5344CB8AC3E}">
        <p14:creationId xmlns:p14="http://schemas.microsoft.com/office/powerpoint/2010/main" val="3663797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48</a:t>
            </a:fld>
            <a:endParaRPr lang="fr-FR"/>
          </a:p>
        </p:txBody>
      </p:sp>
    </p:spTree>
    <p:extLst>
      <p:ext uri="{BB962C8B-B14F-4D97-AF65-F5344CB8AC3E}">
        <p14:creationId xmlns:p14="http://schemas.microsoft.com/office/powerpoint/2010/main" val="4141295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49</a:t>
            </a:fld>
            <a:endParaRPr lang="fr-FR"/>
          </a:p>
        </p:txBody>
      </p:sp>
    </p:spTree>
    <p:extLst>
      <p:ext uri="{BB962C8B-B14F-4D97-AF65-F5344CB8AC3E}">
        <p14:creationId xmlns:p14="http://schemas.microsoft.com/office/powerpoint/2010/main" val="822784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50</a:t>
            </a:fld>
            <a:endParaRPr lang="fr-FR"/>
          </a:p>
        </p:txBody>
      </p:sp>
    </p:spTree>
    <p:extLst>
      <p:ext uri="{BB962C8B-B14F-4D97-AF65-F5344CB8AC3E}">
        <p14:creationId xmlns:p14="http://schemas.microsoft.com/office/powerpoint/2010/main" val="3310616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51</a:t>
            </a:fld>
            <a:endParaRPr lang="fr-FR"/>
          </a:p>
        </p:txBody>
      </p:sp>
    </p:spTree>
    <p:extLst>
      <p:ext uri="{BB962C8B-B14F-4D97-AF65-F5344CB8AC3E}">
        <p14:creationId xmlns:p14="http://schemas.microsoft.com/office/powerpoint/2010/main" val="969997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52</a:t>
            </a:fld>
            <a:endParaRPr lang="fr-FR"/>
          </a:p>
        </p:txBody>
      </p:sp>
    </p:spTree>
    <p:extLst>
      <p:ext uri="{BB962C8B-B14F-4D97-AF65-F5344CB8AC3E}">
        <p14:creationId xmlns:p14="http://schemas.microsoft.com/office/powerpoint/2010/main" val="4109435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53</a:t>
            </a:fld>
            <a:endParaRPr lang="fr-FR"/>
          </a:p>
        </p:txBody>
      </p:sp>
    </p:spTree>
    <p:extLst>
      <p:ext uri="{BB962C8B-B14F-4D97-AF65-F5344CB8AC3E}">
        <p14:creationId xmlns:p14="http://schemas.microsoft.com/office/powerpoint/2010/main" val="3764159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54</a:t>
            </a:fld>
            <a:endParaRPr lang="fr-FR"/>
          </a:p>
        </p:txBody>
      </p:sp>
    </p:spTree>
    <p:extLst>
      <p:ext uri="{BB962C8B-B14F-4D97-AF65-F5344CB8AC3E}">
        <p14:creationId xmlns:p14="http://schemas.microsoft.com/office/powerpoint/2010/main" val="34012919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55</a:t>
            </a:fld>
            <a:endParaRPr lang="fr-FR"/>
          </a:p>
        </p:txBody>
      </p:sp>
    </p:spTree>
    <p:extLst>
      <p:ext uri="{BB962C8B-B14F-4D97-AF65-F5344CB8AC3E}">
        <p14:creationId xmlns:p14="http://schemas.microsoft.com/office/powerpoint/2010/main" val="4109435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56</a:t>
            </a:fld>
            <a:endParaRPr lang="fr-FR"/>
          </a:p>
        </p:txBody>
      </p:sp>
    </p:spTree>
    <p:extLst>
      <p:ext uri="{BB962C8B-B14F-4D97-AF65-F5344CB8AC3E}">
        <p14:creationId xmlns:p14="http://schemas.microsoft.com/office/powerpoint/2010/main" val="14598268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101821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58</a:t>
            </a:fld>
            <a:endParaRPr lang="fr-FR"/>
          </a:p>
        </p:txBody>
      </p:sp>
    </p:spTree>
    <p:extLst>
      <p:ext uri="{BB962C8B-B14F-4D97-AF65-F5344CB8AC3E}">
        <p14:creationId xmlns:p14="http://schemas.microsoft.com/office/powerpoint/2010/main" val="650222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59</a:t>
            </a:fld>
            <a:endParaRPr lang="fr-FR"/>
          </a:p>
        </p:txBody>
      </p:sp>
    </p:spTree>
    <p:extLst>
      <p:ext uri="{BB962C8B-B14F-4D97-AF65-F5344CB8AC3E}">
        <p14:creationId xmlns:p14="http://schemas.microsoft.com/office/powerpoint/2010/main" val="2881301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3332893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61</a:t>
            </a:fld>
            <a:endParaRPr lang="fr-FR"/>
          </a:p>
        </p:txBody>
      </p:sp>
    </p:spTree>
    <p:extLst>
      <p:ext uri="{BB962C8B-B14F-4D97-AF65-F5344CB8AC3E}">
        <p14:creationId xmlns:p14="http://schemas.microsoft.com/office/powerpoint/2010/main" val="14684231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62</a:t>
            </a:fld>
            <a:endParaRPr lang="fr-FR"/>
          </a:p>
        </p:txBody>
      </p:sp>
    </p:spTree>
    <p:extLst>
      <p:ext uri="{BB962C8B-B14F-4D97-AF65-F5344CB8AC3E}">
        <p14:creationId xmlns:p14="http://schemas.microsoft.com/office/powerpoint/2010/main" val="3774495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FCFAF4C9-960F-C1F8-29DC-C7D7B68A76C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2721"/>
          <a:stretch/>
        </p:blipFill>
        <p:spPr>
          <a:xfrm>
            <a:off x="0" y="5678488"/>
            <a:ext cx="12199938" cy="1054100"/>
          </a:xfrm>
          <a:prstGeom prst="rect">
            <a:avLst/>
          </a:prstGeom>
        </p:spPr>
      </p:pic>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pPr lvl="0"/>
            <a:r>
              <a:rPr lang="fr-FR" noProof="0">
                <a:sym typeface="Arial"/>
              </a:rP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tIns="0" bIns="0" anchor="ctr">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7" name="Espace réservé du texte 52"/>
          <p:cNvSpPr>
            <a:spLocks noGrp="1"/>
          </p:cNvSpPr>
          <p:nvPr>
            <p:ph type="body" sz="quarter" idx="13"/>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9" name="Rectangle 8">
            <a:extLst>
              <a:ext uri="{FF2B5EF4-FFF2-40B4-BE49-F238E27FC236}">
                <a16:creationId xmlns:a16="http://schemas.microsoft.com/office/drawing/2014/main" id="{07DC168E-AB44-427D-B19B-7AF6213839EE}"/>
              </a:ext>
            </a:extLst>
          </p:cNvPr>
          <p:cNvSpPr/>
          <p:nvPr userDrawn="1"/>
        </p:nvSpPr>
        <p:spPr>
          <a:xfrm>
            <a:off x="9864270" y="5757474"/>
            <a:ext cx="1896360" cy="75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capture d’écran, Graphique&#10;&#10;Description générée automatiquement">
            <a:extLst>
              <a:ext uri="{FF2B5EF4-FFF2-40B4-BE49-F238E27FC236}">
                <a16:creationId xmlns:a16="http://schemas.microsoft.com/office/drawing/2014/main" id="{AB3D51B1-75A8-C4D4-402F-7B70C1DE48E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864270" y="5858189"/>
            <a:ext cx="1896360" cy="552197"/>
          </a:xfrm>
          <a:prstGeom prst="rect">
            <a:avLst/>
          </a:prstGeom>
        </p:spPr>
      </p:pic>
    </p:spTree>
    <p:extLst>
      <p:ext uri="{BB962C8B-B14F-4D97-AF65-F5344CB8AC3E}">
        <p14:creationId xmlns:p14="http://schemas.microsoft.com/office/powerpoint/2010/main" val="445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33B9AAA0-89ED-2A9B-0FAC-579AD987434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263316" y="1"/>
            <a:ext cx="1760871"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31">
            <a:extLst>
              <a:ext uri="{FF2B5EF4-FFF2-40B4-BE49-F238E27FC236}">
                <a16:creationId xmlns:a16="http://schemas.microsoft.com/office/drawing/2014/main" id="{A2701958-9D66-917D-7DA7-3876E1765475}"/>
              </a:ext>
            </a:extLst>
          </p:cNvPr>
          <p:cNvSpPr txBox="1">
            <a:spLocks noChangeArrowheads="1"/>
          </p:cNvSpPr>
          <p:nvPr/>
        </p:nvSpPr>
        <p:spPr bwMode="auto">
          <a:xfrm>
            <a:off x="431800" y="5632450"/>
            <a:ext cx="2654300" cy="661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000" tIns="108000" rIns="108000" bIns="108000" anchor="b">
            <a:spAutoFit/>
          </a:bodyPr>
          <a:lstStyle>
            <a:lvl1pPr defTabSz="1217613">
              <a:defRPr>
                <a:solidFill>
                  <a:schemeClr val="tx1"/>
                </a:solidFill>
                <a:latin typeface="Arial" panose="020B0604020202020204" pitchFamily="34" charset="0"/>
              </a:defRPr>
            </a:lvl1pPr>
            <a:lvl2pPr marL="742950" indent="-285750" defTabSz="1217613">
              <a:defRPr>
                <a:solidFill>
                  <a:schemeClr val="tx1"/>
                </a:solidFill>
                <a:latin typeface="Arial" panose="020B0604020202020204" pitchFamily="34" charset="0"/>
              </a:defRPr>
            </a:lvl2pPr>
            <a:lvl3pPr marL="1143000" indent="-228600" defTabSz="1217613">
              <a:defRPr>
                <a:solidFill>
                  <a:schemeClr val="tx1"/>
                </a:solidFill>
                <a:latin typeface="Arial" panose="020B0604020202020204" pitchFamily="34" charset="0"/>
              </a:defRPr>
            </a:lvl3pPr>
            <a:lvl4pPr marL="1600200" indent="-228600" defTabSz="1217613">
              <a:defRPr>
                <a:solidFill>
                  <a:schemeClr val="tx1"/>
                </a:solidFill>
                <a:latin typeface="Arial" panose="020B0604020202020204" pitchFamily="34" charset="0"/>
              </a:defRPr>
            </a:lvl4pPr>
            <a:lvl5pPr marL="2057400" indent="-228600" defTabSz="1217613">
              <a:defRPr>
                <a:solidFill>
                  <a:schemeClr val="tx1"/>
                </a:solidFill>
                <a:latin typeface="Arial" panose="020B0604020202020204" pitchFamily="34" charset="0"/>
              </a:defRPr>
            </a:lvl5pPr>
            <a:lvl6pPr marL="2514600" indent="-228600" defTabSz="1217613" fontAlgn="base">
              <a:spcBef>
                <a:spcPct val="0"/>
              </a:spcBef>
              <a:spcAft>
                <a:spcPct val="0"/>
              </a:spcAft>
              <a:defRPr>
                <a:solidFill>
                  <a:schemeClr val="tx1"/>
                </a:solidFill>
                <a:latin typeface="Arial" panose="020B0604020202020204" pitchFamily="34" charset="0"/>
              </a:defRPr>
            </a:lvl6pPr>
            <a:lvl7pPr marL="2971800" indent="-228600" defTabSz="1217613" fontAlgn="base">
              <a:spcBef>
                <a:spcPct val="0"/>
              </a:spcBef>
              <a:spcAft>
                <a:spcPct val="0"/>
              </a:spcAft>
              <a:defRPr>
                <a:solidFill>
                  <a:schemeClr val="tx1"/>
                </a:solidFill>
                <a:latin typeface="Arial" panose="020B0604020202020204" pitchFamily="34" charset="0"/>
              </a:defRPr>
            </a:lvl7pPr>
            <a:lvl8pPr marL="3429000" indent="-228600" defTabSz="1217613" fontAlgn="base">
              <a:spcBef>
                <a:spcPct val="0"/>
              </a:spcBef>
              <a:spcAft>
                <a:spcPct val="0"/>
              </a:spcAft>
              <a:defRPr>
                <a:solidFill>
                  <a:schemeClr val="tx1"/>
                </a:solidFill>
                <a:latin typeface="Arial" panose="020B0604020202020204" pitchFamily="34" charset="0"/>
              </a:defRPr>
            </a:lvl8pPr>
            <a:lvl9pPr marL="3886200" indent="-228600" defTabSz="1217613" fontAlgn="base">
              <a:spcBef>
                <a:spcPct val="0"/>
              </a:spcBef>
              <a:spcAft>
                <a:spcPct val="0"/>
              </a:spcAft>
              <a:defRPr>
                <a:solidFill>
                  <a:schemeClr val="tx1"/>
                </a:solidFill>
                <a:latin typeface="Arial" panose="020B0604020202020204" pitchFamily="34" charset="0"/>
              </a:defRPr>
            </a:lvl9pPr>
          </a:lstStyle>
          <a:p>
            <a:pPr eaLnBrk="1" hangingPunct="1">
              <a:lnSpc>
                <a:spcPct val="90000"/>
              </a:lnSpc>
              <a:buClr>
                <a:srgbClr val="FFFFFF"/>
              </a:buClr>
              <a:buSzPct val="100000"/>
              <a:buFont typeface="Cabin Condensed"/>
              <a:buNone/>
            </a:pPr>
            <a:r>
              <a:rPr lang="fr-FR" altLang="fr-FR" sz="3200">
                <a:solidFill>
                  <a:schemeClr val="accent1"/>
                </a:solidFill>
                <a:latin typeface="Montserrat ExtraBold" panose="00000900000000000000" pitchFamily="2" charset="0"/>
                <a:cs typeface="Montserrat ExtraBold" panose="00000900000000000000" pitchFamily="2" charset="0"/>
                <a:sym typeface="Cabin Condensed"/>
              </a:rPr>
              <a:t>SOMMAIRE</a:t>
            </a:r>
          </a:p>
        </p:txBody>
      </p:sp>
      <p:sp>
        <p:nvSpPr>
          <p:cNvPr id="27" name="Espace réservé du texte 2"/>
          <p:cNvSpPr>
            <a:spLocks noGrp="1"/>
          </p:cNvSpPr>
          <p:nvPr>
            <p:ph type="body" sz="quarter" idx="11"/>
          </p:nvPr>
        </p:nvSpPr>
        <p:spPr>
          <a:xfrm>
            <a:off x="4642691" y="26889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20289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136904"/>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07091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00491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4642691" y="4938922"/>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0" name="Espace réservé du texte 2">
            <a:extLst>
              <a:ext uri="{FF2B5EF4-FFF2-40B4-BE49-F238E27FC236}">
                <a16:creationId xmlns:a16="http://schemas.microsoft.com/office/drawing/2014/main" id="{BB0E8B83-1E3D-815D-09AF-4D3177881B14}"/>
              </a:ext>
            </a:extLst>
          </p:cNvPr>
          <p:cNvSpPr>
            <a:spLocks noGrp="1"/>
          </p:cNvSpPr>
          <p:nvPr>
            <p:ph type="body" sz="quarter" idx="22"/>
          </p:nvPr>
        </p:nvSpPr>
        <p:spPr>
          <a:xfrm>
            <a:off x="4642328" y="5867933"/>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2" name="Forme libre : forme 11">
            <a:extLst>
              <a:ext uri="{FF2B5EF4-FFF2-40B4-BE49-F238E27FC236}">
                <a16:creationId xmlns:a16="http://schemas.microsoft.com/office/drawing/2014/main" id="{1F619DC6-741E-31F8-58E2-44D0B7C3A7FE}"/>
              </a:ext>
            </a:extLst>
          </p:cNvPr>
          <p:cNvSpPr/>
          <p:nvPr userDrawn="1"/>
        </p:nvSpPr>
        <p:spPr>
          <a:xfrm>
            <a:off x="1302818" y="153749"/>
            <a:ext cx="0" cy="5462124"/>
          </a:xfrm>
          <a:custGeom>
            <a:avLst/>
            <a:gdLst>
              <a:gd name="connsiteX0" fmla="*/ 0 w 0"/>
              <a:gd name="connsiteY0" fmla="*/ 0 h 5462124"/>
              <a:gd name="connsiteX1" fmla="*/ 0 w 0"/>
              <a:gd name="connsiteY1" fmla="*/ 5462124 h 5462124"/>
            </a:gdLst>
            <a:ahLst/>
            <a:cxnLst>
              <a:cxn ang="0">
                <a:pos x="connsiteX0" y="connsiteY0"/>
              </a:cxn>
              <a:cxn ang="0">
                <a:pos x="connsiteX1" y="connsiteY1"/>
              </a:cxn>
            </a:cxnLst>
            <a:rect l="l" t="t" r="r" b="b"/>
            <a:pathLst>
              <a:path h="5462124">
                <a:moveTo>
                  <a:pt x="0" y="0"/>
                </a:moveTo>
                <a:lnTo>
                  <a:pt x="0" y="5462124"/>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55EBEB14-267E-FAE1-2982-D0C3411A62A5}"/>
              </a:ext>
            </a:extLst>
          </p:cNvPr>
          <p:cNvSpPr/>
          <p:nvPr userDrawn="1"/>
        </p:nvSpPr>
        <p:spPr>
          <a:xfrm>
            <a:off x="591772" y="6311015"/>
            <a:ext cx="532836" cy="602250"/>
          </a:xfrm>
          <a:custGeom>
            <a:avLst/>
            <a:gdLst>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Lst>
            <a:ahLst/>
            <a:cxnLst>
              <a:cxn ang="0">
                <a:pos x="connsiteX0" y="connsiteY0"/>
              </a:cxn>
              <a:cxn ang="0">
                <a:pos x="connsiteX1" y="connsiteY1"/>
              </a:cxn>
              <a:cxn ang="0">
                <a:pos x="connsiteX2" y="connsiteY2"/>
              </a:cxn>
            </a:cxnLst>
            <a:rect l="l" t="t" r="r" b="b"/>
            <a:pathLst>
              <a:path w="462455" h="546538">
                <a:moveTo>
                  <a:pt x="0" y="546538"/>
                </a:moveTo>
                <a:cubicBezTo>
                  <a:pt x="201176" y="421742"/>
                  <a:pt x="307555" y="302275"/>
                  <a:pt x="462455" y="0"/>
                </a:cubicBezTo>
                <a:lnTo>
                  <a:pt x="462455" y="0"/>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5672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2257425"/>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2564905"/>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1737663"/>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grpSp>
        <p:nvGrpSpPr>
          <p:cNvPr id="11" name="Groupe 10">
            <a:extLst>
              <a:ext uri="{FF2B5EF4-FFF2-40B4-BE49-F238E27FC236}">
                <a16:creationId xmlns:a16="http://schemas.microsoft.com/office/drawing/2014/main" id="{EDE49416-27D4-7A64-F802-AB2F4B45D572}"/>
              </a:ext>
            </a:extLst>
          </p:cNvPr>
          <p:cNvGrpSpPr/>
          <p:nvPr userDrawn="1"/>
        </p:nvGrpSpPr>
        <p:grpSpPr>
          <a:xfrm>
            <a:off x="392483" y="5961799"/>
            <a:ext cx="896201" cy="896201"/>
            <a:chOff x="325925" y="6019292"/>
            <a:chExt cx="896201" cy="896201"/>
          </a:xfrm>
        </p:grpSpPr>
        <p:pic>
          <p:nvPicPr>
            <p:cNvPr id="12" name="Image 11" descr="Une image contenant logo, symbole, Graphique, Police&#10;&#10;Description générée automatiquement">
              <a:extLst>
                <a:ext uri="{FF2B5EF4-FFF2-40B4-BE49-F238E27FC236}">
                  <a16:creationId xmlns:a16="http://schemas.microsoft.com/office/drawing/2014/main" id="{6F660596-8AD4-C3CA-52CB-DF6783A3D22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13" name="ZoneTexte 12">
              <a:extLst>
                <a:ext uri="{FF2B5EF4-FFF2-40B4-BE49-F238E27FC236}">
                  <a16:creationId xmlns:a16="http://schemas.microsoft.com/office/drawing/2014/main" id="{2E967F7B-8C86-DB92-A8E8-4E0EBE7F994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53736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79376" y="469508"/>
            <a:ext cx="11233248" cy="384043"/>
          </a:xfrm>
        </p:spPr>
        <p:txBody>
          <a:bodyPr/>
          <a:lstStyle>
            <a:lvl1pPr>
              <a:defRPr sz="2000">
                <a:latin typeface="Montserrat Black" panose="00000A00000000000000" pitchFamily="2" charset="0"/>
              </a:defRPr>
            </a:lvl1pPr>
          </a:lstStyle>
          <a:p>
            <a:r>
              <a:rPr lang="fr-FR" dirty="0"/>
              <a:t>Modifiez le style du titre</a:t>
            </a:r>
          </a:p>
        </p:txBody>
      </p:sp>
      <p:sp>
        <p:nvSpPr>
          <p:cNvPr id="7" name="Espace réservé du contenu 5"/>
          <p:cNvSpPr>
            <a:spLocks noGrp="1"/>
          </p:cNvSpPr>
          <p:nvPr>
            <p:ph sz="quarter" idx="13"/>
          </p:nvPr>
        </p:nvSpPr>
        <p:spPr>
          <a:xfrm>
            <a:off x="478871" y="1632000"/>
            <a:ext cx="11234259" cy="4677321"/>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texte 52"/>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6" name="Rectangle 5">
            <a:extLst>
              <a:ext uri="{FF2B5EF4-FFF2-40B4-BE49-F238E27FC236}">
                <a16:creationId xmlns:a16="http://schemas.microsoft.com/office/drawing/2014/main" id="{2664C3AB-F00D-4D6E-3983-61120D787394}"/>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D381DB54-46C1-A3FD-A795-A430FD459166}"/>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12" name="Groupe 11">
            <a:extLst>
              <a:ext uri="{FF2B5EF4-FFF2-40B4-BE49-F238E27FC236}">
                <a16:creationId xmlns:a16="http://schemas.microsoft.com/office/drawing/2014/main" id="{39E358C1-12D7-BE3A-9B38-E2AB55007582}"/>
              </a:ext>
            </a:extLst>
          </p:cNvPr>
          <p:cNvGrpSpPr/>
          <p:nvPr userDrawn="1"/>
        </p:nvGrpSpPr>
        <p:grpSpPr>
          <a:xfrm>
            <a:off x="392483" y="5961799"/>
            <a:ext cx="896201" cy="896201"/>
            <a:chOff x="325925" y="6019292"/>
            <a:chExt cx="896201" cy="896201"/>
          </a:xfrm>
        </p:grpSpPr>
        <p:pic>
          <p:nvPicPr>
            <p:cNvPr id="13" name="Image 12" descr="Une image contenant logo, symbole, Graphique, Police&#10;&#10;Description générée automatiquement">
              <a:extLst>
                <a:ext uri="{FF2B5EF4-FFF2-40B4-BE49-F238E27FC236}">
                  <a16:creationId xmlns:a16="http://schemas.microsoft.com/office/drawing/2014/main" id="{3039F1AE-7AED-A749-02CB-67FB634C22B1}"/>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14" name="ZoneTexte 13">
              <a:extLst>
                <a:ext uri="{FF2B5EF4-FFF2-40B4-BE49-F238E27FC236}">
                  <a16:creationId xmlns:a16="http://schemas.microsoft.com/office/drawing/2014/main" id="{35A40698-B67C-39E7-2663-CDFA5079019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71621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F55CF6F-C31D-B94B-97C6-E3903AC6998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9" name="Espace réservé du texte 52">
            <a:extLst>
              <a:ext uri="{FF2B5EF4-FFF2-40B4-BE49-F238E27FC236}">
                <a16:creationId xmlns:a16="http://schemas.microsoft.com/office/drawing/2014/main" id="{CE2DED6E-5235-E5D8-F329-EC3B4D99DCD7}"/>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10" name="Rectangle 9">
            <a:extLst>
              <a:ext uri="{FF2B5EF4-FFF2-40B4-BE49-F238E27FC236}">
                <a16:creationId xmlns:a16="http://schemas.microsoft.com/office/drawing/2014/main" id="{3E21E83C-273C-A38E-DA5C-876685A2335B}"/>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4D99AB8F-BD9F-D035-957E-F9CAF4D0B633}"/>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a:solidFill>
                  <a:srgbClr val="C00000"/>
                </a:solidFill>
                <a:latin typeface="Arial Black" panose="020B0A04020102020204" pitchFamily="34" charset="0"/>
              </a:rPr>
              <a:t>Modifiez le style du titre</a:t>
            </a:r>
            <a:endParaRPr lang="fr-FR" sz="1200" kern="0" dirty="0">
              <a:solidFill>
                <a:srgbClr val="C00000"/>
              </a:solidFill>
              <a:latin typeface="Arial Black" panose="020B0A04020102020204" pitchFamily="34" charset="0"/>
            </a:endParaRPr>
          </a:p>
        </p:txBody>
      </p:sp>
      <p:sp>
        <p:nvSpPr>
          <p:cNvPr id="12" name="Espace réservé du contenu 5">
            <a:extLst>
              <a:ext uri="{FF2B5EF4-FFF2-40B4-BE49-F238E27FC236}">
                <a16:creationId xmlns:a16="http://schemas.microsoft.com/office/drawing/2014/main" id="{8B9A69A9-0732-D25B-8547-432C64776F25}"/>
              </a:ext>
            </a:extLst>
          </p:cNvPr>
          <p:cNvSpPr>
            <a:spLocks noGrp="1"/>
          </p:cNvSpPr>
          <p:nvPr>
            <p:ph sz="quarter" idx="13"/>
          </p:nvPr>
        </p:nvSpPr>
        <p:spPr>
          <a:xfrm>
            <a:off x="479376"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15" name="Espace réservé du contenu 5">
            <a:extLst>
              <a:ext uri="{FF2B5EF4-FFF2-40B4-BE49-F238E27FC236}">
                <a16:creationId xmlns:a16="http://schemas.microsoft.com/office/drawing/2014/main" id="{087C0435-6114-304E-7024-41B5813D537F}"/>
              </a:ext>
            </a:extLst>
          </p:cNvPr>
          <p:cNvSpPr>
            <a:spLocks noGrp="1"/>
          </p:cNvSpPr>
          <p:nvPr>
            <p:ph sz="quarter" idx="14"/>
          </p:nvPr>
        </p:nvSpPr>
        <p:spPr>
          <a:xfrm>
            <a:off x="6270197"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grpSp>
        <p:nvGrpSpPr>
          <p:cNvPr id="2" name="Groupe 1">
            <a:extLst>
              <a:ext uri="{FF2B5EF4-FFF2-40B4-BE49-F238E27FC236}">
                <a16:creationId xmlns:a16="http://schemas.microsoft.com/office/drawing/2014/main" id="{D2EDA421-B7B2-3F05-F439-252AF9464F26}"/>
              </a:ext>
            </a:extLst>
          </p:cNvPr>
          <p:cNvGrpSpPr/>
          <p:nvPr userDrawn="1"/>
        </p:nvGrpSpPr>
        <p:grpSpPr>
          <a:xfrm>
            <a:off x="392483" y="5961799"/>
            <a:ext cx="896201" cy="896201"/>
            <a:chOff x="325925" y="6019292"/>
            <a:chExt cx="896201" cy="896201"/>
          </a:xfrm>
        </p:grpSpPr>
        <p:pic>
          <p:nvPicPr>
            <p:cNvPr id="5" name="Image 4" descr="Une image contenant logo, symbole, Graphique, Police&#10;&#10;Description générée automatiquement">
              <a:extLst>
                <a:ext uri="{FF2B5EF4-FFF2-40B4-BE49-F238E27FC236}">
                  <a16:creationId xmlns:a16="http://schemas.microsoft.com/office/drawing/2014/main" id="{EC90A980-20F5-A50E-B413-5E31C95B59D2}"/>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614CEE89-80BA-C728-087E-2B94230607E3}"/>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2821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FF7ABD1-071F-D7AC-91B9-57003EBF0224}"/>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D43F2609-276F-52D2-2F84-938DC2F9FF18}"/>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B4AE6190-68A3-1158-411F-9EF9393B54FF}"/>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11480C2E-A67A-FD79-D82A-77036709B124}"/>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414299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p:nvPr>
        </p:nvSpPr>
        <p:spPr>
          <a:xfrm>
            <a:off x="8113184" y="384040"/>
            <a:ext cx="4078816" cy="6473959"/>
          </a:xfrm>
        </p:spPr>
        <p:txBody>
          <a:bodyPr/>
          <a:lstStyle/>
          <a:p>
            <a:pPr lvl="0"/>
            <a:r>
              <a:rPr lang="fr-FR" noProof="0">
                <a:sym typeface="Arial"/>
              </a:rPr>
              <a:t>Cliquez sur l'icône pour ajouter une image</a:t>
            </a:r>
          </a:p>
        </p:txBody>
      </p:sp>
      <p:sp>
        <p:nvSpPr>
          <p:cNvPr id="6" name="Titre 1">
            <a:extLst>
              <a:ext uri="{FF2B5EF4-FFF2-40B4-BE49-F238E27FC236}">
                <a16:creationId xmlns:a16="http://schemas.microsoft.com/office/drawing/2014/main" id="{A40BC766-86AF-995F-B48A-2A3B709F002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8D6D46D6-39C8-3568-2AC1-9A23066A1429}"/>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61E81FF4-2E05-BA35-B756-F4C3FB585D72}"/>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7AE6191E-2FA9-28EB-22C5-8E97BACC22B0}"/>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2" name="Groupe 1">
            <a:extLst>
              <a:ext uri="{FF2B5EF4-FFF2-40B4-BE49-F238E27FC236}">
                <a16:creationId xmlns:a16="http://schemas.microsoft.com/office/drawing/2014/main" id="{9BD1337B-34ED-49D7-FEA2-BA5B663FC9CF}"/>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5EF84EA6-14E5-759C-35CE-893DA97972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10" name="ZoneTexte 9">
              <a:extLst>
                <a:ext uri="{FF2B5EF4-FFF2-40B4-BE49-F238E27FC236}">
                  <a16:creationId xmlns:a16="http://schemas.microsoft.com/office/drawing/2014/main" id="{2D67E18F-0E72-FB50-ECB8-241629113DEB}"/>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94482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BF264339-2E8D-EDF5-1DAD-F5F0C5E63F90}"/>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F915AC3B-4FDF-27B1-6B99-0BDEACF44DC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FB454A6A-54A2-D594-1A96-AC4CDD1C05B1}"/>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203379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4" name="Image 3" descr="Une image contenant habits, chaussures, femme, personne&#10;&#10;Description générée automatiquement">
            <a:extLst>
              <a:ext uri="{FF2B5EF4-FFF2-40B4-BE49-F238E27FC236}">
                <a16:creationId xmlns:a16="http://schemas.microsoft.com/office/drawing/2014/main" id="{A71E4FD1-10BE-D62F-A8D7-9FE17C50C7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147"/>
          <a:stretch/>
        </p:blipFill>
        <p:spPr>
          <a:xfrm>
            <a:off x="0" y="0"/>
            <a:ext cx="12209972" cy="6858000"/>
          </a:xfrm>
          <a:prstGeom prst="rect">
            <a:avLst/>
          </a:prstGeom>
        </p:spPr>
      </p:pic>
      <p:pic>
        <p:nvPicPr>
          <p:cNvPr id="2" name="Graphique 1">
            <a:extLst>
              <a:ext uri="{FF2B5EF4-FFF2-40B4-BE49-F238E27FC236}">
                <a16:creationId xmlns:a16="http://schemas.microsoft.com/office/drawing/2014/main" id="{36033396-C22C-0BE5-2DB2-0BBEDF021077}"/>
              </a:ext>
            </a:extLst>
          </p:cNvPr>
          <p:cNvPicPr>
            <a:picLocks noChangeAspect="1"/>
          </p:cNvPicPr>
          <p:nvPr/>
        </p:nvPicPr>
        <p:blipFill>
          <a:blip r:embed="rId3" cstate="email"/>
          <a:stretch>
            <a:fillRect/>
          </a:stretch>
        </p:blipFill>
        <p:spPr>
          <a:xfrm flipH="1">
            <a:off x="0" y="401444"/>
            <a:ext cx="12192000" cy="6858000"/>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4A41811A-853C-8EB7-8F4F-B2736BC70E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201333" y="5952228"/>
            <a:ext cx="2123907" cy="697420"/>
          </a:xfrm>
          <a:prstGeom prst="rect">
            <a:avLst/>
          </a:prstGeom>
        </p:spPr>
      </p:pic>
    </p:spTree>
    <p:extLst>
      <p:ext uri="{BB962C8B-B14F-4D97-AF65-F5344CB8AC3E}">
        <p14:creationId xmlns:p14="http://schemas.microsoft.com/office/powerpoint/2010/main" val="2399929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9">
            <a:extLst>
              <a:ext uri="{FF2B5EF4-FFF2-40B4-BE49-F238E27FC236}">
                <a16:creationId xmlns:a16="http://schemas.microsoft.com/office/drawing/2014/main" id="{8287058A-D11B-B71D-BF86-8B7976DD506A}"/>
              </a:ext>
            </a:extLst>
          </p:cNvPr>
          <p:cNvSpPr>
            <a:spLocks noGrp="1" noChangeArrowheads="1"/>
          </p:cNvSpPr>
          <p:nvPr>
            <p:ph type="title"/>
          </p:nvPr>
        </p:nvSpPr>
        <p:spPr bwMode="auto">
          <a:xfrm>
            <a:off x="719138" y="260350"/>
            <a:ext cx="113268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sym typeface="Arial" panose="020B0604020202020204" pitchFamily="34" charset="0"/>
              </a:rPr>
              <a:t>Modifiez le style du titre</a:t>
            </a:r>
          </a:p>
        </p:txBody>
      </p:sp>
      <p:sp>
        <p:nvSpPr>
          <p:cNvPr id="13" name="Espace réservé du texte 12">
            <a:extLst>
              <a:ext uri="{FF2B5EF4-FFF2-40B4-BE49-F238E27FC236}">
                <a16:creationId xmlns:a16="http://schemas.microsoft.com/office/drawing/2014/main" id="{C5890231-A7C6-AC5D-C397-6046C2DE004B}"/>
              </a:ext>
            </a:extLst>
          </p:cNvPr>
          <p:cNvSpPr>
            <a:spLocks noGrp="1"/>
          </p:cNvSpPr>
          <p:nvPr>
            <p:ph type="body" idx="1"/>
          </p:nvPr>
        </p:nvSpPr>
        <p:spPr>
          <a:xfrm>
            <a:off x="719138" y="1508125"/>
            <a:ext cx="11326812" cy="48006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a:extLst>
              <a:ext uri="{FF2B5EF4-FFF2-40B4-BE49-F238E27FC236}">
                <a16:creationId xmlns:a16="http://schemas.microsoft.com/office/drawing/2014/main" id="{E1B05DF7-1684-A671-413C-0A3D8E370291}"/>
              </a:ext>
            </a:extLst>
          </p:cNvPr>
          <p:cNvSpPr txBox="1">
            <a:spLocks noChangeAspect="1" noChangeArrowheads="1"/>
          </p:cNvSpPr>
          <p:nvPr/>
        </p:nvSpPr>
        <p:spPr bwMode="auto">
          <a:xfrm>
            <a:off x="11798300" y="6613525"/>
            <a:ext cx="247650" cy="153988"/>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964DBCF5-C58F-41CC-9D6A-D1610A7F74A3}" type="slidenum">
              <a:rPr lang="fr-FR" sz="1000">
                <a:solidFill>
                  <a:schemeClr val="accent1"/>
                </a:solidFill>
                <a:latin typeface="Montserrat SemiBold" pitchFamily="2" charset="77"/>
              </a:rPr>
              <a:pPr algn="r">
                <a:defRPr/>
              </a:pPr>
              <a:t>‹N°›</a:t>
            </a:fld>
            <a:endParaRPr lang="fr-FR" sz="1200">
              <a:solidFill>
                <a:schemeClr val="accent1"/>
              </a:solidFill>
              <a:latin typeface="Montserrat SemiBold" pitchFamily="2" charset="77"/>
            </a:endParaRPr>
          </a:p>
        </p:txBody>
      </p:sp>
      <p:pic>
        <p:nvPicPr>
          <p:cNvPr id="19" name="Graphique 18">
            <a:extLst>
              <a:ext uri="{FF2B5EF4-FFF2-40B4-BE49-F238E27FC236}">
                <a16:creationId xmlns:a16="http://schemas.microsoft.com/office/drawing/2014/main" id="{FE3267F1-07F7-42DB-329D-3DE1029F584B}"/>
              </a:ext>
            </a:extLst>
          </p:cNvPr>
          <p:cNvPicPr>
            <a:picLocks noChangeAspect="1"/>
          </p:cNvPicPr>
          <p:nvPr/>
        </p:nvPicPr>
        <p:blipFill>
          <a:blip r:embed="rId11" cstate="email"/>
          <a:stretch>
            <a:fillRect/>
          </a:stretch>
        </p:blipFill>
        <p:spPr>
          <a:xfrm>
            <a:off x="0" y="6269038"/>
            <a:ext cx="12199938" cy="393700"/>
          </a:xfrm>
          <a:prstGeom prst="rect">
            <a:avLst/>
          </a:prstGeom>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1" r:id="rId4"/>
    <p:sldLayoutId id="2147483682" r:id="rId5"/>
    <p:sldLayoutId id="2147483683" r:id="rId6"/>
    <p:sldLayoutId id="2147483684" r:id="rId7"/>
    <p:sldLayoutId id="2147483690" r:id="rId8"/>
    <p:sldLayoutId id="2147483691" r:id="rId9"/>
  </p:sldLayoutIdLst>
  <p:hf sldNum="0" hdr="0" dt="0"/>
  <p:txStyles>
    <p:title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p:titleStyle>
    <p:body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18" Type="http://schemas.microsoft.com/office/2007/relationships/hdphoto" Target="../media/hdphoto3.wdp"/><Relationship Id="rId3" Type="http://schemas.openxmlformats.org/officeDocument/2006/relationships/hyperlink" Target="http://commerciaux.celca.caisse-epargne.fr/download/2165/2023/29919/hdj-des-13-et-20-avril-lancement-du-questionnaire-finance-durable-le-17-avril.pptx" TargetMode="External"/><Relationship Id="rId7" Type="http://schemas.openxmlformats.org/officeDocument/2006/relationships/image" Target="../media/image1.png"/><Relationship Id="rId12" Type="http://schemas.openxmlformats.org/officeDocument/2006/relationships/slide" Target="slide36.xml"/><Relationship Id="rId17" Type="http://schemas.openxmlformats.org/officeDocument/2006/relationships/image" Target="../media/image41.png"/><Relationship Id="rId2" Type="http://schemas.openxmlformats.org/officeDocument/2006/relationships/hyperlink" Target="https://www.caisse-epargne.fr/grand-est-europe/epargner/questionnaire-epargne/" TargetMode="External"/><Relationship Id="rId16" Type="http://schemas.openxmlformats.org/officeDocument/2006/relationships/image" Target="../media/image40.jpeg"/><Relationship Id="rId20"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6.xml"/><Relationship Id="rId6" Type="http://schemas.openxmlformats.org/officeDocument/2006/relationships/hyperlink" Target="http://commerciaux.celca.caisse-epargne.fr/gestion-patrimoniale/animation/la-gazette-du-patrimoine/" TargetMode="External"/><Relationship Id="rId11" Type="http://schemas.microsoft.com/office/2007/relationships/hdphoto" Target="../media/hdphoto2.wdp"/><Relationship Id="rId5" Type="http://schemas.openxmlformats.org/officeDocument/2006/relationships/hyperlink" Target="http://commerciaux.celca.caisse-epargne.fr/particuliers/green-book/" TargetMode="External"/><Relationship Id="rId15" Type="http://schemas.openxmlformats.org/officeDocument/2006/relationships/image" Target="../media/image39.png"/><Relationship Id="rId10" Type="http://schemas.openxmlformats.org/officeDocument/2006/relationships/image" Target="../media/image37.png"/><Relationship Id="rId19" Type="http://schemas.openxmlformats.org/officeDocument/2006/relationships/slide" Target="slide21.xml"/><Relationship Id="rId4" Type="http://schemas.openxmlformats.org/officeDocument/2006/relationships/hyperlink" Target="https://ngam.secure.force.com/NetworkExternalSubscription/?news=FI_CE_SELESS&amp;j=19492091&amp;sfmc_sub=77183468&amp;l=653_HTML&amp;u=492136021&amp;mid=7219139&amp;jb=1&amp;sfid=0032000001A1ZKMAA3&amp;utm_medium=email&amp;utm_source=CE+-+Selection+Essentielle+-+28112022" TargetMode="External"/><Relationship Id="rId9" Type="http://schemas.openxmlformats.org/officeDocument/2006/relationships/image" Target="../media/image36.png"/><Relationship Id="rId14" Type="http://schemas.openxmlformats.org/officeDocument/2006/relationships/hyperlink" Target="http://commerciaux.celca.caisse-epargne.fr/particuliers/particuliers/"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hyperlink" Target="https://infinite.visa.fr/le-club" TargetMode="External"/><Relationship Id="rId3" Type="http://schemas.openxmlformats.org/officeDocument/2006/relationships/image" Target="../media/image42.png"/><Relationship Id="rId7" Type="http://schemas.openxmlformats.org/officeDocument/2006/relationships/image" Target="../media/image43.png"/><Relationship Id="rId12" Type="http://schemas.openxmlformats.org/officeDocument/2006/relationships/hyperlink" Target="https://www.visa.fr/payer-avec-visa/ma-carte-visa/visa-platinum.html" TargetMode="External"/><Relationship Id="rId17" Type="http://schemas.openxmlformats.org/officeDocument/2006/relationships/image" Target="../media/image35.png"/><Relationship Id="rId2" Type="http://schemas.openxmlformats.org/officeDocument/2006/relationships/image" Target="../media/image1.png"/><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6.xml"/><Relationship Id="rId6" Type="http://schemas.openxmlformats.org/officeDocument/2006/relationships/slide" Target="slide40.xml"/><Relationship Id="rId11" Type="http://schemas.openxmlformats.org/officeDocument/2006/relationships/hyperlink" Target="https://www.visa.fr/payer-avec-visa/ma-carte-visa/visa-premier.html" TargetMode="External"/><Relationship Id="rId5" Type="http://schemas.microsoft.com/office/2007/relationships/hdphoto" Target="../media/hdphoto2.wdp"/><Relationship Id="rId15" Type="http://schemas.microsoft.com/office/2007/relationships/hdphoto" Target="../media/hdphoto4.wdp"/><Relationship Id="rId10" Type="http://schemas.openxmlformats.org/officeDocument/2006/relationships/hyperlink" Target="http://commerciaux.celca.caisse-epargne.fr/particuliers/1-an-avec-ma-visa/" TargetMode="External"/><Relationship Id="rId4" Type="http://schemas.openxmlformats.org/officeDocument/2006/relationships/image" Target="../media/image37.png"/><Relationship Id="rId9" Type="http://schemas.openxmlformats.org/officeDocument/2006/relationships/image" Target="../media/image44.png"/><Relationship Id="rId1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hyperlink" Target="http://commerciaux.celca.caisse-epargne.fr/download/341/tarification/18447/offres-promos-en-cours.pdf" TargetMode="External"/><Relationship Id="rId18" Type="http://schemas.openxmlformats.org/officeDocument/2006/relationships/image" Target="../media/image35.png"/><Relationship Id="rId3" Type="http://schemas.openxmlformats.org/officeDocument/2006/relationships/hyperlink" Target="http://commerciaux.celca.caisse-epargne.fr/download/1079/premium-avance-liberte/28005/pret-premium-avance-liberte-oav.pdf" TargetMode="External"/><Relationship Id="rId7" Type="http://schemas.openxmlformats.org/officeDocument/2006/relationships/image" Target="../media/image37.png"/><Relationship Id="rId12" Type="http://schemas.openxmlformats.org/officeDocument/2006/relationships/image" Target="../media/image39.png"/><Relationship Id="rId17" Type="http://schemas.openxmlformats.org/officeDocument/2006/relationships/image" Target="../media/image47.jpeg"/><Relationship Id="rId2" Type="http://schemas.openxmlformats.org/officeDocument/2006/relationships/hyperlink" Target="http://commerciaux.celca.caisse-epargne.fr/download/1083/tout-savoir-sur-le-credit-consommation/28545/potentiel-conso-oav-2.pptx" TargetMode="External"/><Relationship Id="rId16" Type="http://schemas.microsoft.com/office/2007/relationships/hdphoto" Target="../media/hdphoto3.wdp"/><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hyperlink" Target="http://commerciaux.celca.caisse-epargne.fr/particuliers/particuliers/" TargetMode="External"/><Relationship Id="rId5" Type="http://schemas.openxmlformats.org/officeDocument/2006/relationships/hyperlink" Target="http://commerciaux.celca.caisse-epargne.fr/conquetes/partenariats-synergies/" TargetMode="External"/><Relationship Id="rId15" Type="http://schemas.openxmlformats.org/officeDocument/2006/relationships/image" Target="../media/image46.png"/><Relationship Id="rId10" Type="http://schemas.openxmlformats.org/officeDocument/2006/relationships/image" Target="../media/image38.png"/><Relationship Id="rId19" Type="http://schemas.openxmlformats.org/officeDocument/2006/relationships/image" Target="../media/image48.jpeg"/><Relationship Id="rId4" Type="http://schemas.openxmlformats.org/officeDocument/2006/relationships/hyperlink" Target="http://commerciaux.celca.caisse-epargne.fr/download/1083/tout-savoir-sur-le-credit-consommation/28547/offres-green-oav.pdf" TargetMode="External"/><Relationship Id="rId9" Type="http://schemas.openxmlformats.org/officeDocument/2006/relationships/slide" Target="slide42.xml"/><Relationship Id="rId1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9.png"/><Relationship Id="rId18" Type="http://schemas.openxmlformats.org/officeDocument/2006/relationships/image" Target="../media/image51.jpeg"/><Relationship Id="rId3" Type="http://schemas.openxmlformats.org/officeDocument/2006/relationships/hyperlink" Target="https://www.caisse-epargne.fr/grand-est-europe/particuliers/formulaire-assurance" TargetMode="External"/><Relationship Id="rId7" Type="http://schemas.openxmlformats.org/officeDocument/2006/relationships/image" Target="../media/image36.png"/><Relationship Id="rId12" Type="http://schemas.openxmlformats.org/officeDocument/2006/relationships/hyperlink" Target="http://commerciaux.celca.caisse-epargne.fr/particuliers/particuliers/" TargetMode="External"/><Relationship Id="rId17" Type="http://schemas.openxmlformats.org/officeDocument/2006/relationships/image" Target="../media/image50.png"/><Relationship Id="rId2" Type="http://schemas.openxmlformats.org/officeDocument/2006/relationships/hyperlink" Target="http://t.neo.caisse-epargne.fr/r/?id=h248185c1,683016d8,683016f7&amp;p1=10&amp;p2=2&amp;p3=OP132026&amp;p4=false&amp;p5=1747982040" TargetMode="External"/><Relationship Id="rId16"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image" Target="../media/image38.png"/><Relationship Id="rId5" Type="http://schemas.openxmlformats.org/officeDocument/2006/relationships/hyperlink" Target="https://mandrillapp.com/track/click/30642300/www.portail-idea.bpce.fr?p=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 TargetMode="External"/><Relationship Id="rId15" Type="http://schemas.openxmlformats.org/officeDocument/2006/relationships/image" Target="../media/image49.png"/><Relationship Id="rId10" Type="http://schemas.openxmlformats.org/officeDocument/2006/relationships/slide" Target="slide44.xml"/><Relationship Id="rId4" Type="http://schemas.openxmlformats.org/officeDocument/2006/relationships/hyperlink" Target="http://commerciaux.celca.caisse-epargne.fr/download/1217/fiche-rebond-rdv-iard/29741/fiche_iard.pdf" TargetMode="External"/><Relationship Id="rId9" Type="http://schemas.microsoft.com/office/2007/relationships/hdphoto" Target="../media/hdphoto2.wdp"/><Relationship Id="rId14" Type="http://schemas.openxmlformats.org/officeDocument/2006/relationships/hyperlink" Target="http://commerciaux.celca.caisse-epargne.fr/download/341/tarification/18447/offres-promos-en-cours.pdf" TargetMode="External"/></Relationships>
</file>

<file path=ppt/slides/_rels/slide18.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image" Target="../media/image56.jpeg"/><Relationship Id="rId3" Type="http://schemas.openxmlformats.org/officeDocument/2006/relationships/image" Target="../media/image52.png"/><Relationship Id="rId7" Type="http://schemas.openxmlformats.org/officeDocument/2006/relationships/image" Target="../media/image53.jpeg"/><Relationship Id="rId12" Type="http://schemas.openxmlformats.org/officeDocument/2006/relationships/slide" Target="slide24.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20.xml"/><Relationship Id="rId11" Type="http://schemas.openxmlformats.org/officeDocument/2006/relationships/image" Target="../media/image55.png"/><Relationship Id="rId5" Type="http://schemas.openxmlformats.org/officeDocument/2006/relationships/image" Target="../media/image38.png"/><Relationship Id="rId10" Type="http://schemas.openxmlformats.org/officeDocument/2006/relationships/slide" Target="slide22.xml"/><Relationship Id="rId4" Type="http://schemas.openxmlformats.org/officeDocument/2006/relationships/slide" Target="slide19.xml"/><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slide" Target="slide18.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hyperlink" Target="http://commerciaux.celca.caisse-epargne.fr/download/1999/books-jeunes/29837/book-jeunes-conquete-et-fidelisation-2.pptx" TargetMode="External"/><Relationship Id="rId4" Type="http://schemas.openxmlformats.org/officeDocument/2006/relationships/slide" Target="slide49.xml"/><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57.png"/><Relationship Id="rId3" Type="http://schemas.openxmlformats.org/officeDocument/2006/relationships/hyperlink" Target="http://commerciaux.celca.caisse-epargne.fr/download/341/tarification/18447/offres-promos-en-cours.pdf" TargetMode="External"/><Relationship Id="rId7" Type="http://schemas.microsoft.com/office/2007/relationships/hdphoto" Target="../media/hdphoto2.wdp"/><Relationship Id="rId12" Type="http://schemas.openxmlformats.org/officeDocument/2006/relationships/slide" Target="slide18.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hyperlink" Target="http://commerciaux.celca.caisse-epargne.fr/download/2204/offres-green/28547/offres-green-oav.pdf" TargetMode="External"/><Relationship Id="rId5" Type="http://schemas.openxmlformats.org/officeDocument/2006/relationships/slide" Target="slide51.xml"/><Relationship Id="rId10" Type="http://schemas.openxmlformats.org/officeDocument/2006/relationships/hyperlink" Target="http://commerciaux.celca.caisse-epargne.fr/download/2136/nos-outils-green/30022/ce_infographie-assurance-habitation-green_2021-2.pdf" TargetMode="External"/><Relationship Id="rId4" Type="http://schemas.openxmlformats.org/officeDocument/2006/relationships/hyperlink" Target="http://commerciaux.celca.caisse-epargne.fr/download/2165/2023/29919/hdj-des-13-et-20-avril-lancement-du-questionnaire-finance-durable-le-17-avril.pptx" TargetMode="External"/><Relationship Id="rId9" Type="http://schemas.openxmlformats.org/officeDocument/2006/relationships/hyperlink" Target="http://commerciaux.celca.caisse-epargne.fr/download/2136/nos-outils-green/30023/infographie-auto-green_2023.pdf" TargetMode="Externa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52.xml"/><Relationship Id="rId5" Type="http://schemas.microsoft.com/office/2007/relationships/hdphoto" Target="../media/hdphoto5.wdp"/><Relationship Id="rId10" Type="http://schemas.openxmlformats.org/officeDocument/2006/relationships/image" Target="../media/image38.png"/><Relationship Id="rId4" Type="http://schemas.openxmlformats.org/officeDocument/2006/relationships/image" Target="../media/image58.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8" Type="http://schemas.openxmlformats.org/officeDocument/2006/relationships/image" Target="../media/image60.png"/><Relationship Id="rId13" Type="http://schemas.microsoft.com/office/2007/relationships/hdphoto" Target="../media/hdphoto6.wdp"/><Relationship Id="rId3" Type="http://schemas.openxmlformats.org/officeDocument/2006/relationships/slide" Target="slide50.xml"/><Relationship Id="rId7" Type="http://schemas.openxmlformats.org/officeDocument/2006/relationships/hyperlink" Target="http://commerciaux.celca.caisse-epargne.fr/conquetes/partenariats-synergies/" TargetMode="External"/><Relationship Id="rId12"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59.png"/><Relationship Id="rId11" Type="http://schemas.openxmlformats.org/officeDocument/2006/relationships/image" Target="../media/image63.png"/><Relationship Id="rId5" Type="http://schemas.openxmlformats.org/officeDocument/2006/relationships/hyperlink" Target="http://commerciaux.celca.caisse-epargne.fr/" TargetMode="External"/><Relationship Id="rId10" Type="http://schemas.openxmlformats.org/officeDocument/2006/relationships/image" Target="../media/image62.jpeg"/><Relationship Id="rId4" Type="http://schemas.openxmlformats.org/officeDocument/2006/relationships/hyperlink" Target="http://commerciaux.celca.caisse-epargne.fr/download/2165/2023/31070/s37-hdj-la-conquete.pptx" TargetMode="External"/><Relationship Id="rId9" Type="http://schemas.openxmlformats.org/officeDocument/2006/relationships/image" Target="../media/image61.png"/><Relationship Id="rId1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hyperlink" Target="https://groupebpce.sharepoint.com/sites/CEGEE-MYDOCS/Documents%20partages/MO-A-0420.pdf" TargetMode="External"/><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hyperlink" Target="https://groupebpce.sharepoint.com/sites/CEGEE-MYDOCS/Documents%20partages/MO-A-0419.pdf" TargetMode="External"/><Relationship Id="rId2" Type="http://schemas.openxmlformats.org/officeDocument/2006/relationships/image" Target="../media/image6.png"/><Relationship Id="rId16" Type="http://schemas.openxmlformats.org/officeDocument/2006/relationships/image" Target="../media/image57.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hyperlink" Target="https://groupebpce.sharepoint.com/sites/EntreenRelationDigitale-CE/_layouts/15/stream.aspx?id=%2Fsites%2FEntreenRelationDigitale%2DCE%2FShared%20Documents%2FGeneral%2F06%20%2D%20Vid%C3%A9os%2FEERD%20%2D%20Vid%C3%A9o%20CE%20Parcours%20prospect%20rapide%20%2Emp4&amp;referrer=StreamWebApp%2EWeb&amp;referrerScenario=AddressBarCopied%2Eview" TargetMode="External"/><Relationship Id="rId5" Type="http://schemas.openxmlformats.org/officeDocument/2006/relationships/image" Target="../media/image9.svg"/><Relationship Id="rId15" Type="http://schemas.openxmlformats.org/officeDocument/2006/relationships/slide" Target="slide18.xml"/><Relationship Id="rId10" Type="http://schemas.openxmlformats.org/officeDocument/2006/relationships/hyperlink" Target="https://groupebpce-my.sharepoint.com/personal/elodie_merlot_cegee_caisse-epargne_fr/_layouts/15/stream.aspx?id=%2Fpersonal%2Felodie%5Fmerlot%5Fcegee%5Fcaisse%2Depargne%5Ffr%2FDocuments%2FStream%20Migrated%20Videos%2FParcours%20entr%C3%A9e%20en%20relation%20digitale%2D20220801%5F124901%2Emp4&amp;nav=eyJwbGF5YmFja09wdGlvbnMiOnsic3RhcnRUaW1lSW5TZWNvbmRzIjozLjIxMzgyOH19&amp;referrer=StreamWebApp%2EWeb&amp;referrerScenario=AddressBarCopied%2Eview&amp;sw=auth" TargetMode="External"/><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65.jpeg"/></Relationships>
</file>

<file path=ppt/slides/_rels/slide24.xml.rels><?xml version="1.0" encoding="UTF-8" standalone="yes"?>
<Relationships xmlns="http://schemas.openxmlformats.org/package/2006/relationships"><Relationship Id="rId8" Type="http://schemas.openxmlformats.org/officeDocument/2006/relationships/hyperlink" Target="http://commerciaux.celca.caisse-epargne.fr/download/2165/2023/30304/hdj-du-25-mai-le-digital-au-service-du-credit.pptx" TargetMode="External"/><Relationship Id="rId3" Type="http://schemas.openxmlformats.org/officeDocument/2006/relationships/hyperlink" Target="https://www.youtube.com/watch?v=_VKQrOisht4&amp;list=PLK1AxSKjOiQCbR21Kujj_0kP0jucSYYsl&amp;index=7" TargetMode="External"/><Relationship Id="rId7" Type="http://schemas.openxmlformats.org/officeDocument/2006/relationships/hyperlink" Target="http://commerciaux.celca.caisse-epargne.fr/download/1550/consulter-et-gerer-son-epargne/31895/dei-part-mobile-livret-a-en-selfcare-12-2023.pdf" TargetMode="External"/><Relationship Id="rId2" Type="http://schemas.openxmlformats.org/officeDocument/2006/relationships/hyperlink" Target="http://commerciaux.celca.caisse-epargne.fr/download/1576/lhebddo-cegee/31858/lhebddo-2023-semaine-49.ppt" TargetMode="External"/><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hyperlink" Target="http://commerciaux.celca.caisse-epargne.fr/download/1657/les-fonctionnalites-selfcare-par-canal/14482/les-fonctionnalites-selfcare-par-canal-05-2022.pdf" TargetMode="External"/><Relationship Id="rId5" Type="http://schemas.openxmlformats.org/officeDocument/2006/relationships/hyperlink" Target="http://commerciaux.celca.caisse-epargne.fr/download/218/oav/29317/video-post-paiement-izicarte.gif" TargetMode="External"/><Relationship Id="rId10" Type="http://schemas.openxmlformats.org/officeDocument/2006/relationships/image" Target="../media/image35.png"/><Relationship Id="rId4" Type="http://schemas.openxmlformats.org/officeDocument/2006/relationships/hyperlink" Target="http://commerciaux.celca.caisse-epargne.fr/global-bdd/experience-client/banque-a-distance-2/" TargetMode="External"/><Relationship Id="rId9" Type="http://schemas.openxmlformats.org/officeDocument/2006/relationships/hyperlink" Target="https://www.caisse-epargne.fr/grand-est-europe/assurer/simulation-secur-famille-2/"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commerciaux.celca.caisse-epargne.fr/download/1928/semd/21633/mode-operatoire-sag-signature-electronique-multi-dossier.pptx" TargetMode="External"/><Relationship Id="rId13" Type="http://schemas.openxmlformats.org/officeDocument/2006/relationships/image" Target="../media/image68.svg"/><Relationship Id="rId1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hyperlink" Target="https://www.youtube.com/watch?v=dXRQw0csSLY" TargetMode="External"/><Relationship Id="rId12" Type="http://schemas.openxmlformats.org/officeDocument/2006/relationships/image" Target="../media/image67.png"/><Relationship Id="rId17" Type="http://schemas.openxmlformats.org/officeDocument/2006/relationships/image" Target="../media/image71.png"/><Relationship Id="rId2" Type="http://schemas.openxmlformats.org/officeDocument/2006/relationships/hyperlink" Target="https://app.powerbi.com/groups/me/apps/5e87969c-fd78-4c3c-a796-34c2928a2c19/reports/081a5601-1997-45b6-8b36-26f2f38f2c6f/ReportSection215caf412936526204ed?chromeless=true&amp;experience=power-bi" TargetMode="External"/><Relationship Id="rId16" Type="http://schemas.openxmlformats.org/officeDocument/2006/relationships/image" Target="../media/image70.svg"/><Relationship Id="rId20"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hyperlink" Target="http://commerciaux.celca.caisse-epargne.fr/download/1760/panorama-des-ventes-a-distance/17604/20200501_vendre-et-servir-a-distance.xlsx" TargetMode="External"/><Relationship Id="rId11" Type="http://schemas.openxmlformats.org/officeDocument/2006/relationships/image" Target="../media/image35.png"/><Relationship Id="rId5" Type="http://schemas.openxmlformats.org/officeDocument/2006/relationships/hyperlink" Target="http://commerciaux.celca.caisse-epargne.fr/download/137/signature-electronique-en-agence/30737/catalogue-produits-eligbles-sag-cegee.xls" TargetMode="External"/><Relationship Id="rId15" Type="http://schemas.openxmlformats.org/officeDocument/2006/relationships/image" Target="../media/image69.png"/><Relationship Id="rId10" Type="http://schemas.microsoft.com/office/2007/relationships/hdphoto" Target="../media/hdphoto7.wdp"/><Relationship Id="rId19" Type="http://schemas.openxmlformats.org/officeDocument/2006/relationships/slide" Target="slide18.xml"/><Relationship Id="rId4" Type="http://schemas.openxmlformats.org/officeDocument/2006/relationships/hyperlink" Target="http://commerciaux.celca.caisse-epargne.fr/download/137/signature-electronique-en-agence/19084/mode-operatoire-faf-signer_electroniquement.pptx" TargetMode="External"/><Relationship Id="rId9" Type="http://schemas.openxmlformats.org/officeDocument/2006/relationships/image" Target="../media/image66.png"/><Relationship Id="rId14" Type="http://schemas.openxmlformats.org/officeDocument/2006/relationships/hyperlink" Target="http://commerciaux.celca.caisse-epargne.fr/global-bdd/experience-client/vente-a-distance/visio-client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commerciaux.celca.caisse-epargne.fr/download/2176/conquete/29397/conquete-oav-nouvelles-offres-prof-de-sante.pdf" TargetMode="External"/><Relationship Id="rId3" Type="http://schemas.openxmlformats.org/officeDocument/2006/relationships/image" Target="../media/image43.png"/><Relationship Id="rId7" Type="http://schemas.openxmlformats.org/officeDocument/2006/relationships/slide" Target="slide56.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commerciaux.celca.caisse-epargne.fr/download/341/tarification/18447/offres-promos-en-cours.pdf" TargetMode="External"/><Relationship Id="rId5" Type="http://schemas.openxmlformats.org/officeDocument/2006/relationships/image" Target="../media/image44.png"/><Relationship Id="rId4" Type="http://schemas.openxmlformats.org/officeDocument/2006/relationships/hyperlink" Target="http://commerciaux.celca.caisse-epargne.fr/particuliers/particuliers/" TargetMode="External"/><Relationship Id="rId9" Type="http://schemas.openxmlformats.org/officeDocument/2006/relationships/image" Target="../media/image35.png"/></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image" Target="../media/image47.jpeg"/><Relationship Id="rId5" Type="http://schemas.openxmlformats.org/officeDocument/2006/relationships/image" Target="../media/image44.png"/><Relationship Id="rId10" Type="http://schemas.openxmlformats.org/officeDocument/2006/relationships/image" Target="../media/image35.png"/><Relationship Id="rId4" Type="http://schemas.openxmlformats.org/officeDocument/2006/relationships/hyperlink" Target="http://commerciaux.celca.caisse-epargne.fr/particuliers/particuliers/" TargetMode="External"/><Relationship Id="rId9" Type="http://schemas.microsoft.com/office/2007/relationships/hdphoto" Target="../media/hdphoto2.wdp"/></Relationships>
</file>

<file path=ppt/slides/_rels/slide29.xml.rels><?xml version="1.0" encoding="UTF-8" standalone="yes"?>
<Relationships xmlns="http://schemas.openxmlformats.org/package/2006/relationships"><Relationship Id="rId8" Type="http://schemas.openxmlformats.org/officeDocument/2006/relationships/slide" Target="slide59.xml"/><Relationship Id="rId13" Type="http://schemas.microsoft.com/office/2007/relationships/hdphoto" Target="../media/hdphoto2.wdp"/><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4.png"/><Relationship Id="rId11" Type="http://schemas.openxmlformats.org/officeDocument/2006/relationships/image" Target="../media/image74.png"/><Relationship Id="rId5" Type="http://schemas.openxmlformats.org/officeDocument/2006/relationships/hyperlink" Target="http://commerciaux.celca.caisse-epargne.fr/particuliers/particuliers/" TargetMode="External"/><Relationship Id="rId15" Type="http://schemas.openxmlformats.org/officeDocument/2006/relationships/hyperlink" Target="https://assurancesnonvie-videos.natixis.com/caisse-d-039-epargne-1/declaration-sinistre-auto-ou-2-roues" TargetMode="External"/><Relationship Id="rId10" Type="http://schemas.openxmlformats.org/officeDocument/2006/relationships/hyperlink" Target="https://groupebpce.sharepoint.com/sites/assurnet-ce" TargetMode="External"/><Relationship Id="rId4" Type="http://schemas.openxmlformats.org/officeDocument/2006/relationships/image" Target="../media/image43.png"/><Relationship Id="rId9" Type="http://schemas.openxmlformats.org/officeDocument/2006/relationships/hyperlink" Target="https://oora-ce.d.bbg/home" TargetMode="External"/><Relationship Id="rId14"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slide" Target="slide60.xml"/><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4.png"/><Relationship Id="rId11" Type="http://schemas.microsoft.com/office/2007/relationships/hdphoto" Target="../media/hdphoto2.wdp"/><Relationship Id="rId5" Type="http://schemas.openxmlformats.org/officeDocument/2006/relationships/hyperlink" Target="http://commerciaux.celca.caisse-epargne.fr/particuliers/particuliers/" TargetMode="External"/><Relationship Id="rId10" Type="http://schemas.openxmlformats.org/officeDocument/2006/relationships/image" Target="../media/image37.png"/><Relationship Id="rId4" Type="http://schemas.openxmlformats.org/officeDocument/2006/relationships/image" Target="../media/image43.png"/><Relationship Id="rId9" Type="http://schemas.openxmlformats.org/officeDocument/2006/relationships/image" Target="../media/image74.png"/></Relationships>
</file>

<file path=ppt/slides/_rels/slide31.xml.rels><?xml version="1.0" encoding="UTF-8" standalone="yes"?>
<Relationships xmlns="http://schemas.openxmlformats.org/package/2006/relationships"><Relationship Id="rId8" Type="http://schemas.openxmlformats.org/officeDocument/2006/relationships/hyperlink" Target="http://commerciaux.celca.caisse-epargne.fr/download/448/simul-easy/29094/simuleasy-agence-cepls-juin-2022.xlsm" TargetMode="External"/><Relationship Id="rId3" Type="http://schemas.openxmlformats.org/officeDocument/2006/relationships/image" Target="../media/image43.png"/><Relationship Id="rId7" Type="http://schemas.openxmlformats.org/officeDocument/2006/relationships/slide" Target="slide61.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image" Target="../media/image75.png"/><Relationship Id="rId5" Type="http://schemas.openxmlformats.org/officeDocument/2006/relationships/image" Target="../media/image44.png"/><Relationship Id="rId10" Type="http://schemas.openxmlformats.org/officeDocument/2006/relationships/hyperlink" Target="https://easytpe.d.bbg/" TargetMode="External"/><Relationship Id="rId4" Type="http://schemas.openxmlformats.org/officeDocument/2006/relationships/hyperlink" Target="http://commerciaux.celca.caisse-epargne.fr/particuliers/particuliers/" TargetMode="External"/><Relationship Id="rId9" Type="http://schemas.openxmlformats.org/officeDocument/2006/relationships/image" Target="../media/image35.png"/></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4.png"/><Relationship Id="rId11" Type="http://schemas.openxmlformats.org/officeDocument/2006/relationships/image" Target="../media/image35.png"/><Relationship Id="rId5" Type="http://schemas.openxmlformats.org/officeDocument/2006/relationships/hyperlink" Target="http://commerciaux.celca.caisse-epargne.fr/particuliers/particuliers/" TargetMode="External"/><Relationship Id="rId10" Type="http://schemas.microsoft.com/office/2007/relationships/hdphoto" Target="../media/hdphoto2.wdp"/><Relationship Id="rId4" Type="http://schemas.openxmlformats.org/officeDocument/2006/relationships/image" Target="../media/image43.png"/><Relationship Id="rId9"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1.png"/><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77.png"/><Relationship Id="rId4" Type="http://schemas.openxmlformats.org/officeDocument/2006/relationships/hyperlink" Target="http://commerciaux.celca.caisse-epargne.fr/download/2176/conquete/29397/conquete-oav-nouvelles-offres-prof-de-sante.pdf"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78.jpe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1.png"/><Relationship Id="rId7"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3.png"/><Relationship Id="rId4" Type="http://schemas.openxmlformats.org/officeDocument/2006/relationships/image" Target="../media/image35.png"/><Relationship Id="rId9" Type="http://schemas.openxmlformats.org/officeDocument/2006/relationships/image" Target="../media/image82.png"/></Relationships>
</file>

<file path=ppt/slides/_rels/slide3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png"/><Relationship Id="rId7" Type="http://schemas.openxmlformats.org/officeDocument/2006/relationships/image" Target="../media/image83.png"/><Relationship Id="rId12" Type="http://schemas.openxmlformats.org/officeDocument/2006/relationships/image" Target="../media/image8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image" Target="../media/image85.emf"/><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package" Target="../embeddings/Microsoft_Excel_Worksheet.xlsx"/><Relationship Id="rId4" Type="http://schemas.openxmlformats.org/officeDocument/2006/relationships/image" Target="../media/image35.png"/><Relationship Id="rId9" Type="http://schemas.openxmlformats.org/officeDocument/2006/relationships/image" Target="../media/image81.jpeg"/></Relationships>
</file>

<file path=ppt/slides/_rels/slide38.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1.png"/><Relationship Id="rId7"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3.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 Id="rId9" Type="http://schemas.openxmlformats.org/officeDocument/2006/relationships/image" Target="../media/image80.png"/></Relationships>
</file>

<file path=ppt/slides/_rels/slide39.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png"/><Relationship Id="rId7"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87.emf"/><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 Id="rId9" Type="http://schemas.openxmlformats.org/officeDocument/2006/relationships/image" Target="../media/image57.png"/></Relationships>
</file>

<file path=ppt/slides/_rels/slide40.xml.rels><?xml version="1.0" encoding="UTF-8" standalone="yes"?>
<Relationships xmlns="http://schemas.openxmlformats.org/package/2006/relationships"><Relationship Id="rId8" Type="http://schemas.openxmlformats.org/officeDocument/2006/relationships/image" Target="../media/image81.jpeg"/><Relationship Id="rId13" Type="http://schemas.microsoft.com/office/2007/relationships/hdphoto" Target="../media/hdphoto9.wdp"/><Relationship Id="rId3" Type="http://schemas.openxmlformats.org/officeDocument/2006/relationships/image" Target="../media/image1.png"/><Relationship Id="rId7" Type="http://schemas.openxmlformats.org/officeDocument/2006/relationships/image" Target="../media/image80.png"/><Relationship Id="rId12"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90.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9.png"/><Relationship Id="rId4" Type="http://schemas.openxmlformats.org/officeDocument/2006/relationships/image" Target="../media/image35.png"/><Relationship Id="rId9" Type="http://schemas.openxmlformats.org/officeDocument/2006/relationships/image" Target="../media/image88.png"/><Relationship Id="rId14" Type="http://schemas.openxmlformats.org/officeDocument/2006/relationships/image" Target="../media/image86.png"/></Relationships>
</file>

<file path=ppt/slides/_rels/slide41.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1.png"/><Relationship Id="rId7" Type="http://schemas.openxmlformats.org/officeDocument/2006/relationships/image" Target="../media/image90.png"/><Relationship Id="rId12"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88.png"/><Relationship Id="rId11" Type="http://schemas.openxmlformats.org/officeDocument/2006/relationships/slide" Target="slide15.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6.png"/><Relationship Id="rId4" Type="http://schemas.openxmlformats.org/officeDocument/2006/relationships/image" Target="../media/image35.png"/><Relationship Id="rId9" Type="http://schemas.openxmlformats.org/officeDocument/2006/relationships/image" Target="../media/image80.png"/></Relationships>
</file>

<file path=ppt/slides/_rels/slide42.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1.png"/><Relationship Id="rId7" Type="http://schemas.openxmlformats.org/officeDocument/2006/relationships/image" Target="../media/image80.png"/><Relationship Id="rId12" Type="http://schemas.microsoft.com/office/2007/relationships/hdphoto" Target="../media/hdphoto10.wdp"/><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92.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4.png"/><Relationship Id="rId4" Type="http://schemas.openxmlformats.org/officeDocument/2006/relationships/image" Target="../media/image35.png"/><Relationship Id="rId9" Type="http://schemas.openxmlformats.org/officeDocument/2006/relationships/image" Target="../media/image83.png"/></Relationships>
</file>

<file path=ppt/slides/_rels/slide43.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1.png"/><Relationship Id="rId7"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86.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57.png"/><Relationship Id="rId4" Type="http://schemas.openxmlformats.org/officeDocument/2006/relationships/image" Target="../media/image35.png"/><Relationship Id="rId9" Type="http://schemas.openxmlformats.org/officeDocument/2006/relationships/slide" Target="slide16.xml"/></Relationships>
</file>

<file path=ppt/slides/_rels/slide44.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94.png"/><Relationship Id="rId3" Type="http://schemas.openxmlformats.org/officeDocument/2006/relationships/image" Target="../media/image1.png"/><Relationship Id="rId7" Type="http://schemas.openxmlformats.org/officeDocument/2006/relationships/image" Target="../media/image80.png"/><Relationship Id="rId12" Type="http://schemas.openxmlformats.org/officeDocument/2006/relationships/image" Target="../media/image84.png"/><Relationship Id="rId2" Type="http://schemas.openxmlformats.org/officeDocument/2006/relationships/notesSlide" Target="../notesSlides/notesSlide17.xml"/><Relationship Id="rId16" Type="http://schemas.openxmlformats.org/officeDocument/2006/relationships/image" Target="../media/image95.emf"/><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83.png"/><Relationship Id="rId5" Type="http://schemas.openxmlformats.org/officeDocument/2006/relationships/hyperlink" Target="http://commerciaux.celca.caisse-epargne.fr/download/1302/les-cibles-ponctuelles/30297/2023-q2-book-des-cibles.pdf" TargetMode="External"/><Relationship Id="rId15" Type="http://schemas.openxmlformats.org/officeDocument/2006/relationships/package" Target="../embeddings/Microsoft_Excel_Worksheet1.xlsx"/><Relationship Id="rId10" Type="http://schemas.openxmlformats.org/officeDocument/2006/relationships/image" Target="../media/image82.png"/><Relationship Id="rId4" Type="http://schemas.openxmlformats.org/officeDocument/2006/relationships/image" Target="../media/image35.png"/><Relationship Id="rId9" Type="http://schemas.openxmlformats.org/officeDocument/2006/relationships/image" Target="../media/image93.jpeg"/><Relationship Id="rId14" Type="http://schemas.microsoft.com/office/2007/relationships/hdphoto" Target="../media/hdphoto11.wdp"/></Relationships>
</file>

<file path=ppt/slides/_rels/slide45.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package" Target="../embeddings/Microsoft_Excel_Worksheet3.xlsx"/><Relationship Id="rId3" Type="http://schemas.openxmlformats.org/officeDocument/2006/relationships/image" Target="../media/image1.png"/><Relationship Id="rId7" Type="http://schemas.openxmlformats.org/officeDocument/2006/relationships/image" Target="../media/image83.png"/><Relationship Id="rId12" Type="http://schemas.openxmlformats.org/officeDocument/2006/relationships/image" Target="../media/image81.jpeg"/><Relationship Id="rId2" Type="http://schemas.openxmlformats.org/officeDocument/2006/relationships/notesSlide" Target="../notesSlides/notesSlide18.xml"/><Relationship Id="rId16" Type="http://schemas.openxmlformats.org/officeDocument/2006/relationships/image" Target="../media/image86.png"/><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image" Target="../media/image96.emf"/><Relationship Id="rId5" Type="http://schemas.openxmlformats.org/officeDocument/2006/relationships/hyperlink" Target="http://commerciaux.celca.caisse-epargne.fr/download/1302/les-cibles-ponctuelles/30297/2023-q2-book-des-cibles.pdf" TargetMode="External"/><Relationship Id="rId15" Type="http://schemas.microsoft.com/office/2007/relationships/hdphoto" Target="../media/hdphoto11.wdp"/><Relationship Id="rId10" Type="http://schemas.openxmlformats.org/officeDocument/2006/relationships/package" Target="../embeddings/Microsoft_Excel_Worksheet2.xlsx"/><Relationship Id="rId4" Type="http://schemas.openxmlformats.org/officeDocument/2006/relationships/image" Target="../media/image35.png"/><Relationship Id="rId9" Type="http://schemas.openxmlformats.org/officeDocument/2006/relationships/image" Target="../media/image93.jpeg"/><Relationship Id="rId14" Type="http://schemas.openxmlformats.org/officeDocument/2006/relationships/image" Target="../media/image94.png"/></Relationships>
</file>

<file path=ppt/slides/_rels/slide46.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png"/><Relationship Id="rId7" Type="http://schemas.openxmlformats.org/officeDocument/2006/relationships/image" Target="../media/image94.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81.jpe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6.png"/><Relationship Id="rId4" Type="http://schemas.openxmlformats.org/officeDocument/2006/relationships/image" Target="../media/image35.png"/><Relationship Id="rId9" Type="http://schemas.openxmlformats.org/officeDocument/2006/relationships/image" Target="../media/image82.png"/></Relationships>
</file>

<file path=ppt/slides/_rels/slide4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1.png"/><Relationship Id="rId7" Type="http://schemas.openxmlformats.org/officeDocument/2006/relationships/image" Target="../media/image86.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81.jpeg"/><Relationship Id="rId11" Type="http://schemas.openxmlformats.org/officeDocument/2006/relationships/image" Target="../media/image57.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slide" Target="slide17.xml"/><Relationship Id="rId4" Type="http://schemas.openxmlformats.org/officeDocument/2006/relationships/image" Target="../media/image35.png"/><Relationship Id="rId9" Type="http://schemas.openxmlformats.org/officeDocument/2006/relationships/image" Target="../media/image83.png"/></Relationships>
</file>

<file path=ppt/slides/_rels/slide4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57.png"/><Relationship Id="rId3" Type="http://schemas.openxmlformats.org/officeDocument/2006/relationships/image" Target="../media/image1.png"/><Relationship Id="rId7" Type="http://schemas.openxmlformats.org/officeDocument/2006/relationships/image" Target="../media/image80.png"/><Relationship Id="rId12" Type="http://schemas.openxmlformats.org/officeDocument/2006/relationships/slide" Target="slide49.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86.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1.jpeg"/><Relationship Id="rId4" Type="http://schemas.openxmlformats.org/officeDocument/2006/relationships/image" Target="../media/image35.png"/><Relationship Id="rId9" Type="http://schemas.openxmlformats.org/officeDocument/2006/relationships/image" Target="../media/image84.png"/></Relationships>
</file>

<file path=ppt/slides/_rels/slide49.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png"/><Relationship Id="rId7"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80.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 Id="rId9" Type="http://schemas.openxmlformats.org/officeDocument/2006/relationships/image" Target="../media/image57.png"/></Relationships>
</file>

<file path=ppt/slides/_rels/slide50.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4.png"/><Relationship Id="rId3" Type="http://schemas.openxmlformats.org/officeDocument/2006/relationships/image" Target="../media/image1.png"/><Relationship Id="rId7" Type="http://schemas.openxmlformats.org/officeDocument/2006/relationships/image" Target="../media/image82.png"/><Relationship Id="rId12"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83.png"/><Relationship Id="rId11" Type="http://schemas.openxmlformats.org/officeDocument/2006/relationships/slide" Target="slide22.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1.jpeg"/><Relationship Id="rId4" Type="http://schemas.openxmlformats.org/officeDocument/2006/relationships/image" Target="../media/image35.png"/><Relationship Id="rId9" Type="http://schemas.openxmlformats.org/officeDocument/2006/relationships/image" Target="../media/image86.png"/></Relationships>
</file>

<file path=ppt/slides/_rels/slide5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png"/><Relationship Id="rId7" Type="http://schemas.openxmlformats.org/officeDocument/2006/relationships/image" Target="../media/image83.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image" Target="../media/image57.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slide" Target="slide20.xml"/><Relationship Id="rId4" Type="http://schemas.openxmlformats.org/officeDocument/2006/relationships/image" Target="../media/image35.png"/><Relationship Id="rId9" Type="http://schemas.openxmlformats.org/officeDocument/2006/relationships/image" Target="../media/image81.jpeg"/></Relationships>
</file>

<file path=ppt/slides/_rels/slide5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57.png"/><Relationship Id="rId4" Type="http://schemas.openxmlformats.org/officeDocument/2006/relationships/image" Target="../media/image35.png"/><Relationship Id="rId9" Type="http://schemas.openxmlformats.org/officeDocument/2006/relationships/slide" Target="slide21.xml"/></Relationships>
</file>

<file path=ppt/slides/_rels/slide55.xml.rels><?xml version="1.0" encoding="UTF-8" standalone="yes"?>
<Relationships xmlns="http://schemas.openxmlformats.org/package/2006/relationships"><Relationship Id="rId8" Type="http://schemas.openxmlformats.org/officeDocument/2006/relationships/image" Target="../media/image93.jpeg"/><Relationship Id="rId13" Type="http://schemas.openxmlformats.org/officeDocument/2006/relationships/image" Target="../media/image95.emf"/><Relationship Id="rId18" Type="http://schemas.openxmlformats.org/officeDocument/2006/relationships/image" Target="../media/image94.png"/><Relationship Id="rId3" Type="http://schemas.openxmlformats.org/officeDocument/2006/relationships/image" Target="../media/image1.png"/><Relationship Id="rId21" Type="http://schemas.openxmlformats.org/officeDocument/2006/relationships/image" Target="../media/image57.png"/><Relationship Id="rId7" Type="http://schemas.microsoft.com/office/2007/relationships/hdphoto" Target="../media/hdphoto9.wdp"/><Relationship Id="rId12" Type="http://schemas.openxmlformats.org/officeDocument/2006/relationships/package" Target="../embeddings/Microsoft_Excel_Worksheet1.xlsx"/><Relationship Id="rId17" Type="http://schemas.openxmlformats.org/officeDocument/2006/relationships/package" Target="../embeddings/Microsoft_Excel_Worksheet3.xlsx"/><Relationship Id="rId2" Type="http://schemas.openxmlformats.org/officeDocument/2006/relationships/notesSlide" Target="../notesSlides/notesSlide28.xml"/><Relationship Id="rId16" Type="http://schemas.openxmlformats.org/officeDocument/2006/relationships/image" Target="../media/image96.emf"/><Relationship Id="rId20" Type="http://schemas.openxmlformats.org/officeDocument/2006/relationships/slide" Target="slide49.xml"/><Relationship Id="rId1" Type="http://schemas.openxmlformats.org/officeDocument/2006/relationships/slideLayout" Target="../slideLayouts/slideLayout6.xml"/><Relationship Id="rId6" Type="http://schemas.openxmlformats.org/officeDocument/2006/relationships/image" Target="../media/image91.png"/><Relationship Id="rId11" Type="http://schemas.openxmlformats.org/officeDocument/2006/relationships/image" Target="../media/image84.png"/><Relationship Id="rId5" Type="http://schemas.openxmlformats.org/officeDocument/2006/relationships/hyperlink" Target="http://commerciaux.celca.caisse-epargne.fr/download/1302/les-cibles-ponctuelles/30297/2023-q2-book-des-cibles.pdf" TargetMode="External"/><Relationship Id="rId15" Type="http://schemas.openxmlformats.org/officeDocument/2006/relationships/package" Target="../embeddings/Microsoft_Excel_Worksheet2.xlsx"/><Relationship Id="rId10" Type="http://schemas.openxmlformats.org/officeDocument/2006/relationships/image" Target="../media/image83.png"/><Relationship Id="rId19" Type="http://schemas.microsoft.com/office/2007/relationships/hdphoto" Target="../media/hdphoto11.wdp"/><Relationship Id="rId4" Type="http://schemas.openxmlformats.org/officeDocument/2006/relationships/image" Target="../media/image35.png"/><Relationship Id="rId9" Type="http://schemas.openxmlformats.org/officeDocument/2006/relationships/image" Target="../media/image82.png"/><Relationship Id="rId14" Type="http://schemas.openxmlformats.org/officeDocument/2006/relationships/image" Target="../media/image81.jpeg"/></Relationships>
</file>

<file path=ppt/slides/_rels/slide5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png"/><Relationship Id="rId7"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image" Target="../media/image86.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99.emf"/><Relationship Id="rId4" Type="http://schemas.openxmlformats.org/officeDocument/2006/relationships/image" Target="../media/image35.png"/><Relationship Id="rId9" Type="http://schemas.openxmlformats.org/officeDocument/2006/relationships/package" Target="../embeddings/Microsoft_Excel_Worksheet4.xlsx"/></Relationships>
</file>

<file path=ppt/slides/_rels/slide57.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1.png"/><Relationship Id="rId7"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82.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 Id="rId9"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slide" Target="slide49.xml"/><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8" Type="http://schemas.openxmlformats.org/officeDocument/2006/relationships/package" Target="../embeddings/Microsoft_Excel_Worksheet5.xlsx"/><Relationship Id="rId13" Type="http://schemas.openxmlformats.org/officeDocument/2006/relationships/image" Target="../media/image57.png"/><Relationship Id="rId3" Type="http://schemas.openxmlformats.org/officeDocument/2006/relationships/image" Target="../media/image1.png"/><Relationship Id="rId7" Type="http://schemas.openxmlformats.org/officeDocument/2006/relationships/image" Target="../media/image84.png"/><Relationship Id="rId12" Type="http://schemas.openxmlformats.org/officeDocument/2006/relationships/slide" Target="slide29.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image" Target="../media/image101.emf"/><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package" Target="../embeddings/Microsoft_Excel_Worksheet6.xlsx"/><Relationship Id="rId4" Type="http://schemas.openxmlformats.org/officeDocument/2006/relationships/image" Target="../media/image35.png"/><Relationship Id="rId9" Type="http://schemas.openxmlformats.org/officeDocument/2006/relationships/image" Target="../media/image100.emf"/></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slide" Target="slide30.xml"/><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35.png"/></Relationships>
</file>

<file path=ppt/slides/_rels/slide6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png"/><Relationship Id="rId7"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82.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57.png"/><Relationship Id="rId4" Type="http://schemas.openxmlformats.org/officeDocument/2006/relationships/image" Target="../media/image35.png"/><Relationship Id="rId9" Type="http://schemas.openxmlformats.org/officeDocument/2006/relationships/slide" Target="slide61.xml"/></Relationships>
</file>

<file path=ppt/slides/_rels/slide62.xml.rels><?xml version="1.0" encoding="UTF-8" standalone="yes"?>
<Relationships xmlns="http://schemas.openxmlformats.org/package/2006/relationships"><Relationship Id="rId8" Type="http://schemas.openxmlformats.org/officeDocument/2006/relationships/package" Target="../embeddings/Microsoft_Excel_Worksheet7.xlsx"/><Relationship Id="rId3" Type="http://schemas.openxmlformats.org/officeDocument/2006/relationships/image" Target="../media/image1.png"/><Relationship Id="rId7" Type="http://schemas.openxmlformats.org/officeDocument/2006/relationships/image" Target="../media/image84.png"/><Relationship Id="rId12"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slide" Target="slide32.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package" Target="../embeddings/Microsoft_Excel_Worksheet8.xlsx"/><Relationship Id="rId4" Type="http://schemas.openxmlformats.org/officeDocument/2006/relationships/image" Target="../media/image35.png"/><Relationship Id="rId9" Type="http://schemas.openxmlformats.org/officeDocument/2006/relationships/image" Target="../media/image10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2">
            <a:extLst>
              <a:ext uri="{FF2B5EF4-FFF2-40B4-BE49-F238E27FC236}">
                <a16:creationId xmlns:a16="http://schemas.microsoft.com/office/drawing/2014/main" id="{71568394-4BDF-4F7C-8A49-19BA78E6E8C2}"/>
              </a:ext>
            </a:extLst>
          </p:cNvPr>
          <p:cNvSpPr>
            <a:spLocks noGrp="1" noChangeArrowheads="1"/>
          </p:cNvSpPr>
          <p:nvPr>
            <p:ph type="ctrTitle"/>
          </p:nvPr>
        </p:nvSpPr>
        <p:spPr>
          <a:xfrm>
            <a:off x="687388" y="4284663"/>
            <a:ext cx="9523412" cy="671512"/>
          </a:xfrm>
        </p:spPr>
        <p:txBody>
          <a:bodyPr/>
          <a:lstStyle/>
          <a:p>
            <a:pPr>
              <a:spcBef>
                <a:spcPct val="0"/>
              </a:spcBef>
              <a:buSzTx/>
            </a:pP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 Plus vite, plus haut, plus fort… Ensemble ! » </a:t>
            </a:r>
          </a:p>
        </p:txBody>
      </p:sp>
      <p:pic>
        <p:nvPicPr>
          <p:cNvPr id="26" name="Image 25" descr="Une image contenant sport, Sports, Condition physique, compétition&#10;&#10;Description générée automatiquement">
            <a:extLst>
              <a:ext uri="{FF2B5EF4-FFF2-40B4-BE49-F238E27FC236}">
                <a16:creationId xmlns:a16="http://schemas.microsoft.com/office/drawing/2014/main" id="{70B97851-FA44-0FB6-D534-8642090B79A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249554" y="573"/>
            <a:ext cx="2942446" cy="2002320"/>
          </a:xfrm>
          <a:prstGeom prst="rect">
            <a:avLst/>
          </a:prstGeom>
        </p:spPr>
      </p:pic>
      <p:pic>
        <p:nvPicPr>
          <p:cNvPr id="28" name="Image 27" descr="Une image contenant sport, Condition physique, genou, plein air&#10;&#10;Description générée automatiquement">
            <a:extLst>
              <a:ext uri="{FF2B5EF4-FFF2-40B4-BE49-F238E27FC236}">
                <a16:creationId xmlns:a16="http://schemas.microsoft.com/office/drawing/2014/main" id="{DE434C83-4C75-9B78-B91F-E7AD9881D33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249554" y="2099277"/>
            <a:ext cx="2942446" cy="2002320"/>
          </a:xfrm>
          <a:prstGeom prst="rect">
            <a:avLst/>
          </a:prstGeom>
        </p:spPr>
      </p:pic>
      <p:pic>
        <p:nvPicPr>
          <p:cNvPr id="30" name="Image 29" descr="Une image contenant sport, Condition physique, genou, Danse&#10;&#10;Description générée automatiquement">
            <a:extLst>
              <a:ext uri="{FF2B5EF4-FFF2-40B4-BE49-F238E27FC236}">
                <a16:creationId xmlns:a16="http://schemas.microsoft.com/office/drawing/2014/main" id="{46454309-CED6-15D2-05BE-70617374452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471"/>
          <a:stretch/>
        </p:blipFill>
        <p:spPr>
          <a:xfrm>
            <a:off x="9249554" y="2099278"/>
            <a:ext cx="2956272" cy="2017438"/>
          </a:xfrm>
          <a:prstGeom prst="rect">
            <a:avLst/>
          </a:prstGeom>
        </p:spPr>
      </p:pic>
      <p:pic>
        <p:nvPicPr>
          <p:cNvPr id="8192" name="Image 8191" descr="Une image contenant piste et terrain, sport, Condition physique, javelot&#10;&#10;Description générée automatiquement">
            <a:extLst>
              <a:ext uri="{FF2B5EF4-FFF2-40B4-BE49-F238E27FC236}">
                <a16:creationId xmlns:a16="http://schemas.microsoft.com/office/drawing/2014/main" id="{98825C98-B9ED-F89A-9587-049831A5618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6142902" y="1714"/>
            <a:ext cx="3024507" cy="4126450"/>
          </a:xfrm>
          <a:prstGeom prst="rect">
            <a:avLst/>
          </a:prstGeom>
        </p:spPr>
      </p:pic>
      <p:pic>
        <p:nvPicPr>
          <p:cNvPr id="8194" name="Image 8193" descr="Une image contenant sport, chaussures, personne, Danse&#10;&#10;Description générée automatiquement">
            <a:extLst>
              <a:ext uri="{FF2B5EF4-FFF2-40B4-BE49-F238E27FC236}">
                <a16:creationId xmlns:a16="http://schemas.microsoft.com/office/drawing/2014/main" id="{53AF2839-1459-03B7-7B6A-DB903A9DBF0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3064793" y="1714"/>
            <a:ext cx="3003567" cy="4136688"/>
          </a:xfrm>
          <a:prstGeom prst="rect">
            <a:avLst/>
          </a:prstGeom>
        </p:spPr>
      </p:pic>
      <p:pic>
        <p:nvPicPr>
          <p:cNvPr id="8206" name="Image 8205" descr="Une image contenant Cuisse, personne, Condition physique, genou&#10;&#10;Description générée automatiquement">
            <a:extLst>
              <a:ext uri="{FF2B5EF4-FFF2-40B4-BE49-F238E27FC236}">
                <a16:creationId xmlns:a16="http://schemas.microsoft.com/office/drawing/2014/main" id="{B9AF6912-AAF9-75CC-7ED8-12B9EE0B2E0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0" y="0"/>
            <a:ext cx="3003078" cy="4136688"/>
          </a:xfrm>
          <a:prstGeom prst="rect">
            <a:avLst/>
          </a:prstGeom>
        </p:spPr>
      </p:pic>
      <p:sp>
        <p:nvSpPr>
          <p:cNvPr id="4" name="Espace réservé du texte 3">
            <a:extLst>
              <a:ext uri="{FF2B5EF4-FFF2-40B4-BE49-F238E27FC236}">
                <a16:creationId xmlns:a16="http://schemas.microsoft.com/office/drawing/2014/main" id="{BE6F6A9F-07F4-686E-F325-4A62B7CD766C}"/>
              </a:ext>
            </a:extLst>
          </p:cNvPr>
          <p:cNvSpPr>
            <a:spLocks noGrp="1" noChangeArrowheads="1"/>
          </p:cNvSpPr>
          <p:nvPr>
            <p:ph type="body" sz="quarter" idx="11"/>
          </p:nvPr>
        </p:nvSpPr>
        <p:spPr bwMode="auto">
          <a:xfrm>
            <a:off x="687388" y="4968875"/>
            <a:ext cx="8999537" cy="307777"/>
          </a:xfrm>
        </p:spPr>
        <p:txBody>
          <a:bodyPr numCol="1" compatLnSpc="1">
            <a:prstTxWarp prst="textNoShape">
              <a:avLst/>
            </a:prstTxWarp>
          </a:bodyPr>
          <a:lstStyle/>
          <a:p>
            <a:r>
              <a:rPr lang="fr-FR" altLang="fr-FR" b="1" dirty="0">
                <a:solidFill>
                  <a:srgbClr val="C00000"/>
                </a:solidFill>
                <a:latin typeface="Montserrat SemiBold" panose="00000700000000000000" pitchFamily="2" charset="0"/>
              </a:rPr>
              <a:t>Q1 2024 : </a:t>
            </a:r>
            <a:r>
              <a:rPr lang="fr-FR" altLang="fr-FR" b="1" dirty="0">
                <a:solidFill>
                  <a:schemeClr val="tx1">
                    <a:lumMod val="75000"/>
                    <a:lumOff val="25000"/>
                  </a:schemeClr>
                </a:solidFill>
                <a:latin typeface="Montserrat SemiBold" panose="00000700000000000000" pitchFamily="2" charset="0"/>
              </a:rPr>
              <a:t>Heure du jeudi du 4 janvier 2024</a:t>
            </a:r>
          </a:p>
        </p:txBody>
      </p:sp>
      <p:sp>
        <p:nvSpPr>
          <p:cNvPr id="5" name="Espace réservé du texte 3">
            <a:extLst>
              <a:ext uri="{FF2B5EF4-FFF2-40B4-BE49-F238E27FC236}">
                <a16:creationId xmlns:a16="http://schemas.microsoft.com/office/drawing/2014/main" id="{96C33FA4-F4FB-C602-4C88-40AB9508312B}"/>
              </a:ext>
            </a:extLst>
          </p:cNvPr>
          <p:cNvSpPr txBox="1">
            <a:spLocks noChangeArrowheads="1"/>
          </p:cNvSpPr>
          <p:nvPr/>
        </p:nvSpPr>
        <p:spPr bwMode="auto">
          <a:xfrm>
            <a:off x="687388" y="5635625"/>
            <a:ext cx="8999537" cy="246221"/>
          </a:xfrm>
          <a:prstGeom prst="rect">
            <a:avLst/>
          </a:prstGeom>
          <a:noFill/>
          <a:ln>
            <a:noFill/>
          </a:ln>
        </p:spPr>
        <p:txBody>
          <a:bodyPr vert="horz" wrap="square" lIns="0" tIns="0" rIns="0" bIns="0" numCol="1" rtlCol="0" anchor="t" anchorCtr="0" compatLnSpc="1">
            <a:prstTxWarp prst="textNoShape">
              <a:avLst/>
            </a:prstTxWarp>
            <a:sp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sz="2000" b="0" cap="none" baseline="0">
                <a:solidFill>
                  <a:schemeClr val="tx1"/>
                </a:solidFill>
                <a:effectLst/>
                <a:latin typeface="Montserrat SemiBold" panose="00000700000000000000" pitchFamily="50" charset="0"/>
                <a:ea typeface="Roboto" panose="02000000000000000000" pitchFamily="2" charset="0"/>
                <a:cs typeface="Roboto" panose="02000000000000000000" pitchFamily="2" charset="0"/>
                <a:sym typeface="Arial" panose="020B0604020202020204" pitchFamily="34" charset="0"/>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altLang="fr-FR" sz="1600" i="1" kern="0" dirty="0">
                <a:solidFill>
                  <a:schemeClr val="tx1">
                    <a:lumMod val="75000"/>
                    <a:lumOff val="25000"/>
                  </a:schemeClr>
                </a:solidFill>
                <a:latin typeface="Montserrat SemiBold" panose="00000700000000000000" pitchFamily="2" charset="0"/>
              </a:rPr>
              <a:t>Marchés Grand Public et Premium – Marché des Professionnels</a:t>
            </a:r>
          </a:p>
        </p:txBody>
      </p:sp>
    </p:spTree>
    <p:extLst>
      <p:ext uri="{BB962C8B-B14F-4D97-AF65-F5344CB8AC3E}">
        <p14:creationId xmlns:p14="http://schemas.microsoft.com/office/powerpoint/2010/main" val="17905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Introduction</a:t>
            </a:r>
          </a:p>
        </p:txBody>
      </p:sp>
      <p:sp>
        <p:nvSpPr>
          <p:cNvPr id="11" name="Espace réservé du contenu 10">
            <a:extLst>
              <a:ext uri="{FF2B5EF4-FFF2-40B4-BE49-F238E27FC236}">
                <a16:creationId xmlns:a16="http://schemas.microsoft.com/office/drawing/2014/main" id="{8B9E31B0-5F14-FE7D-904E-6B10A261BFCE}"/>
              </a:ext>
            </a:extLst>
          </p:cNvPr>
          <p:cNvSpPr>
            <a:spLocks noGrp="1"/>
          </p:cNvSpPr>
          <p:nvPr>
            <p:ph sz="quarter" idx="13"/>
          </p:nvPr>
        </p:nvSpPr>
        <p:spPr>
          <a:xfrm>
            <a:off x="5399403" y="1645714"/>
            <a:ext cx="6313221" cy="3775466"/>
          </a:xfrm>
        </p:spPr>
        <p:txBody>
          <a:bodyPr>
            <a:normAutofit lnSpcReduction="10000"/>
          </a:bodyPr>
          <a:lstStyle/>
          <a:p>
            <a:r>
              <a:rPr lang="fr-FR" b="1" dirty="0"/>
              <a:t>« Plus vite, plus haut, plus fort… </a:t>
            </a:r>
            <a:r>
              <a:rPr lang="fr-FR" b="1" dirty="0">
                <a:solidFill>
                  <a:srgbClr val="C00000"/>
                </a:solidFill>
              </a:rPr>
              <a:t>Ensemble !</a:t>
            </a:r>
            <a:r>
              <a:rPr lang="fr-FR" b="1" dirty="0"/>
              <a:t> »</a:t>
            </a:r>
            <a:r>
              <a:rPr lang="fr-FR" b="1" dirty="0">
                <a:highlight>
                  <a:srgbClr val="FFFF00"/>
                </a:highlight>
              </a:rPr>
              <a:t> </a:t>
            </a:r>
          </a:p>
          <a:p>
            <a:pPr lvl="1"/>
            <a:endParaRPr lang="fr-FR" dirty="0"/>
          </a:p>
          <a:p>
            <a:pPr lvl="1"/>
            <a:r>
              <a:rPr lang="fr-FR" sz="1200" b="1" dirty="0"/>
              <a:t>La devise olympique, </a:t>
            </a:r>
            <a:r>
              <a:rPr lang="fr-FR" sz="1200" i="1" dirty="0"/>
              <a:t>« </a:t>
            </a:r>
            <a:r>
              <a:rPr lang="fr-FR" sz="1200" i="1" dirty="0" err="1"/>
              <a:t>Citius</a:t>
            </a:r>
            <a:r>
              <a:rPr lang="fr-FR" sz="1200" i="1" dirty="0"/>
              <a:t>, </a:t>
            </a:r>
            <a:r>
              <a:rPr lang="fr-FR" sz="1200" i="1" dirty="0" err="1"/>
              <a:t>Altius</a:t>
            </a:r>
            <a:r>
              <a:rPr lang="fr-FR" sz="1200" i="1" dirty="0"/>
              <a:t>, </a:t>
            </a:r>
            <a:r>
              <a:rPr lang="fr-FR" sz="1200" i="1" dirty="0" err="1"/>
              <a:t>Fortius</a:t>
            </a:r>
            <a:r>
              <a:rPr lang="fr-FR" sz="1200" i="1" dirty="0"/>
              <a:t> » </a:t>
            </a:r>
            <a:r>
              <a:rPr lang="fr-FR" sz="1200" dirty="0"/>
              <a:t>en latin signifie </a:t>
            </a:r>
            <a:r>
              <a:rPr lang="fr-FR" sz="1200" b="1" dirty="0">
                <a:solidFill>
                  <a:srgbClr val="C00000"/>
                </a:solidFill>
              </a:rPr>
              <a:t>«  Plus vite, plus haut, plus fort » </a:t>
            </a:r>
            <a:r>
              <a:rPr lang="fr-FR" sz="1200" dirty="0"/>
              <a:t>sera nôtre, tous</a:t>
            </a:r>
            <a:r>
              <a:rPr lang="fr-FR" sz="1200" b="1" dirty="0"/>
              <a:t> </a:t>
            </a:r>
            <a:r>
              <a:rPr lang="fr-FR" sz="1200" b="1" dirty="0">
                <a:solidFill>
                  <a:srgbClr val="C00000"/>
                </a:solidFill>
              </a:rPr>
              <a:t>ensemble</a:t>
            </a:r>
            <a:r>
              <a:rPr lang="fr-FR" sz="1200" dirty="0"/>
              <a:t>, tout au long de l’année 2024 :</a:t>
            </a:r>
          </a:p>
          <a:p>
            <a:pPr marL="449262" lvl="1" indent="0">
              <a:buNone/>
            </a:pPr>
            <a:endParaRPr lang="fr-FR" sz="1200" dirty="0"/>
          </a:p>
          <a:p>
            <a:pPr lvl="2"/>
            <a:r>
              <a:rPr lang="fr-FR" sz="1000" dirty="0"/>
              <a:t>Tout d’abord parce que le </a:t>
            </a:r>
            <a:r>
              <a:rPr lang="fr-FR" sz="1000" b="1" dirty="0"/>
              <a:t>Groupe BPCE est Partenaire Premium </a:t>
            </a:r>
            <a:r>
              <a:rPr lang="fr-FR" sz="1000" dirty="0"/>
              <a:t>des Jeux Olympiques et Paralympiques de Paris 2024. Au-delà d’un simple engagement d’image et de sponsoring, ce partenariat vient nourrir l’ambition du Groupe de devenir l’acteur bancaire de référence de l’économie du sport.</a:t>
            </a:r>
          </a:p>
          <a:p>
            <a:pPr lvl="2"/>
            <a:r>
              <a:rPr lang="fr-FR" sz="1000" b="1" dirty="0"/>
              <a:t>Et parce que cette devise, </a:t>
            </a:r>
            <a:r>
              <a:rPr lang="fr-FR" sz="1000" b="1" dirty="0">
                <a:solidFill>
                  <a:srgbClr val="C00000"/>
                </a:solidFill>
              </a:rPr>
              <a:t>qui symbolise les aspirations du sport et du dépassement de soi</a:t>
            </a:r>
            <a:r>
              <a:rPr lang="fr-FR" sz="1000" b="1" dirty="0"/>
              <a:t>, va toutes et tous nous mobiliser, </a:t>
            </a:r>
            <a:r>
              <a:rPr lang="fr-FR" sz="1000" b="1" dirty="0">
                <a:solidFill>
                  <a:srgbClr val="C00000"/>
                </a:solidFill>
              </a:rPr>
              <a:t>ensemble</a:t>
            </a:r>
            <a:r>
              <a:rPr lang="fr-FR" sz="1000" b="1" dirty="0"/>
              <a:t>, pour relever les défis et atteindre nos objectifs ambitieux.</a:t>
            </a:r>
          </a:p>
          <a:p>
            <a:pPr lvl="2"/>
            <a:endParaRPr lang="fr-FR" sz="1000" b="1" dirty="0"/>
          </a:p>
          <a:p>
            <a:pPr lvl="1"/>
            <a:r>
              <a:rPr lang="fr-FR" sz="1200" b="1" dirty="0"/>
              <a:t>Ce support est conçu pour vous. </a:t>
            </a:r>
            <a:r>
              <a:rPr lang="fr-FR" sz="1200" dirty="0"/>
              <a:t>Il se veut plus simple, plus accessible et plus proche.</a:t>
            </a:r>
          </a:p>
          <a:p>
            <a:pPr lvl="1"/>
            <a:endParaRPr lang="fr-FR" dirty="0"/>
          </a:p>
          <a:p>
            <a:pPr lvl="1"/>
            <a:endParaRPr lang="fr-FR" sz="1200" dirty="0"/>
          </a:p>
          <a:p>
            <a:pPr lvl="1"/>
            <a:endParaRPr lang="fr-FR" dirty="0"/>
          </a:p>
          <a:p>
            <a:pPr lvl="1"/>
            <a:endParaRPr lang="fr-FR" dirty="0"/>
          </a:p>
          <a:p>
            <a:pPr marL="812800" lvl="2" indent="0">
              <a:buNone/>
            </a:pPr>
            <a:endParaRPr lang="fr-FR" dirty="0"/>
          </a:p>
          <a:p>
            <a:pPr lvl="3"/>
            <a:endParaRPr lang="fr-FR"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a:xfrm>
            <a:off x="479376" y="1175946"/>
            <a:ext cx="11233248" cy="384043"/>
          </a:xfrm>
        </p:spPr>
        <p:txBody>
          <a:bodyPr>
            <a:normAutofit/>
          </a:bodyPr>
          <a:lstStyle/>
          <a:p>
            <a:pPr fontAlgn="auto">
              <a:buClr>
                <a:schemeClr val="accent6"/>
              </a:buClr>
              <a:defRPr/>
            </a:pPr>
            <a:r>
              <a:rPr lang="fr-FR" dirty="0">
                <a:solidFill>
                  <a:srgbClr val="C00000"/>
                </a:solidFill>
              </a:rPr>
              <a:t>2024, année Olympique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Professionnels </a:t>
            </a:r>
          </a:p>
        </p:txBody>
      </p:sp>
      <p:pic>
        <p:nvPicPr>
          <p:cNvPr id="17" name="Image 16" descr="Une image contenant Danse, sport, genou, chaussures&#10;&#10;Description générée automatiquement">
            <a:extLst>
              <a:ext uri="{FF2B5EF4-FFF2-40B4-BE49-F238E27FC236}">
                <a16:creationId xmlns:a16="http://schemas.microsoft.com/office/drawing/2014/main" id="{7ED86820-FDE1-F726-9AE9-9C6FE756954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72916" y="1805040"/>
            <a:ext cx="5226487" cy="3456814"/>
          </a:xfrm>
          <a:prstGeom prst="rect">
            <a:avLst/>
          </a:prstGeom>
        </p:spPr>
      </p:pic>
      <p:pic>
        <p:nvPicPr>
          <p:cNvPr id="7" name="Image 6">
            <a:extLst>
              <a:ext uri="{FF2B5EF4-FFF2-40B4-BE49-F238E27FC236}">
                <a16:creationId xmlns:a16="http://schemas.microsoft.com/office/drawing/2014/main" id="{1518FD90-8A40-D65C-4DD1-6348A463EE95}"/>
              </a:ext>
            </a:extLst>
          </p:cNvPr>
          <p:cNvPicPr>
            <a:picLocks noChangeAspect="1"/>
          </p:cNvPicPr>
          <p:nvPr/>
        </p:nvPicPr>
        <p:blipFill>
          <a:blip r:embed="rId3"/>
          <a:stretch>
            <a:fillRect/>
          </a:stretch>
        </p:blipFill>
        <p:spPr>
          <a:xfrm>
            <a:off x="8222574" y="5506905"/>
            <a:ext cx="666877" cy="695872"/>
          </a:xfrm>
          <a:prstGeom prst="rect">
            <a:avLst/>
          </a:prstGeom>
        </p:spPr>
      </p:pic>
    </p:spTree>
    <p:extLst>
      <p:ext uri="{BB962C8B-B14F-4D97-AF65-F5344CB8AC3E}">
        <p14:creationId xmlns:p14="http://schemas.microsoft.com/office/powerpoint/2010/main" val="1591424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B36713C-0DDA-6432-D6BF-7CDD573D33A8}"/>
              </a:ext>
            </a:extLst>
          </p:cNvPr>
          <p:cNvSpPr>
            <a:spLocks noGrp="1"/>
          </p:cNvSpPr>
          <p:nvPr>
            <p:ph type="body" sz="quarter" idx="11"/>
          </p:nvPr>
        </p:nvSpPr>
        <p:spPr>
          <a:xfrm>
            <a:off x="4567238" y="1480182"/>
            <a:ext cx="7308850" cy="722312"/>
          </a:xfrm>
        </p:spPr>
        <p:txBody>
          <a:bodyPr/>
          <a:lstStyle/>
          <a:p>
            <a:pPr fontAlgn="auto">
              <a:buClr>
                <a:schemeClr val="accent6"/>
              </a:buClr>
              <a:defRPr/>
            </a:pPr>
            <a:r>
              <a:rPr lang="fr-FR" dirty="0"/>
              <a:t>Nos ambitions majeures</a:t>
            </a:r>
            <a:endParaRPr dirty="0"/>
          </a:p>
        </p:txBody>
      </p:sp>
      <p:cxnSp>
        <p:nvCxnSpPr>
          <p:cNvPr id="12" name="Connecteur droit 11">
            <a:extLst>
              <a:ext uri="{FF2B5EF4-FFF2-40B4-BE49-F238E27FC236}">
                <a16:creationId xmlns:a16="http://schemas.microsoft.com/office/drawing/2014/main" id="{6A6199B5-690E-8B69-A958-FD88110C717D}"/>
              </a:ext>
            </a:extLst>
          </p:cNvPr>
          <p:cNvCxnSpPr>
            <a:cxnSpLocks/>
          </p:cNvCxnSpPr>
          <p:nvPr/>
        </p:nvCxnSpPr>
        <p:spPr>
          <a:xfrm>
            <a:off x="3524250" y="1384932"/>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u texte 1">
            <a:extLst>
              <a:ext uri="{FF2B5EF4-FFF2-40B4-BE49-F238E27FC236}">
                <a16:creationId xmlns:a16="http://schemas.microsoft.com/office/drawing/2014/main" id="{8E23BDF0-8498-5707-ECB7-7F8A41950C6D}"/>
              </a:ext>
            </a:extLst>
          </p:cNvPr>
          <p:cNvSpPr txBox="1">
            <a:spLocks/>
          </p:cNvSpPr>
          <p:nvPr/>
        </p:nvSpPr>
        <p:spPr>
          <a:xfrm>
            <a:off x="3393281" y="1563274"/>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FFC000"/>
                </a:solidFill>
              </a:rPr>
              <a:t>01</a:t>
            </a:r>
          </a:p>
        </p:txBody>
      </p:sp>
      <p:sp>
        <p:nvSpPr>
          <p:cNvPr id="15" name="Espace réservé du texte 1">
            <a:extLst>
              <a:ext uri="{FF2B5EF4-FFF2-40B4-BE49-F238E27FC236}">
                <a16:creationId xmlns:a16="http://schemas.microsoft.com/office/drawing/2014/main" id="{918466B2-C6BE-3EE9-C17B-31378E790D1B}"/>
              </a:ext>
            </a:extLst>
          </p:cNvPr>
          <p:cNvSpPr txBox="1">
            <a:spLocks/>
          </p:cNvSpPr>
          <p:nvPr/>
        </p:nvSpPr>
        <p:spPr>
          <a:xfrm>
            <a:off x="3393278" y="2456597"/>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C00000"/>
                </a:solidFill>
              </a:rPr>
              <a:t>02</a:t>
            </a:r>
          </a:p>
        </p:txBody>
      </p:sp>
      <p:sp>
        <p:nvSpPr>
          <p:cNvPr id="18" name="ZoneTexte 17">
            <a:extLst>
              <a:ext uri="{FF2B5EF4-FFF2-40B4-BE49-F238E27FC236}">
                <a16:creationId xmlns:a16="http://schemas.microsoft.com/office/drawing/2014/main" id="{29607B75-0E7D-00D3-4C22-004055165141}"/>
              </a:ext>
            </a:extLst>
          </p:cNvPr>
          <p:cNvSpPr txBox="1"/>
          <p:nvPr/>
        </p:nvSpPr>
        <p:spPr>
          <a:xfrm>
            <a:off x="4471988" y="2501875"/>
            <a:ext cx="7308850" cy="1517338"/>
          </a:xfrm>
          <a:prstGeom prst="rect">
            <a:avLst/>
          </a:prstGeom>
          <a:noFill/>
        </p:spPr>
        <p:txBody>
          <a:bodyPr wrap="square" rtlCol="0">
            <a:spAutoFit/>
          </a:bodyPr>
          <a:lstStyle/>
          <a:p>
            <a:r>
              <a:rPr lang="fr-FR" sz="2130" dirty="0">
                <a:latin typeface="Montserrat" panose="00000500000000000000" pitchFamily="2" charset="0"/>
              </a:rPr>
              <a:t>Le programme des offres de compétition sur le quadrimestre</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Marché Grand Public</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Marché Premium</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Marché des Professionnels</a:t>
            </a:r>
          </a:p>
        </p:txBody>
      </p:sp>
      <p:sp>
        <p:nvSpPr>
          <p:cNvPr id="23" name="Espace réservé du texte 1">
            <a:extLst>
              <a:ext uri="{FF2B5EF4-FFF2-40B4-BE49-F238E27FC236}">
                <a16:creationId xmlns:a16="http://schemas.microsoft.com/office/drawing/2014/main" id="{9E1943C3-FC82-F6EC-007D-621D33E03944}"/>
              </a:ext>
            </a:extLst>
          </p:cNvPr>
          <p:cNvSpPr txBox="1">
            <a:spLocks/>
          </p:cNvSpPr>
          <p:nvPr/>
        </p:nvSpPr>
        <p:spPr>
          <a:xfrm>
            <a:off x="3393278" y="4227641"/>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7030A0"/>
                </a:solidFill>
              </a:rPr>
              <a:t>03</a:t>
            </a:r>
          </a:p>
        </p:txBody>
      </p:sp>
      <p:sp>
        <p:nvSpPr>
          <p:cNvPr id="24" name="ZoneTexte 23">
            <a:extLst>
              <a:ext uri="{FF2B5EF4-FFF2-40B4-BE49-F238E27FC236}">
                <a16:creationId xmlns:a16="http://schemas.microsoft.com/office/drawing/2014/main" id="{090380F6-1EAB-8EEE-146A-6361033E1F0F}"/>
              </a:ext>
            </a:extLst>
          </p:cNvPr>
          <p:cNvSpPr txBox="1"/>
          <p:nvPr/>
        </p:nvSpPr>
        <p:spPr>
          <a:xfrm>
            <a:off x="4471988" y="4227641"/>
            <a:ext cx="7308850" cy="912558"/>
          </a:xfrm>
          <a:prstGeom prst="rect">
            <a:avLst/>
          </a:prstGeom>
          <a:noFill/>
        </p:spPr>
        <p:txBody>
          <a:bodyPr wrap="square" rtlCol="0">
            <a:spAutoFit/>
          </a:bodyPr>
          <a:lstStyle/>
          <a:p>
            <a:r>
              <a:rPr lang="fr-FR" sz="2130" dirty="0">
                <a:latin typeface="Montserrat" panose="00000500000000000000" pitchFamily="2" charset="0"/>
              </a:rPr>
              <a:t>L’essentiel de chaque univers</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Marchés Grand Public et Premium</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 des Professionnels</a:t>
            </a:r>
          </a:p>
        </p:txBody>
      </p:sp>
      <p:cxnSp>
        <p:nvCxnSpPr>
          <p:cNvPr id="26" name="Connecteur droit 25">
            <a:extLst>
              <a:ext uri="{FF2B5EF4-FFF2-40B4-BE49-F238E27FC236}">
                <a16:creationId xmlns:a16="http://schemas.microsoft.com/office/drawing/2014/main" id="{C834C0D1-3719-56A8-F588-474E8E0DE0AA}"/>
              </a:ext>
            </a:extLst>
          </p:cNvPr>
          <p:cNvCxnSpPr>
            <a:cxnSpLocks/>
          </p:cNvCxnSpPr>
          <p:nvPr/>
        </p:nvCxnSpPr>
        <p:spPr>
          <a:xfrm>
            <a:off x="3524250" y="2297254"/>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E1CF4B59-E5A9-7181-1BA9-E4CF8A6E30B3}"/>
              </a:ext>
            </a:extLst>
          </p:cNvPr>
          <p:cNvCxnSpPr>
            <a:cxnSpLocks/>
          </p:cNvCxnSpPr>
          <p:nvPr/>
        </p:nvCxnSpPr>
        <p:spPr>
          <a:xfrm>
            <a:off x="3590925" y="4156707"/>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D14FE6F-0666-262F-BBD5-9C0650820CAF}"/>
              </a:ext>
            </a:extLst>
          </p:cNvPr>
          <p:cNvCxnSpPr>
            <a:cxnSpLocks/>
          </p:cNvCxnSpPr>
          <p:nvPr/>
        </p:nvCxnSpPr>
        <p:spPr>
          <a:xfrm>
            <a:off x="3590925" y="5242557"/>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309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196F31FE-E571-BB50-E551-F93F61B9C463}"/>
              </a:ext>
            </a:extLst>
          </p:cNvPr>
          <p:cNvSpPr>
            <a:spLocks noGrp="1"/>
          </p:cNvSpPr>
          <p:nvPr>
            <p:ph type="body" sz="quarter" idx="13"/>
          </p:nvPr>
        </p:nvSpPr>
        <p:spPr/>
        <p:txBody>
          <a:bodyPr/>
          <a:lstStyle/>
          <a:p>
            <a:pPr fontAlgn="auto">
              <a:spcBef>
                <a:spcPts val="0"/>
              </a:spcBef>
              <a:spcAft>
                <a:spcPts val="0"/>
              </a:spcAft>
              <a:buClr>
                <a:schemeClr val="accent6"/>
              </a:buClr>
              <a:defRPr/>
            </a:pPr>
            <a:r>
              <a:rPr lang="fr-FR" dirty="0"/>
              <a:t>Nos ambitions majeures</a:t>
            </a:r>
          </a:p>
          <a:p>
            <a:pPr fontAlgn="auto">
              <a:spcBef>
                <a:spcPts val="0"/>
              </a:spcBef>
              <a:spcAft>
                <a:spcPts val="0"/>
              </a:spcAft>
              <a:buClr>
                <a:schemeClr val="accent6"/>
              </a:buClr>
              <a:defRPr/>
            </a:pPr>
            <a:r>
              <a:rPr dirty="0"/>
              <a:t> </a:t>
            </a:r>
          </a:p>
        </p:txBody>
      </p:sp>
      <p:sp>
        <p:nvSpPr>
          <p:cNvPr id="10243" name="Espace réservé du texte 14">
            <a:extLst>
              <a:ext uri="{FF2B5EF4-FFF2-40B4-BE49-F238E27FC236}">
                <a16:creationId xmlns:a16="http://schemas.microsoft.com/office/drawing/2014/main" id="{901307E7-31FF-77AC-20AD-A8F2C6436D0B}"/>
              </a:ext>
            </a:extLst>
          </p:cNvPr>
          <p:cNvSpPr>
            <a:spLocks noGrp="1" noChangeArrowheads="1"/>
          </p:cNvSpPr>
          <p:nvPr>
            <p:ph type="body" sz="quarter" idx="14"/>
          </p:nvPr>
        </p:nvSpPr>
        <p:spPr bwMode="auto"/>
        <p:txBody>
          <a:bodyPr numCol="1" compatLnSpc="1">
            <a:prstTxWarp prst="textNoShape">
              <a:avLst/>
            </a:prstTxWarp>
          </a:bodyPr>
          <a:lstStyle/>
          <a:p>
            <a:r>
              <a:rPr altLang="fr-FR" dirty="0">
                <a:latin typeface="Montserrat" panose="02000505000000020004" pitchFamily="2" charset="0"/>
                <a:ea typeface="Montserrat" panose="02000505000000020004" pitchFamily="2" charset="0"/>
                <a:sym typeface="Arial" panose="020B0604020202020204" pitchFamily="34" charset="0"/>
              </a:rPr>
              <a:t>01</a:t>
            </a:r>
          </a:p>
        </p:txBody>
      </p:sp>
      <p:pic>
        <p:nvPicPr>
          <p:cNvPr id="5" name="Espace réservé pour une image  4" descr="Une image contenant Condition physique, Danse, Cuisse, genou&#10;&#10;Description générée automatiquement">
            <a:extLst>
              <a:ext uri="{FF2B5EF4-FFF2-40B4-BE49-F238E27FC236}">
                <a16:creationId xmlns:a16="http://schemas.microsoft.com/office/drawing/2014/main" id="{E54D9B55-B4E9-C8A0-C853-422294D1D2C3}"/>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004560" y="0"/>
            <a:ext cx="6187440" cy="6858001"/>
          </a:xfrm>
        </p:spPr>
      </p:pic>
    </p:spTree>
    <p:extLst>
      <p:ext uri="{BB962C8B-B14F-4D97-AF65-F5344CB8AC3E}">
        <p14:creationId xmlns:p14="http://schemas.microsoft.com/office/powerpoint/2010/main" val="3683278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4348" y="1747754"/>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Nos ambitions majeures</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a:bodyPr>
          <a:lstStyle/>
          <a:p>
            <a:r>
              <a:rPr lang="fr-FR" kern="0" dirty="0"/>
              <a:t>Avec l’appui d’une présence et d’une visibilité importante en tant que </a:t>
            </a:r>
            <a:r>
              <a:rPr lang="fr-FR" b="1" kern="0" dirty="0">
                <a:solidFill>
                  <a:srgbClr val="C00000"/>
                </a:solidFill>
              </a:rPr>
              <a:t>partenaire premium des « JO Paris 2024 »</a:t>
            </a:r>
            <a:r>
              <a:rPr lang="fr-FR" b="1" kern="0" dirty="0"/>
              <a:t>, notre ambition de développement est largement réaffirmée pour cette nouvelle année </a:t>
            </a:r>
            <a:r>
              <a:rPr lang="fr-FR" kern="0" dirty="0"/>
              <a:t>et nos efforts doivent être mobilisés vers la recherche d’une nouvelle dynamique de </a:t>
            </a:r>
            <a:r>
              <a:rPr lang="fr-FR" b="1" kern="0" dirty="0">
                <a:solidFill>
                  <a:srgbClr val="C00000"/>
                </a:solidFill>
              </a:rPr>
              <a:t>Collecte</a:t>
            </a:r>
            <a:r>
              <a:rPr lang="fr-FR" kern="0" dirty="0"/>
              <a:t>, de </a:t>
            </a:r>
            <a:r>
              <a:rPr lang="fr-FR" b="1" kern="0" dirty="0">
                <a:solidFill>
                  <a:srgbClr val="C00000"/>
                </a:solidFill>
              </a:rPr>
              <a:t>Conquête</a:t>
            </a:r>
            <a:r>
              <a:rPr lang="fr-FR" kern="0" dirty="0"/>
              <a:t> et d’</a:t>
            </a:r>
            <a:r>
              <a:rPr lang="fr-FR" b="1" kern="0" dirty="0">
                <a:solidFill>
                  <a:srgbClr val="C00000"/>
                </a:solidFill>
              </a:rPr>
              <a:t>Equipement.</a:t>
            </a:r>
          </a:p>
          <a:p>
            <a:endParaRPr lang="fr-FR" b="1" kern="0" dirty="0">
              <a:solidFill>
                <a:srgbClr val="C00000"/>
              </a:solidFill>
            </a:endParaRPr>
          </a:p>
          <a:p>
            <a:r>
              <a:rPr lang="fr-FR" kern="0" dirty="0"/>
              <a:t>Nous avons plusieurs </a:t>
            </a:r>
            <a:r>
              <a:rPr lang="fr-FR" b="1" kern="0" dirty="0">
                <a:solidFill>
                  <a:srgbClr val="C00000"/>
                </a:solidFill>
              </a:rPr>
              <a:t>axes incontournables </a:t>
            </a:r>
            <a:r>
              <a:rPr lang="fr-FR" kern="0" dirty="0"/>
              <a:t>:</a:t>
            </a:r>
          </a:p>
          <a:p>
            <a:endParaRPr lang="fr-FR" sz="1200" kern="0" dirty="0"/>
          </a:p>
          <a:p>
            <a:pPr lvl="1"/>
            <a:r>
              <a:rPr lang="fr-FR" sz="1200" kern="0" dirty="0"/>
              <a:t>Poursuivre le </a:t>
            </a:r>
            <a:r>
              <a:rPr lang="fr-FR" sz="1200" b="1" kern="0" dirty="0"/>
              <a:t>développement de notre fonds de commerce </a:t>
            </a:r>
            <a:r>
              <a:rPr lang="fr-FR" sz="1200" kern="0" dirty="0"/>
              <a:t>et la dynamique en </a:t>
            </a:r>
            <a:r>
              <a:rPr lang="fr-FR" sz="1200" b="1" kern="0" dirty="0"/>
              <a:t>conquête de nouveaux clients </a:t>
            </a:r>
            <a:r>
              <a:rPr lang="fr-FR" sz="1200" kern="0" dirty="0"/>
              <a:t>;</a:t>
            </a:r>
          </a:p>
          <a:p>
            <a:pPr lvl="1"/>
            <a:r>
              <a:rPr lang="fr-FR" sz="1200" kern="0" dirty="0"/>
              <a:t>Accompagner </a:t>
            </a:r>
            <a:r>
              <a:rPr lang="fr-FR" sz="1200" dirty="0"/>
              <a:t>no</a:t>
            </a:r>
            <a:r>
              <a:rPr lang="fr-FR" sz="1200" kern="0" dirty="0"/>
              <a:t>s clients dans </a:t>
            </a:r>
            <a:r>
              <a:rPr lang="fr-FR" sz="1200" b="1" kern="0" dirty="0"/>
              <a:t>le financement de leurs projets </a:t>
            </a:r>
            <a:r>
              <a:rPr lang="fr-FR" sz="1200" kern="0" dirty="0"/>
              <a:t>et pour ce faire, </a:t>
            </a:r>
            <a:r>
              <a:rPr lang="fr-FR" sz="1200" b="1" kern="0" dirty="0">
                <a:solidFill>
                  <a:srgbClr val="C00000"/>
                </a:solidFill>
              </a:rPr>
              <a:t>la collecte sera une priorité forte </a:t>
            </a:r>
            <a:r>
              <a:rPr lang="fr-FR" sz="1200" kern="0" dirty="0"/>
              <a:t>;</a:t>
            </a:r>
          </a:p>
          <a:p>
            <a:pPr lvl="1"/>
            <a:r>
              <a:rPr lang="fr-FR" sz="1200" b="1" kern="0" dirty="0"/>
              <a:t>Développer l’équipement </a:t>
            </a:r>
            <a:r>
              <a:rPr lang="fr-FR" sz="1200" kern="0" dirty="0"/>
              <a:t>de </a:t>
            </a:r>
            <a:r>
              <a:rPr lang="fr-FR" sz="1200" dirty="0"/>
              <a:t>nos</a:t>
            </a:r>
            <a:r>
              <a:rPr lang="fr-FR" sz="1200" kern="0" dirty="0"/>
              <a:t> clients en </a:t>
            </a:r>
            <a:r>
              <a:rPr lang="fr-FR" sz="1200" b="1" kern="0" dirty="0"/>
              <a:t>bancarisation </a:t>
            </a:r>
            <a:r>
              <a:rPr lang="fr-FR" sz="1200" kern="0" dirty="0"/>
              <a:t>et </a:t>
            </a:r>
            <a:r>
              <a:rPr lang="fr-FR" sz="1200" dirty="0"/>
              <a:t>en </a:t>
            </a:r>
            <a:r>
              <a:rPr lang="fr-FR" sz="1200" b="1" dirty="0"/>
              <a:t>assurance &amp; prévoyance</a:t>
            </a:r>
            <a:r>
              <a:rPr lang="fr-FR" sz="1200" kern="0" dirty="0"/>
              <a:t> pour les </a:t>
            </a:r>
            <a:r>
              <a:rPr lang="fr-FR" sz="1200" b="1" kern="0" dirty="0"/>
              <a:t>fidéliser</a:t>
            </a:r>
            <a:r>
              <a:rPr lang="fr-FR" sz="1200" kern="0" dirty="0"/>
              <a:t> ;</a:t>
            </a:r>
          </a:p>
          <a:p>
            <a:pPr lvl="1"/>
            <a:r>
              <a:rPr lang="fr-FR" sz="1200" b="1" kern="0" dirty="0"/>
              <a:t>Apporter des services complémentaires </a:t>
            </a:r>
            <a:r>
              <a:rPr lang="fr-FR" sz="1200" kern="0" dirty="0"/>
              <a:t>à forte valeur ajoutée avec nos partenaires (COZYNERGY, PAPERNEST…) ;</a:t>
            </a:r>
          </a:p>
          <a:p>
            <a:pPr lvl="1"/>
            <a:r>
              <a:rPr lang="fr-FR" sz="1200" kern="0" dirty="0"/>
              <a:t>Et tout ceci avec comme </a:t>
            </a:r>
            <a:r>
              <a:rPr lang="fr-FR" sz="1200" b="1" kern="0" dirty="0">
                <a:solidFill>
                  <a:srgbClr val="C00000"/>
                </a:solidFill>
              </a:rPr>
              <a:t>fil rouge</a:t>
            </a:r>
            <a:r>
              <a:rPr lang="fr-FR" sz="1200" kern="0" dirty="0"/>
              <a:t>, la </a:t>
            </a:r>
            <a:r>
              <a:rPr lang="fr-FR" sz="1200" b="1" kern="0" dirty="0"/>
              <a:t>satisfaction </a:t>
            </a:r>
            <a:r>
              <a:rPr lang="fr-FR" sz="1200" kern="0" dirty="0"/>
              <a:t>au cœur de nos actions quotidiennes.</a:t>
            </a:r>
          </a:p>
          <a:p>
            <a:endParaRPr lang="fr-FR"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lstStyle/>
          <a:p>
            <a:pPr fontAlgn="auto">
              <a:buClr>
                <a:schemeClr val="accent6"/>
              </a:buClr>
              <a:defRPr/>
            </a:pPr>
            <a:r>
              <a:rPr lang="fr-FR" dirty="0">
                <a:solidFill>
                  <a:schemeClr val="tx1"/>
                </a:solidFill>
              </a:rPr>
              <a:t>«</a:t>
            </a:r>
            <a:r>
              <a:rPr lang="fr-FR" dirty="0">
                <a:solidFill>
                  <a:srgbClr val="C00000"/>
                </a:solidFill>
              </a:rPr>
              <a:t> </a:t>
            </a:r>
            <a:r>
              <a:rPr lang="fr-FR" dirty="0">
                <a:solidFill>
                  <a:schemeClr val="tx1"/>
                </a:solidFill>
              </a:rPr>
              <a:t>Plus vite, plus haut, plus fort… </a:t>
            </a:r>
            <a:r>
              <a:rPr lang="fr-FR" dirty="0">
                <a:solidFill>
                  <a:srgbClr val="C00000"/>
                </a:solidFill>
              </a:rPr>
              <a:t>Ensemble ! »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Professionnels </a:t>
            </a:r>
          </a:p>
        </p:txBody>
      </p:sp>
    </p:spTree>
    <p:extLst>
      <p:ext uri="{BB962C8B-B14F-4D97-AF65-F5344CB8AC3E}">
        <p14:creationId xmlns:p14="http://schemas.microsoft.com/office/powerpoint/2010/main" val="3250958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La part variable 2024</a:t>
            </a:r>
          </a:p>
        </p:txBody>
      </p:sp>
      <p:sp>
        <p:nvSpPr>
          <p:cNvPr id="3" name="Espace réservé du contenu 2">
            <a:extLst>
              <a:ext uri="{FF2B5EF4-FFF2-40B4-BE49-F238E27FC236}">
                <a16:creationId xmlns:a16="http://schemas.microsoft.com/office/drawing/2014/main" id="{A2EB6507-0052-D1CC-1CF6-4ADDAB8C3AB8}"/>
              </a:ext>
            </a:extLst>
          </p:cNvPr>
          <p:cNvSpPr>
            <a:spLocks noGrp="1"/>
          </p:cNvSpPr>
          <p:nvPr>
            <p:ph sz="quarter" idx="13"/>
          </p:nvPr>
        </p:nvSpPr>
        <p:spPr>
          <a:xfrm>
            <a:off x="2664635" y="1603425"/>
            <a:ext cx="9047989" cy="4677321"/>
          </a:xfrm>
        </p:spPr>
        <p:txBody>
          <a:bodyPr>
            <a:normAutofit lnSpcReduction="10000"/>
          </a:bodyPr>
          <a:lstStyle/>
          <a:p>
            <a:r>
              <a:rPr lang="fr-FR" dirty="0"/>
              <a:t>La Part Variable traduit le socle de la politique commerciale de la CEGEE au travers de nos enjeux majeurs : </a:t>
            </a:r>
          </a:p>
          <a:p>
            <a:pPr lvl="1"/>
            <a:r>
              <a:rPr lang="fr-FR" b="1" dirty="0">
                <a:solidFill>
                  <a:srgbClr val="C00000"/>
                </a:solidFill>
              </a:rPr>
              <a:t>la Collecte </a:t>
            </a:r>
            <a:r>
              <a:rPr lang="fr-FR" dirty="0"/>
              <a:t>pour accompagner le développement et améliorer la trajectoire de liquidité ;</a:t>
            </a:r>
          </a:p>
          <a:p>
            <a:pPr lvl="1"/>
            <a:r>
              <a:rPr lang="fr-FR" b="1" dirty="0">
                <a:solidFill>
                  <a:srgbClr val="C00000"/>
                </a:solidFill>
              </a:rPr>
              <a:t>la Conquête </a:t>
            </a:r>
            <a:r>
              <a:rPr lang="fr-FR" dirty="0"/>
              <a:t>pour développer le fonds de commerce avec les leviers du plan stratégique et la recommandation ;</a:t>
            </a:r>
          </a:p>
          <a:p>
            <a:pPr lvl="1"/>
            <a:r>
              <a:rPr lang="fr-FR" b="1" dirty="0">
                <a:solidFill>
                  <a:srgbClr val="C00000"/>
                </a:solidFill>
              </a:rPr>
              <a:t>la Satisfaction </a:t>
            </a:r>
            <a:r>
              <a:rPr lang="fr-FR" dirty="0"/>
              <a:t>pour réduire l’attrition au travers des actions concrètes de traitement du portefeuille et de l’amélioration de la joignabilité ;</a:t>
            </a:r>
          </a:p>
          <a:p>
            <a:pPr lvl="1"/>
            <a:r>
              <a:rPr lang="fr-FR" b="1" dirty="0">
                <a:solidFill>
                  <a:srgbClr val="C00000"/>
                </a:solidFill>
              </a:rPr>
              <a:t>la Création de valeur </a:t>
            </a:r>
            <a:r>
              <a:rPr lang="fr-FR" dirty="0"/>
              <a:t>avec l’accroissement des commissions, l’amélioration de la MNI et des synergies renforcées avec les marchés spécialisés.</a:t>
            </a:r>
          </a:p>
          <a:p>
            <a:r>
              <a:rPr lang="fr-FR" dirty="0"/>
              <a:t>Le mécanisme et les critères de part variable sont largement reconduits en 2024 avec quelques adaptations :</a:t>
            </a:r>
          </a:p>
          <a:p>
            <a:pPr lvl="1"/>
            <a:r>
              <a:rPr lang="fr-FR" dirty="0"/>
              <a:t>la modification de l’indicateur </a:t>
            </a:r>
            <a:r>
              <a:rPr lang="fr-FR" b="1" dirty="0">
                <a:solidFill>
                  <a:srgbClr val="C00000"/>
                </a:solidFill>
              </a:rPr>
              <a:t>d’intensité relationnelle </a:t>
            </a:r>
            <a:r>
              <a:rPr lang="fr-FR" dirty="0"/>
              <a:t>pour objectiver les contacts avec vente ;</a:t>
            </a:r>
          </a:p>
          <a:p>
            <a:pPr lvl="1"/>
            <a:r>
              <a:rPr lang="fr-FR" dirty="0"/>
              <a:t>la hausse du </a:t>
            </a:r>
            <a:r>
              <a:rPr lang="fr-FR" b="1" dirty="0">
                <a:solidFill>
                  <a:srgbClr val="C00000"/>
                </a:solidFill>
              </a:rPr>
              <a:t>poids de la collecte </a:t>
            </a:r>
            <a:r>
              <a:rPr lang="fr-FR" dirty="0"/>
              <a:t>avec l’intégration d’un indicateur d’Excédents de collecte globaux ;</a:t>
            </a:r>
          </a:p>
          <a:p>
            <a:pPr lvl="1"/>
            <a:r>
              <a:rPr lang="fr-FR" dirty="0"/>
              <a:t>l’intégration d’un indicateur sur le </a:t>
            </a:r>
            <a:r>
              <a:rPr lang="fr-FR" b="1" dirty="0">
                <a:solidFill>
                  <a:srgbClr val="C00000"/>
                </a:solidFill>
              </a:rPr>
              <a:t>taux de décroché des lignes conseillers et accueil </a:t>
            </a:r>
            <a:r>
              <a:rPr lang="fr-FR" dirty="0"/>
              <a:t>pour travailler au mieux notre joignabilité et ainsi continuer à faire progresser notre Satisfaction vers le +20 de NPS.</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a:xfrm>
            <a:off x="479376" y="939016"/>
            <a:ext cx="11712624" cy="578565"/>
          </a:xfrm>
        </p:spPr>
        <p:txBody>
          <a:bodyPr>
            <a:normAutofit/>
          </a:bodyPr>
          <a:lstStyle/>
          <a:p>
            <a:pPr fontAlgn="auto">
              <a:buClr>
                <a:schemeClr val="accent6"/>
              </a:buClr>
              <a:defRPr/>
            </a:pPr>
            <a:r>
              <a:rPr lang="fr-FR" dirty="0">
                <a:solidFill>
                  <a:srgbClr val="C00000"/>
                </a:solidFill>
              </a:rPr>
              <a:t>Une part variable </a:t>
            </a:r>
            <a:r>
              <a:rPr lang="fr-FR" dirty="0">
                <a:solidFill>
                  <a:schemeClr val="tx1"/>
                </a:solidFill>
              </a:rPr>
              <a:t>axée sur la </a:t>
            </a:r>
            <a:r>
              <a:rPr lang="fr-FR" dirty="0">
                <a:solidFill>
                  <a:srgbClr val="C00000"/>
                </a:solidFill>
              </a:rPr>
              <a:t>collecte</a:t>
            </a:r>
            <a:r>
              <a:rPr lang="fr-FR" dirty="0">
                <a:solidFill>
                  <a:schemeClr val="tx1"/>
                </a:solidFill>
              </a:rPr>
              <a:t> et </a:t>
            </a:r>
            <a:r>
              <a:rPr lang="fr-FR" dirty="0">
                <a:solidFill>
                  <a:srgbClr val="C00000"/>
                </a:solidFill>
              </a:rPr>
              <a:t>l’Epargne Financière</a:t>
            </a:r>
            <a:r>
              <a:rPr lang="fr-FR" dirty="0">
                <a:solidFill>
                  <a:schemeClr val="tx1"/>
                </a:solidFill>
              </a:rPr>
              <a:t>, qui porte une ambition de conquête </a:t>
            </a:r>
            <a:r>
              <a:rPr lang="fr-FR" dirty="0">
                <a:solidFill>
                  <a:srgbClr val="C00000"/>
                </a:solidFill>
              </a:rPr>
              <a:t>en optimisant notre PNB.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pic>
        <p:nvPicPr>
          <p:cNvPr id="9" name="Image 8" descr="Une image contenant chaussures, habits, Danse, personne&#10;&#10;Description générée automatiquement">
            <a:extLst>
              <a:ext uri="{FF2B5EF4-FFF2-40B4-BE49-F238E27FC236}">
                <a16:creationId xmlns:a16="http://schemas.microsoft.com/office/drawing/2014/main" id="{8E95CD6C-41E9-8B89-C29C-42C61F59FAB5}"/>
              </a:ext>
            </a:extLst>
          </p:cNvPr>
          <p:cNvPicPr>
            <a:picLocks noChangeAspect="1"/>
          </p:cNvPicPr>
          <p:nvPr/>
        </p:nvPicPr>
        <p:blipFill rotWithShape="1">
          <a:blip r:embed="rId2">
            <a:extLst>
              <a:ext uri="{28A0092B-C50C-407E-A947-70E740481C1C}">
                <a14:useLocalDpi xmlns:a14="http://schemas.microsoft.com/office/drawing/2010/main" val="0"/>
              </a:ext>
            </a:extLst>
          </a:blip>
          <a:srcRect l="9368" r="12910"/>
          <a:stretch/>
        </p:blipFill>
        <p:spPr>
          <a:xfrm>
            <a:off x="354348" y="1747753"/>
            <a:ext cx="2104891" cy="4060388"/>
          </a:xfrm>
          <a:prstGeom prst="rect">
            <a:avLst/>
          </a:prstGeom>
        </p:spPr>
      </p:pic>
    </p:spTree>
    <p:extLst>
      <p:ext uri="{BB962C8B-B14F-4D97-AF65-F5344CB8AC3E}">
        <p14:creationId xmlns:p14="http://schemas.microsoft.com/office/powerpoint/2010/main" val="24889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programme des offres de compétition</a:t>
            </a:r>
          </a:p>
          <a:p>
            <a:pPr fontAlgn="auto">
              <a:spcBef>
                <a:spcPts val="0"/>
              </a:spcBef>
              <a:spcAft>
                <a:spcPts val="0"/>
              </a:spcAft>
              <a:buClr>
                <a:schemeClr val="accent6"/>
              </a:buClr>
              <a:defRPr/>
            </a:pPr>
            <a:endParaRPr lang="fr-FR" dirty="0"/>
          </a:p>
        </p:txBody>
      </p:sp>
      <p:pic>
        <p:nvPicPr>
          <p:cNvPr id="7" name="Espace réservé pour une image  6" descr="Une image contenant sport, piste et terrain, Condition physique, personne&#10;&#10;Description générée automatiquement">
            <a:extLst>
              <a:ext uri="{FF2B5EF4-FFF2-40B4-BE49-F238E27FC236}">
                <a16:creationId xmlns:a16="http://schemas.microsoft.com/office/drawing/2014/main" id="{0BDB4C4D-46D0-1028-255F-73438E1234EB}"/>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flipH="1">
            <a:off x="6004560" y="-31158"/>
            <a:ext cx="6187440" cy="6889159"/>
          </a:xfrm>
        </p:spPr>
      </p:pic>
      <p:sp>
        <p:nvSpPr>
          <p:cNvPr id="2" name="Espace réservé du texte 13">
            <a:extLst>
              <a:ext uri="{FF2B5EF4-FFF2-40B4-BE49-F238E27FC236}">
                <a16:creationId xmlns:a16="http://schemas.microsoft.com/office/drawing/2014/main" id="{8B002634-0E47-30A5-898E-2FBF023AC1D6}"/>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C00000"/>
              </a:buClr>
              <a:buFont typeface="Wingdings" panose="05000000000000000000" pitchFamily="2" charset="2"/>
              <a:buChar char="§"/>
              <a:defRPr/>
            </a:pPr>
            <a:r>
              <a:rPr lang="fr-FR" sz="2000" kern="0" dirty="0">
                <a:solidFill>
                  <a:srgbClr val="C00000"/>
                </a:solidFill>
              </a:rPr>
              <a:t>Marché Grand Public</a:t>
            </a:r>
          </a:p>
          <a:p>
            <a:pPr fontAlgn="auto">
              <a:buClr>
                <a:srgbClr val="C00000"/>
              </a:buClr>
              <a:defRPr/>
            </a:pPr>
            <a:endParaRPr lang="fr-FR" kern="0" dirty="0">
              <a:solidFill>
                <a:srgbClr val="C00000"/>
              </a:solidFill>
            </a:endParaRPr>
          </a:p>
        </p:txBody>
      </p:sp>
    </p:spTree>
    <p:extLst>
      <p:ext uri="{BB962C8B-B14F-4D97-AF65-F5344CB8AC3E}">
        <p14:creationId xmlns:p14="http://schemas.microsoft.com/office/powerpoint/2010/main" val="2539250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a:t>
            </a:r>
            <a:r>
              <a:rPr lang="fr-FR" sz="1400" b="1" kern="0" dirty="0">
                <a:solidFill>
                  <a:schemeClr val="tx1">
                    <a:lumMod val="75000"/>
                    <a:lumOff val="25000"/>
                  </a:schemeClr>
                </a:solidFill>
              </a:rPr>
              <a:t>- Premium - Professionnels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2168005"/>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804585"/>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CONQUETE</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7" y="3543381"/>
            <a:ext cx="839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5025489"/>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5637057"/>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du GRAND PUBLIC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Janvier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Février</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Mars</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Avril</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24776" y="2585112"/>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24776" y="3006098"/>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24776" y="3729079"/>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24776" y="5237150"/>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24776" y="5885282"/>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ECB3DC58-FC97-838B-07F4-3DB8CFE70559}"/>
              </a:ext>
            </a:extLst>
          </p:cNvPr>
          <p:cNvSpPr txBox="1"/>
          <p:nvPr/>
        </p:nvSpPr>
        <p:spPr>
          <a:xfrm>
            <a:off x="4056134" y="1485369"/>
            <a:ext cx="2659462"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GAV : </a:t>
            </a:r>
            <a:r>
              <a:rPr lang="fr-FR" sz="1000" dirty="0">
                <a:solidFill>
                  <a:schemeClr val="tx1">
                    <a:lumMod val="75000"/>
                    <a:lumOff val="25000"/>
                  </a:schemeClr>
                </a:solidFill>
              </a:rPr>
              <a:t>30 euros offert - 15/01 au 12/02</a:t>
            </a:r>
          </a:p>
        </p:txBody>
      </p:sp>
      <p:sp>
        <p:nvSpPr>
          <p:cNvPr id="46" name="ZoneTexte 45">
            <a:extLst>
              <a:ext uri="{FF2B5EF4-FFF2-40B4-BE49-F238E27FC236}">
                <a16:creationId xmlns:a16="http://schemas.microsoft.com/office/drawing/2014/main" id="{1FE0C1FA-D5D5-0C10-D12F-A0958AB54A23}"/>
              </a:ext>
            </a:extLst>
          </p:cNvPr>
          <p:cNvSpPr txBox="1"/>
          <p:nvPr/>
        </p:nvSpPr>
        <p:spPr>
          <a:xfrm>
            <a:off x="2404537" y="3151922"/>
            <a:ext cx="3196163"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POTENTIEL CR : </a:t>
            </a:r>
            <a:r>
              <a:rPr lang="fr-FR" sz="1000" dirty="0">
                <a:solidFill>
                  <a:schemeClr val="tx1">
                    <a:lumMod val="75000"/>
                    <a:lumOff val="25000"/>
                  </a:schemeClr>
                </a:solidFill>
              </a:rPr>
              <a:t>équipement en Izicarte </a:t>
            </a: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40901" y="3697270"/>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a:off x="-14569" y="5779075"/>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14569" y="162999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22593" y="2572890"/>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40901" y="514681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7" name="Groupe 66">
            <a:extLst>
              <a:ext uri="{FF2B5EF4-FFF2-40B4-BE49-F238E27FC236}">
                <a16:creationId xmlns:a16="http://schemas.microsoft.com/office/drawing/2014/main" id="{21A3DAE9-EDD5-D959-6B26-F00CB58889F9}"/>
              </a:ext>
            </a:extLst>
          </p:cNvPr>
          <p:cNvGrpSpPr/>
          <p:nvPr/>
        </p:nvGrpSpPr>
        <p:grpSpPr>
          <a:xfrm>
            <a:off x="2123835" y="3137728"/>
            <a:ext cx="261906" cy="261906"/>
            <a:chOff x="6367098" y="4045728"/>
            <a:chExt cx="261906" cy="261906"/>
          </a:xfrm>
        </p:grpSpPr>
        <p:sp>
          <p:nvSpPr>
            <p:cNvPr id="12" name="Rectangle 11">
              <a:extLst>
                <a:ext uri="{FF2B5EF4-FFF2-40B4-BE49-F238E27FC236}">
                  <a16:creationId xmlns:a16="http://schemas.microsoft.com/office/drawing/2014/main" id="{A19D4E65-FE89-B6D8-818A-BFBFCF925E9B}"/>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descr="Ramper avec un remplissage uni">
              <a:extLst>
                <a:ext uri="{FF2B5EF4-FFF2-40B4-BE49-F238E27FC236}">
                  <a16:creationId xmlns:a16="http://schemas.microsoft.com/office/drawing/2014/main" id="{AD7E38C0-DD65-8DA5-2130-5D1DA269559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grpSp>
        <p:nvGrpSpPr>
          <p:cNvPr id="49" name="Groupe 48">
            <a:extLst>
              <a:ext uri="{FF2B5EF4-FFF2-40B4-BE49-F238E27FC236}">
                <a16:creationId xmlns:a16="http://schemas.microsoft.com/office/drawing/2014/main" id="{57D92CC2-C105-061E-FD16-4EFF87343AD2}"/>
              </a:ext>
            </a:extLst>
          </p:cNvPr>
          <p:cNvGrpSpPr/>
          <p:nvPr/>
        </p:nvGrpSpPr>
        <p:grpSpPr>
          <a:xfrm>
            <a:off x="6723438" y="2008374"/>
            <a:ext cx="245333" cy="261906"/>
            <a:chOff x="2903319" y="4896669"/>
            <a:chExt cx="261906" cy="261906"/>
          </a:xfrm>
        </p:grpSpPr>
        <p:sp>
          <p:nvSpPr>
            <p:cNvPr id="24" name="Rectangle 23">
              <a:extLst>
                <a:ext uri="{FF2B5EF4-FFF2-40B4-BE49-F238E27FC236}">
                  <a16:creationId xmlns:a16="http://schemas.microsoft.com/office/drawing/2014/main" id="{CFC9A983-4131-AE76-5DDF-F0FAD9AC9CE3}"/>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descr="Ramper avec un remplissage uni">
              <a:extLst>
                <a:ext uri="{FF2B5EF4-FFF2-40B4-BE49-F238E27FC236}">
                  <a16:creationId xmlns:a16="http://schemas.microsoft.com/office/drawing/2014/main" id="{7352893B-6833-D3B6-094E-8A61B48AC53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3" name="ZoneTexte 2">
            <a:extLst>
              <a:ext uri="{FF2B5EF4-FFF2-40B4-BE49-F238E27FC236}">
                <a16:creationId xmlns:a16="http://schemas.microsoft.com/office/drawing/2014/main" id="{B59292A4-8EFB-E808-E771-64EEB954F25E}"/>
              </a:ext>
            </a:extLst>
          </p:cNvPr>
          <p:cNvSpPr txBox="1"/>
          <p:nvPr/>
        </p:nvSpPr>
        <p:spPr>
          <a:xfrm>
            <a:off x="9583867" y="1463389"/>
            <a:ext cx="1617533" cy="400110"/>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SF2 : </a:t>
            </a:r>
            <a:r>
              <a:rPr lang="fr-FR" sz="1000" dirty="0">
                <a:solidFill>
                  <a:schemeClr val="tx1">
                    <a:lumMod val="75000"/>
                    <a:lumOff val="25000"/>
                  </a:schemeClr>
                </a:solidFill>
              </a:rPr>
              <a:t>2 mois offerts – </a:t>
            </a:r>
          </a:p>
          <a:p>
            <a:r>
              <a:rPr lang="fr-FR" sz="1000" dirty="0">
                <a:solidFill>
                  <a:schemeClr val="tx1">
                    <a:lumMod val="75000"/>
                    <a:lumOff val="25000"/>
                  </a:schemeClr>
                </a:solidFill>
              </a:rPr>
              <a:t>                01 au 30/04</a:t>
            </a:r>
          </a:p>
        </p:txBody>
      </p:sp>
      <p:sp>
        <p:nvSpPr>
          <p:cNvPr id="10" name="ZoneTexte 9">
            <a:extLst>
              <a:ext uri="{FF2B5EF4-FFF2-40B4-BE49-F238E27FC236}">
                <a16:creationId xmlns:a16="http://schemas.microsoft.com/office/drawing/2014/main" id="{BCD0335E-FA58-DD37-EDF8-41282176C134}"/>
              </a:ext>
            </a:extLst>
          </p:cNvPr>
          <p:cNvSpPr txBox="1"/>
          <p:nvPr/>
        </p:nvSpPr>
        <p:spPr>
          <a:xfrm>
            <a:off x="6995281" y="1779983"/>
            <a:ext cx="2570807" cy="553998"/>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Mobilité (Crédit-LOA/LLD-IARD) : </a:t>
            </a:r>
          </a:p>
          <a:p>
            <a:r>
              <a:rPr lang="fr-FR" sz="1000" dirty="0">
                <a:solidFill>
                  <a:schemeClr val="tx1">
                    <a:lumMod val="75000"/>
                    <a:lumOff val="25000"/>
                  </a:schemeClr>
                </a:solidFill>
              </a:rPr>
              <a:t>1 mois offert IARD AUTO &amp; 2Roues du 04/03 au 01/04</a:t>
            </a:r>
          </a:p>
        </p:txBody>
      </p:sp>
      <p:grpSp>
        <p:nvGrpSpPr>
          <p:cNvPr id="13" name="Groupe 12">
            <a:extLst>
              <a:ext uri="{FF2B5EF4-FFF2-40B4-BE49-F238E27FC236}">
                <a16:creationId xmlns:a16="http://schemas.microsoft.com/office/drawing/2014/main" id="{E66FBABB-6CEF-9622-499C-B27A90F248FE}"/>
              </a:ext>
            </a:extLst>
          </p:cNvPr>
          <p:cNvGrpSpPr/>
          <p:nvPr/>
        </p:nvGrpSpPr>
        <p:grpSpPr>
          <a:xfrm>
            <a:off x="6715596" y="1782820"/>
            <a:ext cx="253175" cy="267039"/>
            <a:chOff x="3514438" y="1974185"/>
            <a:chExt cx="261906" cy="267039"/>
          </a:xfrm>
        </p:grpSpPr>
        <p:sp>
          <p:nvSpPr>
            <p:cNvPr id="15" name="Rectangle 14">
              <a:extLst>
                <a:ext uri="{FF2B5EF4-FFF2-40B4-BE49-F238E27FC236}">
                  <a16:creationId xmlns:a16="http://schemas.microsoft.com/office/drawing/2014/main" id="{AF30F850-A2FE-FB78-A47C-0F9FE2555B3B}"/>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descr="Ramper avec un remplissage uni">
              <a:extLst>
                <a:ext uri="{FF2B5EF4-FFF2-40B4-BE49-F238E27FC236}">
                  <a16:creationId xmlns:a16="http://schemas.microsoft.com/office/drawing/2014/main" id="{E61BE136-1163-CE6B-F069-54663558FF5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6739864" y="5524626"/>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7011707" y="5296235"/>
            <a:ext cx="2570807" cy="553998"/>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Mobilité (Crédit-LOA/LLD-IARD) : </a:t>
            </a:r>
          </a:p>
          <a:p>
            <a:r>
              <a:rPr lang="fr-FR" sz="1000" dirty="0">
                <a:solidFill>
                  <a:schemeClr val="tx1">
                    <a:lumMod val="75000"/>
                    <a:lumOff val="25000"/>
                  </a:schemeClr>
                </a:solidFill>
              </a:rPr>
              <a:t>1 mois offert IARD AUTO &amp; 2Roues du 04/03 au 01/04</a:t>
            </a:r>
          </a:p>
        </p:txBody>
      </p:sp>
      <p:grpSp>
        <p:nvGrpSpPr>
          <p:cNvPr id="55" name="Groupe 54">
            <a:extLst>
              <a:ext uri="{FF2B5EF4-FFF2-40B4-BE49-F238E27FC236}">
                <a16:creationId xmlns:a16="http://schemas.microsoft.com/office/drawing/2014/main" id="{A23F73DC-0AF6-CDBC-EF30-170FC77E24CB}"/>
              </a:ext>
            </a:extLst>
          </p:cNvPr>
          <p:cNvGrpSpPr/>
          <p:nvPr/>
        </p:nvGrpSpPr>
        <p:grpSpPr>
          <a:xfrm>
            <a:off x="6732022" y="5422897"/>
            <a:ext cx="253175" cy="267039"/>
            <a:chOff x="3514438" y="1974185"/>
            <a:chExt cx="261906" cy="267039"/>
          </a:xfrm>
        </p:grpSpPr>
        <p:sp>
          <p:nvSpPr>
            <p:cNvPr id="56" name="Rectangle 55">
              <a:extLst>
                <a:ext uri="{FF2B5EF4-FFF2-40B4-BE49-F238E27FC236}">
                  <a16:creationId xmlns:a16="http://schemas.microsoft.com/office/drawing/2014/main" id="{0AF91301-E68F-324F-323C-E673C56B4794}"/>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Graphique 56" descr="Ramper avec un remplissage uni">
              <a:extLst>
                <a:ext uri="{FF2B5EF4-FFF2-40B4-BE49-F238E27FC236}">
                  <a16:creationId xmlns:a16="http://schemas.microsoft.com/office/drawing/2014/main" id="{C898EB6F-7B33-B6AF-F5C4-6141916721D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59" name="ZoneTexte 58">
            <a:extLst>
              <a:ext uri="{FF2B5EF4-FFF2-40B4-BE49-F238E27FC236}">
                <a16:creationId xmlns:a16="http://schemas.microsoft.com/office/drawing/2014/main" id="{04349ECA-28F4-683E-DDA5-3DE0FEFE227C}"/>
              </a:ext>
            </a:extLst>
          </p:cNvPr>
          <p:cNvSpPr txBox="1"/>
          <p:nvPr/>
        </p:nvSpPr>
        <p:spPr>
          <a:xfrm>
            <a:off x="2403074" y="2725598"/>
            <a:ext cx="9166403" cy="246221"/>
          </a:xfrm>
          <a:prstGeom prst="rect">
            <a:avLst/>
          </a:prstGeom>
          <a:solidFill>
            <a:schemeClr val="accent3">
              <a:lumMod val="20000"/>
              <a:lumOff val="80000"/>
            </a:schemeClr>
          </a:solidFill>
        </p:spPr>
        <p:txBody>
          <a:bodyPr wrap="square" rtlCol="0">
            <a:spAutoFit/>
          </a:bodyPr>
          <a:lstStyle/>
          <a:p>
            <a:r>
              <a:rPr lang="fr-FR" sz="1000" dirty="0">
                <a:solidFill>
                  <a:schemeClr val="tx1">
                    <a:lumMod val="75000"/>
                    <a:lumOff val="25000"/>
                  </a:schemeClr>
                </a:solidFill>
              </a:rPr>
              <a:t>Mise en action </a:t>
            </a:r>
            <a:r>
              <a:rPr lang="fr-FR" sz="1000" b="1" dirty="0">
                <a:solidFill>
                  <a:schemeClr val="tx1">
                    <a:lumMod val="75000"/>
                    <a:lumOff val="25000"/>
                  </a:schemeClr>
                </a:solidFill>
              </a:rPr>
              <a:t>des dispositifs de conquête </a:t>
            </a:r>
            <a:r>
              <a:rPr lang="fr-FR" sz="1000" dirty="0">
                <a:solidFill>
                  <a:schemeClr val="tx1">
                    <a:lumMod val="75000"/>
                    <a:lumOff val="25000"/>
                  </a:schemeClr>
                </a:solidFill>
              </a:rPr>
              <a:t>et animation via les</a:t>
            </a:r>
            <a:r>
              <a:rPr lang="fr-FR" sz="1000" b="1" dirty="0">
                <a:solidFill>
                  <a:schemeClr val="tx1">
                    <a:lumMod val="75000"/>
                    <a:lumOff val="25000"/>
                  </a:schemeClr>
                </a:solidFill>
              </a:rPr>
              <a:t> « Cafés Conquêtes »</a:t>
            </a:r>
          </a:p>
        </p:txBody>
      </p:sp>
      <p:grpSp>
        <p:nvGrpSpPr>
          <p:cNvPr id="60" name="Groupe 59">
            <a:extLst>
              <a:ext uri="{FF2B5EF4-FFF2-40B4-BE49-F238E27FC236}">
                <a16:creationId xmlns:a16="http://schemas.microsoft.com/office/drawing/2014/main" id="{CDED80A1-6DE2-A247-0DD1-F95179B866BC}"/>
              </a:ext>
            </a:extLst>
          </p:cNvPr>
          <p:cNvGrpSpPr/>
          <p:nvPr/>
        </p:nvGrpSpPr>
        <p:grpSpPr>
          <a:xfrm>
            <a:off x="2117272" y="2709913"/>
            <a:ext cx="261906" cy="261906"/>
            <a:chOff x="2316929" y="2643339"/>
            <a:chExt cx="261906" cy="261906"/>
          </a:xfrm>
        </p:grpSpPr>
        <p:sp>
          <p:nvSpPr>
            <p:cNvPr id="61" name="Rectangle 60">
              <a:extLst>
                <a:ext uri="{FF2B5EF4-FFF2-40B4-BE49-F238E27FC236}">
                  <a16:creationId xmlns:a16="http://schemas.microsoft.com/office/drawing/2014/main" id="{07FDD742-D958-4F4E-8362-E948C9AE7E64}"/>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Graphique 61" descr="Ramper avec un remplissage uni">
              <a:extLst>
                <a:ext uri="{FF2B5EF4-FFF2-40B4-BE49-F238E27FC236}">
                  <a16:creationId xmlns:a16="http://schemas.microsoft.com/office/drawing/2014/main" id="{C7282D16-D2C9-5768-9E15-50BDBB76C81C}"/>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sp>
        <p:nvSpPr>
          <p:cNvPr id="63" name="ZoneTexte 62">
            <a:extLst>
              <a:ext uri="{FF2B5EF4-FFF2-40B4-BE49-F238E27FC236}">
                <a16:creationId xmlns:a16="http://schemas.microsoft.com/office/drawing/2014/main" id="{7A3B3288-E629-62FA-C5E8-898D4BA824D8}"/>
              </a:ext>
            </a:extLst>
          </p:cNvPr>
          <p:cNvSpPr txBox="1"/>
          <p:nvPr/>
        </p:nvSpPr>
        <p:spPr>
          <a:xfrm>
            <a:off x="4991099" y="2292465"/>
            <a:ext cx="6578377"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BOOSTER JEUNES : </a:t>
            </a:r>
            <a:r>
              <a:rPr lang="fr-FR" sz="1000" dirty="0">
                <a:solidFill>
                  <a:schemeClr val="tx1">
                    <a:lumMod val="75000"/>
                    <a:lumOff val="25000"/>
                  </a:schemeClr>
                </a:solidFill>
              </a:rPr>
              <a:t>6 mois offerts en MRH et Santé (sous réserve de validation)</a:t>
            </a:r>
          </a:p>
        </p:txBody>
      </p:sp>
      <p:grpSp>
        <p:nvGrpSpPr>
          <p:cNvPr id="64" name="Groupe 63">
            <a:extLst>
              <a:ext uri="{FF2B5EF4-FFF2-40B4-BE49-F238E27FC236}">
                <a16:creationId xmlns:a16="http://schemas.microsoft.com/office/drawing/2014/main" id="{E1EB39C9-6835-2507-4E3A-77FD0F00F52B}"/>
              </a:ext>
            </a:extLst>
          </p:cNvPr>
          <p:cNvGrpSpPr/>
          <p:nvPr/>
        </p:nvGrpSpPr>
        <p:grpSpPr>
          <a:xfrm>
            <a:off x="4745264" y="2294860"/>
            <a:ext cx="261906" cy="267039"/>
            <a:chOff x="3514438" y="1974185"/>
            <a:chExt cx="261906" cy="267039"/>
          </a:xfrm>
        </p:grpSpPr>
        <p:sp>
          <p:nvSpPr>
            <p:cNvPr id="65" name="Rectangle 64">
              <a:extLst>
                <a:ext uri="{FF2B5EF4-FFF2-40B4-BE49-F238E27FC236}">
                  <a16:creationId xmlns:a16="http://schemas.microsoft.com/office/drawing/2014/main" id="{3313F1A7-0548-CDF9-6693-70F8C38BBEA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Graphique 65" descr="Ramper avec un remplissage uni">
              <a:extLst>
                <a:ext uri="{FF2B5EF4-FFF2-40B4-BE49-F238E27FC236}">
                  <a16:creationId xmlns:a16="http://schemas.microsoft.com/office/drawing/2014/main" id="{727F05C6-C249-F5E4-5531-D41CC73307B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2" name="ZoneTexte 71">
            <a:extLst>
              <a:ext uri="{FF2B5EF4-FFF2-40B4-BE49-F238E27FC236}">
                <a16:creationId xmlns:a16="http://schemas.microsoft.com/office/drawing/2014/main" id="{CC4C6266-7F1B-CD1B-9D83-DADD16D603F7}"/>
              </a:ext>
            </a:extLst>
          </p:cNvPr>
          <p:cNvSpPr txBox="1"/>
          <p:nvPr/>
        </p:nvSpPr>
        <p:spPr>
          <a:xfrm>
            <a:off x="2404537" y="3448430"/>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Conquête Formule Famille + Conquête des Flux</a:t>
            </a:r>
          </a:p>
        </p:txBody>
      </p:sp>
      <p:grpSp>
        <p:nvGrpSpPr>
          <p:cNvPr id="73" name="Groupe 72">
            <a:extLst>
              <a:ext uri="{FF2B5EF4-FFF2-40B4-BE49-F238E27FC236}">
                <a16:creationId xmlns:a16="http://schemas.microsoft.com/office/drawing/2014/main" id="{4CEC7BDE-54B0-FAB0-7ABD-CDC82F53546D}"/>
              </a:ext>
            </a:extLst>
          </p:cNvPr>
          <p:cNvGrpSpPr/>
          <p:nvPr/>
        </p:nvGrpSpPr>
        <p:grpSpPr>
          <a:xfrm>
            <a:off x="2123835" y="3434236"/>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78" name="ZoneTexte 77">
            <a:extLst>
              <a:ext uri="{FF2B5EF4-FFF2-40B4-BE49-F238E27FC236}">
                <a16:creationId xmlns:a16="http://schemas.microsoft.com/office/drawing/2014/main" id="{1BC8B700-5668-8443-94A5-2CE7F8EFD0A2}"/>
              </a:ext>
            </a:extLst>
          </p:cNvPr>
          <p:cNvSpPr txBox="1"/>
          <p:nvPr/>
        </p:nvSpPr>
        <p:spPr>
          <a:xfrm>
            <a:off x="2403094" y="4351519"/>
            <a:ext cx="9184284"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Bilan Epargne : </a:t>
            </a:r>
            <a:r>
              <a:rPr lang="fr-FR" sz="1000" dirty="0">
                <a:solidFill>
                  <a:schemeClr val="tx1">
                    <a:lumMod val="75000"/>
                    <a:lumOff val="25000"/>
                  </a:schemeClr>
                </a:solidFill>
              </a:rPr>
              <a:t>approche globale à travers un RDV personnalisé</a:t>
            </a:r>
          </a:p>
        </p:txBody>
      </p:sp>
      <p:grpSp>
        <p:nvGrpSpPr>
          <p:cNvPr id="79" name="Groupe 78">
            <a:extLst>
              <a:ext uri="{FF2B5EF4-FFF2-40B4-BE49-F238E27FC236}">
                <a16:creationId xmlns:a16="http://schemas.microsoft.com/office/drawing/2014/main" id="{1D4A3600-34C0-51C1-8715-20CB76685D21}"/>
              </a:ext>
            </a:extLst>
          </p:cNvPr>
          <p:cNvGrpSpPr/>
          <p:nvPr/>
        </p:nvGrpSpPr>
        <p:grpSpPr>
          <a:xfrm>
            <a:off x="2123997" y="4339745"/>
            <a:ext cx="263346" cy="255900"/>
            <a:chOff x="2570723" y="4870644"/>
            <a:chExt cx="261906" cy="261906"/>
          </a:xfrm>
        </p:grpSpPr>
        <p:sp>
          <p:nvSpPr>
            <p:cNvPr id="80" name="Rectangle 79">
              <a:extLst>
                <a:ext uri="{FF2B5EF4-FFF2-40B4-BE49-F238E27FC236}">
                  <a16:creationId xmlns:a16="http://schemas.microsoft.com/office/drawing/2014/main" id="{21163559-9176-8DEF-4EDB-492F9C3B80F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 name="Graphique 80" descr="Ramper avec un remplissage uni">
              <a:extLst>
                <a:ext uri="{FF2B5EF4-FFF2-40B4-BE49-F238E27FC236}">
                  <a16:creationId xmlns:a16="http://schemas.microsoft.com/office/drawing/2014/main" id="{A1F8B637-4AB1-DC42-DD26-41FE2551DA48}"/>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590800" y="4651338"/>
            <a:ext cx="4149064"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Mise en marché : </a:t>
            </a:r>
            <a:r>
              <a:rPr lang="fr-FR" sz="1000" dirty="0">
                <a:solidFill>
                  <a:schemeClr val="tx1">
                    <a:lumMod val="75000"/>
                    <a:lumOff val="25000"/>
                  </a:schemeClr>
                </a:solidFill>
              </a:rPr>
              <a:t> Emprunt (105 M€)</a:t>
            </a: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310374" y="463956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6" name="ZoneTexte 5">
            <a:extLst>
              <a:ext uri="{FF2B5EF4-FFF2-40B4-BE49-F238E27FC236}">
                <a16:creationId xmlns:a16="http://schemas.microsoft.com/office/drawing/2014/main" id="{9BFEE913-6EA8-8247-A353-C4C271BF6AF0}"/>
              </a:ext>
            </a:extLst>
          </p:cNvPr>
          <p:cNvSpPr txBox="1"/>
          <p:nvPr/>
        </p:nvSpPr>
        <p:spPr>
          <a:xfrm>
            <a:off x="2398971" y="4956103"/>
            <a:ext cx="7526080"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Poursuite </a:t>
            </a:r>
            <a:r>
              <a:rPr lang="fr-FR" sz="1000" dirty="0">
                <a:solidFill>
                  <a:schemeClr val="tx1">
                    <a:lumMod val="75000"/>
                    <a:lumOff val="25000"/>
                  </a:schemeClr>
                </a:solidFill>
              </a:rPr>
              <a:t>du FAF Elan avril 2024 (8 M€)</a:t>
            </a:r>
          </a:p>
        </p:txBody>
      </p:sp>
      <p:grpSp>
        <p:nvGrpSpPr>
          <p:cNvPr id="9" name="Groupe 8">
            <a:extLst>
              <a:ext uri="{FF2B5EF4-FFF2-40B4-BE49-F238E27FC236}">
                <a16:creationId xmlns:a16="http://schemas.microsoft.com/office/drawing/2014/main" id="{173AC60C-F8BE-35BC-D3C6-CB60246A5B89}"/>
              </a:ext>
            </a:extLst>
          </p:cNvPr>
          <p:cNvGrpSpPr/>
          <p:nvPr/>
        </p:nvGrpSpPr>
        <p:grpSpPr>
          <a:xfrm>
            <a:off x="2119873" y="4944329"/>
            <a:ext cx="263346" cy="272138"/>
            <a:chOff x="2570723" y="4870644"/>
            <a:chExt cx="261906" cy="261906"/>
          </a:xfrm>
        </p:grpSpPr>
        <p:sp>
          <p:nvSpPr>
            <p:cNvPr id="25" name="Rectangle 24">
              <a:extLst>
                <a:ext uri="{FF2B5EF4-FFF2-40B4-BE49-F238E27FC236}">
                  <a16:creationId xmlns:a16="http://schemas.microsoft.com/office/drawing/2014/main" id="{64103C0F-0027-A90A-AA1B-C2EDD83A479E}"/>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Graphique 44" descr="Ramper avec un remplissage uni">
              <a:extLst>
                <a:ext uri="{FF2B5EF4-FFF2-40B4-BE49-F238E27FC236}">
                  <a16:creationId xmlns:a16="http://schemas.microsoft.com/office/drawing/2014/main" id="{31760001-47E2-EA2C-FA20-2BE39739EBBF}"/>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70" name="Groupe 69">
            <a:extLst>
              <a:ext uri="{FF2B5EF4-FFF2-40B4-BE49-F238E27FC236}">
                <a16:creationId xmlns:a16="http://schemas.microsoft.com/office/drawing/2014/main" id="{330801D4-6E96-09B4-B29E-6A702DC9F9D0}"/>
              </a:ext>
            </a:extLst>
          </p:cNvPr>
          <p:cNvGrpSpPr/>
          <p:nvPr/>
        </p:nvGrpSpPr>
        <p:grpSpPr>
          <a:xfrm>
            <a:off x="9321618" y="1476249"/>
            <a:ext cx="253175" cy="267039"/>
            <a:chOff x="3514438" y="1974185"/>
            <a:chExt cx="261906" cy="267039"/>
          </a:xfrm>
        </p:grpSpPr>
        <p:sp>
          <p:nvSpPr>
            <p:cNvPr id="71" name="Rectangle 70">
              <a:extLst>
                <a:ext uri="{FF2B5EF4-FFF2-40B4-BE49-F238E27FC236}">
                  <a16:creationId xmlns:a16="http://schemas.microsoft.com/office/drawing/2014/main" id="{6A531673-D9F9-345D-52F2-FD3742E2E592}"/>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Graphique 76" descr="Ramper avec un remplissage uni">
              <a:extLst>
                <a:ext uri="{FF2B5EF4-FFF2-40B4-BE49-F238E27FC236}">
                  <a16:creationId xmlns:a16="http://schemas.microsoft.com/office/drawing/2014/main" id="{8F79D759-87D5-5DF3-BC2A-42BEC2693036}"/>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82" name="Groupe 81">
            <a:extLst>
              <a:ext uri="{FF2B5EF4-FFF2-40B4-BE49-F238E27FC236}">
                <a16:creationId xmlns:a16="http://schemas.microsoft.com/office/drawing/2014/main" id="{6FC349BF-B54E-B888-39EE-08BD9EE1CA01}"/>
              </a:ext>
            </a:extLst>
          </p:cNvPr>
          <p:cNvGrpSpPr/>
          <p:nvPr/>
        </p:nvGrpSpPr>
        <p:grpSpPr>
          <a:xfrm>
            <a:off x="3859978" y="1496112"/>
            <a:ext cx="253175" cy="234020"/>
            <a:chOff x="3514438" y="1974185"/>
            <a:chExt cx="261906" cy="267039"/>
          </a:xfrm>
        </p:grpSpPr>
        <p:sp>
          <p:nvSpPr>
            <p:cNvPr id="83" name="Rectangle 82">
              <a:extLst>
                <a:ext uri="{FF2B5EF4-FFF2-40B4-BE49-F238E27FC236}">
                  <a16:creationId xmlns:a16="http://schemas.microsoft.com/office/drawing/2014/main" id="{C9A4131D-A5F0-39D2-F7AD-D68C473D21E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4" name="Graphique 83" descr="Ramper avec un remplissage uni">
              <a:extLst>
                <a:ext uri="{FF2B5EF4-FFF2-40B4-BE49-F238E27FC236}">
                  <a16:creationId xmlns:a16="http://schemas.microsoft.com/office/drawing/2014/main" id="{87B89ED2-6D84-78D2-4A72-9A38072626D5}"/>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2" name="ZoneTexte 1">
            <a:extLst>
              <a:ext uri="{FF2B5EF4-FFF2-40B4-BE49-F238E27FC236}">
                <a16:creationId xmlns:a16="http://schemas.microsoft.com/office/drawing/2014/main" id="{110CC454-02B6-6CF1-D54B-D05F05D683BE}"/>
              </a:ext>
            </a:extLst>
          </p:cNvPr>
          <p:cNvSpPr txBox="1"/>
          <p:nvPr/>
        </p:nvSpPr>
        <p:spPr>
          <a:xfrm>
            <a:off x="5644411" y="3152990"/>
            <a:ext cx="5929120"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OPERATION JO : </a:t>
            </a:r>
            <a:r>
              <a:rPr lang="fr-FR" sz="1000" dirty="0">
                <a:solidFill>
                  <a:schemeClr val="tx1">
                    <a:lumMod val="75000"/>
                    <a:lumOff val="25000"/>
                  </a:schemeClr>
                </a:solidFill>
              </a:rPr>
              <a:t>conquête et équipement en carte Premium (Premier, Platinum, </a:t>
            </a:r>
            <a:r>
              <a:rPr lang="fr-FR" sz="1000" dirty="0" err="1">
                <a:solidFill>
                  <a:schemeClr val="tx1">
                    <a:lumMod val="75000"/>
                    <a:lumOff val="25000"/>
                  </a:schemeClr>
                </a:solidFill>
              </a:rPr>
              <a:t>Infinite</a:t>
            </a:r>
            <a:r>
              <a:rPr lang="fr-FR" sz="1000" dirty="0">
                <a:solidFill>
                  <a:schemeClr val="tx1">
                    <a:lumMod val="75000"/>
                    <a:lumOff val="25000"/>
                  </a:schemeClr>
                </a:solidFill>
              </a:rPr>
              <a:t>) </a:t>
            </a:r>
          </a:p>
        </p:txBody>
      </p:sp>
      <p:sp>
        <p:nvSpPr>
          <p:cNvPr id="14" name="ZoneTexte 13">
            <a:extLst>
              <a:ext uri="{FF2B5EF4-FFF2-40B4-BE49-F238E27FC236}">
                <a16:creationId xmlns:a16="http://schemas.microsoft.com/office/drawing/2014/main" id="{46145824-00A9-3634-075B-8752A053D67E}"/>
              </a:ext>
            </a:extLst>
          </p:cNvPr>
          <p:cNvSpPr txBox="1"/>
          <p:nvPr/>
        </p:nvSpPr>
        <p:spPr>
          <a:xfrm>
            <a:off x="2413280" y="4077893"/>
            <a:ext cx="9174098"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Plan Epargne Retraite</a:t>
            </a:r>
            <a:endParaRPr lang="fr-FR" sz="1000" dirty="0">
              <a:solidFill>
                <a:schemeClr val="tx1">
                  <a:lumMod val="75000"/>
                  <a:lumOff val="25000"/>
                </a:schemeClr>
              </a:solidFill>
            </a:endParaRPr>
          </a:p>
        </p:txBody>
      </p:sp>
      <p:grpSp>
        <p:nvGrpSpPr>
          <p:cNvPr id="17" name="Groupe 16">
            <a:extLst>
              <a:ext uri="{FF2B5EF4-FFF2-40B4-BE49-F238E27FC236}">
                <a16:creationId xmlns:a16="http://schemas.microsoft.com/office/drawing/2014/main" id="{E95E47F6-DA50-318F-3A02-F9D120457823}"/>
              </a:ext>
            </a:extLst>
          </p:cNvPr>
          <p:cNvGrpSpPr/>
          <p:nvPr/>
        </p:nvGrpSpPr>
        <p:grpSpPr>
          <a:xfrm>
            <a:off x="2134183" y="4066119"/>
            <a:ext cx="263346" cy="255900"/>
            <a:chOff x="2570723" y="4870644"/>
            <a:chExt cx="261906" cy="261906"/>
          </a:xfrm>
        </p:grpSpPr>
        <p:sp>
          <p:nvSpPr>
            <p:cNvPr id="38" name="Rectangle 37">
              <a:extLst>
                <a:ext uri="{FF2B5EF4-FFF2-40B4-BE49-F238E27FC236}">
                  <a16:creationId xmlns:a16="http://schemas.microsoft.com/office/drawing/2014/main" id="{9801B0DC-72FF-9701-0543-665DEED969FD}"/>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Ramper avec un remplissage uni">
              <a:extLst>
                <a:ext uri="{FF2B5EF4-FFF2-40B4-BE49-F238E27FC236}">
                  <a16:creationId xmlns:a16="http://schemas.microsoft.com/office/drawing/2014/main" id="{02ACF005-DCC4-521E-21B4-C1D5BD170AF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1" name="ZoneTexte 50">
            <a:extLst>
              <a:ext uri="{FF2B5EF4-FFF2-40B4-BE49-F238E27FC236}">
                <a16:creationId xmlns:a16="http://schemas.microsoft.com/office/drawing/2014/main" id="{EDDE16E4-09A9-4E3D-B8D3-A0B2C7554CE2}"/>
              </a:ext>
            </a:extLst>
          </p:cNvPr>
          <p:cNvSpPr txBox="1"/>
          <p:nvPr/>
        </p:nvSpPr>
        <p:spPr>
          <a:xfrm>
            <a:off x="2413280" y="3789366"/>
            <a:ext cx="9174098"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Assurance-vie et Parts Sociales </a:t>
            </a:r>
            <a:endParaRPr lang="fr-FR" sz="1000" dirty="0">
              <a:solidFill>
                <a:schemeClr val="tx1">
                  <a:lumMod val="75000"/>
                  <a:lumOff val="25000"/>
                </a:schemeClr>
              </a:solidFill>
            </a:endParaRPr>
          </a:p>
        </p:txBody>
      </p:sp>
      <p:grpSp>
        <p:nvGrpSpPr>
          <p:cNvPr id="58" name="Groupe 57">
            <a:extLst>
              <a:ext uri="{FF2B5EF4-FFF2-40B4-BE49-F238E27FC236}">
                <a16:creationId xmlns:a16="http://schemas.microsoft.com/office/drawing/2014/main" id="{45DDEDDC-ECE0-7278-E69A-CC104D448E60}"/>
              </a:ext>
            </a:extLst>
          </p:cNvPr>
          <p:cNvGrpSpPr/>
          <p:nvPr/>
        </p:nvGrpSpPr>
        <p:grpSpPr>
          <a:xfrm>
            <a:off x="2134183" y="3777592"/>
            <a:ext cx="263346" cy="255900"/>
            <a:chOff x="2570723" y="4870644"/>
            <a:chExt cx="261906" cy="261906"/>
          </a:xfrm>
        </p:grpSpPr>
        <p:sp>
          <p:nvSpPr>
            <p:cNvPr id="68" name="Rectangle 67">
              <a:extLst>
                <a:ext uri="{FF2B5EF4-FFF2-40B4-BE49-F238E27FC236}">
                  <a16:creationId xmlns:a16="http://schemas.microsoft.com/office/drawing/2014/main" id="{6DFEC193-FB7A-6301-BAB5-82C7F158D3DB}"/>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Graphique 68" descr="Ramper avec un remplissage uni">
              <a:extLst>
                <a:ext uri="{FF2B5EF4-FFF2-40B4-BE49-F238E27FC236}">
                  <a16:creationId xmlns:a16="http://schemas.microsoft.com/office/drawing/2014/main" id="{D6444654-D0A0-11DD-F787-6CCEFAA45A8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Tree>
    <p:extLst>
      <p:ext uri="{BB962C8B-B14F-4D97-AF65-F5344CB8AC3E}">
        <p14:creationId xmlns:p14="http://schemas.microsoft.com/office/powerpoint/2010/main" val="90005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programme des offres de compétition</a:t>
            </a:r>
          </a:p>
          <a:p>
            <a:pPr fontAlgn="auto">
              <a:spcBef>
                <a:spcPts val="0"/>
              </a:spcBef>
              <a:spcAft>
                <a:spcPts val="0"/>
              </a:spcAft>
              <a:buClr>
                <a:schemeClr val="accent6"/>
              </a:buClr>
              <a:defRPr/>
            </a:pPr>
            <a:endParaRPr lang="fr-FR" dirty="0"/>
          </a:p>
        </p:txBody>
      </p:sp>
      <p:pic>
        <p:nvPicPr>
          <p:cNvPr id="6" name="Espace réservé pour une image  5" descr="Une image contenant sport, personne, chaussures, Condition physique&#10;&#10;Description générée automatiquement">
            <a:extLst>
              <a:ext uri="{FF2B5EF4-FFF2-40B4-BE49-F238E27FC236}">
                <a16:creationId xmlns:a16="http://schemas.microsoft.com/office/drawing/2014/main" id="{79BD63D7-B471-2920-50AA-CF68DA1A5F10}"/>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flipH="1">
            <a:off x="6004560" y="-31158"/>
            <a:ext cx="6187440" cy="6889159"/>
          </a:xfrm>
        </p:spPr>
      </p:pic>
      <p:sp>
        <p:nvSpPr>
          <p:cNvPr id="2" name="Espace réservé du texte 13">
            <a:extLst>
              <a:ext uri="{FF2B5EF4-FFF2-40B4-BE49-F238E27FC236}">
                <a16:creationId xmlns:a16="http://schemas.microsoft.com/office/drawing/2014/main" id="{8AB33569-161F-86A4-D6E2-58420877E6A4}"/>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C00000"/>
              </a:buClr>
              <a:buFont typeface="Wingdings" panose="05000000000000000000" pitchFamily="2" charset="2"/>
              <a:buChar char="§"/>
              <a:defRPr/>
            </a:pPr>
            <a:r>
              <a:rPr lang="fr-FR" sz="2000" kern="0" dirty="0">
                <a:solidFill>
                  <a:srgbClr val="C00000"/>
                </a:solidFill>
              </a:rPr>
              <a:t>Marché Premium</a:t>
            </a:r>
          </a:p>
          <a:p>
            <a:pPr fontAlgn="auto">
              <a:buClr>
                <a:srgbClr val="C00000"/>
              </a:buClr>
              <a:defRPr/>
            </a:pPr>
            <a:endParaRPr lang="fr-FR" kern="0" dirty="0">
              <a:solidFill>
                <a:srgbClr val="C00000"/>
              </a:solidFill>
            </a:endParaRPr>
          </a:p>
        </p:txBody>
      </p:sp>
      <p:pic>
        <p:nvPicPr>
          <p:cNvPr id="3" name="Image 2">
            <a:extLst>
              <a:ext uri="{FF2B5EF4-FFF2-40B4-BE49-F238E27FC236}">
                <a16:creationId xmlns:a16="http://schemas.microsoft.com/office/drawing/2014/main" id="{BA98B477-7280-F02D-C096-4829D2EDB3E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3530327" y="4803776"/>
            <a:ext cx="417505" cy="405745"/>
          </a:xfrm>
          <a:prstGeom prst="rect">
            <a:avLst/>
          </a:prstGeom>
        </p:spPr>
      </p:pic>
    </p:spTree>
    <p:extLst>
      <p:ext uri="{BB962C8B-B14F-4D97-AF65-F5344CB8AC3E}">
        <p14:creationId xmlns:p14="http://schemas.microsoft.com/office/powerpoint/2010/main" val="3085559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1748905"/>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528360"/>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CONQUETE</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7" y="2914731"/>
            <a:ext cx="839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5206464"/>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5770407"/>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Janvier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Février</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Mars</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Avril</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24776" y="2385087"/>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24776" y="2739398"/>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24776" y="3100429"/>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24776" y="5389550"/>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24776" y="6047207"/>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ECB3DC58-FC97-838B-07F4-3DB8CFE70559}"/>
              </a:ext>
            </a:extLst>
          </p:cNvPr>
          <p:cNvSpPr txBox="1"/>
          <p:nvPr/>
        </p:nvSpPr>
        <p:spPr>
          <a:xfrm>
            <a:off x="4056134" y="1485369"/>
            <a:ext cx="2659462"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GAV : </a:t>
            </a:r>
            <a:r>
              <a:rPr lang="fr-FR" sz="1000" dirty="0">
                <a:solidFill>
                  <a:schemeClr val="tx1">
                    <a:lumMod val="75000"/>
                    <a:lumOff val="25000"/>
                  </a:schemeClr>
                </a:solidFill>
              </a:rPr>
              <a:t>30 euros offert - 15/01 au 12/02</a:t>
            </a:r>
          </a:p>
        </p:txBody>
      </p:sp>
      <p:sp>
        <p:nvSpPr>
          <p:cNvPr id="51" name="ZoneTexte 50">
            <a:extLst>
              <a:ext uri="{FF2B5EF4-FFF2-40B4-BE49-F238E27FC236}">
                <a16:creationId xmlns:a16="http://schemas.microsoft.com/office/drawing/2014/main" id="{6D844471-8B7A-F5B3-D2DF-FED1F66853A4}"/>
              </a:ext>
            </a:extLst>
          </p:cNvPr>
          <p:cNvSpPr txBox="1"/>
          <p:nvPr/>
        </p:nvSpPr>
        <p:spPr>
          <a:xfrm>
            <a:off x="2404536" y="3647222"/>
            <a:ext cx="9168339"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ALIZE CONVICTION JUILLET 2024 (Gamme Défensive CIB) : </a:t>
            </a:r>
            <a:r>
              <a:rPr lang="fr-FR" sz="1000" dirty="0">
                <a:solidFill>
                  <a:schemeClr val="tx1">
                    <a:lumMod val="75000"/>
                    <a:lumOff val="25000"/>
                  </a:schemeClr>
                </a:solidFill>
              </a:rPr>
              <a:t>enveloppe de 10 M d’€ commercialisation jusqu’au 05/07/2024</a:t>
            </a: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107576" y="3068620"/>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a:off x="-81244" y="6121975"/>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81244" y="142044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89268" y="229666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107576" y="537541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E6A69882-6C6F-6B8A-10A0-34319228F970}"/>
              </a:ext>
            </a:extLst>
          </p:cNvPr>
          <p:cNvGrpSpPr/>
          <p:nvPr/>
        </p:nvGrpSpPr>
        <p:grpSpPr>
          <a:xfrm>
            <a:off x="3776449" y="1488206"/>
            <a:ext cx="261906" cy="267039"/>
            <a:chOff x="3514438" y="1974185"/>
            <a:chExt cx="261906" cy="267039"/>
          </a:xfrm>
        </p:grpSpPr>
        <p:sp>
          <p:nvSpPr>
            <p:cNvPr id="4" name="Rectangle 3">
              <a:extLst>
                <a:ext uri="{FF2B5EF4-FFF2-40B4-BE49-F238E27FC236}">
                  <a16:creationId xmlns:a16="http://schemas.microsoft.com/office/drawing/2014/main" id="{0FB85968-75D7-48AD-72FA-6E820B5606A9}"/>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Graphique 16" descr="Ramper avec un remplissage uni">
              <a:extLst>
                <a:ext uri="{FF2B5EF4-FFF2-40B4-BE49-F238E27FC236}">
                  <a16:creationId xmlns:a16="http://schemas.microsoft.com/office/drawing/2014/main" id="{6BB56666-80B9-1DF3-9DE4-BAC04D0A1DD9}"/>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76" name="Groupe 75">
            <a:extLst>
              <a:ext uri="{FF2B5EF4-FFF2-40B4-BE49-F238E27FC236}">
                <a16:creationId xmlns:a16="http://schemas.microsoft.com/office/drawing/2014/main" id="{7656A5F9-A029-BE45-BA87-4BF3EB5F61C0}"/>
              </a:ext>
            </a:extLst>
          </p:cNvPr>
          <p:cNvGrpSpPr/>
          <p:nvPr/>
        </p:nvGrpSpPr>
        <p:grpSpPr>
          <a:xfrm>
            <a:off x="2125439" y="3635448"/>
            <a:ext cx="263346" cy="272138"/>
            <a:chOff x="2570723" y="4870644"/>
            <a:chExt cx="261906" cy="261906"/>
          </a:xfrm>
        </p:grpSpPr>
        <p:sp>
          <p:nvSpPr>
            <p:cNvPr id="14" name="Rectangle 13">
              <a:extLst>
                <a:ext uri="{FF2B5EF4-FFF2-40B4-BE49-F238E27FC236}">
                  <a16:creationId xmlns:a16="http://schemas.microsoft.com/office/drawing/2014/main" id="{6D0F27D5-27D9-3DCF-7E1F-C1AE37D013A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descr="Ramper avec un remplissage uni">
              <a:extLst>
                <a:ext uri="{FF2B5EF4-FFF2-40B4-BE49-F238E27FC236}">
                  <a16:creationId xmlns:a16="http://schemas.microsoft.com/office/drawing/2014/main" id="{25B0D2F1-E3D7-4CC9-8FF2-63BA9BFD09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49" name="Groupe 48">
            <a:extLst>
              <a:ext uri="{FF2B5EF4-FFF2-40B4-BE49-F238E27FC236}">
                <a16:creationId xmlns:a16="http://schemas.microsoft.com/office/drawing/2014/main" id="{57D92CC2-C105-061E-FD16-4EFF87343AD2}"/>
              </a:ext>
            </a:extLst>
          </p:cNvPr>
          <p:cNvGrpSpPr/>
          <p:nvPr/>
        </p:nvGrpSpPr>
        <p:grpSpPr>
          <a:xfrm>
            <a:off x="6723438" y="2008374"/>
            <a:ext cx="245333" cy="261906"/>
            <a:chOff x="2903319" y="4896669"/>
            <a:chExt cx="261906" cy="261906"/>
          </a:xfrm>
        </p:grpSpPr>
        <p:sp>
          <p:nvSpPr>
            <p:cNvPr id="24" name="Rectangle 23">
              <a:extLst>
                <a:ext uri="{FF2B5EF4-FFF2-40B4-BE49-F238E27FC236}">
                  <a16:creationId xmlns:a16="http://schemas.microsoft.com/office/drawing/2014/main" id="{CFC9A983-4131-AE76-5DDF-F0FAD9AC9CE3}"/>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descr="Ramper avec un remplissage uni">
              <a:extLst>
                <a:ext uri="{FF2B5EF4-FFF2-40B4-BE49-F238E27FC236}">
                  <a16:creationId xmlns:a16="http://schemas.microsoft.com/office/drawing/2014/main" id="{7352893B-6833-D3B6-094E-8A61B48AC53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3" name="ZoneTexte 2">
            <a:extLst>
              <a:ext uri="{FF2B5EF4-FFF2-40B4-BE49-F238E27FC236}">
                <a16:creationId xmlns:a16="http://schemas.microsoft.com/office/drawing/2014/main" id="{B59292A4-8EFB-E808-E771-64EEB954F25E}"/>
              </a:ext>
            </a:extLst>
          </p:cNvPr>
          <p:cNvSpPr txBox="1"/>
          <p:nvPr/>
        </p:nvSpPr>
        <p:spPr>
          <a:xfrm>
            <a:off x="9583867" y="1463389"/>
            <a:ext cx="1617533" cy="400110"/>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SF2 : </a:t>
            </a:r>
            <a:r>
              <a:rPr lang="fr-FR" sz="1000" dirty="0">
                <a:solidFill>
                  <a:schemeClr val="tx1">
                    <a:lumMod val="75000"/>
                    <a:lumOff val="25000"/>
                  </a:schemeClr>
                </a:solidFill>
              </a:rPr>
              <a:t>2 mois offerts – </a:t>
            </a:r>
          </a:p>
          <a:p>
            <a:r>
              <a:rPr lang="fr-FR" sz="1000" dirty="0">
                <a:solidFill>
                  <a:schemeClr val="tx1">
                    <a:lumMod val="75000"/>
                    <a:lumOff val="25000"/>
                  </a:schemeClr>
                </a:solidFill>
              </a:rPr>
              <a:t>                01 au 30/04</a:t>
            </a:r>
          </a:p>
        </p:txBody>
      </p:sp>
      <p:grpSp>
        <p:nvGrpSpPr>
          <p:cNvPr id="5" name="Groupe 4">
            <a:extLst>
              <a:ext uri="{FF2B5EF4-FFF2-40B4-BE49-F238E27FC236}">
                <a16:creationId xmlns:a16="http://schemas.microsoft.com/office/drawing/2014/main" id="{934FA1B5-37B4-1660-3CD5-6ADB57EBB6A3}"/>
              </a:ext>
            </a:extLst>
          </p:cNvPr>
          <p:cNvGrpSpPr/>
          <p:nvPr/>
        </p:nvGrpSpPr>
        <p:grpSpPr>
          <a:xfrm>
            <a:off x="9304182" y="1466226"/>
            <a:ext cx="261906" cy="267039"/>
            <a:chOff x="3514438" y="1974185"/>
            <a:chExt cx="261906" cy="267039"/>
          </a:xfrm>
        </p:grpSpPr>
        <p:sp>
          <p:nvSpPr>
            <p:cNvPr id="7" name="Rectangle 6">
              <a:extLst>
                <a:ext uri="{FF2B5EF4-FFF2-40B4-BE49-F238E27FC236}">
                  <a16:creationId xmlns:a16="http://schemas.microsoft.com/office/drawing/2014/main" id="{AE18B801-AFC9-12B6-0D51-B693C8CAB5F1}"/>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descr="Ramper avec un remplissage uni">
              <a:extLst>
                <a:ext uri="{FF2B5EF4-FFF2-40B4-BE49-F238E27FC236}">
                  <a16:creationId xmlns:a16="http://schemas.microsoft.com/office/drawing/2014/main" id="{EB092BEE-5B26-A351-2D9D-1E49306870AD}"/>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10" name="ZoneTexte 9">
            <a:extLst>
              <a:ext uri="{FF2B5EF4-FFF2-40B4-BE49-F238E27FC236}">
                <a16:creationId xmlns:a16="http://schemas.microsoft.com/office/drawing/2014/main" id="{BCD0335E-FA58-DD37-EDF8-41282176C134}"/>
              </a:ext>
            </a:extLst>
          </p:cNvPr>
          <p:cNvSpPr txBox="1"/>
          <p:nvPr/>
        </p:nvSpPr>
        <p:spPr>
          <a:xfrm>
            <a:off x="6995281" y="1779983"/>
            <a:ext cx="2570807" cy="553998"/>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Mobilité (Crédit-LOA/LDD-IARD) : </a:t>
            </a:r>
          </a:p>
          <a:p>
            <a:r>
              <a:rPr lang="fr-FR" sz="1000" dirty="0">
                <a:solidFill>
                  <a:schemeClr val="tx1">
                    <a:lumMod val="75000"/>
                    <a:lumOff val="25000"/>
                  </a:schemeClr>
                </a:solidFill>
              </a:rPr>
              <a:t>1 mois offert IARD AUTO &amp; 2Roues du 04/03 au 01/04</a:t>
            </a:r>
          </a:p>
        </p:txBody>
      </p:sp>
      <p:grpSp>
        <p:nvGrpSpPr>
          <p:cNvPr id="13" name="Groupe 12">
            <a:extLst>
              <a:ext uri="{FF2B5EF4-FFF2-40B4-BE49-F238E27FC236}">
                <a16:creationId xmlns:a16="http://schemas.microsoft.com/office/drawing/2014/main" id="{E66FBABB-6CEF-9622-499C-B27A90F248FE}"/>
              </a:ext>
            </a:extLst>
          </p:cNvPr>
          <p:cNvGrpSpPr/>
          <p:nvPr/>
        </p:nvGrpSpPr>
        <p:grpSpPr>
          <a:xfrm>
            <a:off x="6715596" y="1782820"/>
            <a:ext cx="253175" cy="267039"/>
            <a:chOff x="3514438" y="1974185"/>
            <a:chExt cx="261906" cy="267039"/>
          </a:xfrm>
        </p:grpSpPr>
        <p:sp>
          <p:nvSpPr>
            <p:cNvPr id="15" name="Rectangle 14">
              <a:extLst>
                <a:ext uri="{FF2B5EF4-FFF2-40B4-BE49-F238E27FC236}">
                  <a16:creationId xmlns:a16="http://schemas.microsoft.com/office/drawing/2014/main" id="{AF30F850-A2FE-FB78-A47C-0F9FE2555B3B}"/>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descr="Ramper avec un remplissage uni">
              <a:extLst>
                <a:ext uri="{FF2B5EF4-FFF2-40B4-BE49-F238E27FC236}">
                  <a16:creationId xmlns:a16="http://schemas.microsoft.com/office/drawing/2014/main" id="{E61BE136-1163-CE6B-F069-54663558FF5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6739864" y="5686551"/>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7011707" y="5458160"/>
            <a:ext cx="2570807" cy="553998"/>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Mobilité (Crédit-LOA/LDD-IARD) : </a:t>
            </a:r>
          </a:p>
          <a:p>
            <a:r>
              <a:rPr lang="fr-FR" sz="1000" dirty="0">
                <a:solidFill>
                  <a:schemeClr val="tx1">
                    <a:lumMod val="75000"/>
                    <a:lumOff val="25000"/>
                  </a:schemeClr>
                </a:solidFill>
              </a:rPr>
              <a:t>1 mois offert IARD AUTO &amp; 2Roues du 04/03 au 01/04</a:t>
            </a:r>
          </a:p>
        </p:txBody>
      </p:sp>
      <p:grpSp>
        <p:nvGrpSpPr>
          <p:cNvPr id="55" name="Groupe 54">
            <a:extLst>
              <a:ext uri="{FF2B5EF4-FFF2-40B4-BE49-F238E27FC236}">
                <a16:creationId xmlns:a16="http://schemas.microsoft.com/office/drawing/2014/main" id="{A23F73DC-0AF6-CDBC-EF30-170FC77E24CB}"/>
              </a:ext>
            </a:extLst>
          </p:cNvPr>
          <p:cNvGrpSpPr/>
          <p:nvPr/>
        </p:nvGrpSpPr>
        <p:grpSpPr>
          <a:xfrm>
            <a:off x="6732022" y="5460997"/>
            <a:ext cx="253175" cy="267039"/>
            <a:chOff x="3514438" y="1974185"/>
            <a:chExt cx="261906" cy="267039"/>
          </a:xfrm>
        </p:grpSpPr>
        <p:sp>
          <p:nvSpPr>
            <p:cNvPr id="56" name="Rectangle 55">
              <a:extLst>
                <a:ext uri="{FF2B5EF4-FFF2-40B4-BE49-F238E27FC236}">
                  <a16:creationId xmlns:a16="http://schemas.microsoft.com/office/drawing/2014/main" id="{0AF91301-E68F-324F-323C-E673C56B4794}"/>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Graphique 56" descr="Ramper avec un remplissage uni">
              <a:extLst>
                <a:ext uri="{FF2B5EF4-FFF2-40B4-BE49-F238E27FC236}">
                  <a16:creationId xmlns:a16="http://schemas.microsoft.com/office/drawing/2014/main" id="{C898EB6F-7B33-B6AF-F5C4-6141916721D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59" name="ZoneTexte 58">
            <a:extLst>
              <a:ext uri="{FF2B5EF4-FFF2-40B4-BE49-F238E27FC236}">
                <a16:creationId xmlns:a16="http://schemas.microsoft.com/office/drawing/2014/main" id="{04349ECA-28F4-683E-DDA5-3DE0FEFE227C}"/>
              </a:ext>
            </a:extLst>
          </p:cNvPr>
          <p:cNvSpPr txBox="1"/>
          <p:nvPr/>
        </p:nvSpPr>
        <p:spPr>
          <a:xfrm>
            <a:off x="2403074" y="2449373"/>
            <a:ext cx="9166403" cy="246221"/>
          </a:xfrm>
          <a:prstGeom prst="rect">
            <a:avLst/>
          </a:prstGeom>
          <a:solidFill>
            <a:schemeClr val="accent3">
              <a:lumMod val="20000"/>
              <a:lumOff val="80000"/>
            </a:schemeClr>
          </a:solidFill>
        </p:spPr>
        <p:txBody>
          <a:bodyPr wrap="square" rtlCol="0">
            <a:spAutoFit/>
          </a:bodyPr>
          <a:lstStyle/>
          <a:p>
            <a:r>
              <a:rPr lang="fr-FR" sz="1000" b="1" dirty="0">
                <a:solidFill>
                  <a:schemeClr val="tx1">
                    <a:lumMod val="75000"/>
                    <a:lumOff val="25000"/>
                  </a:schemeClr>
                </a:solidFill>
              </a:rPr>
              <a:t>Mise en action des dispositifs de conquête</a:t>
            </a:r>
          </a:p>
        </p:txBody>
      </p:sp>
      <p:grpSp>
        <p:nvGrpSpPr>
          <p:cNvPr id="60" name="Groupe 59">
            <a:extLst>
              <a:ext uri="{FF2B5EF4-FFF2-40B4-BE49-F238E27FC236}">
                <a16:creationId xmlns:a16="http://schemas.microsoft.com/office/drawing/2014/main" id="{CDED80A1-6DE2-A247-0DD1-F95179B866BC}"/>
              </a:ext>
            </a:extLst>
          </p:cNvPr>
          <p:cNvGrpSpPr/>
          <p:nvPr/>
        </p:nvGrpSpPr>
        <p:grpSpPr>
          <a:xfrm>
            <a:off x="2117272" y="2433688"/>
            <a:ext cx="261906" cy="261906"/>
            <a:chOff x="2316929" y="2643339"/>
            <a:chExt cx="261906" cy="261906"/>
          </a:xfrm>
        </p:grpSpPr>
        <p:sp>
          <p:nvSpPr>
            <p:cNvPr id="61" name="Rectangle 60">
              <a:extLst>
                <a:ext uri="{FF2B5EF4-FFF2-40B4-BE49-F238E27FC236}">
                  <a16:creationId xmlns:a16="http://schemas.microsoft.com/office/drawing/2014/main" id="{07FDD742-D958-4F4E-8362-E948C9AE7E64}"/>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Graphique 61" descr="Ramper avec un remplissage uni">
              <a:extLst>
                <a:ext uri="{FF2B5EF4-FFF2-40B4-BE49-F238E27FC236}">
                  <a16:creationId xmlns:a16="http://schemas.microsoft.com/office/drawing/2014/main" id="{C7282D16-D2C9-5768-9E15-50BDBB76C81C}"/>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sp>
        <p:nvSpPr>
          <p:cNvPr id="72" name="ZoneTexte 71">
            <a:extLst>
              <a:ext uri="{FF2B5EF4-FFF2-40B4-BE49-F238E27FC236}">
                <a16:creationId xmlns:a16="http://schemas.microsoft.com/office/drawing/2014/main" id="{CC4C6266-7F1B-CD1B-9D83-DADD16D603F7}"/>
              </a:ext>
            </a:extLst>
          </p:cNvPr>
          <p:cNvSpPr txBox="1"/>
          <p:nvPr/>
        </p:nvSpPr>
        <p:spPr>
          <a:xfrm>
            <a:off x="2404537" y="2819780"/>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MEG VISA 1</a:t>
            </a:r>
            <a:r>
              <a:rPr lang="fr-FR" sz="1000" b="1" baseline="30000" dirty="0">
                <a:solidFill>
                  <a:schemeClr val="tx1">
                    <a:lumMod val="75000"/>
                    <a:lumOff val="25000"/>
                  </a:schemeClr>
                </a:solidFill>
              </a:rPr>
              <a:t>ER</a:t>
            </a:r>
            <a:r>
              <a:rPr lang="fr-FR" sz="1000" b="1" dirty="0">
                <a:solidFill>
                  <a:schemeClr val="tx1">
                    <a:lumMod val="75000"/>
                    <a:lumOff val="25000"/>
                  </a:schemeClr>
                </a:solidFill>
              </a:rPr>
              <a:t>, PLATINUM, INFINITE </a:t>
            </a:r>
          </a:p>
        </p:txBody>
      </p:sp>
      <p:grpSp>
        <p:nvGrpSpPr>
          <p:cNvPr id="73" name="Groupe 72">
            <a:extLst>
              <a:ext uri="{FF2B5EF4-FFF2-40B4-BE49-F238E27FC236}">
                <a16:creationId xmlns:a16="http://schemas.microsoft.com/office/drawing/2014/main" id="{4CEC7BDE-54B0-FAB0-7ABD-CDC82F53546D}"/>
              </a:ext>
            </a:extLst>
          </p:cNvPr>
          <p:cNvGrpSpPr/>
          <p:nvPr/>
        </p:nvGrpSpPr>
        <p:grpSpPr>
          <a:xfrm>
            <a:off x="2123835" y="2805586"/>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78" name="ZoneTexte 77">
            <a:extLst>
              <a:ext uri="{FF2B5EF4-FFF2-40B4-BE49-F238E27FC236}">
                <a16:creationId xmlns:a16="http://schemas.microsoft.com/office/drawing/2014/main" id="{1BC8B700-5668-8443-94A5-2CE7F8EFD0A2}"/>
              </a:ext>
            </a:extLst>
          </p:cNvPr>
          <p:cNvSpPr txBox="1"/>
          <p:nvPr/>
        </p:nvSpPr>
        <p:spPr>
          <a:xfrm>
            <a:off x="3562350" y="3922894"/>
            <a:ext cx="8010525"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CORALIUM Juin 2024 (Gamme Offensive NIMI) : </a:t>
            </a:r>
            <a:r>
              <a:rPr lang="fr-FR" sz="1000" dirty="0">
                <a:solidFill>
                  <a:schemeClr val="tx1">
                    <a:lumMod val="75000"/>
                    <a:lumOff val="25000"/>
                  </a:schemeClr>
                </a:solidFill>
              </a:rPr>
              <a:t>enveloppe de 10 M d’€ commercialisation jusqu’au 05/06/2024</a:t>
            </a:r>
          </a:p>
        </p:txBody>
      </p:sp>
      <p:grpSp>
        <p:nvGrpSpPr>
          <p:cNvPr id="79" name="Groupe 78">
            <a:extLst>
              <a:ext uri="{FF2B5EF4-FFF2-40B4-BE49-F238E27FC236}">
                <a16:creationId xmlns:a16="http://schemas.microsoft.com/office/drawing/2014/main" id="{1D4A3600-34C0-51C1-8715-20CB76685D21}"/>
              </a:ext>
            </a:extLst>
          </p:cNvPr>
          <p:cNvGrpSpPr/>
          <p:nvPr/>
        </p:nvGrpSpPr>
        <p:grpSpPr>
          <a:xfrm>
            <a:off x="3286047" y="3911120"/>
            <a:ext cx="263346" cy="255900"/>
            <a:chOff x="2570723" y="4870644"/>
            <a:chExt cx="261906" cy="261906"/>
          </a:xfrm>
        </p:grpSpPr>
        <p:sp>
          <p:nvSpPr>
            <p:cNvPr id="80" name="Rectangle 79">
              <a:extLst>
                <a:ext uri="{FF2B5EF4-FFF2-40B4-BE49-F238E27FC236}">
                  <a16:creationId xmlns:a16="http://schemas.microsoft.com/office/drawing/2014/main" id="{21163559-9176-8DEF-4EDB-492F9C3B80F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 name="Graphique 80" descr="Ramper avec un remplissage uni">
              <a:extLst>
                <a:ext uri="{FF2B5EF4-FFF2-40B4-BE49-F238E27FC236}">
                  <a16:creationId xmlns:a16="http://schemas.microsoft.com/office/drawing/2014/main" id="{A1F8B637-4AB1-DC42-DD26-41FE2551DA48}"/>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398971" y="4213188"/>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CAT Premium 6, 12 ou 24 mois </a:t>
            </a:r>
            <a:r>
              <a:rPr lang="fr-FR" sz="1000" dirty="0">
                <a:solidFill>
                  <a:schemeClr val="tx1">
                    <a:lumMod val="75000"/>
                    <a:lumOff val="25000"/>
                  </a:schemeClr>
                </a:solidFill>
              </a:rPr>
              <a:t>(mini 200 K€ en argent frais ou en défensif)</a:t>
            </a: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19874" y="420141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6" name="ZoneTexte 95">
            <a:extLst>
              <a:ext uri="{FF2B5EF4-FFF2-40B4-BE49-F238E27FC236}">
                <a16:creationId xmlns:a16="http://schemas.microsoft.com/office/drawing/2014/main" id="{FBB5A1FF-66B7-F0C3-799B-053F89FE41A6}"/>
              </a:ext>
            </a:extLst>
          </p:cNvPr>
          <p:cNvSpPr txBox="1"/>
          <p:nvPr/>
        </p:nvSpPr>
        <p:spPr>
          <a:xfrm>
            <a:off x="2397528" y="4507910"/>
            <a:ext cx="917966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Véga IM : </a:t>
            </a:r>
            <a:r>
              <a:rPr lang="fr-FR" sz="1000" dirty="0">
                <a:solidFill>
                  <a:schemeClr val="tx1">
                    <a:lumMod val="75000"/>
                    <a:lumOff val="25000"/>
                  </a:schemeClr>
                </a:solidFill>
              </a:rPr>
              <a:t>Délégation de Gestion  OG /GSM</a:t>
            </a:r>
          </a:p>
        </p:txBody>
      </p:sp>
      <p:grpSp>
        <p:nvGrpSpPr>
          <p:cNvPr id="97" name="Groupe 96">
            <a:extLst>
              <a:ext uri="{FF2B5EF4-FFF2-40B4-BE49-F238E27FC236}">
                <a16:creationId xmlns:a16="http://schemas.microsoft.com/office/drawing/2014/main" id="{9C25574E-8BF0-4690-884B-F2ABFDF0CD51}"/>
              </a:ext>
            </a:extLst>
          </p:cNvPr>
          <p:cNvGrpSpPr/>
          <p:nvPr/>
        </p:nvGrpSpPr>
        <p:grpSpPr>
          <a:xfrm>
            <a:off x="2118432" y="4496136"/>
            <a:ext cx="263346" cy="255900"/>
            <a:chOff x="2570723" y="4870644"/>
            <a:chExt cx="261906" cy="261906"/>
          </a:xfrm>
        </p:grpSpPr>
        <p:sp>
          <p:nvSpPr>
            <p:cNvPr id="98" name="Rectangle 97">
              <a:extLst>
                <a:ext uri="{FF2B5EF4-FFF2-40B4-BE49-F238E27FC236}">
                  <a16:creationId xmlns:a16="http://schemas.microsoft.com/office/drawing/2014/main" id="{5894DEDD-6A2D-3CA9-3CB0-057D895DED5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descr="Ramper avec un remplissage uni">
              <a:extLst>
                <a:ext uri="{FF2B5EF4-FFF2-40B4-BE49-F238E27FC236}">
                  <a16:creationId xmlns:a16="http://schemas.microsoft.com/office/drawing/2014/main" id="{98E6C073-C042-4873-88AC-D0B44B834FF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pic>
        <p:nvPicPr>
          <p:cNvPr id="6" name="Image 5">
            <a:extLst>
              <a:ext uri="{FF2B5EF4-FFF2-40B4-BE49-F238E27FC236}">
                <a16:creationId xmlns:a16="http://schemas.microsoft.com/office/drawing/2014/main" id="{344E1D7A-4865-3DF9-8153-C19B0A767F2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120377" y="97569"/>
            <a:ext cx="417505" cy="405745"/>
          </a:xfrm>
          <a:prstGeom prst="rect">
            <a:avLst/>
          </a:prstGeom>
        </p:spPr>
      </p:pic>
      <p:sp>
        <p:nvSpPr>
          <p:cNvPr id="9" name="ZoneTexte 8">
            <a:extLst>
              <a:ext uri="{FF2B5EF4-FFF2-40B4-BE49-F238E27FC236}">
                <a16:creationId xmlns:a16="http://schemas.microsoft.com/office/drawing/2014/main" id="{E532B540-523E-E732-025C-1A047EB09A9F}"/>
              </a:ext>
            </a:extLst>
          </p:cNvPr>
          <p:cNvSpPr txBox="1"/>
          <p:nvPr/>
        </p:nvSpPr>
        <p:spPr>
          <a:xfrm>
            <a:off x="2404536" y="3208816"/>
            <a:ext cx="3034239"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FCP PARMA PEA (Gamme NIMI) : </a:t>
            </a:r>
            <a:r>
              <a:rPr lang="fr-FR" sz="1000" dirty="0">
                <a:solidFill>
                  <a:schemeClr val="tx1">
                    <a:lumMod val="75000"/>
                    <a:lumOff val="25000"/>
                  </a:schemeClr>
                </a:solidFill>
              </a:rPr>
              <a:t>enveloppe de 3 M d’€ commercialisation jusqu’au 07/02/2024</a:t>
            </a:r>
          </a:p>
        </p:txBody>
      </p:sp>
      <p:grpSp>
        <p:nvGrpSpPr>
          <p:cNvPr id="25" name="Groupe 24">
            <a:extLst>
              <a:ext uri="{FF2B5EF4-FFF2-40B4-BE49-F238E27FC236}">
                <a16:creationId xmlns:a16="http://schemas.microsoft.com/office/drawing/2014/main" id="{5860584A-2529-CFD8-5C46-B8EC40DFEDCC}"/>
              </a:ext>
            </a:extLst>
          </p:cNvPr>
          <p:cNvGrpSpPr/>
          <p:nvPr/>
        </p:nvGrpSpPr>
        <p:grpSpPr>
          <a:xfrm>
            <a:off x="2125439" y="3197042"/>
            <a:ext cx="263346" cy="272138"/>
            <a:chOff x="2570723" y="4870644"/>
            <a:chExt cx="261906" cy="261906"/>
          </a:xfrm>
        </p:grpSpPr>
        <p:sp>
          <p:nvSpPr>
            <p:cNvPr id="45" name="Rectangle 44">
              <a:extLst>
                <a:ext uri="{FF2B5EF4-FFF2-40B4-BE49-F238E27FC236}">
                  <a16:creationId xmlns:a16="http://schemas.microsoft.com/office/drawing/2014/main" id="{4F94B6DF-53F7-C7EF-0AEE-494206D0B52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Ramper avec un remplissage uni">
              <a:extLst>
                <a:ext uri="{FF2B5EF4-FFF2-40B4-BE49-F238E27FC236}">
                  <a16:creationId xmlns:a16="http://schemas.microsoft.com/office/drawing/2014/main" id="{2E7FB37F-1B30-63D2-F588-724884D4045A}"/>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71" name="Espace réservé du texte 5">
            <a:extLst>
              <a:ext uri="{FF2B5EF4-FFF2-40B4-BE49-F238E27FC236}">
                <a16:creationId xmlns:a16="http://schemas.microsoft.com/office/drawing/2014/main" id="{5AA9D01B-7B0E-E246-F809-F608B7B9BC5F}"/>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lang="fr-FR" altLang="fr-FR" dirty="0">
                <a:solidFill>
                  <a:sysClr val="windowText" lastClr="000000">
                    <a:lumMod val="75000"/>
                    <a:lumOff val="25000"/>
                  </a:sysClr>
                </a:solidFill>
              </a:rPr>
              <a:t>PREMIUM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20" name="ZoneTexte 19">
            <a:extLst>
              <a:ext uri="{FF2B5EF4-FFF2-40B4-BE49-F238E27FC236}">
                <a16:creationId xmlns:a16="http://schemas.microsoft.com/office/drawing/2014/main" id="{881618B4-C326-BAC4-2865-436A8B38880B}"/>
              </a:ext>
            </a:extLst>
          </p:cNvPr>
          <p:cNvSpPr txBox="1"/>
          <p:nvPr/>
        </p:nvSpPr>
        <p:spPr>
          <a:xfrm>
            <a:off x="2398970" y="4804536"/>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SCPI en </a:t>
            </a:r>
            <a:r>
              <a:rPr lang="fr-FR" sz="1000" b="1" dirty="0" err="1">
                <a:solidFill>
                  <a:schemeClr val="tx1">
                    <a:lumMod val="75000"/>
                    <a:lumOff val="25000"/>
                  </a:schemeClr>
                </a:solidFill>
              </a:rPr>
              <a:t>Ass</a:t>
            </a:r>
            <a:r>
              <a:rPr lang="fr-FR" sz="1000" b="1" dirty="0">
                <a:solidFill>
                  <a:schemeClr val="tx1">
                    <a:lumMod val="75000"/>
                    <a:lumOff val="25000"/>
                  </a:schemeClr>
                </a:solidFill>
              </a:rPr>
              <a:t> Vie contrats CNP : </a:t>
            </a:r>
            <a:r>
              <a:rPr lang="fr-FR" sz="1000" dirty="0">
                <a:solidFill>
                  <a:schemeClr val="tx1">
                    <a:lumMod val="75000"/>
                    <a:lumOff val="25000"/>
                  </a:schemeClr>
                </a:solidFill>
              </a:rPr>
              <a:t>PFO 2 &amp; </a:t>
            </a:r>
            <a:r>
              <a:rPr lang="fr-FR" sz="1000" dirty="0" err="1">
                <a:solidFill>
                  <a:schemeClr val="tx1">
                    <a:lumMod val="75000"/>
                    <a:lumOff val="25000"/>
                  </a:schemeClr>
                </a:solidFill>
              </a:rPr>
              <a:t>Primopierre</a:t>
            </a:r>
            <a:r>
              <a:rPr lang="fr-FR" sz="1000" dirty="0">
                <a:solidFill>
                  <a:schemeClr val="tx1">
                    <a:lumMod val="75000"/>
                    <a:lumOff val="25000"/>
                  </a:schemeClr>
                </a:solidFill>
              </a:rPr>
              <a:t> contrats BPCE Vie, </a:t>
            </a:r>
            <a:r>
              <a:rPr lang="fr-FR" sz="1000" dirty="0" err="1">
                <a:solidFill>
                  <a:schemeClr val="tx1">
                    <a:lumMod val="75000"/>
                    <a:lumOff val="25000"/>
                  </a:schemeClr>
                </a:solidFill>
              </a:rPr>
              <a:t>Primopierre</a:t>
            </a:r>
            <a:r>
              <a:rPr lang="fr-FR" sz="1000" dirty="0">
                <a:solidFill>
                  <a:schemeClr val="tx1">
                    <a:lumMod val="75000"/>
                    <a:lumOff val="25000"/>
                  </a:schemeClr>
                </a:solidFill>
              </a:rPr>
              <a:t>, Atout Pierre Diversification, AEW Patrimoine Santé</a:t>
            </a:r>
          </a:p>
        </p:txBody>
      </p:sp>
      <p:grpSp>
        <p:nvGrpSpPr>
          <p:cNvPr id="46" name="Groupe 45">
            <a:extLst>
              <a:ext uri="{FF2B5EF4-FFF2-40B4-BE49-F238E27FC236}">
                <a16:creationId xmlns:a16="http://schemas.microsoft.com/office/drawing/2014/main" id="{B3FE1135-7B60-22D5-739E-32BB06CD9216}"/>
              </a:ext>
            </a:extLst>
          </p:cNvPr>
          <p:cNvGrpSpPr/>
          <p:nvPr/>
        </p:nvGrpSpPr>
        <p:grpSpPr>
          <a:xfrm>
            <a:off x="2119873" y="4792762"/>
            <a:ext cx="263346" cy="272138"/>
            <a:chOff x="2570723" y="4870644"/>
            <a:chExt cx="261906" cy="261906"/>
          </a:xfrm>
        </p:grpSpPr>
        <p:sp>
          <p:nvSpPr>
            <p:cNvPr id="63" name="Rectangle 62">
              <a:extLst>
                <a:ext uri="{FF2B5EF4-FFF2-40B4-BE49-F238E27FC236}">
                  <a16:creationId xmlns:a16="http://schemas.microsoft.com/office/drawing/2014/main" id="{D20BD59A-7486-6361-A95D-94400FE03A2F}"/>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4" name="Graphique 63" descr="Ramper avec un remplissage uni">
              <a:extLst>
                <a:ext uri="{FF2B5EF4-FFF2-40B4-BE49-F238E27FC236}">
                  <a16:creationId xmlns:a16="http://schemas.microsoft.com/office/drawing/2014/main" id="{43207D10-4E6A-A4FD-D148-26E51E38D12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65" name="ZoneTexte 64">
            <a:extLst>
              <a:ext uri="{FF2B5EF4-FFF2-40B4-BE49-F238E27FC236}">
                <a16:creationId xmlns:a16="http://schemas.microsoft.com/office/drawing/2014/main" id="{BECE82ED-7A41-6597-61F5-E9463BFBCFAD}"/>
              </a:ext>
            </a:extLst>
          </p:cNvPr>
          <p:cNvSpPr txBox="1"/>
          <p:nvPr/>
        </p:nvSpPr>
        <p:spPr>
          <a:xfrm>
            <a:off x="2398970" y="5119237"/>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SCPI en direct : </a:t>
            </a:r>
            <a:r>
              <a:rPr lang="fr-FR" sz="1000" dirty="0">
                <a:solidFill>
                  <a:schemeClr val="tx1">
                    <a:lumMod val="75000"/>
                    <a:lumOff val="25000"/>
                  </a:schemeClr>
                </a:solidFill>
              </a:rPr>
              <a:t>Atout Pierre Diversification, AEW Patrimoine Santé, AEW Diversification Allemagne, AEW Commerces Europe </a:t>
            </a:r>
          </a:p>
        </p:txBody>
      </p:sp>
      <p:grpSp>
        <p:nvGrpSpPr>
          <p:cNvPr id="66" name="Groupe 65">
            <a:extLst>
              <a:ext uri="{FF2B5EF4-FFF2-40B4-BE49-F238E27FC236}">
                <a16:creationId xmlns:a16="http://schemas.microsoft.com/office/drawing/2014/main" id="{69D2828F-2F9D-ECC4-7ED4-B3FF9C9D8B3B}"/>
              </a:ext>
            </a:extLst>
          </p:cNvPr>
          <p:cNvGrpSpPr/>
          <p:nvPr/>
        </p:nvGrpSpPr>
        <p:grpSpPr>
          <a:xfrm>
            <a:off x="2119873" y="5107463"/>
            <a:ext cx="263346" cy="272138"/>
            <a:chOff x="2570723" y="4870644"/>
            <a:chExt cx="261906" cy="261906"/>
          </a:xfrm>
        </p:grpSpPr>
        <p:sp>
          <p:nvSpPr>
            <p:cNvPr id="67" name="Rectangle 66">
              <a:extLst>
                <a:ext uri="{FF2B5EF4-FFF2-40B4-BE49-F238E27FC236}">
                  <a16:creationId xmlns:a16="http://schemas.microsoft.com/office/drawing/2014/main" id="{8D4F3A47-5A4A-A12A-E802-752BAFA7BBAD}"/>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Graphique 76" descr="Ramper avec un remplissage uni">
              <a:extLst>
                <a:ext uri="{FF2B5EF4-FFF2-40B4-BE49-F238E27FC236}">
                  <a16:creationId xmlns:a16="http://schemas.microsoft.com/office/drawing/2014/main" id="{9A273234-5514-9F58-4E06-420D3CB2264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Tree>
    <p:extLst>
      <p:ext uri="{BB962C8B-B14F-4D97-AF65-F5344CB8AC3E}">
        <p14:creationId xmlns:p14="http://schemas.microsoft.com/office/powerpoint/2010/main" val="1643672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programme des offres de compétition</a:t>
            </a:r>
          </a:p>
        </p:txBody>
      </p:sp>
      <p:pic>
        <p:nvPicPr>
          <p:cNvPr id="6" name="Espace réservé pour une image  5" descr="Une image contenant sport, personne, Sports individuels, Condition physique&#10;&#10;Description générée automatiquement">
            <a:extLst>
              <a:ext uri="{FF2B5EF4-FFF2-40B4-BE49-F238E27FC236}">
                <a16:creationId xmlns:a16="http://schemas.microsoft.com/office/drawing/2014/main" id="{943E37A7-D4EA-3AEE-60D5-A40D89F7F6B3}"/>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a:off x="6004560" y="-31158"/>
            <a:ext cx="6187440" cy="6889159"/>
          </a:xfrm>
        </p:spPr>
      </p:pic>
      <p:sp>
        <p:nvSpPr>
          <p:cNvPr id="2" name="Espace réservé du texte 13">
            <a:extLst>
              <a:ext uri="{FF2B5EF4-FFF2-40B4-BE49-F238E27FC236}">
                <a16:creationId xmlns:a16="http://schemas.microsoft.com/office/drawing/2014/main" id="{C6414B0F-3219-FB39-3E7F-C40FC1D81323}"/>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C00000"/>
              </a:buClr>
              <a:buFont typeface="Wingdings" panose="05000000000000000000" pitchFamily="2" charset="2"/>
              <a:buChar char="§"/>
              <a:defRPr/>
            </a:pPr>
            <a:r>
              <a:rPr lang="fr-FR" sz="2000" kern="0" dirty="0">
                <a:solidFill>
                  <a:srgbClr val="C00000"/>
                </a:solidFill>
              </a:rPr>
              <a:t>Marché des Professionnels</a:t>
            </a:r>
          </a:p>
          <a:p>
            <a:pPr fontAlgn="auto">
              <a:buClr>
                <a:srgbClr val="C00000"/>
              </a:buClr>
              <a:defRPr/>
            </a:pPr>
            <a:endParaRPr lang="fr-FR" kern="0" dirty="0">
              <a:solidFill>
                <a:srgbClr val="C00000"/>
              </a:solidFill>
            </a:endParaRPr>
          </a:p>
        </p:txBody>
      </p:sp>
    </p:spTree>
    <p:extLst>
      <p:ext uri="{BB962C8B-B14F-4D97-AF65-F5344CB8AC3E}">
        <p14:creationId xmlns:p14="http://schemas.microsoft.com/office/powerpoint/2010/main" val="2736517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a:t>
            </a:r>
            <a:r>
              <a:rPr lang="fr-FR" sz="1400" b="1" kern="0" dirty="0">
                <a:solidFill>
                  <a:schemeClr val="tx1">
                    <a:lumMod val="75000"/>
                    <a:lumOff val="25000"/>
                  </a:schemeClr>
                </a:solidFill>
              </a:rPr>
              <a:t>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1682230"/>
            <a:ext cx="15001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 Santé</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480735"/>
            <a:ext cx="13344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BANCARISA-TION</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6" y="2922532"/>
            <a:ext cx="135139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MONETIQUE &amp; E-COMMERCE</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4072989"/>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4770282"/>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du PRO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Janvier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Février</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Mars</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Avril</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15251" y="2556537"/>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05726" y="2920373"/>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15251" y="3576679"/>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05726" y="4256075"/>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05726" y="4951832"/>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1FE0C1FA-D5D5-0C10-D12F-A0958AB54A23}"/>
              </a:ext>
            </a:extLst>
          </p:cNvPr>
          <p:cNvSpPr txBox="1"/>
          <p:nvPr/>
        </p:nvSpPr>
        <p:spPr>
          <a:xfrm>
            <a:off x="2404537" y="2999522"/>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Gamme TPE Premium : </a:t>
            </a:r>
            <a:r>
              <a:rPr lang="fr-FR" sz="1000" dirty="0">
                <a:solidFill>
                  <a:schemeClr val="tx1">
                    <a:lumMod val="75000"/>
                    <a:lumOff val="25000"/>
                  </a:schemeClr>
                </a:solidFill>
              </a:rPr>
              <a:t>2 mois offerts si engagement 48 mois / </a:t>
            </a:r>
            <a:r>
              <a:rPr lang="fr-FR" sz="1000" b="1" dirty="0">
                <a:solidFill>
                  <a:schemeClr val="tx1">
                    <a:lumMod val="75000"/>
                    <a:lumOff val="25000"/>
                  </a:schemeClr>
                </a:solidFill>
              </a:rPr>
              <a:t>Gamme TPE IP Pros de santé : </a:t>
            </a:r>
            <a:r>
              <a:rPr lang="fr-FR" sz="1000" dirty="0">
                <a:solidFill>
                  <a:schemeClr val="tx1">
                    <a:lumMod val="75000"/>
                    <a:lumOff val="25000"/>
                  </a:schemeClr>
                </a:solidFill>
              </a:rPr>
              <a:t>loyer à 9,90€/mois</a:t>
            </a:r>
            <a:endParaRPr lang="fr-FR" sz="1000" b="1" dirty="0">
              <a:solidFill>
                <a:schemeClr val="tx1">
                  <a:lumMod val="75000"/>
                  <a:lumOff val="25000"/>
                </a:schemeClr>
              </a:solidFill>
            </a:endParaRP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107576" y="3544870"/>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rot="496478">
            <a:off x="-81244" y="4969450"/>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81244" y="157284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89268" y="237286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107576" y="4241940"/>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7" name="Groupe 66">
            <a:extLst>
              <a:ext uri="{FF2B5EF4-FFF2-40B4-BE49-F238E27FC236}">
                <a16:creationId xmlns:a16="http://schemas.microsoft.com/office/drawing/2014/main" id="{21A3DAE9-EDD5-D959-6B26-F00CB58889F9}"/>
              </a:ext>
            </a:extLst>
          </p:cNvPr>
          <p:cNvGrpSpPr/>
          <p:nvPr/>
        </p:nvGrpSpPr>
        <p:grpSpPr>
          <a:xfrm>
            <a:off x="2105485" y="2985328"/>
            <a:ext cx="261906" cy="261906"/>
            <a:chOff x="6367098" y="4045728"/>
            <a:chExt cx="261906" cy="261906"/>
          </a:xfrm>
        </p:grpSpPr>
        <p:sp>
          <p:nvSpPr>
            <p:cNvPr id="12" name="Rectangle 11">
              <a:extLst>
                <a:ext uri="{FF2B5EF4-FFF2-40B4-BE49-F238E27FC236}">
                  <a16:creationId xmlns:a16="http://schemas.microsoft.com/office/drawing/2014/main" id="{A19D4E65-FE89-B6D8-818A-BFBFCF925E9B}"/>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descr="Ramper avec un remplissage uni">
              <a:extLst>
                <a:ext uri="{FF2B5EF4-FFF2-40B4-BE49-F238E27FC236}">
                  <a16:creationId xmlns:a16="http://schemas.microsoft.com/office/drawing/2014/main" id="{AD7E38C0-DD65-8DA5-2130-5D1DA26955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7353760" y="4661194"/>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7620000" y="4669036"/>
            <a:ext cx="3949477" cy="246221"/>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Crédit Digital Pro </a:t>
            </a:r>
            <a:r>
              <a:rPr lang="fr-FR" sz="1000" dirty="0">
                <a:solidFill>
                  <a:schemeClr val="tx1">
                    <a:lumMod val="75000"/>
                    <a:lumOff val="25000"/>
                  </a:schemeClr>
                </a:solidFill>
              </a:rPr>
              <a:t>(01/03 au 30/05)</a:t>
            </a:r>
          </a:p>
        </p:txBody>
      </p:sp>
      <p:sp>
        <p:nvSpPr>
          <p:cNvPr id="63" name="ZoneTexte 62">
            <a:extLst>
              <a:ext uri="{FF2B5EF4-FFF2-40B4-BE49-F238E27FC236}">
                <a16:creationId xmlns:a16="http://schemas.microsoft.com/office/drawing/2014/main" id="{7A3B3288-E629-62FA-C5E8-898D4BA824D8}"/>
              </a:ext>
            </a:extLst>
          </p:cNvPr>
          <p:cNvSpPr txBox="1"/>
          <p:nvPr/>
        </p:nvSpPr>
        <p:spPr>
          <a:xfrm>
            <a:off x="7620000" y="2263890"/>
            <a:ext cx="2895600"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Auto Pro : </a:t>
            </a:r>
            <a:r>
              <a:rPr lang="fr-FR" sz="1000" dirty="0">
                <a:solidFill>
                  <a:schemeClr val="tx1">
                    <a:lumMod val="75000"/>
                    <a:lumOff val="25000"/>
                  </a:schemeClr>
                </a:solidFill>
              </a:rPr>
              <a:t>2 mois offerts sur </a:t>
            </a:r>
            <a:r>
              <a:rPr lang="fr-FR" sz="1000" dirty="0" err="1">
                <a:solidFill>
                  <a:schemeClr val="tx1">
                    <a:lumMod val="75000"/>
                    <a:lumOff val="25000"/>
                  </a:schemeClr>
                </a:solidFill>
              </a:rPr>
              <a:t>nlles</a:t>
            </a:r>
            <a:r>
              <a:rPr lang="fr-FR" sz="1000" dirty="0">
                <a:solidFill>
                  <a:schemeClr val="tx1">
                    <a:lumMod val="75000"/>
                    <a:lumOff val="25000"/>
                  </a:schemeClr>
                </a:solidFill>
              </a:rPr>
              <a:t> souscriptions</a:t>
            </a:r>
          </a:p>
        </p:txBody>
      </p:sp>
      <p:grpSp>
        <p:nvGrpSpPr>
          <p:cNvPr id="64" name="Groupe 63">
            <a:extLst>
              <a:ext uri="{FF2B5EF4-FFF2-40B4-BE49-F238E27FC236}">
                <a16:creationId xmlns:a16="http://schemas.microsoft.com/office/drawing/2014/main" id="{E1EB39C9-6835-2507-4E3A-77FD0F00F52B}"/>
              </a:ext>
            </a:extLst>
          </p:cNvPr>
          <p:cNvGrpSpPr/>
          <p:nvPr/>
        </p:nvGrpSpPr>
        <p:grpSpPr>
          <a:xfrm>
            <a:off x="2105485" y="2266727"/>
            <a:ext cx="261906" cy="267039"/>
            <a:chOff x="3514438" y="1974185"/>
            <a:chExt cx="261906" cy="267039"/>
          </a:xfrm>
        </p:grpSpPr>
        <p:sp>
          <p:nvSpPr>
            <p:cNvPr id="65" name="Rectangle 64">
              <a:extLst>
                <a:ext uri="{FF2B5EF4-FFF2-40B4-BE49-F238E27FC236}">
                  <a16:creationId xmlns:a16="http://schemas.microsoft.com/office/drawing/2014/main" id="{3313F1A7-0548-CDF9-6693-70F8C38BBEA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Graphique 65" descr="Ramper avec un remplissage uni">
              <a:extLst>
                <a:ext uri="{FF2B5EF4-FFF2-40B4-BE49-F238E27FC236}">
                  <a16:creationId xmlns:a16="http://schemas.microsoft.com/office/drawing/2014/main" id="{727F05C6-C249-F5E4-5531-D41CC73307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2" name="ZoneTexte 71">
            <a:extLst>
              <a:ext uri="{FF2B5EF4-FFF2-40B4-BE49-F238E27FC236}">
                <a16:creationId xmlns:a16="http://schemas.microsoft.com/office/drawing/2014/main" id="{CC4C6266-7F1B-CD1B-9D83-DADD16D603F7}"/>
              </a:ext>
            </a:extLst>
          </p:cNvPr>
          <p:cNvSpPr txBox="1"/>
          <p:nvPr/>
        </p:nvSpPr>
        <p:spPr>
          <a:xfrm>
            <a:off x="2404537" y="3296030"/>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IZ e-Commerce / JPEL Express / </a:t>
            </a:r>
            <a:r>
              <a:rPr lang="fr-FR" sz="1000" b="1" dirty="0" err="1">
                <a:solidFill>
                  <a:schemeClr val="tx1">
                    <a:lumMod val="75000"/>
                    <a:lumOff val="25000"/>
                  </a:schemeClr>
                </a:solidFill>
              </a:rPr>
              <a:t>PayPlug</a:t>
            </a:r>
            <a:endParaRPr lang="fr-FR" sz="1000" dirty="0">
              <a:solidFill>
                <a:schemeClr val="tx1">
                  <a:lumMod val="75000"/>
                  <a:lumOff val="25000"/>
                </a:schemeClr>
              </a:solidFill>
            </a:endParaRPr>
          </a:p>
        </p:txBody>
      </p:sp>
      <p:grpSp>
        <p:nvGrpSpPr>
          <p:cNvPr id="73" name="Groupe 72">
            <a:extLst>
              <a:ext uri="{FF2B5EF4-FFF2-40B4-BE49-F238E27FC236}">
                <a16:creationId xmlns:a16="http://schemas.microsoft.com/office/drawing/2014/main" id="{4CEC7BDE-54B0-FAB0-7ABD-CDC82F53546D}"/>
              </a:ext>
            </a:extLst>
          </p:cNvPr>
          <p:cNvGrpSpPr/>
          <p:nvPr/>
        </p:nvGrpSpPr>
        <p:grpSpPr>
          <a:xfrm>
            <a:off x="2105485" y="3281836"/>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398971" y="3679788"/>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CAT PRO / CAT BDR / CAT Vert</a:t>
            </a:r>
            <a:endParaRPr lang="fr-FR" sz="1000" dirty="0">
              <a:solidFill>
                <a:schemeClr val="tx1">
                  <a:lumMod val="75000"/>
                  <a:lumOff val="25000"/>
                </a:schemeClr>
              </a:solidFill>
            </a:endParaRP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05485" y="366801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6" name="ZoneTexte 95">
            <a:extLst>
              <a:ext uri="{FF2B5EF4-FFF2-40B4-BE49-F238E27FC236}">
                <a16:creationId xmlns:a16="http://schemas.microsoft.com/office/drawing/2014/main" id="{FBB5A1FF-66B7-F0C3-799B-053F89FE41A6}"/>
              </a:ext>
            </a:extLst>
          </p:cNvPr>
          <p:cNvSpPr txBox="1"/>
          <p:nvPr/>
        </p:nvSpPr>
        <p:spPr>
          <a:xfrm>
            <a:off x="2397528" y="3974510"/>
            <a:ext cx="917966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Parts sociales / CEP</a:t>
            </a:r>
            <a:endParaRPr lang="fr-FR" sz="1000" dirty="0">
              <a:solidFill>
                <a:schemeClr val="tx1">
                  <a:lumMod val="75000"/>
                  <a:lumOff val="25000"/>
                </a:schemeClr>
              </a:solidFill>
            </a:endParaRPr>
          </a:p>
        </p:txBody>
      </p:sp>
      <p:grpSp>
        <p:nvGrpSpPr>
          <p:cNvPr id="97" name="Groupe 96">
            <a:extLst>
              <a:ext uri="{FF2B5EF4-FFF2-40B4-BE49-F238E27FC236}">
                <a16:creationId xmlns:a16="http://schemas.microsoft.com/office/drawing/2014/main" id="{9C25574E-8BF0-4690-884B-F2ABFDF0CD51}"/>
              </a:ext>
            </a:extLst>
          </p:cNvPr>
          <p:cNvGrpSpPr/>
          <p:nvPr/>
        </p:nvGrpSpPr>
        <p:grpSpPr>
          <a:xfrm>
            <a:off x="2105485" y="3962736"/>
            <a:ext cx="263346" cy="255900"/>
            <a:chOff x="2570723" y="4870644"/>
            <a:chExt cx="261906" cy="261906"/>
          </a:xfrm>
        </p:grpSpPr>
        <p:sp>
          <p:nvSpPr>
            <p:cNvPr id="98" name="Rectangle 97">
              <a:extLst>
                <a:ext uri="{FF2B5EF4-FFF2-40B4-BE49-F238E27FC236}">
                  <a16:creationId xmlns:a16="http://schemas.microsoft.com/office/drawing/2014/main" id="{5894DEDD-6A2D-3CA9-3CB0-057D895DED5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descr="Ramper avec un remplissage uni">
              <a:extLst>
                <a:ext uri="{FF2B5EF4-FFF2-40B4-BE49-F238E27FC236}">
                  <a16:creationId xmlns:a16="http://schemas.microsoft.com/office/drawing/2014/main" id="{98E6C073-C042-4873-88AC-D0B44B834F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8" name="ZoneTexte 57">
            <a:extLst>
              <a:ext uri="{FF2B5EF4-FFF2-40B4-BE49-F238E27FC236}">
                <a16:creationId xmlns:a16="http://schemas.microsoft.com/office/drawing/2014/main" id="{7C8F34C5-F187-EBAD-C119-D6DB33D6C847}"/>
              </a:ext>
            </a:extLst>
          </p:cNvPr>
          <p:cNvSpPr txBox="1"/>
          <p:nvPr/>
        </p:nvSpPr>
        <p:spPr>
          <a:xfrm>
            <a:off x="3084945" y="1959221"/>
            <a:ext cx="5639828"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MR Pro : </a:t>
            </a:r>
            <a:r>
              <a:rPr lang="fr-FR" sz="1000" dirty="0">
                <a:solidFill>
                  <a:schemeClr val="tx1">
                    <a:lumMod val="75000"/>
                    <a:lumOff val="25000"/>
                  </a:schemeClr>
                </a:solidFill>
              </a:rPr>
              <a:t>2 mois offerts sur </a:t>
            </a:r>
            <a:r>
              <a:rPr lang="fr-FR" sz="1000" dirty="0" err="1">
                <a:solidFill>
                  <a:schemeClr val="tx1">
                    <a:lumMod val="75000"/>
                    <a:lumOff val="25000"/>
                  </a:schemeClr>
                </a:solidFill>
              </a:rPr>
              <a:t>nlles</a:t>
            </a:r>
            <a:r>
              <a:rPr lang="fr-FR" sz="1000" dirty="0">
                <a:solidFill>
                  <a:schemeClr val="tx1">
                    <a:lumMod val="75000"/>
                    <a:lumOff val="25000"/>
                  </a:schemeClr>
                </a:solidFill>
              </a:rPr>
              <a:t> souscriptions / </a:t>
            </a:r>
            <a:r>
              <a:rPr lang="fr-FR" sz="1000" b="1" dirty="0" err="1">
                <a:solidFill>
                  <a:schemeClr val="tx1">
                    <a:lumMod val="75000"/>
                    <a:lumOff val="25000"/>
                  </a:schemeClr>
                </a:solidFill>
              </a:rPr>
              <a:t>Prév</a:t>
            </a:r>
            <a:r>
              <a:rPr lang="fr-FR" sz="1000" b="1" dirty="0">
                <a:solidFill>
                  <a:schemeClr val="tx1">
                    <a:lumMod val="75000"/>
                    <a:lumOff val="25000"/>
                  </a:schemeClr>
                </a:solidFill>
              </a:rPr>
              <a:t> Pro : </a:t>
            </a:r>
            <a:r>
              <a:rPr lang="fr-FR" sz="1000" dirty="0">
                <a:solidFill>
                  <a:schemeClr val="tx1">
                    <a:lumMod val="75000"/>
                    <a:lumOff val="25000"/>
                  </a:schemeClr>
                </a:solidFill>
              </a:rPr>
              <a:t>2 mois offerts sur </a:t>
            </a:r>
            <a:r>
              <a:rPr lang="fr-FR" sz="1000" dirty="0" err="1">
                <a:solidFill>
                  <a:schemeClr val="tx1">
                    <a:lumMod val="75000"/>
                    <a:lumOff val="25000"/>
                  </a:schemeClr>
                </a:solidFill>
              </a:rPr>
              <a:t>nlles</a:t>
            </a:r>
            <a:r>
              <a:rPr lang="fr-FR" sz="1000" dirty="0">
                <a:solidFill>
                  <a:schemeClr val="tx1">
                    <a:lumMod val="75000"/>
                    <a:lumOff val="25000"/>
                  </a:schemeClr>
                </a:solidFill>
              </a:rPr>
              <a:t> souscriptions</a:t>
            </a:r>
          </a:p>
        </p:txBody>
      </p:sp>
      <p:grpSp>
        <p:nvGrpSpPr>
          <p:cNvPr id="68" name="Groupe 67">
            <a:extLst>
              <a:ext uri="{FF2B5EF4-FFF2-40B4-BE49-F238E27FC236}">
                <a16:creationId xmlns:a16="http://schemas.microsoft.com/office/drawing/2014/main" id="{6802C1E3-8027-D50B-BAFB-FF919FA3ACC4}"/>
              </a:ext>
            </a:extLst>
          </p:cNvPr>
          <p:cNvGrpSpPr/>
          <p:nvPr/>
        </p:nvGrpSpPr>
        <p:grpSpPr>
          <a:xfrm>
            <a:off x="2105485" y="1962058"/>
            <a:ext cx="261906" cy="267039"/>
            <a:chOff x="3514438" y="1974185"/>
            <a:chExt cx="261906" cy="267039"/>
          </a:xfrm>
        </p:grpSpPr>
        <p:sp>
          <p:nvSpPr>
            <p:cNvPr id="69" name="Rectangle 68">
              <a:extLst>
                <a:ext uri="{FF2B5EF4-FFF2-40B4-BE49-F238E27FC236}">
                  <a16:creationId xmlns:a16="http://schemas.microsoft.com/office/drawing/2014/main" id="{3DFCC310-EBCD-01F4-E791-4BB633018F48}"/>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Graphique 69" descr="Ramper avec un remplissage uni">
              <a:extLst>
                <a:ext uri="{FF2B5EF4-FFF2-40B4-BE49-F238E27FC236}">
                  <a16:creationId xmlns:a16="http://schemas.microsoft.com/office/drawing/2014/main" id="{81F107EF-D04C-46FE-BF87-6CF7359617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1" name="ZoneTexte 70">
            <a:extLst>
              <a:ext uri="{FF2B5EF4-FFF2-40B4-BE49-F238E27FC236}">
                <a16:creationId xmlns:a16="http://schemas.microsoft.com/office/drawing/2014/main" id="{DD85B817-B91B-5F85-2DE0-4DD1F9C7C586}"/>
              </a:ext>
            </a:extLst>
          </p:cNvPr>
          <p:cNvSpPr txBox="1"/>
          <p:nvPr/>
        </p:nvSpPr>
        <p:spPr>
          <a:xfrm>
            <a:off x="2410789" y="2631452"/>
            <a:ext cx="6483830" cy="246221"/>
          </a:xfrm>
          <a:prstGeom prst="rect">
            <a:avLst/>
          </a:prstGeom>
          <a:solidFill>
            <a:schemeClr val="accent3">
              <a:lumMod val="20000"/>
              <a:lumOff val="80000"/>
            </a:schemeClr>
          </a:solidFill>
        </p:spPr>
        <p:txBody>
          <a:bodyPr wrap="square" rtlCol="0">
            <a:spAutoFit/>
          </a:bodyPr>
          <a:lstStyle/>
          <a:p>
            <a:r>
              <a:rPr lang="fr-FR" sz="1000" b="1" dirty="0">
                <a:solidFill>
                  <a:schemeClr val="tx1">
                    <a:lumMod val="75000"/>
                    <a:lumOff val="25000"/>
                  </a:schemeClr>
                </a:solidFill>
              </a:rPr>
              <a:t>Forfaits Pros  : </a:t>
            </a:r>
            <a:r>
              <a:rPr lang="fr-FR" sz="1000" dirty="0">
                <a:solidFill>
                  <a:schemeClr val="tx1">
                    <a:lumMod val="75000"/>
                    <a:lumOff val="25000"/>
                  </a:schemeClr>
                </a:solidFill>
              </a:rPr>
              <a:t>Offre de MEG Carte Business Haut de Gamme</a:t>
            </a:r>
          </a:p>
        </p:txBody>
      </p:sp>
      <p:grpSp>
        <p:nvGrpSpPr>
          <p:cNvPr id="77" name="Groupe 76">
            <a:extLst>
              <a:ext uri="{FF2B5EF4-FFF2-40B4-BE49-F238E27FC236}">
                <a16:creationId xmlns:a16="http://schemas.microsoft.com/office/drawing/2014/main" id="{75F45D40-164D-B234-E46F-8ED1644F08C2}"/>
              </a:ext>
            </a:extLst>
          </p:cNvPr>
          <p:cNvGrpSpPr/>
          <p:nvPr/>
        </p:nvGrpSpPr>
        <p:grpSpPr>
          <a:xfrm>
            <a:off x="2105485" y="2615767"/>
            <a:ext cx="261906" cy="261906"/>
            <a:chOff x="2316929" y="2643339"/>
            <a:chExt cx="261906" cy="261906"/>
          </a:xfrm>
        </p:grpSpPr>
        <p:sp>
          <p:nvSpPr>
            <p:cNvPr id="82" name="Rectangle 81">
              <a:extLst>
                <a:ext uri="{FF2B5EF4-FFF2-40B4-BE49-F238E27FC236}">
                  <a16:creationId xmlns:a16="http://schemas.microsoft.com/office/drawing/2014/main" id="{92195555-7D44-5AF0-E72A-0149253483C2}"/>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Graphique 82" descr="Ramper avec un remplissage uni">
              <a:extLst>
                <a:ext uri="{FF2B5EF4-FFF2-40B4-BE49-F238E27FC236}">
                  <a16:creationId xmlns:a16="http://schemas.microsoft.com/office/drawing/2014/main" id="{80C127EE-834F-80E3-6CFC-D2F00FEC46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grpSp>
        <p:nvGrpSpPr>
          <p:cNvPr id="103" name="Groupe 102">
            <a:extLst>
              <a:ext uri="{FF2B5EF4-FFF2-40B4-BE49-F238E27FC236}">
                <a16:creationId xmlns:a16="http://schemas.microsoft.com/office/drawing/2014/main" id="{81D34606-ABEB-0B56-686F-004138719D14}"/>
              </a:ext>
            </a:extLst>
          </p:cNvPr>
          <p:cNvGrpSpPr/>
          <p:nvPr/>
        </p:nvGrpSpPr>
        <p:grpSpPr>
          <a:xfrm>
            <a:off x="2105485" y="4337428"/>
            <a:ext cx="245333" cy="261906"/>
            <a:chOff x="2903319" y="4896669"/>
            <a:chExt cx="261906" cy="261906"/>
          </a:xfrm>
        </p:grpSpPr>
        <p:sp>
          <p:nvSpPr>
            <p:cNvPr id="104" name="Rectangle 103">
              <a:extLst>
                <a:ext uri="{FF2B5EF4-FFF2-40B4-BE49-F238E27FC236}">
                  <a16:creationId xmlns:a16="http://schemas.microsoft.com/office/drawing/2014/main" id="{A13D7612-BC4B-2ED8-C6AA-7A756AB5BC62}"/>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5" name="Graphique 104" descr="Ramper avec un remplissage uni">
              <a:extLst>
                <a:ext uri="{FF2B5EF4-FFF2-40B4-BE49-F238E27FC236}">
                  <a16:creationId xmlns:a16="http://schemas.microsoft.com/office/drawing/2014/main" id="{09527394-8EF0-6177-5521-314236DB0B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06" name="ZoneTexte 105">
            <a:extLst>
              <a:ext uri="{FF2B5EF4-FFF2-40B4-BE49-F238E27FC236}">
                <a16:creationId xmlns:a16="http://schemas.microsoft.com/office/drawing/2014/main" id="{D9A0882A-F3C6-EE7F-7D2E-B9AFA746AB92}"/>
              </a:ext>
            </a:extLst>
          </p:cNvPr>
          <p:cNvSpPr txBox="1"/>
          <p:nvPr/>
        </p:nvSpPr>
        <p:spPr>
          <a:xfrm>
            <a:off x="2385741" y="4345270"/>
            <a:ext cx="9183736" cy="246221"/>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DATANEO / CBM / LLD / Factor</a:t>
            </a:r>
            <a:endParaRPr lang="fr-FR" sz="1000" dirty="0">
              <a:solidFill>
                <a:schemeClr val="tx1">
                  <a:lumMod val="75000"/>
                  <a:lumOff val="25000"/>
                </a:schemeClr>
              </a:solidFill>
            </a:endParaRPr>
          </a:p>
        </p:txBody>
      </p:sp>
      <p:sp>
        <p:nvSpPr>
          <p:cNvPr id="107" name="ZoneTexte 39">
            <a:extLst>
              <a:ext uri="{FF2B5EF4-FFF2-40B4-BE49-F238E27FC236}">
                <a16:creationId xmlns:a16="http://schemas.microsoft.com/office/drawing/2014/main" id="{D54050BF-BF42-FC96-EA68-47B09D028431}"/>
              </a:ext>
            </a:extLst>
          </p:cNvPr>
          <p:cNvSpPr txBox="1">
            <a:spLocks noChangeArrowheads="1"/>
          </p:cNvSpPr>
          <p:nvPr/>
        </p:nvSpPr>
        <p:spPr bwMode="auto">
          <a:xfrm>
            <a:off x="789739" y="5475132"/>
            <a:ext cx="1500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C6600"/>
                </a:solidFill>
              </a:rPr>
              <a:t>INGENIERIE SOCIALE</a:t>
            </a:r>
          </a:p>
        </p:txBody>
      </p:sp>
      <p:cxnSp>
        <p:nvCxnSpPr>
          <p:cNvPr id="108" name="Connecteur droit 107">
            <a:extLst>
              <a:ext uri="{FF2B5EF4-FFF2-40B4-BE49-F238E27FC236}">
                <a16:creationId xmlns:a16="http://schemas.microsoft.com/office/drawing/2014/main" id="{58FCAF0D-907A-2AF2-490F-2656D1229647}"/>
              </a:ext>
            </a:extLst>
          </p:cNvPr>
          <p:cNvCxnSpPr>
            <a:cxnSpLocks/>
          </p:cNvCxnSpPr>
          <p:nvPr/>
        </p:nvCxnSpPr>
        <p:spPr>
          <a:xfrm>
            <a:off x="2105726" y="5656682"/>
            <a:ext cx="9453858" cy="0"/>
          </a:xfrm>
          <a:prstGeom prst="line">
            <a:avLst/>
          </a:prstGeom>
          <a:ln w="76200">
            <a:solidFill>
              <a:srgbClr val="CC6600"/>
            </a:solidFill>
          </a:ln>
        </p:spPr>
        <p:style>
          <a:lnRef idx="1">
            <a:schemeClr val="accent1"/>
          </a:lnRef>
          <a:fillRef idx="0">
            <a:schemeClr val="accent1"/>
          </a:fillRef>
          <a:effectRef idx="0">
            <a:schemeClr val="accent1"/>
          </a:effectRef>
          <a:fontRef idx="minor">
            <a:schemeClr val="tx1"/>
          </a:fontRef>
        </p:style>
      </p:cxnSp>
      <p:sp>
        <p:nvSpPr>
          <p:cNvPr id="109" name="Forme libre : forme 108">
            <a:extLst>
              <a:ext uri="{FF2B5EF4-FFF2-40B4-BE49-F238E27FC236}">
                <a16:creationId xmlns:a16="http://schemas.microsoft.com/office/drawing/2014/main" id="{34E1611C-33A1-C029-A784-FDDF06027662}"/>
              </a:ext>
            </a:extLst>
          </p:cNvPr>
          <p:cNvSpPr/>
          <p:nvPr/>
        </p:nvSpPr>
        <p:spPr>
          <a:xfrm>
            <a:off x="-81244" y="5674300"/>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oupe 109">
            <a:extLst>
              <a:ext uri="{FF2B5EF4-FFF2-40B4-BE49-F238E27FC236}">
                <a16:creationId xmlns:a16="http://schemas.microsoft.com/office/drawing/2014/main" id="{C8A1BDC7-FA1C-FBB2-8806-395A67C26819}"/>
              </a:ext>
            </a:extLst>
          </p:cNvPr>
          <p:cNvGrpSpPr/>
          <p:nvPr/>
        </p:nvGrpSpPr>
        <p:grpSpPr>
          <a:xfrm>
            <a:off x="2105485" y="5366044"/>
            <a:ext cx="245333" cy="261906"/>
            <a:chOff x="2903319" y="4896669"/>
            <a:chExt cx="261906" cy="261906"/>
          </a:xfrm>
          <a:solidFill>
            <a:srgbClr val="FFCC66"/>
          </a:solidFill>
        </p:grpSpPr>
        <p:sp>
          <p:nvSpPr>
            <p:cNvPr id="111" name="Rectangle 110">
              <a:extLst>
                <a:ext uri="{FF2B5EF4-FFF2-40B4-BE49-F238E27FC236}">
                  <a16:creationId xmlns:a16="http://schemas.microsoft.com/office/drawing/2014/main" id="{591144A4-E7B1-858F-B2F5-D7BFE1374508}"/>
                </a:ext>
              </a:extLst>
            </p:cNvPr>
            <p:cNvSpPr/>
            <p:nvPr/>
          </p:nvSpPr>
          <p:spPr>
            <a:xfrm>
              <a:off x="2912483" y="4905967"/>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 name="Graphique 111" descr="Ramper avec un remplissage uni">
              <a:extLst>
                <a:ext uri="{FF2B5EF4-FFF2-40B4-BE49-F238E27FC236}">
                  <a16:creationId xmlns:a16="http://schemas.microsoft.com/office/drawing/2014/main" id="{81485D62-53ED-73C1-FB60-BF66E63F2D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13" name="ZoneTexte 112">
            <a:extLst>
              <a:ext uri="{FF2B5EF4-FFF2-40B4-BE49-F238E27FC236}">
                <a16:creationId xmlns:a16="http://schemas.microsoft.com/office/drawing/2014/main" id="{52B50B5A-78F2-7DFA-F3F6-F3A719932AF7}"/>
              </a:ext>
            </a:extLst>
          </p:cNvPr>
          <p:cNvSpPr txBox="1"/>
          <p:nvPr/>
        </p:nvSpPr>
        <p:spPr>
          <a:xfrm>
            <a:off x="2397528" y="5373886"/>
            <a:ext cx="9171949" cy="246221"/>
          </a:xfrm>
          <a:prstGeom prst="rect">
            <a:avLst/>
          </a:prstGeom>
          <a:solidFill>
            <a:srgbClr val="FFCC66"/>
          </a:solidFill>
          <a:ln>
            <a:noFill/>
          </a:ln>
        </p:spPr>
        <p:txBody>
          <a:bodyPr wrap="square" rtlCol="0">
            <a:spAutoFit/>
          </a:bodyPr>
          <a:lstStyle/>
          <a:p>
            <a:r>
              <a:rPr lang="fr-FR" sz="1000" b="1" dirty="0">
                <a:solidFill>
                  <a:schemeClr val="tx1">
                    <a:lumMod val="75000"/>
                    <a:lumOff val="25000"/>
                  </a:schemeClr>
                </a:solidFill>
              </a:rPr>
              <a:t>Intéressement</a:t>
            </a:r>
            <a:endParaRPr lang="fr-FR" sz="1000" dirty="0">
              <a:solidFill>
                <a:schemeClr val="tx1">
                  <a:lumMod val="75000"/>
                  <a:lumOff val="25000"/>
                </a:schemeClr>
              </a:solidFill>
            </a:endParaRPr>
          </a:p>
        </p:txBody>
      </p:sp>
      <p:grpSp>
        <p:nvGrpSpPr>
          <p:cNvPr id="114" name="Groupe 113">
            <a:extLst>
              <a:ext uri="{FF2B5EF4-FFF2-40B4-BE49-F238E27FC236}">
                <a16:creationId xmlns:a16="http://schemas.microsoft.com/office/drawing/2014/main" id="{BD512268-0007-D576-B174-67C71DFA36E1}"/>
              </a:ext>
            </a:extLst>
          </p:cNvPr>
          <p:cNvGrpSpPr/>
          <p:nvPr/>
        </p:nvGrpSpPr>
        <p:grpSpPr>
          <a:xfrm>
            <a:off x="2105485" y="5042278"/>
            <a:ext cx="245333" cy="261906"/>
            <a:chOff x="2903319" y="4896669"/>
            <a:chExt cx="261906" cy="261906"/>
          </a:xfrm>
          <a:solidFill>
            <a:srgbClr val="FFCC66"/>
          </a:solidFill>
        </p:grpSpPr>
        <p:sp>
          <p:nvSpPr>
            <p:cNvPr id="115" name="Rectangle 114">
              <a:extLst>
                <a:ext uri="{FF2B5EF4-FFF2-40B4-BE49-F238E27FC236}">
                  <a16:creationId xmlns:a16="http://schemas.microsoft.com/office/drawing/2014/main" id="{25178C04-E764-A65D-B78C-CF8663DC828B}"/>
                </a:ext>
              </a:extLst>
            </p:cNvPr>
            <p:cNvSpPr/>
            <p:nvPr/>
          </p:nvSpPr>
          <p:spPr>
            <a:xfrm>
              <a:off x="2912483" y="4905967"/>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6" name="Graphique 115" descr="Ramper avec un remplissage uni">
              <a:extLst>
                <a:ext uri="{FF2B5EF4-FFF2-40B4-BE49-F238E27FC236}">
                  <a16:creationId xmlns:a16="http://schemas.microsoft.com/office/drawing/2014/main" id="{B517DF45-3347-6A04-39FC-274A28E9A4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17" name="ZoneTexte 116">
            <a:extLst>
              <a:ext uri="{FF2B5EF4-FFF2-40B4-BE49-F238E27FC236}">
                <a16:creationId xmlns:a16="http://schemas.microsoft.com/office/drawing/2014/main" id="{83CBA880-A297-B770-C12D-C430AC4B8D42}"/>
              </a:ext>
            </a:extLst>
          </p:cNvPr>
          <p:cNvSpPr txBox="1"/>
          <p:nvPr/>
        </p:nvSpPr>
        <p:spPr>
          <a:xfrm>
            <a:off x="2385741" y="5050120"/>
            <a:ext cx="9183736" cy="246221"/>
          </a:xfrm>
          <a:prstGeom prst="rect">
            <a:avLst/>
          </a:prstGeom>
          <a:solidFill>
            <a:srgbClr val="FFCC66"/>
          </a:solidFill>
          <a:ln>
            <a:noFill/>
          </a:ln>
        </p:spPr>
        <p:txBody>
          <a:bodyPr wrap="square" rtlCol="0">
            <a:spAutoFit/>
          </a:bodyPr>
          <a:lstStyle/>
          <a:p>
            <a:r>
              <a:rPr lang="fr-FR" sz="1000" b="1" dirty="0">
                <a:solidFill>
                  <a:schemeClr val="tx1">
                    <a:lumMod val="75000"/>
                    <a:lumOff val="25000"/>
                  </a:schemeClr>
                </a:solidFill>
              </a:rPr>
              <a:t>Box-Office / ES-PL</a:t>
            </a:r>
            <a:endParaRPr lang="fr-FR" sz="1000" dirty="0">
              <a:solidFill>
                <a:schemeClr val="tx1">
                  <a:lumMod val="75000"/>
                  <a:lumOff val="25000"/>
                </a:schemeClr>
              </a:solidFill>
            </a:endParaRPr>
          </a:p>
        </p:txBody>
      </p:sp>
    </p:spTree>
    <p:extLst>
      <p:ext uri="{BB962C8B-B14F-4D97-AF65-F5344CB8AC3E}">
        <p14:creationId xmlns:p14="http://schemas.microsoft.com/office/powerpoint/2010/main" val="336914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sp>
        <p:nvSpPr>
          <p:cNvPr id="2" name="Espace réservé du texte 13">
            <a:extLst>
              <a:ext uri="{FF2B5EF4-FFF2-40B4-BE49-F238E27FC236}">
                <a16:creationId xmlns:a16="http://schemas.microsoft.com/office/drawing/2014/main" id="{F2ED7335-8B66-0774-AC64-6CBB4A823F73}"/>
              </a:ext>
            </a:extLst>
          </p:cNvPr>
          <p:cNvSpPr txBox="1">
            <a:spLocks/>
          </p:cNvSpPr>
          <p:nvPr/>
        </p:nvSpPr>
        <p:spPr>
          <a:xfrm>
            <a:off x="623887" y="4803776"/>
            <a:ext cx="5043487"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Marchés Grand Public et Premium</a:t>
            </a:r>
          </a:p>
          <a:p>
            <a:pPr fontAlgn="auto">
              <a:buClr>
                <a:schemeClr val="accent6"/>
              </a:buClr>
              <a:defRPr/>
            </a:pPr>
            <a:endParaRPr lang="fr-FR" kern="0" dirty="0"/>
          </a:p>
        </p:txBody>
      </p:sp>
      <p:sp>
        <p:nvSpPr>
          <p:cNvPr id="5" name="Espace réservé du texte 13">
            <a:extLst>
              <a:ext uri="{FF2B5EF4-FFF2-40B4-BE49-F238E27FC236}">
                <a16:creationId xmlns:a16="http://schemas.microsoft.com/office/drawing/2014/main" id="{9AA47620-C8B4-24C2-6AC9-8892A3788BA5}"/>
              </a:ext>
            </a:extLst>
          </p:cNvPr>
          <p:cNvSpPr>
            <a:spLocks noGrp="1"/>
          </p:cNvSpPr>
          <p:nvPr>
            <p:ph type="body" sz="quarter" idx="13"/>
          </p:nvPr>
        </p:nvSpPr>
        <p:spPr>
          <a:xfrm>
            <a:off x="623888" y="2565400"/>
            <a:ext cx="5380672" cy="1911349"/>
          </a:xfrm>
        </p:spPr>
        <p:txBody>
          <a:bodyPr/>
          <a:lstStyle/>
          <a:p>
            <a:pPr fontAlgn="auto">
              <a:buClr>
                <a:schemeClr val="accent6"/>
              </a:buClr>
              <a:defRPr/>
            </a:pPr>
            <a:r>
              <a:rPr lang="fr-FR" dirty="0"/>
              <a:t>L’essentiel de chaque univers</a:t>
            </a:r>
          </a:p>
          <a:p>
            <a:pPr fontAlgn="auto">
              <a:buClr>
                <a:schemeClr val="accent6"/>
              </a:buClr>
              <a:defRPr/>
            </a:pPr>
            <a:endParaRPr lang="fr-FR" dirty="0"/>
          </a:p>
        </p:txBody>
      </p:sp>
      <p:pic>
        <p:nvPicPr>
          <p:cNvPr id="10" name="Espace réservé pour une image  9" descr="Une image contenant Danse, danser&#10;&#10;Description générée automatiquement">
            <a:extLst>
              <a:ext uri="{FF2B5EF4-FFF2-40B4-BE49-F238E27FC236}">
                <a16:creationId xmlns:a16="http://schemas.microsoft.com/office/drawing/2014/main" id="{FE57A5E3-FF97-8BA3-958D-8C28A5E35780}"/>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flipH="1">
            <a:off x="6004560" y="-4763"/>
            <a:ext cx="6187440" cy="6858001"/>
          </a:xfrm>
        </p:spPr>
      </p:pic>
    </p:spTree>
    <p:extLst>
      <p:ext uri="{BB962C8B-B14F-4D97-AF65-F5344CB8AC3E}">
        <p14:creationId xmlns:p14="http://schemas.microsoft.com/office/powerpoint/2010/main" val="3257824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85494" y="990223"/>
            <a:ext cx="5338572" cy="3623632"/>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004167"/>
            <a:ext cx="5511779" cy="131691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Elan avril 2024 : </a:t>
            </a:r>
            <a:r>
              <a:rPr lang="fr-FR" sz="1200" dirty="0"/>
              <a:t>jusqu’au 5 avril 2024</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Emprunt février 2032 Zéro Coupon : </a:t>
            </a:r>
            <a:r>
              <a:rPr lang="fr-FR" sz="1200" dirty="0"/>
              <a:t>du 9 janvier au 15 février 2024</a:t>
            </a:r>
            <a:r>
              <a:rPr lang="fr-FR" sz="1200" b="1" dirty="0"/>
              <a:t>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Assurance-vie et </a:t>
            </a:r>
            <a:r>
              <a:rPr lang="fr-FR" sz="1200" b="1" dirty="0" err="1"/>
              <a:t>PERi</a:t>
            </a:r>
            <a:r>
              <a:rPr lang="fr-FR" sz="1200" b="1" dirty="0"/>
              <a:t> : </a:t>
            </a:r>
            <a:r>
              <a:rPr lang="fr-FR" sz="1200" dirty="0">
                <a:solidFill>
                  <a:schemeClr val="tx1"/>
                </a:solidFill>
              </a:rPr>
              <a:t>action prioritaire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Quadreto</a:t>
            </a:r>
            <a:r>
              <a:rPr lang="fr-FR" sz="1200" b="1" dirty="0"/>
              <a:t> : </a:t>
            </a:r>
            <a:r>
              <a:rPr lang="fr-FR" sz="1200" dirty="0">
                <a:solidFill>
                  <a:schemeClr val="tx1"/>
                </a:solidFill>
              </a:rPr>
              <a:t>action prioritaire</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7" name="Espace réservé du contenu 8">
            <a:extLst>
              <a:ext uri="{FF2B5EF4-FFF2-40B4-BE49-F238E27FC236}">
                <a16:creationId xmlns:a16="http://schemas.microsoft.com/office/drawing/2014/main" id="{572F5537-7C20-5E5E-0560-C1E7B9D69FD7}"/>
              </a:ext>
            </a:extLst>
          </p:cNvPr>
          <p:cNvSpPr txBox="1">
            <a:spLocks/>
          </p:cNvSpPr>
          <p:nvPr/>
        </p:nvSpPr>
        <p:spPr>
          <a:xfrm>
            <a:off x="5644083" y="3818345"/>
            <a:ext cx="6277643" cy="22414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Le questionnaire relationnel : « </a:t>
            </a:r>
            <a:r>
              <a:rPr lang="fr-FR" sz="1000" dirty="0">
                <a:hlinkClick r:id="rId2"/>
              </a:rPr>
              <a:t>Donnez de la personnalité à votre épargne </a:t>
            </a:r>
            <a:r>
              <a:rPr lang="fr-FR" sz="1000" dirty="0"/>
              <a:t>»</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3"/>
              </a:rPr>
              <a:t>Le questionnaire finance durable </a:t>
            </a:r>
            <a:r>
              <a:rPr lang="fr-FR" sz="1000" dirty="0"/>
              <a:t>: près de 80 % de nos clients sont impliqués ou sensibilisés, une belle opportunité de mettre en avant </a:t>
            </a:r>
            <a:r>
              <a:rPr lang="fr-FR" sz="1000" b="1" dirty="0">
                <a:solidFill>
                  <a:srgbClr val="00B050"/>
                </a:solidFill>
              </a:rPr>
              <a:t>nos fonds verts sur mesure.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4"/>
              </a:rPr>
              <a:t>La Newsletter CE Info Finances hebdomadaire de NIMI </a:t>
            </a:r>
            <a:endParaRPr lang="fr-FR" sz="1000" dirty="0"/>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lettre de l’Epargne.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5"/>
              </a:rPr>
              <a:t>Le Green Book.</a:t>
            </a:r>
            <a:endParaRPr lang="fr-FR" sz="1000" dirty="0">
              <a:solidFill>
                <a:srgbClr val="00B050"/>
              </a:solidFill>
            </a:endParaRP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6"/>
              </a:rPr>
              <a:t>La Gazette du Patrimoine</a:t>
            </a:r>
            <a:endParaRPr lang="fr-FR" sz="1000" dirty="0">
              <a:solidFill>
                <a:srgbClr val="00B050"/>
              </a:solidFil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2610968"/>
            <a:ext cx="5121711" cy="1922223"/>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Des </a:t>
            </a:r>
            <a:r>
              <a:rPr lang="fr-FR" dirty="0">
                <a:solidFill>
                  <a:srgbClr val="C00000"/>
                </a:solidFill>
                <a:latin typeface="Montserrat Black"/>
              </a:rPr>
              <a:t>solutions d'épargne</a:t>
            </a:r>
            <a:r>
              <a:rPr lang="fr-FR" dirty="0">
                <a:latin typeface="Montserrat Black"/>
              </a:rPr>
              <a:t> pour chacun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7"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8">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69" y="865877"/>
            <a:ext cx="2431637"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00B0F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rgbClr val="FFC000"/>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l’épargne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2400274"/>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2438633"/>
            <a:ext cx="2143116" cy="287477"/>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2437617"/>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LES </a:t>
            </a:r>
            <a:r>
              <a:rPr lang="fr-FR" sz="1200" b="1" dirty="0"/>
              <a:t>cibles </a:t>
            </a:r>
            <a:r>
              <a:rPr lang="fr-FR" sz="1200" b="1" dirty="0">
                <a:solidFill>
                  <a:srgbClr val="C00000"/>
                </a:solidFill>
              </a:rPr>
              <a:t>prioritaires</a:t>
            </a:r>
            <a:r>
              <a:rPr lang="fr-FR" sz="1200" b="1" dirty="0"/>
              <a:t> à traiter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t>
            </a:r>
            <a:r>
              <a:rPr lang="it-IT" sz="1200" b="1" dirty="0">
                <a:solidFill>
                  <a:srgbClr val="00B0F0"/>
                </a:solidFill>
              </a:rPr>
              <a:t>PRIO Q1 EPARGNE</a:t>
            </a:r>
            <a:r>
              <a:rPr lang="it-IT" sz="1200" b="1" dirty="0"/>
              <a:t>» &amp; </a:t>
            </a:r>
            <a:r>
              <a:rPr lang="fr-FR" sz="1200" b="1" dirty="0"/>
              <a:t>«</a:t>
            </a:r>
            <a:r>
              <a:rPr lang="it-IT" sz="1200" b="1" dirty="0">
                <a:solidFill>
                  <a:srgbClr val="00B0F0"/>
                </a:solidFill>
              </a:rPr>
              <a:t>PRIO Q1 PLACEMENT</a:t>
            </a:r>
            <a:r>
              <a:rPr lang="it-IT" sz="1200" b="1" dirty="0"/>
              <a:t>» </a:t>
            </a:r>
            <a:r>
              <a:rPr lang="fr-FR" sz="1200" b="1" dirty="0"/>
              <a:t>: Les cible très tendres </a:t>
            </a:r>
            <a:r>
              <a:rPr lang="fr-FR" sz="1200" dirty="0"/>
              <a:t>pour équiper en épargne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12"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5701988" flipH="1" flipV="1">
            <a:off x="2025495" y="5939518"/>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00B0F0"/>
              </a:buClr>
              <a:defRPr/>
            </a:pPr>
            <a:r>
              <a:rPr lang="fr-FR" sz="1000" dirty="0"/>
              <a:t>VB tous produits d’épargne (si Top CC Vert et actualisé)</a:t>
            </a:r>
          </a:p>
          <a:p>
            <a:pPr marL="1098445" lvl="2" indent="-171450" eaLnBrk="1" fontAlgn="auto" hangingPunct="1">
              <a:spcBef>
                <a:spcPts val="300"/>
              </a:spcBef>
              <a:spcAft>
                <a:spcPts val="0"/>
              </a:spcAft>
              <a:buClr>
                <a:srgbClr val="00B0F0"/>
              </a:buClr>
              <a:defRPr/>
            </a:pPr>
            <a:r>
              <a:rPr lang="fr-FR" sz="1000" dirty="0"/>
              <a:t>CA Assurance-Vie</a:t>
            </a:r>
          </a:p>
          <a:p>
            <a:pPr marL="1098445" lvl="2" indent="-171450" eaLnBrk="1" fontAlgn="auto" hangingPunct="1">
              <a:spcBef>
                <a:spcPts val="300"/>
              </a:spcBef>
              <a:spcAft>
                <a:spcPts val="0"/>
              </a:spcAft>
              <a:buClr>
                <a:srgbClr val="00B0F0"/>
              </a:buClr>
              <a:defRPr/>
            </a:pPr>
            <a:r>
              <a:rPr lang="fr-FR" sz="1000" dirty="0"/>
              <a:t>Taux de visite du portefeuille avec 1 vente</a:t>
            </a: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00B0F0"/>
              </a:buClr>
              <a:defRPr/>
            </a:pPr>
            <a:r>
              <a:rPr lang="fr-FR" sz="1000" dirty="0"/>
              <a:t>Excédent Epargne pondéré</a:t>
            </a:r>
          </a:p>
          <a:p>
            <a:pPr marL="1098445" lvl="2" indent="-171450" eaLnBrk="1" fontAlgn="auto" hangingPunct="1">
              <a:spcBef>
                <a:spcPts val="300"/>
              </a:spcBef>
              <a:spcAft>
                <a:spcPts val="0"/>
              </a:spcAft>
              <a:buClr>
                <a:srgbClr val="00B0F0"/>
              </a:buClr>
              <a:defRPr/>
            </a:pPr>
            <a:r>
              <a:rPr lang="fr-FR" sz="1000" dirty="0"/>
              <a:t>FDC – Evo. Nombre de clients équipés</a:t>
            </a:r>
          </a:p>
          <a:p>
            <a:pPr marL="1098445" lvl="2" indent="-171450" eaLnBrk="1" fontAlgn="auto" hangingPunct="1">
              <a:spcBef>
                <a:spcPts val="300"/>
              </a:spcBef>
              <a:spcAft>
                <a:spcPts val="0"/>
              </a:spcAft>
              <a:buClr>
                <a:srgbClr val="00B0F0"/>
              </a:buClr>
              <a:defRPr/>
            </a:pPr>
            <a:r>
              <a:rPr lang="fr-FR" sz="1000" dirty="0"/>
              <a:t>Satisfaction</a:t>
            </a:r>
          </a:p>
          <a:p>
            <a:pPr marL="639445" lvl="1" indent="-171450" eaLnBrk="1" fontAlgn="auto" hangingPunct="1">
              <a:spcBef>
                <a:spcPts val="300"/>
              </a:spcBef>
              <a:spcAft>
                <a:spcPts val="0"/>
              </a:spcAft>
              <a:buClr>
                <a:srgbClr val="00B0F0"/>
              </a:buClr>
              <a:buFont typeface="Wingdings" panose="05000000000000000000" pitchFamily="2" charset="2"/>
              <a:buChar char="§"/>
              <a:defRPr/>
            </a:pPr>
            <a:r>
              <a:rPr lang="fr-FR" sz="1200" b="1" dirty="0"/>
              <a:t>Astuce : </a:t>
            </a:r>
            <a:r>
              <a:rPr lang="fr-FR" sz="1000" i="1" dirty="0"/>
              <a:t>Je cherche la multi-vente en équipant la famille, je propose des « couples de solutions » pour nos clients en Assurance Vie et en Prévoyance par exemple.</a:t>
            </a:r>
          </a:p>
        </p:txBody>
      </p:sp>
      <p:pic>
        <p:nvPicPr>
          <p:cNvPr id="288" name="Image 287">
            <a:hlinkClick r:id="rId14"/>
            <a:extLst>
              <a:ext uri="{FF2B5EF4-FFF2-40B4-BE49-F238E27FC236}">
                <a16:creationId xmlns:a16="http://schemas.microsoft.com/office/drawing/2014/main" id="{61FDC1EA-92E6-A0FC-7DFC-A14227F0CAC8}"/>
              </a:ext>
            </a:extLst>
          </p:cNvPr>
          <p:cNvPicPr>
            <a:picLocks noChangeAspect="1"/>
          </p:cNvPicPr>
          <p:nvPr/>
        </p:nvPicPr>
        <p:blipFill>
          <a:blip r:embed="rId15"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740114"/>
            <a:ext cx="1061373" cy="239302"/>
          </a:xfrm>
          <a:prstGeom prst="rect">
            <a:avLst/>
          </a:prstGeom>
        </p:spPr>
      </p:pic>
      <p:pic>
        <p:nvPicPr>
          <p:cNvPr id="289" name="Picture 2" descr="Sticker arbre été vert pas cher Etiquette &amp;amp;amp; Autocollant">
            <a:extLst>
              <a:ext uri="{FF2B5EF4-FFF2-40B4-BE49-F238E27FC236}">
                <a16:creationId xmlns:a16="http://schemas.microsoft.com/office/drawing/2014/main" id="{737A41C4-FF7A-43F0-0FE6-C1A911608E55}"/>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02084" y="5142369"/>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 name="Image 289">
            <a:extLst>
              <a:ext uri="{FF2B5EF4-FFF2-40B4-BE49-F238E27FC236}">
                <a16:creationId xmlns:a16="http://schemas.microsoft.com/office/drawing/2014/main" id="{4FB7C5C4-B769-924F-4A87-E97AD6F21E98}"/>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522304" y="5404818"/>
            <a:ext cx="224407" cy="218085"/>
          </a:xfrm>
          <a:prstGeom prst="rect">
            <a:avLst/>
          </a:prstGeom>
        </p:spPr>
      </p:pic>
      <p:pic>
        <p:nvPicPr>
          <p:cNvPr id="291" name="Picture 2" descr="Sticker arbre été vert pas cher Etiquette &amp;amp;amp; Autocollant">
            <a:extLst>
              <a:ext uri="{FF2B5EF4-FFF2-40B4-BE49-F238E27FC236}">
                <a16:creationId xmlns:a16="http://schemas.microsoft.com/office/drawing/2014/main" id="{D3CC0E24-EF58-1A92-62C8-77380CCBD89D}"/>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22304" y="4456066"/>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287562" y="2604841"/>
            <a:ext cx="5337229" cy="198706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Déléguer la gestion ASV ou son CTO/PEA : </a:t>
            </a:r>
            <a:r>
              <a:rPr lang="fr-FR" sz="1200" dirty="0"/>
              <a:t>OG / GSM VEGA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ASV : </a:t>
            </a:r>
            <a:r>
              <a:rPr lang="fr-FR" sz="1200" dirty="0"/>
              <a:t>contrats CNP &amp; contrats BPCE VIE.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direct : </a:t>
            </a:r>
            <a:r>
              <a:rPr lang="fr-FR" sz="1200" dirty="0"/>
              <a:t>Les offres AEW</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Contingent FAF : </a:t>
            </a:r>
            <a:r>
              <a:rPr lang="fr-FR" sz="1200" dirty="0"/>
              <a:t>Alize Conviction juillet 2024, </a:t>
            </a:r>
            <a:r>
              <a:rPr lang="fr-FR" sz="1200" dirty="0" err="1"/>
              <a:t>Coralium</a:t>
            </a:r>
            <a:r>
              <a:rPr lang="fr-FR" sz="1200" dirty="0"/>
              <a:t> juin 2024, Parma </a:t>
            </a:r>
            <a:r>
              <a:rPr lang="fr-FR" sz="1200" dirty="0" err="1"/>
              <a:t>Pea</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PREMIUM 6, 12 et 24 mois : </a:t>
            </a:r>
            <a:r>
              <a:rPr lang="fr-FR" sz="1200" dirty="0"/>
              <a:t>à partir de 200 K€ (en argent frais ou en défensif)</a:t>
            </a:r>
          </a:p>
          <a:p>
            <a:pPr marL="3213000" lvl="7" indent="0">
              <a:spcBef>
                <a:spcPts val="300"/>
              </a:spcBef>
              <a:buClr>
                <a:srgbClr val="00B0F0"/>
              </a:buClr>
              <a:buNone/>
              <a:defRPr/>
            </a:pPr>
            <a:r>
              <a:rPr lang="fr-FR" sz="1200" b="1" dirty="0">
                <a:solidFill>
                  <a:schemeClr val="tx1">
                    <a:lumMod val="75000"/>
                    <a:lumOff val="25000"/>
                  </a:schemeClr>
                </a:solidFill>
                <a:hlinkClick r:id="rId19" action="ppaction://hlinksldjump"/>
              </a:rPr>
              <a:t>En savoir plus</a:t>
            </a:r>
            <a:endParaRPr lang="fr-FR" sz="1200" b="1" dirty="0">
              <a:solidFill>
                <a:schemeClr val="tx1">
                  <a:lumMod val="75000"/>
                  <a:lumOff val="25000"/>
                </a:schemeClr>
              </a:solidFill>
            </a:endParaRPr>
          </a:p>
        </p:txBody>
      </p:sp>
      <p:sp>
        <p:nvSpPr>
          <p:cNvPr id="14" name="Rectangle 13">
            <a:extLst>
              <a:ext uri="{FF2B5EF4-FFF2-40B4-BE49-F238E27FC236}">
                <a16:creationId xmlns:a16="http://schemas.microsoft.com/office/drawing/2014/main" id="{A4D7888C-519B-F8B4-5CA3-06694B63DE0E}"/>
              </a:ext>
            </a:extLst>
          </p:cNvPr>
          <p:cNvSpPr/>
          <p:nvPr/>
        </p:nvSpPr>
        <p:spPr>
          <a:xfrm>
            <a:off x="8637161" y="6550387"/>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20"/>
              </a:rPr>
              <a:t>le Book des offres</a:t>
            </a:r>
            <a:endParaRPr lang="fr-FR" sz="1000" dirty="0">
              <a:solidFill>
                <a:schemeClr val="tx1">
                  <a:lumMod val="75000"/>
                  <a:lumOff val="25000"/>
                </a:schemeClr>
              </a:solidFill>
            </a:endParaRPr>
          </a:p>
        </p:txBody>
      </p:sp>
      <p:pic>
        <p:nvPicPr>
          <p:cNvPr id="2" name="Image 1">
            <a:extLst>
              <a:ext uri="{FF2B5EF4-FFF2-40B4-BE49-F238E27FC236}">
                <a16:creationId xmlns:a16="http://schemas.microsoft.com/office/drawing/2014/main" id="{43A282C5-2F76-CA97-7EFA-8495785BB5FA}"/>
              </a:ext>
            </a:extLst>
          </p:cNvPr>
          <p:cNvPicPr>
            <a:picLocks noChangeAspect="1"/>
          </p:cNvPicPr>
          <p:nvPr/>
        </p:nvPicPr>
        <p:blipFill>
          <a:blip r:embed="rId1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4592514" flipH="1" flipV="1">
            <a:off x="4616297" y="4294714"/>
            <a:ext cx="322403" cy="310019"/>
          </a:xfrm>
          <a:prstGeom prst="rect">
            <a:avLst/>
          </a:prstGeom>
          <a:noFill/>
        </p:spPr>
      </p:pic>
    </p:spTree>
    <p:extLst>
      <p:ext uri="{BB962C8B-B14F-4D97-AF65-F5344CB8AC3E}">
        <p14:creationId xmlns:p14="http://schemas.microsoft.com/office/powerpoint/2010/main" val="1721049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503247" y="1007200"/>
            <a:ext cx="5338572" cy="3623632"/>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2948916"/>
            <a:ext cx="5121711" cy="1574750"/>
          </a:xfrm>
          <a:prstGeom prst="rect">
            <a:avLst/>
          </a:prstGeom>
          <a:no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a:t>
            </a:r>
            <a:r>
              <a:rPr lang="fr-FR" dirty="0" err="1">
                <a:latin typeface="Montserrat Black"/>
              </a:rPr>
              <a:t>Banca</a:t>
            </a:r>
            <a:r>
              <a:rPr lang="fr-FR" dirty="0">
                <a:latin typeface="Montserrat Black"/>
              </a:rPr>
              <a:t> : « </a:t>
            </a:r>
            <a:r>
              <a:rPr lang="fr-FR" dirty="0">
                <a:solidFill>
                  <a:srgbClr val="C00000"/>
                </a:solidFill>
                <a:latin typeface="Montserrat Black"/>
              </a:rPr>
              <a:t>Equiper</a:t>
            </a:r>
            <a:r>
              <a:rPr lang="fr-FR" dirty="0">
                <a:latin typeface="Montserrat Black"/>
              </a:rPr>
              <a:t> nos familles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36784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7030A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rgbClr val="FFC000"/>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a:t>
            </a:r>
            <a:r>
              <a:rPr lang="fr-FR" altLang="fr-FR" sz="1400" b="1" dirty="0" err="1">
                <a:solidFill>
                  <a:schemeClr val="bg1"/>
                </a:solidFill>
              </a:rPr>
              <a:t>banca</a:t>
            </a:r>
            <a:r>
              <a:rPr lang="fr-FR" altLang="fr-FR" sz="1400" b="1" dirty="0">
                <a:solidFill>
                  <a:schemeClr val="bg1"/>
                </a:solidFill>
              </a:rPr>
              <a: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3">
            <a:extLst>
              <a:ext uri="{28A0092B-C50C-407E-A947-70E740481C1C}">
                <a14:useLocalDpi xmlns:a14="http://schemas.microsoft.com/office/drawing/2010/main" val="0"/>
              </a:ext>
            </a:extLst>
          </a:blip>
          <a:srcRect l="20083" t="34573" r="20384" b="15760"/>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29711" y="273364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2772008"/>
            <a:ext cx="2143116" cy="287477"/>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27709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127992"/>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Offre de Bienvenue* : </a:t>
            </a:r>
            <a:r>
              <a:rPr lang="fr-FR" sz="1200" dirty="0"/>
              <a:t>- 30 % pendant 1 an pour toute souscription de Formule Individuelle ou Famille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50 € offerts en bons d’achat : </a:t>
            </a:r>
            <a:r>
              <a:rPr lang="fr-FR" sz="1200" dirty="0"/>
              <a:t>en lançant une mobilité bancaire* avec 3 organismes renseignés</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Montée en gamme vers Izicarte Premier DD / Izicarte Platinum / </a:t>
            </a:r>
            <a:r>
              <a:rPr lang="fr-FR" sz="1200" b="1" dirty="0" err="1"/>
              <a:t>Infinite</a:t>
            </a:r>
            <a:r>
              <a:rPr lang="fr-FR" sz="1200" b="1" dirty="0"/>
              <a:t>) : </a:t>
            </a:r>
            <a:r>
              <a:rPr lang="fr-FR" sz="1200" dirty="0"/>
              <a:t>- 30 % pendant 1 an dans le cadre d’un Forfait</a:t>
            </a:r>
          </a:p>
        </p:txBody>
      </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a:t>
            </a:r>
            <a:r>
              <a:rPr lang="it-IT" sz="1200" b="1" dirty="0">
                <a:solidFill>
                  <a:srgbClr val="7030A0"/>
                </a:solidFill>
              </a:rPr>
              <a:t>PRIO Q1 BANCA</a:t>
            </a:r>
            <a:r>
              <a:rPr lang="it-IT" sz="1200" b="1" dirty="0"/>
              <a:t>» </a:t>
            </a:r>
            <a:r>
              <a:rPr lang="fr-FR" sz="1200" b="1" dirty="0"/>
              <a:t>: La cible très tendre </a:t>
            </a:r>
            <a:r>
              <a:rPr lang="fr-FR" sz="1200" dirty="0"/>
              <a:t>pour équiper en bancarisation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6"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7">
            <a:duotone>
              <a:prstClr val="black"/>
              <a:schemeClr val="accent1">
                <a:tint val="45000"/>
                <a:satMod val="400000"/>
              </a:schemeClr>
            </a:duotone>
          </a:blip>
          <a:stretch>
            <a:fillRect/>
          </a:stretch>
        </p:blipFill>
        <p:spPr>
          <a:xfrm rot="5701988" flipH="1" flipV="1">
            <a:off x="4870279" y="5845091"/>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7030A0"/>
              </a:buClr>
              <a:defRPr/>
            </a:pPr>
            <a:r>
              <a:rPr lang="fr-FR" sz="1000" dirty="0"/>
              <a:t>VB des Forfaits Part &amp; Pro hors transformation (si Top CC Vert et actualisé)</a:t>
            </a:r>
          </a:p>
          <a:p>
            <a:pPr marL="1098445" lvl="2" indent="-171450" eaLnBrk="1" fontAlgn="auto" hangingPunct="1">
              <a:spcBef>
                <a:spcPts val="300"/>
              </a:spcBef>
              <a:spcAft>
                <a:spcPts val="0"/>
              </a:spcAft>
              <a:buClr>
                <a:srgbClr val="7030A0"/>
              </a:buClr>
              <a:defRPr/>
            </a:pPr>
            <a:r>
              <a:rPr lang="fr-FR" sz="1000" dirty="0"/>
              <a:t>Taux de visite du portefeuille avec 1 vente</a:t>
            </a: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7030A0"/>
              </a:buClr>
              <a:defRPr/>
            </a:pPr>
            <a:r>
              <a:rPr lang="fr-FR" sz="1000" dirty="0"/>
              <a:t>Ventes Nettes produits pondérés</a:t>
            </a:r>
          </a:p>
          <a:p>
            <a:pPr marL="1098445" lvl="2" indent="-171450" eaLnBrk="1" fontAlgn="auto" hangingPunct="1">
              <a:spcBef>
                <a:spcPts val="300"/>
              </a:spcBef>
              <a:spcAft>
                <a:spcPts val="0"/>
              </a:spcAft>
              <a:buClr>
                <a:srgbClr val="7030A0"/>
              </a:buClr>
              <a:defRPr/>
            </a:pPr>
            <a:r>
              <a:rPr lang="fr-FR" sz="1000" dirty="0"/>
              <a:t>Evolution de JBPe et BPe</a:t>
            </a:r>
          </a:p>
          <a:p>
            <a:pPr marL="639445" lvl="1" indent="-171450" eaLnBrk="1" fontAlgn="auto" hangingPunct="1">
              <a:spcBef>
                <a:spcPts val="300"/>
              </a:spcBef>
              <a:spcAft>
                <a:spcPts val="0"/>
              </a:spcAft>
              <a:buClr>
                <a:srgbClr val="7030A0"/>
              </a:buClr>
              <a:buFont typeface="Wingdings" panose="05000000000000000000" pitchFamily="2" charset="2"/>
              <a:buChar char="§"/>
              <a:defRPr/>
            </a:pPr>
            <a:r>
              <a:rPr lang="fr-FR" sz="1200" b="1" dirty="0"/>
              <a:t>Astuce : </a:t>
            </a:r>
          </a:p>
          <a:p>
            <a:pPr marL="926995" lvl="2" indent="0" eaLnBrk="1" fontAlgn="auto" hangingPunct="1">
              <a:spcBef>
                <a:spcPts val="300"/>
              </a:spcBef>
              <a:spcAft>
                <a:spcPts val="0"/>
              </a:spcAft>
              <a:buClr>
                <a:srgbClr val="7030A0"/>
              </a:buClr>
              <a:buNone/>
              <a:defRPr/>
            </a:pPr>
            <a:r>
              <a:rPr lang="fr-FR" sz="900" i="1" dirty="0"/>
              <a:t>Proposer une Izicarte HDG Débit Différé permet d'impacter plusieurs lignes du Baromètre.</a:t>
            </a:r>
          </a:p>
          <a:p>
            <a:pPr marL="926995" lvl="2" indent="0" eaLnBrk="1" fontAlgn="auto" hangingPunct="1">
              <a:spcBef>
                <a:spcPts val="300"/>
              </a:spcBef>
              <a:spcAft>
                <a:spcPts val="0"/>
              </a:spcAft>
              <a:buClr>
                <a:srgbClr val="7030A0"/>
              </a:buClr>
              <a:buNone/>
              <a:defRPr/>
            </a:pPr>
            <a:r>
              <a:rPr lang="fr-FR" sz="900" i="1" dirty="0"/>
              <a:t>Les nouvelles Entrées En Relation (EER) impactent le Baromètre « Mobilité Macron Entrante » </a:t>
            </a:r>
          </a:p>
          <a:p>
            <a:pPr marL="639445" lvl="1" indent="-171450" eaLnBrk="1" fontAlgn="auto" hangingPunct="1">
              <a:spcBef>
                <a:spcPts val="300"/>
              </a:spcBef>
              <a:spcAft>
                <a:spcPts val="0"/>
              </a:spcAft>
              <a:buClr>
                <a:srgbClr val="7030A0"/>
              </a:buClr>
              <a:buFont typeface="Wingdings" panose="05000000000000000000" pitchFamily="2" charset="2"/>
              <a:buChar char="§"/>
              <a:defRPr/>
            </a:pPr>
            <a:endParaRPr lang="fr-FR" sz="1000" i="1" dirty="0"/>
          </a:p>
        </p:txBody>
      </p:sp>
      <p:pic>
        <p:nvPicPr>
          <p:cNvPr id="288" name="Image 287">
            <a:hlinkClick r:id="rId8"/>
            <a:extLst>
              <a:ext uri="{FF2B5EF4-FFF2-40B4-BE49-F238E27FC236}">
                <a16:creationId xmlns:a16="http://schemas.microsoft.com/office/drawing/2014/main" id="{61FDC1EA-92E6-A0FC-7DFC-A14227F0CAC8}"/>
              </a:ext>
            </a:extLst>
          </p:cNvPr>
          <p:cNvPicPr>
            <a:picLocks noChangeAspect="1"/>
          </p:cNvPicPr>
          <p:nvPr/>
        </p:nvPicPr>
        <p:blipFill>
          <a:blip r:embed="rId9">
            <a:clrChange>
              <a:clrFrom>
                <a:srgbClr val="FDF9FA"/>
              </a:clrFrom>
              <a:clrTo>
                <a:srgbClr val="FDF9FA">
                  <a:alpha val="0"/>
                </a:srgbClr>
              </a:clrTo>
            </a:clrChange>
          </a:blip>
          <a:stretch>
            <a:fillRect/>
          </a:stretch>
        </p:blipFill>
        <p:spPr>
          <a:xfrm>
            <a:off x="10651251" y="574011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7">
            <a:duotone>
              <a:prstClr val="black"/>
              <a:schemeClr val="accent1">
                <a:tint val="45000"/>
                <a:satMod val="400000"/>
              </a:schemeClr>
            </a:duotone>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343801" y="3013129"/>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600"/>
              </a:spcAft>
              <a:buClr>
                <a:srgbClr val="7030A0"/>
              </a:buClr>
              <a:buFont typeface="Wingdings" panose="05000000000000000000" pitchFamily="2" charset="2"/>
              <a:buChar char="§"/>
              <a:defRPr/>
            </a:pPr>
            <a:r>
              <a:rPr lang="fr-FR" sz="1200" b="1" dirty="0">
                <a:solidFill>
                  <a:schemeClr val="tx1"/>
                </a:solidFill>
              </a:rPr>
              <a:t>Cartes HDG : Visa Izicarte Platinum </a:t>
            </a:r>
            <a:r>
              <a:rPr lang="fr-FR" sz="1200" dirty="0">
                <a:solidFill>
                  <a:schemeClr val="tx1"/>
                </a:solidFill>
              </a:rPr>
              <a:t>(35 k€ de revenus ou de SF) et </a:t>
            </a:r>
            <a:r>
              <a:rPr lang="fr-FR" sz="1200" b="1" dirty="0">
                <a:solidFill>
                  <a:schemeClr val="tx1"/>
                </a:solidFill>
              </a:rPr>
              <a:t>Visa</a:t>
            </a:r>
            <a:r>
              <a:rPr lang="fr-FR" sz="1200" dirty="0">
                <a:solidFill>
                  <a:schemeClr val="tx1"/>
                </a:solidFill>
              </a:rPr>
              <a:t> </a:t>
            </a:r>
            <a:r>
              <a:rPr lang="fr-FR" sz="1200" b="1" dirty="0" err="1">
                <a:solidFill>
                  <a:schemeClr val="tx1"/>
                </a:solidFill>
              </a:rPr>
              <a:t>Infinite</a:t>
            </a:r>
            <a:r>
              <a:rPr lang="fr-FR" sz="1200" dirty="0">
                <a:solidFill>
                  <a:schemeClr val="tx1"/>
                </a:solidFill>
              </a:rPr>
              <a:t> (75 k€ de revenus ou de SF) avec Assistant Platinum ou service conciergerie </a:t>
            </a:r>
            <a:r>
              <a:rPr lang="fr-FR" sz="1200" dirty="0" err="1">
                <a:solidFill>
                  <a:schemeClr val="tx1"/>
                </a:solidFill>
              </a:rPr>
              <a:t>Infinite</a:t>
            </a:r>
            <a:r>
              <a:rPr lang="fr-FR" sz="1200" dirty="0">
                <a:solidFill>
                  <a:schemeClr val="tx1"/>
                </a:solidFill>
              </a:rPr>
              <a:t>.</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Formule Optimal : </a:t>
            </a:r>
            <a:r>
              <a:rPr lang="fr-FR" sz="1200" dirty="0">
                <a:solidFill>
                  <a:schemeClr val="tx1"/>
                </a:solidFill>
              </a:rPr>
              <a:t>paiements et retraits illimités à l’international,  accès à un conseiller de 7h à 22 h, pas d’agios jusque 1000 €.</a:t>
            </a:r>
          </a:p>
        </p:txBody>
      </p:sp>
      <p:sp>
        <p:nvSpPr>
          <p:cNvPr id="19" name="Espace réservé du contenu 8">
            <a:extLst>
              <a:ext uri="{FF2B5EF4-FFF2-40B4-BE49-F238E27FC236}">
                <a16:creationId xmlns:a16="http://schemas.microsoft.com/office/drawing/2014/main" id="{02FB5025-A732-9B6D-54BD-4172480E6EA9}"/>
              </a:ext>
            </a:extLst>
          </p:cNvPr>
          <p:cNvSpPr txBox="1">
            <a:spLocks/>
          </p:cNvSpPr>
          <p:nvPr/>
        </p:nvSpPr>
        <p:spPr>
          <a:xfrm>
            <a:off x="5573007" y="3970137"/>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7030A0"/>
              </a:buClr>
              <a:defRPr/>
            </a:pPr>
            <a:r>
              <a:rPr lang="fr-FR" sz="1000" dirty="0"/>
              <a:t>1 an avec ma Visa : </a:t>
            </a:r>
            <a:r>
              <a:rPr lang="fr-FR" sz="1000" dirty="0">
                <a:hlinkClick r:id="rId10"/>
              </a:rPr>
              <a:t>3 timelines</a:t>
            </a:r>
            <a:r>
              <a:rPr lang="fr-FR" sz="1000" dirty="0"/>
              <a:t> pour exposer tous les usages de nos cartes HDG</a:t>
            </a:r>
          </a:p>
          <a:p>
            <a:pPr marL="1098445" lvl="2" indent="-171450" eaLnBrk="1" fontAlgn="auto" hangingPunct="1">
              <a:spcBef>
                <a:spcPts val="300"/>
              </a:spcBef>
              <a:spcAft>
                <a:spcPts val="0"/>
              </a:spcAft>
              <a:buClr>
                <a:srgbClr val="7030A0"/>
              </a:buClr>
              <a:defRPr/>
            </a:pPr>
            <a:r>
              <a:rPr lang="fr-FR" sz="1000" dirty="0"/>
              <a:t>Programme de fidélité Visa Premier (Ikéa, Nature et Découvertes) : </a:t>
            </a:r>
            <a:r>
              <a:rPr lang="fr-FR" sz="1000" dirty="0">
                <a:hlinkClick r:id="rId11"/>
              </a:rPr>
              <a:t>Site Visa Premier </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Platinum (Printemps, Truffaut)  : </a:t>
            </a:r>
            <a:r>
              <a:rPr lang="fr-FR" sz="1000" dirty="0">
                <a:hlinkClick r:id="rId12"/>
              </a:rPr>
              <a:t>Site Visa Platinum</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a:t>
            </a:r>
            <a:r>
              <a:rPr lang="fr-FR" sz="1000" dirty="0" err="1"/>
              <a:t>Infinite</a:t>
            </a:r>
            <a:r>
              <a:rPr lang="fr-FR" sz="1000" dirty="0"/>
              <a:t> Le Club (</a:t>
            </a:r>
            <a:r>
              <a:rPr lang="fr-FR" sz="1000" dirty="0" err="1"/>
              <a:t>Mauboussin</a:t>
            </a:r>
            <a:r>
              <a:rPr lang="fr-FR" sz="1000" dirty="0"/>
              <a:t>, Fauchon ou Comptoir                                                                                      du caviar, expérience en lien avec les JO) : </a:t>
            </a:r>
            <a:r>
              <a:rPr lang="fr-FR" sz="1000" dirty="0">
                <a:hlinkClick r:id="rId13"/>
              </a:rPr>
              <a:t>Site Visa </a:t>
            </a:r>
            <a:r>
              <a:rPr lang="fr-FR" sz="1000" dirty="0" err="1">
                <a:hlinkClick r:id="rId13"/>
              </a:rPr>
              <a:t>Inifinite</a:t>
            </a:r>
            <a:endParaRPr lang="fr-FR" sz="1000" dirty="0"/>
          </a:p>
          <a:p>
            <a:pPr marL="1098445" lvl="2" indent="-171450" eaLnBrk="1" fontAlgn="auto" hangingPunct="1">
              <a:spcBef>
                <a:spcPts val="300"/>
              </a:spcBef>
              <a:spcAft>
                <a:spcPts val="0"/>
              </a:spcAft>
              <a:buClr>
                <a:srgbClr val="7030A0"/>
              </a:buClr>
              <a:defRPr/>
            </a:pPr>
            <a:endParaRPr lang="fr-FR" sz="1000" dirty="0"/>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7030A0"/>
              </a:buCl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pic>
        <p:nvPicPr>
          <p:cNvPr id="20" name="Image 19">
            <a:extLst>
              <a:ext uri="{FF2B5EF4-FFF2-40B4-BE49-F238E27FC236}">
                <a16:creationId xmlns:a16="http://schemas.microsoft.com/office/drawing/2014/main" id="{6BA2FECB-E38F-DCB1-107D-450F9AC2C222}"/>
              </a:ext>
            </a:extLst>
          </p:cNvPr>
          <p:cNvPicPr>
            <a:picLocks noChangeAspect="1"/>
          </p:cNvPicPr>
          <p:nvPr/>
        </p:nvPicPr>
        <p:blipFill>
          <a:blip r:embed="rId14" cstate="print">
            <a:extLst>
              <a:ext uri="{BEBA8EAE-BF5A-486C-A8C5-ECC9F3942E4B}">
                <a14:imgProps xmlns:a14="http://schemas.microsoft.com/office/drawing/2010/main">
                  <a14:imgLayer r:embed="rId1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51280" y="4997925"/>
            <a:ext cx="268004" cy="260454"/>
          </a:xfrm>
          <a:prstGeom prst="rect">
            <a:avLst/>
          </a:prstGeom>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6"/>
              </a:rPr>
              <a:t>le Book des offres</a:t>
            </a:r>
            <a:endParaRPr lang="fr-FR" sz="1000" dirty="0">
              <a:solidFill>
                <a:schemeClr val="tx1">
                  <a:lumMod val="75000"/>
                  <a:lumOff val="25000"/>
                </a:schemeClr>
              </a:solidFill>
            </a:endParaRPr>
          </a:p>
        </p:txBody>
      </p:sp>
      <p:pic>
        <p:nvPicPr>
          <p:cNvPr id="14" name="Image 13">
            <a:extLst>
              <a:ext uri="{FF2B5EF4-FFF2-40B4-BE49-F238E27FC236}">
                <a16:creationId xmlns:a16="http://schemas.microsoft.com/office/drawing/2014/main" id="{20C79A9C-66C0-BE10-CFB0-6D5F784E0DF6}"/>
              </a:ext>
            </a:extLst>
          </p:cNvPr>
          <p:cNvPicPr>
            <a:picLocks noChangeAspect="1"/>
          </p:cNvPicPr>
          <p:nvPr/>
        </p:nvPicPr>
        <p:blipFill>
          <a:blip r:embed="rId17">
            <a:clrChange>
              <a:clrFrom>
                <a:srgbClr val="CCECFF"/>
              </a:clrFrom>
              <a:clrTo>
                <a:srgbClr val="CCECFF">
                  <a:alpha val="0"/>
                </a:srgbClr>
              </a:clrTo>
            </a:clrChange>
          </a:blip>
          <a:stretch>
            <a:fillRect/>
          </a:stretch>
        </p:blipFill>
        <p:spPr>
          <a:xfrm>
            <a:off x="565241" y="6216674"/>
            <a:ext cx="477423" cy="636564"/>
          </a:xfrm>
          <a:prstGeom prst="rect">
            <a:avLst/>
          </a:prstGeom>
        </p:spPr>
      </p:pic>
    </p:spTree>
    <p:extLst>
      <p:ext uri="{BB962C8B-B14F-4D97-AF65-F5344CB8AC3E}">
        <p14:creationId xmlns:p14="http://schemas.microsoft.com/office/powerpoint/2010/main" val="1265167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7" name="Espace réservé du contenu 8">
            <a:extLst>
              <a:ext uri="{FF2B5EF4-FFF2-40B4-BE49-F238E27FC236}">
                <a16:creationId xmlns:a16="http://schemas.microsoft.com/office/drawing/2014/main" id="{31FECC64-C6D5-19D5-E22E-5611AB7EBC67}"/>
              </a:ext>
            </a:extLst>
          </p:cNvPr>
          <p:cNvSpPr txBox="1">
            <a:spLocks/>
          </p:cNvSpPr>
          <p:nvPr/>
        </p:nvSpPr>
        <p:spPr>
          <a:xfrm>
            <a:off x="5533956" y="3841443"/>
            <a:ext cx="60962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92D050"/>
              </a:buClr>
              <a:defRPr/>
            </a:pPr>
            <a:r>
              <a:rPr lang="fr-FR" sz="1000" dirty="0">
                <a:hlinkClick r:id="rId2"/>
              </a:rPr>
              <a:t>Potentiel conso</a:t>
            </a:r>
            <a:r>
              <a:rPr lang="fr-FR" sz="1000" dirty="0"/>
              <a:t> : vecteur de conquête principal sur le crédit consommation.</a:t>
            </a:r>
          </a:p>
          <a:p>
            <a:pPr marL="1098445" lvl="2" indent="-171450" eaLnBrk="1" fontAlgn="auto" hangingPunct="1">
              <a:spcBef>
                <a:spcPts val="300"/>
              </a:spcBef>
              <a:spcAft>
                <a:spcPts val="0"/>
              </a:spcAft>
              <a:buClr>
                <a:srgbClr val="92D050"/>
              </a:buClr>
              <a:defRPr/>
            </a:pPr>
            <a:r>
              <a:rPr lang="fr-FR" sz="1000" dirty="0"/>
              <a:t>Le </a:t>
            </a:r>
            <a:r>
              <a:rPr lang="fr-FR" sz="1000" dirty="0">
                <a:hlinkClick r:id="rId3"/>
              </a:rPr>
              <a:t>prêt premium avance liberté</a:t>
            </a:r>
            <a:r>
              <a:rPr lang="fr-FR" sz="1000" dirty="0"/>
              <a:t> pour développer le marché Premium.</a:t>
            </a:r>
          </a:p>
          <a:p>
            <a:pPr marL="1098445" lvl="2" indent="-171450" eaLnBrk="1" fontAlgn="auto" hangingPunct="1">
              <a:spcBef>
                <a:spcPts val="300"/>
              </a:spcBef>
              <a:spcAft>
                <a:spcPts val="0"/>
              </a:spcAft>
              <a:buClr>
                <a:srgbClr val="92D050"/>
              </a:buClr>
              <a:defRPr/>
            </a:pPr>
            <a:r>
              <a:rPr lang="fr-FR" sz="1000" dirty="0"/>
              <a:t>Une gamme complète sur la mobilité et les travaux </a:t>
            </a:r>
            <a:r>
              <a:rPr lang="fr-FR" sz="1000" dirty="0">
                <a:solidFill>
                  <a:srgbClr val="00B050"/>
                </a:solidFill>
              </a:rPr>
              <a:t>Green</a:t>
            </a:r>
            <a:r>
              <a:rPr lang="fr-FR" sz="1000" dirty="0"/>
              <a:t> : </a:t>
            </a:r>
            <a:r>
              <a:rPr lang="fr-FR" sz="1000" dirty="0">
                <a:hlinkClick r:id="rId4"/>
              </a:rPr>
              <a:t>offres green crédit consommation</a:t>
            </a:r>
            <a:r>
              <a:rPr lang="fr-FR" sz="1000" dirty="0"/>
              <a:t>.</a:t>
            </a:r>
          </a:p>
          <a:p>
            <a:pPr marL="1098445" lvl="2" indent="-171450" eaLnBrk="1" fontAlgn="auto" hangingPunct="1">
              <a:spcBef>
                <a:spcPts val="300"/>
              </a:spcBef>
              <a:spcAft>
                <a:spcPts val="0"/>
              </a:spcAft>
              <a:buClr>
                <a:srgbClr val="92D050"/>
              </a:buClr>
              <a:defRPr/>
            </a:pPr>
            <a:r>
              <a:rPr lang="fr-FR" sz="1000" dirty="0"/>
              <a:t>Pour appuyer les actions de conquête avec le marché des professionnels et la BDR : </a:t>
            </a:r>
            <a:r>
              <a:rPr lang="fr-FR" sz="1000" dirty="0">
                <a:hlinkClick r:id="rId5"/>
              </a:rPr>
              <a:t>le prêt Partenariat.</a:t>
            </a:r>
            <a:endParaRPr lang="fr-FR" sz="1000" dirty="0"/>
          </a:p>
          <a:p>
            <a:pPr marL="1098445" lvl="2" indent="-171450" eaLnBrk="1" fontAlgn="auto" hangingPunct="1">
              <a:spcBef>
                <a:spcPts val="300"/>
              </a:spcBef>
              <a:spcAft>
                <a:spcPts val="0"/>
              </a:spcAft>
              <a:buClr>
                <a:srgbClr val="92D050"/>
              </a:buClr>
              <a:defRPr/>
            </a:pPr>
            <a:endParaRPr lang="fr-FR" sz="1000" dirty="0"/>
          </a:p>
          <a:p>
            <a:pPr marL="753745" lvl="1" indent="-285750" eaLnBrk="1" fontAlgn="auto" hangingPunct="1">
              <a:spcBef>
                <a:spcPts val="300"/>
              </a:spcBef>
              <a:spcAft>
                <a:spcPts val="0"/>
              </a:spcAft>
              <a:buClr>
                <a:srgbClr val="92D05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92D05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3718" y="988150"/>
            <a:ext cx="5338572" cy="3623632"/>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127992"/>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Mobilité : </a:t>
            </a:r>
            <a:r>
              <a:rPr lang="fr-FR" sz="1200" dirty="0"/>
              <a:t>Une action Crédit conso couplée entre le financement AUTO / solutions locatives (LOA / LLD) et nos assurances :</a:t>
            </a:r>
          </a:p>
          <a:p>
            <a:pPr lvl="2" eaLnBrk="1" fontAlgn="auto" hangingPunct="1">
              <a:spcBef>
                <a:spcPts val="300"/>
              </a:spcBef>
              <a:spcAft>
                <a:spcPts val="0"/>
              </a:spcAft>
              <a:buClr>
                <a:srgbClr val="92D050"/>
              </a:buClr>
              <a:defRPr/>
            </a:pPr>
            <a:r>
              <a:rPr lang="fr-FR" sz="1000" b="1" dirty="0">
                <a:solidFill>
                  <a:srgbClr val="FFC000"/>
                </a:solidFill>
              </a:rPr>
              <a:t>Booster IARD : </a:t>
            </a:r>
            <a:r>
              <a:rPr lang="fr-FR" sz="1000" dirty="0"/>
              <a:t>1 mois offert pour la souscription d’une assurance auto ou 2 roues</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Véhicule propre : </a:t>
            </a:r>
            <a:r>
              <a:rPr lang="fr-FR" sz="1200" dirty="0"/>
              <a:t>de 1.000 à 75.000 euros, jusqu’à 120 mois, frais de dossier 1% (avec un minimum de 70 €)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Rénovation énergétique : </a:t>
            </a:r>
            <a:r>
              <a:rPr lang="fr-FR" sz="1200" dirty="0"/>
              <a:t>de 6.000 à 75.000 euros, jusqu’à 120 mois, frais de dossier 1% (avec un minimum de 70 €)</a:t>
            </a: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3429000"/>
            <a:ext cx="5121711" cy="1094666"/>
          </a:xfrm>
          <a:prstGeom prst="rect">
            <a:avLst/>
          </a:prstGeom>
          <a:noFill/>
          <a:ln w="31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 Il y a toujours un </a:t>
            </a:r>
            <a:r>
              <a:rPr lang="fr-FR" dirty="0">
                <a:solidFill>
                  <a:srgbClr val="C00000"/>
                </a:solidFill>
                <a:latin typeface="Montserrat Black"/>
              </a:rPr>
              <a:t>potentiel</a:t>
            </a:r>
            <a:r>
              <a:rPr lang="fr-FR" dirty="0">
                <a:latin typeface="Montserrat Black"/>
              </a:rPr>
              <a:t> ou un </a:t>
            </a:r>
            <a:r>
              <a:rPr lang="fr-FR" dirty="0">
                <a:solidFill>
                  <a:srgbClr val="C00000"/>
                </a:solidFill>
                <a:latin typeface="Montserrat Black"/>
              </a:rPr>
              <a:t>projet à découvrir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92D05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322894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3267308"/>
            <a:ext cx="2143116" cy="287477"/>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32662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a:t>
            </a:r>
            <a:r>
              <a:rPr lang="it-IT" sz="1200" b="1" dirty="0">
                <a:solidFill>
                  <a:srgbClr val="92D050"/>
                </a:solidFill>
              </a:rPr>
              <a:t>PRIO Q1 CREDIT</a:t>
            </a:r>
            <a:r>
              <a:rPr lang="it-IT" sz="1200" b="1" dirty="0"/>
              <a:t>» </a:t>
            </a:r>
            <a:r>
              <a:rPr lang="fr-FR" sz="1200" b="1" dirty="0"/>
              <a:t>: La cible très tendre </a:t>
            </a:r>
            <a:r>
              <a:rPr lang="fr-FR" sz="1200" dirty="0"/>
              <a:t>pour équiper en crédit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9"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5701988" flipH="1" flipV="1">
            <a:off x="3986782" y="5824662"/>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222316"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92D050"/>
              </a:buClr>
              <a:defRPr/>
            </a:pPr>
            <a:r>
              <a:rPr lang="fr-FR" sz="1000" dirty="0"/>
              <a:t>Crédit Engagement conso (si Top CC Vert et actualisé)</a:t>
            </a:r>
          </a:p>
          <a:p>
            <a:pPr marL="1098445" lvl="2" indent="-171450" eaLnBrk="1" fontAlgn="auto" hangingPunct="1">
              <a:spcBef>
                <a:spcPts val="300"/>
              </a:spcBef>
              <a:spcAft>
                <a:spcPts val="0"/>
              </a:spcAft>
              <a:buClr>
                <a:srgbClr val="92D050"/>
              </a:buClr>
              <a:defRPr/>
            </a:pPr>
            <a:r>
              <a:rPr lang="fr-FR" sz="1000" dirty="0"/>
              <a:t>Taux de visite du portefeuille avec 1 vente</a:t>
            </a: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92D050"/>
              </a:buClr>
              <a:defRPr/>
            </a:pPr>
            <a:r>
              <a:rPr lang="fr-FR" sz="1000" dirty="0"/>
              <a:t>Engagements et ventes accessoires pondérés conso</a:t>
            </a:r>
          </a:p>
          <a:p>
            <a:pPr marL="926995" lvl="2" indent="0" eaLnBrk="1" fontAlgn="auto" hangingPunct="1">
              <a:spcBef>
                <a:spcPts val="300"/>
              </a:spcBef>
              <a:spcAft>
                <a:spcPts val="0"/>
              </a:spcAft>
              <a:buClr>
                <a:srgbClr val="00B0F0"/>
              </a:buClr>
              <a:buNone/>
              <a:defRPr/>
            </a:pPr>
            <a:endParaRPr lang="fr-FR" sz="1000" dirty="0"/>
          </a:p>
          <a:p>
            <a:pPr marL="926995" lvl="2" indent="0" eaLnBrk="1" fontAlgn="auto" hangingPunct="1">
              <a:spcBef>
                <a:spcPts val="300"/>
              </a:spcBef>
              <a:spcAft>
                <a:spcPts val="0"/>
              </a:spcAft>
              <a:buClr>
                <a:srgbClr val="00B0F0"/>
              </a:buClr>
              <a:buNone/>
              <a:defRPr/>
            </a:pPr>
            <a:endParaRPr lang="fr-FR" sz="1000" dirty="0"/>
          </a:p>
          <a:p>
            <a:pPr marL="926995" lvl="2" indent="0" eaLnBrk="1" fontAlgn="auto" hangingPunct="1">
              <a:spcBef>
                <a:spcPts val="300"/>
              </a:spcBef>
              <a:spcAft>
                <a:spcPts val="0"/>
              </a:spcAft>
              <a:buClr>
                <a:srgbClr val="00B0F0"/>
              </a:buClr>
              <a:buNone/>
              <a:defRPr/>
            </a:pPr>
            <a:endParaRPr lang="fr-FR" sz="1000" dirty="0"/>
          </a:p>
          <a:p>
            <a:pPr marL="639445" lvl="1" indent="-171450" eaLnBrk="1" fontAlgn="auto" hangingPunct="1">
              <a:spcBef>
                <a:spcPts val="300"/>
              </a:spcBef>
              <a:spcAft>
                <a:spcPts val="0"/>
              </a:spcAft>
              <a:buClr>
                <a:srgbClr val="92D050"/>
              </a:buClr>
              <a:buFont typeface="Wingdings" panose="05000000000000000000" pitchFamily="2" charset="2"/>
              <a:buChar char="§"/>
              <a:defRPr/>
            </a:pPr>
            <a:r>
              <a:rPr lang="fr-FR" sz="1200" b="1" dirty="0"/>
              <a:t>Astuce : </a:t>
            </a:r>
            <a:r>
              <a:rPr lang="fr-FR" sz="1000" i="1" dirty="0"/>
              <a:t>Les frais de dossier et l'ADE du crédit conso impactent fortement le Baromètre.</a:t>
            </a:r>
          </a:p>
        </p:txBody>
      </p:sp>
      <p:pic>
        <p:nvPicPr>
          <p:cNvPr id="288" name="Image 287">
            <a:hlinkClick r:id="rId11"/>
            <a:extLst>
              <a:ext uri="{FF2B5EF4-FFF2-40B4-BE49-F238E27FC236}">
                <a16:creationId xmlns:a16="http://schemas.microsoft.com/office/drawing/2014/main" id="{61FDC1EA-92E6-A0FC-7DFC-A14227F0CAC8}"/>
              </a:ext>
            </a:extLst>
          </p:cNvPr>
          <p:cNvPicPr>
            <a:picLocks noChangeAspect="1"/>
          </p:cNvPicPr>
          <p:nvPr/>
        </p:nvPicPr>
        <p:blipFill>
          <a:blip r:embed="rId12"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74011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343801" y="3575104"/>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Premium Avance liberté </a:t>
            </a:r>
            <a:r>
              <a:rPr lang="fr-FR" sz="1200" dirty="0"/>
              <a:t>: de 10.000 à 150.000 euros, différé de 6 à 24 mois, amortissement jusqu’à 120 mois</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3"/>
              </a:rPr>
              <a:t>le Book des offres</a:t>
            </a:r>
            <a:endParaRPr lang="fr-FR" sz="1000" dirty="0">
              <a:solidFill>
                <a:schemeClr val="tx1">
                  <a:lumMod val="75000"/>
                  <a:lumOff val="25000"/>
                </a:schemeClr>
              </a:solidFill>
            </a:endParaRPr>
          </a:p>
        </p:txBody>
      </p:sp>
      <p:pic>
        <p:nvPicPr>
          <p:cNvPr id="19" name="Image 18" descr="Une image contenant Graphique, cercle, logo, symbole&#10;&#10;Description générée automatiquement">
            <a:extLst>
              <a:ext uri="{FF2B5EF4-FFF2-40B4-BE49-F238E27FC236}">
                <a16:creationId xmlns:a16="http://schemas.microsoft.com/office/drawing/2014/main" id="{F93AB7A4-F2BB-6989-BEE2-FDC4C8A4429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 name="Image 27">
            <a:extLst>
              <a:ext uri="{FF2B5EF4-FFF2-40B4-BE49-F238E27FC236}">
                <a16:creationId xmlns:a16="http://schemas.microsoft.com/office/drawing/2014/main" id="{0252425F-8A66-CCB0-3B14-4B182BDF2FF3}"/>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449942" y="4488390"/>
            <a:ext cx="226364" cy="219987"/>
          </a:xfrm>
          <a:prstGeom prst="rect">
            <a:avLst/>
          </a:prstGeom>
        </p:spPr>
      </p:pic>
      <p:pic>
        <p:nvPicPr>
          <p:cNvPr id="29" name="Picture 2" descr="Sticker arbre été vert pas cher Etiquette &amp;amp;amp; Autocollant">
            <a:extLst>
              <a:ext uri="{FF2B5EF4-FFF2-40B4-BE49-F238E27FC236}">
                <a16:creationId xmlns:a16="http://schemas.microsoft.com/office/drawing/2014/main" id="{AE57E9A8-240D-99AE-3261-8E6B0D2FFB82}"/>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28378" y="4663274"/>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B18D8A09-E7D9-2BDD-2FE0-D4C1A8F5BA0A}"/>
              </a:ext>
            </a:extLst>
          </p:cNvPr>
          <p:cNvPicPr>
            <a:picLocks noChangeAspect="1"/>
          </p:cNvPicPr>
          <p:nvPr/>
        </p:nvPicPr>
        <p:blipFill>
          <a:blip r:embed="rId18">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2" name="Picture 2" descr="Sticker arbre été vert pas cher Etiquette &amp;amp;amp; Autocollant">
            <a:extLst>
              <a:ext uri="{FF2B5EF4-FFF2-40B4-BE49-F238E27FC236}">
                <a16:creationId xmlns:a16="http://schemas.microsoft.com/office/drawing/2014/main" id="{EA0F56A4-8926-84E1-9D92-855F7B40A318}"/>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0748" y="2497376"/>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Sticker arbre été vert pas cher Etiquette &amp;amp;amp; Autocollant">
            <a:extLst>
              <a:ext uri="{FF2B5EF4-FFF2-40B4-BE49-F238E27FC236}">
                <a16:creationId xmlns:a16="http://schemas.microsoft.com/office/drawing/2014/main" id="{74BF7AFC-053F-473D-A178-D7CB51CF11BA}"/>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6778" y="2063565"/>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636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3718" y="988150"/>
            <a:ext cx="5338572" cy="3623632"/>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966066"/>
            <a:ext cx="5431187" cy="24418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GAV : </a:t>
            </a:r>
            <a:r>
              <a:rPr lang="fr-FR" sz="1200" dirty="0"/>
              <a:t>Offre promo - 30 euros offert du15/01 au 12/02.</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t>Opération Mobilité - 1 mois offert IARD AUTO &amp; 2Roues du 04/03 au 01/04.</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Sécur’Famille 2 : </a:t>
            </a:r>
            <a:r>
              <a:rPr lang="fr-FR" sz="1200" dirty="0"/>
              <a:t>2 mois offerts du 1er au 30/04.</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t>10% de remise sur les véhicules propres (électriques et hybrides).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Remise Fidélité : </a:t>
            </a:r>
            <a:r>
              <a:rPr lang="fr-FR" sz="1200" dirty="0"/>
              <a:t>5 % de remise à vie pour les clients qui souscrivent 2 contrats Habitation / Auto / GAV ou plus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Remise à la main du réseau AUTO &amp; MRH : </a:t>
            </a:r>
            <a:r>
              <a:rPr lang="fr-FR" sz="1200" dirty="0"/>
              <a:t>Remise par paliers de 5 à 80€ (Habilitation niveau DA) </a:t>
            </a:r>
          </a:p>
          <a:p>
            <a:pPr lvl="1" eaLnBrk="1" fontAlgn="auto" hangingPunct="1">
              <a:spcBef>
                <a:spcPts val="300"/>
              </a:spcBef>
              <a:spcAft>
                <a:spcPts val="0"/>
              </a:spcAft>
              <a:buClr>
                <a:srgbClr val="FFC0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p:txBody>
      </p:sp>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105676" y="3336979"/>
            <a:ext cx="5589338"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Des règles d’acceptation et des </a:t>
            </a:r>
            <a:r>
              <a:rPr lang="fr-FR" sz="1200" b="1" dirty="0">
                <a:solidFill>
                  <a:srgbClr val="C00000"/>
                </a:solidFill>
              </a:rPr>
              <a:t>garanties haut de gamme </a:t>
            </a:r>
            <a:r>
              <a:rPr lang="fr-FR" sz="1200" b="1" dirty="0"/>
              <a:t>:</a:t>
            </a:r>
          </a:p>
          <a:p>
            <a:pPr lvl="2" eaLnBrk="1" fontAlgn="auto" hangingPunct="1">
              <a:spcBef>
                <a:spcPts val="300"/>
              </a:spcBef>
              <a:spcAft>
                <a:spcPts val="0"/>
              </a:spcAft>
              <a:buClr>
                <a:srgbClr val="FFC000"/>
              </a:buClr>
              <a:defRPr/>
            </a:pPr>
            <a:r>
              <a:rPr lang="fr-FR" sz="1000" b="1" dirty="0"/>
              <a:t>MRH : </a:t>
            </a:r>
            <a:r>
              <a:rPr lang="fr-FR" sz="1000" dirty="0"/>
              <a:t>Garanties TOUS RISQUES immobilier &amp; mobilier, Rééquipement à neuf, couverture du logement jusqu’à 16 pièces et 25 en dérogation.</a:t>
            </a:r>
          </a:p>
          <a:p>
            <a:pPr lvl="2" eaLnBrk="1" fontAlgn="auto" hangingPunct="1">
              <a:spcBef>
                <a:spcPts val="300"/>
              </a:spcBef>
              <a:spcAft>
                <a:spcPts val="0"/>
              </a:spcAft>
              <a:buClr>
                <a:srgbClr val="FFC000"/>
              </a:buClr>
              <a:defRPr/>
            </a:pPr>
            <a:r>
              <a:rPr lang="fr-FR" sz="1000" b="1" dirty="0"/>
              <a:t>AUTO : </a:t>
            </a:r>
            <a:r>
              <a:rPr lang="fr-FR" sz="1000" dirty="0"/>
              <a:t>Indemnisation à neuf, bris de glace renforcé, couverture véhicule Haut de gamme jusqu’à 86000€ en dérogation et véhicules sportifs.</a:t>
            </a:r>
          </a:p>
        </p:txBody>
      </p:sp>
      <p:sp>
        <p:nvSpPr>
          <p:cNvPr id="226" name="Espace réservé du contenu 8">
            <a:extLst>
              <a:ext uri="{FF2B5EF4-FFF2-40B4-BE49-F238E27FC236}">
                <a16:creationId xmlns:a16="http://schemas.microsoft.com/office/drawing/2014/main" id="{87A5E49E-3D60-3699-3FFD-BE7E6F36AD87}"/>
              </a:ext>
            </a:extLst>
          </p:cNvPr>
          <p:cNvSpPr txBox="1">
            <a:spLocks/>
          </p:cNvSpPr>
          <p:nvPr/>
        </p:nvSpPr>
        <p:spPr>
          <a:xfrm>
            <a:off x="5533957" y="3850496"/>
            <a:ext cx="6200554" cy="2159174"/>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Les outils de conquête pour provoquer la relation : </a:t>
            </a:r>
          </a:p>
          <a:p>
            <a:pPr marL="1098445" lvl="2" indent="-171450" eaLnBrk="1" fontAlgn="auto" hangingPunct="1">
              <a:spcBef>
                <a:spcPts val="300"/>
              </a:spcBef>
              <a:spcAft>
                <a:spcPts val="0"/>
              </a:spcAft>
              <a:buClr>
                <a:srgbClr val="FFC000"/>
              </a:buClr>
              <a:defRPr/>
            </a:pPr>
            <a:r>
              <a:rPr lang="fr-FR" sz="1000" dirty="0"/>
              <a:t>« </a:t>
            </a:r>
            <a:r>
              <a:rPr lang="fr-FR" sz="1000" b="1" dirty="0">
                <a:hlinkClick r:id="rId2"/>
              </a:rPr>
              <a:t>ÇA ROULE ! </a:t>
            </a:r>
            <a:r>
              <a:rPr lang="fr-FR" sz="1000" dirty="0"/>
              <a:t>» est un outil ludique de conquête pour notre assurance AUTO et </a:t>
            </a:r>
            <a:r>
              <a:rPr lang="fr-FR" sz="1000" b="1" dirty="0"/>
              <a:t>un accélérateur de production </a:t>
            </a:r>
            <a:r>
              <a:rPr lang="fr-FR" sz="1000" dirty="0"/>
              <a:t>!</a:t>
            </a:r>
          </a:p>
          <a:p>
            <a:pPr marL="1098445" lvl="2" indent="-171450" eaLnBrk="1" fontAlgn="auto" hangingPunct="1">
              <a:spcBef>
                <a:spcPts val="300"/>
              </a:spcBef>
              <a:spcAft>
                <a:spcPts val="0"/>
              </a:spcAft>
              <a:buClr>
                <a:srgbClr val="FFC000"/>
              </a:buClr>
              <a:defRPr/>
            </a:pPr>
            <a:r>
              <a:rPr lang="fr-FR" sz="1000" dirty="0"/>
              <a:t>Le questionnaire relationnel « </a:t>
            </a:r>
            <a:r>
              <a:rPr lang="fr-FR" sz="1000" b="1" dirty="0">
                <a:hlinkClick r:id="rId3"/>
              </a:rPr>
              <a:t>Dois-je le quitter? </a:t>
            </a:r>
            <a:r>
              <a:rPr lang="fr-FR" sz="1000" dirty="0"/>
              <a:t>» pour tester ses connaissances et pour interpeller, faire réfléchir.</a:t>
            </a:r>
          </a:p>
          <a:p>
            <a:pPr marL="1098445" lvl="2" indent="-171450" eaLnBrk="1" fontAlgn="auto" hangingPunct="1">
              <a:spcBef>
                <a:spcPts val="300"/>
              </a:spcBef>
              <a:spcAft>
                <a:spcPts val="0"/>
              </a:spcAft>
              <a:buClr>
                <a:srgbClr val="FFC000"/>
              </a:buClr>
              <a:defRPr/>
            </a:pPr>
            <a:r>
              <a:rPr lang="fr-FR" sz="1000" dirty="0"/>
              <a:t>La fiche cartonnée « </a:t>
            </a:r>
            <a:r>
              <a:rPr lang="fr-FR" sz="1000" b="1" dirty="0">
                <a:hlinkClick r:id="rId4"/>
              </a:rPr>
              <a:t>Rendez-vous IARD </a:t>
            </a:r>
            <a:r>
              <a:rPr lang="fr-FR" sz="1000" dirty="0"/>
              <a:t>» afin de proposer à nos clients une étude personnalisée de leurs assurances détenues à la concurrence (fiches livrées en agence – pour toute demande s’adresser au Dépt Marketing)</a:t>
            </a:r>
          </a:p>
          <a:p>
            <a:pPr marL="1098445" lvl="2" indent="-171450" eaLnBrk="1" fontAlgn="auto" hangingPunct="1">
              <a:spcBef>
                <a:spcPts val="300"/>
              </a:spcBef>
              <a:spcAft>
                <a:spcPts val="0"/>
              </a:spcAft>
              <a:buClr>
                <a:srgbClr val="FFC000"/>
              </a:buClr>
              <a:defRPr/>
            </a:pPr>
            <a:r>
              <a:rPr lang="fr-FR" sz="1000" dirty="0"/>
              <a:t>La nouvelle plateforme d’entrainement assurance IARD </a:t>
            </a:r>
            <a:r>
              <a:rPr lang="fr-FR" sz="1000" dirty="0">
                <a:effectLst>
                  <a:outerShdw blurRad="38100" dist="38100" dir="2700000" algn="tl">
                    <a:srgbClr val="000000">
                      <a:alpha val="43137"/>
                    </a:srgbClr>
                  </a:outerShdw>
                </a:effectLst>
              </a:rPr>
              <a:t>: </a:t>
            </a:r>
            <a:r>
              <a:rPr lang="fr-FR" sz="1000" b="1" dirty="0">
                <a:hlinkClick r:id="rId5"/>
              </a:rPr>
              <a:t>IDEA</a:t>
            </a:r>
            <a:endParaRPr lang="fr-FR" sz="1000" b="1" dirty="0"/>
          </a:p>
          <a:p>
            <a:pPr marL="639445" lvl="1" indent="-171450" eaLnBrk="1" fontAlgn="auto" hangingPunct="1">
              <a:spcBef>
                <a:spcPts val="300"/>
              </a:spcBef>
              <a:spcAft>
                <a:spcPts val="0"/>
              </a:spcAft>
              <a:buClr>
                <a:srgbClr val="FFC000"/>
              </a:buClr>
              <a:defRPr/>
            </a:pPr>
            <a:r>
              <a:rPr lang="fr-FR" sz="1200" b="1" dirty="0"/>
              <a:t>La boîte à outils : </a:t>
            </a:r>
          </a:p>
          <a:p>
            <a:pPr marL="1098445" lvl="2" indent="-171450" eaLnBrk="1" fontAlgn="auto" hangingPunct="1">
              <a:spcBef>
                <a:spcPts val="300"/>
              </a:spcBef>
              <a:spcAft>
                <a:spcPts val="0"/>
              </a:spcAft>
              <a:buClr>
                <a:srgbClr val="FFC00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3443430"/>
            <a:ext cx="5121711" cy="1080236"/>
          </a:xfrm>
          <a:prstGeom prst="rect">
            <a:avLst/>
          </a:prstGeom>
          <a:noFill/>
          <a:ln w="3175">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&amp; Prévoyance : « Être </a:t>
            </a:r>
            <a:r>
              <a:rPr lang="fr-FR" dirty="0">
                <a:solidFill>
                  <a:srgbClr val="C00000"/>
                </a:solidFill>
                <a:latin typeface="Montserrat Black"/>
              </a:rPr>
              <a:t>Assureur au quotidien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PREVOYANCE</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FFC00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3617970"/>
            <a:ext cx="3712189"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&amp; la Prévoyance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7" cstate="print">
            <a:biLevel thresh="25000"/>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324799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3286358"/>
            <a:ext cx="2143116" cy="287477"/>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33043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1428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t>
            </a:r>
            <a:r>
              <a:rPr lang="it-IT" sz="1200" b="1" dirty="0">
                <a:solidFill>
                  <a:srgbClr val="FFC000"/>
                </a:solidFill>
              </a:rPr>
              <a:t>PRIO Q1 IARD PREV</a:t>
            </a:r>
            <a:r>
              <a:rPr lang="it-IT" sz="1200" b="1" dirty="0"/>
              <a:t>» </a:t>
            </a:r>
            <a:r>
              <a:rPr lang="fr-FR" sz="1200" b="1" dirty="0"/>
              <a:t>: La cible très tendre </a:t>
            </a:r>
            <a:r>
              <a:rPr lang="fr-FR" sz="1200" dirty="0"/>
              <a:t>pour équiper en assurance &amp; prévoyance et </a:t>
            </a:r>
            <a:r>
              <a:rPr lang="fr-FR" sz="1200" b="1" dirty="0"/>
              <a:t>impacter la part variable</a:t>
            </a:r>
            <a:r>
              <a:rPr lang="fr-FR" sz="1200" dirty="0"/>
              <a:t>. </a:t>
            </a:r>
          </a:p>
          <a:p>
            <a:pPr marL="468000" lvl="1" indent="0" eaLnBrk="1" fontAlgn="auto" hangingPunct="1">
              <a:spcBef>
                <a:spcPts val="300"/>
              </a:spcBef>
              <a:spcAft>
                <a:spcPts val="0"/>
              </a:spcAft>
              <a:buClr>
                <a:srgbClr val="FFC000"/>
              </a:buClr>
              <a:buNone/>
              <a:defRPr/>
            </a:pPr>
            <a:r>
              <a:rPr lang="fr-FR" sz="1200" dirty="0">
                <a:sym typeface="Wingdings" panose="05000000000000000000" pitchFamily="2" charset="2"/>
              </a:rPr>
              <a:t>      </a:t>
            </a:r>
            <a:r>
              <a:rPr lang="fr-FR" sz="1200" dirty="0">
                <a:hlinkClick r:id="rId10"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5701988" flipH="1" flipV="1">
            <a:off x="2221335" y="5809792"/>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FFC000"/>
              </a:buClr>
              <a:defRPr/>
            </a:pPr>
            <a:r>
              <a:rPr lang="fr-FR" sz="1000" dirty="0"/>
              <a:t>Ventes Brutes IARD &amp; prévoyance (si Top CC Vert et actualisé)</a:t>
            </a:r>
          </a:p>
          <a:p>
            <a:pPr marL="1098445" lvl="2" indent="-171450" eaLnBrk="1" fontAlgn="auto" hangingPunct="1">
              <a:spcBef>
                <a:spcPts val="300"/>
              </a:spcBef>
              <a:spcAft>
                <a:spcPts val="0"/>
              </a:spcAft>
              <a:buClr>
                <a:srgbClr val="FFC000"/>
              </a:buClr>
              <a:defRPr/>
            </a:pPr>
            <a:r>
              <a:rPr lang="fr-FR" sz="1000" dirty="0"/>
              <a:t>Taux de visite du portefeuille avec 1 vente</a:t>
            </a: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FFC000"/>
              </a:buClr>
              <a:defRPr/>
            </a:pPr>
            <a:r>
              <a:rPr lang="fr-FR" sz="1000" dirty="0"/>
              <a:t>VN IARD &amp; prévoyance (produits pondérés)</a:t>
            </a:r>
          </a:p>
          <a:p>
            <a:pPr marL="1098445" lvl="2" indent="-171450" eaLnBrk="1" fontAlgn="auto" hangingPunct="1">
              <a:spcBef>
                <a:spcPts val="300"/>
              </a:spcBef>
              <a:spcAft>
                <a:spcPts val="0"/>
              </a:spcAft>
              <a:buClr>
                <a:srgbClr val="FFC000"/>
              </a:buClr>
              <a:defRPr/>
            </a:pPr>
            <a:r>
              <a:rPr lang="fr-FR" sz="1000" dirty="0"/>
              <a:t>FDC – Evo. Nombre de clients équipés</a:t>
            </a:r>
          </a:p>
          <a:p>
            <a:pPr marL="1098445" lvl="2" indent="-171450" eaLnBrk="1" fontAlgn="auto" hangingPunct="1">
              <a:spcBef>
                <a:spcPts val="300"/>
              </a:spcBef>
              <a:spcAft>
                <a:spcPts val="0"/>
              </a:spcAft>
              <a:buClr>
                <a:srgbClr val="FFC000"/>
              </a:buClr>
              <a:defRPr/>
            </a:pPr>
            <a:r>
              <a:rPr lang="fr-FR" sz="1000" dirty="0"/>
              <a:t>Prémium : Chiffre d’affaires Prévoyance sur portefeuille</a:t>
            </a:r>
          </a:p>
          <a:p>
            <a:pPr marL="1098445" lvl="2" indent="-171450" eaLnBrk="1" fontAlgn="auto" hangingPunct="1">
              <a:spcBef>
                <a:spcPts val="300"/>
              </a:spcBef>
              <a:spcAft>
                <a:spcPts val="0"/>
              </a:spcAft>
              <a:buClr>
                <a:srgbClr val="FFC000"/>
              </a:buClr>
              <a:defRPr/>
            </a:pPr>
            <a:r>
              <a:rPr lang="fr-FR" sz="1000" dirty="0"/>
              <a:t>Satisfaction</a:t>
            </a:r>
          </a:p>
          <a:p>
            <a:pPr marL="639445" lvl="1" indent="-171450" eaLnBrk="1" fontAlgn="auto" hangingPunct="1">
              <a:spcBef>
                <a:spcPts val="300"/>
              </a:spcBef>
              <a:spcAft>
                <a:spcPts val="0"/>
              </a:spcAft>
              <a:buClr>
                <a:srgbClr val="FFC000"/>
              </a:buClr>
              <a:buFont typeface="Wingdings" panose="05000000000000000000" pitchFamily="2" charset="2"/>
              <a:buChar char="§"/>
              <a:defRPr/>
            </a:pPr>
            <a:r>
              <a:rPr lang="fr-FR" sz="1200" b="1" dirty="0"/>
              <a:t>Astuce : </a:t>
            </a:r>
            <a:r>
              <a:rPr lang="fr-FR" sz="1000" b="1" i="1" dirty="0"/>
              <a:t>Suivez chaque semaine vos contrats provisoires AUTO ou 2 Roues dans le brief </a:t>
            </a:r>
            <a:r>
              <a:rPr lang="fr-FR" sz="1000" b="1" i="1" dirty="0" err="1"/>
              <a:t>HeBDDo</a:t>
            </a:r>
            <a:r>
              <a:rPr lang="fr-FR" sz="1000" b="1" i="1" dirty="0"/>
              <a:t> pour éviter les résiliations.</a:t>
            </a:r>
          </a:p>
        </p:txBody>
      </p:sp>
      <p:pic>
        <p:nvPicPr>
          <p:cNvPr id="288" name="Image 287">
            <a:hlinkClick r:id="rId12"/>
            <a:extLst>
              <a:ext uri="{FF2B5EF4-FFF2-40B4-BE49-F238E27FC236}">
                <a16:creationId xmlns:a16="http://schemas.microsoft.com/office/drawing/2014/main" id="{61FDC1EA-92E6-A0FC-7DFC-A14227F0CAC8}"/>
              </a:ext>
            </a:extLst>
          </p:cNvPr>
          <p:cNvPicPr>
            <a:picLocks noChangeAspect="1"/>
          </p:cNvPicPr>
          <p:nvPr/>
        </p:nvPicPr>
        <p:blipFill>
          <a:blip r:embed="rId13"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845151"/>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4"/>
              </a:rPr>
              <a:t>le Book des offres</a:t>
            </a:r>
            <a:endParaRPr lang="fr-FR" sz="1000" dirty="0">
              <a:solidFill>
                <a:schemeClr val="tx1">
                  <a:lumMod val="75000"/>
                  <a:lumOff val="25000"/>
                </a:schemeClr>
              </a:solidFill>
            </a:endParaRPr>
          </a:p>
        </p:txBody>
      </p:sp>
      <p:pic>
        <p:nvPicPr>
          <p:cNvPr id="227" name="Image 226">
            <a:extLst>
              <a:ext uri="{FF2B5EF4-FFF2-40B4-BE49-F238E27FC236}">
                <a16:creationId xmlns:a16="http://schemas.microsoft.com/office/drawing/2014/main" id="{EC7BD61A-87D7-F570-520C-75E062DA1706}"/>
              </a:ext>
            </a:extLst>
          </p:cNvPr>
          <p:cNvPicPr>
            <a:picLocks noChangeAspect="1"/>
          </p:cNvPicPr>
          <p:nvPr/>
        </p:nvPicPr>
        <p:blipFill>
          <a:blip r:embed="rId15" cstate="print">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6442339" y="5415027"/>
            <a:ext cx="346557" cy="323644"/>
          </a:xfrm>
          <a:prstGeom prst="rect">
            <a:avLst/>
          </a:prstGeom>
        </p:spPr>
      </p:pic>
      <p:pic>
        <p:nvPicPr>
          <p:cNvPr id="14" name="Image 13">
            <a:extLst>
              <a:ext uri="{FF2B5EF4-FFF2-40B4-BE49-F238E27FC236}">
                <a16:creationId xmlns:a16="http://schemas.microsoft.com/office/drawing/2014/main" id="{B0FFD57B-9E00-B396-9C8A-F4F9D4DFF915}"/>
              </a:ext>
            </a:extLst>
          </p:cNvPr>
          <p:cNvPicPr>
            <a:picLocks noChangeAspect="1"/>
          </p:cNvPicPr>
          <p:nvPr/>
        </p:nvPicPr>
        <p:blipFill>
          <a:blip r:embed="rId16">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2" name="Image 1">
            <a:extLst>
              <a:ext uri="{FF2B5EF4-FFF2-40B4-BE49-F238E27FC236}">
                <a16:creationId xmlns:a16="http://schemas.microsoft.com/office/drawing/2014/main" id="{43D696B3-4EAA-569C-41A1-79996008C6B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902" y="1232673"/>
            <a:ext cx="205549" cy="210255"/>
          </a:xfrm>
          <a:prstGeom prst="rect">
            <a:avLst/>
          </a:prstGeom>
        </p:spPr>
      </p:pic>
      <p:pic>
        <p:nvPicPr>
          <p:cNvPr id="4" name="Image 3">
            <a:extLst>
              <a:ext uri="{FF2B5EF4-FFF2-40B4-BE49-F238E27FC236}">
                <a16:creationId xmlns:a16="http://schemas.microsoft.com/office/drawing/2014/main" id="{1481C82F-A21C-727E-653B-E9DA122BA2E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902" y="1446009"/>
            <a:ext cx="205549" cy="210255"/>
          </a:xfrm>
          <a:prstGeom prst="rect">
            <a:avLst/>
          </a:prstGeom>
        </p:spPr>
      </p:pic>
      <p:pic>
        <p:nvPicPr>
          <p:cNvPr id="5" name="Image 4">
            <a:extLst>
              <a:ext uri="{FF2B5EF4-FFF2-40B4-BE49-F238E27FC236}">
                <a16:creationId xmlns:a16="http://schemas.microsoft.com/office/drawing/2014/main" id="{94B2D19A-7696-00C8-7468-1CD355ED515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902" y="1836452"/>
            <a:ext cx="205549" cy="210255"/>
          </a:xfrm>
          <a:prstGeom prst="rect">
            <a:avLst/>
          </a:prstGeom>
        </p:spPr>
      </p:pic>
      <p:pic>
        <p:nvPicPr>
          <p:cNvPr id="6" name="Picture 2" descr="Sticker arbre été vert pas cher Etiquette &amp;amp;amp; Autocollant">
            <a:extLst>
              <a:ext uri="{FF2B5EF4-FFF2-40B4-BE49-F238E27FC236}">
                <a16:creationId xmlns:a16="http://schemas.microsoft.com/office/drawing/2014/main" id="{633FD4A2-3773-1F7C-8C46-747FB250F682}"/>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5315" y="2012660"/>
            <a:ext cx="333609" cy="33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11ED17DD-0A02-EF23-344C-E4B19C01A67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70480" y="5005104"/>
            <a:ext cx="205549" cy="210255"/>
          </a:xfrm>
          <a:prstGeom prst="rect">
            <a:avLst/>
          </a:prstGeom>
        </p:spPr>
      </p:pic>
      <p:pic>
        <p:nvPicPr>
          <p:cNvPr id="8" name="Image 7">
            <a:extLst>
              <a:ext uri="{FF2B5EF4-FFF2-40B4-BE49-F238E27FC236}">
                <a16:creationId xmlns:a16="http://schemas.microsoft.com/office/drawing/2014/main" id="{0458E2B2-0633-4FF3-ACC1-A6E81A4561B0}"/>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597524" y="2549287"/>
            <a:ext cx="172912" cy="168041"/>
          </a:xfrm>
          <a:prstGeom prst="rect">
            <a:avLst/>
          </a:prstGeom>
        </p:spPr>
      </p:pic>
    </p:spTree>
    <p:extLst>
      <p:ext uri="{BB962C8B-B14F-4D97-AF65-F5344CB8AC3E}">
        <p14:creationId xmlns:p14="http://schemas.microsoft.com/office/powerpoint/2010/main" val="2956357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766F0DDB-9AA6-89FF-45ED-AEEB7E8EC3B5}"/>
              </a:ext>
            </a:extLst>
          </p:cNvPr>
          <p:cNvSpPr txBox="1">
            <a:spLocks/>
          </p:cNvSpPr>
          <p:nvPr/>
        </p:nvSpPr>
        <p:spPr>
          <a:xfrm>
            <a:off x="198563" y="626991"/>
            <a:ext cx="5836638" cy="124465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dirty="0">
                <a:solidFill>
                  <a:schemeClr val="tx1"/>
                </a:solidFill>
              </a:rPr>
              <a:t>Les Univers de l’</a:t>
            </a:r>
            <a:r>
              <a:rPr lang="fr-FR" dirty="0">
                <a:solidFill>
                  <a:srgbClr val="00B0F0"/>
                </a:solidFill>
              </a:rPr>
              <a:t>Epargne</a:t>
            </a:r>
            <a:r>
              <a:rPr lang="fr-FR" dirty="0">
                <a:solidFill>
                  <a:schemeClr val="tx1"/>
                </a:solidFill>
              </a:rPr>
              <a:t>, de la </a:t>
            </a:r>
            <a:r>
              <a:rPr lang="fr-FR" dirty="0">
                <a:solidFill>
                  <a:srgbClr val="7030A0"/>
                </a:solidFill>
              </a:rPr>
              <a:t>Bancarisation</a:t>
            </a:r>
            <a:r>
              <a:rPr lang="fr-FR" dirty="0">
                <a:solidFill>
                  <a:schemeClr val="tx1"/>
                </a:solidFill>
              </a:rPr>
              <a:t>, du </a:t>
            </a:r>
            <a:r>
              <a:rPr lang="fr-FR" dirty="0">
                <a:solidFill>
                  <a:srgbClr val="92D050"/>
                </a:solidFill>
              </a:rPr>
              <a:t>Crédit</a:t>
            </a:r>
            <a:r>
              <a:rPr lang="fr-FR" dirty="0">
                <a:solidFill>
                  <a:schemeClr val="tx1"/>
                </a:solidFill>
              </a:rPr>
              <a:t> et de l’</a:t>
            </a:r>
            <a:r>
              <a:rPr lang="fr-FR" dirty="0">
                <a:solidFill>
                  <a:srgbClr val="FFC000"/>
                </a:solidFill>
              </a:rPr>
              <a:t>Assurance</a:t>
            </a:r>
            <a:r>
              <a:rPr lang="fr-FR" dirty="0">
                <a:solidFill>
                  <a:schemeClr val="tx1"/>
                </a:solidFill>
              </a:rPr>
              <a:t> sont au service de nos enjeux.</a:t>
            </a:r>
          </a:p>
          <a:p>
            <a:pPr lvl="1" eaLnBrk="1" fontAlgn="auto" hangingPunct="1">
              <a:spcBef>
                <a:spcPts val="300"/>
              </a:spcBef>
              <a:spcAft>
                <a:spcPts val="0"/>
              </a:spcAft>
              <a:buClr>
                <a:srgbClr val="002060"/>
              </a:buClr>
              <a:buFont typeface="Wingdings" panose="05000000000000000000" pitchFamily="2" charset="2"/>
              <a:buChar char="§"/>
              <a:defRPr/>
            </a:pPr>
            <a:r>
              <a:rPr lang="fr-FR" b="1" dirty="0">
                <a:solidFill>
                  <a:srgbClr val="C00000"/>
                </a:solidFill>
              </a:rPr>
              <a:t>Nos enjeux </a:t>
            </a:r>
            <a:r>
              <a:rPr lang="fr-FR" b="1" dirty="0">
                <a:solidFill>
                  <a:schemeClr val="tx1"/>
                </a:solidFill>
              </a:rPr>
              <a:t>de ce 1</a:t>
            </a:r>
            <a:r>
              <a:rPr lang="fr-FR" b="1" baseline="30000" dirty="0">
                <a:solidFill>
                  <a:schemeClr val="tx1"/>
                </a:solidFill>
              </a:rPr>
              <a:t>er</a:t>
            </a:r>
            <a:r>
              <a:rPr lang="fr-FR" b="1" dirty="0">
                <a:solidFill>
                  <a:schemeClr val="tx1"/>
                </a:solidFill>
              </a:rPr>
              <a:t> temps commercial de l’année </a:t>
            </a:r>
            <a:r>
              <a:rPr lang="fr-FR" b="1" dirty="0">
                <a:solidFill>
                  <a:srgbClr val="C00000"/>
                </a:solidFill>
              </a:rPr>
              <a:t>sont multiples :</a:t>
            </a:r>
          </a:p>
          <a:p>
            <a:pPr lvl="1" eaLnBrk="1" fontAlgn="auto" hangingPunct="1">
              <a:spcBef>
                <a:spcPts val="300"/>
              </a:spcBef>
              <a:spcAft>
                <a:spcPts val="0"/>
              </a:spcAft>
              <a:buClr>
                <a:srgbClr val="002060"/>
              </a:buClr>
              <a:buFont typeface="Wingdings" panose="05000000000000000000" pitchFamily="2" charset="2"/>
              <a:buChar char="§"/>
              <a:defRPr/>
            </a:pPr>
            <a:endParaRPr lang="fr-FR" dirty="0"/>
          </a:p>
          <a:p>
            <a:pPr marL="468000" lvl="1" indent="0" eaLnBrk="1" fontAlgn="auto" hangingPunct="1">
              <a:spcBef>
                <a:spcPts val="300"/>
              </a:spcBef>
              <a:spcAft>
                <a:spcPts val="0"/>
              </a:spcAft>
              <a:buClr>
                <a:srgbClr val="002060"/>
              </a:buClr>
              <a:buNone/>
              <a:defRPr/>
            </a:pPr>
            <a:endParaRPr lang="fr-FR" dirty="0">
              <a:solidFill>
                <a:srgbClr val="002060"/>
              </a:solidFill>
            </a:endParaRPr>
          </a:p>
        </p:txBody>
      </p:sp>
      <p:sp>
        <p:nvSpPr>
          <p:cNvPr id="104" name="Espace réservé du contenu 8">
            <a:extLst>
              <a:ext uri="{FF2B5EF4-FFF2-40B4-BE49-F238E27FC236}">
                <a16:creationId xmlns:a16="http://schemas.microsoft.com/office/drawing/2014/main" id="{2F7CF552-19A3-D5A1-0CF5-FB700663C025}"/>
              </a:ext>
            </a:extLst>
          </p:cNvPr>
          <p:cNvSpPr txBox="1">
            <a:spLocks/>
          </p:cNvSpPr>
          <p:nvPr/>
        </p:nvSpPr>
        <p:spPr>
          <a:xfrm>
            <a:off x="6961705" y="4797588"/>
            <a:ext cx="4722433" cy="114326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chemeClr val="bg2"/>
              </a:buClr>
              <a:buFont typeface="Wingdings" panose="05000000000000000000" pitchFamily="2" charset="2"/>
              <a:buChar char="§"/>
              <a:defRPr/>
            </a:pPr>
            <a:r>
              <a:rPr lang="fr-FR" sz="1100" dirty="0"/>
              <a:t>L’Essentiel du Digital : « Adoptez le réflexe </a:t>
            </a:r>
            <a:r>
              <a:rPr lang="fr-FR" sz="1100" dirty="0" err="1"/>
              <a:t>selfcare</a:t>
            </a:r>
            <a:r>
              <a:rPr lang="fr-FR" sz="1100" dirty="0"/>
              <a:t> ! »</a:t>
            </a:r>
          </a:p>
          <a:p>
            <a:pPr lvl="1" eaLnBrk="1" fontAlgn="auto" hangingPunct="1">
              <a:spcBef>
                <a:spcPts val="300"/>
              </a:spcBef>
              <a:spcAft>
                <a:spcPts val="0"/>
              </a:spcAft>
              <a:buClr>
                <a:schemeClr val="bg2"/>
              </a:buClr>
              <a:buFont typeface="Wingdings" panose="05000000000000000000" pitchFamily="2" charset="2"/>
              <a:buChar char="§"/>
              <a:defRPr/>
            </a:pPr>
            <a:r>
              <a:rPr lang="fr-FR" sz="1100" dirty="0"/>
              <a:t>Booster la vente à distance et la signature électronique;</a:t>
            </a:r>
          </a:p>
          <a:p>
            <a:pPr lvl="1" eaLnBrk="1" fontAlgn="auto" hangingPunct="1">
              <a:spcBef>
                <a:spcPts val="300"/>
              </a:spcBef>
              <a:spcAft>
                <a:spcPts val="0"/>
              </a:spcAft>
              <a:buClr>
                <a:schemeClr val="bg2"/>
              </a:buClr>
              <a:buFont typeface="Wingdings" panose="05000000000000000000" pitchFamily="2" charset="2"/>
              <a:buChar char="§"/>
              <a:defRPr/>
            </a:pPr>
            <a:r>
              <a:rPr lang="fr-FR" sz="1100" dirty="0"/>
              <a:t>Pilotez l’activité digitale de votre agence et boostez les ventes à distance avec le tableau de bord digital;</a:t>
            </a:r>
          </a:p>
        </p:txBody>
      </p:sp>
      <p:sp>
        <p:nvSpPr>
          <p:cNvPr id="277" name="Espace réservé du contenu 8">
            <a:extLst>
              <a:ext uri="{FF2B5EF4-FFF2-40B4-BE49-F238E27FC236}">
                <a16:creationId xmlns:a16="http://schemas.microsoft.com/office/drawing/2014/main" id="{7208A253-5C7B-DFFD-B189-4F5883E6D62B}"/>
              </a:ext>
            </a:extLst>
          </p:cNvPr>
          <p:cNvSpPr txBox="1">
            <a:spLocks/>
          </p:cNvSpPr>
          <p:nvPr/>
        </p:nvSpPr>
        <p:spPr bwMode="auto">
          <a:xfrm>
            <a:off x="700293" y="4301176"/>
            <a:ext cx="5260390" cy="1668780"/>
          </a:xfrm>
          <a:prstGeom prst="rect">
            <a:avLst/>
          </a:prstGeom>
          <a:noFill/>
          <a:ln w="7620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0" name="Espace réservé du contenu 8">
            <a:extLst>
              <a:ext uri="{FF2B5EF4-FFF2-40B4-BE49-F238E27FC236}">
                <a16:creationId xmlns:a16="http://schemas.microsoft.com/office/drawing/2014/main" id="{356ACFA0-A04E-D5D5-A464-87CB6F3D0719}"/>
              </a:ext>
            </a:extLst>
          </p:cNvPr>
          <p:cNvSpPr txBox="1">
            <a:spLocks/>
          </p:cNvSpPr>
          <p:nvPr/>
        </p:nvSpPr>
        <p:spPr>
          <a:xfrm>
            <a:off x="1247775" y="4281026"/>
            <a:ext cx="4712908" cy="134057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Poursuivre l’accroissement du fonds de commerce Premium ;</a:t>
            </a:r>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Booster l’équipement Epargne et Retraite ;</a:t>
            </a:r>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Accélérer la conquête des Doubles-Relations sur les clients PRO et Dirigeants ;</a:t>
            </a:r>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Diversifier la collecte avec toutes nos solutions financières et immobilières pour créer plus de valeur et faire la différence.</a:t>
            </a: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673708" y="53238"/>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8035974" cy="384043"/>
          </a:xfrm>
        </p:spPr>
        <p:txBody>
          <a:bodyPr/>
          <a:lstStyle/>
          <a:p>
            <a:r>
              <a:rPr lang="fr-FR" dirty="0">
                <a:latin typeface="Montserrat Black"/>
              </a:rPr>
              <a:t>Les </a:t>
            </a:r>
            <a:r>
              <a:rPr lang="fr-FR" dirty="0">
                <a:solidFill>
                  <a:srgbClr val="C00000"/>
                </a:solidFill>
                <a:latin typeface="Montserrat Black"/>
              </a:rPr>
              <a:t>Univers de produits</a:t>
            </a:r>
            <a:r>
              <a:rPr lang="fr-FR" dirty="0">
                <a:latin typeface="Montserrat Black"/>
              </a:rPr>
              <a:t> au service de nos </a:t>
            </a:r>
            <a:r>
              <a:rPr lang="fr-FR" dirty="0">
                <a:solidFill>
                  <a:srgbClr val="C00000"/>
                </a:solidFill>
                <a:latin typeface="Montserrat Black"/>
              </a:rPr>
              <a:t>grands enjeux</a:t>
            </a:r>
            <a:r>
              <a:rPr lang="fr-FR" dirty="0">
                <a:latin typeface="Montserrat Black"/>
              </a:rPr>
              <a:t> </a:t>
            </a:r>
            <a:endParaRPr lang="fr-FR" dirty="0"/>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96677"/>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NOS ENJEUX</a:t>
            </a:r>
          </a:p>
        </p:txBody>
      </p:sp>
      <p:sp>
        <p:nvSpPr>
          <p:cNvPr id="9" name="Espace réservé du contenu 8">
            <a:extLst>
              <a:ext uri="{FF2B5EF4-FFF2-40B4-BE49-F238E27FC236}">
                <a16:creationId xmlns:a16="http://schemas.microsoft.com/office/drawing/2014/main" id="{C7482893-51CB-9E02-B7B7-9C606F573E4D}"/>
              </a:ext>
            </a:extLst>
          </p:cNvPr>
          <p:cNvSpPr txBox="1">
            <a:spLocks/>
          </p:cNvSpPr>
          <p:nvPr/>
        </p:nvSpPr>
        <p:spPr bwMode="auto">
          <a:xfrm>
            <a:off x="700293" y="2142825"/>
            <a:ext cx="5260390" cy="154011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 name="Espace réservé du contenu 8">
            <a:extLst>
              <a:ext uri="{FF2B5EF4-FFF2-40B4-BE49-F238E27FC236}">
                <a16:creationId xmlns:a16="http://schemas.microsoft.com/office/drawing/2014/main" id="{7E01D3CC-3F4F-DC42-E05D-97D304F23C0B}"/>
              </a:ext>
            </a:extLst>
          </p:cNvPr>
          <p:cNvSpPr txBox="1">
            <a:spLocks noChangeArrowheads="1"/>
          </p:cNvSpPr>
          <p:nvPr/>
        </p:nvSpPr>
        <p:spPr bwMode="auto">
          <a:xfrm>
            <a:off x="4152901" y="1973781"/>
            <a:ext cx="1371600" cy="322959"/>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LES JEUNES</a:t>
            </a:r>
          </a:p>
        </p:txBody>
      </p:sp>
      <p:sp>
        <p:nvSpPr>
          <p:cNvPr id="240" name="Espace réservé du contenu 8">
            <a:extLst>
              <a:ext uri="{FF2B5EF4-FFF2-40B4-BE49-F238E27FC236}">
                <a16:creationId xmlns:a16="http://schemas.microsoft.com/office/drawing/2014/main" id="{3B3E0329-C66F-50A3-2321-2FC766DF3D06}"/>
              </a:ext>
            </a:extLst>
          </p:cNvPr>
          <p:cNvSpPr txBox="1">
            <a:spLocks/>
          </p:cNvSpPr>
          <p:nvPr/>
        </p:nvSpPr>
        <p:spPr>
          <a:xfrm>
            <a:off x="1238250" y="2122675"/>
            <a:ext cx="472243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C00000"/>
              </a:buClr>
              <a:buFont typeface="Wingdings" panose="05000000000000000000" pitchFamily="2" charset="2"/>
              <a:buChar char="§"/>
              <a:defRPr/>
            </a:pPr>
            <a:r>
              <a:rPr lang="fr-FR" sz="1100" dirty="0"/>
              <a:t>Développer la conquête des enfants, des étudiants et jeunes actifs.</a:t>
            </a:r>
          </a:p>
          <a:p>
            <a:pPr lvl="1" eaLnBrk="1" fontAlgn="auto" hangingPunct="1">
              <a:spcBef>
                <a:spcPts val="300"/>
              </a:spcBef>
              <a:spcAft>
                <a:spcPts val="0"/>
              </a:spcAft>
              <a:buClr>
                <a:srgbClr val="C00000"/>
              </a:buClr>
              <a:buFont typeface="Wingdings" panose="05000000000000000000" pitchFamily="2" charset="2"/>
              <a:buChar char="§"/>
              <a:defRPr/>
            </a:pPr>
            <a:r>
              <a:rPr lang="fr-FR" sz="1100" dirty="0"/>
              <a:t>Equiper au plus tôt les jeunes d’une carte bancaire. </a:t>
            </a:r>
          </a:p>
          <a:p>
            <a:pPr lvl="1" eaLnBrk="1" fontAlgn="auto" hangingPunct="1">
              <a:spcBef>
                <a:spcPts val="300"/>
              </a:spcBef>
              <a:spcAft>
                <a:spcPts val="0"/>
              </a:spcAft>
              <a:buClr>
                <a:srgbClr val="C00000"/>
              </a:buClr>
              <a:buFont typeface="Wingdings" panose="05000000000000000000" pitchFamily="2" charset="2"/>
              <a:buChar char="§"/>
              <a:defRPr/>
            </a:pPr>
            <a:r>
              <a:rPr lang="fr-FR" sz="1100" dirty="0"/>
              <a:t>Renforcer le lien commercial avec un programme relationnel suivi afin d’améliorer la satisfaction des jeunes et éviter leur attrition.</a:t>
            </a:r>
          </a:p>
        </p:txBody>
      </p:sp>
      <p:sp>
        <p:nvSpPr>
          <p:cNvPr id="248" name="Espace réservé du contenu 8">
            <a:extLst>
              <a:ext uri="{FF2B5EF4-FFF2-40B4-BE49-F238E27FC236}">
                <a16:creationId xmlns:a16="http://schemas.microsoft.com/office/drawing/2014/main" id="{7649BF8A-CB87-DFEF-3903-E0E66A7F0C7A}"/>
              </a:ext>
            </a:extLst>
          </p:cNvPr>
          <p:cNvSpPr txBox="1">
            <a:spLocks/>
          </p:cNvSpPr>
          <p:nvPr/>
        </p:nvSpPr>
        <p:spPr bwMode="auto">
          <a:xfrm>
            <a:off x="6452678" y="1227457"/>
            <a:ext cx="5260390" cy="1279724"/>
          </a:xfrm>
          <a:prstGeom prst="rect">
            <a:avLst/>
          </a:prstGeom>
          <a:noFill/>
          <a:ln w="762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9" name="Espace réservé du contenu 8">
            <a:extLst>
              <a:ext uri="{FF2B5EF4-FFF2-40B4-BE49-F238E27FC236}">
                <a16:creationId xmlns:a16="http://schemas.microsoft.com/office/drawing/2014/main" id="{1A6BE2B3-BB95-D434-3999-C638D3F3EDF3}"/>
              </a:ext>
            </a:extLst>
          </p:cNvPr>
          <p:cNvSpPr txBox="1">
            <a:spLocks noChangeArrowheads="1"/>
          </p:cNvSpPr>
          <p:nvPr/>
        </p:nvSpPr>
        <p:spPr bwMode="auto">
          <a:xfrm>
            <a:off x="9905285" y="1058412"/>
            <a:ext cx="1664907" cy="322959"/>
          </a:xfrm>
          <a:prstGeom prst="rect">
            <a:avLst/>
          </a:prstGeom>
          <a:solidFill>
            <a:srgbClr val="00B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 GREEN</a:t>
            </a:r>
          </a:p>
        </p:txBody>
      </p:sp>
      <p:sp>
        <p:nvSpPr>
          <p:cNvPr id="250" name="Espace réservé du contenu 8">
            <a:extLst>
              <a:ext uri="{FF2B5EF4-FFF2-40B4-BE49-F238E27FC236}">
                <a16:creationId xmlns:a16="http://schemas.microsoft.com/office/drawing/2014/main" id="{7101EA36-B48A-EB69-ADCC-D6A8042E3A4C}"/>
              </a:ext>
            </a:extLst>
          </p:cNvPr>
          <p:cNvSpPr txBox="1">
            <a:spLocks/>
          </p:cNvSpPr>
          <p:nvPr/>
        </p:nvSpPr>
        <p:spPr>
          <a:xfrm>
            <a:off x="7080061" y="1207306"/>
            <a:ext cx="4633007" cy="129987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100" dirty="0"/>
              <a:t>Le contexte économique actuel est favorable pour accompagner nos clients dans leurs projets de transition environnementale tels que la rénovation énergétique de leurs logements, le changement de véhicule ou le fait de donner du sens à leur épargne. </a:t>
            </a:r>
          </a:p>
        </p:txBody>
      </p:sp>
      <p:pic>
        <p:nvPicPr>
          <p:cNvPr id="270" name="Image 269" descr="Une image contenant personne, tennis, raquette&#10;&#10;Description générée automatiquement">
            <a:extLst>
              <a:ext uri="{FF2B5EF4-FFF2-40B4-BE49-F238E27FC236}">
                <a16:creationId xmlns:a16="http://schemas.microsoft.com/office/drawing/2014/main" id="{2514181B-8AF3-E150-9361-C4E1190279B0}"/>
              </a:ext>
            </a:extLst>
          </p:cNvPr>
          <p:cNvPicPr>
            <a:picLocks noChangeAspect="1"/>
          </p:cNvPicPr>
          <p:nvPr/>
        </p:nvPicPr>
        <p:blipFill rotWithShape="1">
          <a:blip r:embed="rId3">
            <a:extLst>
              <a:ext uri="{28A0092B-C50C-407E-A947-70E740481C1C}">
                <a14:useLocalDpi xmlns:a14="http://schemas.microsoft.com/office/drawing/2010/main" val="0"/>
              </a:ext>
            </a:extLst>
          </a:blip>
          <a:srcRect l="27064" r="35013" b="154"/>
          <a:stretch/>
        </p:blipFill>
        <p:spPr>
          <a:xfrm>
            <a:off x="6404920" y="1073442"/>
            <a:ext cx="1013113" cy="1580203"/>
          </a:xfrm>
          <a:prstGeom prst="rect">
            <a:avLst/>
          </a:prstGeom>
        </p:spPr>
      </p:pic>
      <p:grpSp>
        <p:nvGrpSpPr>
          <p:cNvPr id="273" name="Groupe 272">
            <a:extLst>
              <a:ext uri="{FF2B5EF4-FFF2-40B4-BE49-F238E27FC236}">
                <a16:creationId xmlns:a16="http://schemas.microsoft.com/office/drawing/2014/main" id="{C024D85E-B122-6D44-8279-D0EB5EEC1053}"/>
              </a:ext>
            </a:extLst>
          </p:cNvPr>
          <p:cNvGrpSpPr/>
          <p:nvPr/>
        </p:nvGrpSpPr>
        <p:grpSpPr>
          <a:xfrm>
            <a:off x="4788705" y="3391362"/>
            <a:ext cx="1181698" cy="324323"/>
            <a:chOff x="4251609" y="3220675"/>
            <a:chExt cx="1181698" cy="324323"/>
          </a:xfrm>
        </p:grpSpPr>
        <p:sp>
          <p:nvSpPr>
            <p:cNvPr id="271" name="Espace réservé du contenu 8">
              <a:hlinkClick r:id="rId4" action="ppaction://hlinksldjump"/>
              <a:extLst>
                <a:ext uri="{FF2B5EF4-FFF2-40B4-BE49-F238E27FC236}">
                  <a16:creationId xmlns:a16="http://schemas.microsoft.com/office/drawing/2014/main" id="{5C5B3279-DA85-AA53-36D0-E9A12B1A5FFE}"/>
                </a:ext>
              </a:extLst>
            </p:cNvPr>
            <p:cNvSpPr txBox="1">
              <a:spLocks noChangeArrowheads="1"/>
            </p:cNvSpPr>
            <p:nvPr/>
          </p:nvSpPr>
          <p:spPr bwMode="auto">
            <a:xfrm>
              <a:off x="4251609" y="3222039"/>
              <a:ext cx="1181698" cy="322959"/>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72" name="Image 271">
              <a:extLst>
                <a:ext uri="{FF2B5EF4-FFF2-40B4-BE49-F238E27FC236}">
                  <a16:creationId xmlns:a16="http://schemas.microsoft.com/office/drawing/2014/main" id="{D95CF805-CDFA-35F3-0BE9-563172A17BB4}"/>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grpSp>
        <p:nvGrpSpPr>
          <p:cNvPr id="274" name="Groupe 273">
            <a:extLst>
              <a:ext uri="{FF2B5EF4-FFF2-40B4-BE49-F238E27FC236}">
                <a16:creationId xmlns:a16="http://schemas.microsoft.com/office/drawing/2014/main" id="{683B0C2A-40E3-31F9-2B10-C2E782B37DCE}"/>
              </a:ext>
            </a:extLst>
          </p:cNvPr>
          <p:cNvGrpSpPr/>
          <p:nvPr/>
        </p:nvGrpSpPr>
        <p:grpSpPr>
          <a:xfrm>
            <a:off x="10531370" y="2182858"/>
            <a:ext cx="1181698" cy="324323"/>
            <a:chOff x="4251609" y="3220675"/>
            <a:chExt cx="1181698" cy="324323"/>
          </a:xfrm>
        </p:grpSpPr>
        <p:sp>
          <p:nvSpPr>
            <p:cNvPr id="275" name="Espace réservé du contenu 8">
              <a:hlinkClick r:id="rId6" action="ppaction://hlinksldjump"/>
              <a:extLst>
                <a:ext uri="{FF2B5EF4-FFF2-40B4-BE49-F238E27FC236}">
                  <a16:creationId xmlns:a16="http://schemas.microsoft.com/office/drawing/2014/main" id="{082619BE-00D9-814B-3F75-5668B2A1C0E4}"/>
                </a:ext>
              </a:extLst>
            </p:cNvPr>
            <p:cNvSpPr txBox="1">
              <a:spLocks noChangeArrowheads="1"/>
            </p:cNvSpPr>
            <p:nvPr/>
          </p:nvSpPr>
          <p:spPr bwMode="auto">
            <a:xfrm>
              <a:off x="4251609" y="3222039"/>
              <a:ext cx="1181698" cy="322959"/>
            </a:xfrm>
            <a:prstGeom prst="rect">
              <a:avLst/>
            </a:prstGeom>
            <a:solidFill>
              <a:srgbClr val="00B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76" name="Image 275">
              <a:extLst>
                <a:ext uri="{FF2B5EF4-FFF2-40B4-BE49-F238E27FC236}">
                  <a16:creationId xmlns:a16="http://schemas.microsoft.com/office/drawing/2014/main" id="{A7A4C984-CE3F-40CB-A53A-3261E0C75AF5}"/>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sp>
        <p:nvSpPr>
          <p:cNvPr id="278" name="Espace réservé du contenu 8">
            <a:extLst>
              <a:ext uri="{FF2B5EF4-FFF2-40B4-BE49-F238E27FC236}">
                <a16:creationId xmlns:a16="http://schemas.microsoft.com/office/drawing/2014/main" id="{70351BBC-460F-B59B-9F51-7CE2A685E975}"/>
              </a:ext>
            </a:extLst>
          </p:cNvPr>
          <p:cNvSpPr txBox="1">
            <a:spLocks noChangeArrowheads="1"/>
          </p:cNvSpPr>
          <p:nvPr/>
        </p:nvSpPr>
        <p:spPr bwMode="auto">
          <a:xfrm>
            <a:off x="4030285" y="4158936"/>
            <a:ext cx="1590676" cy="322959"/>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rgbClr val="FFC000"/>
                </a:solidFill>
              </a:rPr>
              <a:t>LES PREMIUM</a:t>
            </a:r>
          </a:p>
        </p:txBody>
      </p:sp>
      <p:pic>
        <p:nvPicPr>
          <p:cNvPr id="281" name="Image 280" descr="Une image contenant personne, Équilibre, Condition physique&#10;&#10;Description générée automatiquement">
            <a:extLst>
              <a:ext uri="{FF2B5EF4-FFF2-40B4-BE49-F238E27FC236}">
                <a16:creationId xmlns:a16="http://schemas.microsoft.com/office/drawing/2014/main" id="{D638D082-4FBD-3447-41A2-FB49F40240A1}"/>
              </a:ext>
            </a:extLst>
          </p:cNvPr>
          <p:cNvPicPr>
            <a:picLocks noChangeAspect="1"/>
          </p:cNvPicPr>
          <p:nvPr/>
        </p:nvPicPr>
        <p:blipFill rotWithShape="1">
          <a:blip r:embed="rId7">
            <a:extLst>
              <a:ext uri="{28A0092B-C50C-407E-A947-70E740481C1C}">
                <a14:useLocalDpi xmlns:a14="http://schemas.microsoft.com/office/drawing/2010/main" val="0"/>
              </a:ext>
            </a:extLst>
          </a:blip>
          <a:srcRect l="15957" r="6321"/>
          <a:stretch/>
        </p:blipFill>
        <p:spPr>
          <a:xfrm>
            <a:off x="654471" y="4127718"/>
            <a:ext cx="1047879" cy="1995501"/>
          </a:xfrm>
          <a:prstGeom prst="rect">
            <a:avLst/>
          </a:prstGeom>
        </p:spPr>
      </p:pic>
      <p:grpSp>
        <p:nvGrpSpPr>
          <p:cNvPr id="282" name="Groupe 281">
            <a:extLst>
              <a:ext uri="{FF2B5EF4-FFF2-40B4-BE49-F238E27FC236}">
                <a16:creationId xmlns:a16="http://schemas.microsoft.com/office/drawing/2014/main" id="{2C40221D-6127-E90C-89BE-2C035812BBC4}"/>
              </a:ext>
            </a:extLst>
          </p:cNvPr>
          <p:cNvGrpSpPr/>
          <p:nvPr/>
        </p:nvGrpSpPr>
        <p:grpSpPr>
          <a:xfrm>
            <a:off x="4788705" y="5673538"/>
            <a:ext cx="1181698" cy="324323"/>
            <a:chOff x="4251609" y="3220675"/>
            <a:chExt cx="1181698" cy="324323"/>
          </a:xfrm>
        </p:grpSpPr>
        <p:sp>
          <p:nvSpPr>
            <p:cNvPr id="284" name="Espace réservé du contenu 8">
              <a:hlinkClick r:id="rId8" action="ppaction://hlinksldjump"/>
              <a:extLst>
                <a:ext uri="{FF2B5EF4-FFF2-40B4-BE49-F238E27FC236}">
                  <a16:creationId xmlns:a16="http://schemas.microsoft.com/office/drawing/2014/main" id="{674C8281-A69F-CCAD-2E3B-33300F31617A}"/>
                </a:ext>
              </a:extLst>
            </p:cNvPr>
            <p:cNvSpPr txBox="1">
              <a:spLocks noChangeArrowheads="1"/>
            </p:cNvSpPr>
            <p:nvPr/>
          </p:nvSpPr>
          <p:spPr bwMode="auto">
            <a:xfrm>
              <a:off x="4251609" y="3222039"/>
              <a:ext cx="1181698" cy="322959"/>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85" name="Image 284">
              <a:extLst>
                <a:ext uri="{FF2B5EF4-FFF2-40B4-BE49-F238E27FC236}">
                  <a16:creationId xmlns:a16="http://schemas.microsoft.com/office/drawing/2014/main" id="{2C53D0AF-A554-4E6D-2A98-5E9266F5C90D}"/>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286" name="Espace réservé pour une image  5" descr="Une image contenant sport, personne, Sports individuels, Condition physique&#10;&#10;Description générée automatiquement">
            <a:extLst>
              <a:ext uri="{FF2B5EF4-FFF2-40B4-BE49-F238E27FC236}">
                <a16:creationId xmlns:a16="http://schemas.microsoft.com/office/drawing/2014/main" id="{B0FE90DD-5A52-E4B8-0781-2E00A11E7B12}"/>
              </a:ext>
            </a:extLst>
          </p:cNvPr>
          <p:cNvPicPr>
            <a:picLocks noChangeAspect="1"/>
          </p:cNvPicPr>
          <p:nvPr/>
        </p:nvPicPr>
        <p:blipFill rotWithShape="1">
          <a:blip r:embed="rId9">
            <a:extLst>
              <a:ext uri="{28A0092B-C50C-407E-A947-70E740481C1C}">
                <a14:useLocalDpi xmlns:a14="http://schemas.microsoft.com/office/drawing/2010/main" val="0"/>
              </a:ext>
            </a:extLst>
          </a:blip>
          <a:srcRect l="30072" r="29021"/>
          <a:stretch/>
        </p:blipFill>
        <p:spPr>
          <a:xfrm>
            <a:off x="654472" y="1994009"/>
            <a:ext cx="1047879" cy="1811021"/>
          </a:xfrm>
          <a:prstGeom prst="rect">
            <a:avLst/>
          </a:prstGeom>
        </p:spPr>
      </p:pic>
      <p:sp>
        <p:nvSpPr>
          <p:cNvPr id="288" name="Espace réservé du contenu 8">
            <a:extLst>
              <a:ext uri="{FF2B5EF4-FFF2-40B4-BE49-F238E27FC236}">
                <a16:creationId xmlns:a16="http://schemas.microsoft.com/office/drawing/2014/main" id="{B2ABCB65-B7C8-04DC-4C16-B35FA0C77E22}"/>
              </a:ext>
            </a:extLst>
          </p:cNvPr>
          <p:cNvSpPr txBox="1">
            <a:spLocks/>
          </p:cNvSpPr>
          <p:nvPr/>
        </p:nvSpPr>
        <p:spPr bwMode="auto">
          <a:xfrm>
            <a:off x="6434699" y="2913030"/>
            <a:ext cx="5260390" cy="1540115"/>
          </a:xfrm>
          <a:prstGeom prst="rect">
            <a:avLst/>
          </a:prstGeom>
          <a:noFill/>
          <a:ln w="76200">
            <a:solidFill>
              <a:srgbClr val="9900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92" name="Espace réservé du contenu 8">
            <a:extLst>
              <a:ext uri="{FF2B5EF4-FFF2-40B4-BE49-F238E27FC236}">
                <a16:creationId xmlns:a16="http://schemas.microsoft.com/office/drawing/2014/main" id="{182EC250-AE60-5876-CB27-CE6CE07D30E2}"/>
              </a:ext>
            </a:extLst>
          </p:cNvPr>
          <p:cNvSpPr txBox="1">
            <a:spLocks noChangeArrowheads="1"/>
          </p:cNvSpPr>
          <p:nvPr/>
        </p:nvSpPr>
        <p:spPr bwMode="auto">
          <a:xfrm>
            <a:off x="9496425" y="2743986"/>
            <a:ext cx="1762482" cy="322959"/>
          </a:xfrm>
          <a:prstGeom prst="rect">
            <a:avLst/>
          </a:prstGeom>
          <a:solidFill>
            <a:srgbClr val="A50021"/>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LA CONQUETE</a:t>
            </a:r>
          </a:p>
        </p:txBody>
      </p:sp>
      <p:sp>
        <p:nvSpPr>
          <p:cNvPr id="96" name="Espace réservé du contenu 8">
            <a:extLst>
              <a:ext uri="{FF2B5EF4-FFF2-40B4-BE49-F238E27FC236}">
                <a16:creationId xmlns:a16="http://schemas.microsoft.com/office/drawing/2014/main" id="{9EFF4586-5EFF-BDC1-D620-614F20044047}"/>
              </a:ext>
            </a:extLst>
          </p:cNvPr>
          <p:cNvSpPr txBox="1">
            <a:spLocks/>
          </p:cNvSpPr>
          <p:nvPr/>
        </p:nvSpPr>
        <p:spPr>
          <a:xfrm>
            <a:off x="6972656" y="2892880"/>
            <a:ext cx="472243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La conquête de nouveaux clients est un axe stratégique de la CEGEE qui doit nous permettre de développer notre fonds de commerce. </a:t>
            </a:r>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L’Entrée à Relation à Distance au service de la conquête.</a:t>
            </a:r>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Booster la conquête avec l’Entrée En Relation Digitale (EERD) Part.</a:t>
            </a:r>
          </a:p>
        </p:txBody>
      </p:sp>
      <p:grpSp>
        <p:nvGrpSpPr>
          <p:cNvPr id="97" name="Groupe 96">
            <a:extLst>
              <a:ext uri="{FF2B5EF4-FFF2-40B4-BE49-F238E27FC236}">
                <a16:creationId xmlns:a16="http://schemas.microsoft.com/office/drawing/2014/main" id="{8E4176B7-3482-4D0D-492F-3203235A1E63}"/>
              </a:ext>
            </a:extLst>
          </p:cNvPr>
          <p:cNvGrpSpPr/>
          <p:nvPr/>
        </p:nvGrpSpPr>
        <p:grpSpPr>
          <a:xfrm>
            <a:off x="10523111" y="4161567"/>
            <a:ext cx="1181698" cy="324323"/>
            <a:chOff x="4251609" y="3220675"/>
            <a:chExt cx="1181698" cy="324323"/>
          </a:xfrm>
        </p:grpSpPr>
        <p:sp>
          <p:nvSpPr>
            <p:cNvPr id="98" name="Espace réservé du contenu 8">
              <a:hlinkClick r:id="rId10" action="ppaction://hlinksldjump"/>
              <a:extLst>
                <a:ext uri="{FF2B5EF4-FFF2-40B4-BE49-F238E27FC236}">
                  <a16:creationId xmlns:a16="http://schemas.microsoft.com/office/drawing/2014/main" id="{642D8F72-D696-F006-8126-350F27EB0A8D}"/>
                </a:ext>
              </a:extLst>
            </p:cNvPr>
            <p:cNvSpPr txBox="1">
              <a:spLocks noChangeArrowheads="1"/>
            </p:cNvSpPr>
            <p:nvPr/>
          </p:nvSpPr>
          <p:spPr bwMode="auto">
            <a:xfrm>
              <a:off x="4251609" y="3222039"/>
              <a:ext cx="1181698" cy="322959"/>
            </a:xfrm>
            <a:prstGeom prst="rect">
              <a:avLst/>
            </a:prstGeom>
            <a:solidFill>
              <a:srgbClr val="A50021"/>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99" name="Image 98">
              <a:extLst>
                <a:ext uri="{FF2B5EF4-FFF2-40B4-BE49-F238E27FC236}">
                  <a16:creationId xmlns:a16="http://schemas.microsoft.com/office/drawing/2014/main" id="{94FCE814-5B16-F979-CC9D-59E8D37005FC}"/>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101" name="Espace réservé pour une image  6" descr="Une image contenant sport, piste et terrain, Condition physique, personne&#10;&#10;Description générée automatiquement">
            <a:extLst>
              <a:ext uri="{FF2B5EF4-FFF2-40B4-BE49-F238E27FC236}">
                <a16:creationId xmlns:a16="http://schemas.microsoft.com/office/drawing/2014/main" id="{292CF060-5600-E4FD-CB1E-007B487E5630}"/>
              </a:ext>
            </a:extLst>
          </p:cNvPr>
          <p:cNvPicPr>
            <a:picLocks noChangeAspect="1"/>
          </p:cNvPicPr>
          <p:nvPr/>
        </p:nvPicPr>
        <p:blipFill rotWithShape="1">
          <a:blip r:embed="rId11">
            <a:extLst>
              <a:ext uri="{28A0092B-C50C-407E-A947-70E740481C1C}">
                <a14:useLocalDpi xmlns:a14="http://schemas.microsoft.com/office/drawing/2010/main" val="0"/>
              </a:ext>
            </a:extLst>
          </a:blip>
          <a:srcRect l="41672" r="17422"/>
          <a:stretch/>
        </p:blipFill>
        <p:spPr>
          <a:xfrm flipH="1">
            <a:off x="6397898" y="2772990"/>
            <a:ext cx="1047879" cy="1811021"/>
          </a:xfrm>
          <a:prstGeom prst="rect">
            <a:avLst/>
          </a:prstGeom>
        </p:spPr>
      </p:pic>
      <p:sp>
        <p:nvSpPr>
          <p:cNvPr id="102" name="Espace réservé du contenu 8">
            <a:extLst>
              <a:ext uri="{FF2B5EF4-FFF2-40B4-BE49-F238E27FC236}">
                <a16:creationId xmlns:a16="http://schemas.microsoft.com/office/drawing/2014/main" id="{A2172FB8-B628-0840-1B41-341A472FF7E0}"/>
              </a:ext>
            </a:extLst>
          </p:cNvPr>
          <p:cNvSpPr txBox="1">
            <a:spLocks/>
          </p:cNvSpPr>
          <p:nvPr/>
        </p:nvSpPr>
        <p:spPr bwMode="auto">
          <a:xfrm>
            <a:off x="6444419" y="4848722"/>
            <a:ext cx="5260390" cy="1373711"/>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3" name="Espace réservé du contenu 8">
            <a:extLst>
              <a:ext uri="{FF2B5EF4-FFF2-40B4-BE49-F238E27FC236}">
                <a16:creationId xmlns:a16="http://schemas.microsoft.com/office/drawing/2014/main" id="{F060E986-7518-F5CA-0FD6-ADD97007B865}"/>
              </a:ext>
            </a:extLst>
          </p:cNvPr>
          <p:cNvSpPr txBox="1">
            <a:spLocks noChangeArrowheads="1"/>
          </p:cNvSpPr>
          <p:nvPr/>
        </p:nvSpPr>
        <p:spPr bwMode="auto">
          <a:xfrm>
            <a:off x="9831226" y="4676421"/>
            <a:ext cx="1427681"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 DIGITAL</a:t>
            </a:r>
          </a:p>
        </p:txBody>
      </p:sp>
      <p:grpSp>
        <p:nvGrpSpPr>
          <p:cNvPr id="105" name="Groupe 104">
            <a:extLst>
              <a:ext uri="{FF2B5EF4-FFF2-40B4-BE49-F238E27FC236}">
                <a16:creationId xmlns:a16="http://schemas.microsoft.com/office/drawing/2014/main" id="{2B00D35B-6196-2A53-6EF8-B84E36FCB19D}"/>
              </a:ext>
            </a:extLst>
          </p:cNvPr>
          <p:cNvGrpSpPr/>
          <p:nvPr/>
        </p:nvGrpSpPr>
        <p:grpSpPr>
          <a:xfrm>
            <a:off x="10523111" y="5866112"/>
            <a:ext cx="1181698" cy="324323"/>
            <a:chOff x="4251609" y="3220675"/>
            <a:chExt cx="1181698" cy="324323"/>
          </a:xfrm>
        </p:grpSpPr>
        <p:sp>
          <p:nvSpPr>
            <p:cNvPr id="106" name="Espace réservé du contenu 8">
              <a:hlinkClick r:id="rId12" action="ppaction://hlinksldjump"/>
              <a:extLst>
                <a:ext uri="{FF2B5EF4-FFF2-40B4-BE49-F238E27FC236}">
                  <a16:creationId xmlns:a16="http://schemas.microsoft.com/office/drawing/2014/main" id="{40BF1CA1-ABAA-8309-8E61-205CEF3E23A2}"/>
                </a:ext>
              </a:extLst>
            </p:cNvPr>
            <p:cNvSpPr txBox="1">
              <a:spLocks noChangeArrowheads="1"/>
            </p:cNvSpPr>
            <p:nvPr/>
          </p:nvSpPr>
          <p:spPr bwMode="auto">
            <a:xfrm>
              <a:off x="4251609" y="3222039"/>
              <a:ext cx="1181698"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107" name="Image 106">
              <a:extLst>
                <a:ext uri="{FF2B5EF4-FFF2-40B4-BE49-F238E27FC236}">
                  <a16:creationId xmlns:a16="http://schemas.microsoft.com/office/drawing/2014/main" id="{A82F890C-6A3C-03E3-D68F-60012429D103}"/>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109" name="Image 108" descr="Une image contenant habits, chaussures, personne, Danse&#10;&#10;Description générée automatiquement">
            <a:extLst>
              <a:ext uri="{FF2B5EF4-FFF2-40B4-BE49-F238E27FC236}">
                <a16:creationId xmlns:a16="http://schemas.microsoft.com/office/drawing/2014/main" id="{787D1A38-01E8-9C45-0568-C4E076F55510}"/>
              </a:ext>
            </a:extLst>
          </p:cNvPr>
          <p:cNvPicPr>
            <a:picLocks noChangeAspect="1"/>
          </p:cNvPicPr>
          <p:nvPr/>
        </p:nvPicPr>
        <p:blipFill rotWithShape="1">
          <a:blip r:embed="rId13">
            <a:extLst>
              <a:ext uri="{28A0092B-C50C-407E-A947-70E740481C1C}">
                <a14:useLocalDpi xmlns:a14="http://schemas.microsoft.com/office/drawing/2010/main" val="0"/>
              </a:ext>
            </a:extLst>
          </a:blip>
          <a:srcRect l="13091" r="9150"/>
          <a:stretch/>
        </p:blipFill>
        <p:spPr>
          <a:xfrm flipH="1">
            <a:off x="6397695" y="4694452"/>
            <a:ext cx="1020338" cy="1666029"/>
          </a:xfrm>
          <a:prstGeom prst="rect">
            <a:avLst/>
          </a:prstGeom>
        </p:spPr>
      </p:pic>
    </p:spTree>
    <p:extLst>
      <p:ext uri="{BB962C8B-B14F-4D97-AF65-F5344CB8AC3E}">
        <p14:creationId xmlns:p14="http://schemas.microsoft.com/office/powerpoint/2010/main" val="599438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8">
            <a:extLst>
              <a:ext uri="{FF2B5EF4-FFF2-40B4-BE49-F238E27FC236}">
                <a16:creationId xmlns:a16="http://schemas.microsoft.com/office/drawing/2014/main" id="{A0B2BAA8-D238-11CD-AAD1-7D1B2619DD42}"/>
              </a:ext>
            </a:extLst>
          </p:cNvPr>
          <p:cNvSpPr txBox="1">
            <a:spLocks/>
          </p:cNvSpPr>
          <p:nvPr/>
        </p:nvSpPr>
        <p:spPr bwMode="auto">
          <a:xfrm>
            <a:off x="6474883" y="1358774"/>
            <a:ext cx="5564731" cy="1858602"/>
          </a:xfrm>
          <a:prstGeom prst="rect">
            <a:avLst/>
          </a:prstGeom>
          <a:solidFill>
            <a:srgbClr val="FFCCCC"/>
          </a:solidFill>
          <a:ln w="76200">
            <a:solidFill>
              <a:srgbClr val="C00000"/>
            </a:solidFill>
            <a:miter lim="800000"/>
            <a:headEnd/>
            <a:tailEnd/>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a:t>
            </a:r>
            <a:r>
              <a:rPr lang="fr-FR" sz="1400" b="1" kern="0" dirty="0">
                <a:solidFill>
                  <a:schemeClr val="tx1">
                    <a:lumMod val="75000"/>
                    <a:lumOff val="25000"/>
                  </a:schemeClr>
                </a:solidFill>
              </a:rPr>
              <a:t>- Premium -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des jeunes : « Il y a toujours un </a:t>
            </a:r>
            <a:r>
              <a:rPr lang="fr-FR" dirty="0">
                <a:solidFill>
                  <a:srgbClr val="C00000"/>
                </a:solidFill>
                <a:latin typeface="Montserrat Black"/>
              </a:rPr>
              <a:t>potentiel</a:t>
            </a:r>
            <a:r>
              <a:rPr lang="fr-FR" dirty="0">
                <a:latin typeface="Montserrat Black"/>
              </a:rPr>
              <a:t> ou un </a:t>
            </a:r>
            <a:r>
              <a:rPr lang="fr-FR" dirty="0">
                <a:solidFill>
                  <a:srgbClr val="C00000"/>
                </a:solidFill>
                <a:latin typeface="Montserrat Black"/>
              </a:rPr>
              <a:t>projet à découvrir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31" name="Espace réservé du contenu 8">
            <a:extLst>
              <a:ext uri="{FF2B5EF4-FFF2-40B4-BE49-F238E27FC236}">
                <a16:creationId xmlns:a16="http://schemas.microsoft.com/office/drawing/2014/main" id="{CE988844-6A29-62CB-533D-7D875F0E2606}"/>
              </a:ext>
            </a:extLst>
          </p:cNvPr>
          <p:cNvSpPr txBox="1">
            <a:spLocks/>
          </p:cNvSpPr>
          <p:nvPr/>
        </p:nvSpPr>
        <p:spPr>
          <a:xfrm>
            <a:off x="363555" y="755913"/>
            <a:ext cx="5911599" cy="182510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00000"/>
              </a:buClr>
              <a:buFont typeface="Wingdings" panose="05000000000000000000" pitchFamily="2" charset="2"/>
              <a:buChar char="§"/>
              <a:defRPr/>
            </a:pP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Notre stratégie et nos priorités : </a:t>
            </a:r>
          </a:p>
          <a:p>
            <a:pPr lvl="2" eaLnBrk="1" fontAlgn="auto" hangingPunct="1">
              <a:spcBef>
                <a:spcPts val="300"/>
              </a:spcBef>
              <a:spcAft>
                <a:spcPts val="0"/>
              </a:spcAft>
              <a:buClr>
                <a:srgbClr val="C00000"/>
              </a:buClr>
              <a:defRPr/>
            </a:pPr>
            <a:r>
              <a:rPr lang="fr-FR" sz="1000" b="1" u="sng" dirty="0"/>
              <a:t>Développer la conquête</a:t>
            </a:r>
            <a:r>
              <a:rPr lang="fr-FR" sz="1000" b="1" dirty="0"/>
              <a:t> </a:t>
            </a:r>
            <a:r>
              <a:rPr lang="fr-FR" sz="1000" dirty="0"/>
              <a:t>des enfants, des étudiants et jeunes actifs</a:t>
            </a:r>
          </a:p>
          <a:p>
            <a:pPr lvl="2" eaLnBrk="1" fontAlgn="auto" hangingPunct="1">
              <a:spcBef>
                <a:spcPts val="300"/>
              </a:spcBef>
              <a:spcAft>
                <a:spcPts val="0"/>
              </a:spcAft>
              <a:buClr>
                <a:srgbClr val="C00000"/>
              </a:buClr>
              <a:defRPr/>
            </a:pPr>
            <a:r>
              <a:rPr lang="fr-FR" sz="1000" b="1" u="sng" dirty="0"/>
              <a:t>Equiper</a:t>
            </a:r>
            <a:r>
              <a:rPr lang="fr-FR" sz="1000" dirty="0"/>
              <a:t> au plus tôt les jeunes d’une carte bancaire </a:t>
            </a:r>
          </a:p>
          <a:p>
            <a:pPr lvl="2" eaLnBrk="1" fontAlgn="auto" hangingPunct="1">
              <a:spcBef>
                <a:spcPts val="300"/>
              </a:spcBef>
              <a:spcAft>
                <a:spcPts val="0"/>
              </a:spcAft>
              <a:buClr>
                <a:srgbClr val="C00000"/>
              </a:buClr>
              <a:defRPr/>
            </a:pPr>
            <a:r>
              <a:rPr lang="fr-FR" sz="1000" dirty="0"/>
              <a:t>Renforcer le lien commercial avec un programme relationnel suivi afin d’améliorer la satisfaction des jeunes et </a:t>
            </a:r>
            <a:r>
              <a:rPr lang="fr-FR" sz="1000" b="1" u="sng" dirty="0"/>
              <a:t>éviter leur attrition</a:t>
            </a: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Les cibles des </a:t>
            </a:r>
            <a:r>
              <a:rPr lang="fr-FR" sz="1200" b="1" dirty="0">
                <a:solidFill>
                  <a:srgbClr val="C00000"/>
                </a:solidFill>
              </a:rPr>
              <a:t>Jeunes</a:t>
            </a:r>
            <a:r>
              <a:rPr lang="fr-FR" sz="1200" b="1" dirty="0">
                <a:solidFill>
                  <a:srgbClr val="00B050"/>
                </a:solidFill>
              </a:rPr>
              <a:t> </a:t>
            </a:r>
            <a:r>
              <a:rPr lang="fr-FR" sz="1200" b="1" dirty="0"/>
              <a:t> : </a:t>
            </a:r>
            <a:r>
              <a:rPr lang="fr-FR" sz="1200" dirty="0">
                <a:hlinkClick r:id="rId4" action="ppaction://hlinksldjump">
                  <a:extLst>
                    <a:ext uri="{A12FA001-AC4F-418D-AE19-62706E023703}">
                      <ahyp:hlinkClr xmlns:ahyp="http://schemas.microsoft.com/office/drawing/2018/hyperlinkcolor" val="tx"/>
                    </a:ext>
                  </a:extLst>
                </a:hlinkClick>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TOUT SUR … les </a:t>
            </a:r>
            <a:r>
              <a:rPr lang="fr-FR" sz="1200" b="1" dirty="0">
                <a:solidFill>
                  <a:srgbClr val="C00000"/>
                </a:solidFill>
              </a:rPr>
              <a:t>Jeunes</a:t>
            </a:r>
            <a:r>
              <a:rPr lang="fr-FR" sz="1200" b="1" dirty="0"/>
              <a:t> : </a:t>
            </a:r>
            <a:r>
              <a:rPr lang="fr-FR" sz="1200" dirty="0">
                <a:hlinkClick r:id="rId5">
                  <a:extLst>
                    <a:ext uri="{A12FA001-AC4F-418D-AE19-62706E023703}">
                      <ahyp:hlinkClr xmlns:ahyp="http://schemas.microsoft.com/office/drawing/2018/hyperlinkcolor" val="tx"/>
                    </a:ext>
                  </a:extLst>
                </a:hlinkClick>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3523217"/>
            <a:ext cx="5564731" cy="13484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804213"/>
            <a:ext cx="5725208" cy="1353891"/>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2644680"/>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335878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476141" y="4553547"/>
            <a:ext cx="5725208" cy="135389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772207" y="4394014"/>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BANCA*</a:t>
            </a: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5175940"/>
            <a:ext cx="5543122" cy="731498"/>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42628" y="50076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2689340"/>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782654" y="4434910"/>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341282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504694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94" name="Espace réservé du contenu 8">
            <a:extLst>
              <a:ext uri="{FF2B5EF4-FFF2-40B4-BE49-F238E27FC236}">
                <a16:creationId xmlns:a16="http://schemas.microsoft.com/office/drawing/2014/main" id="{E54C316B-0A19-869A-BC96-1B1697C627A0}"/>
              </a:ext>
            </a:extLst>
          </p:cNvPr>
          <p:cNvSpPr txBox="1">
            <a:spLocks/>
          </p:cNvSpPr>
          <p:nvPr/>
        </p:nvSpPr>
        <p:spPr>
          <a:xfrm>
            <a:off x="125052" y="2842006"/>
            <a:ext cx="610449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Livret A (de 0 à11 ans) et Livret 6/12 :</a:t>
            </a:r>
            <a:r>
              <a:rPr lang="fr-FR" sz="1200" dirty="0">
                <a:sym typeface="Wingdings" panose="05000000000000000000" pitchFamily="2" charset="2"/>
              </a:rPr>
              <a:t> </a:t>
            </a:r>
            <a:r>
              <a:rPr lang="fr-FR" sz="1200" dirty="0"/>
              <a:t>20 € offerts pour la souscription dans le cadre d’une Entrée En Relation.</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Millevie</a:t>
            </a:r>
            <a:r>
              <a:rPr lang="fr-FR" sz="1200" b="1" dirty="0"/>
              <a:t> ou PEL  :</a:t>
            </a:r>
            <a:r>
              <a:rPr lang="fr-FR" sz="1200" dirty="0">
                <a:sym typeface="Wingdings" panose="05000000000000000000" pitchFamily="2" charset="2"/>
              </a:rPr>
              <a:t> 20 € offerts pour la souscription d’un </a:t>
            </a:r>
            <a:r>
              <a:rPr lang="fr-FR" sz="1200" dirty="0" err="1">
                <a:sym typeface="Wingdings" panose="05000000000000000000" pitchFamily="2" charset="2"/>
              </a:rPr>
              <a:t>Millevie</a:t>
            </a:r>
            <a:r>
              <a:rPr lang="fr-FR" sz="1200" dirty="0">
                <a:sym typeface="Wingdings" panose="05000000000000000000" pitchFamily="2" charset="2"/>
              </a:rPr>
              <a:t> ou d’un PEL.</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ym typeface="Wingdings" panose="05000000000000000000" pitchFamily="2" charset="2"/>
              </a:rPr>
              <a:t>Livret Jeune et Livret 6/12 : </a:t>
            </a:r>
            <a:r>
              <a:rPr lang="fr-FR" sz="1200" dirty="0">
                <a:sym typeface="Wingdings" panose="05000000000000000000" pitchFamily="2" charset="2"/>
              </a:rPr>
              <a:t>taux boosté à 4%.</a:t>
            </a:r>
            <a:endParaRPr lang="fr-FR" sz="1200" dirty="0"/>
          </a:p>
        </p:txBody>
      </p:sp>
      <p:sp>
        <p:nvSpPr>
          <p:cNvPr id="195" name="Espace réservé du contenu 8">
            <a:extLst>
              <a:ext uri="{FF2B5EF4-FFF2-40B4-BE49-F238E27FC236}">
                <a16:creationId xmlns:a16="http://schemas.microsoft.com/office/drawing/2014/main" id="{E0CA6278-A9CE-4B33-42F7-6F1648ED8E3C}"/>
              </a:ext>
            </a:extLst>
          </p:cNvPr>
          <p:cNvSpPr txBox="1">
            <a:spLocks/>
          </p:cNvSpPr>
          <p:nvPr/>
        </p:nvSpPr>
        <p:spPr>
          <a:xfrm>
            <a:off x="126607" y="4547259"/>
            <a:ext cx="6074742"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12 / 17 ans : </a:t>
            </a:r>
            <a:r>
              <a:rPr lang="fr-FR" sz="1200" dirty="0"/>
              <a:t>gratuité de la Formule Initial*.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18 / 28 ans :</a:t>
            </a:r>
            <a:r>
              <a:rPr lang="fr-FR" sz="1200" b="1" dirty="0">
                <a:sym typeface="Wingdings" panose="05000000000000000000" pitchFamily="2" charset="2"/>
              </a:rPr>
              <a:t> </a:t>
            </a:r>
            <a:r>
              <a:rPr lang="fr-FR" sz="1200" dirty="0">
                <a:sym typeface="Wingdings" panose="05000000000000000000" pitchFamily="2" charset="2"/>
              </a:rPr>
              <a:t>gratuité de la Formule Initial ou Confort avec Visa </a:t>
            </a:r>
            <a:r>
              <a:rPr lang="fr-FR" sz="1200" dirty="0" err="1">
                <a:sym typeface="Wingdings" panose="05000000000000000000" pitchFamily="2" charset="2"/>
              </a:rPr>
              <a:t>Classic</a:t>
            </a:r>
            <a:r>
              <a:rPr lang="fr-FR" sz="1200" dirty="0">
                <a:sym typeface="Wingdings" panose="05000000000000000000" pitchFamily="2" charset="2"/>
              </a:rPr>
              <a:t> pendant 2 ans ou tant que le client est étudiant*.</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sym typeface="Wingdings" panose="05000000000000000000" pitchFamily="2" charset="2"/>
              </a:rPr>
              <a:t>18 / 28 ans : </a:t>
            </a:r>
            <a:r>
              <a:rPr lang="fr-FR" sz="1200" dirty="0">
                <a:sym typeface="Wingdings" panose="05000000000000000000" pitchFamily="2" charset="2"/>
              </a:rPr>
              <a:t>formule Initial ou Confort avec Visa Premier à  1 € / mois pendant 2 ans ou tant que le client est étudiant*. </a:t>
            </a:r>
            <a:r>
              <a:rPr lang="fr-FR" sz="1200" dirty="0"/>
              <a:t> </a:t>
            </a:r>
          </a:p>
        </p:txBody>
      </p:sp>
      <p:sp>
        <p:nvSpPr>
          <p:cNvPr id="196" name="Espace réservé du contenu 8">
            <a:extLst>
              <a:ext uri="{FF2B5EF4-FFF2-40B4-BE49-F238E27FC236}">
                <a16:creationId xmlns:a16="http://schemas.microsoft.com/office/drawing/2014/main" id="{A9E2DAB9-417E-9370-BF5F-13560C4BA7C9}"/>
              </a:ext>
            </a:extLst>
          </p:cNvPr>
          <p:cNvSpPr txBox="1">
            <a:spLocks/>
          </p:cNvSpPr>
          <p:nvPr/>
        </p:nvSpPr>
        <p:spPr>
          <a:xfrm>
            <a:off x="6052505" y="3502621"/>
            <a:ext cx="592318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lgn="just" eaLnBrk="1" fontAlgn="auto" hangingPunct="1">
              <a:spcBef>
                <a:spcPts val="300"/>
              </a:spcBef>
              <a:spcAft>
                <a:spcPts val="0"/>
              </a:spcAft>
              <a:buClr>
                <a:srgbClr val="92D050"/>
              </a:buClr>
              <a:buFont typeface="Wingdings" panose="05000000000000000000" pitchFamily="2" charset="2"/>
              <a:buChar char="§"/>
              <a:defRPr/>
            </a:pPr>
            <a:r>
              <a:rPr lang="fr-FR" sz="1200" b="1" dirty="0"/>
              <a:t>GRANDIOZ : </a:t>
            </a:r>
            <a:r>
              <a:rPr lang="fr-FR" sz="1200" dirty="0"/>
              <a:t>prêt évolutif à l’accession à taux fixe qui permet aux jeunes de démarrer leur financement immobilier avec des échéances plus faibles. </a:t>
            </a:r>
          </a:p>
          <a:p>
            <a:pPr lvl="1" algn="just" eaLnBrk="1" fontAlgn="auto" hangingPunct="1">
              <a:spcBef>
                <a:spcPts val="300"/>
              </a:spcBef>
              <a:spcAft>
                <a:spcPts val="0"/>
              </a:spcAft>
              <a:buClr>
                <a:srgbClr val="92D050"/>
              </a:buClr>
              <a:buFont typeface="Wingdings" panose="05000000000000000000" pitchFamily="2" charset="2"/>
              <a:buChar char="§"/>
              <a:defRPr/>
            </a:pPr>
            <a:r>
              <a:rPr lang="fr-FR" sz="1200" b="1" dirty="0"/>
              <a:t>Prêt Primo Jeunes 0% : </a:t>
            </a:r>
            <a:r>
              <a:rPr lang="fr-FR" sz="1200" dirty="0"/>
              <a:t>pour les moins de 35 ans éligibles au PTZ. Montant maximum 20k € sur 20 ans dans la limite de 10% du financement, sans frais de dossier.</a:t>
            </a:r>
          </a:p>
        </p:txBody>
      </p:sp>
      <p:sp>
        <p:nvSpPr>
          <p:cNvPr id="197" name="Espace réservé du contenu 8">
            <a:extLst>
              <a:ext uri="{FF2B5EF4-FFF2-40B4-BE49-F238E27FC236}">
                <a16:creationId xmlns:a16="http://schemas.microsoft.com/office/drawing/2014/main" id="{E89189D2-844F-2AA6-999A-17CC830A5EA7}"/>
              </a:ext>
            </a:extLst>
          </p:cNvPr>
          <p:cNvSpPr txBox="1">
            <a:spLocks/>
          </p:cNvSpPr>
          <p:nvPr/>
        </p:nvSpPr>
        <p:spPr>
          <a:xfrm>
            <a:off x="6082564" y="5127232"/>
            <a:ext cx="5828885"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lgn="just" eaLnBrk="1" fontAlgn="auto" hangingPunct="1">
              <a:spcBef>
                <a:spcPts val="300"/>
              </a:spcBef>
              <a:spcAft>
                <a:spcPts val="0"/>
              </a:spcAft>
              <a:buClr>
                <a:srgbClr val="FFC000"/>
              </a:buClr>
              <a:buFont typeface="Wingdings" panose="05000000000000000000" pitchFamily="2" charset="2"/>
              <a:buChar char="§"/>
              <a:defRPr/>
            </a:pPr>
            <a:r>
              <a:rPr lang="fr-FR" sz="1200" b="1" dirty="0"/>
              <a:t>Booster Jeunes MRH et Santé </a:t>
            </a:r>
            <a:r>
              <a:rPr lang="fr-FR" sz="1200" dirty="0"/>
              <a:t>: </a:t>
            </a:r>
            <a:r>
              <a:rPr lang="fr-FR" sz="12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6 mois offerts </a:t>
            </a:r>
            <a:r>
              <a:rPr lang="fr-FR" sz="12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aux clients de 18 à 28 ans souscrivant à une Assurance MRH et/ou un contrat Garantie Santé.</a:t>
            </a:r>
            <a:endParaRPr lang="fr-FR" sz="1200" dirty="0"/>
          </a:p>
        </p:txBody>
      </p:sp>
      <p:pic>
        <p:nvPicPr>
          <p:cNvPr id="3" name="Image 2">
            <a:extLst>
              <a:ext uri="{FF2B5EF4-FFF2-40B4-BE49-F238E27FC236}">
                <a16:creationId xmlns:a16="http://schemas.microsoft.com/office/drawing/2014/main" id="{BCE8445B-0E42-AE95-5BFD-2C95E70F4D9B}"/>
              </a:ext>
            </a:extLst>
          </p:cNvPr>
          <p:cNvPicPr>
            <a:picLocks noChangeAspect="1"/>
          </p:cNvPicPr>
          <p:nvPr/>
        </p:nvPicPr>
        <p:blipFill>
          <a:blip r:embed="rId6">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4" name="Espace réservé du contenu 8">
            <a:extLst>
              <a:ext uri="{FF2B5EF4-FFF2-40B4-BE49-F238E27FC236}">
                <a16:creationId xmlns:a16="http://schemas.microsoft.com/office/drawing/2014/main" id="{F37D9C90-A7D6-3845-3DDF-9A76F49BDCD6}"/>
              </a:ext>
            </a:extLst>
          </p:cNvPr>
          <p:cNvSpPr txBox="1">
            <a:spLocks noChangeArrowheads="1"/>
          </p:cNvSpPr>
          <p:nvPr/>
        </p:nvSpPr>
        <p:spPr bwMode="auto">
          <a:xfrm>
            <a:off x="6696447" y="1169724"/>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 Jeunes »</a:t>
            </a:r>
          </a:p>
        </p:txBody>
      </p:sp>
      <p:grpSp>
        <p:nvGrpSpPr>
          <p:cNvPr id="6" name="Graphique 1772">
            <a:extLst>
              <a:ext uri="{FF2B5EF4-FFF2-40B4-BE49-F238E27FC236}">
                <a16:creationId xmlns:a16="http://schemas.microsoft.com/office/drawing/2014/main" id="{FDD853C2-E07A-BA98-E657-CEDFEB1E6A24}"/>
              </a:ext>
            </a:extLst>
          </p:cNvPr>
          <p:cNvGrpSpPr/>
          <p:nvPr/>
        </p:nvGrpSpPr>
        <p:grpSpPr>
          <a:xfrm>
            <a:off x="6754124" y="1210929"/>
            <a:ext cx="211812" cy="233903"/>
            <a:chOff x="2317430" y="1288782"/>
            <a:chExt cx="363699" cy="401630"/>
          </a:xfrm>
          <a:noFill/>
        </p:grpSpPr>
        <p:sp>
          <p:nvSpPr>
            <p:cNvPr id="7" name="Forme libre : forme 6">
              <a:extLst>
                <a:ext uri="{FF2B5EF4-FFF2-40B4-BE49-F238E27FC236}">
                  <a16:creationId xmlns:a16="http://schemas.microsoft.com/office/drawing/2014/main" id="{FFED5EEF-6799-8090-12F5-483996FC787D}"/>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8" name="Graphique 1772">
              <a:extLst>
                <a:ext uri="{FF2B5EF4-FFF2-40B4-BE49-F238E27FC236}">
                  <a16:creationId xmlns:a16="http://schemas.microsoft.com/office/drawing/2014/main" id="{4115DCF0-D4B9-E080-A786-F0E858B8E00F}"/>
                </a:ext>
              </a:extLst>
            </p:cNvPr>
            <p:cNvGrpSpPr/>
            <p:nvPr/>
          </p:nvGrpSpPr>
          <p:grpSpPr>
            <a:xfrm>
              <a:off x="2452209" y="1371600"/>
              <a:ext cx="42576" cy="102012"/>
              <a:chOff x="2452209" y="1371600"/>
              <a:chExt cx="42576" cy="102012"/>
            </a:xfrm>
            <a:grpFill/>
          </p:grpSpPr>
          <p:sp>
            <p:nvSpPr>
              <p:cNvPr id="241" name="Forme libre : forme 240">
                <a:extLst>
                  <a:ext uri="{FF2B5EF4-FFF2-40B4-BE49-F238E27FC236}">
                    <a16:creationId xmlns:a16="http://schemas.microsoft.com/office/drawing/2014/main" id="{F3D6B22E-8AFC-F551-A244-A7AC713275E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CE58BB19-3071-7B45-61D8-8820559AF62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9" name="Forme libre : forme 8">
              <a:extLst>
                <a:ext uri="{FF2B5EF4-FFF2-40B4-BE49-F238E27FC236}">
                  <a16:creationId xmlns:a16="http://schemas.microsoft.com/office/drawing/2014/main" id="{4230440D-B457-CA48-23FD-BCEAC4037F1A}"/>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0" name="Forme libre : forme 9">
              <a:extLst>
                <a:ext uri="{FF2B5EF4-FFF2-40B4-BE49-F238E27FC236}">
                  <a16:creationId xmlns:a16="http://schemas.microsoft.com/office/drawing/2014/main" id="{1D62BA8A-C493-E9F3-474D-363025FA017A}"/>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 name="Forme libre : forme 10">
              <a:extLst>
                <a:ext uri="{FF2B5EF4-FFF2-40B4-BE49-F238E27FC236}">
                  <a16:creationId xmlns:a16="http://schemas.microsoft.com/office/drawing/2014/main" id="{205B48BD-2413-A9E8-A7FF-D7FECAB8AF10}"/>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2" name="Forme libre : forme 11">
              <a:extLst>
                <a:ext uri="{FF2B5EF4-FFF2-40B4-BE49-F238E27FC236}">
                  <a16:creationId xmlns:a16="http://schemas.microsoft.com/office/drawing/2014/main" id="{72DD9B31-2A1E-EB85-F98E-CBE3E8A64A3D}"/>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3" name="Forme libre : forme 12">
              <a:extLst>
                <a:ext uri="{FF2B5EF4-FFF2-40B4-BE49-F238E27FC236}">
                  <a16:creationId xmlns:a16="http://schemas.microsoft.com/office/drawing/2014/main" id="{6420161A-669B-0F8D-A02D-EA5E4552AD9F}"/>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4" name="Graphique 1772">
              <a:extLst>
                <a:ext uri="{FF2B5EF4-FFF2-40B4-BE49-F238E27FC236}">
                  <a16:creationId xmlns:a16="http://schemas.microsoft.com/office/drawing/2014/main" id="{0C8E763A-6DF3-DACF-6DEE-6E902E9CD6AD}"/>
                </a:ext>
              </a:extLst>
            </p:cNvPr>
            <p:cNvGrpSpPr/>
            <p:nvPr/>
          </p:nvGrpSpPr>
          <p:grpSpPr>
            <a:xfrm>
              <a:off x="2489833" y="1432178"/>
              <a:ext cx="79724" cy="98488"/>
              <a:chOff x="2489833" y="1432178"/>
              <a:chExt cx="79724" cy="98488"/>
            </a:xfrm>
            <a:grpFill/>
          </p:grpSpPr>
          <p:sp>
            <p:nvSpPr>
              <p:cNvPr id="232" name="Forme libre : forme 231">
                <a:extLst>
                  <a:ext uri="{FF2B5EF4-FFF2-40B4-BE49-F238E27FC236}">
                    <a16:creationId xmlns:a16="http://schemas.microsoft.com/office/drawing/2014/main" id="{AF7060C9-C660-1D7C-14D8-A5EE2AE0F92D}"/>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4602CCDF-0A29-D039-DB6E-DC0DF9A708E1}"/>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A3C1C37E-DC42-705A-55F6-F7AE36283641}"/>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5" name="Forme libre : forme 14">
              <a:extLst>
                <a:ext uri="{FF2B5EF4-FFF2-40B4-BE49-F238E27FC236}">
                  <a16:creationId xmlns:a16="http://schemas.microsoft.com/office/drawing/2014/main" id="{D66E014C-2AE2-C620-B2F4-867634079004}"/>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6" name="Forme libre : forme 15">
              <a:extLst>
                <a:ext uri="{FF2B5EF4-FFF2-40B4-BE49-F238E27FC236}">
                  <a16:creationId xmlns:a16="http://schemas.microsoft.com/office/drawing/2014/main" id="{C0294750-C785-C2DF-E83A-71CD4E816EC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35AABE10-8FA7-364F-45A2-65636647FC55}"/>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C28CE9D7-112C-666D-C71A-5B3F24288A12}"/>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9" name="Forme libre : forme 18">
              <a:extLst>
                <a:ext uri="{FF2B5EF4-FFF2-40B4-BE49-F238E27FC236}">
                  <a16:creationId xmlns:a16="http://schemas.microsoft.com/office/drawing/2014/main" id="{AA78F0EB-442D-94A4-86C7-133151D22F3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462DE654-93AD-0D63-1F2C-5B3C70251336}"/>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9D3D316D-9358-4A4F-4C8B-ADCACAAD7631}"/>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8D7D7C5A-C686-8E6C-C4A4-D8ED6CAAEE6A}"/>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8C859756-A030-9BF3-B8C3-0F26853F87EB}"/>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C9B49E6A-1764-284F-87B3-7CF1A65DD713}"/>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243" name="Espace réservé du contenu 8">
            <a:extLst>
              <a:ext uri="{FF2B5EF4-FFF2-40B4-BE49-F238E27FC236}">
                <a16:creationId xmlns:a16="http://schemas.microsoft.com/office/drawing/2014/main" id="{454C7058-7A69-224E-AA65-B2AB21938FF3}"/>
              </a:ext>
            </a:extLst>
          </p:cNvPr>
          <p:cNvSpPr txBox="1">
            <a:spLocks/>
          </p:cNvSpPr>
          <p:nvPr/>
        </p:nvSpPr>
        <p:spPr>
          <a:xfrm>
            <a:off x="5673787" y="1339528"/>
            <a:ext cx="6301907" cy="193550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C00000"/>
              </a:buClr>
              <a:buFont typeface="Wingdings" panose="05000000000000000000" pitchFamily="2" charset="2"/>
              <a:buChar char="§"/>
              <a:defRPr/>
            </a:pPr>
            <a:endParaRPr lang="fr-FR" dirty="0">
              <a:cs typeface="Arial"/>
            </a:endParaRPr>
          </a:p>
          <a:p>
            <a:pPr marL="1098445" lvl="2" indent="-171450" eaLnBrk="1" fontAlgn="auto" hangingPunct="1">
              <a:spcBef>
                <a:spcPts val="300"/>
              </a:spcBef>
              <a:spcAft>
                <a:spcPts val="0"/>
              </a:spcAft>
              <a:buClr>
                <a:srgbClr val="C00000"/>
              </a:buClr>
              <a:defRPr/>
            </a:pPr>
            <a:r>
              <a:rPr lang="fr-FR" i="1" dirty="0"/>
              <a:t>En travaillant </a:t>
            </a:r>
            <a:r>
              <a:rPr lang="fr-FR" b="1" i="1" dirty="0"/>
              <a:t>la grappe familiale</a:t>
            </a:r>
            <a:r>
              <a:rPr lang="fr-FR" i="1" dirty="0"/>
              <a:t>, développez la </a:t>
            </a:r>
            <a:r>
              <a:rPr lang="fr-FR" b="1" i="1" dirty="0"/>
              <a:t>relation de confiance </a:t>
            </a:r>
            <a:r>
              <a:rPr lang="fr-FR" i="1" dirty="0"/>
              <a:t>avec les jeunes,</a:t>
            </a:r>
          </a:p>
          <a:p>
            <a:pPr marL="1098445" lvl="2" indent="-171450" eaLnBrk="1" fontAlgn="auto" hangingPunct="1">
              <a:spcBef>
                <a:spcPts val="300"/>
              </a:spcBef>
              <a:spcAft>
                <a:spcPts val="0"/>
              </a:spcAft>
              <a:buClr>
                <a:srgbClr val="C00000"/>
              </a:buClr>
              <a:defRPr/>
            </a:pPr>
            <a:r>
              <a:rPr lang="fr-FR" b="1" i="1" dirty="0"/>
              <a:t>Guidez les jeunes </a:t>
            </a:r>
            <a:r>
              <a:rPr lang="fr-FR" i="1" dirty="0"/>
              <a:t>dans la compréhension de l’univers bancaire. Aidez-les à comprendre comment </a:t>
            </a:r>
            <a:r>
              <a:rPr lang="fr-FR" b="1" i="1" dirty="0"/>
              <a:t>optimiser leur budget </a:t>
            </a:r>
            <a:r>
              <a:rPr lang="fr-FR" i="1" dirty="0"/>
              <a:t>et donnez leurs </a:t>
            </a:r>
            <a:r>
              <a:rPr lang="fr-FR" b="1" i="1" dirty="0"/>
              <a:t>des conseils pour économiser.</a:t>
            </a:r>
          </a:p>
          <a:p>
            <a:pPr marL="1098445" lvl="2" indent="-171450" eaLnBrk="1" fontAlgn="auto" hangingPunct="1">
              <a:spcBef>
                <a:spcPts val="300"/>
              </a:spcBef>
              <a:spcAft>
                <a:spcPts val="0"/>
              </a:spcAft>
              <a:buClr>
                <a:srgbClr val="C00000"/>
              </a:buClr>
              <a:defRPr/>
            </a:pPr>
            <a:r>
              <a:rPr lang="fr-FR" i="1" dirty="0"/>
              <a:t>Soyez présents pour leurs </a:t>
            </a:r>
            <a:r>
              <a:rPr lang="fr-FR" b="1" i="1" dirty="0"/>
              <a:t>projets importants </a:t>
            </a:r>
            <a:r>
              <a:rPr lang="fr-FR" i="1" dirty="0"/>
              <a:t>(permis, premier logement, financement des études) et pas seulement en cas de problèmes </a:t>
            </a:r>
            <a:r>
              <a:rPr lang="fr-FR" dirty="0"/>
              <a:t>😊</a:t>
            </a:r>
          </a:p>
        </p:txBody>
      </p:sp>
      <p:pic>
        <p:nvPicPr>
          <p:cNvPr id="244" name="Picture 6" descr="ADN Nations - Analyse de marché et conseil stratégique">
            <a:hlinkClick r:id="rId7" action="ppaction://hlinksldjump"/>
            <a:extLst>
              <a:ext uri="{FF2B5EF4-FFF2-40B4-BE49-F238E27FC236}">
                <a16:creationId xmlns:a16="http://schemas.microsoft.com/office/drawing/2014/main" id="{3DA9B7F5-36C7-829A-6AC3-B4AF6FA82B09}"/>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74BD35D-C025-7E0D-FF26-C704C86A5C28}"/>
              </a:ext>
            </a:extLst>
          </p:cNvPr>
          <p:cNvPicPr>
            <a:picLocks noChangeAspect="1"/>
          </p:cNvPicPr>
          <p:nvPr/>
        </p:nvPicPr>
        <p:blipFill>
          <a:blip r:embed="rId9"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3986783" y="2070331"/>
            <a:ext cx="322403" cy="310019"/>
          </a:xfrm>
          <a:prstGeom prst="rect">
            <a:avLst/>
          </a:prstGeom>
          <a:noFill/>
        </p:spPr>
      </p:pic>
    </p:spTree>
    <p:extLst>
      <p:ext uri="{BB962C8B-B14F-4D97-AF65-F5344CB8AC3E}">
        <p14:creationId xmlns:p14="http://schemas.microsoft.com/office/powerpoint/2010/main" val="176757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85688" y="2159022"/>
            <a:ext cx="5564731" cy="1711386"/>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508938"/>
            <a:ext cx="5725208" cy="1353891"/>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476141" y="4553547"/>
            <a:ext cx="5725208" cy="1353891"/>
          </a:xfrm>
          <a:prstGeom prst="rect">
            <a:avLst/>
          </a:prstGeom>
          <a:noFill/>
          <a:ln w="7620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4145261"/>
            <a:ext cx="5543122" cy="1762177"/>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95" name="Espace réservé du contenu 8">
            <a:extLst>
              <a:ext uri="{FF2B5EF4-FFF2-40B4-BE49-F238E27FC236}">
                <a16:creationId xmlns:a16="http://schemas.microsoft.com/office/drawing/2014/main" id="{E0CA6278-A9CE-4B33-42F7-6F1648ED8E3C}"/>
              </a:ext>
            </a:extLst>
          </p:cNvPr>
          <p:cNvSpPr txBox="1">
            <a:spLocks/>
          </p:cNvSpPr>
          <p:nvPr/>
        </p:nvSpPr>
        <p:spPr>
          <a:xfrm>
            <a:off x="363083" y="4794608"/>
            <a:ext cx="5838266"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t>FAF GP ALIZE CONVICTION JUILLET 2024 (Gamme Défensive CIB) </a:t>
            </a:r>
            <a:endParaRPr lang="fr-FR" sz="1200"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56023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Green : « </a:t>
            </a:r>
            <a:r>
              <a:rPr lang="fr-FR" dirty="0">
                <a:solidFill>
                  <a:srgbClr val="C00000"/>
                </a:solidFill>
                <a:latin typeface="Montserrat Black"/>
              </a:rPr>
              <a:t>Identifier et encourager </a:t>
            </a:r>
            <a:r>
              <a:rPr lang="fr-FR" dirty="0">
                <a:latin typeface="Montserrat Black"/>
              </a:rPr>
              <a:t>les projets </a:t>
            </a:r>
            <a:r>
              <a:rPr lang="fr-FR" dirty="0">
                <a:solidFill>
                  <a:srgbClr val="00B050"/>
                </a:solidFill>
                <a:latin typeface="Montserrat Black"/>
              </a:rPr>
              <a:t>Green</a:t>
            </a:r>
            <a:r>
              <a:rPr lang="fr-FR" dirty="0">
                <a:latin typeface="Montserrat Black"/>
              </a:rPr>
              <a:t> de nos clients »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224" name="Rectangle 223">
            <a:extLst>
              <a:ext uri="{FF2B5EF4-FFF2-40B4-BE49-F238E27FC236}">
                <a16:creationId xmlns:a16="http://schemas.microsoft.com/office/drawing/2014/main" id="{94B295FB-9B1B-152D-6CCF-C72B5377F3E4}"/>
              </a:ext>
            </a:extLst>
          </p:cNvPr>
          <p:cNvSpPr/>
          <p:nvPr/>
        </p:nvSpPr>
        <p:spPr>
          <a:xfrm>
            <a:off x="519754" y="985909"/>
            <a:ext cx="11598795" cy="143965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2349405"/>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196813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772207" y="4394014"/>
            <a:ext cx="2966463" cy="319066"/>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PREMIUM*</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10473" y="39692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2394065"/>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782654" y="4434910"/>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202217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4008723"/>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94" name="Espace réservé du contenu 8">
            <a:extLst>
              <a:ext uri="{FF2B5EF4-FFF2-40B4-BE49-F238E27FC236}">
                <a16:creationId xmlns:a16="http://schemas.microsoft.com/office/drawing/2014/main" id="{E54C316B-0A19-869A-BC96-1B1697C627A0}"/>
              </a:ext>
            </a:extLst>
          </p:cNvPr>
          <p:cNvSpPr txBox="1">
            <a:spLocks/>
          </p:cNvSpPr>
          <p:nvPr/>
        </p:nvSpPr>
        <p:spPr>
          <a:xfrm>
            <a:off x="343801" y="2565673"/>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Assurance-vie responsable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PERi</a:t>
            </a:r>
            <a:r>
              <a:rPr lang="fr-FR" sz="1200" b="1" dirty="0"/>
              <a:t> responsable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CSL vert</a:t>
            </a:r>
          </a:p>
        </p:txBody>
      </p:sp>
      <p:sp>
        <p:nvSpPr>
          <p:cNvPr id="3" name="Espace réservé du contenu 8">
            <a:extLst>
              <a:ext uri="{FF2B5EF4-FFF2-40B4-BE49-F238E27FC236}">
                <a16:creationId xmlns:a16="http://schemas.microsoft.com/office/drawing/2014/main" id="{61C8F285-AAF0-169C-415B-0A0C61D595BF}"/>
              </a:ext>
            </a:extLst>
          </p:cNvPr>
          <p:cNvSpPr txBox="1">
            <a:spLocks/>
          </p:cNvSpPr>
          <p:nvPr/>
        </p:nvSpPr>
        <p:spPr>
          <a:xfrm>
            <a:off x="363083" y="851462"/>
            <a:ext cx="10440623"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5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t>Notre stratégie et nos priorités : </a:t>
            </a:r>
          </a:p>
          <a:p>
            <a:pPr lvl="2" eaLnBrk="1" fontAlgn="auto" hangingPunct="1">
              <a:spcBef>
                <a:spcPts val="300"/>
              </a:spcBef>
              <a:spcAft>
                <a:spcPts val="0"/>
              </a:spcAft>
              <a:buClr>
                <a:srgbClr val="00B050"/>
              </a:buClr>
              <a:defRPr/>
            </a:pPr>
            <a:r>
              <a:rPr lang="fr-FR" sz="1000" b="1" dirty="0"/>
              <a:t>Le contexte économique actuel est favorable pour accompagner nos clients dans leurs projets de transition environnementale </a:t>
            </a:r>
            <a:r>
              <a:rPr lang="fr-FR" sz="1000" dirty="0"/>
              <a:t>tels que la rénovation énergétique de leurs logements, le changement de véhicule ou le fait de donner du sens à leur épargne. </a:t>
            </a:r>
          </a:p>
          <a:p>
            <a:pPr lvl="2" eaLnBrk="1" fontAlgn="auto" hangingPunct="1">
              <a:spcBef>
                <a:spcPts val="300"/>
              </a:spcBef>
              <a:spcAft>
                <a:spcPts val="0"/>
              </a:spcAft>
              <a:buClr>
                <a:srgbClr val="00B050"/>
              </a:buClr>
              <a:defRPr/>
            </a:pPr>
            <a:r>
              <a:rPr lang="fr-FR" sz="1000" dirty="0"/>
              <a:t>Le </a:t>
            </a:r>
            <a:r>
              <a:rPr lang="fr-FR" sz="1000" b="1" dirty="0"/>
              <a:t>Questionnaire Finance Durable </a:t>
            </a:r>
            <a:r>
              <a:rPr lang="fr-FR" sz="1000" dirty="0"/>
              <a:t>est une grande opportunité en ce sens : </a:t>
            </a:r>
            <a:r>
              <a:rPr lang="fr-FR" sz="1000" dirty="0">
                <a:hlinkClick r:id="rId4"/>
              </a:rPr>
              <a:t>cliquez ici</a:t>
            </a:r>
            <a:endParaRPr lang="fr-FR" sz="1000" dirty="0"/>
          </a:p>
          <a:p>
            <a:pPr lvl="2" eaLnBrk="1" fontAlgn="auto" hangingPunct="1">
              <a:spcBef>
                <a:spcPts val="300"/>
              </a:spcBef>
              <a:spcAft>
                <a:spcPts val="0"/>
              </a:spcAft>
              <a:buClr>
                <a:srgbClr val="00B050"/>
              </a:buClr>
              <a:defRPr/>
            </a:pPr>
            <a:endParaRPr lang="fr-FR" sz="10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t>Les cibles du </a:t>
            </a:r>
            <a:r>
              <a:rPr lang="fr-FR" sz="1200" b="1" dirty="0">
                <a:solidFill>
                  <a:srgbClr val="00B050"/>
                </a:solidFill>
              </a:rPr>
              <a:t>Green</a:t>
            </a:r>
            <a:r>
              <a:rPr lang="fr-FR" sz="1200" b="1" dirty="0"/>
              <a:t> : </a:t>
            </a:r>
            <a:r>
              <a:rPr lang="fr-FR" sz="1200" dirty="0">
                <a:hlinkClick r:id="rId5" action="ppaction://hlinksldjump">
                  <a:extLst>
                    <a:ext uri="{A12FA001-AC4F-418D-AE19-62706E023703}">
                      <ahyp:hlinkClr xmlns:ahyp="http://schemas.microsoft.com/office/drawing/2018/hyperlinkcolor" val="tx"/>
                    </a:ext>
                  </a:extLst>
                </a:hlinkClick>
              </a:rPr>
              <a:t>cliquez ici</a:t>
            </a:r>
            <a:endParaRPr lang="fr-FR" sz="1200" dirty="0"/>
          </a:p>
        </p:txBody>
      </p:sp>
      <p:pic>
        <p:nvPicPr>
          <p:cNvPr id="4" name="Image 3">
            <a:extLst>
              <a:ext uri="{FF2B5EF4-FFF2-40B4-BE49-F238E27FC236}">
                <a16:creationId xmlns:a16="http://schemas.microsoft.com/office/drawing/2014/main" id="{D6F5EFBD-D393-6ED4-C1D8-0CF16425940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647309" y="4359032"/>
            <a:ext cx="425399" cy="413416"/>
          </a:xfrm>
          <a:prstGeom prst="rect">
            <a:avLst/>
          </a:prstGeom>
        </p:spPr>
      </p:pic>
      <p:pic>
        <p:nvPicPr>
          <p:cNvPr id="5" name="Image 4">
            <a:extLst>
              <a:ext uri="{FF2B5EF4-FFF2-40B4-BE49-F238E27FC236}">
                <a16:creationId xmlns:a16="http://schemas.microsoft.com/office/drawing/2014/main" id="{6AF05FB6-577A-24A8-056B-F8D5698CB502}"/>
              </a:ext>
            </a:extLst>
          </p:cNvPr>
          <p:cNvPicPr>
            <a:picLocks noChangeAspect="1"/>
          </p:cNvPicPr>
          <p:nvPr/>
        </p:nvPicPr>
        <p:blipFill>
          <a:blip r:embed="rId8">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B27EC0C3-88BD-4AFB-DFFA-FCD0194CDAC5}"/>
              </a:ext>
            </a:extLst>
          </p:cNvPr>
          <p:cNvSpPr txBox="1">
            <a:spLocks/>
          </p:cNvSpPr>
          <p:nvPr/>
        </p:nvSpPr>
        <p:spPr>
          <a:xfrm>
            <a:off x="6235059" y="4144279"/>
            <a:ext cx="5755784" cy="17621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hlinkClick r:id="rId9"/>
              </a:rPr>
              <a:t>clic ici</a:t>
            </a:r>
            <a:endParaRPr lang="fr-FR" sz="1200" dirty="0"/>
          </a:p>
          <a:p>
            <a:pPr lvl="2" eaLnBrk="1" fontAlgn="auto" hangingPunct="1">
              <a:spcBef>
                <a:spcPts val="300"/>
              </a:spcBef>
              <a:spcAft>
                <a:spcPts val="0"/>
              </a:spcAft>
              <a:buClr>
                <a:srgbClr val="FFC000"/>
              </a:buClr>
              <a:defRPr/>
            </a:pPr>
            <a:r>
              <a:rPr lang="fr-FR" sz="1050" dirty="0"/>
              <a:t>Jusqu’à 10% de remise sur les véhicules propres (électriques et hybrides).</a:t>
            </a:r>
          </a:p>
          <a:p>
            <a:pPr lvl="2" algn="just" eaLnBrk="1" fontAlgn="auto" hangingPunct="1">
              <a:spcBef>
                <a:spcPts val="300"/>
              </a:spcBef>
              <a:spcAft>
                <a:spcPts val="0"/>
              </a:spcAft>
              <a:buClr>
                <a:srgbClr val="FFC000"/>
              </a:buClr>
              <a:defRPr/>
            </a:pPr>
            <a:r>
              <a:rPr lang="fr-FR" sz="1050" dirty="0"/>
              <a:t>Jusqu’à 10% de remise pour moins de 8000 kms parcourus.</a:t>
            </a:r>
          </a:p>
          <a:p>
            <a:pPr lvl="2" eaLnBrk="1" fontAlgn="auto" hangingPunct="1">
              <a:spcBef>
                <a:spcPts val="300"/>
              </a:spcBef>
              <a:spcAft>
                <a:spcPts val="0"/>
              </a:spcAft>
              <a:buClr>
                <a:srgbClr val="FFC000"/>
              </a:buClr>
              <a:defRPr/>
            </a:pPr>
            <a:r>
              <a:rPr lang="fr-FR" sz="1050" dirty="0"/>
              <a:t>Stages de conduite pour favoriser l’</a:t>
            </a:r>
            <a:r>
              <a:rPr lang="fr-FR" sz="1050" dirty="0" err="1"/>
              <a:t>éco-conduite</a:t>
            </a:r>
            <a:r>
              <a:rPr lang="fr-FR" sz="1050" dirty="0"/>
              <a:t>.</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MRH* : </a:t>
            </a:r>
          </a:p>
          <a:p>
            <a:pPr lvl="2" eaLnBrk="1" fontAlgn="auto" hangingPunct="1">
              <a:spcBef>
                <a:spcPts val="300"/>
              </a:spcBef>
              <a:spcAft>
                <a:spcPts val="0"/>
              </a:spcAft>
              <a:buClr>
                <a:srgbClr val="FFC000"/>
              </a:buClr>
              <a:defRPr/>
            </a:pPr>
            <a:r>
              <a:rPr lang="fr-FR" sz="1050" dirty="0"/>
              <a:t>Les équipements de Développement Durable sont garantis (panneau ou chauffe-eau solaire, récupérateur d’eau etc.) </a:t>
            </a:r>
            <a:r>
              <a:rPr lang="fr-FR" sz="1050" dirty="0">
                <a:hlinkClick r:id="rId10"/>
              </a:rPr>
              <a:t>Clic ici</a:t>
            </a:r>
            <a:endParaRPr lang="fr-FR" sz="1050" dirty="0"/>
          </a:p>
        </p:txBody>
      </p:sp>
      <p:sp>
        <p:nvSpPr>
          <p:cNvPr id="6" name="Espace réservé du contenu 8">
            <a:extLst>
              <a:ext uri="{FF2B5EF4-FFF2-40B4-BE49-F238E27FC236}">
                <a16:creationId xmlns:a16="http://schemas.microsoft.com/office/drawing/2014/main" id="{0C3AEFEA-CA21-305D-5E08-514F76792171}"/>
              </a:ext>
            </a:extLst>
          </p:cNvPr>
          <p:cNvSpPr txBox="1">
            <a:spLocks/>
          </p:cNvSpPr>
          <p:nvPr/>
        </p:nvSpPr>
        <p:spPr>
          <a:xfrm>
            <a:off x="6143498" y="2215558"/>
            <a:ext cx="5806125"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véhicule propre* : </a:t>
            </a:r>
            <a:r>
              <a:rPr lang="fr-FR" sz="1200" dirty="0"/>
              <a:t>Acquisition d’un véhicule électrique ou hybride rechargeable. Montant entre 6.000 et 75.000€ </a:t>
            </a:r>
            <a:r>
              <a:rPr lang="fr-FR" sz="1200" dirty="0">
                <a:hlinkClick r:id="rId11">
                  <a:extLst>
                    <a:ext uri="{A12FA001-AC4F-418D-AE19-62706E023703}">
                      <ahyp:hlinkClr xmlns:ahyp="http://schemas.microsoft.com/office/drawing/2018/hyperlinkcolor" val="tx"/>
                    </a:ext>
                  </a:extLst>
                </a:hlinkClick>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Mobilité Urbaine* : </a:t>
            </a:r>
            <a:r>
              <a:rPr lang="fr-FR" sz="1200" dirty="0"/>
              <a:t>Acquisition d’un moyen de déplacement personnel ou abonnement de transport </a:t>
            </a:r>
            <a:r>
              <a:rPr lang="fr-FR" sz="1200" dirty="0">
                <a:hlinkClick r:id="rId11"/>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rénovation efficacité énergétique* </a:t>
            </a:r>
            <a:r>
              <a:rPr lang="fr-FR" sz="1200" dirty="0"/>
              <a:t>: Financement de travaux de rénovation énergétique. Montant entre 6.000 et 75.000€ </a:t>
            </a:r>
            <a:r>
              <a:rPr lang="fr-FR" sz="1200" dirty="0">
                <a:hlinkClick r:id="rId11"/>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pic>
        <p:nvPicPr>
          <p:cNvPr id="7" name="Picture 6" descr="ADN Nations - Analyse de marché et conseil stratégique">
            <a:hlinkClick r:id="rId12" action="ppaction://hlinksldjump"/>
            <a:extLst>
              <a:ext uri="{FF2B5EF4-FFF2-40B4-BE49-F238E27FC236}">
                <a16:creationId xmlns:a16="http://schemas.microsoft.com/office/drawing/2014/main" id="{CF02A9E1-5325-80D0-2D9B-D0B33D64ED74}"/>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A9EB363D-7096-93A1-2F00-5D0FA23E2F8E}"/>
              </a:ext>
            </a:extLst>
          </p:cNvPr>
          <p:cNvPicPr>
            <a:picLocks noChangeAspect="1"/>
          </p:cNvPicPr>
          <p:nvPr/>
        </p:nvPicPr>
        <p:blipFill>
          <a:blip r:embed="rId14"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5701988" flipH="1" flipV="1">
            <a:off x="3507791" y="2022337"/>
            <a:ext cx="322403" cy="310019"/>
          </a:xfrm>
          <a:prstGeom prst="rect">
            <a:avLst/>
          </a:prstGeom>
          <a:noFill/>
        </p:spPr>
      </p:pic>
    </p:spTree>
    <p:extLst>
      <p:ext uri="{BB962C8B-B14F-4D97-AF65-F5344CB8AC3E}">
        <p14:creationId xmlns:p14="http://schemas.microsoft.com/office/powerpoint/2010/main" val="516862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2808842"/>
            <a:ext cx="5564731" cy="13484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3165723"/>
            <a:ext cx="5725208" cy="274171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6463728" y="1044466"/>
            <a:ext cx="5575886" cy="135389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4563537"/>
            <a:ext cx="5543122" cy="134390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56023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Premium : « Des offres taillées </a:t>
            </a:r>
            <a:r>
              <a:rPr lang="fr-FR" dirty="0">
                <a:solidFill>
                  <a:srgbClr val="C00000"/>
                </a:solidFill>
                <a:latin typeface="Montserrat Black"/>
              </a:rPr>
              <a:t>sur mesure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FFC000"/>
                </a:solidFill>
                <a:latin typeface="Montserrat Black" panose="00000A00000000000000" pitchFamily="2" charset="0"/>
              </a:rPr>
              <a:t>PREMIUM</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3006190"/>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2644405"/>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6632824" y="884668"/>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a:t>
            </a:r>
            <a:r>
              <a:rPr lang="fr-FR" altLang="fr-FR" sz="1400" b="1" dirty="0" err="1">
                <a:solidFill>
                  <a:schemeClr val="bg1"/>
                </a:solidFill>
              </a:rPr>
              <a:t>Banca</a:t>
            </a:r>
            <a:r>
              <a:rPr lang="fr-FR" altLang="fr-FR" sz="1400" b="1" dirty="0">
                <a:solidFill>
                  <a:schemeClr val="bg1"/>
                </a:solidFill>
              </a:rPr>
              <a:t>*</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42628" y="43980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3050850"/>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6643271" y="925564"/>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2698446"/>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443734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5" name="Image 4">
            <a:extLst>
              <a:ext uri="{FF2B5EF4-FFF2-40B4-BE49-F238E27FC236}">
                <a16:creationId xmlns:a16="http://schemas.microsoft.com/office/drawing/2014/main" id="{6ED3FFD0-F0C3-25E6-3CCC-C877698BC1B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rcRect l="6600" t="2840" r="5082" b="6225"/>
          <a:stretch/>
        </p:blipFill>
        <p:spPr>
          <a:xfrm>
            <a:off x="-14" y="164864"/>
            <a:ext cx="393458" cy="393700"/>
          </a:xfrm>
          <a:prstGeom prst="ellipse">
            <a:avLst/>
          </a:prstGeom>
        </p:spPr>
      </p:pic>
      <p:sp>
        <p:nvSpPr>
          <p:cNvPr id="7" name="Espace réservé du contenu 8">
            <a:extLst>
              <a:ext uri="{FF2B5EF4-FFF2-40B4-BE49-F238E27FC236}">
                <a16:creationId xmlns:a16="http://schemas.microsoft.com/office/drawing/2014/main" id="{766F0DDB-9AA6-89FF-45ED-AEEB7E8EC3B5}"/>
              </a:ext>
            </a:extLst>
          </p:cNvPr>
          <p:cNvSpPr txBox="1">
            <a:spLocks/>
          </p:cNvSpPr>
          <p:nvPr/>
        </p:nvSpPr>
        <p:spPr>
          <a:xfrm>
            <a:off x="28023" y="835078"/>
            <a:ext cx="6415046" cy="222162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Notre stratégie et nos priorités : </a:t>
            </a:r>
          </a:p>
          <a:p>
            <a:pPr lvl="2" eaLnBrk="1" fontAlgn="auto" hangingPunct="1">
              <a:spcBef>
                <a:spcPts val="300"/>
              </a:spcBef>
              <a:spcAft>
                <a:spcPts val="0"/>
              </a:spcAft>
              <a:buClr>
                <a:srgbClr val="002060"/>
              </a:buClr>
              <a:defRPr/>
            </a:pPr>
            <a:r>
              <a:rPr lang="fr-FR" sz="1000" dirty="0">
                <a:solidFill>
                  <a:schemeClr val="tx1"/>
                </a:solidFill>
              </a:rPr>
              <a:t>Poursuivre l’accroissement du fonds de commerce Premium ;</a:t>
            </a:r>
          </a:p>
          <a:p>
            <a:pPr lvl="2" eaLnBrk="1" fontAlgn="auto" hangingPunct="1">
              <a:spcBef>
                <a:spcPts val="300"/>
              </a:spcBef>
              <a:spcAft>
                <a:spcPts val="0"/>
              </a:spcAft>
              <a:buClr>
                <a:srgbClr val="002060"/>
              </a:buClr>
              <a:defRPr/>
            </a:pPr>
            <a:r>
              <a:rPr lang="fr-FR" sz="1000" dirty="0">
                <a:solidFill>
                  <a:schemeClr val="tx1"/>
                </a:solidFill>
              </a:rPr>
              <a:t>Booster l’équipement Epargne et Retraite ;</a:t>
            </a:r>
          </a:p>
          <a:p>
            <a:pPr lvl="2" eaLnBrk="1" fontAlgn="auto" hangingPunct="1">
              <a:spcBef>
                <a:spcPts val="300"/>
              </a:spcBef>
              <a:spcAft>
                <a:spcPts val="0"/>
              </a:spcAft>
              <a:buClr>
                <a:srgbClr val="002060"/>
              </a:buClr>
              <a:defRPr/>
            </a:pPr>
            <a:r>
              <a:rPr lang="fr-FR" sz="1000" dirty="0">
                <a:solidFill>
                  <a:schemeClr val="tx1"/>
                </a:solidFill>
              </a:rPr>
              <a:t>Accélérer la conquête des Doubles-Relations sur les clients PRO et Dirigeants ;</a:t>
            </a:r>
          </a:p>
          <a:p>
            <a:pPr lvl="2" eaLnBrk="1" fontAlgn="auto" hangingPunct="1">
              <a:spcBef>
                <a:spcPts val="300"/>
              </a:spcBef>
              <a:spcAft>
                <a:spcPts val="0"/>
              </a:spcAft>
              <a:buClr>
                <a:srgbClr val="002060"/>
              </a:buClr>
              <a:defRPr/>
            </a:pPr>
            <a:r>
              <a:rPr lang="fr-FR" sz="1000" dirty="0">
                <a:solidFill>
                  <a:schemeClr val="tx1"/>
                </a:solidFill>
              </a:rPr>
              <a:t>Diversifier la collecte avec toutes nos solutions financières et immobilières pour créer plus de valeur et faire la différence.</a:t>
            </a:r>
          </a:p>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Les cibles Premium </a:t>
            </a:r>
            <a:r>
              <a:rPr lang="fr-FR" sz="1200" b="1" dirty="0">
                <a:solidFill>
                  <a:srgbClr val="002060"/>
                </a:solidFill>
              </a:rPr>
              <a:t>: </a:t>
            </a:r>
            <a:r>
              <a:rPr lang="fr-FR" sz="1200" dirty="0">
                <a:hlinkClick r:id="rId6" action="ppaction://hlinksldjump"/>
              </a:rPr>
              <a:t>cliquez ici</a:t>
            </a:r>
            <a:endParaRPr lang="fr-FR" sz="1200" dirty="0"/>
          </a:p>
          <a:p>
            <a:pPr marL="468000" lvl="1" indent="0" eaLnBrk="1" fontAlgn="auto" hangingPunct="1">
              <a:spcBef>
                <a:spcPts val="300"/>
              </a:spcBef>
              <a:spcAft>
                <a:spcPts val="0"/>
              </a:spcAft>
              <a:buClr>
                <a:srgbClr val="002060"/>
              </a:buClr>
              <a:buNone/>
              <a:defRPr/>
            </a:pPr>
            <a:endParaRPr lang="fr-FR" sz="1200" dirty="0">
              <a:solidFill>
                <a:srgbClr val="002060"/>
              </a:solidFill>
            </a:endParaRPr>
          </a:p>
        </p:txBody>
      </p:sp>
      <p:pic>
        <p:nvPicPr>
          <p:cNvPr id="3" name="Image 2">
            <a:extLst>
              <a:ext uri="{FF2B5EF4-FFF2-40B4-BE49-F238E27FC236}">
                <a16:creationId xmlns:a16="http://schemas.microsoft.com/office/drawing/2014/main" id="{CC27FE47-67B5-D226-6AA2-68AA5097D607}"/>
              </a:ext>
            </a:extLst>
          </p:cNvPr>
          <p:cNvPicPr>
            <a:picLocks noChangeAspect="1"/>
          </p:cNvPicPr>
          <p:nvPr/>
        </p:nvPicPr>
        <p:blipFill>
          <a:blip r:embed="rId7">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241E2F45-CACF-8B3F-0104-5C190B3B688B}"/>
              </a:ext>
            </a:extLst>
          </p:cNvPr>
          <p:cNvSpPr txBox="1">
            <a:spLocks/>
          </p:cNvSpPr>
          <p:nvPr/>
        </p:nvSpPr>
        <p:spPr>
          <a:xfrm>
            <a:off x="6259495" y="4534279"/>
            <a:ext cx="5838011"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Des règles d’acceptation et des </a:t>
            </a:r>
            <a:r>
              <a:rPr lang="fr-FR" sz="1200" b="1" dirty="0">
                <a:solidFill>
                  <a:srgbClr val="C00000"/>
                </a:solidFill>
              </a:rPr>
              <a:t>garanties haut de gamme </a:t>
            </a:r>
            <a:r>
              <a:rPr lang="fr-FR" sz="1200" b="1" dirty="0"/>
              <a:t>:</a:t>
            </a:r>
          </a:p>
          <a:p>
            <a:pPr lvl="2" eaLnBrk="1" fontAlgn="auto" hangingPunct="1">
              <a:spcBef>
                <a:spcPts val="300"/>
              </a:spcBef>
              <a:spcAft>
                <a:spcPts val="0"/>
              </a:spcAft>
              <a:buClr>
                <a:srgbClr val="FFC000"/>
              </a:buClr>
              <a:defRPr/>
            </a:pPr>
            <a:r>
              <a:rPr lang="fr-FR" sz="1050" b="1" dirty="0"/>
              <a:t>MRH : </a:t>
            </a:r>
            <a:r>
              <a:rPr lang="fr-FR" sz="1050" dirty="0"/>
              <a:t>Garanties TOUS RISQUES immobilier &amp; mobilier, Rééquipement à neuf, couverture du logement jusqu’à 16 pièces et 25 en dérogation.</a:t>
            </a:r>
          </a:p>
          <a:p>
            <a:pPr lvl="2" eaLnBrk="1" fontAlgn="auto" hangingPunct="1">
              <a:spcBef>
                <a:spcPts val="300"/>
              </a:spcBef>
              <a:spcAft>
                <a:spcPts val="0"/>
              </a:spcAft>
              <a:buClr>
                <a:srgbClr val="FFC000"/>
              </a:buClr>
              <a:defRPr/>
            </a:pPr>
            <a:r>
              <a:rPr lang="fr-FR" sz="1050" b="1" dirty="0"/>
              <a:t>AUTO : </a:t>
            </a:r>
            <a:r>
              <a:rPr lang="fr-FR" sz="1050" dirty="0"/>
              <a:t>Indemnisation à neuf, bris de glace renforcé, couverture véhicule Haut de gamme jusqu’à 86000€ en dérogation et véhicules sportifs.</a:t>
            </a:r>
          </a:p>
        </p:txBody>
      </p:sp>
      <p:sp>
        <p:nvSpPr>
          <p:cNvPr id="4" name="Espace réservé du contenu 8">
            <a:extLst>
              <a:ext uri="{FF2B5EF4-FFF2-40B4-BE49-F238E27FC236}">
                <a16:creationId xmlns:a16="http://schemas.microsoft.com/office/drawing/2014/main" id="{18CE6AC0-1935-2497-AA21-031CC9C8D5EB}"/>
              </a:ext>
            </a:extLst>
          </p:cNvPr>
          <p:cNvSpPr txBox="1">
            <a:spLocks/>
          </p:cNvSpPr>
          <p:nvPr/>
        </p:nvSpPr>
        <p:spPr>
          <a:xfrm>
            <a:off x="6268811" y="3044658"/>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Premium Avance liberté </a:t>
            </a:r>
            <a:r>
              <a:rPr lang="fr-FR" sz="1200" dirty="0"/>
              <a:t>: de 10.000 à 150.000 euros, différé de 6 à 24 mois, amortissement jusqu’à 120 mois.</a:t>
            </a:r>
          </a:p>
        </p:txBody>
      </p:sp>
      <p:sp>
        <p:nvSpPr>
          <p:cNvPr id="6" name="Espace réservé du contenu 8">
            <a:extLst>
              <a:ext uri="{FF2B5EF4-FFF2-40B4-BE49-F238E27FC236}">
                <a16:creationId xmlns:a16="http://schemas.microsoft.com/office/drawing/2014/main" id="{B34193DC-B595-5006-62B8-9B2504814F4F}"/>
              </a:ext>
            </a:extLst>
          </p:cNvPr>
          <p:cNvSpPr txBox="1">
            <a:spLocks/>
          </p:cNvSpPr>
          <p:nvPr/>
        </p:nvSpPr>
        <p:spPr>
          <a:xfrm>
            <a:off x="6350670" y="1114077"/>
            <a:ext cx="5564731"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Montée en gamme vers Izicarte Platinum ou </a:t>
            </a:r>
            <a:r>
              <a:rPr lang="fr-FR" sz="1200" b="1" dirty="0" err="1"/>
              <a:t>Infinite</a:t>
            </a:r>
            <a:r>
              <a:rPr lang="fr-FR" sz="1200" b="1" dirty="0"/>
              <a:t> : </a:t>
            </a:r>
            <a:r>
              <a:rPr lang="fr-FR" sz="1200" dirty="0"/>
              <a:t>- 30 % pendant 1 an dans le cadre d’une Formule ou d’un Bouquet Liberté</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Offre de Bienvenue* : </a:t>
            </a:r>
            <a:r>
              <a:rPr lang="fr-FR" sz="1200" dirty="0"/>
              <a:t>- 30 % pendant 1 an pour toute souscription de Formule Individuelle ou Famille avec une carte Premium</a:t>
            </a:r>
          </a:p>
        </p:txBody>
      </p:sp>
      <p:sp>
        <p:nvSpPr>
          <p:cNvPr id="8" name="Espace réservé du contenu 8">
            <a:extLst>
              <a:ext uri="{FF2B5EF4-FFF2-40B4-BE49-F238E27FC236}">
                <a16:creationId xmlns:a16="http://schemas.microsoft.com/office/drawing/2014/main" id="{E2325DD7-4CBB-C7D2-4B76-286D3479CF8C}"/>
              </a:ext>
            </a:extLst>
          </p:cNvPr>
          <p:cNvSpPr txBox="1">
            <a:spLocks/>
          </p:cNvSpPr>
          <p:nvPr/>
        </p:nvSpPr>
        <p:spPr>
          <a:xfrm>
            <a:off x="311466" y="3449575"/>
            <a:ext cx="5917775" cy="264494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Déléguer la gestion ASV ou son CTO/PEA : </a:t>
            </a:r>
            <a:r>
              <a:rPr lang="fr-FR" sz="1200" dirty="0"/>
              <a:t>OG / GSM VEGA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ASV : </a:t>
            </a:r>
            <a:r>
              <a:rPr lang="fr-FR" sz="1200" dirty="0"/>
              <a:t>PFO 2 &amp; </a:t>
            </a:r>
            <a:r>
              <a:rPr lang="fr-FR" sz="1200" dirty="0" err="1"/>
              <a:t>Primopierre</a:t>
            </a:r>
            <a:r>
              <a:rPr lang="fr-FR" sz="1200" dirty="0"/>
              <a:t> </a:t>
            </a:r>
            <a:r>
              <a:rPr lang="fr-FR" sz="1200" b="1" dirty="0"/>
              <a:t>(contrats CNP)  /  </a:t>
            </a:r>
            <a:r>
              <a:rPr lang="fr-FR" sz="1200" dirty="0" err="1"/>
              <a:t>Primopierre</a:t>
            </a:r>
            <a:r>
              <a:rPr lang="fr-FR" sz="1200" dirty="0"/>
              <a:t>, Atout Pierre Diversification, AEW Patrimoine Santé </a:t>
            </a:r>
            <a:r>
              <a:rPr lang="fr-FR" sz="1200" b="1" dirty="0"/>
              <a:t>(contrats BPCE VIE )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direct : </a:t>
            </a:r>
            <a:r>
              <a:rPr lang="fr-FR" sz="1200" dirty="0"/>
              <a:t>AEW</a:t>
            </a:r>
            <a:r>
              <a:rPr lang="fr-FR" sz="1200" b="1" dirty="0">
                <a:effectLst>
                  <a:outerShdw blurRad="38100" dist="38100" dir="2700000" algn="tl">
                    <a:srgbClr val="000000">
                      <a:alpha val="43137"/>
                    </a:srgbClr>
                  </a:outerShdw>
                </a:effectLst>
              </a:rPr>
              <a:t> </a:t>
            </a:r>
            <a:r>
              <a:rPr lang="fr-FR" sz="1200" dirty="0"/>
              <a:t>(AEW Diversification Allemagne, AEW Patrimoine Santé, Atout Pierre Diversification, AEW Commerces Europe)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Contingent FAF : </a:t>
            </a:r>
            <a:r>
              <a:rPr lang="fr-FR" sz="1200" dirty="0"/>
              <a:t>ALIZE CONVICTION JUILLET 2024, CORALIUM JUIN 2024, PARMA PEA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PREMIUM 6, 12 et 24 mois : </a:t>
            </a:r>
            <a:r>
              <a:rPr lang="fr-FR" sz="1200" dirty="0"/>
              <a:t>à partir de 200 K€ (en argent frais ou en défensif)</a:t>
            </a:r>
          </a:p>
        </p:txBody>
      </p:sp>
      <p:pic>
        <p:nvPicPr>
          <p:cNvPr id="9" name="Picture 6" descr="ADN Nations - Analyse de marché et conseil stratégique">
            <a:hlinkClick r:id="rId8" action="ppaction://hlinksldjump"/>
            <a:extLst>
              <a:ext uri="{FF2B5EF4-FFF2-40B4-BE49-F238E27FC236}">
                <a16:creationId xmlns:a16="http://schemas.microsoft.com/office/drawing/2014/main" id="{4287082B-9985-9E88-8709-6E299A50B2F6}"/>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65305760-A96B-63C1-0F3B-23EBC61F1B26}"/>
              </a:ext>
            </a:extLst>
          </p:cNvPr>
          <p:cNvPicPr>
            <a:picLocks noChangeAspect="1"/>
          </p:cNvPicPr>
          <p:nvPr/>
        </p:nvPicPr>
        <p:blipFill>
          <a:blip r:embed="rId10" cstate="print">
            <a:biLevel thresh="75000"/>
            <a:extLst>
              <a:ext uri="{28A0092B-C50C-407E-A947-70E740481C1C}">
                <a14:useLocalDpi xmlns:a14="http://schemas.microsoft.com/office/drawing/2010/main"/>
              </a:ext>
            </a:extLst>
          </a:blip>
          <a:stretch>
            <a:fillRect/>
          </a:stretch>
        </p:blipFill>
        <p:spPr>
          <a:xfrm rot="5701988" flipH="1" flipV="1">
            <a:off x="3157113" y="2507770"/>
            <a:ext cx="322403" cy="310019"/>
          </a:xfrm>
          <a:prstGeom prst="rect">
            <a:avLst/>
          </a:prstGeom>
          <a:noFill/>
        </p:spPr>
      </p:pic>
    </p:spTree>
    <p:extLst>
      <p:ext uri="{BB962C8B-B14F-4D97-AF65-F5344CB8AC3E}">
        <p14:creationId xmlns:p14="http://schemas.microsoft.com/office/powerpoint/2010/main" val="3867466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Nos ambitions pour </a:t>
            </a:r>
            <a:r>
              <a:rPr lang="fr-FR" dirty="0">
                <a:solidFill>
                  <a:srgbClr val="C00000"/>
                </a:solidFill>
              </a:rPr>
              <a:t>conquérir </a:t>
            </a:r>
            <a:endParaRPr lang="fr-FR" dirty="0">
              <a:solidFill>
                <a:schemeClr val="tx1">
                  <a:lumMod val="75000"/>
                  <a:lumOff val="25000"/>
                </a:schemeClr>
              </a:solidFill>
            </a:endParaRPr>
          </a:p>
        </p:txBody>
      </p:sp>
      <p:sp>
        <p:nvSpPr>
          <p:cNvPr id="11" name="Espace réservé du contenu 10">
            <a:extLst>
              <a:ext uri="{FF2B5EF4-FFF2-40B4-BE49-F238E27FC236}">
                <a16:creationId xmlns:a16="http://schemas.microsoft.com/office/drawing/2014/main" id="{8B9E31B0-5F14-FE7D-904E-6B10A261BFCE}"/>
              </a:ext>
            </a:extLst>
          </p:cNvPr>
          <p:cNvSpPr>
            <a:spLocks noGrp="1"/>
          </p:cNvSpPr>
          <p:nvPr>
            <p:ph sz="quarter" idx="13"/>
          </p:nvPr>
        </p:nvSpPr>
        <p:spPr>
          <a:xfrm>
            <a:off x="478871" y="1327201"/>
            <a:ext cx="11234259" cy="4894014"/>
          </a:xfrm>
        </p:spPr>
        <p:txBody>
          <a:bodyPr>
            <a:normAutofit/>
          </a:bodyPr>
          <a:lstStyle/>
          <a:p>
            <a:pPr algn="just"/>
            <a:r>
              <a:rPr lang="fr-FR" b="1" dirty="0"/>
              <a:t>La conquête de nouveaux clients est un axe stratégique de la CEGEE </a:t>
            </a:r>
            <a:r>
              <a:rPr lang="fr-FR" dirty="0"/>
              <a:t>qui doit nous permettre de </a:t>
            </a:r>
            <a:r>
              <a:rPr lang="fr-FR" b="1" dirty="0"/>
              <a:t>développer notre fonds de commerce. </a:t>
            </a:r>
            <a:r>
              <a:rPr lang="fr-FR" dirty="0"/>
              <a:t>Historiquement portée par le crédit immobilier, la conquête fait désormais l’objet de </a:t>
            </a:r>
            <a:r>
              <a:rPr lang="fr-FR" b="1" dirty="0">
                <a:solidFill>
                  <a:srgbClr val="990033"/>
                </a:solidFill>
              </a:rPr>
              <a:t>nombreux dispositifs. </a:t>
            </a:r>
          </a:p>
          <a:p>
            <a:pPr algn="just"/>
            <a:endParaRPr lang="fr-FR" sz="700" dirty="0"/>
          </a:p>
          <a:p>
            <a:pPr algn="just"/>
            <a:r>
              <a:rPr lang="fr-FR" dirty="0"/>
              <a:t>N’hésitez pas à consulter l’espace dédié à la conquête dans                             . Vous y retrouverez toutes les informations, offres commerciales, moyens mis en œuvre, astuces… pour vous permettre de mener à bien vos actions de conquête. </a:t>
            </a:r>
          </a:p>
          <a:p>
            <a:pPr algn="just"/>
            <a:endParaRPr lang="fr-FR" dirty="0"/>
          </a:p>
          <a:p>
            <a:pPr algn="just"/>
            <a:endParaRPr lang="fr-FR" dirty="0"/>
          </a:p>
          <a:p>
            <a:pPr algn="just"/>
            <a:r>
              <a:rPr lang="fr-FR" dirty="0"/>
              <a:t>Ce premier quadrimestre nous permettra de revenir plus en détails sur l’ensemble de ces dispositifs et offres de conquête, notamment par le biais des </a:t>
            </a:r>
            <a:r>
              <a:rPr lang="fr-FR" b="1" dirty="0">
                <a:solidFill>
                  <a:srgbClr val="990033"/>
                </a:solidFill>
              </a:rPr>
              <a:t>Cafés Conquêtes</a:t>
            </a:r>
            <a:r>
              <a:rPr lang="fr-FR" dirty="0">
                <a:solidFill>
                  <a:srgbClr val="990033"/>
                </a:solidFill>
              </a:rPr>
              <a:t>.</a:t>
            </a:r>
          </a:p>
          <a:p>
            <a:endParaRPr lang="fr-FR" dirty="0"/>
          </a:p>
          <a:p>
            <a:r>
              <a:rPr lang="fr-FR" dirty="0"/>
              <a:t>Les cibles Conquête : </a:t>
            </a:r>
            <a:r>
              <a:rPr lang="fr-FR" dirty="0">
                <a:hlinkClick r:id="rId3" action="ppaction://hlinksldjump"/>
              </a:rPr>
              <a:t>cliquez ici</a:t>
            </a:r>
            <a:endParaRPr lang="fr-FR" dirty="0"/>
          </a:p>
          <a:p>
            <a:pPr marL="0" indent="0">
              <a:buNone/>
            </a:pPr>
            <a:endParaRPr lang="fr-FR" dirty="0"/>
          </a:p>
          <a:p>
            <a:r>
              <a:rPr lang="fr-FR" dirty="0"/>
              <a:t>N’hésitez pas reconsulter </a:t>
            </a:r>
            <a:r>
              <a:rPr lang="fr-FR" b="1" dirty="0">
                <a:solidFill>
                  <a:srgbClr val="990033"/>
                </a:solidFill>
                <a:hlinkClick r:id="rId4"/>
              </a:rPr>
              <a:t>l’HDJ spéciale Conquête !</a:t>
            </a:r>
            <a:endParaRPr lang="fr-FR" b="1" dirty="0">
              <a:solidFill>
                <a:srgbClr val="990033"/>
              </a:solidFill>
            </a:endParaRPr>
          </a:p>
          <a:p>
            <a:pPr marL="0" indent="0">
              <a:buNone/>
            </a:pPr>
            <a:endParaRPr lang="fr-FR" dirty="0">
              <a:solidFill>
                <a:srgbClr val="990033"/>
              </a:solidFill>
            </a:endParaRPr>
          </a:p>
          <a:p>
            <a:pPr marL="812800" lvl="2" indent="0">
              <a:buNone/>
            </a:pPr>
            <a:endParaRPr lang="fr-FR" dirty="0"/>
          </a:p>
          <a:p>
            <a:pPr lvl="3"/>
            <a:endParaRPr lang="fr-FR" dirty="0"/>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Rectangle 2">
            <a:extLst>
              <a:ext uri="{FF2B5EF4-FFF2-40B4-BE49-F238E27FC236}">
                <a16:creationId xmlns:a16="http://schemas.microsoft.com/office/drawing/2014/main" id="{9E1057B8-003D-5A4B-B0DE-BD1BBEA5169D}"/>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pic>
        <p:nvPicPr>
          <p:cNvPr id="6" name="Image 5">
            <a:hlinkClick r:id="rId5"/>
            <a:extLst>
              <a:ext uri="{FF2B5EF4-FFF2-40B4-BE49-F238E27FC236}">
                <a16:creationId xmlns:a16="http://schemas.microsoft.com/office/drawing/2014/main" id="{982A616D-38D5-AE69-1A4A-83B30928B8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8841" y="2254742"/>
            <a:ext cx="1264310" cy="239452"/>
          </a:xfrm>
          <a:prstGeom prst="rect">
            <a:avLst/>
          </a:prstGeom>
        </p:spPr>
      </p:pic>
      <p:pic>
        <p:nvPicPr>
          <p:cNvPr id="7" name="Image 6">
            <a:hlinkClick r:id="rId7"/>
            <a:extLst>
              <a:ext uri="{FF2B5EF4-FFF2-40B4-BE49-F238E27FC236}">
                <a16:creationId xmlns:a16="http://schemas.microsoft.com/office/drawing/2014/main" id="{01976FD6-B75B-E0AA-853A-F73DDA96D358}"/>
              </a:ext>
            </a:extLst>
          </p:cNvPr>
          <p:cNvPicPr>
            <a:picLocks noChangeAspect="1"/>
          </p:cNvPicPr>
          <p:nvPr/>
        </p:nvPicPr>
        <p:blipFill>
          <a:blip r:embed="rId8"/>
          <a:stretch>
            <a:fillRect/>
          </a:stretch>
        </p:blipFill>
        <p:spPr>
          <a:xfrm>
            <a:off x="2069269" y="2876527"/>
            <a:ext cx="7875719" cy="638346"/>
          </a:xfrm>
          <a:prstGeom prst="rect">
            <a:avLst/>
          </a:prstGeom>
        </p:spPr>
      </p:pic>
      <p:grpSp>
        <p:nvGrpSpPr>
          <p:cNvPr id="173" name="Groupe 172">
            <a:extLst>
              <a:ext uri="{FF2B5EF4-FFF2-40B4-BE49-F238E27FC236}">
                <a16:creationId xmlns:a16="http://schemas.microsoft.com/office/drawing/2014/main" id="{24AFE831-0F08-A372-F7BD-BD7113963490}"/>
              </a:ext>
            </a:extLst>
          </p:cNvPr>
          <p:cNvGrpSpPr/>
          <p:nvPr/>
        </p:nvGrpSpPr>
        <p:grpSpPr>
          <a:xfrm>
            <a:off x="5571387" y="3977020"/>
            <a:ext cx="6141237" cy="2880980"/>
            <a:chOff x="5104662" y="3910313"/>
            <a:chExt cx="6141237" cy="2880980"/>
          </a:xfrm>
        </p:grpSpPr>
        <p:grpSp>
          <p:nvGrpSpPr>
            <p:cNvPr id="4" name="Groupe 3">
              <a:extLst>
                <a:ext uri="{FF2B5EF4-FFF2-40B4-BE49-F238E27FC236}">
                  <a16:creationId xmlns:a16="http://schemas.microsoft.com/office/drawing/2014/main" id="{F6E27A1E-22A2-B587-E0CD-6D866D98C2BF}"/>
                </a:ext>
              </a:extLst>
            </p:cNvPr>
            <p:cNvGrpSpPr/>
            <p:nvPr/>
          </p:nvGrpSpPr>
          <p:grpSpPr>
            <a:xfrm>
              <a:off x="6814605" y="4778117"/>
              <a:ext cx="2017263" cy="1857375"/>
              <a:chOff x="8976803" y="3071674"/>
              <a:chExt cx="2438400" cy="2061916"/>
            </a:xfrm>
          </p:grpSpPr>
          <p:pic>
            <p:nvPicPr>
              <p:cNvPr id="5" name="Picture 8" descr="Device computer icon">
                <a:extLst>
                  <a:ext uri="{FF2B5EF4-FFF2-40B4-BE49-F238E27FC236}">
                    <a16:creationId xmlns:a16="http://schemas.microsoft.com/office/drawing/2014/main" id="{29EA6630-BC75-E457-64CA-CA85217CB7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76803" y="3071674"/>
                <a:ext cx="2438400" cy="2061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eams, c'est facile ! Info ou intox ? - b'for">
                <a:extLst>
                  <a:ext uri="{FF2B5EF4-FFF2-40B4-BE49-F238E27FC236}">
                    <a16:creationId xmlns:a16="http://schemas.microsoft.com/office/drawing/2014/main" id="{65C1BCC9-0663-E51F-DAF4-4F198E053BB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2784" t="18313" r="48139" b="35196"/>
              <a:stretch/>
            </p:blipFill>
            <p:spPr bwMode="auto">
              <a:xfrm>
                <a:off x="9072978" y="3415101"/>
                <a:ext cx="2246051" cy="1221261"/>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Image 9">
              <a:extLst>
                <a:ext uri="{FF2B5EF4-FFF2-40B4-BE49-F238E27FC236}">
                  <a16:creationId xmlns:a16="http://schemas.microsoft.com/office/drawing/2014/main" id="{1003DA70-A60E-DA1D-0216-65AD7B704475}"/>
                </a:ext>
              </a:extLst>
            </p:cNvPr>
            <p:cNvPicPr>
              <a:picLocks noChangeAspect="1"/>
            </p:cNvPicPr>
            <p:nvPr/>
          </p:nvPicPr>
          <p:blipFill>
            <a:blip r:embed="rId11"/>
            <a:stretch>
              <a:fillRect/>
            </a:stretch>
          </p:blipFill>
          <p:spPr>
            <a:xfrm>
              <a:off x="6883550" y="5087476"/>
              <a:ext cx="1879372" cy="1100113"/>
            </a:xfrm>
            <a:prstGeom prst="rect">
              <a:avLst/>
            </a:prstGeom>
          </p:spPr>
        </p:pic>
        <p:sp>
          <p:nvSpPr>
            <p:cNvPr id="16" name="Rectangle 15">
              <a:extLst>
                <a:ext uri="{FF2B5EF4-FFF2-40B4-BE49-F238E27FC236}">
                  <a16:creationId xmlns:a16="http://schemas.microsoft.com/office/drawing/2014/main" id="{1BF994A1-8013-BA92-D0A2-39DE089E889F}"/>
                </a:ext>
              </a:extLst>
            </p:cNvPr>
            <p:cNvSpPr/>
            <p:nvPr/>
          </p:nvSpPr>
          <p:spPr>
            <a:xfrm>
              <a:off x="9641688" y="5706804"/>
              <a:ext cx="1323268" cy="524320"/>
            </a:xfrm>
            <a:custGeom>
              <a:avLst/>
              <a:gdLst>
                <a:gd name="connsiteX0" fmla="*/ 0 w 1323268"/>
                <a:gd name="connsiteY0" fmla="*/ 0 h 524320"/>
                <a:gd name="connsiteX1" fmla="*/ 635169 w 1323268"/>
                <a:gd name="connsiteY1" fmla="*/ 0 h 524320"/>
                <a:gd name="connsiteX2" fmla="*/ 1323268 w 1323268"/>
                <a:gd name="connsiteY2" fmla="*/ 0 h 524320"/>
                <a:gd name="connsiteX3" fmla="*/ 1323268 w 1323268"/>
                <a:gd name="connsiteY3" fmla="*/ 524320 h 524320"/>
                <a:gd name="connsiteX4" fmla="*/ 688099 w 1323268"/>
                <a:gd name="connsiteY4" fmla="*/ 524320 h 524320"/>
                <a:gd name="connsiteX5" fmla="*/ 0 w 1323268"/>
                <a:gd name="connsiteY5" fmla="*/ 524320 h 524320"/>
                <a:gd name="connsiteX6" fmla="*/ 0 w 1323268"/>
                <a:gd name="connsiteY6" fmla="*/ 0 h 52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268" h="524320" fill="none" extrusionOk="0">
                  <a:moveTo>
                    <a:pt x="0" y="0"/>
                  </a:moveTo>
                  <a:cubicBezTo>
                    <a:pt x="309507" y="9245"/>
                    <a:pt x="456691" y="24115"/>
                    <a:pt x="635169" y="0"/>
                  </a:cubicBezTo>
                  <a:cubicBezTo>
                    <a:pt x="813647" y="-24115"/>
                    <a:pt x="1147949" y="12443"/>
                    <a:pt x="1323268" y="0"/>
                  </a:cubicBezTo>
                  <a:cubicBezTo>
                    <a:pt x="1305045" y="261073"/>
                    <a:pt x="1341881" y="331721"/>
                    <a:pt x="1323268" y="524320"/>
                  </a:cubicBezTo>
                  <a:cubicBezTo>
                    <a:pt x="1017353" y="526470"/>
                    <a:pt x="923624" y="526094"/>
                    <a:pt x="688099" y="524320"/>
                  </a:cubicBezTo>
                  <a:cubicBezTo>
                    <a:pt x="452574" y="522546"/>
                    <a:pt x="234303" y="514498"/>
                    <a:pt x="0" y="524320"/>
                  </a:cubicBezTo>
                  <a:cubicBezTo>
                    <a:pt x="-12792" y="391897"/>
                    <a:pt x="8855" y="168451"/>
                    <a:pt x="0" y="0"/>
                  </a:cubicBezTo>
                  <a:close/>
                </a:path>
                <a:path w="1323268" h="524320" stroke="0" extrusionOk="0">
                  <a:moveTo>
                    <a:pt x="0" y="0"/>
                  </a:moveTo>
                  <a:cubicBezTo>
                    <a:pt x="135656" y="25123"/>
                    <a:pt x="376413" y="12314"/>
                    <a:pt x="661634" y="0"/>
                  </a:cubicBezTo>
                  <a:cubicBezTo>
                    <a:pt x="946855" y="-12314"/>
                    <a:pt x="1085329" y="-32420"/>
                    <a:pt x="1323268" y="0"/>
                  </a:cubicBezTo>
                  <a:cubicBezTo>
                    <a:pt x="1317107" y="175749"/>
                    <a:pt x="1311833" y="384411"/>
                    <a:pt x="1323268" y="524320"/>
                  </a:cubicBezTo>
                  <a:cubicBezTo>
                    <a:pt x="1117886" y="545109"/>
                    <a:pt x="870731" y="535343"/>
                    <a:pt x="661634" y="524320"/>
                  </a:cubicBezTo>
                  <a:cubicBezTo>
                    <a:pt x="452537" y="513297"/>
                    <a:pt x="172343" y="492949"/>
                    <a:pt x="0" y="524320"/>
                  </a:cubicBezTo>
                  <a:cubicBezTo>
                    <a:pt x="-21173" y="273773"/>
                    <a:pt x="16197" y="15026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1 </a:t>
              </a:r>
              <a:r>
                <a:rPr lang="fr-FR" sz="1200" b="1" dirty="0" err="1">
                  <a:solidFill>
                    <a:srgbClr val="990033"/>
                  </a:solidFill>
                </a:rPr>
                <a:t>visio</a:t>
              </a:r>
              <a:r>
                <a:rPr lang="fr-FR" sz="1200" b="1" dirty="0">
                  <a:solidFill>
                    <a:srgbClr val="990033"/>
                  </a:solidFill>
                </a:rPr>
                <a:t> / mois</a:t>
              </a:r>
            </a:p>
          </p:txBody>
        </p:sp>
        <p:pic>
          <p:nvPicPr>
            <p:cNvPr id="19" name="Image 18">
              <a:extLst>
                <a:ext uri="{FF2B5EF4-FFF2-40B4-BE49-F238E27FC236}">
                  <a16:creationId xmlns:a16="http://schemas.microsoft.com/office/drawing/2014/main" id="{ED449134-5DB9-E815-975D-D7D58E2057E3}"/>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8633048" flipV="1">
              <a:off x="8840304" y="5431187"/>
              <a:ext cx="886100" cy="983369"/>
            </a:xfrm>
            <a:prstGeom prst="rect">
              <a:avLst/>
            </a:prstGeom>
          </p:spPr>
        </p:pic>
        <p:sp>
          <p:nvSpPr>
            <p:cNvPr id="27" name="Rectangle 26">
              <a:extLst>
                <a:ext uri="{FF2B5EF4-FFF2-40B4-BE49-F238E27FC236}">
                  <a16:creationId xmlns:a16="http://schemas.microsoft.com/office/drawing/2014/main" id="{D368DD9F-6617-BDA2-5C3B-FCF786F2D6CA}"/>
                </a:ext>
              </a:extLst>
            </p:cNvPr>
            <p:cNvSpPr/>
            <p:nvPr/>
          </p:nvSpPr>
          <p:spPr>
            <a:xfrm>
              <a:off x="6984520" y="3910313"/>
              <a:ext cx="1515149" cy="704189"/>
            </a:xfrm>
            <a:custGeom>
              <a:avLst/>
              <a:gdLst>
                <a:gd name="connsiteX0" fmla="*/ 0 w 1515149"/>
                <a:gd name="connsiteY0" fmla="*/ 0 h 704189"/>
                <a:gd name="connsiteX1" fmla="*/ 505050 w 1515149"/>
                <a:gd name="connsiteY1" fmla="*/ 0 h 704189"/>
                <a:gd name="connsiteX2" fmla="*/ 1025251 w 1515149"/>
                <a:gd name="connsiteY2" fmla="*/ 0 h 704189"/>
                <a:gd name="connsiteX3" fmla="*/ 1515149 w 1515149"/>
                <a:gd name="connsiteY3" fmla="*/ 0 h 704189"/>
                <a:gd name="connsiteX4" fmla="*/ 1515149 w 1515149"/>
                <a:gd name="connsiteY4" fmla="*/ 330969 h 704189"/>
                <a:gd name="connsiteX5" fmla="*/ 1515149 w 1515149"/>
                <a:gd name="connsiteY5" fmla="*/ 704189 h 704189"/>
                <a:gd name="connsiteX6" fmla="*/ 994948 w 1515149"/>
                <a:gd name="connsiteY6" fmla="*/ 704189 h 704189"/>
                <a:gd name="connsiteX7" fmla="*/ 535353 w 1515149"/>
                <a:gd name="connsiteY7" fmla="*/ 704189 h 704189"/>
                <a:gd name="connsiteX8" fmla="*/ 0 w 1515149"/>
                <a:gd name="connsiteY8" fmla="*/ 704189 h 704189"/>
                <a:gd name="connsiteX9" fmla="*/ 0 w 1515149"/>
                <a:gd name="connsiteY9" fmla="*/ 359136 h 704189"/>
                <a:gd name="connsiteX10" fmla="*/ 0 w 1515149"/>
                <a:gd name="connsiteY10" fmla="*/ 0 h 70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5149" h="704189" fill="none" extrusionOk="0">
                  <a:moveTo>
                    <a:pt x="0" y="0"/>
                  </a:moveTo>
                  <a:cubicBezTo>
                    <a:pt x="124061" y="-2723"/>
                    <a:pt x="318942" y="16696"/>
                    <a:pt x="505050" y="0"/>
                  </a:cubicBezTo>
                  <a:cubicBezTo>
                    <a:pt x="691158" y="-16696"/>
                    <a:pt x="866512" y="-15603"/>
                    <a:pt x="1025251" y="0"/>
                  </a:cubicBezTo>
                  <a:cubicBezTo>
                    <a:pt x="1183990" y="15603"/>
                    <a:pt x="1272632" y="-3861"/>
                    <a:pt x="1515149" y="0"/>
                  </a:cubicBezTo>
                  <a:cubicBezTo>
                    <a:pt x="1529745" y="119255"/>
                    <a:pt x="1513974" y="191040"/>
                    <a:pt x="1515149" y="330969"/>
                  </a:cubicBezTo>
                  <a:cubicBezTo>
                    <a:pt x="1516324" y="470898"/>
                    <a:pt x="1508425" y="533360"/>
                    <a:pt x="1515149" y="704189"/>
                  </a:cubicBezTo>
                  <a:cubicBezTo>
                    <a:pt x="1331270" y="724169"/>
                    <a:pt x="1238775" y="689801"/>
                    <a:pt x="994948" y="704189"/>
                  </a:cubicBezTo>
                  <a:cubicBezTo>
                    <a:pt x="751121" y="718577"/>
                    <a:pt x="678942" y="717270"/>
                    <a:pt x="535353" y="704189"/>
                  </a:cubicBezTo>
                  <a:cubicBezTo>
                    <a:pt x="391765" y="691108"/>
                    <a:pt x="163562" y="705474"/>
                    <a:pt x="0" y="704189"/>
                  </a:cubicBezTo>
                  <a:cubicBezTo>
                    <a:pt x="7752" y="566606"/>
                    <a:pt x="-7023" y="430040"/>
                    <a:pt x="0" y="359136"/>
                  </a:cubicBezTo>
                  <a:cubicBezTo>
                    <a:pt x="7023" y="288232"/>
                    <a:pt x="15215" y="119219"/>
                    <a:pt x="0" y="0"/>
                  </a:cubicBezTo>
                  <a:close/>
                </a:path>
                <a:path w="1515149" h="704189" stroke="0" extrusionOk="0">
                  <a:moveTo>
                    <a:pt x="0" y="0"/>
                  </a:moveTo>
                  <a:cubicBezTo>
                    <a:pt x="224556" y="7090"/>
                    <a:pt x="360915" y="22282"/>
                    <a:pt x="505050" y="0"/>
                  </a:cubicBezTo>
                  <a:cubicBezTo>
                    <a:pt x="649185" y="-22282"/>
                    <a:pt x="844151" y="-18044"/>
                    <a:pt x="1010099" y="0"/>
                  </a:cubicBezTo>
                  <a:cubicBezTo>
                    <a:pt x="1176047" y="18044"/>
                    <a:pt x="1262658" y="-11183"/>
                    <a:pt x="1515149" y="0"/>
                  </a:cubicBezTo>
                  <a:cubicBezTo>
                    <a:pt x="1518819" y="112670"/>
                    <a:pt x="1531199" y="253841"/>
                    <a:pt x="1515149" y="359136"/>
                  </a:cubicBezTo>
                  <a:cubicBezTo>
                    <a:pt x="1499099" y="464431"/>
                    <a:pt x="1503653" y="595176"/>
                    <a:pt x="1515149" y="704189"/>
                  </a:cubicBezTo>
                  <a:cubicBezTo>
                    <a:pt x="1380412" y="705159"/>
                    <a:pt x="1150290" y="695556"/>
                    <a:pt x="1040402" y="704189"/>
                  </a:cubicBezTo>
                  <a:cubicBezTo>
                    <a:pt x="930514" y="712822"/>
                    <a:pt x="662666" y="690384"/>
                    <a:pt x="565656" y="704189"/>
                  </a:cubicBezTo>
                  <a:cubicBezTo>
                    <a:pt x="468646" y="717994"/>
                    <a:pt x="211571" y="719722"/>
                    <a:pt x="0" y="704189"/>
                  </a:cubicBezTo>
                  <a:cubicBezTo>
                    <a:pt x="13292" y="550677"/>
                    <a:pt x="11720" y="512322"/>
                    <a:pt x="0" y="366178"/>
                  </a:cubicBezTo>
                  <a:cubicBezTo>
                    <a:pt x="-11720" y="220034"/>
                    <a:pt x="4567" y="163751"/>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30 minutes max</a:t>
              </a:r>
            </a:p>
          </p:txBody>
        </p:sp>
        <p:pic>
          <p:nvPicPr>
            <p:cNvPr id="26" name="Image 25">
              <a:extLst>
                <a:ext uri="{FF2B5EF4-FFF2-40B4-BE49-F238E27FC236}">
                  <a16:creationId xmlns:a16="http://schemas.microsoft.com/office/drawing/2014/main" id="{38BA00E3-AADB-EC6C-9055-58F5F0333D8D}"/>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2295028" flipH="1">
              <a:off x="7090852" y="4513193"/>
              <a:ext cx="881846" cy="683603"/>
            </a:xfrm>
            <a:prstGeom prst="rect">
              <a:avLst/>
            </a:prstGeom>
          </p:spPr>
        </p:pic>
        <p:sp>
          <p:nvSpPr>
            <p:cNvPr id="55" name="Rectangle 54">
              <a:extLst>
                <a:ext uri="{FF2B5EF4-FFF2-40B4-BE49-F238E27FC236}">
                  <a16:creationId xmlns:a16="http://schemas.microsoft.com/office/drawing/2014/main" id="{9FF53A51-66D3-A906-A709-7176D5AB0627}"/>
                </a:ext>
              </a:extLst>
            </p:cNvPr>
            <p:cNvSpPr/>
            <p:nvPr/>
          </p:nvSpPr>
          <p:spPr>
            <a:xfrm>
              <a:off x="9340163" y="4283758"/>
              <a:ext cx="1905736" cy="858095"/>
            </a:xfrm>
            <a:custGeom>
              <a:avLst/>
              <a:gdLst>
                <a:gd name="connsiteX0" fmla="*/ 0 w 1905736"/>
                <a:gd name="connsiteY0" fmla="*/ 0 h 858095"/>
                <a:gd name="connsiteX1" fmla="*/ 635245 w 1905736"/>
                <a:gd name="connsiteY1" fmla="*/ 0 h 858095"/>
                <a:gd name="connsiteX2" fmla="*/ 1289548 w 1905736"/>
                <a:gd name="connsiteY2" fmla="*/ 0 h 858095"/>
                <a:gd name="connsiteX3" fmla="*/ 1905736 w 1905736"/>
                <a:gd name="connsiteY3" fmla="*/ 0 h 858095"/>
                <a:gd name="connsiteX4" fmla="*/ 1905736 w 1905736"/>
                <a:gd name="connsiteY4" fmla="*/ 403305 h 858095"/>
                <a:gd name="connsiteX5" fmla="*/ 1905736 w 1905736"/>
                <a:gd name="connsiteY5" fmla="*/ 858095 h 858095"/>
                <a:gd name="connsiteX6" fmla="*/ 1251433 w 1905736"/>
                <a:gd name="connsiteY6" fmla="*/ 858095 h 858095"/>
                <a:gd name="connsiteX7" fmla="*/ 673360 w 1905736"/>
                <a:gd name="connsiteY7" fmla="*/ 858095 h 858095"/>
                <a:gd name="connsiteX8" fmla="*/ 0 w 1905736"/>
                <a:gd name="connsiteY8" fmla="*/ 858095 h 858095"/>
                <a:gd name="connsiteX9" fmla="*/ 0 w 1905736"/>
                <a:gd name="connsiteY9" fmla="*/ 437628 h 858095"/>
                <a:gd name="connsiteX10" fmla="*/ 0 w 1905736"/>
                <a:gd name="connsiteY10" fmla="*/ 0 h 858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736" h="858095" fill="none" extrusionOk="0">
                  <a:moveTo>
                    <a:pt x="0" y="0"/>
                  </a:moveTo>
                  <a:cubicBezTo>
                    <a:pt x="278082" y="28832"/>
                    <a:pt x="430338" y="5584"/>
                    <a:pt x="635245" y="0"/>
                  </a:cubicBezTo>
                  <a:cubicBezTo>
                    <a:pt x="840153" y="-5584"/>
                    <a:pt x="1054387" y="18079"/>
                    <a:pt x="1289548" y="0"/>
                  </a:cubicBezTo>
                  <a:cubicBezTo>
                    <a:pt x="1524709" y="-18079"/>
                    <a:pt x="1625202" y="22143"/>
                    <a:pt x="1905736" y="0"/>
                  </a:cubicBezTo>
                  <a:cubicBezTo>
                    <a:pt x="1910672" y="177635"/>
                    <a:pt x="1891172" y="288443"/>
                    <a:pt x="1905736" y="403305"/>
                  </a:cubicBezTo>
                  <a:cubicBezTo>
                    <a:pt x="1920300" y="518168"/>
                    <a:pt x="1924997" y="687840"/>
                    <a:pt x="1905736" y="858095"/>
                  </a:cubicBezTo>
                  <a:cubicBezTo>
                    <a:pt x="1669687" y="871518"/>
                    <a:pt x="1445105" y="839293"/>
                    <a:pt x="1251433" y="858095"/>
                  </a:cubicBezTo>
                  <a:cubicBezTo>
                    <a:pt x="1057761" y="876897"/>
                    <a:pt x="857233" y="869555"/>
                    <a:pt x="673360" y="858095"/>
                  </a:cubicBezTo>
                  <a:cubicBezTo>
                    <a:pt x="489487" y="846635"/>
                    <a:pt x="161370" y="876540"/>
                    <a:pt x="0" y="858095"/>
                  </a:cubicBezTo>
                  <a:cubicBezTo>
                    <a:pt x="8020" y="656415"/>
                    <a:pt x="5048" y="553785"/>
                    <a:pt x="0" y="437628"/>
                  </a:cubicBezTo>
                  <a:cubicBezTo>
                    <a:pt x="-5048" y="321471"/>
                    <a:pt x="-10995" y="165573"/>
                    <a:pt x="0" y="0"/>
                  </a:cubicBezTo>
                  <a:close/>
                </a:path>
                <a:path w="1905736" h="858095" stroke="0" extrusionOk="0">
                  <a:moveTo>
                    <a:pt x="0" y="0"/>
                  </a:moveTo>
                  <a:cubicBezTo>
                    <a:pt x="298100" y="5409"/>
                    <a:pt x="466016" y="-24255"/>
                    <a:pt x="635245" y="0"/>
                  </a:cubicBezTo>
                  <a:cubicBezTo>
                    <a:pt x="804475" y="24255"/>
                    <a:pt x="1106334" y="-14257"/>
                    <a:pt x="1270491" y="0"/>
                  </a:cubicBezTo>
                  <a:cubicBezTo>
                    <a:pt x="1434648" y="14257"/>
                    <a:pt x="1598124" y="-29763"/>
                    <a:pt x="1905736" y="0"/>
                  </a:cubicBezTo>
                  <a:cubicBezTo>
                    <a:pt x="1919297" y="116551"/>
                    <a:pt x="1915486" y="247028"/>
                    <a:pt x="1905736" y="437628"/>
                  </a:cubicBezTo>
                  <a:cubicBezTo>
                    <a:pt x="1895986" y="628228"/>
                    <a:pt x="1902274" y="712212"/>
                    <a:pt x="1905736" y="858095"/>
                  </a:cubicBezTo>
                  <a:cubicBezTo>
                    <a:pt x="1706976" y="876495"/>
                    <a:pt x="1565263" y="881102"/>
                    <a:pt x="1308605" y="858095"/>
                  </a:cubicBezTo>
                  <a:cubicBezTo>
                    <a:pt x="1051947" y="835088"/>
                    <a:pt x="973923" y="861494"/>
                    <a:pt x="711475" y="858095"/>
                  </a:cubicBezTo>
                  <a:cubicBezTo>
                    <a:pt x="449027" y="854697"/>
                    <a:pt x="184039" y="863544"/>
                    <a:pt x="0" y="858095"/>
                  </a:cubicBezTo>
                  <a:cubicBezTo>
                    <a:pt x="9913" y="715455"/>
                    <a:pt x="17862" y="649635"/>
                    <a:pt x="0" y="446209"/>
                  </a:cubicBezTo>
                  <a:cubicBezTo>
                    <a:pt x="-17862" y="242783"/>
                    <a:pt x="-3308" y="17477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Invitation envoyée aux DA et Promoteurs</a:t>
              </a:r>
            </a:p>
          </p:txBody>
        </p:sp>
        <p:pic>
          <p:nvPicPr>
            <p:cNvPr id="57" name="Image 56">
              <a:extLst>
                <a:ext uri="{FF2B5EF4-FFF2-40B4-BE49-F238E27FC236}">
                  <a16:creationId xmlns:a16="http://schemas.microsoft.com/office/drawing/2014/main" id="{875E5377-E55C-DEE5-B753-E4EA32338E6F}"/>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6200000" flipV="1">
              <a:off x="8521867" y="4600227"/>
              <a:ext cx="950089" cy="887014"/>
            </a:xfrm>
            <a:prstGeom prst="rect">
              <a:avLst/>
            </a:prstGeom>
          </p:spPr>
        </p:pic>
        <p:sp>
          <p:nvSpPr>
            <p:cNvPr id="38" name="Rectangle 37">
              <a:extLst>
                <a:ext uri="{FF2B5EF4-FFF2-40B4-BE49-F238E27FC236}">
                  <a16:creationId xmlns:a16="http://schemas.microsoft.com/office/drawing/2014/main" id="{B070A6B5-1698-EB2A-0030-E822DE3B197B}"/>
                </a:ext>
              </a:extLst>
            </p:cNvPr>
            <p:cNvSpPr/>
            <p:nvPr/>
          </p:nvSpPr>
          <p:spPr>
            <a:xfrm>
              <a:off x="5148496" y="5744349"/>
              <a:ext cx="1149282" cy="686266"/>
            </a:xfrm>
            <a:custGeom>
              <a:avLst/>
              <a:gdLst>
                <a:gd name="connsiteX0" fmla="*/ 0 w 1149282"/>
                <a:gd name="connsiteY0" fmla="*/ 0 h 686266"/>
                <a:gd name="connsiteX1" fmla="*/ 551655 w 1149282"/>
                <a:gd name="connsiteY1" fmla="*/ 0 h 686266"/>
                <a:gd name="connsiteX2" fmla="*/ 1149282 w 1149282"/>
                <a:gd name="connsiteY2" fmla="*/ 0 h 686266"/>
                <a:gd name="connsiteX3" fmla="*/ 1149282 w 1149282"/>
                <a:gd name="connsiteY3" fmla="*/ 686266 h 686266"/>
                <a:gd name="connsiteX4" fmla="*/ 597627 w 1149282"/>
                <a:gd name="connsiteY4" fmla="*/ 686266 h 686266"/>
                <a:gd name="connsiteX5" fmla="*/ 0 w 1149282"/>
                <a:gd name="connsiteY5" fmla="*/ 686266 h 686266"/>
                <a:gd name="connsiteX6" fmla="*/ 0 w 1149282"/>
                <a:gd name="connsiteY6" fmla="*/ 0 h 6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82" h="686266" fill="none" extrusionOk="0">
                  <a:moveTo>
                    <a:pt x="0" y="0"/>
                  </a:moveTo>
                  <a:cubicBezTo>
                    <a:pt x="233035" y="-22706"/>
                    <a:pt x="318840" y="1203"/>
                    <a:pt x="551655" y="0"/>
                  </a:cubicBezTo>
                  <a:cubicBezTo>
                    <a:pt x="784471" y="-1203"/>
                    <a:pt x="872797" y="6757"/>
                    <a:pt x="1149282" y="0"/>
                  </a:cubicBezTo>
                  <a:cubicBezTo>
                    <a:pt x="1174772" y="170803"/>
                    <a:pt x="1149607" y="513470"/>
                    <a:pt x="1149282" y="686266"/>
                  </a:cubicBezTo>
                  <a:cubicBezTo>
                    <a:pt x="954926" y="674118"/>
                    <a:pt x="804329" y="670762"/>
                    <a:pt x="597627" y="686266"/>
                  </a:cubicBezTo>
                  <a:cubicBezTo>
                    <a:pt x="390925" y="701770"/>
                    <a:pt x="240816" y="668244"/>
                    <a:pt x="0" y="686266"/>
                  </a:cubicBezTo>
                  <a:cubicBezTo>
                    <a:pt x="1654" y="446402"/>
                    <a:pt x="-2509" y="261462"/>
                    <a:pt x="0" y="0"/>
                  </a:cubicBezTo>
                  <a:close/>
                </a:path>
                <a:path w="1149282" h="686266" stroke="0" extrusionOk="0">
                  <a:moveTo>
                    <a:pt x="0" y="0"/>
                  </a:moveTo>
                  <a:cubicBezTo>
                    <a:pt x="167142" y="-13266"/>
                    <a:pt x="391625" y="2868"/>
                    <a:pt x="574641" y="0"/>
                  </a:cubicBezTo>
                  <a:cubicBezTo>
                    <a:pt x="757657" y="-2868"/>
                    <a:pt x="885398" y="25448"/>
                    <a:pt x="1149282" y="0"/>
                  </a:cubicBezTo>
                  <a:cubicBezTo>
                    <a:pt x="1120023" y="163434"/>
                    <a:pt x="1153143" y="407216"/>
                    <a:pt x="1149282" y="686266"/>
                  </a:cubicBezTo>
                  <a:cubicBezTo>
                    <a:pt x="1020811" y="684796"/>
                    <a:pt x="712305" y="675001"/>
                    <a:pt x="574641" y="686266"/>
                  </a:cubicBezTo>
                  <a:cubicBezTo>
                    <a:pt x="436977" y="697531"/>
                    <a:pt x="164059" y="659048"/>
                    <a:pt x="0" y="686266"/>
                  </a:cubicBezTo>
                  <a:cubicBezTo>
                    <a:pt x="-15970" y="368755"/>
                    <a:pt x="-1722" y="26999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1 thématique par visio</a:t>
              </a:r>
            </a:p>
          </p:txBody>
        </p:sp>
        <p:pic>
          <p:nvPicPr>
            <p:cNvPr id="41" name="Image 40">
              <a:extLst>
                <a:ext uri="{FF2B5EF4-FFF2-40B4-BE49-F238E27FC236}">
                  <a16:creationId xmlns:a16="http://schemas.microsoft.com/office/drawing/2014/main" id="{D3ECC960-CAC6-D986-1BE7-B6F319E519B1}"/>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8546860" flipH="1">
              <a:off x="6038411" y="5866943"/>
              <a:ext cx="1161154" cy="687546"/>
            </a:xfrm>
            <a:prstGeom prst="rect">
              <a:avLst/>
            </a:prstGeom>
          </p:spPr>
        </p:pic>
        <p:sp>
          <p:nvSpPr>
            <p:cNvPr id="169" name="Rectangle 168">
              <a:extLst>
                <a:ext uri="{FF2B5EF4-FFF2-40B4-BE49-F238E27FC236}">
                  <a16:creationId xmlns:a16="http://schemas.microsoft.com/office/drawing/2014/main" id="{DFEACA77-A0FA-A80D-45DA-5794553A5611}"/>
                </a:ext>
              </a:extLst>
            </p:cNvPr>
            <p:cNvSpPr/>
            <p:nvPr/>
          </p:nvSpPr>
          <p:spPr>
            <a:xfrm>
              <a:off x="5104662" y="4391506"/>
              <a:ext cx="1251734" cy="639763"/>
            </a:xfrm>
            <a:custGeom>
              <a:avLst/>
              <a:gdLst>
                <a:gd name="connsiteX0" fmla="*/ 0 w 1251734"/>
                <a:gd name="connsiteY0" fmla="*/ 0 h 639763"/>
                <a:gd name="connsiteX1" fmla="*/ 600832 w 1251734"/>
                <a:gd name="connsiteY1" fmla="*/ 0 h 639763"/>
                <a:gd name="connsiteX2" fmla="*/ 1251734 w 1251734"/>
                <a:gd name="connsiteY2" fmla="*/ 0 h 639763"/>
                <a:gd name="connsiteX3" fmla="*/ 1251734 w 1251734"/>
                <a:gd name="connsiteY3" fmla="*/ 639763 h 639763"/>
                <a:gd name="connsiteX4" fmla="*/ 650902 w 1251734"/>
                <a:gd name="connsiteY4" fmla="*/ 639763 h 639763"/>
                <a:gd name="connsiteX5" fmla="*/ 0 w 1251734"/>
                <a:gd name="connsiteY5" fmla="*/ 639763 h 639763"/>
                <a:gd name="connsiteX6" fmla="*/ 0 w 1251734"/>
                <a:gd name="connsiteY6" fmla="*/ 0 h 63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1734" h="639763" fill="none" extrusionOk="0">
                  <a:moveTo>
                    <a:pt x="0" y="0"/>
                  </a:moveTo>
                  <a:cubicBezTo>
                    <a:pt x="287365" y="18762"/>
                    <a:pt x="345293" y="13476"/>
                    <a:pt x="600832" y="0"/>
                  </a:cubicBezTo>
                  <a:cubicBezTo>
                    <a:pt x="856371" y="-13476"/>
                    <a:pt x="1108422" y="-18960"/>
                    <a:pt x="1251734" y="0"/>
                  </a:cubicBezTo>
                  <a:cubicBezTo>
                    <a:pt x="1272692" y="155040"/>
                    <a:pt x="1228079" y="421651"/>
                    <a:pt x="1251734" y="639763"/>
                  </a:cubicBezTo>
                  <a:cubicBezTo>
                    <a:pt x="1116855" y="617116"/>
                    <a:pt x="904106" y="624341"/>
                    <a:pt x="650902" y="639763"/>
                  </a:cubicBezTo>
                  <a:cubicBezTo>
                    <a:pt x="397698" y="655185"/>
                    <a:pt x="242048" y="666750"/>
                    <a:pt x="0" y="639763"/>
                  </a:cubicBezTo>
                  <a:cubicBezTo>
                    <a:pt x="-20035" y="511524"/>
                    <a:pt x="-5375" y="300297"/>
                    <a:pt x="0" y="0"/>
                  </a:cubicBezTo>
                  <a:close/>
                </a:path>
                <a:path w="1251734" h="639763" stroke="0" extrusionOk="0">
                  <a:moveTo>
                    <a:pt x="0" y="0"/>
                  </a:moveTo>
                  <a:cubicBezTo>
                    <a:pt x="268785" y="-18614"/>
                    <a:pt x="315018" y="-2574"/>
                    <a:pt x="625867" y="0"/>
                  </a:cubicBezTo>
                  <a:cubicBezTo>
                    <a:pt x="936716" y="2574"/>
                    <a:pt x="1095316" y="-17527"/>
                    <a:pt x="1251734" y="0"/>
                  </a:cubicBezTo>
                  <a:cubicBezTo>
                    <a:pt x="1253428" y="167245"/>
                    <a:pt x="1270475" y="465723"/>
                    <a:pt x="1251734" y="639763"/>
                  </a:cubicBezTo>
                  <a:cubicBezTo>
                    <a:pt x="1000786" y="638226"/>
                    <a:pt x="913048" y="618299"/>
                    <a:pt x="625867" y="639763"/>
                  </a:cubicBezTo>
                  <a:cubicBezTo>
                    <a:pt x="338686" y="661227"/>
                    <a:pt x="259125" y="624914"/>
                    <a:pt x="0" y="639763"/>
                  </a:cubicBezTo>
                  <a:cubicBezTo>
                    <a:pt x="3965" y="416416"/>
                    <a:pt x="-31333" y="150203"/>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Les vendredis à 9h30</a:t>
              </a:r>
            </a:p>
          </p:txBody>
        </p:sp>
        <p:pic>
          <p:nvPicPr>
            <p:cNvPr id="170" name="Image 169">
              <a:extLst>
                <a:ext uri="{FF2B5EF4-FFF2-40B4-BE49-F238E27FC236}">
                  <a16:creationId xmlns:a16="http://schemas.microsoft.com/office/drawing/2014/main" id="{32E6A924-BA7A-F4A4-E675-22DC262DC706}"/>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529937" flipH="1">
              <a:off x="5891271" y="4751404"/>
              <a:ext cx="1355862" cy="921008"/>
            </a:xfrm>
            <a:prstGeom prst="rect">
              <a:avLst/>
            </a:prstGeom>
          </p:spPr>
        </p:pic>
        <p:sp>
          <p:nvSpPr>
            <p:cNvPr id="172" name="ZoneTexte 171">
              <a:extLst>
                <a:ext uri="{FF2B5EF4-FFF2-40B4-BE49-F238E27FC236}">
                  <a16:creationId xmlns:a16="http://schemas.microsoft.com/office/drawing/2014/main" id="{FFB1A962-53A0-5CBD-F57C-D830562F7ABA}"/>
                </a:ext>
              </a:extLst>
            </p:cNvPr>
            <p:cNvSpPr txBox="1"/>
            <p:nvPr/>
          </p:nvSpPr>
          <p:spPr>
            <a:xfrm>
              <a:off x="6814605" y="6142424"/>
              <a:ext cx="2017263" cy="230832"/>
            </a:xfrm>
            <a:prstGeom prst="rect">
              <a:avLst/>
            </a:prstGeom>
            <a:noFill/>
          </p:spPr>
          <p:txBody>
            <a:bodyPr wrap="square" rtlCol="0">
              <a:spAutoFit/>
            </a:bodyPr>
            <a:lstStyle/>
            <a:p>
              <a:pPr algn="ctr"/>
              <a:r>
                <a:rPr lang="fr-FR" sz="900" b="1" dirty="0">
                  <a:solidFill>
                    <a:schemeClr val="tx1">
                      <a:lumMod val="65000"/>
                      <a:lumOff val="35000"/>
                    </a:schemeClr>
                  </a:solidFill>
                </a:rPr>
                <a:t>Café Conquête</a:t>
              </a:r>
            </a:p>
          </p:txBody>
        </p:sp>
      </p:grpSp>
      <p:pic>
        <p:nvPicPr>
          <p:cNvPr id="8" name="Image 7">
            <a:extLst>
              <a:ext uri="{FF2B5EF4-FFF2-40B4-BE49-F238E27FC236}">
                <a16:creationId xmlns:a16="http://schemas.microsoft.com/office/drawing/2014/main" id="{1F794526-D614-590D-807B-199F607273BB}"/>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4265497" y="5549229"/>
            <a:ext cx="322403" cy="310019"/>
          </a:xfrm>
          <a:prstGeom prst="rect">
            <a:avLst/>
          </a:prstGeom>
          <a:noFill/>
        </p:spPr>
      </p:pic>
      <p:pic>
        <p:nvPicPr>
          <p:cNvPr id="13" name="Image 12">
            <a:extLst>
              <a:ext uri="{FF2B5EF4-FFF2-40B4-BE49-F238E27FC236}">
                <a16:creationId xmlns:a16="http://schemas.microsoft.com/office/drawing/2014/main" id="{6EC23E2A-40D7-644C-EF3C-954A3BD86CD3}"/>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3624686" y="4689814"/>
            <a:ext cx="322403" cy="310019"/>
          </a:xfrm>
          <a:prstGeom prst="rect">
            <a:avLst/>
          </a:prstGeom>
          <a:noFill/>
        </p:spPr>
      </p:pic>
    </p:spTree>
    <p:extLst>
      <p:ext uri="{BB962C8B-B14F-4D97-AF65-F5344CB8AC3E}">
        <p14:creationId xmlns:p14="http://schemas.microsoft.com/office/powerpoint/2010/main" val="2443596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contenu 10">
            <a:extLst>
              <a:ext uri="{FF2B5EF4-FFF2-40B4-BE49-F238E27FC236}">
                <a16:creationId xmlns:a16="http://schemas.microsoft.com/office/drawing/2014/main" id="{999ABA91-C76A-9AF1-87BF-5A9AC41FC7C8}"/>
              </a:ext>
            </a:extLst>
          </p:cNvPr>
          <p:cNvSpPr txBox="1">
            <a:spLocks/>
          </p:cNvSpPr>
          <p:nvPr/>
        </p:nvSpPr>
        <p:spPr>
          <a:xfrm>
            <a:off x="502995" y="1027367"/>
            <a:ext cx="11234259" cy="1407907"/>
          </a:xfrm>
          <a:prstGeom prst="rect">
            <a:avLst/>
          </a:prstGeom>
          <a:noFill/>
        </p:spPr>
        <p:txBody>
          <a:bodyPr vert="horz" lIns="0" tIns="0" rIns="0" bIns="0" rtlCol="0">
            <a:no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400" b="1" kern="0" dirty="0">
                <a:solidFill>
                  <a:srgbClr val="C00000"/>
                </a:solidFill>
              </a:rPr>
              <a:t>Simple, rapide et sécurisé, </a:t>
            </a:r>
            <a:r>
              <a:rPr lang="fr-FR" sz="1400" kern="0" dirty="0"/>
              <a:t>le parcours EERD est également accessible au prospect à partir du site internet de la CEGEE (parcours web) ou par un lien transmis par le conseiller (parcours conseiller). </a:t>
            </a:r>
          </a:p>
          <a:p>
            <a:r>
              <a:rPr lang="fr-FR" sz="1400" b="1" kern="0" dirty="0">
                <a:solidFill>
                  <a:srgbClr val="C00000"/>
                </a:solidFill>
              </a:rPr>
              <a:t>Le parcours permet d’alléger les étapes administratives </a:t>
            </a:r>
            <a:r>
              <a:rPr lang="fr-FR" sz="1400" kern="0" dirty="0"/>
              <a:t>en  agence et de gagner du temps commercial. Les informations saisies par le prospect permettent d’alimenter le SI et les pièces justificatives sont classées automatiquement (y compris l’EAI, le PPE et l’Opt-in). </a:t>
            </a:r>
          </a:p>
          <a:p>
            <a:pPr marL="0" indent="0">
              <a:buNone/>
            </a:pPr>
            <a:endParaRPr lang="fr-FR" sz="1400" kern="0" dirty="0"/>
          </a:p>
          <a:p>
            <a:endParaRPr lang="fr-FR" sz="1400" kern="0" dirty="0"/>
          </a:p>
          <a:p>
            <a:pPr marL="812800" lvl="2" indent="0">
              <a:buFontTx/>
              <a:buNone/>
            </a:pPr>
            <a:endParaRPr lang="fr-FR" sz="1400" kern="0" dirty="0"/>
          </a:p>
          <a:p>
            <a:pPr lvl="3"/>
            <a:endParaRPr lang="fr-FR" sz="1400" kern="0" dirty="0"/>
          </a:p>
        </p:txBody>
      </p:sp>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Booster la </a:t>
            </a:r>
            <a:r>
              <a:rPr lang="fr-FR" dirty="0">
                <a:solidFill>
                  <a:srgbClr val="C00000"/>
                </a:solidFill>
              </a:rPr>
              <a:t>conquête </a:t>
            </a:r>
            <a:r>
              <a:rPr lang="fr-FR" dirty="0">
                <a:solidFill>
                  <a:schemeClr val="tx1">
                    <a:lumMod val="75000"/>
                    <a:lumOff val="25000"/>
                  </a:schemeClr>
                </a:solidFill>
              </a:rPr>
              <a:t>avec</a:t>
            </a:r>
            <a:r>
              <a:rPr lang="fr-FR" dirty="0">
                <a:solidFill>
                  <a:srgbClr val="C00000"/>
                </a:solidFill>
              </a:rPr>
              <a:t> l’Entrée En Relation Digitale (EERD) Part.</a:t>
            </a:r>
            <a:endParaRPr lang="fr-FR" dirty="0">
              <a:solidFill>
                <a:schemeClr val="tx1">
                  <a:lumMod val="75000"/>
                  <a:lumOff val="25000"/>
                </a:schemeClr>
              </a:solidFill>
            </a:endParaRP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Rectangle 2">
            <a:extLst>
              <a:ext uri="{FF2B5EF4-FFF2-40B4-BE49-F238E27FC236}">
                <a16:creationId xmlns:a16="http://schemas.microsoft.com/office/drawing/2014/main" id="{9E1057B8-003D-5A4B-B0DE-BD1BBEA5169D}"/>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59" name="Espace réservé du contenu 8">
            <a:extLst>
              <a:ext uri="{FF2B5EF4-FFF2-40B4-BE49-F238E27FC236}">
                <a16:creationId xmlns:a16="http://schemas.microsoft.com/office/drawing/2014/main" id="{D5268AA8-3FA0-5C6D-2C86-9D56033552B7}"/>
              </a:ext>
            </a:extLst>
          </p:cNvPr>
          <p:cNvSpPr txBox="1">
            <a:spLocks/>
          </p:cNvSpPr>
          <p:nvPr/>
        </p:nvSpPr>
        <p:spPr bwMode="auto">
          <a:xfrm>
            <a:off x="695216" y="2757756"/>
            <a:ext cx="5725208" cy="1532275"/>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0" name="Espace réservé du contenu 8">
            <a:extLst>
              <a:ext uri="{FF2B5EF4-FFF2-40B4-BE49-F238E27FC236}">
                <a16:creationId xmlns:a16="http://schemas.microsoft.com/office/drawing/2014/main" id="{32C3C1B4-961B-6414-8EF1-17128B9DCD4D}"/>
              </a:ext>
            </a:extLst>
          </p:cNvPr>
          <p:cNvSpPr txBox="1">
            <a:spLocks noChangeArrowheads="1"/>
          </p:cNvSpPr>
          <p:nvPr/>
        </p:nvSpPr>
        <p:spPr bwMode="auto">
          <a:xfrm>
            <a:off x="853058" y="261645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Cas d’usage</a:t>
            </a:r>
          </a:p>
        </p:txBody>
      </p:sp>
      <p:sp>
        <p:nvSpPr>
          <p:cNvPr id="61" name="Espace réservé du contenu 8">
            <a:extLst>
              <a:ext uri="{FF2B5EF4-FFF2-40B4-BE49-F238E27FC236}">
                <a16:creationId xmlns:a16="http://schemas.microsoft.com/office/drawing/2014/main" id="{5499B543-0382-D9F3-88AB-6950E5207CBA}"/>
              </a:ext>
            </a:extLst>
          </p:cNvPr>
          <p:cNvSpPr txBox="1">
            <a:spLocks/>
          </p:cNvSpPr>
          <p:nvPr/>
        </p:nvSpPr>
        <p:spPr>
          <a:xfrm>
            <a:off x="582254" y="2965800"/>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Pour faire suite à un premier contact avec le prospect et en anticipation d’un RDV commercial;</a:t>
            </a: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Dans le cadre d’une recommandation, pour établir un contact avec un prospect;</a:t>
            </a: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Lors de forums étudiants ou autres évènements.</a:t>
            </a:r>
          </a:p>
        </p:txBody>
      </p:sp>
      <p:sp>
        <p:nvSpPr>
          <p:cNvPr id="62" name="Espace réservé du contenu 8">
            <a:extLst>
              <a:ext uri="{FF2B5EF4-FFF2-40B4-BE49-F238E27FC236}">
                <a16:creationId xmlns:a16="http://schemas.microsoft.com/office/drawing/2014/main" id="{17A0C895-2133-3368-FB2B-4221752F81C3}"/>
              </a:ext>
            </a:extLst>
          </p:cNvPr>
          <p:cNvSpPr txBox="1">
            <a:spLocks/>
          </p:cNvSpPr>
          <p:nvPr/>
        </p:nvSpPr>
        <p:spPr bwMode="auto">
          <a:xfrm>
            <a:off x="6646348" y="2757756"/>
            <a:ext cx="5174177" cy="1080819"/>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3" name="Espace réservé du contenu 8">
            <a:extLst>
              <a:ext uri="{FF2B5EF4-FFF2-40B4-BE49-F238E27FC236}">
                <a16:creationId xmlns:a16="http://schemas.microsoft.com/office/drawing/2014/main" id="{52CD4806-7955-0E2A-9563-C2A0EA0C0BFD}"/>
              </a:ext>
            </a:extLst>
          </p:cNvPr>
          <p:cNvSpPr txBox="1">
            <a:spLocks noChangeArrowheads="1"/>
          </p:cNvSpPr>
          <p:nvPr/>
        </p:nvSpPr>
        <p:spPr bwMode="auto">
          <a:xfrm>
            <a:off x="6804190" y="261645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Vidéos du parcours</a:t>
            </a:r>
          </a:p>
        </p:txBody>
      </p:sp>
      <p:sp>
        <p:nvSpPr>
          <p:cNvPr id="64" name="Espace réservé du contenu 8">
            <a:extLst>
              <a:ext uri="{FF2B5EF4-FFF2-40B4-BE49-F238E27FC236}">
                <a16:creationId xmlns:a16="http://schemas.microsoft.com/office/drawing/2014/main" id="{E07ED1CE-3F05-39CB-48C1-9C82A2239ECC}"/>
              </a:ext>
            </a:extLst>
          </p:cNvPr>
          <p:cNvSpPr txBox="1">
            <a:spLocks/>
          </p:cNvSpPr>
          <p:nvPr/>
        </p:nvSpPr>
        <p:spPr>
          <a:xfrm>
            <a:off x="6549614" y="3128700"/>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La démarche : </a:t>
            </a:r>
            <a:r>
              <a:rPr lang="fr-FR" sz="1200" dirty="0">
                <a:solidFill>
                  <a:schemeClr val="tx1"/>
                </a:solidFill>
                <a:hlinkClick r:id="rId10"/>
              </a:rPr>
              <a:t>cliquez ici </a:t>
            </a:r>
            <a:endParaRPr lang="fr-FR" sz="1200" dirty="0">
              <a:solidFill>
                <a:schemeClr val="tx1"/>
              </a:solidFill>
            </a:endParaRP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Le déroulé du parcours : </a:t>
            </a:r>
            <a:r>
              <a:rPr lang="fr-FR" sz="1200" dirty="0">
                <a:solidFill>
                  <a:schemeClr val="tx1"/>
                </a:solidFill>
                <a:hlinkClick r:id="rId11"/>
              </a:rPr>
              <a:t>cliquez ici</a:t>
            </a:r>
            <a:endParaRPr lang="fr-FR" sz="1200" dirty="0">
              <a:solidFill>
                <a:schemeClr val="tx1"/>
              </a:solidFill>
            </a:endParaRPr>
          </a:p>
        </p:txBody>
      </p:sp>
      <p:sp>
        <p:nvSpPr>
          <p:cNvPr id="65" name="Espace réservé du contenu 8">
            <a:extLst>
              <a:ext uri="{FF2B5EF4-FFF2-40B4-BE49-F238E27FC236}">
                <a16:creationId xmlns:a16="http://schemas.microsoft.com/office/drawing/2014/main" id="{B32127B9-40B2-CB88-F1CA-5CF74096BBC2}"/>
              </a:ext>
            </a:extLst>
          </p:cNvPr>
          <p:cNvSpPr txBox="1">
            <a:spLocks/>
          </p:cNvSpPr>
          <p:nvPr/>
        </p:nvSpPr>
        <p:spPr bwMode="auto">
          <a:xfrm>
            <a:off x="703330" y="4501466"/>
            <a:ext cx="5725208" cy="1407907"/>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6" name="Espace réservé du contenu 8">
            <a:extLst>
              <a:ext uri="{FF2B5EF4-FFF2-40B4-BE49-F238E27FC236}">
                <a16:creationId xmlns:a16="http://schemas.microsoft.com/office/drawing/2014/main" id="{878719A2-85E6-F5F0-C1DF-9BBE599B1221}"/>
              </a:ext>
            </a:extLst>
          </p:cNvPr>
          <p:cNvSpPr txBox="1">
            <a:spLocks noChangeArrowheads="1"/>
          </p:cNvSpPr>
          <p:nvPr/>
        </p:nvSpPr>
        <p:spPr bwMode="auto">
          <a:xfrm>
            <a:off x="861172" y="436016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Etapes du parcours</a:t>
            </a:r>
          </a:p>
        </p:txBody>
      </p:sp>
      <p:grpSp>
        <p:nvGrpSpPr>
          <p:cNvPr id="67" name="Graphique 1830">
            <a:extLst>
              <a:ext uri="{FF2B5EF4-FFF2-40B4-BE49-F238E27FC236}">
                <a16:creationId xmlns:a16="http://schemas.microsoft.com/office/drawing/2014/main" id="{77622263-ADA4-EC6F-BE64-1129540D4683}"/>
              </a:ext>
            </a:extLst>
          </p:cNvPr>
          <p:cNvGrpSpPr/>
          <p:nvPr/>
        </p:nvGrpSpPr>
        <p:grpSpPr>
          <a:xfrm>
            <a:off x="864783" y="4406123"/>
            <a:ext cx="248961" cy="225774"/>
            <a:chOff x="10483925" y="2904391"/>
            <a:chExt cx="396900" cy="359934"/>
          </a:xfrm>
          <a:noFill/>
        </p:grpSpPr>
        <p:grpSp>
          <p:nvGrpSpPr>
            <p:cNvPr id="68" name="Graphique 1830">
              <a:extLst>
                <a:ext uri="{FF2B5EF4-FFF2-40B4-BE49-F238E27FC236}">
                  <a16:creationId xmlns:a16="http://schemas.microsoft.com/office/drawing/2014/main" id="{846AB869-8E95-14E2-6BC3-324E68B760D4}"/>
                </a:ext>
              </a:extLst>
            </p:cNvPr>
            <p:cNvGrpSpPr/>
            <p:nvPr/>
          </p:nvGrpSpPr>
          <p:grpSpPr>
            <a:xfrm>
              <a:off x="10483925" y="2904391"/>
              <a:ext cx="396900" cy="359934"/>
              <a:chOff x="10483925" y="2904391"/>
              <a:chExt cx="396900" cy="359934"/>
            </a:xfrm>
            <a:grpFill/>
          </p:grpSpPr>
          <p:sp>
            <p:nvSpPr>
              <p:cNvPr id="72" name="Forme libre : forme 71">
                <a:extLst>
                  <a:ext uri="{FF2B5EF4-FFF2-40B4-BE49-F238E27FC236}">
                    <a16:creationId xmlns:a16="http://schemas.microsoft.com/office/drawing/2014/main" id="{862F0300-A122-221B-500A-63683059009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8CEDABB6-B004-9DD6-5E82-F433D30AFA2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7F418BEE-3B68-A7FD-F396-1A5C263C8BA2}"/>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45B129A7-0B24-97D1-8CA9-297AC9CFD4B7}"/>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9EC15585-C01B-FD71-0818-193F27C9E77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87E6928E-7A92-C4EF-D9B2-9A14EEFE889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B13DB760-558B-EDD6-BF8F-578AFA9A130F}"/>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54475266-B90E-2720-0EBA-870470D3A2C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D41FCD64-22F8-4A31-9E05-8CEB980A54A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9E71AAC7-CB38-77DB-0A0F-5B4B091536F8}"/>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D325EF71-14A5-5EFD-AFE3-0F6B154314D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939668B2-29A7-54E5-9D47-51EAD414326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736C08F-1595-14E8-27AC-393736B8120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9" name="Forme libre : forme 68">
              <a:extLst>
                <a:ext uri="{FF2B5EF4-FFF2-40B4-BE49-F238E27FC236}">
                  <a16:creationId xmlns:a16="http://schemas.microsoft.com/office/drawing/2014/main" id="{BB50BCD7-AD0F-37CA-D492-241F00071D0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04A5770D-8591-5B4B-F9E2-37B12F8F80F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62BF0A84-06F4-1AA8-6F53-55D07E85EB9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86" name="Espace réservé du contenu 8">
            <a:extLst>
              <a:ext uri="{FF2B5EF4-FFF2-40B4-BE49-F238E27FC236}">
                <a16:creationId xmlns:a16="http://schemas.microsoft.com/office/drawing/2014/main" id="{135F555F-C10F-2B9D-B3C5-C17450F0CF25}"/>
              </a:ext>
            </a:extLst>
          </p:cNvPr>
          <p:cNvSpPr txBox="1">
            <a:spLocks/>
          </p:cNvSpPr>
          <p:nvPr/>
        </p:nvSpPr>
        <p:spPr>
          <a:xfrm>
            <a:off x="582254" y="4760299"/>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Retrouvez toutes les étapes du parcours dans </a:t>
            </a:r>
            <a:r>
              <a:rPr lang="fr-FR" sz="1200" b="1" dirty="0" err="1">
                <a:solidFill>
                  <a:schemeClr val="tx1"/>
                </a:solidFill>
              </a:rPr>
              <a:t>MyDoc</a:t>
            </a:r>
            <a:r>
              <a:rPr lang="fr-FR" sz="1200" b="1" dirty="0">
                <a:solidFill>
                  <a:schemeClr val="tx1"/>
                </a:solidFill>
              </a:rPr>
              <a:t> </a:t>
            </a:r>
            <a:r>
              <a:rPr lang="fr-FR" sz="1200" dirty="0">
                <a:solidFill>
                  <a:schemeClr val="tx1"/>
                </a:solidFill>
              </a:rPr>
              <a:t>:</a:t>
            </a:r>
          </a:p>
          <a:p>
            <a:pPr marL="468000" lvl="1" indent="0" eaLnBrk="1" fontAlgn="auto" hangingPunct="1">
              <a:spcAft>
                <a:spcPts val="0"/>
              </a:spcAft>
              <a:buClr>
                <a:srgbClr val="990033"/>
              </a:buClr>
              <a:buNone/>
              <a:defRPr/>
            </a:pPr>
            <a:r>
              <a:rPr lang="fr-FR" sz="1200" dirty="0">
                <a:solidFill>
                  <a:schemeClr val="tx1"/>
                </a:solidFill>
              </a:rPr>
              <a:t> </a:t>
            </a:r>
          </a:p>
          <a:p>
            <a:pPr lvl="2" eaLnBrk="1" fontAlgn="auto" hangingPunct="1">
              <a:spcAft>
                <a:spcPts val="0"/>
              </a:spcAft>
              <a:buClr>
                <a:srgbClr val="990033"/>
              </a:buClr>
              <a:defRPr/>
            </a:pPr>
            <a:r>
              <a:rPr lang="fr-FR" sz="1000" dirty="0">
                <a:solidFill>
                  <a:schemeClr val="tx1"/>
                </a:solidFill>
              </a:rPr>
              <a:t>EERD initiative conseiller : </a:t>
            </a:r>
            <a:r>
              <a:rPr lang="fr-FR" sz="1000" dirty="0">
                <a:solidFill>
                  <a:schemeClr val="tx1"/>
                </a:solidFill>
                <a:hlinkClick r:id="rId12"/>
              </a:rPr>
              <a:t>Cliquez ici</a:t>
            </a:r>
            <a:endParaRPr lang="fr-FR" sz="1000" dirty="0">
              <a:solidFill>
                <a:schemeClr val="tx1"/>
              </a:solidFill>
            </a:endParaRPr>
          </a:p>
          <a:p>
            <a:pPr lvl="2" eaLnBrk="1" fontAlgn="auto" hangingPunct="1">
              <a:spcAft>
                <a:spcPts val="0"/>
              </a:spcAft>
              <a:buClr>
                <a:srgbClr val="990033"/>
              </a:buClr>
              <a:defRPr/>
            </a:pPr>
            <a:r>
              <a:rPr lang="fr-FR" sz="1000" dirty="0">
                <a:solidFill>
                  <a:schemeClr val="tx1"/>
                </a:solidFill>
              </a:rPr>
              <a:t>EERD initiative prospect : </a:t>
            </a:r>
            <a:r>
              <a:rPr lang="fr-FR" sz="1000" dirty="0">
                <a:solidFill>
                  <a:schemeClr val="tx1"/>
                </a:solidFill>
                <a:hlinkClick r:id="rId13"/>
              </a:rPr>
              <a:t>Cliquez ici</a:t>
            </a:r>
            <a:endParaRPr lang="fr-FR" sz="1000" dirty="0">
              <a:solidFill>
                <a:schemeClr val="tx1"/>
              </a:solidFill>
            </a:endParaRPr>
          </a:p>
          <a:p>
            <a:pPr lvl="1" eaLnBrk="1" fontAlgn="auto" hangingPunct="1">
              <a:spcAft>
                <a:spcPts val="0"/>
              </a:spcAft>
              <a:buClr>
                <a:srgbClr val="990033"/>
              </a:buClr>
              <a:buFont typeface="Wingdings" panose="05000000000000000000" pitchFamily="2" charset="2"/>
              <a:buChar char="§"/>
              <a:defRPr/>
            </a:pPr>
            <a:endParaRPr lang="fr-FR" sz="1200" dirty="0">
              <a:solidFill>
                <a:schemeClr val="tx1"/>
              </a:solidFill>
            </a:endParaRPr>
          </a:p>
        </p:txBody>
      </p:sp>
      <p:grpSp>
        <p:nvGrpSpPr>
          <p:cNvPr id="87" name="Graphique 1830">
            <a:extLst>
              <a:ext uri="{FF2B5EF4-FFF2-40B4-BE49-F238E27FC236}">
                <a16:creationId xmlns:a16="http://schemas.microsoft.com/office/drawing/2014/main" id="{306DFD0A-E18B-E0FF-3B4A-84555D8E736E}"/>
              </a:ext>
            </a:extLst>
          </p:cNvPr>
          <p:cNvGrpSpPr/>
          <p:nvPr/>
        </p:nvGrpSpPr>
        <p:grpSpPr>
          <a:xfrm>
            <a:off x="881094" y="2655108"/>
            <a:ext cx="248961" cy="225774"/>
            <a:chOff x="10483925" y="2904391"/>
            <a:chExt cx="396900" cy="359934"/>
          </a:xfrm>
          <a:noFill/>
        </p:grpSpPr>
        <p:grpSp>
          <p:nvGrpSpPr>
            <p:cNvPr id="88" name="Graphique 1830">
              <a:extLst>
                <a:ext uri="{FF2B5EF4-FFF2-40B4-BE49-F238E27FC236}">
                  <a16:creationId xmlns:a16="http://schemas.microsoft.com/office/drawing/2014/main" id="{02D8A36F-BE2D-046A-A387-A972CE439A11}"/>
                </a:ext>
              </a:extLst>
            </p:cNvPr>
            <p:cNvGrpSpPr/>
            <p:nvPr/>
          </p:nvGrpSpPr>
          <p:grpSpPr>
            <a:xfrm>
              <a:off x="10483925" y="2904391"/>
              <a:ext cx="396900" cy="359934"/>
              <a:chOff x="10483925" y="2904391"/>
              <a:chExt cx="396900" cy="359934"/>
            </a:xfrm>
            <a:grpFill/>
          </p:grpSpPr>
          <p:sp>
            <p:nvSpPr>
              <p:cNvPr id="92" name="Forme libre : forme 91">
                <a:extLst>
                  <a:ext uri="{FF2B5EF4-FFF2-40B4-BE49-F238E27FC236}">
                    <a16:creationId xmlns:a16="http://schemas.microsoft.com/office/drawing/2014/main" id="{080C0669-0CD3-D1EF-C551-336FC76E57D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C04DD8EA-F8BA-8BF5-B03D-17F7BB823E5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E7FAA84-5D32-5E8A-E004-2658E2F475BA}"/>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87126EF3-A862-9989-02DB-4FB52C7055B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5240289-20D5-E11E-A46B-0F1BD42777EB}"/>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0D2BCD45-12C5-CA96-7801-984363C7AB2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71C1A79F-B556-8E22-F22F-BD5EC370A15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BC2562A6-4ABB-4B8A-7380-0493D30BF40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15D448D9-A54B-3A4B-9955-E2AA25E0C0E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94AF558-7D24-9FEE-5822-CC1925420DC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457A33F3-E5E7-E28C-3C53-EE19EE74B71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DF5526D6-4871-219C-D57E-62D3D831D6C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2158ECEE-ECEC-F32E-BF6D-3423DD4F7DB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89" name="Forme libre : forme 88">
              <a:extLst>
                <a:ext uri="{FF2B5EF4-FFF2-40B4-BE49-F238E27FC236}">
                  <a16:creationId xmlns:a16="http://schemas.microsoft.com/office/drawing/2014/main" id="{A8B06D9D-4F67-66C1-57BF-5512196D2E5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2C935C17-81B6-97A8-0D71-665FFFEE100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5698A259-DAA7-180F-E093-F6E4DA156F1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5" name="Graphique 1830">
            <a:extLst>
              <a:ext uri="{FF2B5EF4-FFF2-40B4-BE49-F238E27FC236}">
                <a16:creationId xmlns:a16="http://schemas.microsoft.com/office/drawing/2014/main" id="{619C3E22-FDF0-EED2-0D05-7B23635B5F86}"/>
              </a:ext>
            </a:extLst>
          </p:cNvPr>
          <p:cNvGrpSpPr/>
          <p:nvPr/>
        </p:nvGrpSpPr>
        <p:grpSpPr>
          <a:xfrm>
            <a:off x="6803807" y="2666186"/>
            <a:ext cx="248961" cy="225774"/>
            <a:chOff x="10483925" y="2904391"/>
            <a:chExt cx="396900" cy="359934"/>
          </a:xfrm>
          <a:noFill/>
        </p:grpSpPr>
        <p:grpSp>
          <p:nvGrpSpPr>
            <p:cNvPr id="106" name="Graphique 1830">
              <a:extLst>
                <a:ext uri="{FF2B5EF4-FFF2-40B4-BE49-F238E27FC236}">
                  <a16:creationId xmlns:a16="http://schemas.microsoft.com/office/drawing/2014/main" id="{3ED1AB2C-C7BF-5F05-F7F7-4785E2F39FCB}"/>
                </a:ext>
              </a:extLst>
            </p:cNvPr>
            <p:cNvGrpSpPr/>
            <p:nvPr/>
          </p:nvGrpSpPr>
          <p:grpSpPr>
            <a:xfrm>
              <a:off x="10483925" y="2904391"/>
              <a:ext cx="396900" cy="359934"/>
              <a:chOff x="10483925" y="2904391"/>
              <a:chExt cx="396900" cy="359934"/>
            </a:xfrm>
            <a:grpFill/>
          </p:grpSpPr>
          <p:sp>
            <p:nvSpPr>
              <p:cNvPr id="110" name="Forme libre : forme 109">
                <a:extLst>
                  <a:ext uri="{FF2B5EF4-FFF2-40B4-BE49-F238E27FC236}">
                    <a16:creationId xmlns:a16="http://schemas.microsoft.com/office/drawing/2014/main" id="{44733D55-A31B-DAD7-65D8-60D6A74DA68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5367B0D0-7777-3E7D-FE76-1F33F71E10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529339B4-7380-B371-3918-B29602BC7D2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CE0EA923-4CD4-A026-00C6-570421ABF5A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EF0029DC-EEA9-3F7B-BA36-9FDF87CF76C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B7F354AD-7F20-FF4A-2494-1D1ACD91FE3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C462DF3F-8AAE-6D5B-881C-D2C67AE2A46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EFD48101-5D18-D5CC-570D-DCEC3428740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8B277C7D-A92D-0FBF-C43C-C088677DE7E4}"/>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4E8FC2C6-2CF1-5A22-2412-6095B9740E8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B5DFD7EA-89C0-CC79-E05E-F210C6B8D32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8A6AD1C2-9EB7-8E2E-0ECC-F23C897BD7F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85BC136C-4443-8981-0F01-E0B5047F004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07" name="Forme libre : forme 106">
              <a:extLst>
                <a:ext uri="{FF2B5EF4-FFF2-40B4-BE49-F238E27FC236}">
                  <a16:creationId xmlns:a16="http://schemas.microsoft.com/office/drawing/2014/main" id="{7E8B804A-9A2A-C433-988F-35D4E8B67595}"/>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291584F3-6EEF-F2B6-8793-E8ACEDE0597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64F9E5E5-42CC-9103-E330-81E78E372A6B}"/>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2050" name="Picture 2" descr="Illustration De Concept De Vidéoconférence De Dessin Animé | Vecteur Premium">
            <a:extLst>
              <a:ext uri="{FF2B5EF4-FFF2-40B4-BE49-F238E27FC236}">
                <a16:creationId xmlns:a16="http://schemas.microsoft.com/office/drawing/2014/main" id="{99FD1E57-7A61-BDC8-54AF-2C47D69E90CD}"/>
              </a:ext>
            </a:extLst>
          </p:cNvPr>
          <p:cNvPicPr>
            <a:picLocks noChangeAspect="1" noChangeArrowheads="1"/>
          </p:cNvPicPr>
          <p:nvPr/>
        </p:nvPicPr>
        <p:blipFill rotWithShape="1">
          <a:blip r:embed="rId14">
            <a:grayscl/>
            <a:extLst>
              <a:ext uri="{28A0092B-C50C-407E-A947-70E740481C1C}">
                <a14:useLocalDpi xmlns:a14="http://schemas.microsoft.com/office/drawing/2010/main" val="0"/>
              </a:ext>
            </a:extLst>
          </a:blip>
          <a:srcRect t="10067" b="7626"/>
          <a:stretch/>
        </p:blipFill>
        <p:spPr bwMode="auto">
          <a:xfrm>
            <a:off x="7867649" y="3938396"/>
            <a:ext cx="2828926" cy="23284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DN Nations - Analyse de marché et conseil stratégique">
            <a:hlinkClick r:id="rId15" action="ppaction://hlinksldjump"/>
            <a:extLst>
              <a:ext uri="{FF2B5EF4-FFF2-40B4-BE49-F238E27FC236}">
                <a16:creationId xmlns:a16="http://schemas.microsoft.com/office/drawing/2014/main" id="{3476A233-5B67-2B5F-8BF6-DF8760A8067A}"/>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354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6463728" y="1816678"/>
            <a:ext cx="5575886" cy="222091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68" name="Espace réservé du contenu 8">
            <a:extLst>
              <a:ext uri="{FF2B5EF4-FFF2-40B4-BE49-F238E27FC236}">
                <a16:creationId xmlns:a16="http://schemas.microsoft.com/office/drawing/2014/main" id="{01E77772-DA0C-FED2-65D5-AD9EC475ED7F}"/>
              </a:ext>
            </a:extLst>
          </p:cNvPr>
          <p:cNvSpPr txBox="1">
            <a:spLocks/>
          </p:cNvSpPr>
          <p:nvPr/>
        </p:nvSpPr>
        <p:spPr>
          <a:xfrm>
            <a:off x="6119932" y="1845372"/>
            <a:ext cx="5879651" cy="190133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solidFill>
                  <a:schemeClr val="accent3"/>
                </a:solidFill>
              </a:rPr>
              <a:t>Nouveau</a:t>
            </a:r>
            <a:r>
              <a:rPr lang="fr-FR" sz="1200" b="1" dirty="0"/>
              <a:t> - Potentiel crédit renouvelable</a:t>
            </a:r>
            <a:r>
              <a:rPr lang="fr-FR" sz="1200" dirty="0"/>
              <a:t>, visualisation et estimation d’un montant de CR qui pourrait être proposé au client : </a:t>
            </a:r>
            <a:r>
              <a:rPr lang="fr-FR" sz="1200" dirty="0">
                <a:hlinkClick r:id="rId2"/>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Mes Alertes !</a:t>
            </a:r>
            <a:r>
              <a:rPr lang="fr-FR" sz="1200" dirty="0"/>
              <a:t> Versement d’allocations, incidents de paiement … comment rester informé en temps réel : </a:t>
            </a:r>
            <a:r>
              <a:rPr lang="fr-FR" sz="1200" dirty="0">
                <a:hlinkClick r:id="rId3"/>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Piloter sa carte ou celle de son enfant mineur </a:t>
            </a:r>
            <a:r>
              <a:rPr lang="fr-FR" sz="1200" dirty="0"/>
              <a:t>depuis l’appli : </a:t>
            </a:r>
            <a:r>
              <a:rPr lang="fr-FR" sz="1200" dirty="0">
                <a:hlinkClick r:id="rId4"/>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Etaler un paiement </a:t>
            </a:r>
            <a:r>
              <a:rPr lang="fr-FR" sz="1200" dirty="0"/>
              <a:t>depuis l’appli en utilisant le Crédit Renouvelable : </a:t>
            </a:r>
            <a:r>
              <a:rPr lang="fr-FR" sz="1200" dirty="0">
                <a:hlinkClick r:id="rId5"/>
              </a:rPr>
              <a:t>cliquez ici</a:t>
            </a:r>
            <a:endParaRPr lang="fr-FR" sz="1200" dirty="0"/>
          </a:p>
        </p:txBody>
      </p:sp>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4335002"/>
            <a:ext cx="5564731" cy="1929441"/>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490464"/>
            <a:ext cx="5725208" cy="198601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477415" y="4769086"/>
            <a:ext cx="5721835" cy="1498985"/>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633983" y="2349164"/>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4175861"/>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6618926" y="1678868"/>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BANCA</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23551" y="4636977"/>
            <a:ext cx="363692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637594" y="2395121"/>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6624842" y="1720434"/>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4229902"/>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41734" y="467631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5" name="Titre 17">
            <a:extLst>
              <a:ext uri="{FF2B5EF4-FFF2-40B4-BE49-F238E27FC236}">
                <a16:creationId xmlns:a16="http://schemas.microsoft.com/office/drawing/2014/main" id="{E42CC67F-C8F0-70B4-840B-5B90810EE44C}"/>
              </a:ext>
            </a:extLst>
          </p:cNvPr>
          <p:cNvSpPr>
            <a:spLocks noGrp="1"/>
          </p:cNvSpPr>
          <p:nvPr>
            <p:ph type="title"/>
          </p:nvPr>
        </p:nvSpPr>
        <p:spPr>
          <a:xfrm>
            <a:off x="479376" y="469508"/>
            <a:ext cx="11560238" cy="384043"/>
          </a:xfrm>
        </p:spPr>
        <p:txBody>
          <a:bodyPr/>
          <a:lstStyle/>
          <a:p>
            <a:r>
              <a:rPr lang="fr-FR" dirty="0">
                <a:solidFill>
                  <a:schemeClr val="tx1">
                    <a:lumMod val="75000"/>
                    <a:lumOff val="25000"/>
                  </a:schemeClr>
                </a:solidFill>
                <a:latin typeface="Montserrat Black"/>
              </a:rPr>
              <a:t>L’</a:t>
            </a:r>
            <a:r>
              <a:rPr lang="fr-FR" dirty="0">
                <a:solidFill>
                  <a:srgbClr val="C00000"/>
                </a:solidFill>
                <a:latin typeface="Montserrat Black"/>
              </a:rPr>
              <a:t>Essentiel</a:t>
            </a:r>
            <a:r>
              <a:rPr lang="fr-FR" dirty="0">
                <a:solidFill>
                  <a:schemeClr val="tx1">
                    <a:lumMod val="75000"/>
                    <a:lumOff val="25000"/>
                  </a:schemeClr>
                </a:solidFill>
                <a:latin typeface="Montserrat Black"/>
              </a:rPr>
              <a:t> du Digital : « Adoptez le </a:t>
            </a:r>
            <a:r>
              <a:rPr lang="fr-FR" dirty="0">
                <a:solidFill>
                  <a:srgbClr val="C00000"/>
                </a:solidFill>
                <a:latin typeface="Montserrat Black"/>
              </a:rPr>
              <a:t>réflexe </a:t>
            </a:r>
            <a:r>
              <a:rPr lang="fr-FR" dirty="0" err="1">
                <a:solidFill>
                  <a:srgbClr val="C00000"/>
                </a:solidFill>
                <a:latin typeface="Montserrat Black"/>
              </a:rPr>
              <a:t>selfcare</a:t>
            </a:r>
            <a:r>
              <a:rPr lang="fr-FR" dirty="0">
                <a:solidFill>
                  <a:srgbClr val="C00000"/>
                </a:solidFill>
                <a:latin typeface="Montserrat Black"/>
              </a:rPr>
              <a:t> ! </a:t>
            </a:r>
            <a:r>
              <a:rPr lang="fr-FR" dirty="0">
                <a:solidFill>
                  <a:schemeClr val="tx1">
                    <a:lumMod val="75000"/>
                    <a:lumOff val="25000"/>
                  </a:schemeClr>
                </a:solidFill>
                <a:latin typeface="Montserrat Black"/>
              </a:rPr>
              <a:t>»</a:t>
            </a:r>
            <a:endParaRPr lang="fr-FR" dirty="0">
              <a:solidFill>
                <a:schemeClr val="tx1">
                  <a:lumMod val="75000"/>
                  <a:lumOff val="25000"/>
                </a:schemeClr>
              </a:solidFill>
            </a:endParaRPr>
          </a:p>
        </p:txBody>
      </p:sp>
      <p:sp>
        <p:nvSpPr>
          <p:cNvPr id="9" name="Rectangle 8">
            <a:extLst>
              <a:ext uri="{FF2B5EF4-FFF2-40B4-BE49-F238E27FC236}">
                <a16:creationId xmlns:a16="http://schemas.microsoft.com/office/drawing/2014/main" id="{ECB2F3ED-56F7-828F-A670-D589CE144785}"/>
              </a:ext>
            </a:extLst>
          </p:cNvPr>
          <p:cNvSpPr/>
          <p:nvPr/>
        </p:nvSpPr>
        <p:spPr>
          <a:xfrm>
            <a:off x="0" y="0"/>
            <a:ext cx="3943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44" name="Espace réservé du contenu 8">
            <a:extLst>
              <a:ext uri="{FF2B5EF4-FFF2-40B4-BE49-F238E27FC236}">
                <a16:creationId xmlns:a16="http://schemas.microsoft.com/office/drawing/2014/main" id="{EE2EC25C-6E62-02F4-CA0B-DDD355B61B6A}"/>
              </a:ext>
            </a:extLst>
          </p:cNvPr>
          <p:cNvSpPr txBox="1">
            <a:spLocks/>
          </p:cNvSpPr>
          <p:nvPr/>
        </p:nvSpPr>
        <p:spPr>
          <a:xfrm>
            <a:off x="363179" y="2698508"/>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00B0F0"/>
              </a:buClr>
              <a:buFont typeface="Wingdings" panose="05000000000000000000" pitchFamily="2" charset="2"/>
              <a:buChar char="§"/>
              <a:defRPr/>
            </a:pPr>
            <a:r>
              <a:rPr lang="fr-FR" sz="1200" b="1" dirty="0">
                <a:solidFill>
                  <a:schemeClr val="accent3"/>
                </a:solidFill>
              </a:rPr>
              <a:t>Nouveau - </a:t>
            </a:r>
            <a:r>
              <a:rPr lang="fr-FR" sz="1200" b="1" dirty="0"/>
              <a:t>souscription Livret A en </a:t>
            </a:r>
            <a:r>
              <a:rPr lang="fr-FR" sz="1200" b="1" dirty="0" err="1"/>
              <a:t>selfcare</a:t>
            </a:r>
            <a:r>
              <a:rPr lang="fr-FR" sz="1200" b="1" dirty="0"/>
              <a:t> !</a:t>
            </a:r>
            <a:br>
              <a:rPr lang="fr-FR" sz="1200" b="1" dirty="0"/>
            </a:br>
            <a:r>
              <a:rPr lang="fr-FR" sz="1200" dirty="0"/>
              <a:t>Le client peut désormais </a:t>
            </a:r>
            <a:r>
              <a:rPr lang="fr-FR" sz="1200" b="1" dirty="0"/>
              <a:t>compléter</a:t>
            </a:r>
            <a:r>
              <a:rPr lang="fr-FR" sz="1200" dirty="0"/>
              <a:t> </a:t>
            </a:r>
            <a:r>
              <a:rPr lang="fr-FR" sz="1200" b="1" dirty="0"/>
              <a:t>et signer électroniquement en toute autonomie </a:t>
            </a:r>
            <a:r>
              <a:rPr lang="fr-FR" sz="1200" dirty="0"/>
              <a:t>une demande de Livret A en </a:t>
            </a:r>
            <a:r>
              <a:rPr lang="fr-FR" sz="1200" dirty="0" err="1"/>
              <a:t>selfcare</a:t>
            </a:r>
            <a:r>
              <a:rPr lang="fr-FR" sz="1200" dirty="0"/>
              <a:t> quand il le souhaite depuis son espace personnel mobile ou web / espace souscrire : </a:t>
            </a:r>
            <a:r>
              <a:rPr lang="fr-FR" sz="1200" dirty="0">
                <a:hlinkClick r:id="rId7"/>
              </a:rPr>
              <a:t>cliquez ici</a:t>
            </a:r>
            <a:endParaRPr lang="fr-FR" sz="1200" dirty="0"/>
          </a:p>
          <a:p>
            <a:pPr lvl="1" eaLnBrk="1" fontAlgn="auto" hangingPunct="1">
              <a:spcAft>
                <a:spcPts val="0"/>
              </a:spcAft>
              <a:buClr>
                <a:srgbClr val="00B0F0"/>
              </a:buClr>
              <a:buFont typeface="Wingdings" panose="05000000000000000000" pitchFamily="2" charset="2"/>
              <a:buChar char="§"/>
              <a:defRPr/>
            </a:pPr>
            <a:r>
              <a:rPr lang="fr-FR" sz="1200" b="1" dirty="0">
                <a:solidFill>
                  <a:schemeClr val="accent3"/>
                </a:solidFill>
              </a:rPr>
              <a:t>Nouveau</a:t>
            </a:r>
            <a:r>
              <a:rPr lang="fr-FR" sz="1200" dirty="0"/>
              <a:t> - </a:t>
            </a:r>
            <a:r>
              <a:rPr lang="fr-FR" sz="1200" b="1" dirty="0"/>
              <a:t>QFD</a:t>
            </a:r>
            <a:r>
              <a:rPr lang="fr-FR" sz="1200" dirty="0"/>
              <a:t> possible en </a:t>
            </a:r>
            <a:r>
              <a:rPr lang="fr-FR" sz="1200" dirty="0" err="1"/>
              <a:t>selfcare</a:t>
            </a:r>
            <a:r>
              <a:rPr lang="fr-FR" sz="1200" dirty="0"/>
              <a:t> </a:t>
            </a:r>
            <a:r>
              <a:rPr lang="fr-FR" sz="1200" dirty="0">
                <a:sym typeface="Wingdings" panose="05000000000000000000" pitchFamily="2" charset="2"/>
              </a:rPr>
              <a:t>et refonte des écrans </a:t>
            </a:r>
            <a:r>
              <a:rPr lang="fr-FR" sz="1200" b="1" dirty="0"/>
              <a:t>QCF / QR </a:t>
            </a:r>
          </a:p>
          <a:p>
            <a:pPr lvl="1" eaLnBrk="1" fontAlgn="auto" hangingPunct="1">
              <a:spcAft>
                <a:spcPts val="0"/>
              </a:spcAft>
              <a:buClr>
                <a:srgbClr val="00B0F0"/>
              </a:buClr>
              <a:buFont typeface="Wingdings" panose="05000000000000000000" pitchFamily="2" charset="2"/>
              <a:buChar char="§"/>
              <a:defRPr/>
            </a:pPr>
            <a:r>
              <a:rPr lang="fr-FR" sz="1200" b="1" dirty="0"/>
              <a:t>Assurance Vie, PERI, </a:t>
            </a:r>
            <a:r>
              <a:rPr lang="fr-FR" sz="1200" dirty="0"/>
              <a:t>possible de réaliser un nouveau </a:t>
            </a:r>
            <a:r>
              <a:rPr lang="fr-FR" sz="1200" b="1" dirty="0"/>
              <a:t>versement </a:t>
            </a:r>
            <a:r>
              <a:rPr lang="fr-FR" sz="1200" dirty="0"/>
              <a:t>simplement et rapidement depuis l’appli ou le site web</a:t>
            </a:r>
          </a:p>
        </p:txBody>
      </p:sp>
      <p:sp>
        <p:nvSpPr>
          <p:cNvPr id="270" name="Espace réservé du contenu 8">
            <a:extLst>
              <a:ext uri="{FF2B5EF4-FFF2-40B4-BE49-F238E27FC236}">
                <a16:creationId xmlns:a16="http://schemas.microsoft.com/office/drawing/2014/main" id="{019358E6-6450-455E-7E89-6D36BC6E9CF1}"/>
              </a:ext>
            </a:extLst>
          </p:cNvPr>
          <p:cNvSpPr txBox="1">
            <a:spLocks/>
          </p:cNvSpPr>
          <p:nvPr/>
        </p:nvSpPr>
        <p:spPr>
          <a:xfrm>
            <a:off x="6259495" y="4557994"/>
            <a:ext cx="5725207" cy="1702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2D050"/>
              </a:buClr>
              <a:buFont typeface="Wingdings" panose="05000000000000000000" pitchFamily="2" charset="2"/>
              <a:buChar char="§"/>
              <a:defRPr/>
            </a:pPr>
            <a:r>
              <a:rPr lang="fr-FR" sz="1200" b="1" dirty="0">
                <a:solidFill>
                  <a:schemeClr val="accent3"/>
                </a:solidFill>
              </a:rPr>
              <a:t>Nouveau</a:t>
            </a:r>
            <a:r>
              <a:rPr lang="fr-FR" sz="1200" b="1" dirty="0"/>
              <a:t> - Edition de 2 actes crédit </a:t>
            </a:r>
            <a:r>
              <a:rPr lang="fr-FR" sz="1200" b="1" dirty="0" err="1"/>
              <a:t>immo</a:t>
            </a:r>
            <a:r>
              <a:rPr lang="fr-FR" sz="1200" b="1" dirty="0"/>
              <a:t> : </a:t>
            </a:r>
            <a:r>
              <a:rPr lang="fr-FR" sz="1200" dirty="0"/>
              <a:t>Le client peut en toute autonomie consulter son crédit, imprimer son tableau d'amortissement, débloquer des fonds et depuis peu, il peut également </a:t>
            </a:r>
            <a:r>
              <a:rPr lang="fr-FR" sz="1200" b="1" dirty="0"/>
              <a:t>éditer</a:t>
            </a:r>
          </a:p>
          <a:p>
            <a:pPr lvl="2" eaLnBrk="1" fontAlgn="auto" hangingPunct="1">
              <a:spcBef>
                <a:spcPts val="300"/>
              </a:spcBef>
              <a:spcAft>
                <a:spcPts val="0"/>
              </a:spcAft>
              <a:buClr>
                <a:srgbClr val="92D050"/>
              </a:buClr>
              <a:defRPr/>
            </a:pPr>
            <a:r>
              <a:rPr lang="fr-FR" dirty="0"/>
              <a:t>le relevé d'intérêt d'emprunt</a:t>
            </a:r>
          </a:p>
          <a:p>
            <a:pPr lvl="2" eaLnBrk="1" fontAlgn="auto" hangingPunct="1">
              <a:spcBef>
                <a:spcPts val="300"/>
              </a:spcBef>
              <a:spcAft>
                <a:spcPts val="0"/>
              </a:spcAft>
              <a:buClr>
                <a:srgbClr val="92D050"/>
              </a:buClr>
              <a:defRPr/>
            </a:pPr>
            <a:r>
              <a:rPr lang="fr-FR" dirty="0"/>
              <a:t>l'attestation de fin de prêt</a:t>
            </a:r>
            <a:endParaRPr lang="fr-FR" sz="1200" b="1" dirty="0"/>
          </a:p>
          <a:p>
            <a:pPr lvl="1" eaLnBrk="1" fontAlgn="auto" hangingPunct="1">
              <a:spcAft>
                <a:spcPts val="0"/>
              </a:spcAft>
              <a:buClr>
                <a:srgbClr val="92D050"/>
              </a:buClr>
              <a:buFont typeface="Wingdings" panose="05000000000000000000" pitchFamily="2" charset="2"/>
              <a:buChar char="§"/>
              <a:defRPr/>
            </a:pPr>
            <a:r>
              <a:rPr lang="fr-FR" sz="1200" b="1" dirty="0"/>
              <a:t>Potentiel conso,</a:t>
            </a:r>
            <a:r>
              <a:rPr lang="fr-FR" sz="1200" dirty="0"/>
              <a:t> visualisation et estimation d’un montant de prêt personnel qui pourrait être proposé au client : </a:t>
            </a:r>
            <a:r>
              <a:rPr lang="fr-FR" sz="1200" dirty="0">
                <a:hlinkClick r:id="rId8"/>
              </a:rPr>
              <a:t>cliquez ici</a:t>
            </a:r>
            <a:endParaRPr lang="fr-FR" sz="1200" dirty="0"/>
          </a:p>
          <a:p>
            <a:pPr lvl="1" eaLnBrk="1" fontAlgn="auto" hangingPunct="1">
              <a:spcAft>
                <a:spcPts val="0"/>
              </a:spcAft>
              <a:buClr>
                <a:srgbClr val="92D050"/>
              </a:buClr>
              <a:buFont typeface="Wingdings" panose="05000000000000000000" pitchFamily="2" charset="2"/>
              <a:buChar char="§"/>
              <a:defRPr/>
            </a:pPr>
            <a:endParaRPr lang="fr-FR" sz="1200" dirty="0"/>
          </a:p>
        </p:txBody>
      </p:sp>
      <p:sp>
        <p:nvSpPr>
          <p:cNvPr id="271" name="Espace réservé du contenu 8">
            <a:extLst>
              <a:ext uri="{FF2B5EF4-FFF2-40B4-BE49-F238E27FC236}">
                <a16:creationId xmlns:a16="http://schemas.microsoft.com/office/drawing/2014/main" id="{B8B2888C-A12D-F8E1-A4C0-858D1F7C74D9}"/>
              </a:ext>
            </a:extLst>
          </p:cNvPr>
          <p:cNvSpPr txBox="1">
            <a:spLocks/>
          </p:cNvSpPr>
          <p:nvPr/>
        </p:nvSpPr>
        <p:spPr>
          <a:xfrm>
            <a:off x="240418" y="4772314"/>
            <a:ext cx="5855582"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rgbClr val="FFC000"/>
              </a:buClr>
              <a:buNone/>
              <a:defRPr/>
            </a:pPr>
            <a:endParaRPr lang="fr-FR" sz="1200" dirty="0"/>
          </a:p>
          <a:p>
            <a:pPr lvl="1" eaLnBrk="1" fontAlgn="auto" hangingPunct="1">
              <a:spcAft>
                <a:spcPts val="0"/>
              </a:spcAft>
              <a:buClr>
                <a:srgbClr val="FFC000"/>
              </a:buClr>
              <a:buFont typeface="Wingdings" panose="05000000000000000000" pitchFamily="2" charset="2"/>
              <a:buChar char="§"/>
              <a:defRPr/>
            </a:pPr>
            <a:r>
              <a:rPr lang="fr-FR" sz="1200" dirty="0"/>
              <a:t>Changement de formule, ajout d’options, déclaration d’un sinistre … </a:t>
            </a:r>
            <a:r>
              <a:rPr lang="fr-FR" sz="1200" b="1" dirty="0"/>
              <a:t>consultation, modification et gestion </a:t>
            </a:r>
            <a:r>
              <a:rPr lang="fr-FR" sz="1200" dirty="0"/>
              <a:t>d’un contrat </a:t>
            </a:r>
            <a:r>
              <a:rPr lang="fr-FR" sz="1200" b="1" dirty="0"/>
              <a:t>AUTO et 2 ROUES </a:t>
            </a:r>
            <a:r>
              <a:rPr lang="fr-FR" sz="1200" dirty="0"/>
              <a:t>en quelques clics depuis l’espace client</a:t>
            </a:r>
          </a:p>
          <a:p>
            <a:pPr lvl="1" eaLnBrk="1" fontAlgn="auto" hangingPunct="1">
              <a:spcAft>
                <a:spcPts val="0"/>
              </a:spcAft>
              <a:buClr>
                <a:srgbClr val="FFC000"/>
              </a:buClr>
              <a:buFont typeface="Wingdings" panose="05000000000000000000" pitchFamily="2" charset="2"/>
              <a:buChar char="§"/>
              <a:defRPr/>
            </a:pPr>
            <a:r>
              <a:rPr lang="fr-FR" sz="1200" dirty="0"/>
              <a:t>Accès à un </a:t>
            </a:r>
            <a:r>
              <a:rPr lang="fr-FR" sz="1200" b="1" dirty="0"/>
              <a:t>simulateur prévoyance </a:t>
            </a:r>
            <a:r>
              <a:rPr lang="fr-FR" sz="1200" b="1" dirty="0" err="1"/>
              <a:t>SECUR’Famille</a:t>
            </a:r>
            <a:r>
              <a:rPr lang="fr-FR" sz="1200" b="1" dirty="0"/>
              <a:t> 2 </a:t>
            </a:r>
            <a:r>
              <a:rPr lang="fr-FR" sz="1200" dirty="0"/>
              <a:t>afin d’estimer le capital qui sera versé aux bénéficiaires : </a:t>
            </a:r>
            <a:r>
              <a:rPr lang="fr-FR" sz="1200" dirty="0">
                <a:hlinkClick r:id="rId9"/>
              </a:rPr>
              <a:t>cliquez ici</a:t>
            </a:r>
            <a:endParaRPr lang="fr-FR" sz="1200" dirty="0"/>
          </a:p>
        </p:txBody>
      </p:sp>
      <p:pic>
        <p:nvPicPr>
          <p:cNvPr id="3" name="Image 2">
            <a:extLst>
              <a:ext uri="{FF2B5EF4-FFF2-40B4-BE49-F238E27FC236}">
                <a16:creationId xmlns:a16="http://schemas.microsoft.com/office/drawing/2014/main" id="{CDD2702B-E682-05F2-3508-96A5A6C73C11}"/>
              </a:ext>
            </a:extLst>
          </p:cNvPr>
          <p:cNvPicPr>
            <a:picLocks noChangeAspect="1"/>
          </p:cNvPicPr>
          <p:nvPr/>
        </p:nvPicPr>
        <p:blipFill>
          <a:blip r:embed="rId10">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4" name="Espace réservé du contenu 8">
            <a:extLst>
              <a:ext uri="{FF2B5EF4-FFF2-40B4-BE49-F238E27FC236}">
                <a16:creationId xmlns:a16="http://schemas.microsoft.com/office/drawing/2014/main" id="{100F3ED2-4AF8-19BD-CBFB-2742A1763DFA}"/>
              </a:ext>
            </a:extLst>
          </p:cNvPr>
          <p:cNvSpPr txBox="1">
            <a:spLocks/>
          </p:cNvSpPr>
          <p:nvPr/>
        </p:nvSpPr>
        <p:spPr>
          <a:xfrm>
            <a:off x="-181555" y="798370"/>
            <a:ext cx="6124045"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2" eaLnBrk="1" fontAlgn="auto" hangingPunct="1">
              <a:spcBef>
                <a:spcPts val="300"/>
              </a:spcBef>
              <a:spcAft>
                <a:spcPts val="0"/>
              </a:spcAft>
              <a:buClr>
                <a:schemeClr val="bg2">
                  <a:lumMod val="60000"/>
                  <a:lumOff val="40000"/>
                </a:schemeClr>
              </a:buClr>
              <a:defRPr/>
            </a:pPr>
            <a:r>
              <a:rPr lang="fr-FR" b="1" dirty="0"/>
              <a:t>(Re)découvrez tout le potentiel de l’espace client !</a:t>
            </a:r>
            <a:r>
              <a:rPr lang="fr-FR" dirty="0"/>
              <a:t> </a:t>
            </a:r>
            <a:br>
              <a:rPr lang="fr-FR" dirty="0"/>
            </a:br>
            <a:r>
              <a:rPr lang="fr-FR" dirty="0"/>
              <a:t>Les fonctionnalités </a:t>
            </a:r>
            <a:r>
              <a:rPr lang="fr-FR" dirty="0" err="1"/>
              <a:t>selfcare</a:t>
            </a:r>
            <a:r>
              <a:rPr lang="fr-FR" dirty="0"/>
              <a:t> par canal : </a:t>
            </a:r>
            <a:r>
              <a:rPr lang="fr-FR" dirty="0">
                <a:hlinkClick r:id="rId11"/>
              </a:rPr>
              <a:t>cliquez-ici</a:t>
            </a:r>
            <a:endParaRPr lang="fr-FR" dirty="0"/>
          </a:p>
          <a:p>
            <a:pPr lvl="2" eaLnBrk="1" fontAlgn="auto" hangingPunct="1">
              <a:spcBef>
                <a:spcPts val="300"/>
              </a:spcBef>
              <a:spcAft>
                <a:spcPts val="0"/>
              </a:spcAft>
              <a:buClr>
                <a:schemeClr val="bg2">
                  <a:lumMod val="60000"/>
                  <a:lumOff val="40000"/>
                </a:schemeClr>
              </a:buClr>
              <a:defRPr/>
            </a:pPr>
            <a:endParaRPr lang="fr-FR" b="1" dirty="0"/>
          </a:p>
          <a:p>
            <a:pPr lvl="2" eaLnBrk="1" fontAlgn="auto" hangingPunct="1">
              <a:spcBef>
                <a:spcPts val="300"/>
              </a:spcBef>
              <a:spcAft>
                <a:spcPts val="0"/>
              </a:spcAft>
              <a:buClr>
                <a:schemeClr val="bg2">
                  <a:lumMod val="60000"/>
                  <a:lumOff val="40000"/>
                </a:schemeClr>
              </a:buClr>
              <a:defRPr/>
            </a:pPr>
            <a:r>
              <a:rPr lang="fr-FR" b="1" dirty="0"/>
              <a:t>Secouez votre téléphone </a:t>
            </a:r>
            <a:r>
              <a:rPr lang="fr-FR" dirty="0"/>
              <a:t>pour passer l’appli en </a:t>
            </a:r>
            <a:r>
              <a:rPr lang="fr-FR" b="1" dirty="0"/>
              <a:t>mode démo </a:t>
            </a:r>
            <a:r>
              <a:rPr lang="fr-FR" dirty="0"/>
              <a:t>et mettre en avant toutes les fonctionnalités de </a:t>
            </a:r>
            <a:r>
              <a:rPr lang="fr-FR" dirty="0" err="1"/>
              <a:t>Banxo</a:t>
            </a:r>
            <a:endParaRPr lang="fr-FR" dirty="0"/>
          </a:p>
          <a:p>
            <a:pPr lvl="2" eaLnBrk="1" fontAlgn="auto" hangingPunct="1">
              <a:spcBef>
                <a:spcPts val="300"/>
              </a:spcBef>
              <a:spcAft>
                <a:spcPts val="0"/>
              </a:spcAft>
              <a:buClr>
                <a:schemeClr val="bg2">
                  <a:lumMod val="60000"/>
                  <a:lumOff val="40000"/>
                </a:schemeClr>
              </a:buClr>
              <a:defRPr/>
            </a:pPr>
            <a:endParaRPr lang="fr-FR" dirty="0"/>
          </a:p>
        </p:txBody>
      </p:sp>
      <p:grpSp>
        <p:nvGrpSpPr>
          <p:cNvPr id="6" name="Graphique 1749">
            <a:extLst>
              <a:ext uri="{FF2B5EF4-FFF2-40B4-BE49-F238E27FC236}">
                <a16:creationId xmlns:a16="http://schemas.microsoft.com/office/drawing/2014/main" id="{1314E84B-FCBD-EA59-4234-FCC25CA6BE4D}"/>
              </a:ext>
            </a:extLst>
          </p:cNvPr>
          <p:cNvGrpSpPr/>
          <p:nvPr/>
        </p:nvGrpSpPr>
        <p:grpSpPr>
          <a:xfrm>
            <a:off x="5761198" y="1097106"/>
            <a:ext cx="533426" cy="577071"/>
            <a:chOff x="698087" y="604006"/>
            <a:chExt cx="346587" cy="374945"/>
          </a:xfrm>
          <a:noFill/>
        </p:grpSpPr>
        <p:sp>
          <p:nvSpPr>
            <p:cNvPr id="7" name="Forme libre : forme 6">
              <a:extLst>
                <a:ext uri="{FF2B5EF4-FFF2-40B4-BE49-F238E27FC236}">
                  <a16:creationId xmlns:a16="http://schemas.microsoft.com/office/drawing/2014/main" id="{342BF403-A8E0-B2EA-AC3F-EFBC3690AE6B}"/>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8" name="Forme libre : forme 7">
              <a:extLst>
                <a:ext uri="{FF2B5EF4-FFF2-40B4-BE49-F238E27FC236}">
                  <a16:creationId xmlns:a16="http://schemas.microsoft.com/office/drawing/2014/main" id="{6BEF8E83-326E-3D51-3B6A-0BA8C3CE107F}"/>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0" name="Forme libre : forme 8">
              <a:extLst>
                <a:ext uri="{FF2B5EF4-FFF2-40B4-BE49-F238E27FC236}">
                  <a16:creationId xmlns:a16="http://schemas.microsoft.com/office/drawing/2014/main" id="{2657D587-2A2E-2545-F9C7-5C27E3DB00FD}"/>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1" name="Forme libre : forme 9">
              <a:extLst>
                <a:ext uri="{FF2B5EF4-FFF2-40B4-BE49-F238E27FC236}">
                  <a16:creationId xmlns:a16="http://schemas.microsoft.com/office/drawing/2014/main" id="{A6F68722-B9E5-FD5B-6C44-B6B6919D4174}"/>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 name="Forme libre : forme 10">
              <a:extLst>
                <a:ext uri="{FF2B5EF4-FFF2-40B4-BE49-F238E27FC236}">
                  <a16:creationId xmlns:a16="http://schemas.microsoft.com/office/drawing/2014/main" id="{6FE9E2BA-04B0-161B-CC46-FF257CB899C4}"/>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 name="Forme libre : forme 11">
              <a:extLst>
                <a:ext uri="{FF2B5EF4-FFF2-40B4-BE49-F238E27FC236}">
                  <a16:creationId xmlns:a16="http://schemas.microsoft.com/office/drawing/2014/main" id="{E3FA6CBF-06FA-A37F-BBFE-B846605DA2E7}"/>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4" name="Forme libre : forme 12">
              <a:extLst>
                <a:ext uri="{FF2B5EF4-FFF2-40B4-BE49-F238E27FC236}">
                  <a16:creationId xmlns:a16="http://schemas.microsoft.com/office/drawing/2014/main" id="{DB217408-D312-52F9-EB0F-030A0839A418}"/>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5" name="Graphique 1749">
              <a:extLst>
                <a:ext uri="{FF2B5EF4-FFF2-40B4-BE49-F238E27FC236}">
                  <a16:creationId xmlns:a16="http://schemas.microsoft.com/office/drawing/2014/main" id="{03897C75-2E1B-C385-C7F0-D513A9E032CE}"/>
                </a:ext>
              </a:extLst>
            </p:cNvPr>
            <p:cNvGrpSpPr/>
            <p:nvPr/>
          </p:nvGrpSpPr>
          <p:grpSpPr>
            <a:xfrm>
              <a:off x="806291" y="735615"/>
              <a:ext cx="173831" cy="98964"/>
              <a:chOff x="806291" y="735615"/>
              <a:chExt cx="173831" cy="98964"/>
            </a:xfrm>
            <a:grpFill/>
          </p:grpSpPr>
          <p:sp>
            <p:nvSpPr>
              <p:cNvPr id="19" name="Forme libre : forme 14">
                <a:extLst>
                  <a:ext uri="{FF2B5EF4-FFF2-40B4-BE49-F238E27FC236}">
                    <a16:creationId xmlns:a16="http://schemas.microsoft.com/office/drawing/2014/main" id="{23ACDA7A-F707-BC27-4F08-C559D1A3E165}"/>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20" name="Forme libre : forme 15">
                <a:extLst>
                  <a:ext uri="{FF2B5EF4-FFF2-40B4-BE49-F238E27FC236}">
                    <a16:creationId xmlns:a16="http://schemas.microsoft.com/office/drawing/2014/main" id="{B224F1CF-8822-5141-FFFA-A2E43FBB8113}"/>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23" name="Forme libre : forme 16">
                <a:extLst>
                  <a:ext uri="{FF2B5EF4-FFF2-40B4-BE49-F238E27FC236}">
                    <a16:creationId xmlns:a16="http://schemas.microsoft.com/office/drawing/2014/main" id="{70254EC6-279B-B51F-5235-BA8CAB6B57B7}"/>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6" name="Forme libre : forme 17">
              <a:extLst>
                <a:ext uri="{FF2B5EF4-FFF2-40B4-BE49-F238E27FC236}">
                  <a16:creationId xmlns:a16="http://schemas.microsoft.com/office/drawing/2014/main" id="{BA86BB5E-E9F1-46D5-FF0A-DA6F07C11B58}"/>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7" name="Forme libre : forme 18">
              <a:extLst>
                <a:ext uri="{FF2B5EF4-FFF2-40B4-BE49-F238E27FC236}">
                  <a16:creationId xmlns:a16="http://schemas.microsoft.com/office/drawing/2014/main" id="{9B0533F1-E81D-BAF8-89EB-60D363D41A33}"/>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8" name="Forme libre : forme 19">
              <a:extLst>
                <a:ext uri="{FF2B5EF4-FFF2-40B4-BE49-F238E27FC236}">
                  <a16:creationId xmlns:a16="http://schemas.microsoft.com/office/drawing/2014/main" id="{C286381C-B854-BE21-270A-A3C4FD266D5E}"/>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Tree>
    <p:extLst>
      <p:ext uri="{BB962C8B-B14F-4D97-AF65-F5344CB8AC3E}">
        <p14:creationId xmlns:p14="http://schemas.microsoft.com/office/powerpoint/2010/main" val="2427313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Espace réservé du contenu 8">
            <a:extLst>
              <a:ext uri="{FF2B5EF4-FFF2-40B4-BE49-F238E27FC236}">
                <a16:creationId xmlns:a16="http://schemas.microsoft.com/office/drawing/2014/main" id="{2F259FCC-A52B-2A4B-BABC-CBFF3D1BD821}"/>
              </a:ext>
            </a:extLst>
          </p:cNvPr>
          <p:cNvSpPr txBox="1">
            <a:spLocks/>
          </p:cNvSpPr>
          <p:nvPr/>
        </p:nvSpPr>
        <p:spPr bwMode="auto">
          <a:xfrm>
            <a:off x="6279266" y="4709947"/>
            <a:ext cx="5691059" cy="1549825"/>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2" name="Rectangle 11">
            <a:extLst>
              <a:ext uri="{FF2B5EF4-FFF2-40B4-BE49-F238E27FC236}">
                <a16:creationId xmlns:a16="http://schemas.microsoft.com/office/drawing/2014/main" id="{DCB60AEA-BD23-CB72-4207-741A6783D5A0}"/>
              </a:ext>
            </a:extLst>
          </p:cNvPr>
          <p:cNvSpPr/>
          <p:nvPr/>
        </p:nvSpPr>
        <p:spPr>
          <a:xfrm>
            <a:off x="509754" y="1143906"/>
            <a:ext cx="5586246" cy="5125131"/>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space réservé du contenu 8">
            <a:extLst>
              <a:ext uri="{FF2B5EF4-FFF2-40B4-BE49-F238E27FC236}">
                <a16:creationId xmlns:a16="http://schemas.microsoft.com/office/drawing/2014/main" id="{DC0F2AA2-5325-582F-3704-F009B69FD860}"/>
              </a:ext>
            </a:extLst>
          </p:cNvPr>
          <p:cNvSpPr txBox="1">
            <a:spLocks/>
          </p:cNvSpPr>
          <p:nvPr/>
        </p:nvSpPr>
        <p:spPr>
          <a:xfrm>
            <a:off x="421882" y="1479261"/>
            <a:ext cx="5433928" cy="2294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chemeClr val="bg2"/>
              </a:buClr>
              <a:buFont typeface="Wingdings" panose="05000000000000000000" pitchFamily="2" charset="2"/>
              <a:buChar char="§"/>
              <a:defRPr/>
            </a:pPr>
            <a:r>
              <a:rPr lang="fr-FR" sz="1200" b="1" dirty="0">
                <a:solidFill>
                  <a:schemeClr val="tx1"/>
                </a:solidFill>
              </a:rPr>
              <a:t>Pilotez l’activité digitale de votre agence et boostez les ventes à distance avec le tableau de bord digital : </a:t>
            </a:r>
            <a:r>
              <a:rPr lang="fr-FR" sz="1200" b="1" dirty="0">
                <a:solidFill>
                  <a:schemeClr val="tx1"/>
                </a:solidFill>
                <a:hlinkClick r:id="rId2"/>
              </a:rPr>
              <a:t>cliquez ici</a:t>
            </a:r>
            <a:endParaRPr lang="fr-FR" sz="1200" b="1" dirty="0">
              <a:solidFill>
                <a:schemeClr val="tx1"/>
              </a:solidFill>
            </a:endParaRPr>
          </a:p>
          <a:p>
            <a:pPr lvl="2" eaLnBrk="1" fontAlgn="auto" hangingPunct="1">
              <a:spcAft>
                <a:spcPts val="0"/>
              </a:spcAft>
              <a:buClr>
                <a:schemeClr val="bg2"/>
              </a:buClr>
              <a:defRPr/>
            </a:pPr>
            <a:r>
              <a:rPr lang="fr-FR" sz="1050" b="1" dirty="0">
                <a:solidFill>
                  <a:schemeClr val="tx1"/>
                </a:solidFill>
              </a:rPr>
              <a:t>Les indicateurs permettent de :</a:t>
            </a:r>
          </a:p>
          <a:p>
            <a:pPr lvl="3" eaLnBrk="1" fontAlgn="auto" hangingPunct="1">
              <a:spcAft>
                <a:spcPts val="0"/>
              </a:spcAft>
              <a:buClr>
                <a:schemeClr val="bg2"/>
              </a:buClr>
              <a:defRPr/>
            </a:pPr>
            <a:r>
              <a:rPr lang="fr-FR" sz="1000" dirty="0">
                <a:solidFill>
                  <a:schemeClr val="tx1"/>
                </a:solidFill>
              </a:rPr>
              <a:t>Suivre l’équipement de nos clients (</a:t>
            </a:r>
            <a:r>
              <a:rPr lang="fr-FR" sz="1000" dirty="0" err="1">
                <a:solidFill>
                  <a:schemeClr val="tx1"/>
                </a:solidFill>
              </a:rPr>
              <a:t>Secur’pass</a:t>
            </a:r>
            <a:r>
              <a:rPr lang="fr-FR" sz="1000" dirty="0">
                <a:solidFill>
                  <a:schemeClr val="tx1"/>
                </a:solidFill>
              </a:rPr>
              <a:t>, E-doc,…)</a:t>
            </a:r>
          </a:p>
          <a:p>
            <a:pPr lvl="3" eaLnBrk="1" fontAlgn="auto" hangingPunct="1">
              <a:spcAft>
                <a:spcPts val="0"/>
              </a:spcAft>
              <a:buClr>
                <a:schemeClr val="bg2"/>
              </a:buClr>
              <a:defRPr/>
            </a:pPr>
            <a:r>
              <a:rPr lang="fr-FR" sz="1000" dirty="0">
                <a:solidFill>
                  <a:schemeClr val="tx1"/>
                </a:solidFill>
              </a:rPr>
              <a:t>Mesurer l’activité digitale des agences (VAD, SAG, SED,…)</a:t>
            </a:r>
          </a:p>
          <a:p>
            <a:pPr lvl="3" eaLnBrk="1" fontAlgn="auto" hangingPunct="1">
              <a:spcAft>
                <a:spcPts val="0"/>
              </a:spcAft>
              <a:buClr>
                <a:schemeClr val="bg2"/>
              </a:buClr>
              <a:defRPr/>
            </a:pPr>
            <a:r>
              <a:rPr lang="fr-FR" sz="1000" dirty="0">
                <a:solidFill>
                  <a:schemeClr val="tx1"/>
                </a:solidFill>
              </a:rPr>
              <a:t>Identifier et cibler les actions commerciales (vente non finalisée,...)</a:t>
            </a:r>
          </a:p>
          <a:p>
            <a:pPr lvl="3" eaLnBrk="1" fontAlgn="auto" hangingPunct="1">
              <a:spcAft>
                <a:spcPts val="0"/>
              </a:spcAft>
              <a:buClr>
                <a:schemeClr val="bg2"/>
              </a:buClr>
              <a:defRPr/>
            </a:pPr>
            <a:r>
              <a:rPr lang="fr-FR" sz="1000" dirty="0">
                <a:solidFill>
                  <a:schemeClr val="tx1"/>
                </a:solidFill>
              </a:rPr>
              <a:t>Suivre les performances</a:t>
            </a: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72" name="ZoneTexte 271">
            <a:extLst>
              <a:ext uri="{FF2B5EF4-FFF2-40B4-BE49-F238E27FC236}">
                <a16:creationId xmlns:a16="http://schemas.microsoft.com/office/drawing/2014/main" id="{DCF23B46-A465-48C2-EC0F-08BF8F051B9D}"/>
              </a:ext>
            </a:extLst>
          </p:cNvPr>
          <p:cNvSpPr txBox="1"/>
          <p:nvPr/>
        </p:nvSpPr>
        <p:spPr>
          <a:xfrm>
            <a:off x="10629468" y="6576298"/>
            <a:ext cx="1407758" cy="246221"/>
          </a:xfrm>
          <a:prstGeom prst="rect">
            <a:avLst/>
          </a:prstGeom>
          <a:noFill/>
        </p:spPr>
        <p:txBody>
          <a:bodyPr wrap="none" rtlCol="0">
            <a:spAutoFit/>
          </a:bodyPr>
          <a:lstStyle/>
          <a:p>
            <a:r>
              <a:rPr lang="fr-FR" sz="1000" dirty="0"/>
              <a:t>*Signature en agence</a:t>
            </a:r>
          </a:p>
        </p:txBody>
      </p:sp>
      <p:sp>
        <p:nvSpPr>
          <p:cNvPr id="275" name="Espace réservé du contenu 8">
            <a:extLst>
              <a:ext uri="{FF2B5EF4-FFF2-40B4-BE49-F238E27FC236}">
                <a16:creationId xmlns:a16="http://schemas.microsoft.com/office/drawing/2014/main" id="{A63C16C3-D67F-3490-12A9-DBEF18D687E9}"/>
              </a:ext>
            </a:extLst>
          </p:cNvPr>
          <p:cNvSpPr txBox="1">
            <a:spLocks/>
          </p:cNvSpPr>
          <p:nvPr/>
        </p:nvSpPr>
        <p:spPr bwMode="auto">
          <a:xfrm>
            <a:off x="6279267" y="1165501"/>
            <a:ext cx="5691059" cy="3204589"/>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76" name="Espace réservé du contenu 8">
            <a:extLst>
              <a:ext uri="{FF2B5EF4-FFF2-40B4-BE49-F238E27FC236}">
                <a16:creationId xmlns:a16="http://schemas.microsoft.com/office/drawing/2014/main" id="{F81B1449-3843-D80E-B6A4-78537F8BAFFB}"/>
              </a:ext>
            </a:extLst>
          </p:cNvPr>
          <p:cNvSpPr txBox="1">
            <a:spLocks/>
          </p:cNvSpPr>
          <p:nvPr/>
        </p:nvSpPr>
        <p:spPr>
          <a:xfrm>
            <a:off x="6653210" y="1526672"/>
            <a:ext cx="4875697" cy="180241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hangingPunct="1">
              <a:spcBef>
                <a:spcPts val="600"/>
              </a:spcBef>
              <a:buClr>
                <a:schemeClr val="bg2"/>
              </a:buClr>
              <a:buFont typeface="Wingdings" panose="05000000000000000000" pitchFamily="2" charset="2"/>
              <a:buChar char="§"/>
            </a:pPr>
            <a:r>
              <a:rPr lang="fr-FR" altLang="fr-FR" sz="1200" b="1" dirty="0">
                <a:solidFill>
                  <a:srgbClr val="404040"/>
                </a:solidFill>
              </a:rPr>
              <a:t>2 volets pour promouvoir la signature électronique </a:t>
            </a:r>
            <a:r>
              <a:rPr lang="fr-FR" altLang="fr-FR" sz="1200" dirty="0">
                <a:solidFill>
                  <a:srgbClr val="404040"/>
                </a:solidFill>
              </a:rPr>
              <a:t>:</a:t>
            </a:r>
          </a:p>
          <a:p>
            <a:pPr lvl="2" algn="just" eaLnBrk="1" hangingPunct="1">
              <a:buClr>
                <a:schemeClr val="bg2"/>
              </a:buClr>
            </a:pPr>
            <a:r>
              <a:rPr lang="fr-FR" altLang="fr-FR" sz="1000" dirty="0">
                <a:solidFill>
                  <a:srgbClr val="404040"/>
                </a:solidFill>
              </a:rPr>
              <a:t>la SAG (mode opératoire: </a:t>
            </a:r>
            <a:r>
              <a:rPr lang="fr-FR" altLang="fr-FR" sz="1000" dirty="0">
                <a:solidFill>
                  <a:srgbClr val="404040"/>
                </a:solidFill>
                <a:hlinkClick r:id="rId4"/>
              </a:rPr>
              <a:t>cliquez ici</a:t>
            </a:r>
            <a:r>
              <a:rPr lang="fr-FR" altLang="fr-FR" sz="1000" dirty="0">
                <a:solidFill>
                  <a:srgbClr val="404040"/>
                </a:solidFill>
              </a:rPr>
              <a:t> ; produits éligibles : </a:t>
            </a:r>
            <a:r>
              <a:rPr lang="fr-FR" altLang="fr-FR" sz="1000" dirty="0">
                <a:solidFill>
                  <a:srgbClr val="404040"/>
                </a:solidFill>
                <a:hlinkClick r:id="rId5"/>
              </a:rPr>
              <a:t>cliquez ici</a:t>
            </a:r>
            <a:r>
              <a:rPr lang="fr-FR" altLang="fr-FR" sz="1000" dirty="0">
                <a:solidFill>
                  <a:srgbClr val="404040"/>
                </a:solidFill>
              </a:rPr>
              <a:t>) et,</a:t>
            </a:r>
          </a:p>
          <a:p>
            <a:pPr lvl="2" algn="just" eaLnBrk="1" hangingPunct="1">
              <a:buClr>
                <a:schemeClr val="bg2"/>
              </a:buClr>
            </a:pPr>
            <a:r>
              <a:rPr lang="fr-FR" altLang="fr-FR" sz="1000" dirty="0">
                <a:solidFill>
                  <a:srgbClr val="404040"/>
                </a:solidFill>
              </a:rPr>
              <a:t>la SED (produits éligibles : </a:t>
            </a:r>
            <a:r>
              <a:rPr lang="fr-FR" altLang="fr-FR" sz="1000" dirty="0">
                <a:solidFill>
                  <a:srgbClr val="404040"/>
                </a:solidFill>
                <a:hlinkClick r:id="rId6"/>
              </a:rPr>
              <a:t>cliquez ici</a:t>
            </a:r>
            <a:r>
              <a:rPr lang="fr-FR" altLang="fr-FR" sz="1000" dirty="0">
                <a:solidFill>
                  <a:srgbClr val="404040"/>
                </a:solidFill>
              </a:rPr>
              <a:t>)</a:t>
            </a:r>
          </a:p>
          <a:p>
            <a:pPr lvl="2" algn="just" eaLnBrk="1" hangingPunct="1">
              <a:buClr>
                <a:schemeClr val="bg2"/>
              </a:buClr>
            </a:pPr>
            <a:r>
              <a:rPr lang="fr-FR" altLang="fr-FR" sz="1000" dirty="0">
                <a:solidFill>
                  <a:srgbClr val="404040"/>
                </a:solidFill>
              </a:rPr>
              <a:t>pour plus de </a:t>
            </a:r>
            <a:r>
              <a:rPr lang="fr-FR" altLang="fr-FR" sz="1000" b="1" dirty="0">
                <a:solidFill>
                  <a:schemeClr val="tx1"/>
                </a:solidFill>
              </a:rPr>
              <a:t>simplicité, de confort</a:t>
            </a:r>
            <a:r>
              <a:rPr lang="fr-FR" altLang="fr-FR" sz="1000" dirty="0">
                <a:solidFill>
                  <a:srgbClr val="404040"/>
                </a:solidFill>
              </a:rPr>
              <a:t> et de </a:t>
            </a:r>
            <a:r>
              <a:rPr lang="fr-FR" altLang="fr-FR" sz="1000" b="1" dirty="0">
                <a:solidFill>
                  <a:schemeClr val="tx1"/>
                </a:solidFill>
              </a:rPr>
              <a:t>rapidité,  </a:t>
            </a:r>
            <a:r>
              <a:rPr lang="fr-FR" altLang="fr-FR" sz="1000" dirty="0">
                <a:solidFill>
                  <a:srgbClr val="404040"/>
                </a:solidFill>
              </a:rPr>
              <a:t>a</a:t>
            </a:r>
            <a:r>
              <a:rPr lang="fr-FR" sz="1000" dirty="0"/>
              <a:t>vec un double objectif : gagner du temps commercial et accélérer notre démarche « zéro papier ». Vidéo à destination du client pour signer à distance : </a:t>
            </a:r>
            <a:r>
              <a:rPr lang="fr-FR" sz="1000" dirty="0">
                <a:hlinkClick r:id="rId7"/>
              </a:rPr>
              <a:t>cliquez ici</a:t>
            </a:r>
            <a:endParaRPr lang="fr-FR" sz="1000" dirty="0"/>
          </a:p>
        </p:txBody>
      </p:sp>
      <p:sp>
        <p:nvSpPr>
          <p:cNvPr id="277" name="Espace réservé du contenu 8">
            <a:extLst>
              <a:ext uri="{FF2B5EF4-FFF2-40B4-BE49-F238E27FC236}">
                <a16:creationId xmlns:a16="http://schemas.microsoft.com/office/drawing/2014/main" id="{D6F5C532-C5A7-2E72-57C7-5025DCA9763A}"/>
              </a:ext>
            </a:extLst>
          </p:cNvPr>
          <p:cNvSpPr txBox="1">
            <a:spLocks noChangeArrowheads="1"/>
          </p:cNvSpPr>
          <p:nvPr/>
        </p:nvSpPr>
        <p:spPr bwMode="auto">
          <a:xfrm>
            <a:off x="6550483" y="991337"/>
            <a:ext cx="3636360"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Pensez à la signature électronique</a:t>
            </a:r>
          </a:p>
        </p:txBody>
      </p:sp>
      <p:sp>
        <p:nvSpPr>
          <p:cNvPr id="280" name="Espace réservé du contenu 8">
            <a:extLst>
              <a:ext uri="{FF2B5EF4-FFF2-40B4-BE49-F238E27FC236}">
                <a16:creationId xmlns:a16="http://schemas.microsoft.com/office/drawing/2014/main" id="{09DFE47F-0152-0C57-8ACC-CE33E33EEC2C}"/>
              </a:ext>
            </a:extLst>
          </p:cNvPr>
          <p:cNvSpPr txBox="1">
            <a:spLocks noChangeArrowheads="1"/>
          </p:cNvSpPr>
          <p:nvPr/>
        </p:nvSpPr>
        <p:spPr bwMode="auto">
          <a:xfrm>
            <a:off x="621123" y="996319"/>
            <a:ext cx="3665127"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Nouveau : Le tableau de bord digital</a:t>
            </a:r>
          </a:p>
        </p:txBody>
      </p:sp>
      <p:sp>
        <p:nvSpPr>
          <p:cNvPr id="282" name="Espace réservé du contenu 8">
            <a:extLst>
              <a:ext uri="{FF2B5EF4-FFF2-40B4-BE49-F238E27FC236}">
                <a16:creationId xmlns:a16="http://schemas.microsoft.com/office/drawing/2014/main" id="{7F9C5AA2-EBCE-1129-3324-77188639C0EF}"/>
              </a:ext>
            </a:extLst>
          </p:cNvPr>
          <p:cNvSpPr txBox="1">
            <a:spLocks/>
          </p:cNvSpPr>
          <p:nvPr/>
        </p:nvSpPr>
        <p:spPr>
          <a:xfrm>
            <a:off x="6653211" y="3116921"/>
            <a:ext cx="4799914"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a:p>
            <a:pPr lvl="1" eaLnBrk="1" fontAlgn="auto" hangingPunct="1">
              <a:spcBef>
                <a:spcPts val="300"/>
              </a:spcBef>
              <a:spcAft>
                <a:spcPts val="0"/>
              </a:spcAft>
              <a:buClr>
                <a:schemeClr val="bg2"/>
              </a:buClr>
              <a:buFont typeface="Wingdings" panose="05000000000000000000" pitchFamily="2" charset="2"/>
              <a:buChar char="§"/>
              <a:defRPr/>
            </a:pPr>
            <a:r>
              <a:rPr lang="fr-FR" sz="1200" b="1" dirty="0"/>
              <a:t>Rappel : </a:t>
            </a:r>
          </a:p>
          <a:p>
            <a:pPr lvl="2" algn="just" eaLnBrk="1" fontAlgn="auto" hangingPunct="1">
              <a:spcBef>
                <a:spcPts val="300"/>
              </a:spcBef>
              <a:spcAft>
                <a:spcPts val="0"/>
              </a:spcAft>
              <a:buClr>
                <a:schemeClr val="bg2"/>
              </a:buClr>
              <a:defRPr/>
            </a:pPr>
            <a:r>
              <a:rPr lang="fr-FR" sz="1000" dirty="0"/>
              <a:t>La </a:t>
            </a:r>
            <a:r>
              <a:rPr lang="fr-FR" sz="1000" b="1" dirty="0"/>
              <a:t>Signature Multi Dossier (ou panier de signature) </a:t>
            </a:r>
            <a:r>
              <a:rPr lang="fr-FR" sz="1000" dirty="0"/>
              <a:t>permet de  simplifier la contractualisation pour le client : </a:t>
            </a:r>
            <a:r>
              <a:rPr lang="fr-FR" sz="1000" dirty="0">
                <a:hlinkClick r:id="rId8"/>
              </a:rPr>
              <a:t>cliquez ici</a:t>
            </a:r>
            <a:endParaRPr lang="fr-FR" sz="1000" dirty="0"/>
          </a:p>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p:txBody>
      </p:sp>
      <p:pic>
        <p:nvPicPr>
          <p:cNvPr id="286" name="Image 285">
            <a:extLst>
              <a:ext uri="{FF2B5EF4-FFF2-40B4-BE49-F238E27FC236}">
                <a16:creationId xmlns:a16="http://schemas.microsoft.com/office/drawing/2014/main" id="{3612F2AE-CD19-57F5-45E2-4B9E9156AD5C}"/>
              </a:ext>
            </a:extLst>
          </p:cNvPr>
          <p:cNvPicPr>
            <a:picLocks noChangeAspect="1"/>
          </p:cNvPicPr>
          <p:nvPr/>
        </p:nvPicPr>
        <p:blipFill>
          <a:blip r:embed="rId9">
            <a:clrChange>
              <a:clrFrom>
                <a:srgbClr val="FFFDDB"/>
              </a:clrFrom>
              <a:clrTo>
                <a:srgbClr val="FFFDDB">
                  <a:alpha val="0"/>
                </a:srgbClr>
              </a:clrTo>
            </a:clrChange>
            <a:alphaModFix amt="69000"/>
            <a:duotone>
              <a:schemeClr val="bg2">
                <a:shade val="45000"/>
                <a:satMod val="135000"/>
              </a:schemeClr>
              <a:prstClr val="white"/>
            </a:duotone>
            <a:extLst>
              <a:ext uri="{BEBA8EAE-BF5A-486C-A8C5-ECC9F3942E4B}">
                <a14:imgProps xmlns:a14="http://schemas.microsoft.com/office/drawing/2010/main">
                  <a14:imgLayer r:embed="rId10">
                    <a14:imgEffect>
                      <a14:sharpenSoften amount="100000"/>
                    </a14:imgEffect>
                    <a14:imgEffect>
                      <a14:colorTemperature colorTemp="11227"/>
                    </a14:imgEffect>
                  </a14:imgLayer>
                </a14:imgProps>
              </a:ext>
            </a:extLst>
          </a:blip>
          <a:stretch>
            <a:fillRect/>
          </a:stretch>
        </p:blipFill>
        <p:spPr>
          <a:xfrm>
            <a:off x="6441177" y="1915335"/>
            <a:ext cx="543171" cy="822060"/>
          </a:xfrm>
          <a:prstGeom prst="rect">
            <a:avLst/>
          </a:prstGeom>
        </p:spPr>
      </p:pic>
      <p:pic>
        <p:nvPicPr>
          <p:cNvPr id="288" name="Image 287">
            <a:extLst>
              <a:ext uri="{FF2B5EF4-FFF2-40B4-BE49-F238E27FC236}">
                <a16:creationId xmlns:a16="http://schemas.microsoft.com/office/drawing/2014/main" id="{EB943B4D-6732-0AE8-EEB3-D88248D85BD1}"/>
              </a:ext>
            </a:extLst>
          </p:cNvPr>
          <p:cNvPicPr>
            <a:picLocks noChangeAspect="1"/>
          </p:cNvPicPr>
          <p:nvPr/>
        </p:nvPicPr>
        <p:blipFill>
          <a:blip r:embed="rId9">
            <a:clrChange>
              <a:clrFrom>
                <a:srgbClr val="FFFDDB"/>
              </a:clrFrom>
              <a:clrTo>
                <a:srgbClr val="FFFDDB">
                  <a:alpha val="0"/>
                </a:srgbClr>
              </a:clrTo>
            </a:clrChange>
            <a:alphaModFix amt="69000"/>
            <a:duotone>
              <a:schemeClr val="bg2">
                <a:shade val="45000"/>
                <a:satMod val="135000"/>
              </a:schemeClr>
              <a:prstClr val="white"/>
            </a:duotone>
            <a:extLst>
              <a:ext uri="{BEBA8EAE-BF5A-486C-A8C5-ECC9F3942E4B}">
                <a14:imgProps xmlns:a14="http://schemas.microsoft.com/office/drawing/2010/main">
                  <a14:imgLayer r:embed="rId10">
                    <a14:imgEffect>
                      <a14:sharpenSoften amount="100000"/>
                    </a14:imgEffect>
                    <a14:imgEffect>
                      <a14:colorTemperature colorTemp="11227"/>
                    </a14:imgEffect>
                  </a14:imgLayer>
                </a14:imgProps>
              </a:ext>
            </a:extLst>
          </a:blip>
          <a:stretch>
            <a:fillRect/>
          </a:stretch>
        </p:blipFill>
        <p:spPr>
          <a:xfrm>
            <a:off x="6431108" y="3170084"/>
            <a:ext cx="548764" cy="821050"/>
          </a:xfrm>
          <a:prstGeom prst="rect">
            <a:avLst/>
          </a:prstGeom>
        </p:spPr>
      </p:pic>
      <p:grpSp>
        <p:nvGrpSpPr>
          <p:cNvPr id="292" name="Graphique 1830">
            <a:extLst>
              <a:ext uri="{FF2B5EF4-FFF2-40B4-BE49-F238E27FC236}">
                <a16:creationId xmlns:a16="http://schemas.microsoft.com/office/drawing/2014/main" id="{5C5A521B-81FD-8825-BD47-52F4E56487D0}"/>
              </a:ext>
            </a:extLst>
          </p:cNvPr>
          <p:cNvGrpSpPr/>
          <p:nvPr/>
        </p:nvGrpSpPr>
        <p:grpSpPr>
          <a:xfrm>
            <a:off x="570844" y="2895295"/>
            <a:ext cx="248961" cy="225774"/>
            <a:chOff x="10483925" y="2904391"/>
            <a:chExt cx="396900" cy="359934"/>
          </a:xfrm>
          <a:noFill/>
        </p:grpSpPr>
        <p:grpSp>
          <p:nvGrpSpPr>
            <p:cNvPr id="96" name="Graphique 1830">
              <a:extLst>
                <a:ext uri="{FF2B5EF4-FFF2-40B4-BE49-F238E27FC236}">
                  <a16:creationId xmlns:a16="http://schemas.microsoft.com/office/drawing/2014/main" id="{D2194DA7-83EE-8DD2-D33F-B7694ACA6D85}"/>
                </a:ext>
              </a:extLst>
            </p:cNvPr>
            <p:cNvGrpSpPr/>
            <p:nvPr/>
          </p:nvGrpSpPr>
          <p:grpSpPr>
            <a:xfrm>
              <a:off x="10483925" y="2904391"/>
              <a:ext cx="396900" cy="359934"/>
              <a:chOff x="10483925" y="2904391"/>
              <a:chExt cx="396900" cy="359934"/>
            </a:xfrm>
            <a:grpFill/>
          </p:grpSpPr>
          <p:sp>
            <p:nvSpPr>
              <p:cNvPr id="100" name="Forme libre : forme 99">
                <a:extLst>
                  <a:ext uri="{FF2B5EF4-FFF2-40B4-BE49-F238E27FC236}">
                    <a16:creationId xmlns:a16="http://schemas.microsoft.com/office/drawing/2014/main" id="{83A48E83-DD69-B31A-EE88-B4D50287942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4B9697AB-7F4C-01A6-A724-A696023EB1B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B4DF1DD9-25D6-08C2-9EBC-8A25EAF4119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58D2CD5A-77EB-D109-8E1B-D32A5E14DB8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66CA07E5-257C-1889-089E-948A06A24AE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43D44CE9-5F21-CAF2-329D-481F5A04389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0B2AC491-B4F2-A494-2B73-D9827C3141B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2C46125E-22F4-0E30-73A0-845DC6E4C02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9E73152B-6C32-788B-68D3-75BBC2DF2A6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B277C2F3-5F13-7CE7-FAAB-54622F96B4F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7D040C04-95D1-2000-5534-08F3FCD973C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EB931BFC-EE01-A239-9F07-889B8BAB23F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99822001-F51B-8766-62F0-41EBA8BE7246}"/>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97" name="Forme libre : forme 96">
              <a:extLst>
                <a:ext uri="{FF2B5EF4-FFF2-40B4-BE49-F238E27FC236}">
                  <a16:creationId xmlns:a16="http://schemas.microsoft.com/office/drawing/2014/main" id="{25593489-2C4E-3EBE-0D59-8593756778BC}"/>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FB92BAF9-47EB-0861-7CE8-69F6DC86BD7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04CD10E-6239-A0A8-65A2-3F98A018DEF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201" name="Graphique 1830">
            <a:extLst>
              <a:ext uri="{FF2B5EF4-FFF2-40B4-BE49-F238E27FC236}">
                <a16:creationId xmlns:a16="http://schemas.microsoft.com/office/drawing/2014/main" id="{4D57B4E6-B422-ACBD-11FD-DD6AEFF491A9}"/>
              </a:ext>
            </a:extLst>
          </p:cNvPr>
          <p:cNvGrpSpPr/>
          <p:nvPr/>
        </p:nvGrpSpPr>
        <p:grpSpPr>
          <a:xfrm>
            <a:off x="559932" y="4522870"/>
            <a:ext cx="248961" cy="225774"/>
            <a:chOff x="10483925" y="2904391"/>
            <a:chExt cx="396900" cy="359934"/>
          </a:xfrm>
          <a:noFill/>
        </p:grpSpPr>
        <p:grpSp>
          <p:nvGrpSpPr>
            <p:cNvPr id="202" name="Graphique 1830">
              <a:extLst>
                <a:ext uri="{FF2B5EF4-FFF2-40B4-BE49-F238E27FC236}">
                  <a16:creationId xmlns:a16="http://schemas.microsoft.com/office/drawing/2014/main" id="{DAEB0D4F-A50C-F06D-BA85-48D21CEC0BD9}"/>
                </a:ext>
              </a:extLst>
            </p:cNvPr>
            <p:cNvGrpSpPr/>
            <p:nvPr/>
          </p:nvGrpSpPr>
          <p:grpSpPr>
            <a:xfrm>
              <a:off x="10483925" y="2904391"/>
              <a:ext cx="396900" cy="359934"/>
              <a:chOff x="10483925" y="2904391"/>
              <a:chExt cx="396900" cy="359934"/>
            </a:xfrm>
            <a:grpFill/>
          </p:grpSpPr>
          <p:sp>
            <p:nvSpPr>
              <p:cNvPr id="206" name="Forme libre : forme 205">
                <a:extLst>
                  <a:ext uri="{FF2B5EF4-FFF2-40B4-BE49-F238E27FC236}">
                    <a16:creationId xmlns:a16="http://schemas.microsoft.com/office/drawing/2014/main" id="{9940FD17-37A1-56DB-ACB2-24EA2C35148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7" name="Forme libre : forme 206">
                <a:extLst>
                  <a:ext uri="{FF2B5EF4-FFF2-40B4-BE49-F238E27FC236}">
                    <a16:creationId xmlns:a16="http://schemas.microsoft.com/office/drawing/2014/main" id="{C6994301-8E00-4F62-DCBE-AA07493A93DF}"/>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47AB08C2-96A7-566D-59FA-96F1762051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09" name="Forme libre : forme 208">
                <a:extLst>
                  <a:ext uri="{FF2B5EF4-FFF2-40B4-BE49-F238E27FC236}">
                    <a16:creationId xmlns:a16="http://schemas.microsoft.com/office/drawing/2014/main" id="{041AC965-ABB2-C0F0-FB1C-F29F057DA9F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10" name="Forme libre : forme 209">
                <a:extLst>
                  <a:ext uri="{FF2B5EF4-FFF2-40B4-BE49-F238E27FC236}">
                    <a16:creationId xmlns:a16="http://schemas.microsoft.com/office/drawing/2014/main" id="{1FE76277-F5F8-CDE3-E1A6-8DE6318960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021A2AA9-C433-10BA-C201-4FE4360DE21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12" name="Forme libre : forme 211">
                <a:extLst>
                  <a:ext uri="{FF2B5EF4-FFF2-40B4-BE49-F238E27FC236}">
                    <a16:creationId xmlns:a16="http://schemas.microsoft.com/office/drawing/2014/main" id="{B7B77C11-A308-41EA-549C-A2F1D1CCD8B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D374B7B7-F79E-F57A-5B6C-3F43DF73BF05}"/>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03B4EB50-D538-DFAC-8C10-31C02183D6D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15" name="Forme libre : forme 214">
                <a:extLst>
                  <a:ext uri="{FF2B5EF4-FFF2-40B4-BE49-F238E27FC236}">
                    <a16:creationId xmlns:a16="http://schemas.microsoft.com/office/drawing/2014/main" id="{8FCC83DF-6298-79D7-3C99-0C95B55B8F9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16" name="Forme libre : forme 215">
                <a:extLst>
                  <a:ext uri="{FF2B5EF4-FFF2-40B4-BE49-F238E27FC236}">
                    <a16:creationId xmlns:a16="http://schemas.microsoft.com/office/drawing/2014/main" id="{E69813A8-17E3-3271-1286-57126A53CA8E}"/>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17" name="Forme libre : forme 216">
                <a:extLst>
                  <a:ext uri="{FF2B5EF4-FFF2-40B4-BE49-F238E27FC236}">
                    <a16:creationId xmlns:a16="http://schemas.microsoft.com/office/drawing/2014/main" id="{0ABA82EB-4EE8-9D4A-0A09-00AB73DD70F0}"/>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18" name="Forme libre : forme 217">
                <a:extLst>
                  <a:ext uri="{FF2B5EF4-FFF2-40B4-BE49-F238E27FC236}">
                    <a16:creationId xmlns:a16="http://schemas.microsoft.com/office/drawing/2014/main" id="{774A7F8C-B460-818C-05BB-92902BB620A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03" name="Forme libre : forme 202">
              <a:extLst>
                <a:ext uri="{FF2B5EF4-FFF2-40B4-BE49-F238E27FC236}">
                  <a16:creationId xmlns:a16="http://schemas.microsoft.com/office/drawing/2014/main" id="{8AB9F03B-13F7-2F31-BDCE-9B128111E4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42AA7D07-3F50-6221-AA56-1F9DD75F2FB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C80CB131-FFA5-696A-8DFB-73A6290F2CA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4" name="Image 3">
            <a:extLst>
              <a:ext uri="{FF2B5EF4-FFF2-40B4-BE49-F238E27FC236}">
                <a16:creationId xmlns:a16="http://schemas.microsoft.com/office/drawing/2014/main" id="{574E68C2-C843-5993-F87F-ED9B331C757D}"/>
              </a:ext>
            </a:extLst>
          </p:cNvPr>
          <p:cNvPicPr>
            <a:picLocks noChangeAspect="1"/>
          </p:cNvPicPr>
          <p:nvPr/>
        </p:nvPicPr>
        <p:blipFill>
          <a:blip r:embed="rId11">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3" name="Graphique 2" descr="Signe pouce en haut contour">
            <a:extLst>
              <a:ext uri="{FF2B5EF4-FFF2-40B4-BE49-F238E27FC236}">
                <a16:creationId xmlns:a16="http://schemas.microsoft.com/office/drawing/2014/main" id="{62C5CC6E-2E08-9C8E-F1AB-B054F7FAB46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4158" y="982088"/>
            <a:ext cx="316815" cy="337190"/>
          </a:xfrm>
          <a:prstGeom prst="rect">
            <a:avLst/>
          </a:prstGeom>
        </p:spPr>
      </p:pic>
      <p:sp>
        <p:nvSpPr>
          <p:cNvPr id="7" name="Espace réservé du contenu 8">
            <a:extLst>
              <a:ext uri="{FF2B5EF4-FFF2-40B4-BE49-F238E27FC236}">
                <a16:creationId xmlns:a16="http://schemas.microsoft.com/office/drawing/2014/main" id="{10250DDA-88DF-A597-8679-56C414BFED3E}"/>
              </a:ext>
            </a:extLst>
          </p:cNvPr>
          <p:cNvSpPr txBox="1">
            <a:spLocks/>
          </p:cNvSpPr>
          <p:nvPr/>
        </p:nvSpPr>
        <p:spPr>
          <a:xfrm>
            <a:off x="7696199" y="4900870"/>
            <a:ext cx="3854823"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a:p>
            <a:pPr lvl="1" algn="just" eaLnBrk="1" fontAlgn="auto" hangingPunct="1">
              <a:spcBef>
                <a:spcPts val="300"/>
              </a:spcBef>
              <a:spcAft>
                <a:spcPts val="0"/>
              </a:spcAft>
              <a:buClr>
                <a:schemeClr val="bg2"/>
              </a:buClr>
              <a:buFont typeface="Wingdings" panose="05000000000000000000" pitchFamily="2" charset="2"/>
              <a:buChar char="§"/>
              <a:defRPr/>
            </a:pPr>
            <a:r>
              <a:rPr lang="fr-FR" sz="1200" b="1" dirty="0"/>
              <a:t>Pensez à la Visio </a:t>
            </a:r>
            <a:r>
              <a:rPr lang="fr-FR" sz="1200" dirty="0"/>
              <a:t>pour les entretiens avec nos clients, pour toujours plus de simplicité : </a:t>
            </a:r>
            <a:r>
              <a:rPr lang="fr-FR" sz="1200" dirty="0">
                <a:hlinkClick r:id="rId14"/>
              </a:rPr>
              <a:t>cliquez ici</a:t>
            </a:r>
            <a:r>
              <a:rPr lang="fr-FR" sz="1200" dirty="0"/>
              <a:t> </a:t>
            </a:r>
          </a:p>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p:txBody>
      </p:sp>
      <p:pic>
        <p:nvPicPr>
          <p:cNvPr id="8" name="Graphique 7" descr="Jauge contour">
            <a:extLst>
              <a:ext uri="{FF2B5EF4-FFF2-40B4-BE49-F238E27FC236}">
                <a16:creationId xmlns:a16="http://schemas.microsoft.com/office/drawing/2014/main" id="{D72413DA-BA0D-AF4F-CD92-16D6995E080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9456" y="2350212"/>
            <a:ext cx="606804" cy="606804"/>
          </a:xfrm>
          <a:prstGeom prst="rect">
            <a:avLst/>
          </a:prstGeom>
        </p:spPr>
      </p:pic>
      <p:pic>
        <p:nvPicPr>
          <p:cNvPr id="11" name="Image 10">
            <a:hlinkClick r:id="rId2"/>
            <a:extLst>
              <a:ext uri="{FF2B5EF4-FFF2-40B4-BE49-F238E27FC236}">
                <a16:creationId xmlns:a16="http://schemas.microsoft.com/office/drawing/2014/main" id="{98634AA8-A8A3-15FA-03B3-B9662CACC9A8}"/>
              </a:ext>
            </a:extLst>
          </p:cNvPr>
          <p:cNvPicPr>
            <a:picLocks noChangeAspect="1"/>
          </p:cNvPicPr>
          <p:nvPr/>
        </p:nvPicPr>
        <p:blipFill>
          <a:blip r:embed="rId17"/>
          <a:stretch>
            <a:fillRect/>
          </a:stretch>
        </p:blipFill>
        <p:spPr>
          <a:xfrm>
            <a:off x="738876" y="3362294"/>
            <a:ext cx="5116934" cy="2614289"/>
          </a:xfrm>
          <a:prstGeom prst="rect">
            <a:avLst/>
          </a:prstGeom>
        </p:spPr>
      </p:pic>
      <p:sp>
        <p:nvSpPr>
          <p:cNvPr id="2" name="Titre 17">
            <a:extLst>
              <a:ext uri="{FF2B5EF4-FFF2-40B4-BE49-F238E27FC236}">
                <a16:creationId xmlns:a16="http://schemas.microsoft.com/office/drawing/2014/main" id="{81C45240-1839-D80E-04FA-705DAB115D56}"/>
              </a:ext>
            </a:extLst>
          </p:cNvPr>
          <p:cNvSpPr txBox="1">
            <a:spLocks/>
          </p:cNvSpPr>
          <p:nvPr/>
        </p:nvSpPr>
        <p:spPr bwMode="auto">
          <a:xfrm>
            <a:off x="512008" y="496114"/>
            <a:ext cx="11560238" cy="38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tx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kern="0" dirty="0">
                <a:solidFill>
                  <a:schemeClr val="tx1">
                    <a:lumMod val="75000"/>
                    <a:lumOff val="25000"/>
                  </a:schemeClr>
                </a:solidFill>
                <a:latin typeface="Montserrat Black"/>
              </a:rPr>
              <a:t>L’</a:t>
            </a:r>
            <a:r>
              <a:rPr lang="fr-FR" kern="0" dirty="0">
                <a:solidFill>
                  <a:srgbClr val="C00000"/>
                </a:solidFill>
                <a:latin typeface="Montserrat Black"/>
              </a:rPr>
              <a:t>Essentiel</a:t>
            </a:r>
            <a:r>
              <a:rPr lang="fr-FR" kern="0" dirty="0">
                <a:solidFill>
                  <a:schemeClr val="tx1">
                    <a:lumMod val="75000"/>
                    <a:lumOff val="25000"/>
                  </a:schemeClr>
                </a:solidFill>
                <a:latin typeface="Montserrat Black"/>
              </a:rPr>
              <a:t> du Digital : « Booster la </a:t>
            </a:r>
            <a:r>
              <a:rPr lang="fr-FR" kern="0" dirty="0">
                <a:solidFill>
                  <a:srgbClr val="C00000"/>
                </a:solidFill>
                <a:latin typeface="Montserrat Black"/>
              </a:rPr>
              <a:t>vente à distance </a:t>
            </a:r>
            <a:r>
              <a:rPr lang="fr-FR" kern="0" dirty="0">
                <a:solidFill>
                  <a:schemeClr val="tx1">
                    <a:lumMod val="75000"/>
                    <a:lumOff val="25000"/>
                  </a:schemeClr>
                </a:solidFill>
                <a:latin typeface="Montserrat Black"/>
              </a:rPr>
              <a:t>et la </a:t>
            </a:r>
            <a:r>
              <a:rPr lang="fr-FR" kern="0" dirty="0">
                <a:solidFill>
                  <a:srgbClr val="C00000"/>
                </a:solidFill>
                <a:latin typeface="Montserrat Black"/>
              </a:rPr>
              <a:t>signature électronique</a:t>
            </a:r>
            <a:r>
              <a:rPr lang="fr-FR" kern="0" dirty="0">
                <a:solidFill>
                  <a:schemeClr val="tx1">
                    <a:lumMod val="75000"/>
                    <a:lumOff val="25000"/>
                  </a:schemeClr>
                </a:solidFill>
                <a:latin typeface="Montserrat Black"/>
              </a:rPr>
              <a:t>»</a:t>
            </a:r>
            <a:endParaRPr lang="fr-FR" kern="0" dirty="0">
              <a:solidFill>
                <a:schemeClr val="tx1">
                  <a:lumMod val="75000"/>
                  <a:lumOff val="25000"/>
                </a:schemeClr>
              </a:solidFill>
            </a:endParaRPr>
          </a:p>
        </p:txBody>
      </p:sp>
      <p:pic>
        <p:nvPicPr>
          <p:cNvPr id="13" name="Graphique 12" descr="Signe pouce en haut contour">
            <a:extLst>
              <a:ext uri="{FF2B5EF4-FFF2-40B4-BE49-F238E27FC236}">
                <a16:creationId xmlns:a16="http://schemas.microsoft.com/office/drawing/2014/main" id="{FD6BA0CF-E6C7-4868-9B44-0DC48C4367C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613862" y="981956"/>
            <a:ext cx="316815" cy="337190"/>
          </a:xfrm>
          <a:prstGeom prst="rect">
            <a:avLst/>
          </a:prstGeom>
        </p:spPr>
      </p:pic>
      <p:sp>
        <p:nvSpPr>
          <p:cNvPr id="15" name="Espace réservé du contenu 8">
            <a:extLst>
              <a:ext uri="{FF2B5EF4-FFF2-40B4-BE49-F238E27FC236}">
                <a16:creationId xmlns:a16="http://schemas.microsoft.com/office/drawing/2014/main" id="{00D8B859-A1A1-3A52-4F87-EAD3A832F75E}"/>
              </a:ext>
            </a:extLst>
          </p:cNvPr>
          <p:cNvSpPr txBox="1">
            <a:spLocks noChangeArrowheads="1"/>
          </p:cNvSpPr>
          <p:nvPr/>
        </p:nvSpPr>
        <p:spPr bwMode="auto">
          <a:xfrm>
            <a:off x="6550483" y="4564640"/>
            <a:ext cx="2269667"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Pensez à la Visio</a:t>
            </a:r>
          </a:p>
        </p:txBody>
      </p:sp>
      <p:pic>
        <p:nvPicPr>
          <p:cNvPr id="16" name="Graphique 15" descr="Signe pouce en haut contour">
            <a:extLst>
              <a:ext uri="{FF2B5EF4-FFF2-40B4-BE49-F238E27FC236}">
                <a16:creationId xmlns:a16="http://schemas.microsoft.com/office/drawing/2014/main" id="{DDB89B28-306E-A43E-AF04-8BBA4CB4709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613862" y="4555259"/>
            <a:ext cx="316815" cy="337190"/>
          </a:xfrm>
          <a:prstGeom prst="rect">
            <a:avLst/>
          </a:prstGeom>
        </p:spPr>
      </p:pic>
      <p:pic>
        <p:nvPicPr>
          <p:cNvPr id="1026" name="Picture 2" descr="15 logiciels de visioconférence gratuits pour vos réunions en ligne -  Chef-de-projet.fr">
            <a:extLst>
              <a:ext uri="{FF2B5EF4-FFF2-40B4-BE49-F238E27FC236}">
                <a16:creationId xmlns:a16="http://schemas.microsoft.com/office/drawing/2014/main" id="{7C8E4D22-546A-3013-89B5-548E058074E2}"/>
              </a:ext>
            </a:extLst>
          </p:cNvPr>
          <p:cNvPicPr>
            <a:picLocks noChangeAspect="1" noChangeArrowheads="1"/>
          </p:cNvPicPr>
          <p:nvPr/>
        </p:nvPicPr>
        <p:blipFill rotWithShape="1">
          <a:blip r:embed="rId18">
            <a:duotone>
              <a:schemeClr val="bg2">
                <a:shade val="45000"/>
                <a:satMod val="135000"/>
              </a:schemeClr>
              <a:prstClr val="white"/>
            </a:duotone>
            <a:extLst>
              <a:ext uri="{28A0092B-C50C-407E-A947-70E740481C1C}">
                <a14:useLocalDpi xmlns:a14="http://schemas.microsoft.com/office/drawing/2010/main" val="0"/>
              </a:ext>
            </a:extLst>
          </a:blip>
          <a:srcRect l="16797" t="22563" r="19375" b="11397"/>
          <a:stretch/>
        </p:blipFill>
        <p:spPr bwMode="auto">
          <a:xfrm>
            <a:off x="6431107" y="5119924"/>
            <a:ext cx="1843831" cy="9538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DN Nations - Analyse de marché et conseil stratégique">
            <a:hlinkClick r:id="rId19" action="ppaction://hlinksldjump"/>
            <a:extLst>
              <a:ext uri="{FF2B5EF4-FFF2-40B4-BE49-F238E27FC236}">
                <a16:creationId xmlns:a16="http://schemas.microsoft.com/office/drawing/2014/main" id="{9B678D87-7BAC-D0FC-929A-8B5F07D532F6}"/>
              </a:ext>
            </a:extLst>
          </p:cNvPr>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441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sp>
        <p:nvSpPr>
          <p:cNvPr id="2" name="Espace réservé du texte 13">
            <a:extLst>
              <a:ext uri="{FF2B5EF4-FFF2-40B4-BE49-F238E27FC236}">
                <a16:creationId xmlns:a16="http://schemas.microsoft.com/office/drawing/2014/main" id="{F2ED7335-8B66-0774-AC64-6CBB4A823F73}"/>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 des Professionnels</a:t>
            </a:r>
          </a:p>
          <a:p>
            <a:pPr fontAlgn="auto">
              <a:buClr>
                <a:schemeClr val="accent6"/>
              </a:buClr>
              <a:defRPr/>
            </a:pPr>
            <a:endParaRPr lang="fr-FR" kern="0" dirty="0"/>
          </a:p>
        </p:txBody>
      </p:sp>
      <p:sp>
        <p:nvSpPr>
          <p:cNvPr id="5" name="Espace réservé du texte 13">
            <a:extLst>
              <a:ext uri="{FF2B5EF4-FFF2-40B4-BE49-F238E27FC236}">
                <a16:creationId xmlns:a16="http://schemas.microsoft.com/office/drawing/2014/main" id="{D94EF311-6866-C42A-2BD9-11A69F071F78}"/>
              </a:ext>
            </a:extLst>
          </p:cNvPr>
          <p:cNvSpPr>
            <a:spLocks noGrp="1"/>
          </p:cNvSpPr>
          <p:nvPr>
            <p:ph type="body" sz="quarter" idx="13"/>
          </p:nvPr>
        </p:nvSpPr>
        <p:spPr>
          <a:xfrm>
            <a:off x="623888" y="2565400"/>
            <a:ext cx="5380672" cy="1911349"/>
          </a:xfrm>
        </p:spPr>
        <p:txBody>
          <a:bodyPr/>
          <a:lstStyle/>
          <a:p>
            <a:pPr fontAlgn="auto">
              <a:buClr>
                <a:schemeClr val="accent6"/>
              </a:buClr>
              <a:defRPr/>
            </a:pPr>
            <a:r>
              <a:rPr lang="fr-FR" dirty="0"/>
              <a:t>L’essentiel de chaque univers</a:t>
            </a:r>
          </a:p>
          <a:p>
            <a:pPr fontAlgn="auto">
              <a:buClr>
                <a:schemeClr val="accent6"/>
              </a:buClr>
              <a:defRPr/>
            </a:pPr>
            <a:endParaRPr lang="fr-FR" dirty="0"/>
          </a:p>
        </p:txBody>
      </p:sp>
      <p:pic>
        <p:nvPicPr>
          <p:cNvPr id="7" name="Espace réservé pour une image  6" descr="Une image contenant sport, chaussures, Cuisse, genou&#10;&#10;Description générée automatiquement">
            <a:extLst>
              <a:ext uri="{FF2B5EF4-FFF2-40B4-BE49-F238E27FC236}">
                <a16:creationId xmlns:a16="http://schemas.microsoft.com/office/drawing/2014/main" id="{217ADD4A-7E8C-5EA5-75EF-5260DF1FBB34}"/>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a:off x="6004560" y="-31158"/>
            <a:ext cx="6187440" cy="6889159"/>
          </a:xfrm>
        </p:spPr>
      </p:pic>
    </p:spTree>
    <p:extLst>
      <p:ext uri="{BB962C8B-B14F-4D97-AF65-F5344CB8AC3E}">
        <p14:creationId xmlns:p14="http://schemas.microsoft.com/office/powerpoint/2010/main" val="169298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747574"/>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2657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600" dirty="0">
                <a:latin typeface="Montserrat Black"/>
              </a:rPr>
              <a:t>L’</a:t>
            </a:r>
            <a:r>
              <a:rPr lang="fr-FR" sz="1600" dirty="0">
                <a:solidFill>
                  <a:srgbClr val="C00000"/>
                </a:solidFill>
                <a:latin typeface="Montserrat Black"/>
              </a:rPr>
              <a:t>Essentiel </a:t>
            </a:r>
            <a:r>
              <a:rPr lang="fr-FR" sz="1600" dirty="0">
                <a:latin typeface="Montserrat Black"/>
              </a:rPr>
              <a:t>du Crédit PRO : « </a:t>
            </a:r>
            <a:r>
              <a:rPr lang="fr-FR" sz="1600" dirty="0">
                <a:solidFill>
                  <a:srgbClr val="C00000"/>
                </a:solidFill>
                <a:latin typeface="Montserrat Black"/>
              </a:rPr>
              <a:t>Financer les projets </a:t>
            </a:r>
            <a:r>
              <a:rPr lang="fr-FR" sz="1600" dirty="0">
                <a:latin typeface="Montserrat Black"/>
              </a:rPr>
              <a:t>de nos Pros, y compris les projets </a:t>
            </a:r>
            <a:r>
              <a:rPr lang="fr-FR" sz="1600" dirty="0">
                <a:solidFill>
                  <a:srgbClr val="00B050"/>
                </a:solidFill>
                <a:latin typeface="Montserrat Black"/>
              </a:rPr>
              <a:t>« verts » </a:t>
            </a:r>
            <a:endParaRPr lang="fr-FR" sz="1600"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207380"/>
            <a:ext cx="5866539" cy="1951856"/>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488282"/>
            <a:ext cx="5338572" cy="2670955"/>
          </a:xfrm>
          <a:prstGeom prst="rect">
            <a:avLst/>
          </a:prstGeom>
          <a:noFill/>
          <a:ln w="76200">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344013"/>
            <a:ext cx="2205650" cy="338987"/>
          </a:xfrm>
          <a:prstGeom prst="rect">
            <a:avLst/>
          </a:prstGeom>
          <a:solidFill>
            <a:srgbClr val="92D05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031299"/>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054727"/>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33545" y="3749564"/>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2">
                <a:tint val="45000"/>
                <a:satMod val="400000"/>
              </a:schemeClr>
            </a:duotone>
          </a:blip>
          <a:stretch>
            <a:fillRect/>
          </a:stretch>
        </p:blipFill>
        <p:spPr>
          <a:xfrm rot="5701988" flipH="1" flipV="1">
            <a:off x="5524186" y="3741168"/>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690523" y="5584060"/>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2">
                <a:tint val="45000"/>
                <a:satMod val="400000"/>
              </a:schemeClr>
            </a:duotone>
          </a:blip>
          <a:stretch>
            <a:fillRect/>
          </a:stretch>
        </p:blipFill>
        <p:spPr>
          <a:xfrm rot="4962598" flipH="1" flipV="1">
            <a:off x="11319366" y="5790701"/>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6"/>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377416"/>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29184" y="3544948"/>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601322" y="4381303"/>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Les outils de conquête pour provoquer la relation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Le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prêt décollage Pro à 0%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destiné aux professionnels de Santé porteurs d’un projet d’installation/reprise d’activité dans des communes de moins de 2000 habitants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8"/>
              </a:rPr>
              <a:t>ICI</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92D050"/>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9">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043156C9-71F9-8C75-EF98-13BEEA55DD11}"/>
              </a:ext>
            </a:extLst>
          </p:cNvPr>
          <p:cNvSpPr txBox="1">
            <a:spLocks/>
          </p:cNvSpPr>
          <p:nvPr/>
        </p:nvSpPr>
        <p:spPr>
          <a:xfrm>
            <a:off x="117485" y="1014275"/>
            <a:ext cx="5660064" cy="216158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8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professionnels de Santé : </a:t>
            </a:r>
          </a:p>
          <a:p>
            <a:pPr lvl="2" eaLnBrk="1" fontAlgn="auto" hangingPunct="1">
              <a:spcBef>
                <a:spcPts val="300"/>
              </a:spcBef>
              <a:spcAft>
                <a:spcPts val="0"/>
              </a:spcAft>
              <a:buClr>
                <a:srgbClr val="92D050"/>
              </a:buClr>
              <a:defRPr/>
            </a:pPr>
            <a:r>
              <a:rPr lang="fr-FR" sz="1000" dirty="0"/>
              <a:t>Le Prêt Décollage Pro pour leur projet d’installation / reprise sur zones à faible densité médicale </a:t>
            </a:r>
            <a:r>
              <a:rPr lang="fr-FR" sz="1000" i="1" dirty="0"/>
              <a:t>(en adossement d’un MLT classique)</a:t>
            </a:r>
          </a:p>
          <a:p>
            <a:pPr lvl="2" eaLnBrk="1" fontAlgn="auto" hangingPunct="1">
              <a:spcBef>
                <a:spcPts val="300"/>
              </a:spcBef>
              <a:spcAft>
                <a:spcPts val="0"/>
              </a:spcAft>
              <a:buClr>
                <a:srgbClr val="92D050"/>
              </a:buClr>
              <a:defRPr/>
            </a:pPr>
            <a:r>
              <a:rPr lang="fr-FR" sz="1000" dirty="0"/>
              <a:t>L’équipement en LLD /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agriculteurs &amp; viticulteurs : </a:t>
            </a:r>
          </a:p>
          <a:p>
            <a:pPr lvl="2" eaLnBrk="1" fontAlgn="auto" hangingPunct="1">
              <a:spcBef>
                <a:spcPts val="300"/>
              </a:spcBef>
              <a:spcAft>
                <a:spcPts val="0"/>
              </a:spcAft>
              <a:buClr>
                <a:srgbClr val="92D050"/>
              </a:buClr>
              <a:defRPr/>
            </a:pPr>
            <a:r>
              <a:rPr lang="fr-FR" sz="1000" dirty="0"/>
              <a:t>L’équipement de la filière en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tous les clients Pro : </a:t>
            </a:r>
          </a:p>
          <a:p>
            <a:pPr lvl="2" eaLnBrk="1" fontAlgn="auto" hangingPunct="1">
              <a:spcBef>
                <a:spcPts val="300"/>
              </a:spcBef>
              <a:spcAft>
                <a:spcPts val="0"/>
              </a:spcAft>
              <a:buClr>
                <a:srgbClr val="92D050"/>
              </a:buClr>
              <a:defRPr/>
            </a:pPr>
            <a:r>
              <a:rPr lang="fr-FR" sz="1000" dirty="0"/>
              <a:t>L’équipement en CBM / LLD, y compris pour des véhicules « verts »</a:t>
            </a:r>
          </a:p>
          <a:p>
            <a:pPr lvl="2" eaLnBrk="1" fontAlgn="auto" hangingPunct="1">
              <a:spcBef>
                <a:spcPts val="300"/>
              </a:spcBef>
              <a:spcAft>
                <a:spcPts val="0"/>
              </a:spcAft>
              <a:buClr>
                <a:srgbClr val="92D050"/>
              </a:buClr>
              <a:defRPr/>
            </a:pPr>
            <a:r>
              <a:rPr lang="fr-FR" sz="1000" dirty="0"/>
              <a:t>Nouvelle Gamme de Crédits Express Pros </a:t>
            </a:r>
            <a:r>
              <a:rPr lang="fr-FR" sz="1000" dirty="0">
                <a:solidFill>
                  <a:srgbClr val="00B050"/>
                </a:solidFill>
              </a:rPr>
              <a:t>VERTS</a:t>
            </a:r>
            <a:endParaRPr lang="fr-FR" sz="1000" i="1" dirty="0">
              <a:solidFill>
                <a:srgbClr val="00B050"/>
              </a:solidFill>
            </a:endParaRPr>
          </a:p>
          <a:p>
            <a:pPr lvl="2" eaLnBrk="1" fontAlgn="auto" hangingPunct="1">
              <a:spcBef>
                <a:spcPts val="300"/>
              </a:spcBef>
              <a:spcAft>
                <a:spcPts val="0"/>
              </a:spcAft>
              <a:buClr>
                <a:srgbClr val="92D050"/>
              </a:buClr>
              <a:defRPr/>
            </a:pPr>
            <a:r>
              <a:rPr lang="fr-FR" sz="1000" dirty="0"/>
              <a:t>L’accompagnement vers la transition énergétique </a:t>
            </a:r>
            <a:r>
              <a:rPr lang="fr-FR" sz="1000" dirty="0">
                <a:sym typeface="Wingdings" panose="05000000000000000000" pitchFamily="2" charset="2"/>
              </a:rPr>
              <a:t> Partenariat EDE</a:t>
            </a:r>
            <a:endParaRPr lang="fr-FR" sz="1100" dirty="0"/>
          </a:p>
        </p:txBody>
      </p:sp>
      <p:sp>
        <p:nvSpPr>
          <p:cNvPr id="10" name="Espace réservé du contenu 8">
            <a:extLst>
              <a:ext uri="{FF2B5EF4-FFF2-40B4-BE49-F238E27FC236}">
                <a16:creationId xmlns:a16="http://schemas.microsoft.com/office/drawing/2014/main" id="{B9B58E42-E393-DB4B-F4DB-6199863C6E63}"/>
              </a:ext>
            </a:extLst>
          </p:cNvPr>
          <p:cNvSpPr txBox="1">
            <a:spLocks/>
          </p:cNvSpPr>
          <p:nvPr/>
        </p:nvSpPr>
        <p:spPr>
          <a:xfrm>
            <a:off x="-700" y="4032047"/>
            <a:ext cx="5797176" cy="2152858"/>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Cibles GERC :</a:t>
            </a:r>
          </a:p>
          <a:p>
            <a:pPr marL="806450" lvl="2" indent="-90488" eaLnBrk="1" fontAlgn="auto" hangingPunct="1">
              <a:spcBef>
                <a:spcPts val="300"/>
              </a:spcBef>
              <a:spcAft>
                <a:spcPts val="0"/>
              </a:spcAft>
              <a:buClr>
                <a:srgbClr val="92D050"/>
              </a:buClr>
              <a:defRPr/>
            </a:pPr>
            <a:r>
              <a:rPr lang="fr-FR" sz="1000" dirty="0"/>
              <a:t>Action récurrente DATANEO avec ciblage mensuel </a:t>
            </a:r>
            <a:r>
              <a:rPr lang="fr-FR" sz="1000" dirty="0">
                <a:sym typeface="Wingdings" panose="05000000000000000000" pitchFamily="2" charset="2"/>
              </a:rPr>
              <a:t> </a:t>
            </a:r>
            <a:r>
              <a:rPr lang="fr-FR" sz="1000" dirty="0"/>
              <a:t>Financer l’équipement en véhicules sur clients équipés en LLD à la concurrence et bientôt à échéance</a:t>
            </a:r>
          </a:p>
          <a:p>
            <a:pPr marL="806450" lvl="2" indent="-90488" eaLnBrk="1" fontAlgn="auto" hangingPunct="1">
              <a:spcBef>
                <a:spcPts val="300"/>
              </a:spcBef>
              <a:spcAft>
                <a:spcPts val="0"/>
              </a:spcAft>
              <a:buClr>
                <a:srgbClr val="92D050"/>
              </a:buClr>
              <a:defRPr/>
            </a:pPr>
            <a:r>
              <a:rPr lang="fr-FR" sz="1000" dirty="0"/>
              <a:t>Action sur clients équipés en CBM à la concurrence et y ayant recours de façon récurrente</a:t>
            </a:r>
          </a:p>
          <a:p>
            <a:pPr marL="806450" lvl="2" indent="-90488" eaLnBrk="1" fontAlgn="auto" hangingPunct="1">
              <a:spcBef>
                <a:spcPts val="300"/>
              </a:spcBef>
              <a:spcAft>
                <a:spcPts val="0"/>
              </a:spcAft>
              <a:buClr>
                <a:srgbClr val="92D050"/>
              </a:buClr>
              <a:defRPr/>
            </a:pPr>
            <a:r>
              <a:rPr lang="fr-FR" sz="1000" dirty="0"/>
              <a:t>Enveloppe « crédit pré-accepté » Digital Pro par vagues successives pour les projets de nos clients Pros </a:t>
            </a:r>
            <a:r>
              <a:rPr lang="fr-FR" sz="1000" dirty="0">
                <a:sym typeface="Wingdings" panose="05000000000000000000" pitchFamily="2" charset="2"/>
              </a:rPr>
              <a:t> cibles avec info de mise à dispo de l’enveloppe + relance à j+15 de la mise à dispo</a:t>
            </a:r>
            <a:endParaRPr lang="fr-FR" sz="1000" dirty="0"/>
          </a:p>
          <a:p>
            <a:pPr marL="806450" lvl="2" indent="-90488" eaLnBrk="1" fontAlgn="auto" hangingPunct="1">
              <a:spcBef>
                <a:spcPts val="300"/>
              </a:spcBef>
              <a:spcAft>
                <a:spcPts val="0"/>
              </a:spcAft>
              <a:buClr>
                <a:srgbClr val="92D050"/>
              </a:buClr>
              <a:defRPr/>
            </a:pPr>
            <a:r>
              <a:rPr lang="fr-FR" sz="1000" dirty="0"/>
              <a:t>Cible « </a:t>
            </a:r>
            <a:r>
              <a:rPr lang="fr-FR" sz="1000" i="1" dirty="0"/>
              <a:t>clients à relancer </a:t>
            </a:r>
            <a:r>
              <a:rPr lang="fr-FR" sz="1000" dirty="0"/>
              <a:t>» suite à clic du client sur email / bannière </a:t>
            </a:r>
            <a:r>
              <a:rPr lang="fr-FR" sz="1000" dirty="0" err="1"/>
              <a:t>MyOpéFin</a:t>
            </a:r>
            <a:endParaRPr lang="fr-FR" sz="1000" i="1"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Fonds de commerce :</a:t>
            </a:r>
          </a:p>
          <a:p>
            <a:pPr marL="806450" lvl="2" indent="-90488" eaLnBrk="1" fontAlgn="auto" hangingPunct="1">
              <a:spcBef>
                <a:spcPts val="300"/>
              </a:spcBef>
              <a:spcAft>
                <a:spcPts val="0"/>
              </a:spcAft>
              <a:buClr>
                <a:srgbClr val="92D050"/>
              </a:buClr>
              <a:defRPr/>
            </a:pPr>
            <a:r>
              <a:rPr lang="fr-FR" sz="1000" dirty="0"/>
              <a:t>L’ensemble des professionnels ayant des crédits à échoir prochainement</a:t>
            </a:r>
          </a:p>
        </p:txBody>
      </p:sp>
      <p:sp>
        <p:nvSpPr>
          <p:cNvPr id="11" name="Espace réservé du contenu 8">
            <a:extLst>
              <a:ext uri="{FF2B5EF4-FFF2-40B4-BE49-F238E27FC236}">
                <a16:creationId xmlns:a16="http://schemas.microsoft.com/office/drawing/2014/main" id="{7D5175E8-6FA2-CC3F-1EFE-A7C7F4A747E1}"/>
              </a:ext>
            </a:extLst>
          </p:cNvPr>
          <p:cNvSpPr txBox="1">
            <a:spLocks/>
          </p:cNvSpPr>
          <p:nvPr/>
        </p:nvSpPr>
        <p:spPr>
          <a:xfrm>
            <a:off x="5667353" y="1120034"/>
            <a:ext cx="606112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Engagement crédit MLT / CBM / CBI / PGE 100% / LLD / Factor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 sur PV Coll</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financements à forte valeur ajoutée (CB, affacturage, LLD)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lang="fr-FR" sz="1000" dirty="0">
                <a:solidFill>
                  <a:prstClr val="black">
                    <a:lumMod val="75000"/>
                    <a:lumOff val="25000"/>
                  </a:prstClr>
                </a:solidFill>
                <a:latin typeface="Arial"/>
              </a:rPr>
              <a:t>PNB des crédits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MLT / PGE / CBM / CBI / LLD / Factor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92D05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Astuce :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nos solutions de financement 2.0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Crédit Digital Pro (MLT &amp; CBM) +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MyOpéFin</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en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selfcare</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Tree>
    <p:extLst>
      <p:ext uri="{BB962C8B-B14F-4D97-AF65-F5344CB8AC3E}">
        <p14:creationId xmlns:p14="http://schemas.microsoft.com/office/powerpoint/2010/main" val="2684618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523898"/>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600" dirty="0">
                <a:latin typeface="Montserrat Black"/>
              </a:rPr>
              <a:t>L’</a:t>
            </a:r>
            <a:r>
              <a:rPr lang="fr-FR" sz="1600" dirty="0">
                <a:solidFill>
                  <a:srgbClr val="C00000"/>
                </a:solidFill>
                <a:latin typeface="Montserrat Black"/>
              </a:rPr>
              <a:t>Essentiel </a:t>
            </a:r>
            <a:r>
              <a:rPr lang="fr-FR" sz="1600" dirty="0">
                <a:latin typeface="Montserrat Black"/>
              </a:rPr>
              <a:t>de l’Epargne : « </a:t>
            </a:r>
            <a:r>
              <a:rPr lang="fr-FR" sz="1600" dirty="0">
                <a:solidFill>
                  <a:srgbClr val="C00000"/>
                </a:solidFill>
                <a:latin typeface="Montserrat Black"/>
              </a:rPr>
              <a:t>Valoriser les liquidités </a:t>
            </a:r>
            <a:r>
              <a:rPr lang="fr-FR" sz="1600" dirty="0">
                <a:latin typeface="Montserrat Black"/>
              </a:rPr>
              <a:t>de nos Pros »</a:t>
            </a:r>
            <a:r>
              <a:rPr lang="fr-FR" sz="1600" dirty="0">
                <a:solidFill>
                  <a:srgbClr val="00B050"/>
                </a:solidFill>
                <a:latin typeface="Montserrat Black"/>
              </a:rPr>
              <a:t> </a:t>
            </a:r>
            <a:endParaRPr lang="fr-FR" sz="1600"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5204540"/>
            <a:ext cx="5866539" cy="95469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516386"/>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793545"/>
            <a:ext cx="5338572" cy="2365692"/>
          </a:xfrm>
          <a:prstGeom prst="rect">
            <a:avLst/>
          </a:prstGeom>
          <a:noFill/>
          <a:ln w="76200">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639573"/>
            <a:ext cx="2205650" cy="338987"/>
          </a:xfrm>
          <a:prstGeom prst="rect">
            <a:avLst/>
          </a:prstGeom>
          <a:solidFill>
            <a:srgbClr val="00B0F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5019581"/>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l’Epargne!</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5043009"/>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022466"/>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2">
                <a:tint val="45000"/>
                <a:satMod val="400000"/>
              </a:schemeClr>
            </a:duotone>
          </a:blip>
          <a:stretch>
            <a:fillRect/>
          </a:stretch>
        </p:blipFill>
        <p:spPr>
          <a:xfrm rot="5701988" flipH="1" flipV="1">
            <a:off x="5515482" y="4254103"/>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623341" y="5654877"/>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11167038" y="5880884"/>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6"/>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672976"/>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20480" y="3790032"/>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 action="ppaction://noaction"/>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5211710"/>
            <a:ext cx="6133137" cy="85567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843204"/>
            <a:ext cx="5866539" cy="1046127"/>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650164"/>
            <a:ext cx="383792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17712">
            <a:off x="6102636" y="3638598"/>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668441"/>
            <a:ext cx="315765" cy="306870"/>
          </a:xfrm>
          <a:prstGeom prst="rect">
            <a:avLst/>
          </a:prstGeom>
        </p:spPr>
      </p:pic>
      <p:sp>
        <p:nvSpPr>
          <p:cNvPr id="305" name="Espace réservé du contenu 8">
            <a:extLst>
              <a:ext uri="{FF2B5EF4-FFF2-40B4-BE49-F238E27FC236}">
                <a16:creationId xmlns:a16="http://schemas.microsoft.com/office/drawing/2014/main" id="{039AF216-D8A2-4D8F-C1DA-E5858E8CE38D}"/>
              </a:ext>
            </a:extLst>
          </p:cNvPr>
          <p:cNvSpPr txBox="1">
            <a:spLocks/>
          </p:cNvSpPr>
          <p:nvPr/>
        </p:nvSpPr>
        <p:spPr>
          <a:xfrm>
            <a:off x="5658204" y="3978379"/>
            <a:ext cx="6133137" cy="93192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Passerelle 1 : </a:t>
            </a:r>
            <a:r>
              <a:rPr lang="fr-FR" sz="1100" dirty="0"/>
              <a:t>cibles GERC « Fil Rouge PRO/GP » dans PDC respectifs des </a:t>
            </a:r>
            <a:r>
              <a:rPr lang="fr-FR" sz="1100" dirty="0" err="1"/>
              <a:t>CAPROs</a:t>
            </a:r>
            <a:r>
              <a:rPr lang="fr-FR" sz="1100" dirty="0"/>
              <a:t> / CAGP, pour actions de mise en relation avec respectivement un CAGP / un CAPRO</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Passerelle 2 : </a:t>
            </a:r>
            <a:r>
              <a:rPr lang="fr-FR" sz="1200" dirty="0"/>
              <a:t>CAT PRO / CAT BDR / </a:t>
            </a:r>
            <a:r>
              <a:rPr lang="fr-FR" sz="1200" dirty="0">
                <a:solidFill>
                  <a:srgbClr val="00B050"/>
                </a:solidFill>
              </a:rPr>
              <a:t>CAT Vert</a:t>
            </a:r>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0">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C5C0FE4B-2C44-BD03-3132-22FD69AC7E07}"/>
              </a:ext>
            </a:extLst>
          </p:cNvPr>
          <p:cNvSpPr txBox="1">
            <a:spLocks/>
          </p:cNvSpPr>
          <p:nvPr/>
        </p:nvSpPr>
        <p:spPr>
          <a:xfrm>
            <a:off x="387280" y="1149372"/>
            <a:ext cx="5355656" cy="229742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CEP</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PRO</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BDR (Réservé uniquement aux Personnes Morales)</a:t>
            </a:r>
          </a:p>
          <a:p>
            <a:pPr marL="468000" lvl="1" indent="0" eaLnBrk="1" fontAlgn="auto" hangingPunct="1">
              <a:spcBef>
                <a:spcPts val="300"/>
              </a:spcBef>
              <a:spcAft>
                <a:spcPts val="0"/>
              </a:spcAft>
              <a:buClr>
                <a:srgbClr val="00B0F0"/>
              </a:buClr>
              <a:buNone/>
              <a:defRPr/>
            </a:pPr>
            <a:r>
              <a:rPr lang="fr-FR" sz="1200" b="1" dirty="0"/>
              <a:t> </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50"/>
                </a:solidFill>
              </a:rPr>
              <a:t>CAT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solidFill>
                <a:schemeClr val="tx1"/>
              </a:solidFill>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Parts sociales</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solidFill>
                <a:srgbClr val="00B050"/>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pic>
        <p:nvPicPr>
          <p:cNvPr id="4" name="Picture 2" descr="Sticker arbre été vert pas cher Etiquette &amp;amp;amp; Autocollant">
            <a:extLst>
              <a:ext uri="{FF2B5EF4-FFF2-40B4-BE49-F238E27FC236}">
                <a16:creationId xmlns:a16="http://schemas.microsoft.com/office/drawing/2014/main" id="{69E0A717-1F5B-8610-1DB1-5E886D9B4512}"/>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072" y="2242671"/>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8">
            <a:extLst>
              <a:ext uri="{FF2B5EF4-FFF2-40B4-BE49-F238E27FC236}">
                <a16:creationId xmlns:a16="http://schemas.microsoft.com/office/drawing/2014/main" id="{A7F2565C-BD30-38CD-4709-BD239473453B}"/>
              </a:ext>
            </a:extLst>
          </p:cNvPr>
          <p:cNvSpPr txBox="1">
            <a:spLocks/>
          </p:cNvSpPr>
          <p:nvPr/>
        </p:nvSpPr>
        <p:spPr>
          <a:xfrm>
            <a:off x="201180" y="4268118"/>
            <a:ext cx="5479839" cy="1989925"/>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p>
          <a:p>
            <a:pPr marL="1143000" marR="0" lvl="2"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Cible récurrente trimestrielle « CCE solde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moy</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trim sup10K€ »</a:t>
            </a:r>
          </a:p>
          <a:p>
            <a:pPr lvl="2" eaLnBrk="1" fontAlgn="auto" hangingPunct="1">
              <a:spcBef>
                <a:spcPts val="300"/>
              </a:spcBef>
              <a:spcAft>
                <a:spcPts val="0"/>
              </a:spcAft>
              <a:buClr>
                <a:srgbClr val="00B0F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Cible Approche globale Collecte</a:t>
            </a:r>
          </a:p>
          <a:p>
            <a:pPr marL="1143000" marR="0" lvl="2"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lang="fr-FR" sz="1000" dirty="0">
                <a:solidFill>
                  <a:prstClr val="black">
                    <a:lumMod val="75000"/>
                    <a:lumOff val="25000"/>
                  </a:prstClr>
                </a:solidFill>
                <a:latin typeface="Arial"/>
              </a:rPr>
              <a:t>Cible « Fil Rouge PRO/GP » : capter la collecte et la relation privée de clients Pros</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 :</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Autres clients déjà détenteurs d’un CEP avec solde important</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non-détenteurs de l’univers Epargne</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en PTF avec une SF Pro importante</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en PTF déjà détenteurs de CAT / de Comptes Titres</a:t>
            </a:r>
          </a:p>
        </p:txBody>
      </p:sp>
      <p:sp>
        <p:nvSpPr>
          <p:cNvPr id="16" name="Espace réservé du contenu 8">
            <a:extLst>
              <a:ext uri="{FF2B5EF4-FFF2-40B4-BE49-F238E27FC236}">
                <a16:creationId xmlns:a16="http://schemas.microsoft.com/office/drawing/2014/main" id="{3567F592-2223-3C40-A9D1-B7F6C9E87918}"/>
              </a:ext>
            </a:extLst>
          </p:cNvPr>
          <p:cNvSpPr txBox="1">
            <a:spLocks/>
          </p:cNvSpPr>
          <p:nvPr/>
        </p:nvSpPr>
        <p:spPr>
          <a:xfrm>
            <a:off x="5757403" y="1133842"/>
            <a:ext cx="6133137"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collecte Pro globale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yc</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partie privée du pro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3% sur PV Coll</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lang="fr-FR" sz="1000" dirty="0">
                <a:solidFill>
                  <a:prstClr val="black">
                    <a:lumMod val="75000"/>
                    <a:lumOff val="25000"/>
                  </a:prstClr>
                </a:solidFill>
                <a:latin typeface="Arial"/>
              </a:rPr>
              <a:t>VB produits d’épargne (PEL, </a:t>
            </a:r>
            <a:r>
              <a:rPr lang="fr-FR" sz="1000" dirty="0" err="1">
                <a:solidFill>
                  <a:prstClr val="black">
                    <a:lumMod val="75000"/>
                    <a:lumOff val="25000"/>
                  </a:prstClr>
                </a:solidFill>
                <a:latin typeface="Arial"/>
              </a:rPr>
              <a:t>Quadreto</a:t>
            </a:r>
            <a:r>
              <a:rPr lang="fr-FR" sz="1000" dirty="0">
                <a:solidFill>
                  <a:prstClr val="black">
                    <a:lumMod val="75000"/>
                    <a:lumOff val="25000"/>
                  </a:prstClr>
                </a:solidFill>
                <a:latin typeface="Arial"/>
              </a:rPr>
              <a:t>, </a:t>
            </a:r>
            <a:r>
              <a:rPr lang="fr-FR" sz="1000" dirty="0" err="1">
                <a:solidFill>
                  <a:prstClr val="black">
                    <a:lumMod val="75000"/>
                    <a:lumOff val="25000"/>
                  </a:prstClr>
                </a:solidFill>
                <a:latin typeface="Arial"/>
              </a:rPr>
              <a:t>PERi</a:t>
            </a:r>
            <a:r>
              <a:rPr lang="fr-FR" sz="1000" dirty="0">
                <a:solidFill>
                  <a:prstClr val="black">
                    <a:lumMod val="75000"/>
                    <a:lumOff val="25000"/>
                  </a:prstClr>
                </a:solidFill>
                <a:latin typeface="Arial"/>
              </a:rPr>
              <a:t> partie privée des pros, </a:t>
            </a:r>
            <a:r>
              <a:rPr lang="fr-FR" sz="1000" dirty="0" err="1">
                <a:solidFill>
                  <a:prstClr val="black">
                    <a:lumMod val="75000"/>
                    <a:lumOff val="25000"/>
                  </a:prstClr>
                </a:solidFill>
                <a:latin typeface="Arial"/>
              </a:rPr>
              <a:t>Ass</a:t>
            </a:r>
            <a:r>
              <a:rPr lang="fr-FR" sz="1000" dirty="0">
                <a:solidFill>
                  <a:prstClr val="black">
                    <a:lumMod val="75000"/>
                    <a:lumOff val="25000"/>
                  </a:prstClr>
                </a:solidFill>
                <a:latin typeface="Arial"/>
              </a:rPr>
              <a:t>.-Vie)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épargne (hors DAV) pondéré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10%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00B0F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738274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39627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dirty="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Montserrat Black" panose="00000A00000000000000" pitchFamily="2" charset="0"/>
                <a:ea typeface="+mn-ea"/>
                <a:cs typeface="+mn-cs"/>
              </a:rPr>
              <a:t>IARD PRO / </a:t>
            </a: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PREVOYANCE PRO &amp; SANTE</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5122937"/>
            <a:ext cx="5866539" cy="109326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052345"/>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864400"/>
            <a:ext cx="5338572" cy="2370791"/>
          </a:xfrm>
          <a:prstGeom prst="rect">
            <a:avLst/>
          </a:prstGeom>
          <a:noFill/>
          <a:ln w="76200">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695000"/>
            <a:ext cx="2205650" cy="338987"/>
          </a:xfrm>
          <a:prstGeom prst="rect">
            <a:avLst/>
          </a:prstGeom>
          <a:solidFill>
            <a:srgbClr val="FFC00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srgbClr val="FFFFFF"/>
                </a:solidFill>
                <a:effectLst/>
                <a:uLnTx/>
                <a:uFillTx/>
                <a:latin typeface="Arial"/>
                <a:ea typeface="+mn-ea"/>
                <a:cs typeface="+mn-cs"/>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9298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TOUT SUR… l’IARD Pro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953325"/>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012795"/>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Des cibles qualifiées </a:t>
            </a:r>
            <a:r>
              <a:rPr kumimoji="0" lang="fr-FR" sz="12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pour organiser </a:t>
            </a:r>
            <a:r>
              <a:rPr kumimoji="0" lang="fr-FR" sz="1200" b="1" i="0" u="none" strike="noStrike" kern="1200" cap="none" spc="0" normalizeH="0" baseline="0" noProof="0" dirty="0">
                <a:ln>
                  <a:noFill/>
                </a:ln>
                <a:solidFill>
                  <a:srgbClr val="C00000"/>
                </a:solidFill>
                <a:effectLst/>
                <a:uLnTx/>
                <a:uFillTx/>
                <a:latin typeface="Arial"/>
                <a:ea typeface="+mn-ea"/>
                <a:cs typeface="+mn-cs"/>
              </a:rPr>
              <a:t>la prise de contact </a:t>
            </a:r>
            <a:r>
              <a:rPr kumimoji="0" lang="fr-FR" sz="1200" b="1" i="0" u="none" strike="noStrike" kern="1200" cap="none" spc="0" normalizeH="0" baseline="0" noProof="0" dirty="0">
                <a:ln>
                  <a:noFill/>
                </a:ln>
                <a:solidFill>
                  <a:srgbClr val="000000">
                    <a:lumMod val="75000"/>
                    <a:lumOff val="25000"/>
                  </a:srgbClr>
                </a:solidFill>
                <a:effectLst/>
                <a:uLnTx/>
                <a:uFillTx/>
                <a:latin typeface="Arial"/>
                <a:ea typeface="+mn-ea"/>
                <a:cs typeface="+mn-cs"/>
              </a:rPr>
              <a:t>: </a:t>
            </a:r>
          </a:p>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endPar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chemeClr val="accent6">
                <a:tint val="45000"/>
                <a:satMod val="400000"/>
              </a:schemeClr>
            </a:duotone>
          </a:blip>
          <a:stretch>
            <a:fillRect/>
          </a:stretch>
        </p:blipFill>
        <p:spPr>
          <a:xfrm rot="5701988" flipH="1" flipV="1">
            <a:off x="5485464" y="3995833"/>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623341" y="5822261"/>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chemeClr val="accent6">
                <a:tint val="45000"/>
                <a:satMod val="400000"/>
              </a:schemeClr>
            </a:duotone>
          </a:blip>
          <a:stretch>
            <a:fillRect/>
          </a:stretch>
        </p:blipFill>
        <p:spPr>
          <a:xfrm rot="4962598" flipH="1" flipV="1">
            <a:off x="11167037" y="5971381"/>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7"/>
              </a:rPr>
              <a:t>le Book des offres</a:t>
            </a:r>
            <a:endPar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728403"/>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4024645" y="3864400"/>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r>
              <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sym typeface="Wingdings" panose="05000000000000000000" pitchFamily="2" charset="2"/>
              </a:rPr>
              <a:t> </a:t>
            </a:r>
            <a:r>
              <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8" action="ppaction://hlinksldjump"/>
              </a:rPr>
              <a:t>En savoir plus </a:t>
            </a:r>
            <a:endPar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977620"/>
            <a:ext cx="6133137" cy="100941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hlinkClick r:id="rId9"/>
              </a:rPr>
              <a:t>OORA</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hlinkClick r:id="rId10"/>
              </a:rPr>
              <a:t>AssurNet</a:t>
            </a: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plateforme d’information et de documentation Groupe </a:t>
            </a:r>
            <a:r>
              <a:rPr kumimoji="0" lang="fr-FR" sz="900" b="0" i="1" u="none" strike="noStrike" kern="1200" cap="none" spc="0" normalizeH="0" baseline="0" noProof="0" dirty="0">
                <a:ln>
                  <a:noFill/>
                </a:ln>
                <a:solidFill>
                  <a:prstClr val="black">
                    <a:lumMod val="75000"/>
                    <a:lumOff val="25000"/>
                  </a:prstClr>
                </a:solidFill>
                <a:effectLst/>
                <a:uLnTx/>
                <a:uFillTx/>
                <a:latin typeface="Arial"/>
                <a:ea typeface="+mn-ea"/>
                <a:cs typeface="+mn-cs"/>
              </a:rPr>
              <a:t>(remplace </a:t>
            </a:r>
            <a:r>
              <a:rPr kumimoji="0" lang="fr-FR" sz="9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MyEAV</a:t>
            </a:r>
            <a:r>
              <a:rPr kumimoji="0" lang="fr-FR" sz="900" b="0" i="1"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470982"/>
            <a:ext cx="5866539" cy="1277477"/>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310986"/>
            <a:ext cx="383792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17712">
            <a:off x="6102636" y="3299420"/>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329263"/>
            <a:ext cx="315765" cy="306870"/>
          </a:xfrm>
          <a:prstGeom prst="rect">
            <a:avLst/>
          </a:prstGeom>
        </p:spPr>
      </p:pic>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4">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6" name="Espace réservé du contenu 8">
            <a:extLst>
              <a:ext uri="{FF2B5EF4-FFF2-40B4-BE49-F238E27FC236}">
                <a16:creationId xmlns:a16="http://schemas.microsoft.com/office/drawing/2014/main" id="{D4396CE6-C156-4423-0FBE-433AFB2C1532}"/>
              </a:ext>
            </a:extLst>
          </p:cNvPr>
          <p:cNvSpPr txBox="1">
            <a:spLocks/>
          </p:cNvSpPr>
          <p:nvPr/>
        </p:nvSpPr>
        <p:spPr>
          <a:xfrm>
            <a:off x="-29811" y="4329214"/>
            <a:ext cx="580476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96938" marR="0" lvl="2" indent="-180975"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Approche Globale Assurances </a:t>
            </a:r>
            <a:r>
              <a:rPr kumimoji="0" lang="fr-FR" sz="1200" b="1" i="1" u="none" strike="noStrike" kern="1200" cap="none" spc="0" normalizeH="0" baseline="0" noProof="0" dirty="0">
                <a:ln>
                  <a:noFill/>
                </a:ln>
                <a:solidFill>
                  <a:prstClr val="black">
                    <a:lumMod val="75000"/>
                    <a:lumOff val="25000"/>
                  </a:prstClr>
                </a:solidFill>
                <a:effectLst/>
                <a:uLnTx/>
                <a:uFillTx/>
                <a:latin typeface="Arial"/>
                <a:ea typeface="+mn-ea"/>
                <a:cs typeface="+mn-cs"/>
              </a:rPr>
              <a:t>(Auto Pro, MR Pro et Prévoyance Pro</a:t>
            </a:r>
            <a:r>
              <a:rPr kumimoji="0" lang="fr-FR" sz="11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cibles en appui d’e-mailings et de bannières web mettant en avant les offres promos du moment</a:t>
            </a:r>
          </a:p>
          <a:p>
            <a:pPr marL="896938" marR="0" lvl="2" indent="-180975"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TF Auto Pro / Auto Part</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clients en Double-Relation et en possession de véhicule</a:t>
            </a:r>
            <a:endPar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a:t>
            </a:r>
          </a:p>
          <a:p>
            <a:pPr marL="1143000" marR="0" lvl="2"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sans Univers Assurances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avec filtres et tris sur clients non-équipés [</a:t>
            </a:r>
            <a:r>
              <a:rPr kumimoji="0" lang="fr-FR" sz="1000" b="1" i="1" u="none" strike="noStrike" kern="1200" cap="none" spc="0" normalizeH="0" baseline="0" noProof="0" dirty="0">
                <a:ln>
                  <a:noFill/>
                </a:ln>
                <a:solidFill>
                  <a:prstClr val="black">
                    <a:lumMod val="75000"/>
                    <a:lumOff val="25000"/>
                  </a:prstClr>
                </a:solidFill>
                <a:effectLst/>
                <a:uLnTx/>
                <a:uFillTx/>
                <a:latin typeface="Arial"/>
                <a:ea typeface="+mn-ea"/>
                <a:cs typeface="+mn-cs"/>
              </a:rPr>
              <a:t>72 %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de nos clients </a:t>
            </a:r>
            <a:r>
              <a:rPr kumimoji="0" lang="fr-FR" sz="1000" b="0" i="1" u="sng" strike="noStrike" kern="1200" cap="none" spc="0" normalizeH="0" baseline="0" noProof="0" dirty="0">
                <a:ln>
                  <a:noFill/>
                </a:ln>
                <a:solidFill>
                  <a:prstClr val="black">
                    <a:lumMod val="75000"/>
                    <a:lumOff val="25000"/>
                  </a:prstClr>
                </a:solidFill>
                <a:effectLst/>
                <a:uLnTx/>
                <a:uFillTx/>
                <a:latin typeface="Arial"/>
                <a:ea typeface="+mn-ea"/>
                <a:cs typeface="+mn-cs"/>
              </a:rPr>
              <a:t>Actifs</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1" i="1" u="none" strike="noStrike" kern="1200" cap="none" spc="0" normalizeH="0" baseline="0" noProof="0" dirty="0">
                <a:ln>
                  <a:noFill/>
                </a:ln>
                <a:solidFill>
                  <a:prstClr val="black">
                    <a:lumMod val="75000"/>
                    <a:lumOff val="25000"/>
                  </a:prstClr>
                </a:solidFill>
                <a:effectLst/>
                <a:uLnTx/>
                <a:uFillTx/>
                <a:latin typeface="Arial"/>
                <a:ea typeface="+mn-ea"/>
                <a:cs typeface="+mn-cs"/>
              </a:rPr>
              <a:t>ne détiennent pas cet univers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0" name="Espace réservé du contenu 8">
            <a:extLst>
              <a:ext uri="{FF2B5EF4-FFF2-40B4-BE49-F238E27FC236}">
                <a16:creationId xmlns:a16="http://schemas.microsoft.com/office/drawing/2014/main" id="{3276CD37-4C76-017F-D41A-50C4ED8309DE}"/>
              </a:ext>
            </a:extLst>
          </p:cNvPr>
          <p:cNvSpPr txBox="1">
            <a:spLocks/>
          </p:cNvSpPr>
          <p:nvPr/>
        </p:nvSpPr>
        <p:spPr>
          <a:xfrm>
            <a:off x="5903436" y="1166995"/>
            <a:ext cx="6023614" cy="1775342"/>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PV sur objectif : </a:t>
            </a:r>
          </a:p>
          <a:p>
            <a:pPr marL="1143000" marR="0" lvl="2"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IARD PRO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endParaRPr kumimoji="0" lang="fr-FR" sz="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143000" marR="0" lvl="2"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VB Prévoyance Pro (</a:t>
            </a:r>
            <a:r>
              <a:rPr kumimoji="0" lang="fr-FR" sz="1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0,5% sur PV </a:t>
            </a:r>
            <a:r>
              <a:rPr kumimoji="0" lang="fr-FR" sz="1000" b="1" i="0" u="none" strike="noStrike" kern="1200" cap="none" spc="0" normalizeH="0" baseline="0" noProof="0" dirty="0" err="1">
                <a:ln>
                  <a:noFill/>
                </a:ln>
                <a:solidFill>
                  <a:srgbClr val="000000">
                    <a:lumMod val="75000"/>
                    <a:lumOff val="25000"/>
                  </a:srgbClr>
                </a:solidFill>
                <a:effectLst/>
                <a:uLnTx/>
                <a:uFillTx/>
                <a:latin typeface="Arial"/>
                <a:ea typeface="+mn-ea"/>
                <a:cs typeface="+mn-cs"/>
              </a:rPr>
              <a:t>Indiv</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Baromètre :</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VN produits IARD /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Prév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Ep. Salariale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23C1465B-E644-15A3-C108-6DC8A96485DE}"/>
              </a:ext>
            </a:extLst>
          </p:cNvPr>
          <p:cNvSpPr/>
          <p:nvPr/>
        </p:nvSpPr>
        <p:spPr>
          <a:xfrm>
            <a:off x="6057995" y="4134342"/>
            <a:ext cx="5717684" cy="459950"/>
          </a:xfrm>
          <a:prstGeom prst="rect">
            <a:avLst/>
          </a:prstGeom>
          <a:solidFill>
            <a:srgbClr val="FCBE04">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16" name="Espace réservé du contenu 8">
            <a:extLst>
              <a:ext uri="{FF2B5EF4-FFF2-40B4-BE49-F238E27FC236}">
                <a16:creationId xmlns:a16="http://schemas.microsoft.com/office/drawing/2014/main" id="{42D4B1F4-81E0-7A4C-1D7A-9F370304BEA6}"/>
              </a:ext>
            </a:extLst>
          </p:cNvPr>
          <p:cNvSpPr txBox="1">
            <a:spLocks/>
          </p:cNvSpPr>
          <p:nvPr/>
        </p:nvSpPr>
        <p:spPr>
          <a:xfrm>
            <a:off x="5920554" y="3934712"/>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100 % digitalisation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MR Pro / Auto Pro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15"/>
              </a:rPr>
              <a:t>Il est possible de déclarer un sinistre en quelques clics sur l’appli et DEI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8" name="Espace réservé du contenu 8">
            <a:extLst>
              <a:ext uri="{FF2B5EF4-FFF2-40B4-BE49-F238E27FC236}">
                <a16:creationId xmlns:a16="http://schemas.microsoft.com/office/drawing/2014/main" id="{EF78C70E-424A-1487-32DF-6A263957DC1A}"/>
              </a:ext>
            </a:extLst>
          </p:cNvPr>
          <p:cNvSpPr txBox="1">
            <a:spLocks/>
          </p:cNvSpPr>
          <p:nvPr/>
        </p:nvSpPr>
        <p:spPr>
          <a:xfrm>
            <a:off x="5787032" y="3472793"/>
            <a:ext cx="6277643" cy="5731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 name="Espace réservé du contenu 8">
            <a:extLst>
              <a:ext uri="{FF2B5EF4-FFF2-40B4-BE49-F238E27FC236}">
                <a16:creationId xmlns:a16="http://schemas.microsoft.com/office/drawing/2014/main" id="{87D3D52E-5C64-8018-6BA0-2AE2F55A5676}"/>
              </a:ext>
            </a:extLst>
          </p:cNvPr>
          <p:cNvSpPr txBox="1">
            <a:spLocks/>
          </p:cNvSpPr>
          <p:nvPr/>
        </p:nvSpPr>
        <p:spPr>
          <a:xfrm>
            <a:off x="70450" y="1139907"/>
            <a:ext cx="5743707" cy="233203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MR Pro : à partir du 03/01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200" b="1" i="0" u="none" strike="noStrike" kern="1200" cap="none" spc="0" normalizeH="0" baseline="0" noProof="0" dirty="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les nouvelles souscriptions MR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dans la limite de 50 €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Auto Pro :  à partir du 03/01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dirty="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les nouvelles souscriptions AUTO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dans la limite de 200 €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dirty="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Prévoyance Pro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du 15/01 au 15/03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dirty="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les nouvelles souscriptions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Prév</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Pro </a:t>
            </a:r>
            <a:endParaRPr kumimoji="0" lang="fr-FR" sz="9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5" name="Titre 17">
            <a:extLst>
              <a:ext uri="{FF2B5EF4-FFF2-40B4-BE49-F238E27FC236}">
                <a16:creationId xmlns:a16="http://schemas.microsoft.com/office/drawing/2014/main" id="{E8948CFD-6648-9E3E-7C49-B317D419D3E2}"/>
              </a:ext>
            </a:extLst>
          </p:cNvPr>
          <p:cNvSpPr>
            <a:spLocks noGrp="1"/>
          </p:cNvSpPr>
          <p:nvPr>
            <p:ph type="title"/>
          </p:nvPr>
        </p:nvSpPr>
        <p:spPr>
          <a:xfrm>
            <a:off x="484791" y="409078"/>
            <a:ext cx="11017660" cy="384043"/>
          </a:xfrm>
        </p:spPr>
        <p:txBody>
          <a:bodyPr/>
          <a:lstStyle/>
          <a:p>
            <a:r>
              <a:rPr lang="fr-FR" sz="1600" dirty="0">
                <a:latin typeface="Montserrat Black"/>
              </a:rPr>
              <a:t>L’</a:t>
            </a:r>
            <a:r>
              <a:rPr lang="fr-FR" sz="1600" dirty="0">
                <a:solidFill>
                  <a:srgbClr val="C00000"/>
                </a:solidFill>
                <a:latin typeface="Montserrat Black"/>
              </a:rPr>
              <a:t>Essentiel </a:t>
            </a:r>
            <a:r>
              <a:rPr lang="fr-FR" sz="1600" dirty="0">
                <a:latin typeface="Montserrat Black"/>
              </a:rPr>
              <a:t>de l’IARD Pro : « </a:t>
            </a:r>
            <a:r>
              <a:rPr lang="fr-FR" sz="1600" dirty="0">
                <a:solidFill>
                  <a:srgbClr val="C00000"/>
                </a:solidFill>
                <a:latin typeface="Montserrat Black"/>
              </a:rPr>
              <a:t>Assurer</a:t>
            </a:r>
            <a:r>
              <a:rPr lang="fr-FR" sz="1600" dirty="0">
                <a:latin typeface="Montserrat Black"/>
              </a:rPr>
              <a:t> les Pros et </a:t>
            </a:r>
            <a:r>
              <a:rPr lang="fr-FR" sz="1600" dirty="0">
                <a:solidFill>
                  <a:srgbClr val="C00000"/>
                </a:solidFill>
                <a:latin typeface="Montserrat Black"/>
              </a:rPr>
              <a:t>protéger la ou les personnes clé(s) </a:t>
            </a:r>
            <a:r>
              <a:rPr lang="fr-FR" sz="1600" dirty="0">
                <a:latin typeface="Montserrat Black"/>
              </a:rPr>
              <a:t>de l’entreprise » </a:t>
            </a:r>
            <a:r>
              <a:rPr lang="fr-FR" sz="1600" dirty="0">
                <a:solidFill>
                  <a:srgbClr val="00B050"/>
                </a:solidFill>
                <a:latin typeface="Montserrat Black"/>
              </a:rPr>
              <a:t> </a:t>
            </a:r>
            <a:endParaRPr lang="fr-FR" sz="1600" dirty="0">
              <a:solidFill>
                <a:srgbClr val="00B050"/>
              </a:solidFill>
            </a:endParaRPr>
          </a:p>
        </p:txBody>
      </p:sp>
    </p:spTree>
    <p:extLst>
      <p:ext uri="{BB962C8B-B14F-4D97-AF65-F5344CB8AC3E}">
        <p14:creationId xmlns:p14="http://schemas.microsoft.com/office/powerpoint/2010/main" val="21459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948886"/>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345683"/>
            <a:ext cx="11843759" cy="463754"/>
          </a:xfrm>
        </p:spPr>
        <p:txBody>
          <a:bodyPr/>
          <a:lstStyle/>
          <a:p>
            <a:r>
              <a:rPr lang="fr-FR" sz="1600" dirty="0">
                <a:latin typeface="Montserrat Black"/>
              </a:rPr>
              <a:t>L’</a:t>
            </a:r>
            <a:r>
              <a:rPr lang="fr-FR" sz="1600" dirty="0">
                <a:solidFill>
                  <a:srgbClr val="C00000"/>
                </a:solidFill>
                <a:latin typeface="Montserrat Black"/>
              </a:rPr>
              <a:t>Essentiel</a:t>
            </a:r>
            <a:r>
              <a:rPr lang="fr-FR" sz="1600" dirty="0">
                <a:latin typeface="Montserrat Black"/>
              </a:rPr>
              <a:t> de la Bancarisation PRO : « </a:t>
            </a:r>
            <a:r>
              <a:rPr lang="fr-FR" sz="1600" dirty="0">
                <a:solidFill>
                  <a:srgbClr val="C00000"/>
                </a:solidFill>
                <a:latin typeface="Montserrat Black"/>
              </a:rPr>
              <a:t>Capter les flux </a:t>
            </a:r>
            <a:r>
              <a:rPr lang="fr-FR" sz="1600" dirty="0">
                <a:latin typeface="Montserrat Black"/>
              </a:rPr>
              <a:t>de nos clients Pros et les équiper en </a:t>
            </a:r>
            <a:r>
              <a:rPr lang="fr-FR" sz="1600" dirty="0">
                <a:solidFill>
                  <a:srgbClr val="C00000"/>
                </a:solidFill>
                <a:latin typeface="Montserrat Black"/>
              </a:rPr>
              <a:t>carte Business Haut de Gamme à Débit Différé </a:t>
            </a:r>
            <a:r>
              <a:rPr lang="fr-FR" sz="1600" dirty="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649210"/>
            <a:ext cx="5866539" cy="151002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05234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242425"/>
            <a:ext cx="5338572" cy="1916811"/>
          </a:xfrm>
          <a:prstGeom prst="rect">
            <a:avLst/>
          </a:prstGeom>
          <a:noFill/>
          <a:ln w="76200">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045970"/>
            <a:ext cx="2205650" cy="338987"/>
          </a:xfrm>
          <a:prstGeom prst="rect">
            <a:avLst/>
          </a:prstGeom>
          <a:solidFill>
            <a:srgbClr val="C0000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4456170"/>
            <a:ext cx="3847329"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Prévoyance &amp; Santé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4795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391917"/>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chemeClr val="accent3">
                <a:tint val="45000"/>
                <a:satMod val="400000"/>
              </a:schemeClr>
            </a:duotone>
          </a:blip>
          <a:stretch>
            <a:fillRect/>
          </a:stretch>
        </p:blipFill>
        <p:spPr>
          <a:xfrm rot="5701988" flipH="1" flipV="1">
            <a:off x="5473972" y="4404477"/>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623341" y="5271415"/>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chemeClr val="accent3">
                <a:tint val="45000"/>
                <a:satMod val="400000"/>
              </a:schemeClr>
            </a:duotone>
          </a:blip>
          <a:stretch>
            <a:fillRect/>
          </a:stretch>
        </p:blipFill>
        <p:spPr>
          <a:xfrm rot="4962598" flipH="1" flipV="1">
            <a:off x="11167037" y="5420535"/>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7"/>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4079373"/>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89685" y="4237349"/>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8"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611354"/>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lvl="2" indent="-171450" eaLnBrk="1" fontAlgn="auto" hangingPunct="1">
              <a:spcBef>
                <a:spcPts val="300"/>
              </a:spcBef>
              <a:spcAft>
                <a:spcPts val="0"/>
              </a:spcAft>
              <a:buClr>
                <a:srgbClr val="C00000"/>
              </a:buClr>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OORA</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316738"/>
            <a:ext cx="5866539" cy="1046127"/>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123698"/>
            <a:ext cx="383792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17712">
            <a:off x="6102636" y="3112132"/>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132450"/>
            <a:ext cx="315765" cy="306870"/>
          </a:xfrm>
          <a:prstGeom prst="rect">
            <a:avLst/>
          </a:prstGeom>
        </p:spPr>
      </p:pic>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2">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4" name="Espace réservé du contenu 8">
            <a:extLst>
              <a:ext uri="{FF2B5EF4-FFF2-40B4-BE49-F238E27FC236}">
                <a16:creationId xmlns:a16="http://schemas.microsoft.com/office/drawing/2014/main" id="{968358EA-B7DF-A01A-B7AD-AB5A6A1008F5}"/>
              </a:ext>
            </a:extLst>
          </p:cNvPr>
          <p:cNvSpPr txBox="1">
            <a:spLocks/>
          </p:cNvSpPr>
          <p:nvPr/>
        </p:nvSpPr>
        <p:spPr>
          <a:xfrm>
            <a:off x="100519" y="1438599"/>
            <a:ext cx="5764102" cy="2217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Offres Formules individuelles ou Famille : </a:t>
            </a:r>
            <a:r>
              <a:rPr kumimoji="0" lang="fr-FR" sz="1200" b="1" i="0" u="none" strike="noStrike" kern="1200" cap="none" spc="0" normalizeH="0" baseline="0" noProof="0" dirty="0">
                <a:ln>
                  <a:noFill/>
                </a:ln>
                <a:solidFill>
                  <a:srgbClr val="C00000"/>
                </a:solidFill>
                <a:effectLst/>
                <a:uLnTx/>
                <a:uFillTx/>
                <a:latin typeface="Arial"/>
                <a:ea typeface="+mn-ea"/>
                <a:cs typeface="+mn-cs"/>
              </a:rPr>
              <a:t>50% de remise sur le forfait Part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si la relation détient un forfait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(hors forfait Free-Lance / Auto-entrepreneur et SCI)</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1" u="none" strike="noStrike" kern="1200" cap="none" spc="0" normalizeH="0" baseline="0" noProof="0" dirty="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Offre de bienvenue : </a:t>
            </a:r>
            <a:r>
              <a:rPr kumimoji="0" lang="fr-FR" sz="1200" b="1" i="0" u="none" strike="noStrike" kern="1200" cap="none" spc="0" normalizeH="0" baseline="0" noProof="0" dirty="0">
                <a:ln>
                  <a:noFill/>
                </a:ln>
                <a:solidFill>
                  <a:srgbClr val="C00000"/>
                </a:solidFill>
                <a:effectLst/>
                <a:uLnTx/>
                <a:uFillTx/>
                <a:latin typeface="Arial"/>
                <a:ea typeface="+mn-ea"/>
                <a:cs typeface="+mn-cs"/>
              </a:rPr>
              <a:t>de 1 à 6 mois offerts</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 forfait PRO</a:t>
            </a:r>
          </a:p>
          <a:p>
            <a:pPr marL="1143000" marR="0" lvl="2"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 Libre convergence / Forfait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Labelis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Forfait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Labelis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Santé  </a:t>
            </a:r>
            <a:endParaRPr lang="fr-FR" sz="1000" dirty="0">
              <a:solidFill>
                <a:prstClr val="black">
                  <a:lumMod val="75000"/>
                  <a:lumOff val="25000"/>
                </a:prstClr>
              </a:solidFill>
              <a:latin typeface="Arial"/>
            </a:endParaRPr>
          </a:p>
          <a:p>
            <a:pPr marL="1143000" marR="0" lvl="2"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Offre Montée en Gamme carte Business Haut de Gamme dans un Forfait :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 avec </a:t>
            </a:r>
            <a:r>
              <a:rPr kumimoji="0" lang="fr-FR" sz="1200" b="1" i="0" u="none" strike="noStrike" kern="1200" cap="none" spc="0" normalizeH="0" baseline="0" noProof="0" dirty="0">
                <a:ln>
                  <a:noFill/>
                </a:ln>
                <a:solidFill>
                  <a:srgbClr val="C00000"/>
                </a:solidFill>
                <a:effectLst/>
                <a:uLnTx/>
                <a:uFillTx/>
                <a:latin typeface="Arial"/>
                <a:ea typeface="+mn-ea"/>
                <a:cs typeface="+mn-cs"/>
              </a:rPr>
              <a:t>Visa Business DD « Haut de Gamme » (GOLD ou Platinum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au prix du</a:t>
            </a:r>
            <a:r>
              <a:rPr kumimoji="0" lang="fr-FR" sz="1200" b="1" i="0" u="none" strike="noStrike" kern="1200" cap="none" spc="0" normalizeH="0" baseline="0" noProof="0" dirty="0">
                <a:ln>
                  <a:noFill/>
                </a:ln>
                <a:solidFill>
                  <a:srgbClr val="C00000"/>
                </a:solidFill>
                <a:effectLst/>
                <a:uLnTx/>
                <a:uFillTx/>
                <a:latin typeface="Arial"/>
                <a:ea typeface="+mn-ea"/>
                <a:cs typeface="+mn-cs"/>
              </a:rPr>
              <a: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 avec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Visa Business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 niveau inférieur pendant 12 mois</a:t>
            </a:r>
          </a:p>
        </p:txBody>
      </p:sp>
      <p:sp>
        <p:nvSpPr>
          <p:cNvPr id="8" name="Espace réservé du contenu 8">
            <a:extLst>
              <a:ext uri="{FF2B5EF4-FFF2-40B4-BE49-F238E27FC236}">
                <a16:creationId xmlns:a16="http://schemas.microsoft.com/office/drawing/2014/main" id="{4AFA2BE9-071B-2937-53D8-692E52992824}"/>
              </a:ext>
            </a:extLst>
          </p:cNvPr>
          <p:cNvSpPr txBox="1">
            <a:spLocks/>
          </p:cNvSpPr>
          <p:nvPr/>
        </p:nvSpPr>
        <p:spPr>
          <a:xfrm>
            <a:off x="106533" y="4632319"/>
            <a:ext cx="5574047" cy="20849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JO2024 Montée en gamme Carte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équipés d’une carte Visa Business  ou Visa Gold Business</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sans univers Banque au quotidien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explorez votre portefeuille pour consolider la relation et Activer/Equiper vos clients sur l’univers de besoin Banque au quotidien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près d’</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1 client Pro Actif sur 7 ne détient pas encore l’univers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Banca</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1" name="Espace réservé du contenu 8">
            <a:extLst>
              <a:ext uri="{FF2B5EF4-FFF2-40B4-BE49-F238E27FC236}">
                <a16:creationId xmlns:a16="http://schemas.microsoft.com/office/drawing/2014/main" id="{33DF45AE-2C0A-D29A-A5C6-99783830C308}"/>
              </a:ext>
            </a:extLst>
          </p:cNvPr>
          <p:cNvSpPr txBox="1">
            <a:spLocks/>
          </p:cNvSpPr>
          <p:nvPr/>
        </p:nvSpPr>
        <p:spPr>
          <a:xfrm>
            <a:off x="5680580" y="1078394"/>
            <a:ext cx="6306302" cy="190359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forfaits pros - hors auto-entrepreneurs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Nouvelles EER Medium Large PLR si EER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2,5%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Ventes nettes Bancarisation et Flux Pros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C0000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p:txBody>
      </p:sp>
      <p:sp>
        <p:nvSpPr>
          <p:cNvPr id="12" name="Espace réservé du contenu 8">
            <a:extLst>
              <a:ext uri="{FF2B5EF4-FFF2-40B4-BE49-F238E27FC236}">
                <a16:creationId xmlns:a16="http://schemas.microsoft.com/office/drawing/2014/main" id="{0CFFC998-1E8B-78FA-719F-88FF8E8378CB}"/>
              </a:ext>
            </a:extLst>
          </p:cNvPr>
          <p:cNvSpPr txBox="1">
            <a:spLocks/>
          </p:cNvSpPr>
          <p:nvPr/>
        </p:nvSpPr>
        <p:spPr>
          <a:xfrm>
            <a:off x="5570740" y="3461448"/>
            <a:ext cx="6277643" cy="7809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solidFill>
                  <a:prstClr val="black">
                    <a:lumMod val="75000"/>
                    <a:lumOff val="25000"/>
                  </a:prstClr>
                </a:solidFill>
              </a:rPr>
              <a:t>Offres Formules individuelles ou Famille </a:t>
            </a:r>
            <a:r>
              <a:rPr lang="fr-FR" sz="1200" b="1" dirty="0">
                <a:solidFill>
                  <a:prstClr val="black">
                    <a:lumMod val="75000"/>
                    <a:lumOff val="25000"/>
                  </a:prstClr>
                </a:solidFill>
                <a:effectLst>
                  <a:outerShdw blurRad="38100" dist="38100" dir="2700000" algn="tl">
                    <a:srgbClr val="000000">
                      <a:alpha val="43137"/>
                    </a:srgbClr>
                  </a:outerShdw>
                </a:effectLst>
              </a:rPr>
              <a:t>: </a:t>
            </a:r>
            <a:r>
              <a:rPr lang="fr-FR" sz="1200" b="1" dirty="0">
                <a:solidFill>
                  <a:srgbClr val="C00000"/>
                </a:solidFill>
              </a:rPr>
              <a:t>50% de remise sur le forfait Part </a:t>
            </a:r>
            <a:r>
              <a:rPr lang="fr-FR" sz="1200" dirty="0"/>
              <a:t>si la relation détient un forfait PRO</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Tree>
    <p:extLst>
      <p:ext uri="{BB962C8B-B14F-4D97-AF65-F5344CB8AC3E}">
        <p14:creationId xmlns:p14="http://schemas.microsoft.com/office/powerpoint/2010/main" val="3490278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0BE3BD25-6A58-390C-FE06-CFADED0E7B43}"/>
              </a:ext>
            </a:extLst>
          </p:cNvPr>
          <p:cNvSpPr txBox="1">
            <a:spLocks/>
          </p:cNvSpPr>
          <p:nvPr/>
        </p:nvSpPr>
        <p:spPr>
          <a:xfrm>
            <a:off x="199430" y="4331993"/>
            <a:ext cx="5692092" cy="187539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dirty="0">
                <a:ln>
                  <a:noFill/>
                </a:ln>
                <a:solidFill>
                  <a:prstClr val="black">
                    <a:lumMod val="75000"/>
                    <a:lumOff val="25000"/>
                  </a:prstClr>
                </a:solidFill>
                <a:uLnTx/>
                <a:uFillTx/>
                <a:latin typeface="Arial"/>
                <a:ea typeface="+mn-ea"/>
                <a:cs typeface="+mn-cs"/>
              </a:rPr>
              <a:t>Equiper, capter les flux et activer </a:t>
            </a:r>
            <a:r>
              <a:rPr kumimoji="0" lang="fr-FR"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clients dans TOP50 des codes NAF appétents, détenteurs de contrats monétiques soit inactifs chez nous, soit actifs auprès de la concurrence</a:t>
            </a:r>
            <a:endParaRPr kumimoji="0" lang="fr-FR" sz="1000" b="0" i="0" u="none" strike="noStrike" kern="1200" cap="none" spc="0" normalizeH="0" baseline="0" noProof="0" dirty="0">
              <a:ln>
                <a:noFill/>
              </a:ln>
              <a:solidFill>
                <a:prstClr val="black">
                  <a:lumMod val="75000"/>
                  <a:lumOff val="25000"/>
                </a:prstClr>
              </a:solidFill>
              <a:highlight>
                <a:srgbClr val="FFFF00"/>
              </a:highlight>
              <a:uLnTx/>
              <a:uFillTx/>
              <a:latin typeface="Arial"/>
              <a:ea typeface="+mn-ea"/>
              <a:cs typeface="+mn-cs"/>
              <a:sym typeface="Wingdings" panose="05000000000000000000" pitchFamily="2" charset="2"/>
            </a:endParaRP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dirty="0" err="1">
                <a:ln>
                  <a:noFill/>
                </a:ln>
                <a:solidFill>
                  <a:prstClr val="black">
                    <a:lumMod val="75000"/>
                    <a:lumOff val="25000"/>
                  </a:prstClr>
                </a:solidFill>
                <a:uLnTx/>
                <a:uFillTx/>
                <a:latin typeface="Arial"/>
                <a:ea typeface="+mn-ea"/>
                <a:cs typeface="+mn-cs"/>
              </a:rPr>
              <a:t>Tap</a:t>
            </a:r>
            <a:r>
              <a:rPr kumimoji="0" lang="fr-FR" b="1" i="0" u="none" strike="noStrike" kern="1200" cap="none" spc="0" normalizeH="0" baseline="0" noProof="0" dirty="0">
                <a:ln>
                  <a:noFill/>
                </a:ln>
                <a:solidFill>
                  <a:prstClr val="black">
                    <a:lumMod val="75000"/>
                    <a:lumOff val="25000"/>
                  </a:prstClr>
                </a:solidFill>
                <a:uLnTx/>
                <a:uFillTx/>
                <a:latin typeface="Arial"/>
                <a:ea typeface="+mn-ea"/>
                <a:cs typeface="+mn-cs"/>
              </a:rPr>
              <a:t> To </a:t>
            </a:r>
            <a:r>
              <a:rPr kumimoji="0" lang="fr-FR" b="1" i="0" u="none" strike="noStrike" kern="1200" cap="none" spc="0" normalizeH="0" baseline="0" noProof="0" dirty="0" err="1">
                <a:ln>
                  <a:noFill/>
                </a:ln>
                <a:solidFill>
                  <a:prstClr val="black">
                    <a:lumMod val="75000"/>
                    <a:lumOff val="25000"/>
                  </a:prstClr>
                </a:solidFill>
                <a:uLnTx/>
                <a:uFillTx/>
                <a:latin typeface="Arial"/>
                <a:ea typeface="+mn-ea"/>
                <a:cs typeface="+mn-cs"/>
              </a:rPr>
              <a:t>Pay</a:t>
            </a:r>
            <a:r>
              <a:rPr kumimoji="0" lang="fr-FR" b="1" i="0" u="none" strike="noStrike" kern="1200" cap="none" spc="0" normalizeH="0" baseline="0" noProof="0" dirty="0">
                <a:ln>
                  <a:noFill/>
                </a:ln>
                <a:solidFill>
                  <a:prstClr val="black">
                    <a:lumMod val="75000"/>
                    <a:lumOff val="25000"/>
                  </a:prstClr>
                </a:solidFill>
                <a:uLnTx/>
                <a:uFillTx/>
                <a:latin typeface="Arial"/>
                <a:ea typeface="+mn-ea"/>
                <a:cs typeface="+mn-cs"/>
              </a:rPr>
              <a:t> sur iPhone </a:t>
            </a:r>
            <a:r>
              <a:rPr kumimoji="0" lang="fr-FR"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relancer clients avec CA annuel &lt; 25K€, identifiés comme appétents, ciblés par emails</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Clients Pros sans univers FLUX</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6011642" y="1001916"/>
            <a:ext cx="5866539" cy="305372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0" name="Espace réservé du contenu 8">
            <a:extLst>
              <a:ext uri="{FF2B5EF4-FFF2-40B4-BE49-F238E27FC236}">
                <a16:creationId xmlns:a16="http://schemas.microsoft.com/office/drawing/2014/main" id="{CA5C9BC4-D84D-C0DB-0B66-8E21AA5A9C84}"/>
              </a:ext>
            </a:extLst>
          </p:cNvPr>
          <p:cNvSpPr txBox="1">
            <a:spLocks/>
          </p:cNvSpPr>
          <p:nvPr/>
        </p:nvSpPr>
        <p:spPr>
          <a:xfrm>
            <a:off x="5848044" y="1112904"/>
            <a:ext cx="590401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VB contrats monétique de proximité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VB e-commerce [JPEL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Expr</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SP+, VADS, IZ e-commerce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uLnTx/>
                <a:uFillTx/>
                <a:latin typeface="Arial"/>
                <a:ea typeface="+mn-ea"/>
                <a:cs typeface="+mn-cs"/>
              </a:rPr>
              <a:t>Indiv</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Ventes nettes Bancarisation et Flux Pros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lvl="2" indent="-215900" eaLnBrk="1" fontAlgn="auto" hangingPunct="1">
              <a:spcBef>
                <a:spcPts val="300"/>
              </a:spcBef>
              <a:spcAft>
                <a:spcPts val="0"/>
              </a:spcAft>
              <a:buClr>
                <a:srgbClr val="7030A0"/>
              </a:buClr>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Astuce : </a:t>
            </a:r>
            <a:r>
              <a:rPr kumimoji="0" lang="fr-FR" sz="1000" b="1" i="1" u="none" strike="noStrike" kern="1200" cap="none" spc="0" normalizeH="0" baseline="0" noProof="0" dirty="0">
                <a:ln>
                  <a:noFill/>
                </a:ln>
                <a:solidFill>
                  <a:prstClr val="black">
                    <a:lumMod val="75000"/>
                    <a:lumOff val="25000"/>
                  </a:prstClr>
                </a:solidFill>
                <a:uLnTx/>
                <a:uFillTx/>
                <a:latin typeface="Arial"/>
                <a:ea typeface="+mn-ea"/>
                <a:cs typeface="+mn-cs"/>
              </a:rPr>
              <a:t>Tous prescripteurs </a:t>
            </a:r>
            <a:r>
              <a:rPr kumimoji="0" lang="fr-FR" sz="1000" b="1" i="1"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Nos experts sont à vos cotés, il vous suffit d’en parler simplement à vos clients et de passer le relai sur </a:t>
            </a:r>
            <a:r>
              <a:rPr kumimoji="0" lang="fr-FR" sz="1000" b="0" i="1" u="none" strike="noStrike" kern="1200" cap="none" spc="0" normalizeH="0" baseline="0" noProof="0" dirty="0" err="1">
                <a:ln>
                  <a:noFill/>
                </a:ln>
                <a:solidFill>
                  <a:prstClr val="black">
                    <a:lumMod val="75000"/>
                    <a:lumOff val="25000"/>
                  </a:prstClr>
                </a:solidFill>
                <a:uLnTx/>
                <a:uFillTx/>
                <a:latin typeface="Arial"/>
                <a:ea typeface="+mn-ea"/>
                <a:cs typeface="+mn-cs"/>
              </a:rPr>
              <a:t>Monexpert</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 (TPE Santé et Ce Boost </a:t>
            </a:r>
            <a:r>
              <a:rPr kumimoji="0" lang="fr-FR" sz="1000" b="0" i="1" u="none" strike="noStrike" kern="1200" cap="none" spc="0" normalizeH="0" baseline="0" noProof="0" dirty="0" err="1">
                <a:ln>
                  <a:noFill/>
                </a:ln>
                <a:solidFill>
                  <a:prstClr val="black">
                    <a:lumMod val="75000"/>
                    <a:lumOff val="25000"/>
                  </a:prstClr>
                </a:solidFill>
                <a:uLnTx/>
                <a:uFillTx/>
                <a:latin typeface="Arial"/>
                <a:ea typeface="+mn-ea"/>
                <a:cs typeface="+mn-cs"/>
              </a:rPr>
              <a:t>Fid</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598125"/>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800" dirty="0">
                <a:latin typeface="Montserrat Black"/>
              </a:rPr>
              <a:t>L’</a:t>
            </a:r>
            <a:r>
              <a:rPr lang="fr-FR" sz="1800" dirty="0">
                <a:solidFill>
                  <a:srgbClr val="C00000"/>
                </a:solidFill>
                <a:latin typeface="Montserrat Black"/>
              </a:rPr>
              <a:t>Essentiel </a:t>
            </a:r>
            <a:r>
              <a:rPr lang="fr-FR" sz="1800" dirty="0">
                <a:latin typeface="Montserrat Black"/>
              </a:rPr>
              <a:t>de la Monétique et du e-commerce </a:t>
            </a:r>
            <a:endParaRPr lang="fr-FR" sz="1800"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MONETIQUE &amp; </a:t>
            </a:r>
            <a:r>
              <a:rPr lang="fr-FR" dirty="0" err="1">
                <a:solidFill>
                  <a:schemeClr val="bg1"/>
                </a:solidFill>
                <a:latin typeface="Montserrat Black" panose="00000A00000000000000" pitchFamily="2" charset="0"/>
              </a:rPr>
              <a:t>e-COMMERCE</a:t>
            </a:r>
            <a:endParaRPr lang="fr-FR" dirty="0">
              <a:solidFill>
                <a:schemeClr val="bg1"/>
              </a:solidFill>
              <a:latin typeface="Montserrat Black" panose="00000A00000000000000" pitchFamily="2" charset="0"/>
            </a:endParaRP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427544"/>
            <a:ext cx="5866539" cy="1726244"/>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930139"/>
            <a:ext cx="5338572" cy="2229097"/>
          </a:xfrm>
          <a:prstGeom prst="rect">
            <a:avLst/>
          </a:prstGeom>
          <a:noFill/>
          <a:ln w="76200">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803596"/>
            <a:ext cx="2205650" cy="338987"/>
          </a:xfrm>
          <a:prstGeom prst="rect">
            <a:avLst/>
          </a:prstGeom>
          <a:solidFill>
            <a:srgbClr val="7030A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252978"/>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Pro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276406"/>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624" y="4116678"/>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5">
                <a:tint val="45000"/>
                <a:satMod val="400000"/>
              </a:schemeClr>
            </a:duotone>
          </a:blip>
          <a:stretch>
            <a:fillRect/>
          </a:stretch>
        </p:blipFill>
        <p:spPr>
          <a:xfrm rot="5701988" flipH="1" flipV="1">
            <a:off x="5108142" y="5773165"/>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597403" y="5514693"/>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5">
                <a:tint val="45000"/>
                <a:satMod val="400000"/>
              </a:schemeClr>
            </a:duotone>
          </a:blip>
          <a:stretch>
            <a:fillRect/>
          </a:stretch>
        </p:blipFill>
        <p:spPr>
          <a:xfrm rot="4962598" flipH="1" flipV="1">
            <a:off x="11361197" y="558906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6"/>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836999"/>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518227" y="5566687"/>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325032"/>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TPE pour proposer le bon TPE</a:t>
            </a:r>
          </a:p>
          <a:p>
            <a:pPr marL="926995" marR="0" lvl="2" indent="0" algn="l" defTabSz="914400" rtl="0" eaLnBrk="1" fontAlgn="auto" latinLnBrk="0" hangingPunct="1">
              <a:lnSpc>
                <a:spcPct val="100000"/>
              </a:lnSpc>
              <a:spcBef>
                <a:spcPts val="300"/>
              </a:spcBef>
              <a:spcAft>
                <a:spcPts val="0"/>
              </a:spcAft>
              <a:buClr>
                <a:srgbClr val="7030A0"/>
              </a:buClr>
              <a:buSzTx/>
              <a:buNone/>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Simul</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pour proposer le bon taux de commission monétique : clic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hlinkClick r:id="rId8">
                  <a:extLst>
                    <a:ext uri="{A12FA001-AC4F-418D-AE19-62706E023703}">
                      <ahyp:hlinkClr xmlns:ahyp="http://schemas.microsoft.com/office/drawing/2018/hyperlinkcolor" val="tx"/>
                    </a:ext>
                  </a:extLst>
                </a:hlinkClick>
              </a:rPr>
              <a:t>ic</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La Rubrique des Commerciaux pour trouver toutes les informations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lang="fr-FR" sz="1000" dirty="0">
              <a:solidFill>
                <a:prstClr val="black">
                  <a:lumMod val="75000"/>
                  <a:lumOff val="25000"/>
                </a:prstClr>
              </a:solidFill>
              <a:latin typeface="Arial"/>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Diag Solutions Paiement PM &amp; EI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accessible depuis Portail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sym typeface="Wingdings" panose="05000000000000000000" pitchFamily="2" charset="2"/>
              </a:rPr>
              <a:t>MySys</a:t>
            </a:r>
            <a:endPar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9">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2" name="Image 1">
            <a:hlinkClick r:id="rId10"/>
            <a:extLst>
              <a:ext uri="{FF2B5EF4-FFF2-40B4-BE49-F238E27FC236}">
                <a16:creationId xmlns:a16="http://schemas.microsoft.com/office/drawing/2014/main" id="{B1531864-D703-2C20-9AF5-6F883A565938}"/>
              </a:ext>
            </a:extLst>
          </p:cNvPr>
          <p:cNvPicPr>
            <a:picLocks noChangeAspect="1"/>
          </p:cNvPicPr>
          <p:nvPr/>
        </p:nvPicPr>
        <p:blipFill>
          <a:blip r:embed="rId11"/>
          <a:stretch>
            <a:fillRect/>
          </a:stretch>
        </p:blipFill>
        <p:spPr>
          <a:xfrm>
            <a:off x="8849906" y="4691224"/>
            <a:ext cx="900037" cy="357549"/>
          </a:xfrm>
          <a:prstGeom prst="rect">
            <a:avLst/>
          </a:prstGeom>
        </p:spPr>
      </p:pic>
      <p:pic>
        <p:nvPicPr>
          <p:cNvPr id="4" name="Image 3">
            <a:extLst>
              <a:ext uri="{FF2B5EF4-FFF2-40B4-BE49-F238E27FC236}">
                <a16:creationId xmlns:a16="http://schemas.microsoft.com/office/drawing/2014/main" id="{D4432062-96F2-7937-6820-686B26966688}"/>
              </a:ext>
            </a:extLst>
          </p:cNvPr>
          <p:cNvPicPr>
            <a:picLocks noChangeAspect="1"/>
          </p:cNvPicPr>
          <p:nvPr/>
        </p:nvPicPr>
        <p:blipFill>
          <a:blip r:embed="rId3">
            <a:duotone>
              <a:prstClr val="black"/>
              <a:schemeClr val="accent5">
                <a:tint val="45000"/>
                <a:satMod val="400000"/>
              </a:schemeClr>
            </a:duotone>
          </a:blip>
          <a:stretch>
            <a:fillRect/>
          </a:stretch>
        </p:blipFill>
        <p:spPr>
          <a:xfrm rot="4962598" flipH="1" flipV="1">
            <a:off x="9846354" y="4793746"/>
            <a:ext cx="322403" cy="310019"/>
          </a:xfrm>
          <a:prstGeom prst="rect">
            <a:avLst/>
          </a:prstGeom>
          <a:noFill/>
        </p:spPr>
      </p:pic>
      <p:sp>
        <p:nvSpPr>
          <p:cNvPr id="6" name="Espace réservé du contenu 8">
            <a:extLst>
              <a:ext uri="{FF2B5EF4-FFF2-40B4-BE49-F238E27FC236}">
                <a16:creationId xmlns:a16="http://schemas.microsoft.com/office/drawing/2014/main" id="{83C0C098-B6F8-5F4B-96F1-EE9EF7EC2136}"/>
              </a:ext>
            </a:extLst>
          </p:cNvPr>
          <p:cNvSpPr txBox="1">
            <a:spLocks/>
          </p:cNvSpPr>
          <p:nvPr/>
        </p:nvSpPr>
        <p:spPr>
          <a:xfrm>
            <a:off x="14210" y="1289592"/>
            <a:ext cx="5880879" cy="24227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TPE Premium : </a:t>
            </a:r>
            <a:r>
              <a:rPr kumimoji="0" lang="fr-FR" sz="1000" b="0" i="0" u="none" strike="noStrike" kern="1200" cap="none" spc="0" normalizeH="0" baseline="0" noProof="0" dirty="0">
                <a:ln>
                  <a:noFill/>
                </a:ln>
                <a:solidFill>
                  <a:srgbClr val="C00000"/>
                </a:solidFill>
                <a:uLnTx/>
                <a:uFillTx/>
                <a:latin typeface="Arial"/>
                <a:ea typeface="+mn-ea"/>
                <a:cs typeface="+mn-cs"/>
              </a:rPr>
              <a:t>2 mois de loyer offerts si engagement sur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TPE IP fixe Professionnels de Santé : </a:t>
            </a:r>
            <a:r>
              <a:rPr kumimoji="0" lang="fr-FR" sz="1000" b="0" i="0" u="none" strike="noStrike" kern="1200" cap="none" spc="0" normalizeH="0" baseline="0" noProof="0" dirty="0">
                <a:ln>
                  <a:noFill/>
                </a:ln>
                <a:solidFill>
                  <a:srgbClr val="C00000"/>
                </a:solidFill>
                <a:uLnTx/>
                <a:uFillTx/>
                <a:latin typeface="Arial"/>
                <a:ea typeface="+mn-ea"/>
                <a:cs typeface="+mn-cs"/>
              </a:rPr>
              <a:t>Loyer à 9,90€</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TPE Premium</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IP/GPRS</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100" b="1" i="0" u="none" strike="noStrike" kern="1200" cap="none" spc="0" normalizeH="0" baseline="0" noProof="0" dirty="0" err="1">
                <a:ln>
                  <a:noFill/>
                </a:ln>
                <a:solidFill>
                  <a:prstClr val="black">
                    <a:lumMod val="75000"/>
                    <a:lumOff val="25000"/>
                  </a:prstClr>
                </a:solidFill>
                <a:uLnTx/>
                <a:uFillTx/>
                <a:latin typeface="Arial"/>
                <a:ea typeface="+mn-ea"/>
                <a:cs typeface="+mn-cs"/>
              </a:rPr>
              <a:t>Professionnels</a:t>
            </a: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 de </a:t>
            </a:r>
            <a:r>
              <a:rPr kumimoji="0" lang="en-US" sz="1100" b="1" i="0" u="none" strike="noStrike" kern="1200" cap="none" spc="0" normalizeH="0" baseline="0" noProof="0" dirty="0" err="1">
                <a:ln>
                  <a:noFill/>
                </a:ln>
                <a:solidFill>
                  <a:prstClr val="black">
                    <a:lumMod val="75000"/>
                    <a:lumOff val="25000"/>
                  </a:prstClr>
                </a:solidFill>
                <a:uLnTx/>
                <a:uFillTx/>
                <a:latin typeface="Arial"/>
                <a:ea typeface="+mn-ea"/>
                <a:cs typeface="+mn-cs"/>
              </a:rPr>
              <a:t>santé</a:t>
            </a: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100" b="0" i="0" u="none" strike="noStrike" kern="1200" cap="none" spc="0" normalizeH="0" baseline="0" noProof="0" dirty="0">
                <a:ln>
                  <a:noFill/>
                </a:ln>
                <a:solidFill>
                  <a:srgbClr val="C00000"/>
                </a:solidFill>
                <a:uLnTx/>
                <a:uFillTx/>
                <a:latin typeface="Arial"/>
                <a:ea typeface="+mn-ea"/>
                <a:cs typeface="+mn-cs"/>
              </a:rPr>
              <a:t>: </a:t>
            </a:r>
            <a:r>
              <a:rPr kumimoji="0" lang="en-US" sz="1000" b="0" i="0" u="none" strike="noStrike" kern="1200" cap="none" spc="0" normalizeH="0" baseline="0" noProof="0" dirty="0">
                <a:ln>
                  <a:noFill/>
                </a:ln>
                <a:solidFill>
                  <a:srgbClr val="C00000"/>
                </a:solidFill>
                <a:uLnTx/>
                <a:uFillTx/>
                <a:latin typeface="Arial"/>
                <a:ea typeface="+mn-ea"/>
                <a:cs typeface="+mn-cs"/>
              </a:rPr>
              <a:t>Tarif de location </a:t>
            </a:r>
            <a:r>
              <a:rPr kumimoji="0" lang="en-US" sz="1000" b="0" i="0" u="none" strike="noStrike" kern="1200" cap="none" spc="0" normalizeH="0" baseline="0" noProof="0" dirty="0" err="1">
                <a:ln>
                  <a:noFill/>
                </a:ln>
                <a:solidFill>
                  <a:srgbClr val="C00000"/>
                </a:solidFill>
                <a:uLnTx/>
                <a:uFillTx/>
                <a:latin typeface="Arial"/>
                <a:ea typeface="+mn-ea"/>
                <a:cs typeface="+mn-cs"/>
              </a:rPr>
              <a:t>privilégié</a:t>
            </a:r>
            <a:r>
              <a:rPr kumimoji="0" lang="en-US" sz="1000" b="0" i="0" u="none" strike="noStrike" kern="1200" cap="none" spc="0" normalizeH="0" baseline="0" noProof="0" dirty="0">
                <a:ln>
                  <a:noFill/>
                </a:ln>
                <a:solidFill>
                  <a:srgbClr val="C00000"/>
                </a:solidFill>
                <a:uLnTx/>
                <a:uFillTx/>
                <a:latin typeface="Arial"/>
                <a:ea typeface="+mn-ea"/>
                <a:cs typeface="+mn-cs"/>
              </a:rPr>
              <a:t> + 2 </a:t>
            </a:r>
            <a:r>
              <a:rPr kumimoji="0" lang="en-US" sz="1000" b="0" i="0" u="none" strike="noStrike" kern="1200" cap="none" spc="0" normalizeH="0" baseline="0" noProof="0" dirty="0" err="1">
                <a:ln>
                  <a:noFill/>
                </a:ln>
                <a:solidFill>
                  <a:srgbClr val="C00000"/>
                </a:solidFill>
                <a:uLnTx/>
                <a:uFillTx/>
                <a:latin typeface="Arial"/>
                <a:ea typeface="+mn-ea"/>
                <a:cs typeface="+mn-cs"/>
              </a:rPr>
              <a:t>mois</a:t>
            </a:r>
            <a:r>
              <a:rPr kumimoji="0" lang="en-US" sz="1000" b="0" i="0" u="none" strike="noStrike" kern="1200" cap="none" spc="0" normalizeH="0" baseline="0" noProof="0" dirty="0">
                <a:ln>
                  <a:noFill/>
                </a:ln>
                <a:solidFill>
                  <a:srgbClr val="C00000"/>
                </a:solidFill>
                <a:uLnTx/>
                <a:uFillTx/>
                <a:latin typeface="Arial"/>
                <a:ea typeface="+mn-ea"/>
                <a:cs typeface="+mn-cs"/>
              </a:rPr>
              <a:t> de </a:t>
            </a:r>
            <a:r>
              <a:rPr kumimoji="0" lang="en-US" sz="1000" b="0" i="0" u="none" strike="noStrike" kern="1200" cap="none" spc="0" normalizeH="0" baseline="0" noProof="0" dirty="0" err="1">
                <a:ln>
                  <a:noFill/>
                </a:ln>
                <a:solidFill>
                  <a:srgbClr val="C00000"/>
                </a:solidFill>
                <a:uLnTx/>
                <a:uFillTx/>
                <a:latin typeface="Arial"/>
                <a:ea typeface="+mn-ea"/>
                <a:cs typeface="+mn-cs"/>
              </a:rPr>
              <a:t>loyer</a:t>
            </a:r>
            <a:r>
              <a:rPr kumimoji="0" lang="en-US" sz="1000" b="0" i="0" u="none" strike="noStrike" kern="1200" cap="none" spc="0" normalizeH="0" baseline="0" noProof="0" dirty="0">
                <a:ln>
                  <a:noFill/>
                </a:ln>
                <a:solidFill>
                  <a:srgbClr val="C00000"/>
                </a:solidFill>
                <a:uLnTx/>
                <a:uFillTx/>
                <a:latin typeface="Arial"/>
                <a:ea typeface="+mn-ea"/>
                <a:cs typeface="+mn-cs"/>
              </a:rPr>
              <a:t> </a:t>
            </a:r>
            <a:r>
              <a:rPr kumimoji="0" lang="en-US" sz="1000" b="0" i="0" u="none" strike="noStrike" kern="1200" cap="none" spc="0" normalizeH="0" baseline="0" noProof="0" dirty="0" err="1">
                <a:ln>
                  <a:noFill/>
                </a:ln>
                <a:solidFill>
                  <a:srgbClr val="C00000"/>
                </a:solidFill>
                <a:uLnTx/>
                <a:uFillTx/>
                <a:latin typeface="Arial"/>
                <a:ea typeface="+mn-ea"/>
                <a:cs typeface="+mn-cs"/>
              </a:rPr>
              <a:t>offerts</a:t>
            </a:r>
            <a:r>
              <a:rPr kumimoji="0" lang="en-US" sz="1000" b="0" i="0" u="none" strike="noStrike" kern="1200" cap="none" spc="0" normalizeH="0" baseline="0" noProof="0" dirty="0">
                <a:ln>
                  <a:noFill/>
                </a:ln>
                <a:solidFill>
                  <a:srgbClr val="C00000"/>
                </a:solidFill>
                <a:uLnTx/>
                <a:uFillTx/>
                <a:latin typeface="Arial"/>
                <a:ea typeface="+mn-ea"/>
                <a:cs typeface="+mn-cs"/>
              </a:rPr>
              <a:t> </a:t>
            </a:r>
            <a:r>
              <a:rPr kumimoji="0" lang="en-US" sz="1000" b="0" i="0" u="none" strike="noStrike" kern="1200" cap="none" spc="0" normalizeH="0" baseline="0" noProof="0" dirty="0" err="1">
                <a:ln>
                  <a:noFill/>
                </a:ln>
                <a:solidFill>
                  <a:srgbClr val="C00000"/>
                </a:solidFill>
                <a:uLnTx/>
                <a:uFillTx/>
                <a:latin typeface="Arial"/>
                <a:ea typeface="+mn-ea"/>
                <a:cs typeface="+mn-cs"/>
              </a:rPr>
              <a:t>si</a:t>
            </a:r>
            <a:r>
              <a:rPr kumimoji="0" lang="en-US" sz="1000" b="0" i="0" u="none" strike="noStrike" kern="1200" cap="none" spc="0" normalizeH="0" baseline="0" noProof="0" dirty="0">
                <a:ln>
                  <a:noFill/>
                </a:ln>
                <a:solidFill>
                  <a:srgbClr val="C00000"/>
                </a:solidFill>
                <a:uLnTx/>
                <a:uFillTx/>
                <a:latin typeface="Arial"/>
                <a:ea typeface="+mn-ea"/>
                <a:cs typeface="+mn-cs"/>
              </a:rPr>
              <a:t> engagement sur 48 </a:t>
            </a:r>
            <a:r>
              <a:rPr kumimoji="0" lang="en-US" sz="1000" b="0" i="0" u="none" strike="noStrike" kern="1200" cap="none" spc="0" normalizeH="0" baseline="0" noProof="0" dirty="0" err="1">
                <a:ln>
                  <a:noFill/>
                </a:ln>
                <a:solidFill>
                  <a:srgbClr val="C00000"/>
                </a:solidFill>
                <a:uLnTx/>
                <a:uFillTx/>
                <a:latin typeface="Arial"/>
                <a:ea typeface="+mn-ea"/>
                <a:cs typeface="+mn-cs"/>
              </a:rPr>
              <a:t>mois</a:t>
            </a:r>
            <a:r>
              <a:rPr kumimoji="0" lang="en-US" sz="1000" b="0" i="0" u="none" strike="noStrike" kern="1200" cap="none" spc="0" normalizeH="0" baseline="0" noProof="0" dirty="0">
                <a:ln>
                  <a:noFill/>
                </a:ln>
                <a:solidFill>
                  <a:srgbClr val="C00000"/>
                </a:solidFill>
                <a:uLnTx/>
                <a:uFillTx/>
                <a:latin typeface="Arial"/>
                <a:ea typeface="+mn-ea"/>
                <a:cs typeface="+mn-cs"/>
              </a:rPr>
              <a:t>.</a:t>
            </a:r>
            <a:endParaRPr kumimoji="0" lang="fr-FR" sz="1000" b="0" i="0" u="none" strike="noStrike" kern="1200" cap="none" spc="0" normalizeH="0" baseline="0" noProof="0" dirty="0">
              <a:ln>
                <a:noFill/>
              </a:ln>
              <a:solidFill>
                <a:srgbClr val="C00000"/>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IZ </a:t>
            </a:r>
            <a:r>
              <a:rPr kumimoji="0" lang="fr-FR" sz="1100" b="1" i="0" u="none" strike="noStrike" kern="1200" cap="none" spc="0" normalizeH="0" baseline="0" noProof="0" dirty="0" err="1">
                <a:ln>
                  <a:noFill/>
                </a:ln>
                <a:solidFill>
                  <a:prstClr val="black">
                    <a:lumMod val="75000"/>
                    <a:lumOff val="25000"/>
                  </a:prstClr>
                </a:solidFill>
                <a:uLnTx/>
                <a:uFillTx/>
                <a:latin typeface="Arial"/>
                <a:ea typeface="+mn-ea"/>
                <a:cs typeface="+mn-cs"/>
              </a:rPr>
              <a:t>e-COMMERCE</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by REGICOM </a:t>
            </a:r>
            <a:r>
              <a:rPr kumimoji="0" lang="fr-FR" sz="1100" b="0"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a:ln>
                  <a:noFill/>
                </a:ln>
                <a:solidFill>
                  <a:srgbClr val="C00000"/>
                </a:solidFill>
                <a:uLnTx/>
                <a:uFillTx/>
                <a:latin typeface="Arial"/>
                <a:ea typeface="+mn-ea"/>
                <a:cs typeface="+mn-cs"/>
              </a:rPr>
              <a:t>50% de remise la 1</a:t>
            </a:r>
            <a:r>
              <a:rPr kumimoji="0" lang="fr-FR" sz="1000" b="0" i="0" u="none" strike="noStrike" kern="1200" cap="none" spc="0" normalizeH="0" baseline="30000" noProof="0" dirty="0">
                <a:ln>
                  <a:noFill/>
                </a:ln>
                <a:solidFill>
                  <a:srgbClr val="C00000"/>
                </a:solidFill>
                <a:uLnTx/>
                <a:uFillTx/>
                <a:latin typeface="Arial"/>
                <a:ea typeface="+mn-ea"/>
                <a:cs typeface="+mn-cs"/>
              </a:rPr>
              <a:t>ère</a:t>
            </a:r>
            <a:r>
              <a:rPr kumimoji="0" lang="fr-FR" sz="1000" b="0" i="0" u="none" strike="noStrike" kern="1200" cap="none" spc="0" normalizeH="0" baseline="0" noProof="0" dirty="0">
                <a:ln>
                  <a:noFill/>
                </a:ln>
                <a:solidFill>
                  <a:srgbClr val="C00000"/>
                </a:solidFill>
                <a:uLnTx/>
                <a:uFillTx/>
                <a:latin typeface="Arial"/>
                <a:ea typeface="+mn-ea"/>
                <a:cs typeface="+mn-cs"/>
              </a:rPr>
              <a:t> année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sur l’abonnement et les fonctionnalités essentielles si engagement 48 mois / </a:t>
            </a:r>
            <a:r>
              <a:rPr kumimoji="0" lang="fr-FR" sz="1000" b="0" i="0" u="none" strike="noStrike" kern="1200" cap="none" spc="0" normalizeH="0" baseline="0" noProof="0" dirty="0">
                <a:ln>
                  <a:noFill/>
                </a:ln>
                <a:solidFill>
                  <a:srgbClr val="C00000"/>
                </a:solidFill>
                <a:uLnTx/>
                <a:uFillTx/>
                <a:latin typeface="Arial"/>
                <a:ea typeface="+mn-ea"/>
                <a:cs typeface="+mn-cs"/>
              </a:rPr>
              <a:t>installation et 1</a:t>
            </a:r>
            <a:r>
              <a:rPr kumimoji="0" lang="fr-FR" sz="1000" b="0" i="0" u="none" strike="noStrike" kern="1200" cap="none" spc="0" normalizeH="0" baseline="30000" noProof="0" dirty="0">
                <a:ln>
                  <a:noFill/>
                </a:ln>
                <a:solidFill>
                  <a:srgbClr val="C00000"/>
                </a:solidFill>
                <a:uLnTx/>
                <a:uFillTx/>
                <a:latin typeface="Arial"/>
                <a:ea typeface="+mn-ea"/>
                <a:cs typeface="+mn-cs"/>
              </a:rPr>
              <a:t>ère</a:t>
            </a:r>
            <a:r>
              <a:rPr kumimoji="0" lang="fr-FR" sz="1000" b="0" i="0" u="none" strike="noStrike" kern="1200" cap="none" spc="0" normalizeH="0" baseline="0" noProof="0" dirty="0">
                <a:ln>
                  <a:noFill/>
                </a:ln>
                <a:solidFill>
                  <a:srgbClr val="C00000"/>
                </a:solidFill>
                <a:uLnTx/>
                <a:uFillTx/>
                <a:latin typeface="Arial"/>
                <a:ea typeface="+mn-ea"/>
                <a:cs typeface="+mn-cs"/>
              </a:rPr>
              <a:t> année offerts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sur le module « click &amp;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collect</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 si engagement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3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Starter / Pro </a:t>
            </a:r>
            <a:r>
              <a:rPr kumimoji="0" lang="fr-FR" sz="1000" b="1" i="0" u="none" strike="noStrike" kern="1200" cap="none" spc="0" normalizeH="0" baseline="0" noProof="0" dirty="0">
                <a:ln>
                  <a:noFill/>
                </a:ln>
                <a:solidFill>
                  <a:srgbClr val="C00000"/>
                </a:solidFill>
                <a:uLnTx/>
                <a:uFillTx/>
                <a:latin typeface="Arial"/>
                <a:ea typeface="+mn-ea"/>
                <a:cs typeface="+mn-cs"/>
              </a:rPr>
              <a:t>OU</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6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Pro (ou Platinum) ET de la fonctionnalité PAYLATER (paiement fractionné garanti)</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JPEL Express</a:t>
            </a:r>
            <a:endPar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C00000"/>
              </a:buClr>
              <a:buSzTx/>
              <a:buFont typeface="Arial" panose="020B0604020202020204" pitchFamily="34" charset="0"/>
              <a:buNone/>
              <a:tabLst/>
              <a:defRPr/>
            </a:pPr>
            <a:endParaRPr kumimoji="0" lang="fr-FR" sz="800" b="1" i="0" u="none" strike="noStrike" kern="1200" cap="none" spc="0" normalizeH="0" baseline="0" noProof="0" dirty="0">
              <a:ln>
                <a:noFill/>
              </a:ln>
              <a:solidFill>
                <a:prstClr val="black">
                  <a:lumMod val="75000"/>
                  <a:lumOff val="25000"/>
                </a:prstClr>
              </a:solidFill>
              <a:uLnTx/>
              <a:uFillTx/>
              <a:latin typeface="Arial"/>
              <a:ea typeface="+mn-ea"/>
              <a:cs typeface="+mn-cs"/>
            </a:endParaRPr>
          </a:p>
        </p:txBody>
      </p:sp>
    </p:spTree>
    <p:extLst>
      <p:ext uri="{BB962C8B-B14F-4D97-AF65-F5344CB8AC3E}">
        <p14:creationId xmlns:p14="http://schemas.microsoft.com/office/powerpoint/2010/main" val="678425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F8CD74EC-0374-90D9-FC60-83815BA6F338}"/>
              </a:ext>
            </a:extLst>
          </p:cNvPr>
          <p:cNvSpPr txBox="1">
            <a:spLocks/>
          </p:cNvSpPr>
          <p:nvPr/>
        </p:nvSpPr>
        <p:spPr>
          <a:xfrm>
            <a:off x="32001" y="3969889"/>
            <a:ext cx="5692092" cy="18261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Partage de la Valeur / Cible réglementaire : </a:t>
            </a:r>
            <a:r>
              <a:rPr kumimoji="0" lang="fr-FR" sz="1000" i="0" u="none" strike="noStrike" kern="1200" cap="none" spc="0" normalizeH="0" baseline="0" noProof="0" dirty="0">
                <a:ln>
                  <a:noFill/>
                </a:ln>
                <a:solidFill>
                  <a:prstClr val="black">
                    <a:lumMod val="75000"/>
                    <a:lumOff val="25000"/>
                  </a:prstClr>
                </a:solidFill>
                <a:uLnTx/>
                <a:uFillTx/>
                <a:latin typeface="Arial"/>
                <a:ea typeface="+mn-ea"/>
                <a:cs typeface="+mn-cs"/>
              </a:rPr>
              <a:t>clients Pros Actifs ayant de 11 à 49 salariés non-</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détenteurs de contrats d’épargne salariale</a:t>
            </a:r>
            <a:endParaRPr kumimoji="0" lang="fr-FR" sz="9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Optimisation de la rémunération :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proposer nos solutions d’épargne salariale à nos clients Pros Actifs ayant de 2 à 10 salariés</a:t>
            </a:r>
            <a:endParaRPr kumimoji="0" lang="fr-FR" sz="9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Vos clients sans univers Ingénierie Sociale </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[seuls 7 % de nos clients sont équipés d’un contrat d’Epargne Salariale]</a:t>
            </a:r>
          </a:p>
          <a:p>
            <a:pPr marL="216000" marR="0" lvl="0" indent="-216000" algn="l" defTabSz="914400" rtl="0" eaLnBrk="1" fontAlgn="auto" latinLnBrk="0" hangingPunct="1">
              <a:lnSpc>
                <a:spcPct val="100000"/>
              </a:lnSpc>
              <a:spcBef>
                <a:spcPts val="300"/>
              </a:spcBef>
              <a:spcAft>
                <a:spcPts val="0"/>
              </a:spcAft>
              <a:buClr>
                <a:srgbClr val="F49D63">
                  <a:lumMod val="75000"/>
                </a:srgbClr>
              </a:buClr>
              <a:buSzTx/>
              <a:buFont typeface="Arial" panose="020B0604020202020204" pitchFamily="34" charset="0"/>
              <a:buChar char="■"/>
              <a:tabLst/>
              <a:defRPr/>
            </a:pPr>
            <a:endParaRPr kumimoji="0" lang="fr-FR" sz="1400" b="1" i="0" u="none" strike="noStrike" kern="1200" cap="none" spc="0" normalizeH="0" baseline="0" noProof="0" dirty="0">
              <a:ln>
                <a:noFill/>
              </a:ln>
              <a:solidFill>
                <a:prstClr val="black">
                  <a:lumMod val="75000"/>
                  <a:lumOff val="25000"/>
                </a:prstClr>
              </a:solidFill>
              <a:uLnTx/>
              <a:uFillTx/>
              <a:latin typeface="Arial"/>
              <a:ea typeface="+mn-ea"/>
              <a:cs typeface="+mn-cs"/>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399353"/>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0" name="Espace réservé du contenu 8">
            <a:extLst>
              <a:ext uri="{FF2B5EF4-FFF2-40B4-BE49-F238E27FC236}">
                <a16:creationId xmlns:a16="http://schemas.microsoft.com/office/drawing/2014/main" id="{8B85C327-F0AB-3EC7-F356-2010DF39B0DB}"/>
              </a:ext>
            </a:extLst>
          </p:cNvPr>
          <p:cNvSpPr txBox="1">
            <a:spLocks/>
          </p:cNvSpPr>
          <p:nvPr/>
        </p:nvSpPr>
        <p:spPr>
          <a:xfrm>
            <a:off x="5749274" y="950154"/>
            <a:ext cx="6106068"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VB Epargne Salariale alimentée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None/>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EE6B13"/>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Ventes nettes IARD /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Prév</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 Ep. Salariale Pros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lvl="2" indent="-215900" eaLnBrk="1" fontAlgn="auto" hangingPunct="1">
              <a:spcBef>
                <a:spcPts val="300"/>
              </a:spcBef>
              <a:spcAft>
                <a:spcPts val="0"/>
              </a:spcAft>
              <a:buClr>
                <a:srgbClr val="EE6B13"/>
              </a:buClr>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EE6B13"/>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Astuce : </a:t>
            </a:r>
            <a:r>
              <a:rPr kumimoji="0" lang="fr-FR" sz="1050" b="1" i="0" u="none" strike="noStrike" kern="1200" cap="none" spc="0" normalizeH="0" baseline="0" noProof="0" dirty="0">
                <a:ln>
                  <a:noFill/>
                </a:ln>
                <a:solidFill>
                  <a:prstClr val="black">
                    <a:lumMod val="75000"/>
                    <a:lumOff val="25000"/>
                  </a:prstClr>
                </a:solidFill>
                <a:uLnTx/>
                <a:uFillTx/>
                <a:latin typeface="Arial"/>
                <a:ea typeface="+mn-ea"/>
                <a:cs typeface="+mn-cs"/>
              </a:rPr>
              <a:t>100 % digitalisation !</a:t>
            </a:r>
          </a:p>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Abondement possible en </a:t>
            </a:r>
            <a:r>
              <a:rPr kumimoji="0" lang="fr-FR" sz="1000" b="0" i="1" u="none" strike="noStrike" kern="1200" cap="none" spc="0" normalizeH="0" baseline="0" noProof="0" dirty="0" err="1">
                <a:ln>
                  <a:noFill/>
                </a:ln>
                <a:solidFill>
                  <a:prstClr val="black">
                    <a:lumMod val="75000"/>
                    <a:lumOff val="25000"/>
                  </a:prstClr>
                </a:solidFill>
                <a:uLnTx/>
                <a:uFillTx/>
                <a:latin typeface="Arial"/>
                <a:ea typeface="+mn-ea"/>
                <a:cs typeface="+mn-cs"/>
              </a:rPr>
              <a:t>selfcare</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 depuis l’espace personnel de l’employeur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099056"/>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345683"/>
            <a:ext cx="11296220" cy="463754"/>
          </a:xfrm>
        </p:spPr>
        <p:txBody>
          <a:bodyPr/>
          <a:lstStyle/>
          <a:p>
            <a:r>
              <a:rPr lang="fr-FR" sz="1600" dirty="0">
                <a:latin typeface="Montserrat Black"/>
              </a:rPr>
              <a:t>L’</a:t>
            </a:r>
            <a:r>
              <a:rPr lang="fr-FR" sz="1600" dirty="0">
                <a:solidFill>
                  <a:srgbClr val="C00000"/>
                </a:solidFill>
                <a:latin typeface="Montserrat Black"/>
              </a:rPr>
              <a:t>Essentiel</a:t>
            </a:r>
            <a:r>
              <a:rPr lang="fr-FR" sz="1600" dirty="0">
                <a:latin typeface="Montserrat Black"/>
              </a:rPr>
              <a:t> de l’INGENIERIE SOCIALE : « Aider nos clients à </a:t>
            </a:r>
            <a:r>
              <a:rPr lang="fr-FR" sz="1600" dirty="0">
                <a:solidFill>
                  <a:srgbClr val="C00000"/>
                </a:solidFill>
                <a:latin typeface="Montserrat Black"/>
              </a:rPr>
              <a:t>satisfaire les obligations réglementaires </a:t>
            </a:r>
            <a:r>
              <a:rPr lang="fr-FR" sz="1600" dirty="0">
                <a:latin typeface="Montserrat Black"/>
              </a:rPr>
              <a:t>tout en </a:t>
            </a:r>
            <a:r>
              <a:rPr lang="fr-FR" sz="1600" dirty="0">
                <a:solidFill>
                  <a:srgbClr val="C00000"/>
                </a:solidFill>
                <a:latin typeface="Montserrat Black"/>
              </a:rPr>
              <a:t>fidélisant leurs salariés</a:t>
            </a:r>
            <a:r>
              <a:rPr lang="fr-FR" sz="1600" dirty="0">
                <a:latin typeface="Montserrat Black"/>
              </a:rPr>
              <a:t> / et en </a:t>
            </a:r>
            <a:r>
              <a:rPr lang="fr-FR" sz="1600" dirty="0">
                <a:solidFill>
                  <a:srgbClr val="C00000"/>
                </a:solidFill>
                <a:latin typeface="Montserrat Black"/>
              </a:rPr>
              <a:t>séduisant de nouvelles recrues </a:t>
            </a:r>
            <a:r>
              <a:rPr lang="fr-FR" sz="1600" dirty="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649210"/>
            <a:ext cx="5866539" cy="1510025"/>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524015"/>
            <a:ext cx="5338572" cy="2635222"/>
          </a:xfrm>
          <a:prstGeom prst="rect">
            <a:avLst/>
          </a:prstGeom>
          <a:noFill/>
          <a:ln w="76200">
            <a:solidFill>
              <a:srgbClr val="EE6B13"/>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340891"/>
            <a:ext cx="2205650" cy="338987"/>
          </a:xfrm>
          <a:prstGeom prst="rect">
            <a:avLst/>
          </a:prstGeom>
          <a:solidFill>
            <a:srgbClr val="EE6B13"/>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4456170"/>
            <a:ext cx="3847329"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l’ingénierie sociale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4795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3686838"/>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rgbClr val="D9C3A5">
                <a:tint val="50000"/>
                <a:satMod val="180000"/>
              </a:srgbClr>
            </a:duotone>
          </a:blip>
          <a:stretch>
            <a:fillRect/>
          </a:stretch>
        </p:blipFill>
        <p:spPr>
          <a:xfrm rot="5701988" flipH="1" flipV="1">
            <a:off x="5298551" y="5818467"/>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714222" y="5617458"/>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rgbClr val="D9C3A5">
                <a:tint val="50000"/>
                <a:satMod val="180000"/>
              </a:srgbClr>
            </a:duotone>
          </a:blip>
          <a:stretch>
            <a:fillRect/>
          </a:stretch>
        </p:blipFill>
        <p:spPr>
          <a:xfrm rot="4962598" flipH="1" flipV="1">
            <a:off x="11257918" y="576657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7"/>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374294"/>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581457" y="5693536"/>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 action="ppaction://noaction"/>
              </a:rPr>
              <a:t>En savoir plus </a:t>
            </a:r>
            <a:endParaRPr lang="fr-FR" sz="1200" dirty="0"/>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669283"/>
            <a:ext cx="5866539" cy="628662"/>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509293"/>
            <a:ext cx="3837928"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17712">
            <a:off x="6102636" y="3497727"/>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518045"/>
            <a:ext cx="315765" cy="306870"/>
          </a:xfrm>
          <a:prstGeom prst="rect">
            <a:avLst/>
          </a:prstGeom>
        </p:spPr>
      </p:pic>
      <p:sp>
        <p:nvSpPr>
          <p:cNvPr id="305" name="Espace réservé du contenu 8">
            <a:extLst>
              <a:ext uri="{FF2B5EF4-FFF2-40B4-BE49-F238E27FC236}">
                <a16:creationId xmlns:a16="http://schemas.microsoft.com/office/drawing/2014/main" id="{039AF216-D8A2-4D8F-C1DA-E5858E8CE38D}"/>
              </a:ext>
            </a:extLst>
          </p:cNvPr>
          <p:cNvSpPr txBox="1">
            <a:spLocks/>
          </p:cNvSpPr>
          <p:nvPr/>
        </p:nvSpPr>
        <p:spPr>
          <a:xfrm>
            <a:off x="5655868" y="3729722"/>
            <a:ext cx="5337229" cy="93192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rgbClr val="CC6600"/>
              </a:buClr>
              <a:buNone/>
              <a:defRPr/>
            </a:pP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Box-Office / ES-PL</a:t>
            </a:r>
            <a:endParaRPr lang="fr-FR" sz="1200" dirty="0"/>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1">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5777671E-E1EE-1EAA-343B-9AA8497798B2}"/>
              </a:ext>
            </a:extLst>
          </p:cNvPr>
          <p:cNvSpPr txBox="1">
            <a:spLocks/>
          </p:cNvSpPr>
          <p:nvPr/>
        </p:nvSpPr>
        <p:spPr>
          <a:xfrm>
            <a:off x="336436" y="1263681"/>
            <a:ext cx="5355656" cy="1467041"/>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C6600"/>
              </a:buClr>
              <a:buFont typeface="Wingdings" panose="05000000000000000000" pitchFamily="2" charset="2"/>
              <a:buChar char="§"/>
              <a:defRPr/>
            </a:pP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Box-Office</a:t>
            </a: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ES-PL</a:t>
            </a: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Intéressement</a:t>
            </a: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endParaRPr lang="fr-FR" sz="1200" dirty="0"/>
          </a:p>
        </p:txBody>
      </p:sp>
      <p:sp>
        <p:nvSpPr>
          <p:cNvPr id="5" name="Rectangle 4">
            <a:extLst>
              <a:ext uri="{FF2B5EF4-FFF2-40B4-BE49-F238E27FC236}">
                <a16:creationId xmlns:a16="http://schemas.microsoft.com/office/drawing/2014/main" id="{9DF141AD-DC64-519A-DAA8-E0F8D4680427}"/>
              </a:ext>
            </a:extLst>
          </p:cNvPr>
          <p:cNvSpPr/>
          <p:nvPr/>
        </p:nvSpPr>
        <p:spPr>
          <a:xfrm>
            <a:off x="0" y="0"/>
            <a:ext cx="394399" cy="6858000"/>
          </a:xfrm>
          <a:prstGeom prst="rect">
            <a:avLst/>
          </a:prstGeom>
          <a:solidFill>
            <a:srgbClr val="EE6B13"/>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Montserrat Black" panose="00000A00000000000000" pitchFamily="2" charset="0"/>
                <a:ea typeface="+mn-ea"/>
                <a:cs typeface="+mn-cs"/>
              </a:rPr>
              <a:t>INGENIERIE SOCIALE</a:t>
            </a:r>
          </a:p>
        </p:txBody>
      </p:sp>
      <p:sp>
        <p:nvSpPr>
          <p:cNvPr id="13" name="Espace réservé du contenu 8">
            <a:extLst>
              <a:ext uri="{FF2B5EF4-FFF2-40B4-BE49-F238E27FC236}">
                <a16:creationId xmlns:a16="http://schemas.microsoft.com/office/drawing/2014/main" id="{0F08D983-562D-5276-1FBD-3229B5B11B77}"/>
              </a:ext>
            </a:extLst>
          </p:cNvPr>
          <p:cNvSpPr txBox="1">
            <a:spLocks/>
          </p:cNvSpPr>
          <p:nvPr/>
        </p:nvSpPr>
        <p:spPr>
          <a:xfrm>
            <a:off x="5663486" y="4972938"/>
            <a:ext cx="6277643" cy="17154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53745" marR="0" lvl="1" indent="-2857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E@siris</a:t>
            </a: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p:txBody>
      </p:sp>
    </p:spTree>
    <p:extLst>
      <p:ext uri="{BB962C8B-B14F-4D97-AF65-F5344CB8AC3E}">
        <p14:creationId xmlns:p14="http://schemas.microsoft.com/office/powerpoint/2010/main" val="187777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5B9C8538-6647-7AA4-EE6D-49A86FDE1FB4}"/>
              </a:ext>
            </a:extLst>
          </p:cNvPr>
          <p:cNvSpPr txBox="1">
            <a:spLocks/>
          </p:cNvSpPr>
          <p:nvPr/>
        </p:nvSpPr>
        <p:spPr bwMode="auto">
          <a:xfrm>
            <a:off x="6314407" y="887761"/>
            <a:ext cx="5725208" cy="166991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31408"/>
            <a:ext cx="11843759" cy="463754"/>
          </a:xfrm>
        </p:spPr>
        <p:txBody>
          <a:bodyPr/>
          <a:lstStyle/>
          <a:p>
            <a:r>
              <a:rPr lang="fr-FR" sz="1800" dirty="0">
                <a:latin typeface="Montserrat Black"/>
              </a:rPr>
              <a:t>L’</a:t>
            </a:r>
            <a:r>
              <a:rPr lang="fr-FR" sz="1800" dirty="0">
                <a:solidFill>
                  <a:srgbClr val="C00000"/>
                </a:solidFill>
                <a:latin typeface="Montserrat Black"/>
              </a:rPr>
              <a:t>Essentiel</a:t>
            </a:r>
            <a:r>
              <a:rPr lang="fr-FR" sz="1800" dirty="0">
                <a:latin typeface="Montserrat Black"/>
              </a:rPr>
              <a:t> sur les Professionnels de Santé : « les séduire avec </a:t>
            </a:r>
            <a:r>
              <a:rPr lang="fr-FR" sz="1800" dirty="0">
                <a:solidFill>
                  <a:srgbClr val="C00000"/>
                </a:solidFill>
                <a:latin typeface="Montserrat Black"/>
              </a:rPr>
              <a:t>nos offres dédiées </a:t>
            </a:r>
            <a:r>
              <a:rPr lang="fr-FR" sz="1800" dirty="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PROFESSIONNELS DE SANTE</a:t>
            </a:r>
          </a:p>
        </p:txBody>
      </p:sp>
      <p:pic>
        <p:nvPicPr>
          <p:cNvPr id="2" name="Picture 2" descr="Professionnels de santé">
            <a:extLst>
              <a:ext uri="{FF2B5EF4-FFF2-40B4-BE49-F238E27FC236}">
                <a16:creationId xmlns:a16="http://schemas.microsoft.com/office/drawing/2014/main" id="{5A1124D6-CE08-80E5-8CDB-2F7327392460}"/>
              </a:ext>
            </a:extLst>
          </p:cNvPr>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97829" y="298722"/>
            <a:ext cx="717743" cy="71774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C198AC0-824F-A833-329E-D9292FA80F26}"/>
              </a:ext>
            </a:extLst>
          </p:cNvPr>
          <p:cNvSpPr txBox="1"/>
          <p:nvPr/>
        </p:nvSpPr>
        <p:spPr>
          <a:xfrm>
            <a:off x="6444343" y="2933538"/>
            <a:ext cx="5469392" cy="253916"/>
          </a:xfrm>
          <a:prstGeom prst="rect">
            <a:avLst/>
          </a:prstGeom>
          <a:solidFill>
            <a:srgbClr val="ECECEC"/>
          </a:solidFill>
        </p:spPr>
        <p:txBody>
          <a:bodyPr wrap="square" rtlCol="0">
            <a:spAutoFit/>
          </a:bodyPr>
          <a:lstStyle/>
          <a:p>
            <a:pPr marL="182250" indent="-171450">
              <a:spcBef>
                <a:spcPts val="300"/>
              </a:spcBef>
              <a:buClr>
                <a:srgbClr val="C00000"/>
              </a:buClr>
              <a:buFont typeface="Arial" panose="020B0604020202020204" pitchFamily="34" charset="0"/>
              <a:buChar char="•"/>
              <a:defRPr/>
            </a:pP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RC PRO Médicale by </a:t>
            </a:r>
            <a:r>
              <a:rPr kumimoji="0" lang="fr-FR" sz="105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a:ea typeface="+mn-ea"/>
                <a:cs typeface="+mn-cs"/>
              </a:rPr>
              <a:t>WTW</a:t>
            </a:r>
            <a:endParaRPr kumimoji="0" lang="fr-FR" sz="900" b="1" i="0" u="none" strike="noStrike" kern="1200" cap="none" spc="0" normalizeH="0" baseline="0" noProof="0" dirty="0">
              <a:ln>
                <a:noFill/>
              </a:ln>
              <a:solidFill>
                <a:srgbClr val="7030A0"/>
              </a:solidFill>
              <a:effectLst/>
              <a:uLnTx/>
              <a:uFillTx/>
              <a:latin typeface="Arial"/>
              <a:ea typeface="+mn-ea"/>
              <a:cs typeface="+mn-cs"/>
            </a:endParaRPr>
          </a:p>
        </p:txBody>
      </p:sp>
      <p:sp>
        <p:nvSpPr>
          <p:cNvPr id="5" name="Espace réservé du contenu 8">
            <a:extLst>
              <a:ext uri="{FF2B5EF4-FFF2-40B4-BE49-F238E27FC236}">
                <a16:creationId xmlns:a16="http://schemas.microsoft.com/office/drawing/2014/main" id="{B47DF7A7-EE70-DFE7-816F-A4988E904702}"/>
              </a:ext>
            </a:extLst>
          </p:cNvPr>
          <p:cNvSpPr txBox="1">
            <a:spLocks/>
          </p:cNvSpPr>
          <p:nvPr/>
        </p:nvSpPr>
        <p:spPr bwMode="auto">
          <a:xfrm>
            <a:off x="6309517" y="2745789"/>
            <a:ext cx="5725208" cy="467658"/>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6" name="Espace réservé du contenu 8">
            <a:extLst>
              <a:ext uri="{FF2B5EF4-FFF2-40B4-BE49-F238E27FC236}">
                <a16:creationId xmlns:a16="http://schemas.microsoft.com/office/drawing/2014/main" id="{A4E04D93-3A8B-088F-DB32-AE6F75B749BB}"/>
              </a:ext>
            </a:extLst>
          </p:cNvPr>
          <p:cNvSpPr txBox="1">
            <a:spLocks/>
          </p:cNvSpPr>
          <p:nvPr/>
        </p:nvSpPr>
        <p:spPr bwMode="auto">
          <a:xfrm>
            <a:off x="480134" y="2229021"/>
            <a:ext cx="5626282" cy="508799"/>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E348318F-16D8-F1F5-D42D-5B5D0DA5DF53}"/>
              </a:ext>
            </a:extLst>
          </p:cNvPr>
          <p:cNvSpPr txBox="1">
            <a:spLocks/>
          </p:cNvSpPr>
          <p:nvPr/>
        </p:nvSpPr>
        <p:spPr bwMode="auto">
          <a:xfrm>
            <a:off x="476141" y="3052174"/>
            <a:ext cx="5614672" cy="3020380"/>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 name="Espace réservé du contenu 8">
            <a:extLst>
              <a:ext uri="{FF2B5EF4-FFF2-40B4-BE49-F238E27FC236}">
                <a16:creationId xmlns:a16="http://schemas.microsoft.com/office/drawing/2014/main" id="{DF9F1F45-FAF8-8CFA-5C04-0B0FE78D986A}"/>
              </a:ext>
            </a:extLst>
          </p:cNvPr>
          <p:cNvSpPr txBox="1">
            <a:spLocks/>
          </p:cNvSpPr>
          <p:nvPr/>
        </p:nvSpPr>
        <p:spPr>
          <a:xfrm>
            <a:off x="71306" y="3083438"/>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 name="Espace réservé du contenu 8">
            <a:extLst>
              <a:ext uri="{FF2B5EF4-FFF2-40B4-BE49-F238E27FC236}">
                <a16:creationId xmlns:a16="http://schemas.microsoft.com/office/drawing/2014/main" id="{89225224-F430-EA39-96C0-D24D49E46524}"/>
              </a:ext>
            </a:extLst>
          </p:cNvPr>
          <p:cNvSpPr txBox="1">
            <a:spLocks noChangeArrowheads="1"/>
          </p:cNvSpPr>
          <p:nvPr/>
        </p:nvSpPr>
        <p:spPr bwMode="auto">
          <a:xfrm>
            <a:off x="527657" y="2883549"/>
            <a:ext cx="2950520" cy="319066"/>
          </a:xfrm>
          <a:prstGeom prst="rect">
            <a:avLst/>
          </a:prstGeom>
          <a:solidFill>
            <a:srgbClr val="C00000"/>
          </a:solidFill>
          <a:ln>
            <a:solidFill>
              <a:srgbClr val="C00000"/>
            </a:solid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BANCARISATION</a:t>
            </a:r>
          </a:p>
        </p:txBody>
      </p:sp>
      <p:sp>
        <p:nvSpPr>
          <p:cNvPr id="12" name="Espace réservé du contenu 8">
            <a:extLst>
              <a:ext uri="{FF2B5EF4-FFF2-40B4-BE49-F238E27FC236}">
                <a16:creationId xmlns:a16="http://schemas.microsoft.com/office/drawing/2014/main" id="{E57148E6-438D-3A8A-86FF-F73B3190A246}"/>
              </a:ext>
            </a:extLst>
          </p:cNvPr>
          <p:cNvSpPr txBox="1">
            <a:spLocks/>
          </p:cNvSpPr>
          <p:nvPr/>
        </p:nvSpPr>
        <p:spPr bwMode="auto">
          <a:xfrm>
            <a:off x="6324689" y="3515490"/>
            <a:ext cx="5725208" cy="2557064"/>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3" name="Espace réservé du contenu 8">
            <a:extLst>
              <a:ext uri="{FF2B5EF4-FFF2-40B4-BE49-F238E27FC236}">
                <a16:creationId xmlns:a16="http://schemas.microsoft.com/office/drawing/2014/main" id="{7AF39259-65DE-8FAB-CAE1-2636D7D5B786}"/>
              </a:ext>
            </a:extLst>
          </p:cNvPr>
          <p:cNvSpPr txBox="1">
            <a:spLocks/>
          </p:cNvSpPr>
          <p:nvPr/>
        </p:nvSpPr>
        <p:spPr>
          <a:xfrm>
            <a:off x="5908959" y="4606955"/>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6" name="Espace réservé du contenu 8">
            <a:extLst>
              <a:ext uri="{FF2B5EF4-FFF2-40B4-BE49-F238E27FC236}">
                <a16:creationId xmlns:a16="http://schemas.microsoft.com/office/drawing/2014/main" id="{2606F51B-C9F6-486F-7B78-F9C767451517}"/>
              </a:ext>
            </a:extLst>
          </p:cNvPr>
          <p:cNvSpPr txBox="1">
            <a:spLocks/>
          </p:cNvSpPr>
          <p:nvPr/>
        </p:nvSpPr>
        <p:spPr>
          <a:xfrm>
            <a:off x="400467" y="970643"/>
            <a:ext cx="5827174" cy="10425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Bef>
                <a:spcPts val="300"/>
              </a:spcBef>
              <a:spcAft>
                <a:spcPts val="0"/>
              </a:spcAft>
              <a:buClr>
                <a:srgbClr val="002060"/>
              </a:buClr>
              <a:buNone/>
              <a:defRPr/>
            </a:pPr>
            <a:r>
              <a:rPr kumimoji="0" lang="fr-FR" sz="1200" i="0" u="none" strike="noStrike" kern="1200" cap="none" spc="0" normalizeH="0" baseline="0" noProof="0" dirty="0">
                <a:ln>
                  <a:noFill/>
                </a:ln>
                <a:solidFill>
                  <a:srgbClr val="44546A"/>
                </a:solidFill>
                <a:uLnTx/>
                <a:uFillTx/>
                <a:latin typeface="Arial" panose="020B0604020202020204" pitchFamily="34" charset="0"/>
                <a:cs typeface="Arial" panose="020B0604020202020204" pitchFamily="34" charset="0"/>
              </a:rPr>
              <a:t>Le projet stratégique « </a:t>
            </a:r>
            <a:r>
              <a:rPr kumimoji="0" lang="fr-FR" sz="1200" i="0" u="none" strike="noStrike" kern="1200" cap="none" spc="0" normalizeH="0" baseline="0" noProof="0" dirty="0">
                <a:ln>
                  <a:noFill/>
                </a:ln>
                <a:solidFill>
                  <a:srgbClr val="C00000"/>
                </a:solidFill>
                <a:uLnTx/>
                <a:uFillTx/>
                <a:latin typeface="Arial" panose="020B0604020202020204" pitchFamily="34" charset="0"/>
                <a:cs typeface="Arial" panose="020B0604020202020204" pitchFamily="34" charset="0"/>
              </a:rPr>
              <a:t>Conquête des Professionnels de Santé </a:t>
            </a:r>
            <a:r>
              <a:rPr kumimoji="0" lang="fr-FR" sz="1200" i="0" u="none" strike="noStrike" kern="1200" cap="none" spc="0" normalizeH="0" baseline="0" noProof="0" dirty="0">
                <a:ln>
                  <a:noFill/>
                </a:ln>
                <a:solidFill>
                  <a:srgbClr val="44546A"/>
                </a:solidFill>
                <a:uLnTx/>
                <a:uFillTx/>
                <a:latin typeface="Arial" panose="020B0604020202020204" pitchFamily="34" charset="0"/>
                <a:cs typeface="Arial" panose="020B0604020202020204" pitchFamily="34" charset="0"/>
              </a:rPr>
              <a:t>» ambitionne de séduire 2 400 nouveaux professionnels de santé à horizon 2025. </a:t>
            </a:r>
          </a:p>
          <a:p>
            <a:pPr marL="0" indent="0" eaLnBrk="1" fontAlgn="auto" hangingPunct="1">
              <a:spcBef>
                <a:spcPts val="300"/>
              </a:spcBef>
              <a:spcAft>
                <a:spcPts val="0"/>
              </a:spcAft>
              <a:buClr>
                <a:srgbClr val="002060"/>
              </a:buClr>
              <a:buNone/>
              <a:defRPr/>
            </a:pPr>
            <a:r>
              <a:rPr kumimoji="0" lang="fr-FR" sz="1200" i="0" u="none" strike="noStrike" kern="1200" cap="none" spc="0" normalizeH="0" baseline="0" noProof="0" dirty="0">
                <a:ln>
                  <a:noFill/>
                </a:ln>
                <a:uLnTx/>
                <a:uFillTx/>
                <a:latin typeface="Arial" panose="020B0604020202020204" pitchFamily="34" charset="0"/>
                <a:cs typeface="Arial" panose="020B0604020202020204" pitchFamily="34" charset="0"/>
              </a:rPr>
              <a:t>Pour accompagner cette volonté, des offres dédiées sont déployées :</a:t>
            </a:r>
          </a:p>
          <a:p>
            <a:pPr marL="0" indent="0" eaLnBrk="1" fontAlgn="auto" hangingPunct="1">
              <a:spcBef>
                <a:spcPts val="300"/>
              </a:spcBef>
              <a:spcAft>
                <a:spcPts val="0"/>
              </a:spcAft>
              <a:buClr>
                <a:srgbClr val="002060"/>
              </a:buClr>
              <a:buNone/>
              <a:defRPr/>
            </a:pPr>
            <a:r>
              <a:rPr lang="fr-FR" sz="1200" dirty="0">
                <a:latin typeface="Arial" panose="020B0604020202020204" pitchFamily="34" charset="0"/>
                <a:cs typeface="Arial" panose="020B0604020202020204" pitchFamily="34" charset="0"/>
              </a:rPr>
              <a:t>Retrouvez l’</a:t>
            </a:r>
            <a:r>
              <a:rPr lang="fr-FR" sz="1200"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OAV</a:t>
            </a:r>
            <a:r>
              <a:rPr lang="fr-FR" sz="1200" dirty="0">
                <a:latin typeface="Arial" panose="020B0604020202020204" pitchFamily="34" charset="0"/>
                <a:cs typeface="Arial" panose="020B0604020202020204" pitchFamily="34" charset="0"/>
              </a:rPr>
              <a:t> détaillant ces offres dans la RDC / onglet Pro / Pros de Santé </a:t>
            </a:r>
            <a:endParaRPr kumimoji="0" lang="fr-FR" sz="1200" i="0" u="none" strike="noStrike" kern="1200" cap="none" spc="0" normalizeH="0" baseline="0" noProof="0" dirty="0">
              <a:ln>
                <a:noFill/>
              </a:ln>
              <a:uLnTx/>
              <a:uFillTx/>
              <a:latin typeface="Arial" panose="020B0604020202020204" pitchFamily="34" charset="0"/>
              <a:cs typeface="Arial" panose="020B0604020202020204" pitchFamily="34" charset="0"/>
            </a:endParaRPr>
          </a:p>
        </p:txBody>
      </p:sp>
      <p:grpSp>
        <p:nvGrpSpPr>
          <p:cNvPr id="17" name="Graphique 1830">
            <a:extLst>
              <a:ext uri="{FF2B5EF4-FFF2-40B4-BE49-F238E27FC236}">
                <a16:creationId xmlns:a16="http://schemas.microsoft.com/office/drawing/2014/main" id="{B09CCD58-AEF3-601F-A9CD-E371EB7C5685}"/>
              </a:ext>
            </a:extLst>
          </p:cNvPr>
          <p:cNvGrpSpPr/>
          <p:nvPr/>
        </p:nvGrpSpPr>
        <p:grpSpPr>
          <a:xfrm>
            <a:off x="531268" y="2928209"/>
            <a:ext cx="248961" cy="225774"/>
            <a:chOff x="10483925" y="2904391"/>
            <a:chExt cx="396900" cy="359934"/>
          </a:xfrm>
          <a:noFill/>
        </p:grpSpPr>
        <p:grpSp>
          <p:nvGrpSpPr>
            <p:cNvPr id="18" name="Graphique 1830">
              <a:extLst>
                <a:ext uri="{FF2B5EF4-FFF2-40B4-BE49-F238E27FC236}">
                  <a16:creationId xmlns:a16="http://schemas.microsoft.com/office/drawing/2014/main" id="{C7E49E76-8A99-EA55-2AFB-B86C73B58DE6}"/>
                </a:ext>
              </a:extLst>
            </p:cNvPr>
            <p:cNvGrpSpPr/>
            <p:nvPr/>
          </p:nvGrpSpPr>
          <p:grpSpPr>
            <a:xfrm>
              <a:off x="10483925" y="2904391"/>
              <a:ext cx="396900" cy="359934"/>
              <a:chOff x="10483925" y="2904391"/>
              <a:chExt cx="396900" cy="359934"/>
            </a:xfrm>
            <a:grpFill/>
          </p:grpSpPr>
          <p:sp>
            <p:nvSpPr>
              <p:cNvPr id="29" name="Forme libre : forme 28">
                <a:extLst>
                  <a:ext uri="{FF2B5EF4-FFF2-40B4-BE49-F238E27FC236}">
                    <a16:creationId xmlns:a16="http://schemas.microsoft.com/office/drawing/2014/main" id="{6C44134E-58CD-1FAC-C6D2-FFDC2E39D0F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orme libre : forme 233">
                <a:extLst>
                  <a:ext uri="{FF2B5EF4-FFF2-40B4-BE49-F238E27FC236}">
                    <a16:creationId xmlns:a16="http://schemas.microsoft.com/office/drawing/2014/main" id="{7E2C4769-DF6E-703C-9E23-5D5679A104A8}"/>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orme libre : forme 234">
                <a:extLst>
                  <a:ext uri="{FF2B5EF4-FFF2-40B4-BE49-F238E27FC236}">
                    <a16:creationId xmlns:a16="http://schemas.microsoft.com/office/drawing/2014/main" id="{ABD30CF2-3B4E-1A4F-8BA2-95DB4613A21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Forme libre : forme 235">
                <a:extLst>
                  <a:ext uri="{FF2B5EF4-FFF2-40B4-BE49-F238E27FC236}">
                    <a16:creationId xmlns:a16="http://schemas.microsoft.com/office/drawing/2014/main" id="{3C68C836-4340-38F8-AC7C-39D3D70F47B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orme libre : forme 236">
                <a:extLst>
                  <a:ext uri="{FF2B5EF4-FFF2-40B4-BE49-F238E27FC236}">
                    <a16:creationId xmlns:a16="http://schemas.microsoft.com/office/drawing/2014/main" id="{3E72E046-5924-E756-AC40-0D6F70C924EC}"/>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8" name="Forme libre : forme 237">
                <a:extLst>
                  <a:ext uri="{FF2B5EF4-FFF2-40B4-BE49-F238E27FC236}">
                    <a16:creationId xmlns:a16="http://schemas.microsoft.com/office/drawing/2014/main" id="{FB6397B1-7DAB-BAB5-3438-184DB0D3141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Forme libre : forme 246">
                <a:extLst>
                  <a:ext uri="{FF2B5EF4-FFF2-40B4-BE49-F238E27FC236}">
                    <a16:creationId xmlns:a16="http://schemas.microsoft.com/office/drawing/2014/main" id="{922874CE-EE9B-3F9A-0936-8BDF5A7C5EE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0" name="Forme libre : forme 269">
                <a:extLst>
                  <a:ext uri="{FF2B5EF4-FFF2-40B4-BE49-F238E27FC236}">
                    <a16:creationId xmlns:a16="http://schemas.microsoft.com/office/drawing/2014/main" id="{4D376EF7-3D05-5773-7DDF-93CB3568E08A}"/>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1" name="Forme libre : forme 270">
                <a:extLst>
                  <a:ext uri="{FF2B5EF4-FFF2-40B4-BE49-F238E27FC236}">
                    <a16:creationId xmlns:a16="http://schemas.microsoft.com/office/drawing/2014/main" id="{D623A0E3-A7FC-A655-5718-8B26F0245D1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2" name="Forme libre : forme 271">
                <a:extLst>
                  <a:ext uri="{FF2B5EF4-FFF2-40B4-BE49-F238E27FC236}">
                    <a16:creationId xmlns:a16="http://schemas.microsoft.com/office/drawing/2014/main" id="{4BB5F74C-04F5-151E-06C9-522EFC38197C}"/>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3" name="Forme libre : forme 272">
                <a:extLst>
                  <a:ext uri="{FF2B5EF4-FFF2-40B4-BE49-F238E27FC236}">
                    <a16:creationId xmlns:a16="http://schemas.microsoft.com/office/drawing/2014/main" id="{00E3FADF-1342-AD69-A12E-DCFA1B8C626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4" name="Forme libre : forme 273">
                <a:extLst>
                  <a:ext uri="{FF2B5EF4-FFF2-40B4-BE49-F238E27FC236}">
                    <a16:creationId xmlns:a16="http://schemas.microsoft.com/office/drawing/2014/main" id="{0D01ACC4-830E-D027-6C47-BF181C68FF1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5" name="Forme libre : forme 274">
                <a:extLst>
                  <a:ext uri="{FF2B5EF4-FFF2-40B4-BE49-F238E27FC236}">
                    <a16:creationId xmlns:a16="http://schemas.microsoft.com/office/drawing/2014/main" id="{2EE4EBE2-A7B7-6641-CADA-C514D397F607}"/>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Forme libre : forme 18">
              <a:extLst>
                <a:ext uri="{FF2B5EF4-FFF2-40B4-BE49-F238E27FC236}">
                  <a16:creationId xmlns:a16="http://schemas.microsoft.com/office/drawing/2014/main" id="{6CB6FBF9-F215-A8F0-6F87-C08701C2DC0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orme libre : forme 26">
              <a:extLst>
                <a:ext uri="{FF2B5EF4-FFF2-40B4-BE49-F238E27FC236}">
                  <a16:creationId xmlns:a16="http://schemas.microsoft.com/office/drawing/2014/main" id="{4BF1C6EC-C255-C287-D451-E5607FED157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orme libre : forme 27">
              <a:extLst>
                <a:ext uri="{FF2B5EF4-FFF2-40B4-BE49-F238E27FC236}">
                  <a16:creationId xmlns:a16="http://schemas.microsoft.com/office/drawing/2014/main" id="{374BBFEC-90DF-3FF2-62C5-F56A8DF955A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6" name="ZoneTexte 275">
            <a:extLst>
              <a:ext uri="{FF2B5EF4-FFF2-40B4-BE49-F238E27FC236}">
                <a16:creationId xmlns:a16="http://schemas.microsoft.com/office/drawing/2014/main" id="{F1D64958-E509-A4CE-28F9-F95C2A7153A1}"/>
              </a:ext>
            </a:extLst>
          </p:cNvPr>
          <p:cNvSpPr txBox="1"/>
          <p:nvPr/>
        </p:nvSpPr>
        <p:spPr>
          <a:xfrm>
            <a:off x="6430508" y="1017951"/>
            <a:ext cx="5535739" cy="1538883"/>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Le</a:t>
            </a:r>
            <a:r>
              <a:rPr lang="fr-FR" sz="1050" b="1" i="0" u="none" strike="noStrike" baseline="0" dirty="0">
                <a:latin typeface="Arial" panose="020B0604020202020204" pitchFamily="34" charset="0"/>
                <a:cs typeface="Arial" panose="020B0604020202020204" pitchFamily="34" charset="0"/>
              </a:rPr>
              <a:t> </a:t>
            </a:r>
            <a:r>
              <a:rPr lang="fr-FR" sz="1050" b="1" i="0" u="none" strike="noStrike" baseline="0" dirty="0">
                <a:solidFill>
                  <a:srgbClr val="C00000"/>
                </a:solidFill>
                <a:latin typeface="Arial" panose="020B0604020202020204" pitchFamily="34" charset="0"/>
                <a:cs typeface="Arial" panose="020B0604020202020204" pitchFamily="34" charset="0"/>
              </a:rPr>
              <a:t>Prêt Décollage Pro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est un prêt à taux 0%</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non-réglementé, destiné aux professionnels de santé porteurs d’un projet d’installation / reprise d’activité dans des zones géographiques dites de « déserts médicaux » </a:t>
            </a:r>
            <a:r>
              <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le détail des professions éligibles sur l’OAV)</a:t>
            </a:r>
            <a:endPar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endParaRPr lang="fr-FR" sz="4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                       Le</a:t>
            </a:r>
            <a:r>
              <a:rPr lang="fr-FR" sz="1050" b="1" i="0" u="none" strike="noStrike" baseline="0" dirty="0">
                <a:latin typeface="Arial" panose="020B0604020202020204" pitchFamily="34" charset="0"/>
                <a:cs typeface="Arial" panose="020B0604020202020204" pitchFamily="34" charset="0"/>
              </a:rPr>
              <a:t> </a:t>
            </a:r>
            <a:r>
              <a:rPr lang="fr-FR" sz="1050" b="1" i="0" u="none" strike="noStrike" baseline="0" dirty="0">
                <a:solidFill>
                  <a:srgbClr val="C00000"/>
                </a:solidFill>
                <a:latin typeface="Arial" panose="020B0604020202020204" pitchFamily="34" charset="0"/>
                <a:cs typeface="Arial" panose="020B0604020202020204" pitchFamily="34" charset="0"/>
              </a:rPr>
              <a:t>Prêt </a:t>
            </a:r>
            <a:r>
              <a:rPr lang="fr-FR" sz="1050" b="1" i="0" u="none" strike="noStrike" baseline="0" dirty="0" err="1">
                <a:solidFill>
                  <a:srgbClr val="C00000"/>
                </a:solidFill>
                <a:latin typeface="Arial" panose="020B0604020202020204" pitchFamily="34" charset="0"/>
                <a:cs typeface="Arial" panose="020B0604020202020204" pitchFamily="34" charset="0"/>
              </a:rPr>
              <a:t>Pass</a:t>
            </a:r>
            <a:r>
              <a:rPr lang="fr-FR" sz="1050" b="1" i="0" u="none" strike="noStrike" baseline="0" dirty="0">
                <a:solidFill>
                  <a:srgbClr val="C00000"/>
                </a:solidFill>
                <a:latin typeface="Arial" panose="020B0604020202020204" pitchFamily="34" charset="0"/>
                <a:cs typeface="Arial" panose="020B0604020202020204" pitchFamily="34" charset="0"/>
              </a:rPr>
              <a:t> Future Installation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est un prêt à palier </a:t>
            </a:r>
            <a:r>
              <a:rPr lang="fr-FR" sz="1000" i="0" u="none" strike="noStrike" baseline="0" dirty="0">
                <a:solidFill>
                  <a:schemeClr val="tx1">
                    <a:lumMod val="75000"/>
                    <a:lumOff val="25000"/>
                  </a:schemeClr>
                </a:solidFill>
                <a:latin typeface="Arial" panose="020B0604020202020204" pitchFamily="34" charset="0"/>
                <a:cs typeface="Arial" panose="020B0604020202020204" pitchFamily="34" charset="0"/>
              </a:rPr>
              <a:t>destiné aux étudiants en santé en vue de leur future installation</a:t>
            </a:r>
          </a:p>
          <a:p>
            <a:pPr marL="171450" indent="-171450" algn="just">
              <a:buClr>
                <a:srgbClr val="C00000"/>
              </a:buClr>
              <a:buFont typeface="Wingdings" panose="05000000000000000000" pitchFamily="2" charset="2"/>
              <a:buChar char="§"/>
            </a:pPr>
            <a:endParaRPr lang="fr-FR" sz="400" b="1"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Nos offres en équipement </a:t>
            </a:r>
            <a:r>
              <a:rPr lang="fr-FR" sz="1050" b="1" dirty="0">
                <a:solidFill>
                  <a:srgbClr val="C00000"/>
                </a:solidFill>
                <a:latin typeface="Arial" panose="020B0604020202020204" pitchFamily="34" charset="0"/>
                <a:cs typeface="Arial" panose="020B0604020202020204" pitchFamily="34" charset="0"/>
              </a:rPr>
              <a:t>CBM / LLD</a:t>
            </a:r>
          </a:p>
          <a:p>
            <a:pPr marL="171450" indent="-171450" algn="just">
              <a:buClr>
                <a:srgbClr val="C00000"/>
              </a:buClr>
              <a:buFont typeface="Wingdings" panose="05000000000000000000" pitchFamily="2" charset="2"/>
              <a:buChar char="§"/>
            </a:pPr>
            <a:endParaRPr lang="fr-FR" sz="400" b="1" dirty="0">
              <a:solidFill>
                <a:srgbClr val="C00000"/>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                        Offre </a:t>
            </a:r>
            <a:r>
              <a:rPr lang="fr-FR" sz="1050" b="1" dirty="0">
                <a:solidFill>
                  <a:srgbClr val="C00000"/>
                </a:solidFill>
                <a:latin typeface="Arial" panose="020B0604020202020204" pitchFamily="34" charset="0"/>
                <a:cs typeface="Arial" panose="020B0604020202020204" pitchFamily="34" charset="0"/>
              </a:rPr>
              <a:t>Avance &amp; gestion du Tiers Payant </a:t>
            </a:r>
            <a:r>
              <a:rPr lang="fr-FR" sz="1050" b="1" dirty="0">
                <a:solidFill>
                  <a:schemeClr val="tx1">
                    <a:lumMod val="75000"/>
                    <a:lumOff val="25000"/>
                  </a:schemeClr>
                </a:solidFill>
                <a:latin typeface="Arial" panose="020B0604020202020204" pitchFamily="34" charset="0"/>
                <a:cs typeface="Arial" panose="020B0604020202020204" pitchFamily="34" charset="0"/>
              </a:rPr>
              <a:t>: </a:t>
            </a:r>
            <a:r>
              <a:rPr lang="fr-FR" sz="1000" dirty="0">
                <a:solidFill>
                  <a:schemeClr val="tx1">
                    <a:lumMod val="75000"/>
                    <a:lumOff val="25000"/>
                  </a:schemeClr>
                </a:solidFill>
                <a:latin typeface="Arial" panose="020B0604020202020204" pitchFamily="34" charset="0"/>
                <a:cs typeface="Arial" panose="020B0604020202020204" pitchFamily="34" charset="0"/>
              </a:rPr>
              <a:t>pour les professionnels de santé qui souhaitent réduire le délai d’encaissement de leur chiffre d’affaires Tiers Payant</a:t>
            </a:r>
            <a:endParaRPr lang="fr-FR" sz="105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7" name="ZoneTexte 276">
            <a:extLst>
              <a:ext uri="{FF2B5EF4-FFF2-40B4-BE49-F238E27FC236}">
                <a16:creationId xmlns:a16="http://schemas.microsoft.com/office/drawing/2014/main" id="{9526E23D-C518-E4E4-F294-D75095FF23DC}"/>
              </a:ext>
            </a:extLst>
          </p:cNvPr>
          <p:cNvSpPr txBox="1"/>
          <p:nvPr/>
        </p:nvSpPr>
        <p:spPr>
          <a:xfrm>
            <a:off x="6486487" y="3567663"/>
            <a:ext cx="5427248" cy="2015936"/>
          </a:xfrm>
          <a:prstGeom prst="rect">
            <a:avLst/>
          </a:prstGeom>
          <a:solidFill>
            <a:srgbClr val="ECECEC"/>
          </a:solidFill>
        </p:spPr>
        <p:txBody>
          <a:bodyPr wrap="square" rtlCol="0">
            <a:spAutoFit/>
          </a:bodyPr>
          <a:lstStyle/>
          <a:p>
            <a:pPr algn="just"/>
            <a:r>
              <a:rPr kumimoji="0" lang="fr-FR" sz="1100" b="1" i="0" u="none" strike="noStrike" kern="1200" cap="all" spc="0" normalizeH="0" baseline="0" noProof="0" dirty="0">
                <a:ln>
                  <a:noFill/>
                </a:ln>
                <a:solidFill>
                  <a:prstClr val="black">
                    <a:lumMod val="75000"/>
                    <a:lumOff val="25000"/>
                  </a:prstClr>
                </a:solidFill>
                <a:uLnTx/>
                <a:uFillTx/>
                <a:latin typeface="Arial" panose="020B0604020202020204" pitchFamily="34" charset="0"/>
                <a:ea typeface="+mn-ea"/>
                <a:cs typeface="Arial" panose="020B0604020202020204" pitchFamily="34" charset="0"/>
              </a:rPr>
              <a:t>FORFAIT </a:t>
            </a:r>
            <a:r>
              <a:rPr kumimoji="0" lang="fr-FR" sz="1100" b="1" i="0" u="none" strike="noStrike" kern="1200" cap="all" spc="0" normalizeH="0" baseline="0" noProof="0" dirty="0" err="1">
                <a:ln>
                  <a:noFill/>
                </a:ln>
                <a:solidFill>
                  <a:srgbClr val="C00000"/>
                </a:solidFill>
                <a:uLnTx/>
                <a:uFillTx/>
                <a:latin typeface="Arial" panose="020B0604020202020204" pitchFamily="34" charset="0"/>
                <a:cs typeface="Arial" panose="020B0604020202020204" pitchFamily="34" charset="0"/>
              </a:rPr>
              <a:t>MONéTIQUE</a:t>
            </a:r>
            <a:endParaRPr lang="fr-FR" sz="1050" b="1" i="0" u="none" strike="noStrike" baseline="0" dirty="0">
              <a:solidFill>
                <a:srgbClr val="000000"/>
              </a:solidFill>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Refonte totale du forfait Monétique qui devient </a:t>
            </a:r>
            <a:r>
              <a:rPr lang="fr-FR" sz="1100" b="1" i="0" u="none" strike="noStrike" baseline="0" dirty="0">
                <a:solidFill>
                  <a:srgbClr val="CD0000"/>
                </a:solidFill>
                <a:latin typeface="Arial" panose="020B0604020202020204" pitchFamily="34" charset="0"/>
                <a:cs typeface="Arial" panose="020B0604020202020204" pitchFamily="34" charset="0"/>
              </a:rPr>
              <a:t>O</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err="1">
                <a:solidFill>
                  <a:srgbClr val="CD0000"/>
                </a:solidFill>
                <a:latin typeface="Arial" panose="020B0604020202020204" pitchFamily="34" charset="0"/>
                <a:cs typeface="Arial" panose="020B0604020202020204" pitchFamily="34" charset="0"/>
              </a:rPr>
              <a:t>M</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lang="fr-FR" b="1" i="0" u="none" strike="noStrike" baseline="0" dirty="0" err="1">
                <a:solidFill>
                  <a:srgbClr val="00B050"/>
                </a:solidFill>
                <a:latin typeface="Gigi" panose="04040504061007020D02" pitchFamily="82" charset="0"/>
                <a:cs typeface="Arial" panose="020B0604020202020204" pitchFamily="34" charset="0"/>
              </a:rPr>
              <a:t>h</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a:solidFill>
                  <a:srgbClr val="CD0000"/>
                </a:solidFill>
                <a:latin typeface="Arial" panose="020B0604020202020204" pitchFamily="34" charset="0"/>
                <a:cs typeface="Arial" panose="020B0604020202020204" pitchFamily="34" charset="0"/>
              </a:rPr>
              <a:t>S</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et qui présente les avantages suivants :</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 élargissement du socle des professionnels de santé éligibles à un forfait monétique (</a:t>
            </a:r>
            <a:r>
              <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tableau de synthèse sur l’OAV</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Chaque professionnel de santé éligible est désormais </a:t>
            </a:r>
            <a:r>
              <a:rPr lang="fr-FR" sz="1000" b="1" i="0" u="none" strike="noStrike" baseline="0" dirty="0">
                <a:solidFill>
                  <a:schemeClr val="tx1">
                    <a:lumMod val="75000"/>
                    <a:lumOff val="25000"/>
                  </a:schemeClr>
                </a:solidFill>
                <a:latin typeface="Arial" panose="020B0604020202020204" pitchFamily="34" charset="0"/>
                <a:cs typeface="Arial" panose="020B0604020202020204" pitchFamily="34" charset="0"/>
              </a:rPr>
              <a:t>libre de choisir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le forfait en fonction de ses besoins (</a:t>
            </a:r>
            <a:r>
              <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rPr>
              <a:t>et non plus en fonction de sa profession</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commission monétique compétitive dans les limites de chaque niveau de forfait (≤ 0,30 %) et toujours très attractive au-delà (0,35 % quel que soit le forfait choisi)</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nouvelle grille </a:t>
            </a:r>
            <a:r>
              <a:rPr lang="fr-FR" sz="1050" b="1" i="0" u="none" strike="noStrike" baseline="0" dirty="0">
                <a:solidFill>
                  <a:srgbClr val="CD0000"/>
                </a:solidFill>
                <a:latin typeface="Arial" panose="020B0604020202020204" pitchFamily="34" charset="0"/>
                <a:cs typeface="Arial" panose="020B0604020202020204" pitchFamily="34" charset="0"/>
              </a:rPr>
              <a:t>O</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err="1">
                <a:solidFill>
                  <a:srgbClr val="CD0000"/>
                </a:solidFill>
                <a:latin typeface="Arial" panose="020B0604020202020204" pitchFamily="34" charset="0"/>
                <a:cs typeface="Arial" panose="020B0604020202020204" pitchFamily="34" charset="0"/>
              </a:rPr>
              <a:t>M</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kumimoji="0" lang="fr-FR" sz="1600" b="1" i="0" u="none" strike="noStrike" kern="1200" cap="none" spc="0" normalizeH="0" baseline="0" noProof="0" dirty="0">
                <a:ln>
                  <a:noFill/>
                </a:ln>
                <a:solidFill>
                  <a:srgbClr val="00B050"/>
                </a:solidFill>
                <a:uLnTx/>
                <a:uFillTx/>
                <a:latin typeface="Gigi" panose="04040504061007020D02" pitchFamily="82" charset="0"/>
                <a:ea typeface="+mn-ea"/>
                <a:cs typeface="Arial" panose="020B0604020202020204" pitchFamily="34" charset="0"/>
              </a:rPr>
              <a:t>h</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a:solidFill>
                  <a:srgbClr val="CD0000"/>
                </a:solidFill>
                <a:latin typeface="Arial" panose="020B0604020202020204" pitchFamily="34" charset="0"/>
                <a:cs typeface="Arial" panose="020B0604020202020204" pitchFamily="34" charset="0"/>
              </a:rPr>
              <a:t>S</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détaillée au verso, destinée à vous aider à orienter votre client dans le choix du forfait qui correspond à son besoin</a:t>
            </a:r>
            <a:r>
              <a:rPr lang="fr-FR" sz="1000" b="0" i="0" u="none" strike="noStrike" baseline="0" dirty="0">
                <a:solidFill>
                  <a:srgbClr val="000000"/>
                </a:solidFill>
                <a:latin typeface="Arial" panose="020B0604020202020204" pitchFamily="34" charset="0"/>
                <a:cs typeface="Arial" panose="020B0604020202020204" pitchFamily="34" charset="0"/>
              </a:rPr>
              <a:t>.</a:t>
            </a:r>
            <a:endParaRPr lang="fr-FR" sz="600" i="1" dirty="0">
              <a:latin typeface="Arial" panose="020B0604020202020204" pitchFamily="34" charset="0"/>
              <a:cs typeface="Arial" panose="020B0604020202020204" pitchFamily="34" charset="0"/>
            </a:endParaRPr>
          </a:p>
        </p:txBody>
      </p:sp>
      <p:sp>
        <p:nvSpPr>
          <p:cNvPr id="278" name="ZoneTexte 277">
            <a:extLst>
              <a:ext uri="{FF2B5EF4-FFF2-40B4-BE49-F238E27FC236}">
                <a16:creationId xmlns:a16="http://schemas.microsoft.com/office/drawing/2014/main" id="{E7983124-A5F4-FC3D-8875-BD7A52EB4246}"/>
              </a:ext>
            </a:extLst>
          </p:cNvPr>
          <p:cNvSpPr txBox="1"/>
          <p:nvPr/>
        </p:nvSpPr>
        <p:spPr>
          <a:xfrm>
            <a:off x="641262" y="3261177"/>
            <a:ext cx="5314950" cy="1723549"/>
          </a:xfrm>
          <a:prstGeom prst="rect">
            <a:avLst/>
          </a:prstGeom>
          <a:solidFill>
            <a:srgbClr val="ECECEC"/>
          </a:solidFill>
        </p:spPr>
        <p:txBody>
          <a:bodyPr wrap="square" bIns="0" rtlCol="0">
            <a:spAutoFit/>
          </a:bodyPr>
          <a:lstStyle/>
          <a:p>
            <a:pPr algn="just"/>
            <a:r>
              <a:rPr lang="fr-FR" sz="1100" b="1" i="0" u="none" strike="noStrike" cap="all" dirty="0">
                <a:solidFill>
                  <a:schemeClr val="tx1">
                    <a:lumMod val="75000"/>
                    <a:lumOff val="25000"/>
                  </a:schemeClr>
                </a:solidFill>
                <a:latin typeface="Arial" panose="020B0604020202020204" pitchFamily="34" charset="0"/>
                <a:cs typeface="Arial" panose="020B0604020202020204" pitchFamily="34" charset="0"/>
              </a:rPr>
              <a:t>FORFAIT </a:t>
            </a:r>
            <a:r>
              <a:rPr lang="fr-FR" sz="1100" b="1" i="0" u="none" strike="noStrike" cap="all" dirty="0">
                <a:solidFill>
                  <a:srgbClr val="C00000"/>
                </a:solidFill>
                <a:latin typeface="Arial" panose="020B0604020202020204" pitchFamily="34" charset="0"/>
                <a:cs typeface="Arial" panose="020B0604020202020204" pitchFamily="34" charset="0"/>
              </a:rPr>
              <a:t>LABELIS </a:t>
            </a:r>
            <a:r>
              <a:rPr lang="fr-FR" sz="1100" b="1" i="0" u="none" strike="noStrike" cap="all" dirty="0" err="1">
                <a:solidFill>
                  <a:srgbClr val="C00000"/>
                </a:solidFill>
                <a:latin typeface="Arial" panose="020B0604020202020204" pitchFamily="34" charset="0"/>
                <a:cs typeface="Arial" panose="020B0604020202020204" pitchFamily="34" charset="0"/>
              </a:rPr>
              <a:t>SANTé</a:t>
            </a:r>
            <a:r>
              <a:rPr lang="fr-FR" sz="1100" b="1" i="0" u="none" strike="noStrike" cap="all" dirty="0">
                <a:solidFill>
                  <a:srgbClr val="C00000"/>
                </a:solidFill>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Offre de conqu</a:t>
            </a:r>
            <a:r>
              <a:rPr lang="fr-FR" sz="1050" b="1" dirty="0">
                <a:solidFill>
                  <a:schemeClr val="tx1">
                    <a:lumMod val="75000"/>
                    <a:lumOff val="25000"/>
                  </a:schemeClr>
                </a:solidFill>
                <a:latin typeface="Arial" panose="020B0604020202020204" pitchFamily="34" charset="0"/>
                <a:cs typeface="Arial" panose="020B0604020202020204" pitchFamily="34" charset="0"/>
              </a:rPr>
              <a:t>ête </a:t>
            </a:r>
            <a:r>
              <a:rPr lang="fr-FR" sz="1000" i="1" dirty="0">
                <a:solidFill>
                  <a:schemeClr val="tx1">
                    <a:lumMod val="75000"/>
                    <a:lumOff val="25000"/>
                  </a:schemeClr>
                </a:solidFill>
                <a:latin typeface="Arial" panose="020B0604020202020204" pitchFamily="34" charset="0"/>
                <a:cs typeface="Arial" panose="020B0604020202020204" pitchFamily="34" charset="0"/>
              </a:rPr>
              <a:t>(pas de transformation)</a:t>
            </a:r>
            <a:endPar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600"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Pour rappel, ce forfait </a:t>
            </a:r>
            <a:r>
              <a:rPr lang="fr-FR" sz="1050" b="0" i="0" u="none" strike="noStrike" baseline="0" dirty="0" err="1">
                <a:solidFill>
                  <a:schemeClr val="tx1">
                    <a:lumMod val="75000"/>
                    <a:lumOff val="25000"/>
                  </a:schemeClr>
                </a:solidFill>
                <a:latin typeface="Arial" panose="020B0604020202020204" pitchFamily="34" charset="0"/>
                <a:cs typeface="Arial" panose="020B0604020202020204" pitchFamily="34" charset="0"/>
              </a:rPr>
              <a:t>Labelis</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Santé présente 2 atouts majeurs pour ses détenteurs :</a:t>
            </a:r>
          </a:p>
          <a:p>
            <a:pPr algn="just"/>
            <a:endParaRPr lang="fr-FR" sz="105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i="1" dirty="0">
                <a:solidFill>
                  <a:schemeClr val="tx1">
                    <a:lumMod val="75000"/>
                    <a:lumOff val="25000"/>
                  </a:schemeClr>
                </a:solidFill>
                <a:latin typeface="Arial" panose="020B0604020202020204" pitchFamily="34" charset="0"/>
                <a:cs typeface="Arial" panose="020B0604020202020204" pitchFamily="34" charset="0"/>
              </a:rPr>
              <a:t>Retrouvez le détail des professions éligibles à 1 ou 2 de ces avantages sur l’OAV*</a:t>
            </a:r>
          </a:p>
          <a:p>
            <a:pPr algn="just"/>
            <a:r>
              <a:rPr lang="fr-FR" sz="800" i="1" dirty="0">
                <a:solidFill>
                  <a:schemeClr val="tx1">
                    <a:lumMod val="75000"/>
                    <a:lumOff val="25000"/>
                  </a:schemeClr>
                </a:solidFill>
                <a:latin typeface="Arial" panose="020B0604020202020204" pitchFamily="34" charset="0"/>
                <a:cs typeface="Arial" panose="020B0604020202020204" pitchFamily="34" charset="0"/>
              </a:rPr>
              <a:t>* Cf Rubrique des Commerciaux / Professionnels / Bancarisation / Addendum Prof. Lib. de santé 02-2023</a:t>
            </a:r>
            <a:endParaRPr lang="fr-FR" sz="700"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9" name="Rectangle 278">
            <a:extLst>
              <a:ext uri="{FF2B5EF4-FFF2-40B4-BE49-F238E27FC236}">
                <a16:creationId xmlns:a16="http://schemas.microsoft.com/office/drawing/2014/main" id="{EA57532E-A034-94C5-994D-370E1553BBB1}"/>
              </a:ext>
            </a:extLst>
          </p:cNvPr>
          <p:cNvSpPr/>
          <p:nvPr/>
        </p:nvSpPr>
        <p:spPr>
          <a:xfrm>
            <a:off x="695325"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tarification mensuelle très favorable* par rapport au </a:t>
            </a:r>
            <a:r>
              <a:rPr lang="fr-FR" sz="1000" dirty="0" err="1">
                <a:latin typeface="Arial" panose="020B0604020202020204" pitchFamily="34" charset="0"/>
                <a:cs typeface="Arial" panose="020B0604020202020204" pitchFamily="34" charset="0"/>
              </a:rPr>
              <a:t>Labelis</a:t>
            </a:r>
            <a:r>
              <a:rPr lang="fr-FR" sz="1000" dirty="0">
                <a:latin typeface="Arial" panose="020B0604020202020204" pitchFamily="34" charset="0"/>
                <a:cs typeface="Arial" panose="020B0604020202020204" pitchFamily="34" charset="0"/>
              </a:rPr>
              <a:t> ou au LCE</a:t>
            </a:r>
          </a:p>
        </p:txBody>
      </p:sp>
      <p:sp>
        <p:nvSpPr>
          <p:cNvPr id="280" name="Rectangle 279">
            <a:extLst>
              <a:ext uri="{FF2B5EF4-FFF2-40B4-BE49-F238E27FC236}">
                <a16:creationId xmlns:a16="http://schemas.microsoft.com/office/drawing/2014/main" id="{185D7FE0-777B-3FD8-11E4-B1EBD9C490D1}"/>
              </a:ext>
            </a:extLst>
          </p:cNvPr>
          <p:cNvSpPr/>
          <p:nvPr/>
        </p:nvSpPr>
        <p:spPr>
          <a:xfrm>
            <a:off x="3426133"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Extension de cet avantage tarifaire à </a:t>
            </a:r>
            <a:r>
              <a:rPr lang="fr-FR" sz="1000" b="1" dirty="0">
                <a:latin typeface="Arial" panose="020B0604020202020204" pitchFamily="34" charset="0"/>
                <a:cs typeface="Arial" panose="020B0604020202020204" pitchFamily="34" charset="0"/>
              </a:rPr>
              <a:t>14 codes NAF professionnels de Santé</a:t>
            </a:r>
          </a:p>
        </p:txBody>
      </p:sp>
      <p:sp>
        <p:nvSpPr>
          <p:cNvPr id="281" name="Triangle isocèle 280">
            <a:extLst>
              <a:ext uri="{FF2B5EF4-FFF2-40B4-BE49-F238E27FC236}">
                <a16:creationId xmlns:a16="http://schemas.microsoft.com/office/drawing/2014/main" id="{5D6F49A7-993D-C397-1DB9-87822BAC2389}"/>
              </a:ext>
            </a:extLst>
          </p:cNvPr>
          <p:cNvSpPr/>
          <p:nvPr/>
        </p:nvSpPr>
        <p:spPr>
          <a:xfrm rot="5400000">
            <a:off x="3205885" y="3875688"/>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Rectangle 282">
            <a:extLst>
              <a:ext uri="{FF2B5EF4-FFF2-40B4-BE49-F238E27FC236}">
                <a16:creationId xmlns:a16="http://schemas.microsoft.com/office/drawing/2014/main" id="{002AD527-4D09-2368-85DB-45821970D202}"/>
              </a:ext>
            </a:extLst>
          </p:cNvPr>
          <p:cNvSpPr/>
          <p:nvPr/>
        </p:nvSpPr>
        <p:spPr>
          <a:xfrm>
            <a:off x="699389"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exonération totale de la commission de mouvement</a:t>
            </a:r>
          </a:p>
        </p:txBody>
      </p:sp>
      <p:sp>
        <p:nvSpPr>
          <p:cNvPr id="287" name="Rectangle 286">
            <a:extLst>
              <a:ext uri="{FF2B5EF4-FFF2-40B4-BE49-F238E27FC236}">
                <a16:creationId xmlns:a16="http://schemas.microsoft.com/office/drawing/2014/main" id="{A7ABF0F6-CF8B-2458-F215-E5F97C224528}"/>
              </a:ext>
            </a:extLst>
          </p:cNvPr>
          <p:cNvSpPr/>
          <p:nvPr/>
        </p:nvSpPr>
        <p:spPr>
          <a:xfrm>
            <a:off x="3430197"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Maintien de cette exonération pour</a:t>
            </a:r>
            <a:r>
              <a:rPr lang="fr-FR" sz="1000" b="1" dirty="0">
                <a:latin typeface="Arial" panose="020B0604020202020204" pitchFamily="34" charset="0"/>
                <a:cs typeface="Arial" panose="020B0604020202020204" pitchFamily="34" charset="0"/>
              </a:rPr>
              <a:t> 8 codes NAF professionnels de Santé</a:t>
            </a:r>
          </a:p>
        </p:txBody>
      </p:sp>
      <p:sp>
        <p:nvSpPr>
          <p:cNvPr id="289" name="Triangle isocèle 288">
            <a:extLst>
              <a:ext uri="{FF2B5EF4-FFF2-40B4-BE49-F238E27FC236}">
                <a16:creationId xmlns:a16="http://schemas.microsoft.com/office/drawing/2014/main" id="{3B9818EC-3AAC-2AF9-EABF-1D91453EC00F}"/>
              </a:ext>
            </a:extLst>
          </p:cNvPr>
          <p:cNvSpPr/>
          <p:nvPr/>
        </p:nvSpPr>
        <p:spPr>
          <a:xfrm rot="5400000">
            <a:off x="3209949" y="4344162"/>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ZoneTexte 289">
            <a:extLst>
              <a:ext uri="{FF2B5EF4-FFF2-40B4-BE49-F238E27FC236}">
                <a16:creationId xmlns:a16="http://schemas.microsoft.com/office/drawing/2014/main" id="{4793F1A7-8AE6-22FB-377D-D1200DCC92EB}"/>
              </a:ext>
            </a:extLst>
          </p:cNvPr>
          <p:cNvSpPr txBox="1"/>
          <p:nvPr/>
        </p:nvSpPr>
        <p:spPr>
          <a:xfrm>
            <a:off x="633255" y="5601899"/>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Offres Formules individuelles ou Famille : </a:t>
            </a:r>
            <a:r>
              <a:rPr kumimoji="0" lang="fr-FR" sz="1100" b="1" i="0" u="none" strike="noStrike" kern="1200" cap="none" spc="0" normalizeH="0" baseline="0" noProof="0" dirty="0">
                <a:ln>
                  <a:noFill/>
                </a:ln>
                <a:solidFill>
                  <a:srgbClr val="C00000"/>
                </a:solidFill>
                <a:uLnTx/>
                <a:uFillTx/>
                <a:latin typeface="Arial"/>
                <a:ea typeface="+mn-ea"/>
                <a:cs typeface="+mn-cs"/>
              </a:rPr>
              <a:t>50% de remise sur le forfait Part </a:t>
            </a:r>
            <a:r>
              <a:rPr kumimoji="0" lang="fr-FR" sz="1050" b="0" i="1" u="none" strike="noStrike" kern="1200" cap="none" spc="0" normalizeH="0" baseline="0" noProof="0" dirty="0">
                <a:ln>
                  <a:noFill/>
                </a:ln>
                <a:solidFill>
                  <a:schemeClr val="tx1">
                    <a:lumMod val="75000"/>
                    <a:lumOff val="25000"/>
                  </a:schemeClr>
                </a:solidFill>
                <a:uLnTx/>
                <a:uFillTx/>
                <a:latin typeface="Arial"/>
              </a:rPr>
              <a:t>si la relation détient un forfait PRO</a:t>
            </a:r>
            <a:endParaRPr lang="fr-FR" sz="900" b="0" i="1" u="none" strike="noStrike" baseline="0" dirty="0">
              <a:solidFill>
                <a:schemeClr val="tx1">
                  <a:lumMod val="75000"/>
                  <a:lumOff val="25000"/>
                </a:schemeClr>
              </a:solidFill>
              <a:cs typeface="Arial" panose="020B0604020202020204" pitchFamily="34" charset="0"/>
            </a:endParaRPr>
          </a:p>
        </p:txBody>
      </p:sp>
      <p:sp>
        <p:nvSpPr>
          <p:cNvPr id="291" name="ZoneTexte 290">
            <a:extLst>
              <a:ext uri="{FF2B5EF4-FFF2-40B4-BE49-F238E27FC236}">
                <a16:creationId xmlns:a16="http://schemas.microsoft.com/office/drawing/2014/main" id="{DF5F6D68-6582-F3E4-B69C-C3CE855A96DE}"/>
              </a:ext>
            </a:extLst>
          </p:cNvPr>
          <p:cNvSpPr txBox="1"/>
          <p:nvPr/>
        </p:nvSpPr>
        <p:spPr>
          <a:xfrm>
            <a:off x="6502503" y="5637378"/>
            <a:ext cx="5411232" cy="407804"/>
          </a:xfrm>
          <a:prstGeom prst="rect">
            <a:avLst/>
          </a:prstGeom>
          <a:solidFill>
            <a:srgbClr val="ECECEC"/>
          </a:solidFill>
        </p:spPr>
        <p:txBody>
          <a:bodyPr wrap="square" rtlCol="0">
            <a:spAutoFit/>
          </a:bodyPr>
          <a:lstStyle/>
          <a:p>
            <a:pPr marL="10800">
              <a:spcBef>
                <a:spcPts val="300"/>
              </a:spcBef>
              <a:buClr>
                <a:srgbClr val="7030A0"/>
              </a:buClr>
              <a:defRPr/>
            </a:pP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TPE Premium</a:t>
            </a:r>
            <a:r>
              <a:rPr kumimoji="0" lang="fr-FR" sz="105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IP/GPRS</a:t>
            </a:r>
            <a:r>
              <a:rPr kumimoji="0" lang="fr-FR" sz="105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050" b="1" i="0" u="none" strike="noStrike" kern="1200" cap="none" spc="0" normalizeH="0" baseline="0" noProof="0" dirty="0" err="1">
                <a:ln>
                  <a:noFill/>
                </a:ln>
                <a:solidFill>
                  <a:prstClr val="black">
                    <a:lumMod val="75000"/>
                    <a:lumOff val="25000"/>
                  </a:prstClr>
                </a:solidFill>
                <a:uLnTx/>
                <a:uFillTx/>
                <a:latin typeface="Arial"/>
                <a:ea typeface="+mn-ea"/>
                <a:cs typeface="+mn-cs"/>
              </a:rPr>
              <a:t>Professionnels</a:t>
            </a: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 de </a:t>
            </a:r>
            <a:r>
              <a:rPr kumimoji="0" lang="en-US" sz="1050" b="1" i="0" u="none" strike="noStrike" kern="1200" cap="none" spc="0" normalizeH="0" baseline="0" noProof="0" dirty="0" err="1">
                <a:ln>
                  <a:noFill/>
                </a:ln>
                <a:solidFill>
                  <a:prstClr val="black">
                    <a:lumMod val="75000"/>
                    <a:lumOff val="25000"/>
                  </a:prstClr>
                </a:solidFill>
                <a:uLnTx/>
                <a:uFillTx/>
                <a:latin typeface="Arial"/>
                <a:ea typeface="+mn-ea"/>
                <a:cs typeface="+mn-cs"/>
              </a:rPr>
              <a:t>santé</a:t>
            </a: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050" b="0" i="0" u="none" strike="noStrike" kern="1200" cap="none" spc="0" normalizeH="0" baseline="0" noProof="0" dirty="0">
                <a:ln>
                  <a:noFill/>
                </a:ln>
                <a:solidFill>
                  <a:srgbClr val="C00000"/>
                </a:solidFill>
                <a:uLnTx/>
                <a:uFillTx/>
                <a:latin typeface="Arial"/>
                <a:ea typeface="+mn-ea"/>
                <a:cs typeface="+mn-cs"/>
              </a:rPr>
              <a:t>: </a:t>
            </a:r>
            <a:r>
              <a:rPr kumimoji="0" lang="en-US" sz="1000" b="1" i="0" u="none" strike="noStrike" kern="1200" cap="none" spc="0" normalizeH="0" baseline="0" noProof="0" dirty="0">
                <a:ln>
                  <a:noFill/>
                </a:ln>
                <a:solidFill>
                  <a:srgbClr val="C00000"/>
                </a:solidFill>
                <a:uLnTx/>
                <a:uFillTx/>
                <a:latin typeface="Arial"/>
                <a:ea typeface="+mn-ea"/>
                <a:cs typeface="+mn-cs"/>
              </a:rPr>
              <a:t>Tarif de location </a:t>
            </a:r>
            <a:r>
              <a:rPr kumimoji="0" lang="en-US" sz="1000" b="1" i="0" u="none" strike="noStrike" kern="1200" cap="none" spc="0" normalizeH="0" baseline="0" noProof="0" dirty="0" err="1">
                <a:ln>
                  <a:noFill/>
                </a:ln>
                <a:solidFill>
                  <a:srgbClr val="C00000"/>
                </a:solidFill>
                <a:uLnTx/>
                <a:uFillTx/>
                <a:latin typeface="Arial"/>
                <a:ea typeface="+mn-ea"/>
                <a:cs typeface="+mn-cs"/>
              </a:rPr>
              <a:t>privilégié</a:t>
            </a:r>
            <a:r>
              <a:rPr kumimoji="0" lang="en-US" sz="1000" b="1" i="0" u="none" strike="noStrike" kern="1200" cap="none" spc="0" normalizeH="0" baseline="0" noProof="0" dirty="0">
                <a:ln>
                  <a:noFill/>
                </a:ln>
                <a:solidFill>
                  <a:srgbClr val="C00000"/>
                </a:solidFill>
                <a:uLnTx/>
                <a:uFillTx/>
                <a:latin typeface="Arial"/>
                <a:ea typeface="+mn-ea"/>
                <a:cs typeface="+mn-cs"/>
              </a:rPr>
              <a:t> + 2 </a:t>
            </a:r>
            <a:r>
              <a:rPr kumimoji="0" lang="en-US" sz="1000" b="1" i="0" u="none" strike="noStrike" kern="1200" cap="none" spc="0" normalizeH="0" baseline="0" noProof="0" dirty="0" err="1">
                <a:ln>
                  <a:noFill/>
                </a:ln>
                <a:solidFill>
                  <a:srgbClr val="C00000"/>
                </a:solidFill>
                <a:uLnTx/>
                <a:uFillTx/>
                <a:latin typeface="Arial"/>
                <a:ea typeface="+mn-ea"/>
                <a:cs typeface="+mn-cs"/>
              </a:rPr>
              <a:t>mois</a:t>
            </a:r>
            <a:r>
              <a:rPr kumimoji="0" lang="en-US" sz="1000" b="1" i="0" u="none" strike="noStrike" kern="1200" cap="none" spc="0" normalizeH="0" baseline="0" noProof="0" dirty="0">
                <a:ln>
                  <a:noFill/>
                </a:ln>
                <a:solidFill>
                  <a:srgbClr val="C00000"/>
                </a:solidFill>
                <a:uLnTx/>
                <a:uFillTx/>
                <a:latin typeface="Arial"/>
                <a:ea typeface="+mn-ea"/>
                <a:cs typeface="+mn-cs"/>
              </a:rPr>
              <a:t> de </a:t>
            </a:r>
            <a:r>
              <a:rPr kumimoji="0" lang="en-US" sz="1000" b="1" i="0" u="none" strike="noStrike" kern="1200" cap="none" spc="0" normalizeH="0" baseline="0" noProof="0" dirty="0" err="1">
                <a:ln>
                  <a:noFill/>
                </a:ln>
                <a:solidFill>
                  <a:srgbClr val="C00000"/>
                </a:solidFill>
                <a:uLnTx/>
                <a:uFillTx/>
                <a:latin typeface="Arial"/>
                <a:ea typeface="+mn-ea"/>
                <a:cs typeface="+mn-cs"/>
              </a:rPr>
              <a:t>loyer</a:t>
            </a:r>
            <a:r>
              <a:rPr kumimoji="0" lang="en-US" sz="1000" b="1" i="0" u="none" strike="noStrike" kern="1200" cap="none" spc="0" normalizeH="0" baseline="0" noProof="0" dirty="0">
                <a:ln>
                  <a:noFill/>
                </a:ln>
                <a:solidFill>
                  <a:srgbClr val="C00000"/>
                </a:solidFill>
                <a:uLnTx/>
                <a:uFillTx/>
                <a:latin typeface="Arial"/>
                <a:ea typeface="+mn-ea"/>
                <a:cs typeface="+mn-cs"/>
              </a:rPr>
              <a:t> </a:t>
            </a:r>
            <a:r>
              <a:rPr kumimoji="0" lang="en-US" sz="1000" b="1" i="0" u="none" strike="noStrike" kern="1200" cap="none" spc="0" normalizeH="0" baseline="0" noProof="0" dirty="0" err="1">
                <a:ln>
                  <a:noFill/>
                </a:ln>
                <a:solidFill>
                  <a:srgbClr val="C00000"/>
                </a:solidFill>
                <a:uLnTx/>
                <a:uFillTx/>
                <a:latin typeface="Arial"/>
                <a:ea typeface="+mn-ea"/>
                <a:cs typeface="+mn-cs"/>
              </a:rPr>
              <a:t>offerts</a:t>
            </a:r>
            <a:r>
              <a:rPr kumimoji="0" lang="en-US" sz="1000" b="1" i="0" u="none" strike="noStrike" kern="1200" cap="none" spc="0" normalizeH="0" baseline="0" noProof="0" dirty="0">
                <a:ln>
                  <a:noFill/>
                </a:ln>
                <a:solidFill>
                  <a:srgbClr val="C00000"/>
                </a:solidFill>
                <a:uLnTx/>
                <a:uFillTx/>
                <a:latin typeface="Arial"/>
                <a:ea typeface="+mn-ea"/>
                <a:cs typeface="+mn-cs"/>
              </a:rPr>
              <a:t> </a:t>
            </a:r>
            <a:r>
              <a:rPr kumimoji="0" lang="en-US" sz="1000" b="1" i="0" u="none" strike="noStrike" kern="1200" cap="none" spc="0" normalizeH="0" baseline="0" noProof="0" dirty="0" err="1">
                <a:ln>
                  <a:noFill/>
                </a:ln>
                <a:solidFill>
                  <a:srgbClr val="C00000"/>
                </a:solidFill>
                <a:uLnTx/>
                <a:uFillTx/>
                <a:latin typeface="Arial"/>
                <a:ea typeface="+mn-ea"/>
                <a:cs typeface="+mn-cs"/>
              </a:rPr>
              <a:t>si</a:t>
            </a:r>
            <a:r>
              <a:rPr kumimoji="0" lang="en-US" sz="1000" b="1" i="0" u="none" strike="noStrike" kern="1200" cap="none" spc="0" normalizeH="0" baseline="0" noProof="0" dirty="0">
                <a:ln>
                  <a:noFill/>
                </a:ln>
                <a:solidFill>
                  <a:srgbClr val="C00000"/>
                </a:solidFill>
                <a:uLnTx/>
                <a:uFillTx/>
                <a:latin typeface="Arial"/>
                <a:ea typeface="+mn-ea"/>
                <a:cs typeface="+mn-cs"/>
              </a:rPr>
              <a:t> engagement sur 48 </a:t>
            </a:r>
            <a:r>
              <a:rPr kumimoji="0" lang="en-US" sz="1000" b="1" i="0" u="none" strike="noStrike" kern="1200" cap="none" spc="0" normalizeH="0" baseline="0" noProof="0" dirty="0" err="1">
                <a:ln>
                  <a:noFill/>
                </a:ln>
                <a:solidFill>
                  <a:srgbClr val="C00000"/>
                </a:solidFill>
                <a:uLnTx/>
                <a:uFillTx/>
                <a:latin typeface="Arial"/>
                <a:ea typeface="+mn-ea"/>
                <a:cs typeface="+mn-cs"/>
              </a:rPr>
              <a:t>mois</a:t>
            </a:r>
            <a:endParaRPr kumimoji="0" lang="fr-FR" sz="900" b="1" i="0" u="none" strike="noStrike" kern="1200" cap="none" spc="0" normalizeH="0" baseline="0" noProof="0" dirty="0">
              <a:ln>
                <a:noFill/>
              </a:ln>
              <a:solidFill>
                <a:srgbClr val="C00000"/>
              </a:solidFill>
              <a:uLnTx/>
              <a:uFillTx/>
              <a:latin typeface="Arial"/>
              <a:ea typeface="+mn-ea"/>
              <a:cs typeface="+mn-cs"/>
            </a:endParaRPr>
          </a:p>
        </p:txBody>
      </p:sp>
      <p:sp>
        <p:nvSpPr>
          <p:cNvPr id="293" name="Espace réservé du contenu 8">
            <a:extLst>
              <a:ext uri="{FF2B5EF4-FFF2-40B4-BE49-F238E27FC236}">
                <a16:creationId xmlns:a16="http://schemas.microsoft.com/office/drawing/2014/main" id="{382A38E5-BC03-9933-5F0A-FBE5E1359FA8}"/>
              </a:ext>
            </a:extLst>
          </p:cNvPr>
          <p:cNvSpPr txBox="1">
            <a:spLocks noChangeArrowheads="1"/>
          </p:cNvSpPr>
          <p:nvPr/>
        </p:nvSpPr>
        <p:spPr bwMode="auto">
          <a:xfrm>
            <a:off x="531268" y="2059834"/>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EPARGNE</a:t>
            </a:r>
          </a:p>
        </p:txBody>
      </p:sp>
      <p:grpSp>
        <p:nvGrpSpPr>
          <p:cNvPr id="294" name="Graphique 1830">
            <a:extLst>
              <a:ext uri="{FF2B5EF4-FFF2-40B4-BE49-F238E27FC236}">
                <a16:creationId xmlns:a16="http://schemas.microsoft.com/office/drawing/2014/main" id="{260C93B0-D185-AA18-265D-9D301BED512E}"/>
              </a:ext>
            </a:extLst>
          </p:cNvPr>
          <p:cNvGrpSpPr/>
          <p:nvPr/>
        </p:nvGrpSpPr>
        <p:grpSpPr>
          <a:xfrm>
            <a:off x="552157" y="2097527"/>
            <a:ext cx="248961" cy="225774"/>
            <a:chOff x="10483925" y="2904391"/>
            <a:chExt cx="396900" cy="359934"/>
          </a:xfrm>
          <a:noFill/>
        </p:grpSpPr>
        <p:grpSp>
          <p:nvGrpSpPr>
            <p:cNvPr id="295" name="Graphique 1830">
              <a:extLst>
                <a:ext uri="{FF2B5EF4-FFF2-40B4-BE49-F238E27FC236}">
                  <a16:creationId xmlns:a16="http://schemas.microsoft.com/office/drawing/2014/main" id="{B93F1AA5-CF74-EB06-323C-428401BC80D0}"/>
                </a:ext>
              </a:extLst>
            </p:cNvPr>
            <p:cNvGrpSpPr/>
            <p:nvPr/>
          </p:nvGrpSpPr>
          <p:grpSpPr>
            <a:xfrm>
              <a:off x="10483925" y="2904391"/>
              <a:ext cx="396900" cy="359934"/>
              <a:chOff x="10483925" y="2904391"/>
              <a:chExt cx="396900" cy="359934"/>
            </a:xfrm>
            <a:grpFill/>
          </p:grpSpPr>
          <p:sp>
            <p:nvSpPr>
              <p:cNvPr id="299" name="Forme libre : forme 298">
                <a:extLst>
                  <a:ext uri="{FF2B5EF4-FFF2-40B4-BE49-F238E27FC236}">
                    <a16:creationId xmlns:a16="http://schemas.microsoft.com/office/drawing/2014/main" id="{934FC22D-7BF9-95BA-0270-D2640001AC36}"/>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0" name="Forme libre : forme 299">
                <a:extLst>
                  <a:ext uri="{FF2B5EF4-FFF2-40B4-BE49-F238E27FC236}">
                    <a16:creationId xmlns:a16="http://schemas.microsoft.com/office/drawing/2014/main" id="{BFEC84D8-B5CC-E715-A3B8-B9625AC4EF7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1" name="Forme libre : forme 300">
                <a:extLst>
                  <a:ext uri="{FF2B5EF4-FFF2-40B4-BE49-F238E27FC236}">
                    <a16:creationId xmlns:a16="http://schemas.microsoft.com/office/drawing/2014/main" id="{6142B3D0-39DA-76C4-50C2-0CEDE0A4CE95}"/>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2" name="Forme libre : forme 301">
                <a:extLst>
                  <a:ext uri="{FF2B5EF4-FFF2-40B4-BE49-F238E27FC236}">
                    <a16:creationId xmlns:a16="http://schemas.microsoft.com/office/drawing/2014/main" id="{9F081D3F-42A2-5EB3-826A-F2A3D725BB1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6" name="Forme libre : forme 305">
                <a:extLst>
                  <a:ext uri="{FF2B5EF4-FFF2-40B4-BE49-F238E27FC236}">
                    <a16:creationId xmlns:a16="http://schemas.microsoft.com/office/drawing/2014/main" id="{37774046-4221-E95C-DD44-4F5FFDEA83D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7" name="Forme libre : forme 306">
                <a:extLst>
                  <a:ext uri="{FF2B5EF4-FFF2-40B4-BE49-F238E27FC236}">
                    <a16:creationId xmlns:a16="http://schemas.microsoft.com/office/drawing/2014/main" id="{B2F45C1E-996C-FC22-7E8E-3B2376E6310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8" name="Forme libre : forme 307">
                <a:extLst>
                  <a:ext uri="{FF2B5EF4-FFF2-40B4-BE49-F238E27FC236}">
                    <a16:creationId xmlns:a16="http://schemas.microsoft.com/office/drawing/2014/main" id="{C65C3FCE-E8C8-1BC7-2264-89F418F576E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9" name="Forme libre : forme 308">
                <a:extLst>
                  <a:ext uri="{FF2B5EF4-FFF2-40B4-BE49-F238E27FC236}">
                    <a16:creationId xmlns:a16="http://schemas.microsoft.com/office/drawing/2014/main" id="{D3E09AA3-A0C2-AE7D-AE1E-66F79F8DA0B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0" name="Forme libre : forme 309">
                <a:extLst>
                  <a:ext uri="{FF2B5EF4-FFF2-40B4-BE49-F238E27FC236}">
                    <a16:creationId xmlns:a16="http://schemas.microsoft.com/office/drawing/2014/main" id="{0D6D7BCD-E7D5-AD4B-61B6-2D3DE9CE3015}"/>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1" name="Forme libre : forme 310">
                <a:extLst>
                  <a:ext uri="{FF2B5EF4-FFF2-40B4-BE49-F238E27FC236}">
                    <a16:creationId xmlns:a16="http://schemas.microsoft.com/office/drawing/2014/main" id="{6CE518BC-DE10-B610-6D05-2C66DE4D4C0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2" name="Forme libre : forme 311">
                <a:extLst>
                  <a:ext uri="{FF2B5EF4-FFF2-40B4-BE49-F238E27FC236}">
                    <a16:creationId xmlns:a16="http://schemas.microsoft.com/office/drawing/2014/main" id="{1EB4E017-2BCF-F8C7-C5E7-3756F08BE7B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3" name="Forme libre : forme 312">
                <a:extLst>
                  <a:ext uri="{FF2B5EF4-FFF2-40B4-BE49-F238E27FC236}">
                    <a16:creationId xmlns:a16="http://schemas.microsoft.com/office/drawing/2014/main" id="{72B07C22-C06E-1549-91A4-6573DDA7CD3D}"/>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4" name="Forme libre : forme 313">
                <a:extLst>
                  <a:ext uri="{FF2B5EF4-FFF2-40B4-BE49-F238E27FC236}">
                    <a16:creationId xmlns:a16="http://schemas.microsoft.com/office/drawing/2014/main" id="{A3DA9175-3B98-EC35-E3DC-9C23A80C14A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96" name="Forme libre : forme 295">
              <a:extLst>
                <a:ext uri="{FF2B5EF4-FFF2-40B4-BE49-F238E27FC236}">
                  <a16:creationId xmlns:a16="http://schemas.microsoft.com/office/drawing/2014/main" id="{A0C39C96-B754-8B0E-A3E3-9D6B68112C4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7" name="Forme libre : forme 296">
              <a:extLst>
                <a:ext uri="{FF2B5EF4-FFF2-40B4-BE49-F238E27FC236}">
                  <a16:creationId xmlns:a16="http://schemas.microsoft.com/office/drawing/2014/main" id="{0B3E2428-8D56-62C4-16D5-DFE235B046E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8" name="Forme libre : forme 297">
              <a:extLst>
                <a:ext uri="{FF2B5EF4-FFF2-40B4-BE49-F238E27FC236}">
                  <a16:creationId xmlns:a16="http://schemas.microsoft.com/office/drawing/2014/main" id="{6C8670EF-1368-BCE8-C102-3FF03C3923E4}"/>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315" name="ZoneTexte 314">
            <a:extLst>
              <a:ext uri="{FF2B5EF4-FFF2-40B4-BE49-F238E27FC236}">
                <a16:creationId xmlns:a16="http://schemas.microsoft.com/office/drawing/2014/main" id="{B04B2EE9-BD8A-6580-9BA3-9A146120C961}"/>
              </a:ext>
            </a:extLst>
          </p:cNvPr>
          <p:cNvSpPr txBox="1"/>
          <p:nvPr/>
        </p:nvSpPr>
        <p:spPr>
          <a:xfrm>
            <a:off x="564013" y="2416720"/>
            <a:ext cx="5483227" cy="261610"/>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L’ensemble de nos offres : CEP, CAT, Parts Sociales, Green bond, …</a:t>
            </a:r>
            <a:endParaRPr lang="fr-FR" sz="1100" b="1" dirty="0">
              <a:solidFill>
                <a:srgbClr val="C00000"/>
              </a:solidFill>
              <a:latin typeface="Arial" panose="020B0604020202020204" pitchFamily="34" charset="0"/>
              <a:cs typeface="Arial" panose="020B0604020202020204" pitchFamily="34" charset="0"/>
            </a:endParaRPr>
          </a:p>
        </p:txBody>
      </p:sp>
      <p:sp>
        <p:nvSpPr>
          <p:cNvPr id="316" name="ZoneTexte 315">
            <a:extLst>
              <a:ext uri="{FF2B5EF4-FFF2-40B4-BE49-F238E27FC236}">
                <a16:creationId xmlns:a16="http://schemas.microsoft.com/office/drawing/2014/main" id="{89F3E7BE-A4AF-DC91-9953-665CEF3BFC00}"/>
              </a:ext>
            </a:extLst>
          </p:cNvPr>
          <p:cNvSpPr txBox="1"/>
          <p:nvPr/>
        </p:nvSpPr>
        <p:spPr>
          <a:xfrm>
            <a:off x="662151" y="5049007"/>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Offres </a:t>
            </a:r>
            <a:r>
              <a:rPr kumimoji="0" lang="fr-FR" sz="1100" b="1" i="0" u="none" strike="noStrike" kern="1200" cap="none" spc="0" normalizeH="0" baseline="0" noProof="0" dirty="0">
                <a:ln>
                  <a:noFill/>
                </a:ln>
                <a:solidFill>
                  <a:srgbClr val="C00000"/>
                </a:solidFill>
                <a:uLnTx/>
                <a:uFillTx/>
                <a:latin typeface="Arial"/>
                <a:ea typeface="+mn-ea"/>
                <a:cs typeface="+mn-cs"/>
              </a:rPr>
              <a:t>Gestion du Tiers Payant </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50" i="0" u="none" strike="noStrike" kern="1200" cap="none" spc="0" normalizeH="0" baseline="0" noProof="0" dirty="0">
                <a:ln>
                  <a:noFill/>
                </a:ln>
                <a:solidFill>
                  <a:schemeClr val="tx1">
                    <a:lumMod val="75000"/>
                    <a:lumOff val="25000"/>
                  </a:schemeClr>
                </a:solidFill>
                <a:uLnTx/>
                <a:uFillTx/>
                <a:latin typeface="Arial"/>
              </a:rPr>
              <a:t>pour permettre à nos clients Pros de santé  proposant le tiers Payant de consacrer davantage de temps à leurs clients/patients</a:t>
            </a:r>
            <a:endParaRPr lang="fr-FR" sz="900" b="0" i="1" u="none" strike="noStrike" baseline="0" dirty="0">
              <a:solidFill>
                <a:schemeClr val="tx1">
                  <a:lumMod val="75000"/>
                  <a:lumOff val="25000"/>
                </a:schemeClr>
              </a:solidFill>
              <a:cs typeface="Arial" panose="020B0604020202020204" pitchFamily="34" charset="0"/>
            </a:endParaRPr>
          </a:p>
        </p:txBody>
      </p:sp>
      <p:sp>
        <p:nvSpPr>
          <p:cNvPr id="145" name="Espace réservé du contenu 8">
            <a:extLst>
              <a:ext uri="{FF2B5EF4-FFF2-40B4-BE49-F238E27FC236}">
                <a16:creationId xmlns:a16="http://schemas.microsoft.com/office/drawing/2014/main" id="{DE6E0880-C6DB-00B3-F955-6645B1AF2C34}"/>
              </a:ext>
            </a:extLst>
          </p:cNvPr>
          <p:cNvSpPr txBox="1">
            <a:spLocks noChangeArrowheads="1"/>
          </p:cNvSpPr>
          <p:nvPr/>
        </p:nvSpPr>
        <p:spPr bwMode="auto">
          <a:xfrm>
            <a:off x="6403750" y="3269972"/>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MONETIQUE</a:t>
            </a:r>
          </a:p>
        </p:txBody>
      </p:sp>
      <p:grpSp>
        <p:nvGrpSpPr>
          <p:cNvPr id="146" name="Graphique 1830">
            <a:extLst>
              <a:ext uri="{FF2B5EF4-FFF2-40B4-BE49-F238E27FC236}">
                <a16:creationId xmlns:a16="http://schemas.microsoft.com/office/drawing/2014/main" id="{CF96B04E-9B40-E739-C632-9323CEC4EFAF}"/>
              </a:ext>
            </a:extLst>
          </p:cNvPr>
          <p:cNvGrpSpPr/>
          <p:nvPr/>
        </p:nvGrpSpPr>
        <p:grpSpPr>
          <a:xfrm>
            <a:off x="6414197" y="3310868"/>
            <a:ext cx="248961" cy="225774"/>
            <a:chOff x="10483925" y="2904391"/>
            <a:chExt cx="396900" cy="359934"/>
          </a:xfrm>
          <a:noFill/>
        </p:grpSpPr>
        <p:grpSp>
          <p:nvGrpSpPr>
            <p:cNvPr id="147" name="Graphique 1830">
              <a:extLst>
                <a:ext uri="{FF2B5EF4-FFF2-40B4-BE49-F238E27FC236}">
                  <a16:creationId xmlns:a16="http://schemas.microsoft.com/office/drawing/2014/main" id="{4DCFA876-383E-52C9-0764-7637D00D797D}"/>
                </a:ext>
              </a:extLst>
            </p:cNvPr>
            <p:cNvGrpSpPr/>
            <p:nvPr/>
          </p:nvGrpSpPr>
          <p:grpSpPr>
            <a:xfrm>
              <a:off x="10483925" y="2904391"/>
              <a:ext cx="396900" cy="359934"/>
              <a:chOff x="10483925" y="2904391"/>
              <a:chExt cx="396900" cy="359934"/>
            </a:xfrm>
            <a:grpFill/>
          </p:grpSpPr>
          <p:sp>
            <p:nvSpPr>
              <p:cNvPr id="151" name="Forme libre : forme 150">
                <a:extLst>
                  <a:ext uri="{FF2B5EF4-FFF2-40B4-BE49-F238E27FC236}">
                    <a16:creationId xmlns:a16="http://schemas.microsoft.com/office/drawing/2014/main" id="{C3A7C655-37FD-3846-A2B8-6CC8861D934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orme libre : forme 151">
                <a:extLst>
                  <a:ext uri="{FF2B5EF4-FFF2-40B4-BE49-F238E27FC236}">
                    <a16:creationId xmlns:a16="http://schemas.microsoft.com/office/drawing/2014/main" id="{D23DA208-C91D-1DFC-4707-1F5033C26F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orme libre : forme 152">
                <a:extLst>
                  <a:ext uri="{FF2B5EF4-FFF2-40B4-BE49-F238E27FC236}">
                    <a16:creationId xmlns:a16="http://schemas.microsoft.com/office/drawing/2014/main" id="{A856527B-17C8-0372-478D-E4163931C7C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orme libre : forme 153">
                <a:extLst>
                  <a:ext uri="{FF2B5EF4-FFF2-40B4-BE49-F238E27FC236}">
                    <a16:creationId xmlns:a16="http://schemas.microsoft.com/office/drawing/2014/main" id="{47233E85-C905-6776-72BD-798138308E5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orme libre : forme 154">
                <a:extLst>
                  <a:ext uri="{FF2B5EF4-FFF2-40B4-BE49-F238E27FC236}">
                    <a16:creationId xmlns:a16="http://schemas.microsoft.com/office/drawing/2014/main" id="{2DC0DBAB-D7DC-C04D-18B2-7AAD8BF764F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orme libre : forme 155">
                <a:extLst>
                  <a:ext uri="{FF2B5EF4-FFF2-40B4-BE49-F238E27FC236}">
                    <a16:creationId xmlns:a16="http://schemas.microsoft.com/office/drawing/2014/main" id="{E7A88D9F-51CD-B40D-693D-AB0B5EBB6B2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orme libre : forme 156">
                <a:extLst>
                  <a:ext uri="{FF2B5EF4-FFF2-40B4-BE49-F238E27FC236}">
                    <a16:creationId xmlns:a16="http://schemas.microsoft.com/office/drawing/2014/main" id="{BE045F95-8708-9CD2-95B6-27D1F85F1C1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orme libre : forme 157">
                <a:extLst>
                  <a:ext uri="{FF2B5EF4-FFF2-40B4-BE49-F238E27FC236}">
                    <a16:creationId xmlns:a16="http://schemas.microsoft.com/office/drawing/2014/main" id="{2BE241F8-371D-3F6B-5014-26312ECE9F9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orme libre : forme 158">
                <a:extLst>
                  <a:ext uri="{FF2B5EF4-FFF2-40B4-BE49-F238E27FC236}">
                    <a16:creationId xmlns:a16="http://schemas.microsoft.com/office/drawing/2014/main" id="{ADAA41CC-B3CC-D7CC-F4F7-788BC998B38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orme libre : forme 191">
                <a:extLst>
                  <a:ext uri="{FF2B5EF4-FFF2-40B4-BE49-F238E27FC236}">
                    <a16:creationId xmlns:a16="http://schemas.microsoft.com/office/drawing/2014/main" id="{4377593E-EB34-9295-7888-0EEE293403E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orme libre : forme 192">
                <a:extLst>
                  <a:ext uri="{FF2B5EF4-FFF2-40B4-BE49-F238E27FC236}">
                    <a16:creationId xmlns:a16="http://schemas.microsoft.com/office/drawing/2014/main" id="{D99BE6A5-B9F4-AD76-7C90-71E8362DFE8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orme libre : forme 193">
                <a:extLst>
                  <a:ext uri="{FF2B5EF4-FFF2-40B4-BE49-F238E27FC236}">
                    <a16:creationId xmlns:a16="http://schemas.microsoft.com/office/drawing/2014/main" id="{5F962A58-21F4-9659-2A2F-D323DA41E4C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orme libre : forme 194">
                <a:extLst>
                  <a:ext uri="{FF2B5EF4-FFF2-40B4-BE49-F238E27FC236}">
                    <a16:creationId xmlns:a16="http://schemas.microsoft.com/office/drawing/2014/main" id="{BC4E0D78-96AB-52D2-F807-8DCF4E44D28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8" name="Forme libre : forme 147">
              <a:extLst>
                <a:ext uri="{FF2B5EF4-FFF2-40B4-BE49-F238E27FC236}">
                  <a16:creationId xmlns:a16="http://schemas.microsoft.com/office/drawing/2014/main" id="{FAC58DC5-E6EB-72D9-060E-E5225FC0E97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orme libre : forme 148">
              <a:extLst>
                <a:ext uri="{FF2B5EF4-FFF2-40B4-BE49-F238E27FC236}">
                  <a16:creationId xmlns:a16="http://schemas.microsoft.com/office/drawing/2014/main" id="{9B347F77-FF99-73D0-BD89-81A226E8493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orme libre : forme 149">
              <a:extLst>
                <a:ext uri="{FF2B5EF4-FFF2-40B4-BE49-F238E27FC236}">
                  <a16:creationId xmlns:a16="http://schemas.microsoft.com/office/drawing/2014/main" id="{C6C5B8D1-558F-776C-8BCD-B0F1D64A663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6" name="Espace réservé du contenu 8">
            <a:extLst>
              <a:ext uri="{FF2B5EF4-FFF2-40B4-BE49-F238E27FC236}">
                <a16:creationId xmlns:a16="http://schemas.microsoft.com/office/drawing/2014/main" id="{7F7CF804-CE3E-B9C6-712E-D3D891A0B237}"/>
              </a:ext>
            </a:extLst>
          </p:cNvPr>
          <p:cNvSpPr txBox="1">
            <a:spLocks noChangeArrowheads="1"/>
          </p:cNvSpPr>
          <p:nvPr/>
        </p:nvSpPr>
        <p:spPr bwMode="auto">
          <a:xfrm>
            <a:off x="6392804" y="2616851"/>
            <a:ext cx="260116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IARD / PREV</a:t>
            </a:r>
          </a:p>
        </p:txBody>
      </p:sp>
      <p:grpSp>
        <p:nvGrpSpPr>
          <p:cNvPr id="197" name="Graphique 1830">
            <a:extLst>
              <a:ext uri="{FF2B5EF4-FFF2-40B4-BE49-F238E27FC236}">
                <a16:creationId xmlns:a16="http://schemas.microsoft.com/office/drawing/2014/main" id="{DCF8D92D-4228-80B4-89C9-D9AA34B0018A}"/>
              </a:ext>
            </a:extLst>
          </p:cNvPr>
          <p:cNvGrpSpPr/>
          <p:nvPr/>
        </p:nvGrpSpPr>
        <p:grpSpPr>
          <a:xfrm>
            <a:off x="6370915" y="2673096"/>
            <a:ext cx="248961" cy="225774"/>
            <a:chOff x="10483925" y="2904391"/>
            <a:chExt cx="396900" cy="359934"/>
          </a:xfrm>
          <a:noFill/>
        </p:grpSpPr>
        <p:grpSp>
          <p:nvGrpSpPr>
            <p:cNvPr id="198" name="Graphique 1830">
              <a:extLst>
                <a:ext uri="{FF2B5EF4-FFF2-40B4-BE49-F238E27FC236}">
                  <a16:creationId xmlns:a16="http://schemas.microsoft.com/office/drawing/2014/main" id="{F75DCF1A-0989-597A-5967-37BCBDE6D1E2}"/>
                </a:ext>
              </a:extLst>
            </p:cNvPr>
            <p:cNvGrpSpPr/>
            <p:nvPr/>
          </p:nvGrpSpPr>
          <p:grpSpPr>
            <a:xfrm>
              <a:off x="10483925" y="2904391"/>
              <a:ext cx="396900" cy="359934"/>
              <a:chOff x="10483925" y="2904391"/>
              <a:chExt cx="396900" cy="359934"/>
            </a:xfrm>
            <a:grpFill/>
          </p:grpSpPr>
          <p:sp>
            <p:nvSpPr>
              <p:cNvPr id="202" name="Forme libre : forme 201">
                <a:extLst>
                  <a:ext uri="{FF2B5EF4-FFF2-40B4-BE49-F238E27FC236}">
                    <a16:creationId xmlns:a16="http://schemas.microsoft.com/office/drawing/2014/main" id="{9F93D603-837B-8B93-482F-949908E205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orme libre : forme 202">
                <a:extLst>
                  <a:ext uri="{FF2B5EF4-FFF2-40B4-BE49-F238E27FC236}">
                    <a16:creationId xmlns:a16="http://schemas.microsoft.com/office/drawing/2014/main" id="{8885646F-39E7-45B5-57F9-BC1A9B5C3E6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orme libre : forme 203">
                <a:extLst>
                  <a:ext uri="{FF2B5EF4-FFF2-40B4-BE49-F238E27FC236}">
                    <a16:creationId xmlns:a16="http://schemas.microsoft.com/office/drawing/2014/main" id="{82378ABA-2952-F489-9BA8-8F1E4DF9359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Forme libre : forme 204">
                <a:extLst>
                  <a:ext uri="{FF2B5EF4-FFF2-40B4-BE49-F238E27FC236}">
                    <a16:creationId xmlns:a16="http://schemas.microsoft.com/office/drawing/2014/main" id="{9C13BB1D-8145-F312-3C40-92B2A475DB31}"/>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orme libre : forme 205">
                <a:extLst>
                  <a:ext uri="{FF2B5EF4-FFF2-40B4-BE49-F238E27FC236}">
                    <a16:creationId xmlns:a16="http://schemas.microsoft.com/office/drawing/2014/main" id="{5108E03E-BC49-C209-EBD1-092A3591DE8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orme libre : forme 206">
                <a:extLst>
                  <a:ext uri="{FF2B5EF4-FFF2-40B4-BE49-F238E27FC236}">
                    <a16:creationId xmlns:a16="http://schemas.microsoft.com/office/drawing/2014/main" id="{066E4128-A2A0-E0F5-B681-DF04C403948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Forme libre : forme 207">
                <a:extLst>
                  <a:ext uri="{FF2B5EF4-FFF2-40B4-BE49-F238E27FC236}">
                    <a16:creationId xmlns:a16="http://schemas.microsoft.com/office/drawing/2014/main" id="{56BB7874-948E-5B51-16E4-22B1E30E843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orme libre : forme 208">
                <a:extLst>
                  <a:ext uri="{FF2B5EF4-FFF2-40B4-BE49-F238E27FC236}">
                    <a16:creationId xmlns:a16="http://schemas.microsoft.com/office/drawing/2014/main" id="{048BF5C7-A202-D66D-C683-4E6880F32FC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orme libre : forme 209">
                <a:extLst>
                  <a:ext uri="{FF2B5EF4-FFF2-40B4-BE49-F238E27FC236}">
                    <a16:creationId xmlns:a16="http://schemas.microsoft.com/office/drawing/2014/main" id="{6DA89930-9980-941A-6874-745247D2FEE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orme libre : forme 220">
                <a:extLst>
                  <a:ext uri="{FF2B5EF4-FFF2-40B4-BE49-F238E27FC236}">
                    <a16:creationId xmlns:a16="http://schemas.microsoft.com/office/drawing/2014/main" id="{4C12E093-DDFC-A4D8-0289-63736FADFC3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orme libre : forme 221">
                <a:extLst>
                  <a:ext uri="{FF2B5EF4-FFF2-40B4-BE49-F238E27FC236}">
                    <a16:creationId xmlns:a16="http://schemas.microsoft.com/office/drawing/2014/main" id="{96171DCD-5C48-5C52-BA47-7D6C35B8215B}"/>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orme libre : forme 222">
                <a:extLst>
                  <a:ext uri="{FF2B5EF4-FFF2-40B4-BE49-F238E27FC236}">
                    <a16:creationId xmlns:a16="http://schemas.microsoft.com/office/drawing/2014/main" id="{25C864F2-EE14-8DDF-8CDC-E00E634EFDC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0" name="Forme libre : forme 319">
                <a:extLst>
                  <a:ext uri="{FF2B5EF4-FFF2-40B4-BE49-F238E27FC236}">
                    <a16:creationId xmlns:a16="http://schemas.microsoft.com/office/drawing/2014/main" id="{9BE22597-7BDE-A92B-1AF2-D5FB217E096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9" name="Forme libre : forme 198">
              <a:extLst>
                <a:ext uri="{FF2B5EF4-FFF2-40B4-BE49-F238E27FC236}">
                  <a16:creationId xmlns:a16="http://schemas.microsoft.com/office/drawing/2014/main" id="{D4F5F76F-4E75-A39A-BCE5-787E78A6D233}"/>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orme libre : forme 199">
              <a:extLst>
                <a:ext uri="{FF2B5EF4-FFF2-40B4-BE49-F238E27FC236}">
                  <a16:creationId xmlns:a16="http://schemas.microsoft.com/office/drawing/2014/main" id="{A39750B0-A105-7361-AB1E-BB5070CAA67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orme libre : forme 200">
              <a:extLst>
                <a:ext uri="{FF2B5EF4-FFF2-40B4-BE49-F238E27FC236}">
                  <a16:creationId xmlns:a16="http://schemas.microsoft.com/office/drawing/2014/main" id="{D4558822-E260-6A9E-43F1-61F82EC0103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26" name="Picture 2" descr="Photo prochaînement - Boulangerie - Aux Petites Mains">
            <a:extLst>
              <a:ext uri="{FF2B5EF4-FFF2-40B4-BE49-F238E27FC236}">
                <a16:creationId xmlns:a16="http://schemas.microsoft.com/office/drawing/2014/main" id="{F4990AE4-E31A-3D14-23FA-68613481E2C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a:off x="509009" y="4933035"/>
            <a:ext cx="728753" cy="26714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hoto prochaînement - Boulangerie - Aux Petites Mains">
            <a:extLst>
              <a:ext uri="{FF2B5EF4-FFF2-40B4-BE49-F238E27FC236}">
                <a16:creationId xmlns:a16="http://schemas.microsoft.com/office/drawing/2014/main" id="{45D97FA9-09D7-4C65-E4C3-2036D1D2BAB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4032" y="1526022"/>
            <a:ext cx="728753" cy="2671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hoto prochaînement - Boulangerie - Aux Petites Mains">
            <a:extLst>
              <a:ext uri="{FF2B5EF4-FFF2-40B4-BE49-F238E27FC236}">
                <a16:creationId xmlns:a16="http://schemas.microsoft.com/office/drawing/2014/main" id="{B4625556-8F1D-6F44-89BF-58407CD94B9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7528" y="2111277"/>
            <a:ext cx="728753" cy="267144"/>
          </a:xfrm>
          <a:prstGeom prst="rect">
            <a:avLst/>
          </a:prstGeom>
          <a:noFill/>
          <a:extLst>
            <a:ext uri="{909E8E84-426E-40DD-AFC4-6F175D3DCCD1}">
              <a14:hiddenFill xmlns:a14="http://schemas.microsoft.com/office/drawing/2010/main">
                <a:solidFill>
                  <a:srgbClr val="FFFFFF"/>
                </a:solidFill>
              </a14:hiddenFill>
            </a:ext>
          </a:extLst>
        </p:spPr>
      </p:pic>
      <p:sp>
        <p:nvSpPr>
          <p:cNvPr id="319" name="Espace réservé du contenu 8">
            <a:extLst>
              <a:ext uri="{FF2B5EF4-FFF2-40B4-BE49-F238E27FC236}">
                <a16:creationId xmlns:a16="http://schemas.microsoft.com/office/drawing/2014/main" id="{F2EB5DEB-9FF3-96ED-0738-DD733D6A6079}"/>
              </a:ext>
            </a:extLst>
          </p:cNvPr>
          <p:cNvSpPr txBox="1">
            <a:spLocks noChangeArrowheads="1"/>
          </p:cNvSpPr>
          <p:nvPr/>
        </p:nvSpPr>
        <p:spPr bwMode="auto">
          <a:xfrm>
            <a:off x="6398382" y="726023"/>
            <a:ext cx="260116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CREDIT</a:t>
            </a:r>
          </a:p>
        </p:txBody>
      </p:sp>
      <p:grpSp>
        <p:nvGrpSpPr>
          <p:cNvPr id="124" name="Graphique 1830">
            <a:extLst>
              <a:ext uri="{FF2B5EF4-FFF2-40B4-BE49-F238E27FC236}">
                <a16:creationId xmlns:a16="http://schemas.microsoft.com/office/drawing/2014/main" id="{587CC18C-888A-7380-3CAB-46A75FB5C7F8}"/>
              </a:ext>
            </a:extLst>
          </p:cNvPr>
          <p:cNvGrpSpPr/>
          <p:nvPr/>
        </p:nvGrpSpPr>
        <p:grpSpPr>
          <a:xfrm>
            <a:off x="6376493" y="782268"/>
            <a:ext cx="248961" cy="225774"/>
            <a:chOff x="10483925" y="2904391"/>
            <a:chExt cx="396900" cy="359934"/>
          </a:xfrm>
          <a:noFill/>
        </p:grpSpPr>
        <p:grpSp>
          <p:nvGrpSpPr>
            <p:cNvPr id="125" name="Graphique 1830">
              <a:extLst>
                <a:ext uri="{FF2B5EF4-FFF2-40B4-BE49-F238E27FC236}">
                  <a16:creationId xmlns:a16="http://schemas.microsoft.com/office/drawing/2014/main" id="{5E6762EB-3EAF-C966-E2F3-2E1DF65E5FB1}"/>
                </a:ext>
              </a:extLst>
            </p:cNvPr>
            <p:cNvGrpSpPr/>
            <p:nvPr/>
          </p:nvGrpSpPr>
          <p:grpSpPr>
            <a:xfrm>
              <a:off x="10483925" y="2904391"/>
              <a:ext cx="396900" cy="359934"/>
              <a:chOff x="10483925" y="2904391"/>
              <a:chExt cx="396900" cy="359934"/>
            </a:xfrm>
            <a:grpFill/>
          </p:grpSpPr>
          <p:sp>
            <p:nvSpPr>
              <p:cNvPr id="130" name="Forme libre : forme 129">
                <a:extLst>
                  <a:ext uri="{FF2B5EF4-FFF2-40B4-BE49-F238E27FC236}">
                    <a16:creationId xmlns:a16="http://schemas.microsoft.com/office/drawing/2014/main" id="{34E73BFB-E7AF-ADA6-8B4F-748BA22ADB8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orme libre : forme 130">
                <a:extLst>
                  <a:ext uri="{FF2B5EF4-FFF2-40B4-BE49-F238E27FC236}">
                    <a16:creationId xmlns:a16="http://schemas.microsoft.com/office/drawing/2014/main" id="{20BA1CE2-3CCD-5526-F009-C324CFA312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orme libre : forme 131">
                <a:extLst>
                  <a:ext uri="{FF2B5EF4-FFF2-40B4-BE49-F238E27FC236}">
                    <a16:creationId xmlns:a16="http://schemas.microsoft.com/office/drawing/2014/main" id="{639D4325-F240-A402-5B9F-A6370A6278F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orme libre : forme 133">
                <a:extLst>
                  <a:ext uri="{FF2B5EF4-FFF2-40B4-BE49-F238E27FC236}">
                    <a16:creationId xmlns:a16="http://schemas.microsoft.com/office/drawing/2014/main" id="{E1F472F6-6683-7932-27FC-76EA0B141BB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orme libre : forme 135">
                <a:extLst>
                  <a:ext uri="{FF2B5EF4-FFF2-40B4-BE49-F238E27FC236}">
                    <a16:creationId xmlns:a16="http://schemas.microsoft.com/office/drawing/2014/main" id="{8DA24F1B-6A64-9F8E-A57D-01675BD4410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orme libre : forme 136">
                <a:extLst>
                  <a:ext uri="{FF2B5EF4-FFF2-40B4-BE49-F238E27FC236}">
                    <a16:creationId xmlns:a16="http://schemas.microsoft.com/office/drawing/2014/main" id="{B3C498B9-D2F9-3F6B-60B6-D1C19761E5C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orme libre : forme 137">
                <a:extLst>
                  <a:ext uri="{FF2B5EF4-FFF2-40B4-BE49-F238E27FC236}">
                    <a16:creationId xmlns:a16="http://schemas.microsoft.com/office/drawing/2014/main" id="{66221A4D-21F5-12DD-3F7A-EEC28B5A206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orme libre : forme 138">
                <a:extLst>
                  <a:ext uri="{FF2B5EF4-FFF2-40B4-BE49-F238E27FC236}">
                    <a16:creationId xmlns:a16="http://schemas.microsoft.com/office/drawing/2014/main" id="{BD41B642-417F-931E-2C77-C6DF1953B2E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orme libre : forme 139">
                <a:extLst>
                  <a:ext uri="{FF2B5EF4-FFF2-40B4-BE49-F238E27FC236}">
                    <a16:creationId xmlns:a16="http://schemas.microsoft.com/office/drawing/2014/main" id="{F206167E-FFDC-054E-3376-E86B9E0A53A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orme libre : forme 140">
                <a:extLst>
                  <a:ext uri="{FF2B5EF4-FFF2-40B4-BE49-F238E27FC236}">
                    <a16:creationId xmlns:a16="http://schemas.microsoft.com/office/drawing/2014/main" id="{27190923-0A20-EFFE-1C66-5952BEA5891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orme libre : forme 141">
                <a:extLst>
                  <a:ext uri="{FF2B5EF4-FFF2-40B4-BE49-F238E27FC236}">
                    <a16:creationId xmlns:a16="http://schemas.microsoft.com/office/drawing/2014/main" id="{3FFC55EB-2021-1D01-C51D-3E5122180EF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orme libre : forme 142">
                <a:extLst>
                  <a:ext uri="{FF2B5EF4-FFF2-40B4-BE49-F238E27FC236}">
                    <a16:creationId xmlns:a16="http://schemas.microsoft.com/office/drawing/2014/main" id="{38A9E091-64B6-2AD0-FB88-C86CD5B0086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8EFAE3C3-96F0-8559-94CA-F8F46F84107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6" name="Forme libre : forme 125">
              <a:extLst>
                <a:ext uri="{FF2B5EF4-FFF2-40B4-BE49-F238E27FC236}">
                  <a16:creationId xmlns:a16="http://schemas.microsoft.com/office/drawing/2014/main" id="{AB4F2D80-573B-9557-03AA-DD35C78129F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orme libre : forme 126">
              <a:extLst>
                <a:ext uri="{FF2B5EF4-FFF2-40B4-BE49-F238E27FC236}">
                  <a16:creationId xmlns:a16="http://schemas.microsoft.com/office/drawing/2014/main" id="{71DC753E-8337-2893-D5CE-1BA94E27308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orme libre : forme 127">
              <a:extLst>
                <a:ext uri="{FF2B5EF4-FFF2-40B4-BE49-F238E27FC236}">
                  <a16:creationId xmlns:a16="http://schemas.microsoft.com/office/drawing/2014/main" id="{EA791BD4-06C3-E652-A777-00D0DF73707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58155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Plus vite, plus haut, plus fort… </a:t>
            </a:r>
            <a:r>
              <a:rPr lang="fr-FR" dirty="0">
                <a:solidFill>
                  <a:srgbClr val="C00000"/>
                </a:solidFill>
              </a:rPr>
              <a:t>Ensemble !</a:t>
            </a:r>
            <a:r>
              <a:rPr lang="fr-FR" dirty="0">
                <a:solidFill>
                  <a:schemeClr val="tx1">
                    <a:lumMod val="75000"/>
                    <a:lumOff val="25000"/>
                  </a:schemeClr>
                </a:solidFill>
              </a:rPr>
              <a:t> </a:t>
            </a:r>
          </a:p>
        </p:txBody>
      </p:sp>
      <p:sp>
        <p:nvSpPr>
          <p:cNvPr id="13" name="Espace réservé du contenu 12">
            <a:extLst>
              <a:ext uri="{FF2B5EF4-FFF2-40B4-BE49-F238E27FC236}">
                <a16:creationId xmlns:a16="http://schemas.microsoft.com/office/drawing/2014/main" id="{4EE1018A-79AC-5028-E958-EDD82111666A}"/>
              </a:ext>
            </a:extLst>
          </p:cNvPr>
          <p:cNvSpPr>
            <a:spLocks noGrp="1"/>
          </p:cNvSpPr>
          <p:nvPr>
            <p:ph sz="quarter" idx="13"/>
          </p:nvPr>
        </p:nvSpPr>
        <p:spPr>
          <a:xfrm>
            <a:off x="6329855" y="3429000"/>
            <a:ext cx="5286174" cy="673050"/>
          </a:xfrm>
        </p:spPr>
        <p:txBody>
          <a:bodyPr>
            <a:noAutofit/>
          </a:bodyPr>
          <a:lstStyle/>
          <a:p>
            <a:r>
              <a:rPr lang="fr-FR" i="1" dirty="0"/>
              <a:t>« Je ne perds jamais. Soit je gagne, soit j’apprends.»</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pic>
        <p:nvPicPr>
          <p:cNvPr id="9" name="Image 8" descr="Une image contenant habits, chaussures, femme, personne&#10;&#10;Description générée automatiquement">
            <a:extLst>
              <a:ext uri="{FF2B5EF4-FFF2-40B4-BE49-F238E27FC236}">
                <a16:creationId xmlns:a16="http://schemas.microsoft.com/office/drawing/2014/main" id="{9478E0A7-33C9-25AC-A852-7DB13258FB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9376" y="2121032"/>
            <a:ext cx="5390951" cy="3593968"/>
          </a:xfrm>
          <a:prstGeom prst="rect">
            <a:avLst/>
          </a:prstGeom>
        </p:spPr>
      </p:pic>
      <p:sp>
        <p:nvSpPr>
          <p:cNvPr id="3" name="Espace réservé du contenu 12">
            <a:extLst>
              <a:ext uri="{FF2B5EF4-FFF2-40B4-BE49-F238E27FC236}">
                <a16:creationId xmlns:a16="http://schemas.microsoft.com/office/drawing/2014/main" id="{193515BF-6F54-3782-E482-932B70F1864C}"/>
              </a:ext>
            </a:extLst>
          </p:cNvPr>
          <p:cNvSpPr txBox="1">
            <a:spLocks/>
          </p:cNvSpPr>
          <p:nvPr/>
        </p:nvSpPr>
        <p:spPr>
          <a:xfrm>
            <a:off x="9431879" y="5689468"/>
            <a:ext cx="2184150" cy="384043"/>
          </a:xfrm>
          <a:prstGeom prst="rect">
            <a:avLst/>
          </a:prstGeom>
          <a:noFill/>
        </p:spPr>
        <p:txBody>
          <a:bodyPr vert="horz" lIns="0" tIns="0" rIns="0" bIns="0" rtlCol="0">
            <a:no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3">
                  <a:extLst>
                    <a:ext uri="{96DAC541-7B7A-43D3-8B79-37D633B846F1}">
                      <asvg:svgBlip xmlns:asvg="http://schemas.microsoft.com/office/drawing/2016/SVG/main" r:embed="rId4"/>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5">
                  <a:extLst>
                    <a:ext uri="{96DAC541-7B7A-43D3-8B79-37D633B846F1}">
                      <asvg:svgBlip xmlns:asvg="http://schemas.microsoft.com/office/drawing/2016/SVG/main" r:embed="rId6"/>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7">
                  <a:extLst>
                    <a:ext uri="{96DAC541-7B7A-43D3-8B79-37D633B846F1}">
                      <asvg:svgBlip xmlns:asvg="http://schemas.microsoft.com/office/drawing/2016/SVG/main" r:embed="rId8"/>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9">
                  <a:extLst>
                    <a:ext uri="{96DAC541-7B7A-43D3-8B79-37D633B846F1}">
                      <asvg:svgBlip xmlns:asvg="http://schemas.microsoft.com/office/drawing/2016/SVG/main" r:embed="rId10"/>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kern="0" dirty="0"/>
              <a:t>Nelson MANDELA</a:t>
            </a:r>
          </a:p>
        </p:txBody>
      </p:sp>
    </p:spTree>
    <p:extLst>
      <p:ext uri="{BB962C8B-B14F-4D97-AF65-F5344CB8AC3E}">
        <p14:creationId xmlns:p14="http://schemas.microsoft.com/office/powerpoint/2010/main" val="2794442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3FCFC85C-4877-61B9-D92D-C04DC820AD1E}"/>
              </a:ext>
            </a:extLst>
          </p:cNvPr>
          <p:cNvSpPr txBox="1">
            <a:spLocks noChangeArrowheads="1"/>
          </p:cNvSpPr>
          <p:nvPr/>
        </p:nvSpPr>
        <p:spPr>
          <a:xfrm>
            <a:off x="6954838" y="447675"/>
            <a:ext cx="4703762" cy="2981325"/>
          </a:xfrm>
          <a:prstGeom prst="rect">
            <a:avLst/>
          </a:prstGeom>
        </p:spPr>
        <p:txBody>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Plus vite,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haut,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fort…</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Ensemble ! </a:t>
            </a:r>
          </a:p>
        </p:txBody>
      </p:sp>
    </p:spTree>
    <p:extLst>
      <p:ext uri="{BB962C8B-B14F-4D97-AF65-F5344CB8AC3E}">
        <p14:creationId xmlns:p14="http://schemas.microsoft.com/office/powerpoint/2010/main" val="1290208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681146"/>
          <a:ext cx="11544665" cy="36890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PRIO Q1 Epargne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EPARGNE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PRIO Q1 Placement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P</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PRIO Q1 PLACEMENT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CONQUETE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18 à 69 ans,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Grand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détenteurs ASV, PERi ou PEA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Score souscription assurance vie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Liquidités (SF tous livrets) &gt;15k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6 mois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détenteurs d'un PEL sup 10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et rajeunir notre Fonds de commerce.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épargne et en retraite. Personnaliser le conseil en capitalisant sur l’approche globale épargne pour adapter notre réponse client en fonction de ses projets à court, moyen et long terme et en s’appuyant sur nos offres d’épargne complémentaires.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EPARGNE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37705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85835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648998"/>
            <a:ext cx="11572874" cy="372118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210706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anneau de route prioritaire en France — Wikipédia">
            <a:extLst>
              <a:ext uri="{FF2B5EF4-FFF2-40B4-BE49-F238E27FC236}">
                <a16:creationId xmlns:a16="http://schemas.microsoft.com/office/drawing/2014/main" id="{195290E8-69D7-C7B9-296C-81C5883300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83998" y="3358045"/>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e &quot;Fait Maison&quot;... - La Causerie des Chartrons">
            <a:extLst>
              <a:ext uri="{FF2B5EF4-FFF2-40B4-BE49-F238E27FC236}">
                <a16:creationId xmlns:a16="http://schemas.microsoft.com/office/drawing/2014/main" id="{9500A064-6473-7B01-0479-E2C43E47B0C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04986" y="383933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TELIER CAPILLAIRE">
            <a:extLst>
              <a:ext uri="{FF2B5EF4-FFF2-40B4-BE49-F238E27FC236}">
                <a16:creationId xmlns:a16="http://schemas.microsoft.com/office/drawing/2014/main" id="{8955A9BF-C202-C598-D352-92196027C765}"/>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636" y="308805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4857935-E027-B117-856A-D0BE1BA4A9AA}"/>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45378" y="4384077"/>
            <a:ext cx="363205" cy="290565"/>
          </a:xfrm>
          <a:prstGeom prst="rect">
            <a:avLst/>
          </a:prstGeom>
        </p:spPr>
      </p:pic>
      <p:pic>
        <p:nvPicPr>
          <p:cNvPr id="13" name="Image 12">
            <a:extLst>
              <a:ext uri="{FF2B5EF4-FFF2-40B4-BE49-F238E27FC236}">
                <a16:creationId xmlns:a16="http://schemas.microsoft.com/office/drawing/2014/main" id="{1B764E86-3563-62CD-0F1C-141EB83EC06A}"/>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68492" y="4652106"/>
            <a:ext cx="244339" cy="277357"/>
          </a:xfrm>
          <a:prstGeom prst="rect">
            <a:avLst/>
          </a:prstGeom>
        </p:spPr>
      </p:pic>
      <p:pic>
        <p:nvPicPr>
          <p:cNvPr id="16" name="Image 15">
            <a:extLst>
              <a:ext uri="{FF2B5EF4-FFF2-40B4-BE49-F238E27FC236}">
                <a16:creationId xmlns:a16="http://schemas.microsoft.com/office/drawing/2014/main" id="{47256B07-9C3F-4178-2970-E122502B1141}"/>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95357" y="4900818"/>
            <a:ext cx="316979" cy="264150"/>
          </a:xfrm>
          <a:prstGeom prst="rect">
            <a:avLst/>
          </a:prstGeom>
        </p:spPr>
      </p:pic>
    </p:spTree>
    <p:extLst>
      <p:ext uri="{BB962C8B-B14F-4D97-AF65-F5344CB8AC3E}">
        <p14:creationId xmlns:p14="http://schemas.microsoft.com/office/powerpoint/2010/main" val="2122187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34646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BILAN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détenteurs d’un PEL ou Quadreto ou CAT ou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Grand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SF tous livrets &gt; à 10 K€</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Score complémentaire : non vus en 2023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avec conjoints ./ enfants non équipés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avec mouvements créditeurs importants (&gt; 5 K€ hors crédit conso, IZI et rachats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Affirmer notre approche globale de l’épargne en proposant un rendez-vous Bilan Epargne personnalisé à nos clients, pour leur montrer l’intérêt de mixer leur épargne face au contexte de marché.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BILAN EPARGNE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NOUVEAUX PARCOURS SELFCARE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18 -60 ans non-détenteurs d’un livret Jeune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 détenteurs livret A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 détenteurs d’un LDDS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 détenteurs d’un PEL,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détenteurs d’un compte de dépôts,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Avec TOP CC vert ou orange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 Avec segmentation «très digitaux» et «digitaux»</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2. Navigation des pages : Livret Jeune, LDDS, PEL, évolution des taux, bien choisir ses livrets, Livret 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Mettre en avant nos nouveaux parcours self care afin de favoriser le développer l’épargne sur les livrets d’épargne dont le livret A, le LDDS, le livret jeune (uniquement pour les majeurs) et le PEL.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1609913"/>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349678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44857935-E027-B117-856A-D0BE1BA4A9AA}"/>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3155" y="2252085"/>
            <a:ext cx="363205" cy="290565"/>
          </a:xfrm>
          <a:prstGeom prst="rect">
            <a:avLst/>
          </a:prstGeom>
        </p:spPr>
      </p:pic>
      <p:pic>
        <p:nvPicPr>
          <p:cNvPr id="13" name="Image 12">
            <a:extLst>
              <a:ext uri="{FF2B5EF4-FFF2-40B4-BE49-F238E27FC236}">
                <a16:creationId xmlns:a16="http://schemas.microsoft.com/office/drawing/2014/main" id="{1B764E86-3563-62CD-0F1C-141EB83EC06A}"/>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56269" y="2520114"/>
            <a:ext cx="244339" cy="277357"/>
          </a:xfrm>
          <a:prstGeom prst="rect">
            <a:avLst/>
          </a:prstGeom>
        </p:spPr>
      </p:pic>
      <p:pic>
        <p:nvPicPr>
          <p:cNvPr id="16" name="Image 15">
            <a:extLst>
              <a:ext uri="{FF2B5EF4-FFF2-40B4-BE49-F238E27FC236}">
                <a16:creationId xmlns:a16="http://schemas.microsoft.com/office/drawing/2014/main" id="{47256B07-9C3F-4178-2970-E122502B1141}"/>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3134" y="2768826"/>
            <a:ext cx="316979" cy="264150"/>
          </a:xfrm>
          <a:prstGeom prst="rect">
            <a:avLst/>
          </a:prstGeom>
        </p:spPr>
      </p:pic>
      <p:pic>
        <p:nvPicPr>
          <p:cNvPr id="2" name="Image 1">
            <a:extLst>
              <a:ext uri="{FF2B5EF4-FFF2-40B4-BE49-F238E27FC236}">
                <a16:creationId xmlns:a16="http://schemas.microsoft.com/office/drawing/2014/main" id="{D55002FF-03ED-9C74-866D-030946A68BCF}"/>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3135" y="3752014"/>
            <a:ext cx="244339" cy="277357"/>
          </a:xfrm>
          <a:prstGeom prst="rect">
            <a:avLst/>
          </a:prstGeom>
        </p:spPr>
      </p:pic>
      <p:pic>
        <p:nvPicPr>
          <p:cNvPr id="6" name="Image 5">
            <a:extLst>
              <a:ext uri="{FF2B5EF4-FFF2-40B4-BE49-F238E27FC236}">
                <a16:creationId xmlns:a16="http://schemas.microsoft.com/office/drawing/2014/main" id="{A0E73B76-DB83-A1DD-86BA-0004EBCC8EC7}"/>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10000" y="4000726"/>
            <a:ext cx="316979" cy="264150"/>
          </a:xfrm>
          <a:prstGeom prst="rect">
            <a:avLst/>
          </a:prstGeom>
        </p:spPr>
      </p:pic>
      <p:pic>
        <p:nvPicPr>
          <p:cNvPr id="4" name="Picture 6" descr="ATELIER CAPILLAIRE">
            <a:extLst>
              <a:ext uri="{FF2B5EF4-FFF2-40B4-BE49-F238E27FC236}">
                <a16:creationId xmlns:a16="http://schemas.microsoft.com/office/drawing/2014/main" id="{6440EC96-8267-3D6E-2420-EFCEEAFF86EE}"/>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167539"/>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t 4">
            <a:extLst>
              <a:ext uri="{FF2B5EF4-FFF2-40B4-BE49-F238E27FC236}">
                <a16:creationId xmlns:a16="http://schemas.microsoft.com/office/drawing/2014/main" id="{C540465C-0F66-9D38-19B8-0FE6D5544E6D}"/>
              </a:ext>
            </a:extLst>
          </p:cNvPr>
          <p:cNvGraphicFramePr>
            <a:graphicFrameLocks noChangeAspect="1"/>
          </p:cNvGraphicFramePr>
          <p:nvPr/>
        </p:nvGraphicFramePr>
        <p:xfrm>
          <a:off x="1079026" y="4557630"/>
          <a:ext cx="1490662" cy="200025"/>
        </p:xfrm>
        <a:graphic>
          <a:graphicData uri="http://schemas.openxmlformats.org/presentationml/2006/ole">
            <mc:AlternateContent xmlns:mc="http://schemas.openxmlformats.org/markup-compatibility/2006">
              <mc:Choice xmlns:v="urn:schemas-microsoft-com:vml" Requires="v">
                <p:oleObj name="Worksheet" r:id="rId10" imgW="1800344" imgH="200179" progId="Excel.Sheet.12">
                  <p:embed/>
                </p:oleObj>
              </mc:Choice>
              <mc:Fallback>
                <p:oleObj name="Worksheet" r:id="rId10" imgW="1800344" imgH="200179" progId="Excel.Sheet.12">
                  <p:embed/>
                  <p:pic>
                    <p:nvPicPr>
                      <p:cNvPr id="5" name="Objet 4">
                        <a:extLst>
                          <a:ext uri="{FF2B5EF4-FFF2-40B4-BE49-F238E27FC236}">
                            <a16:creationId xmlns:a16="http://schemas.microsoft.com/office/drawing/2014/main" id="{C540465C-0F66-9D38-19B8-0FE6D5544E6D}"/>
                          </a:ext>
                        </a:extLst>
                      </p:cNvPr>
                      <p:cNvPicPr/>
                      <p:nvPr/>
                    </p:nvPicPr>
                    <p:blipFill>
                      <a:blip r:embed="rId11"/>
                      <a:stretch>
                        <a:fillRect/>
                      </a:stretch>
                    </p:blipFill>
                    <p:spPr>
                      <a:xfrm>
                        <a:off x="1079026" y="4557630"/>
                        <a:ext cx="1490662" cy="200025"/>
                      </a:xfrm>
                      <a:prstGeom prst="rect">
                        <a:avLst/>
                      </a:prstGeom>
                    </p:spPr>
                  </p:pic>
                </p:oleObj>
              </mc:Fallback>
            </mc:AlternateContent>
          </a:graphicData>
        </a:graphic>
      </p:graphicFrame>
      <p:pic>
        <p:nvPicPr>
          <p:cNvPr id="7" name="Picture 4" descr="Page 2 | Recurrent Images - Free Download on Freepik">
            <a:extLst>
              <a:ext uri="{FF2B5EF4-FFF2-40B4-BE49-F238E27FC236}">
                <a16:creationId xmlns:a16="http://schemas.microsoft.com/office/drawing/2014/main" id="{2078719E-F772-59FA-46B5-EAC4C6B76227}"/>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8933078" y="4052268"/>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316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4"/>
          <a:ext cx="11544665" cy="4801121"/>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33168">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208427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DECLENCHEURS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 &gt;28 ans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1 :  ayant un solde moyen constamment supérieur à 3000€ pendant 3 mois d'affilée, sans aucun découvert</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2 : avec une hausse de 30% des flux créditeurs moyens sur 1 mois et resté au-dessus de ce seuil les 3 mois suivants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3 :  dont le montant du livret A est 15000€ au mois 3 mois consécutifs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4 : appétents Cryptomonnaies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simulateur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Navigation page PEL, Investir en Bourse, Epargne responsable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Élargissement des déclencheurs utilisés dans le cadre du programme relationnel jeunes avec adaptation des cibles aux clients ayant + de 28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Capitaliser sur les déclencheurs épargne pour Conquérir, Equiper et Développer la collecte d’épargne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EPARGNE</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DECLENCHEURS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016750">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EMPRUNT DETENU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16 000 clients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de moins de 80 ans ayant souscrit sur ASV aux émissions d’emprunts en 2022 ou 2023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DETENTEUR SUR ASV</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854013">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1 100 clients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de moins de 80 ans ayant souscrit sur CTO aux émissions d’emprunts en 2022 ou 2023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DETENTEUR SUR CTO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6282262"/>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833267"/>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1421181B-6653-FAEB-660B-FF2EEA79955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0022" y="2558718"/>
            <a:ext cx="244339" cy="277357"/>
          </a:xfrm>
          <a:prstGeom prst="rect">
            <a:avLst/>
          </a:prstGeom>
        </p:spPr>
      </p:pic>
      <p:pic>
        <p:nvPicPr>
          <p:cNvPr id="5" name="Image 4">
            <a:extLst>
              <a:ext uri="{FF2B5EF4-FFF2-40B4-BE49-F238E27FC236}">
                <a16:creationId xmlns:a16="http://schemas.microsoft.com/office/drawing/2014/main" id="{1AAE78FE-727E-829D-4C01-6ACF62FF14AF}"/>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6887" y="2807430"/>
            <a:ext cx="316979" cy="264150"/>
          </a:xfrm>
          <a:prstGeom prst="rect">
            <a:avLst/>
          </a:prstGeom>
        </p:spPr>
      </p:pic>
      <p:pic>
        <p:nvPicPr>
          <p:cNvPr id="18" name="Image 17">
            <a:extLst>
              <a:ext uri="{FF2B5EF4-FFF2-40B4-BE49-F238E27FC236}">
                <a16:creationId xmlns:a16="http://schemas.microsoft.com/office/drawing/2014/main" id="{04E37199-6C92-1DF6-0715-2C82E48EA30A}"/>
              </a:ext>
            </a:extLst>
          </p:cNvPr>
          <p:cNvPicPr>
            <a:picLocks noChangeAspect="1"/>
          </p:cNvPicPr>
          <p:nvPr/>
        </p:nvPicPr>
        <p:blipFill>
          <a:blip r:embed="rId8"/>
          <a:stretch>
            <a:fillRect/>
          </a:stretch>
        </p:blipFill>
        <p:spPr>
          <a:xfrm>
            <a:off x="714983" y="5537942"/>
            <a:ext cx="1839537" cy="193139"/>
          </a:xfrm>
          <a:prstGeom prst="rect">
            <a:avLst/>
          </a:prstGeom>
        </p:spPr>
      </p:pic>
      <p:pic>
        <p:nvPicPr>
          <p:cNvPr id="3" name="Picture 2" descr="Le &quot;Fait Maison&quot;... - La Causerie des Chartrons">
            <a:extLst>
              <a:ext uri="{FF2B5EF4-FFF2-40B4-BE49-F238E27FC236}">
                <a16:creationId xmlns:a16="http://schemas.microsoft.com/office/drawing/2014/main" id="{7479EB1A-9171-8F2E-0AED-667B0CEA3DA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336374" y="4198748"/>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7F7254C2-BF59-F48F-D361-FC96D7EF8E8A}"/>
              </a:ext>
            </a:extLst>
          </p:cNvPr>
          <p:cNvSpPr txBox="1"/>
          <p:nvPr/>
        </p:nvSpPr>
        <p:spPr>
          <a:xfrm rot="20251501">
            <a:off x="9896475" y="5039793"/>
            <a:ext cx="696024" cy="261610"/>
          </a:xfrm>
          <a:prstGeom prst="rect">
            <a:avLst/>
          </a:prstGeom>
          <a:solidFill>
            <a:srgbClr val="FFFF00"/>
          </a:solidFill>
        </p:spPr>
        <p:txBody>
          <a:bodyPr wrap="none" rtlCol="0">
            <a:spAutoFit/>
          </a:bodyPr>
          <a:lstStyle/>
          <a:p>
            <a:r>
              <a:rPr lang="fr-FR" sz="1100" dirty="0"/>
              <a:t>En ligne</a:t>
            </a:r>
          </a:p>
        </p:txBody>
      </p:sp>
    </p:spTree>
    <p:extLst>
      <p:ext uri="{BB962C8B-B14F-4D97-AF65-F5344CB8AC3E}">
        <p14:creationId xmlns:p14="http://schemas.microsoft.com/office/powerpoint/2010/main" val="844732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551391"/>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101475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EMPRUNT CONQUETE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16 000 clients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non-détenteurs d’assurance-vie, non vus en 2023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ET</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18 – 69 ans, SF &gt; 50 K€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18 - 45 ans, avec score d’appétence à l’ouverture d’une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ASSVIE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493200">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EMPRUNT ACTIVATION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21 000 clients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de 25 – 79 ans, détenteurs d’assurance-vie,  sans opération depuis 4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ACTIVATION ASSVIE 1</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493200">
                <a:tc vMerge="1">
                  <a:txBody>
                    <a:bodyPr/>
                    <a:lstStyle/>
                    <a:p>
                      <a:endParaRPr lang="fr-FR"/>
                    </a:p>
                  </a:txBody>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1 000 clients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de 18 – 45 ans, avec score d’appétence à un versement complémentaire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ACTIVATION ASSVIE 2</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1231228"/>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conquête QUADRETO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équipés en PEL/Quadreto, 30-80 ans, SF &gt; 30 K€ en livrets et DAV,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Bilan Epargne avec pour but la conquête d’argent frais en diversifiant via un Quadreto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QUADRETO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Parts Sociales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sociétaires, SF comprise entre 50 et 75 K€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en Parts Sociales</a:t>
                      </a:r>
                      <a:r>
                        <a:rPr lang="fr-FR" sz="1867" b="0" i="0" u="none" strike="noStrike" cap="none" baseline="0" dirty="0">
                          <a:solidFill>
                            <a:schemeClr val="tx1"/>
                          </a:solidFill>
                          <a:latin typeface="+mn-lt"/>
                          <a:ea typeface="+mn-ea"/>
                          <a:cs typeface="+mn-cs"/>
                          <a:sym typeface="Arial"/>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PARTS SOCIALES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83538"/>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5FD3DC90-E189-61D3-6675-F4F37A761B29}"/>
              </a:ext>
            </a:extLst>
          </p:cNvPr>
          <p:cNvPicPr>
            <a:picLocks noChangeAspect="1"/>
          </p:cNvPicPr>
          <p:nvPr/>
        </p:nvPicPr>
        <p:blipFill>
          <a:blip r:embed="rId6"/>
          <a:stretch>
            <a:fillRect/>
          </a:stretch>
        </p:blipFill>
        <p:spPr>
          <a:xfrm>
            <a:off x="972160" y="3754744"/>
            <a:ext cx="1839537" cy="193139"/>
          </a:xfrm>
          <a:prstGeom prst="rect">
            <a:avLst/>
          </a:prstGeom>
        </p:spPr>
      </p:pic>
      <p:pic>
        <p:nvPicPr>
          <p:cNvPr id="5" name="Image 4">
            <a:extLst>
              <a:ext uri="{FF2B5EF4-FFF2-40B4-BE49-F238E27FC236}">
                <a16:creationId xmlns:a16="http://schemas.microsoft.com/office/drawing/2014/main" id="{14827564-744D-8078-6B17-79D399D0EA30}"/>
              </a:ext>
            </a:extLst>
          </p:cNvPr>
          <p:cNvPicPr>
            <a:picLocks noChangeAspect="1"/>
          </p:cNvPicPr>
          <p:nvPr/>
        </p:nvPicPr>
        <p:blipFill>
          <a:blip r:embed="rId6"/>
          <a:stretch>
            <a:fillRect/>
          </a:stretch>
        </p:blipFill>
        <p:spPr>
          <a:xfrm>
            <a:off x="972160" y="2742562"/>
            <a:ext cx="1839537" cy="193139"/>
          </a:xfrm>
          <a:prstGeom prst="rect">
            <a:avLst/>
          </a:prstGeom>
        </p:spPr>
      </p:pic>
      <p:pic>
        <p:nvPicPr>
          <p:cNvPr id="2" name="Picture 2" descr="Le &quot;Fait Maison&quot;... - La Causerie des Chartrons">
            <a:extLst>
              <a:ext uri="{FF2B5EF4-FFF2-40B4-BE49-F238E27FC236}">
                <a16:creationId xmlns:a16="http://schemas.microsoft.com/office/drawing/2014/main" id="{CFBAD857-B132-5643-5BAC-958DDE366582}"/>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48542" y="206133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e &quot;Fait Maison&quot;... - La Causerie des Chartrons">
            <a:extLst>
              <a:ext uri="{FF2B5EF4-FFF2-40B4-BE49-F238E27FC236}">
                <a16:creationId xmlns:a16="http://schemas.microsoft.com/office/drawing/2014/main" id="{38BCC113-E18F-279B-063F-4E2743505591}"/>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47698" y="307706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e &quot;Fait Maison&quot;... - La Causerie des Chartrons">
            <a:extLst>
              <a:ext uri="{FF2B5EF4-FFF2-40B4-BE49-F238E27FC236}">
                <a16:creationId xmlns:a16="http://schemas.microsoft.com/office/drawing/2014/main" id="{24499DCE-4E47-CE94-E5F2-4B74EEEC0D06}"/>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43505" y="406609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e &quot;Fait Maison&quot;... - La Causerie des Chartrons">
            <a:extLst>
              <a:ext uri="{FF2B5EF4-FFF2-40B4-BE49-F238E27FC236}">
                <a16:creationId xmlns:a16="http://schemas.microsoft.com/office/drawing/2014/main" id="{C79C57FF-6576-2EF4-5308-771CC36C2E6C}"/>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34269" y="5050791"/>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DN Nations - Analyse de marché et conseil stratégique">
            <a:hlinkClick r:id="rId8" action="ppaction://hlinksldjump"/>
            <a:extLst>
              <a:ext uri="{FF2B5EF4-FFF2-40B4-BE49-F238E27FC236}">
                <a16:creationId xmlns:a16="http://schemas.microsoft.com/office/drawing/2014/main" id="{3B4E4228-220F-BB4A-FBAF-A57020336CB1}"/>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D0C9A5AD-A1C3-002F-B803-C407258C0962}"/>
              </a:ext>
            </a:extLst>
          </p:cNvPr>
          <p:cNvSpPr txBox="1"/>
          <p:nvPr/>
        </p:nvSpPr>
        <p:spPr>
          <a:xfrm rot="20251501">
            <a:off x="8376759" y="2075397"/>
            <a:ext cx="696024" cy="261610"/>
          </a:xfrm>
          <a:prstGeom prst="rect">
            <a:avLst/>
          </a:prstGeom>
          <a:solidFill>
            <a:srgbClr val="FFFF00"/>
          </a:solidFill>
        </p:spPr>
        <p:txBody>
          <a:bodyPr wrap="none" rtlCol="0">
            <a:spAutoFit/>
          </a:bodyPr>
          <a:lstStyle/>
          <a:p>
            <a:r>
              <a:rPr lang="fr-FR" sz="1100" dirty="0"/>
              <a:t>En ligne</a:t>
            </a:r>
          </a:p>
        </p:txBody>
      </p:sp>
      <p:sp>
        <p:nvSpPr>
          <p:cNvPr id="10" name="ZoneTexte 9">
            <a:extLst>
              <a:ext uri="{FF2B5EF4-FFF2-40B4-BE49-F238E27FC236}">
                <a16:creationId xmlns:a16="http://schemas.microsoft.com/office/drawing/2014/main" id="{FEA361E8-528D-D544-E61D-9630815F0B10}"/>
              </a:ext>
            </a:extLst>
          </p:cNvPr>
          <p:cNvSpPr txBox="1"/>
          <p:nvPr/>
        </p:nvSpPr>
        <p:spPr>
          <a:xfrm rot="20251501">
            <a:off x="8376756" y="3485144"/>
            <a:ext cx="696024" cy="261610"/>
          </a:xfrm>
          <a:prstGeom prst="rect">
            <a:avLst/>
          </a:prstGeom>
          <a:solidFill>
            <a:srgbClr val="FFFF00"/>
          </a:solidFill>
        </p:spPr>
        <p:txBody>
          <a:bodyPr wrap="none" rtlCol="0">
            <a:spAutoFit/>
          </a:bodyPr>
          <a:lstStyle/>
          <a:p>
            <a:r>
              <a:rPr lang="fr-FR" sz="1100" dirty="0"/>
              <a:t>En ligne</a:t>
            </a:r>
          </a:p>
        </p:txBody>
      </p:sp>
      <p:sp>
        <p:nvSpPr>
          <p:cNvPr id="11" name="ZoneTexte 10">
            <a:extLst>
              <a:ext uri="{FF2B5EF4-FFF2-40B4-BE49-F238E27FC236}">
                <a16:creationId xmlns:a16="http://schemas.microsoft.com/office/drawing/2014/main" id="{51C077B1-A27A-D435-F8D0-47FE91301A3A}"/>
              </a:ext>
            </a:extLst>
          </p:cNvPr>
          <p:cNvSpPr txBox="1"/>
          <p:nvPr/>
        </p:nvSpPr>
        <p:spPr>
          <a:xfrm rot="20251501">
            <a:off x="8376758" y="2982090"/>
            <a:ext cx="696024" cy="261610"/>
          </a:xfrm>
          <a:prstGeom prst="rect">
            <a:avLst/>
          </a:prstGeom>
          <a:solidFill>
            <a:srgbClr val="FFFF00"/>
          </a:solidFill>
        </p:spPr>
        <p:txBody>
          <a:bodyPr wrap="none" rtlCol="0">
            <a:spAutoFit/>
          </a:bodyPr>
          <a:lstStyle/>
          <a:p>
            <a:r>
              <a:rPr lang="fr-FR" sz="1100" dirty="0"/>
              <a:t>En ligne</a:t>
            </a:r>
          </a:p>
        </p:txBody>
      </p:sp>
    </p:spTree>
    <p:extLst>
      <p:ext uri="{BB962C8B-B14F-4D97-AF65-F5344CB8AC3E}">
        <p14:creationId xmlns:p14="http://schemas.microsoft.com/office/powerpoint/2010/main" val="1531517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21464"/>
          <a:ext cx="11544665" cy="4460757"/>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06183">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111159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PRIO Q1 </a:t>
                      </a:r>
                      <a:r>
                        <a:rPr lang="fr-FR" sz="1200" b="1" i="0" u="none" strike="noStrike" kern="1200" dirty="0" err="1">
                          <a:solidFill>
                            <a:srgbClr val="7030A0"/>
                          </a:solidFill>
                          <a:effectLst/>
                          <a:latin typeface="Arial" panose="020B0604020202020204" pitchFamily="34" charset="0"/>
                          <a:ea typeface="+mn-ea"/>
                          <a:cs typeface="+mn-cs"/>
                        </a:rPr>
                        <a:t>Banca</a:t>
                      </a:r>
                      <a:r>
                        <a:rPr lang="fr-FR" sz="1200" b="1" i="0" u="none" strike="noStrike" kern="1200" dirty="0">
                          <a:solidFill>
                            <a:srgbClr val="7030A0"/>
                          </a:solidFill>
                          <a:effectLst/>
                          <a:latin typeface="Arial" panose="020B0604020202020204" pitchFamily="34" charset="0"/>
                          <a:ea typeface="+mn-ea"/>
                          <a:cs typeface="+mn-cs"/>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B</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BANCA</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45208205"/>
                  </a:ext>
                </a:extLst>
              </a:tr>
              <a:tr h="1515478">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Opération JO Campagne d’usage Carte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Fidélisation : Clients porteurs carte Visa Premium. Eligible à un « Instant gagnant » à J+1 paiement avec leur carte CE via l’accès à un jeu sur le basketball en se connectant à l’application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My</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Visa.</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Montée en gamme : Clients porteurs carte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flux créditeurs &gt; 1500 € ou topés « je suis sportif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Promouvoir l’usage de nos cartes Visa Premium et équiper nos clients en cartes Premium (Premier, Platinum,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Opération d’envergure sur la durée (4 mois et demi), les porteurs Visa Premium pourront jouer à plusieurs reprises sur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My</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Visa App (application Visa) pour tenter de gagner des billets et assister à des épreuves des Jeux Olympiques et Paralympiques de Paris 2024.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 (cible 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BANCA MEG VERS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CARTES HDG</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22749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Conquérir des clients bancarisés par la famille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Premiums BP avec : </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Enfant mineur (15-17 ans) non JBP et sans forfait</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Enfant majeur (18-24 ans) non JBP et sans forfait</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Conjoint non BP/JBP et sans forfait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le conjoint et les enfants en s’appuyant sur la relation de confiance établie pour mettre en avant la Formule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FAMILLE PREMIUM</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0853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185941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AD0E11F-A82C-139B-E8DE-870089CA926E}"/>
              </a:ext>
            </a:extLst>
          </p:cNvPr>
          <p:cNvPicPr>
            <a:picLocks noChangeAspect="1"/>
          </p:cNvPicPr>
          <p:nvPr/>
        </p:nvPicPr>
        <p:blipFill>
          <a:blip r:embed="rId9"/>
          <a:stretch>
            <a:fillRect/>
          </a:stretch>
        </p:blipFill>
        <p:spPr>
          <a:xfrm>
            <a:off x="11468993" y="3417833"/>
            <a:ext cx="317682" cy="282384"/>
          </a:xfrm>
          <a:prstGeom prst="rect">
            <a:avLst/>
          </a:prstGeom>
        </p:spPr>
      </p:pic>
      <p:pic>
        <p:nvPicPr>
          <p:cNvPr id="7" name="Image 6">
            <a:extLst>
              <a:ext uri="{FF2B5EF4-FFF2-40B4-BE49-F238E27FC236}">
                <a16:creationId xmlns:a16="http://schemas.microsoft.com/office/drawing/2014/main" id="{ECEBCE93-BCDB-B07C-415E-86E9F489CE0E}"/>
              </a:ext>
            </a:extLst>
          </p:cNvPr>
          <p:cNvPicPr>
            <a:picLocks noChangeAspect="1"/>
          </p:cNvPicPr>
          <p:nvPr/>
        </p:nvPicPr>
        <p:blipFill>
          <a:blip r:embed="rId10"/>
          <a:stretch>
            <a:fillRect/>
          </a:stretch>
        </p:blipFill>
        <p:spPr>
          <a:xfrm>
            <a:off x="11468993" y="3768550"/>
            <a:ext cx="304677" cy="282384"/>
          </a:xfrm>
          <a:prstGeom prst="rect">
            <a:avLst/>
          </a:prstGeom>
        </p:spPr>
      </p:pic>
      <p:pic>
        <p:nvPicPr>
          <p:cNvPr id="9" name="Image 8">
            <a:extLst>
              <a:ext uri="{FF2B5EF4-FFF2-40B4-BE49-F238E27FC236}">
                <a16:creationId xmlns:a16="http://schemas.microsoft.com/office/drawing/2014/main" id="{36DAF485-5BA8-2B99-CB44-DD51E8A50380}"/>
              </a:ext>
            </a:extLst>
          </p:cNvPr>
          <p:cNvPicPr>
            <a:picLocks noChangeAspect="1"/>
          </p:cNvPicPr>
          <p:nvPr/>
        </p:nvPicPr>
        <p:blipFill>
          <a:blip r:embed="rId11"/>
          <a:stretch>
            <a:fillRect/>
          </a:stretch>
        </p:blipFill>
        <p:spPr>
          <a:xfrm>
            <a:off x="11468993" y="4086471"/>
            <a:ext cx="328391" cy="256305"/>
          </a:xfrm>
          <a:prstGeom prst="rect">
            <a:avLst/>
          </a:prstGeom>
        </p:spPr>
      </p:pic>
      <p:pic>
        <p:nvPicPr>
          <p:cNvPr id="10" name="Image 9">
            <a:extLst>
              <a:ext uri="{FF2B5EF4-FFF2-40B4-BE49-F238E27FC236}">
                <a16:creationId xmlns:a16="http://schemas.microsoft.com/office/drawing/2014/main" id="{EB54049C-B43C-26BC-9FD8-FFA18C2F63F7}"/>
              </a:ext>
            </a:extLst>
          </p:cNvPr>
          <p:cNvPicPr>
            <a:picLocks noChangeAspect="1"/>
          </p:cNvPicPr>
          <p:nvPr/>
        </p:nvPicPr>
        <p:blipFill>
          <a:blip r:embed="rId9"/>
          <a:stretch>
            <a:fillRect/>
          </a:stretch>
        </p:blipFill>
        <p:spPr>
          <a:xfrm>
            <a:off x="11482004" y="4772396"/>
            <a:ext cx="317682" cy="282384"/>
          </a:xfrm>
          <a:prstGeom prst="rect">
            <a:avLst/>
          </a:prstGeom>
        </p:spPr>
      </p:pic>
      <p:pic>
        <p:nvPicPr>
          <p:cNvPr id="11" name="Image 10">
            <a:extLst>
              <a:ext uri="{FF2B5EF4-FFF2-40B4-BE49-F238E27FC236}">
                <a16:creationId xmlns:a16="http://schemas.microsoft.com/office/drawing/2014/main" id="{2A402A61-B508-B6E1-7C8C-BED0A45C232C}"/>
              </a:ext>
            </a:extLst>
          </p:cNvPr>
          <p:cNvPicPr>
            <a:picLocks noChangeAspect="1"/>
          </p:cNvPicPr>
          <p:nvPr/>
        </p:nvPicPr>
        <p:blipFill>
          <a:blip r:embed="rId11"/>
          <a:stretch>
            <a:fillRect/>
          </a:stretch>
        </p:blipFill>
        <p:spPr>
          <a:xfrm>
            <a:off x="11468993" y="5122158"/>
            <a:ext cx="328391" cy="256305"/>
          </a:xfrm>
          <a:prstGeom prst="rect">
            <a:avLst/>
          </a:prstGeom>
        </p:spPr>
      </p:pic>
      <p:pic>
        <p:nvPicPr>
          <p:cNvPr id="16" name="Picture 6" descr="ATELIER CAPILLAIRE">
            <a:extLst>
              <a:ext uri="{FF2B5EF4-FFF2-40B4-BE49-F238E27FC236}">
                <a16:creationId xmlns:a16="http://schemas.microsoft.com/office/drawing/2014/main" id="{627256D7-0526-EF2B-F7B1-1CF75774BF6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16753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91219196-D86F-FBF9-3E97-18224B8E4189}"/>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38953" y="5431847"/>
            <a:ext cx="394478" cy="383366"/>
          </a:xfrm>
          <a:prstGeom prst="rect">
            <a:avLst/>
          </a:prstGeom>
        </p:spPr>
      </p:pic>
      <p:pic>
        <p:nvPicPr>
          <p:cNvPr id="19" name="Picture 4" descr="Page 2 | Recurrent Images - Free Download on Freepik">
            <a:extLst>
              <a:ext uri="{FF2B5EF4-FFF2-40B4-BE49-F238E27FC236}">
                <a16:creationId xmlns:a16="http://schemas.microsoft.com/office/drawing/2014/main" id="{F13F83C7-7E38-81D5-A8E7-CE8A37E03952}"/>
              </a:ext>
            </a:extLst>
          </p:cNvPr>
          <p:cNvPicPr>
            <a:picLocks noChangeAspect="1" noChangeArrowheads="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57" y="5261782"/>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55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01349"/>
          <a:ext cx="11544665" cy="453800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27947">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97291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Flux MBR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ni BP ni JBP, ayant souscrit une Formule individuelle au cours du mois précédent l’extraction (par exemple pour l’extraction disponible le 1</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er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juin les données concerneront les souscripteurs d’avril).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Capter les flux des clients ayant souscrit récemment une Formule, en activant la mobilité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Bancaire, en vue de faciliter la gestion du budget en regroupant les flux et bénéficier du meilleur conseil au quotidien.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FORMULE SANS MOBILITE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88146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Affichage Potentiel Crédit Renouvelable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éligibles à potentiel Crédit Renouvelable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cf</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info brief S 49- 2023)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information disponible sur la synthèse client.</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Accroitre les opportunités de financement crédit renouvelable avec ouverture d’une Izicarte en présentant le potentiel crédit renouvelable affecté au client.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POTENTIEL CR</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15329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Nouveau discours autour du CR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âgés de 22 à 60 ans non équipés d’Izicarte mais déjà détenteur d’une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ou Premier. Avec flux créditeurs sup. à 960 €.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Démystifier le Crédit Renouvelable au travers de cas d’usage concrets reposant sur la santé, le remplacement de téléphone et les événements festifs à organiser.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IZICARTE CAS D USAGE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97291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CDD support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détenant des CDD Support Epargne avec plus de 13 opérations par an.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se servent d’un compte destiné à la gestion de l’épargne comme un compte de dépôt avec une gestion quotidienne : leur proposer une Formule.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BANCA</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srgbClr val="C00000"/>
                          </a:solidFill>
                          <a:effectLst/>
                          <a:uLnTx/>
                          <a:uFillTx/>
                          <a:latin typeface="Arial" panose="020B0604020202020204" pitchFamily="34" charset="0"/>
                          <a:ea typeface="+mn-ea"/>
                          <a:cs typeface="+mn-cs"/>
                          <a:sym typeface="Arial"/>
                        </a:rPr>
                        <a:t>04 SUPPORT &amp; OP REGUL</a:t>
                      </a:r>
                      <a:endParaRPr kumimoji="0" lang="it-IT"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0853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7CDB9C02-5282-1076-1FE4-B067F2ADE4A2}"/>
              </a:ext>
            </a:extLst>
          </p:cNvPr>
          <p:cNvPicPr>
            <a:picLocks noChangeAspect="1"/>
          </p:cNvPicPr>
          <p:nvPr/>
        </p:nvPicPr>
        <p:blipFill>
          <a:blip r:embed="rId6"/>
          <a:stretch>
            <a:fillRect/>
          </a:stretch>
        </p:blipFill>
        <p:spPr>
          <a:xfrm>
            <a:off x="11482004" y="2128548"/>
            <a:ext cx="317682" cy="282384"/>
          </a:xfrm>
          <a:prstGeom prst="rect">
            <a:avLst/>
          </a:prstGeom>
        </p:spPr>
      </p:pic>
      <p:pic>
        <p:nvPicPr>
          <p:cNvPr id="4" name="Image 3">
            <a:extLst>
              <a:ext uri="{FF2B5EF4-FFF2-40B4-BE49-F238E27FC236}">
                <a16:creationId xmlns:a16="http://schemas.microsoft.com/office/drawing/2014/main" id="{225E5BA4-8758-FAE5-B96C-6D930F2854A5}"/>
              </a:ext>
            </a:extLst>
          </p:cNvPr>
          <p:cNvPicPr>
            <a:picLocks noChangeAspect="1"/>
          </p:cNvPicPr>
          <p:nvPr/>
        </p:nvPicPr>
        <p:blipFill>
          <a:blip r:embed="rId7"/>
          <a:stretch>
            <a:fillRect/>
          </a:stretch>
        </p:blipFill>
        <p:spPr>
          <a:xfrm>
            <a:off x="11468993" y="2454246"/>
            <a:ext cx="328391" cy="256305"/>
          </a:xfrm>
          <a:prstGeom prst="rect">
            <a:avLst/>
          </a:prstGeom>
        </p:spPr>
      </p:pic>
      <p:pic>
        <p:nvPicPr>
          <p:cNvPr id="7" name="Image 6">
            <a:extLst>
              <a:ext uri="{FF2B5EF4-FFF2-40B4-BE49-F238E27FC236}">
                <a16:creationId xmlns:a16="http://schemas.microsoft.com/office/drawing/2014/main" id="{D0038156-8C3C-A4A4-A0CB-0BC7F179D900}"/>
              </a:ext>
            </a:extLst>
          </p:cNvPr>
          <p:cNvPicPr>
            <a:picLocks noChangeAspect="1"/>
          </p:cNvPicPr>
          <p:nvPr/>
        </p:nvPicPr>
        <p:blipFill>
          <a:blip r:embed="rId7"/>
          <a:stretch>
            <a:fillRect/>
          </a:stretch>
        </p:blipFill>
        <p:spPr>
          <a:xfrm>
            <a:off x="11468992" y="3272011"/>
            <a:ext cx="328391" cy="256305"/>
          </a:xfrm>
          <a:prstGeom prst="rect">
            <a:avLst/>
          </a:prstGeom>
        </p:spPr>
      </p:pic>
      <p:pic>
        <p:nvPicPr>
          <p:cNvPr id="8" name="Picture 6" descr="ATELIER CAPILLAIRE">
            <a:extLst>
              <a:ext uri="{FF2B5EF4-FFF2-40B4-BE49-F238E27FC236}">
                <a16:creationId xmlns:a16="http://schemas.microsoft.com/office/drawing/2014/main" id="{83179791-88B3-7028-4FE7-C76801759337}"/>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279455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A784AE47-895B-18C7-9333-FF96F447FCE5}"/>
              </a:ext>
            </a:extLst>
          </p:cNvPr>
          <p:cNvPicPr>
            <a:picLocks noChangeAspect="1"/>
          </p:cNvPicPr>
          <p:nvPr/>
        </p:nvPicPr>
        <p:blipFill>
          <a:blip r:embed="rId6"/>
          <a:stretch>
            <a:fillRect/>
          </a:stretch>
        </p:blipFill>
        <p:spPr>
          <a:xfrm>
            <a:off x="11504294" y="4011356"/>
            <a:ext cx="317682" cy="282384"/>
          </a:xfrm>
          <a:prstGeom prst="rect">
            <a:avLst/>
          </a:prstGeom>
        </p:spPr>
      </p:pic>
      <p:pic>
        <p:nvPicPr>
          <p:cNvPr id="11" name="Image 10">
            <a:extLst>
              <a:ext uri="{FF2B5EF4-FFF2-40B4-BE49-F238E27FC236}">
                <a16:creationId xmlns:a16="http://schemas.microsoft.com/office/drawing/2014/main" id="{BC7CFF62-40AD-2848-CDC9-678D133EC979}"/>
              </a:ext>
            </a:extLst>
          </p:cNvPr>
          <p:cNvPicPr>
            <a:picLocks noChangeAspect="1"/>
          </p:cNvPicPr>
          <p:nvPr/>
        </p:nvPicPr>
        <p:blipFill>
          <a:blip r:embed="rId7"/>
          <a:stretch>
            <a:fillRect/>
          </a:stretch>
        </p:blipFill>
        <p:spPr>
          <a:xfrm>
            <a:off x="11504294" y="4387637"/>
            <a:ext cx="328391" cy="256305"/>
          </a:xfrm>
          <a:prstGeom prst="rect">
            <a:avLst/>
          </a:prstGeom>
        </p:spPr>
      </p:pic>
      <p:pic>
        <p:nvPicPr>
          <p:cNvPr id="16" name="Picture 6" descr="ATELIER CAPILLAIRE">
            <a:extLst>
              <a:ext uri="{FF2B5EF4-FFF2-40B4-BE49-F238E27FC236}">
                <a16:creationId xmlns:a16="http://schemas.microsoft.com/office/drawing/2014/main" id="{9695FA10-C4A5-4A74-F725-7FB103D2309A}"/>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484270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Le &quot;Fait Maison&quot;... - La Causerie des Chartrons">
            <a:extLst>
              <a:ext uri="{FF2B5EF4-FFF2-40B4-BE49-F238E27FC236}">
                <a16:creationId xmlns:a16="http://schemas.microsoft.com/office/drawing/2014/main" id="{77873F98-CABA-D7B0-2302-6D821A14654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04487" y="5542193"/>
            <a:ext cx="436291" cy="25824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age 2 | Recurrent Images - Free Download on Freepik">
            <a:extLst>
              <a:ext uri="{FF2B5EF4-FFF2-40B4-BE49-F238E27FC236}">
                <a16:creationId xmlns:a16="http://schemas.microsoft.com/office/drawing/2014/main" id="{FEF2B5B9-D604-5F8F-1C5D-A5EA959F7B17}"/>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2446387"/>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Page 2 | Recurrent Images - Free Download on Freepik">
            <a:extLst>
              <a:ext uri="{FF2B5EF4-FFF2-40B4-BE49-F238E27FC236}">
                <a16:creationId xmlns:a16="http://schemas.microsoft.com/office/drawing/2014/main" id="{D3937185-4C28-5669-0919-FCD321A49CFB}"/>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336340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DN Nations - Analyse de marché et conseil stratégique">
            <a:hlinkClick r:id="rId11" action="ppaction://hlinksldjump"/>
            <a:extLst>
              <a:ext uri="{FF2B5EF4-FFF2-40B4-BE49-F238E27FC236}">
                <a16:creationId xmlns:a16="http://schemas.microsoft.com/office/drawing/2014/main" id="{006BDAA5-6196-6BE9-E0BC-1A46F3EE114A}"/>
              </a:ext>
            </a:extLst>
          </p:cNvPr>
          <p:cNvPicPr>
            <a:picLocks noChangeAspect="1" noChangeArrowheads="1"/>
          </p:cNvPicPr>
          <p:nvPr/>
        </p:nvPicPr>
        <p:blipFill>
          <a:blip r:embed="rId12"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107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39938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PRIO Q1 Crédit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C</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CREDIT</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TF – Mobilité – Axe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(action commune avec IARD)</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25-65 ans, non détenteurs assurance auto, Non détenteurs crédit conso auto ou fin de crédit moins d’1 an</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Exclusion de la cible Assurance 2 Roues (CM238)</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J’ai besoin d’acquérir un véhicule AUTO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Action globale partant du besoin de financement auto du client jusqu’à l’assurance de ce véhicule.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La campagne s’inscrit dans un objectif de conquête en se basant sur une proposition commerciale d’1 mois offert pour toute nouvelle souscription d’une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CONSO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MOBILITÉ AUTO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entre 25 et 65 ans, avec flux sur compte de dépôt &gt; 1000€ mensuel, et, soit :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 dans l’ancien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avec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plus de 5 ans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DPE F et G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cible évènement client « chauffage au fuel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CREDIT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023155"/>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185941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3549FC6A-371A-9644-9FE8-8A5F6F8ED82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510142" y="3466905"/>
            <a:ext cx="280517" cy="318424"/>
          </a:xfrm>
          <a:prstGeom prst="rect">
            <a:avLst/>
          </a:prstGeom>
        </p:spPr>
      </p:pic>
      <p:pic>
        <p:nvPicPr>
          <p:cNvPr id="5" name="Image 4">
            <a:extLst>
              <a:ext uri="{FF2B5EF4-FFF2-40B4-BE49-F238E27FC236}">
                <a16:creationId xmlns:a16="http://schemas.microsoft.com/office/drawing/2014/main" id="{2F7D88E3-D3A0-F1D9-2743-AE3AEFF3AE70}"/>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86534" y="3887788"/>
            <a:ext cx="363912" cy="303261"/>
          </a:xfrm>
          <a:prstGeom prst="rect">
            <a:avLst/>
          </a:prstGeom>
        </p:spPr>
      </p:pic>
      <p:pic>
        <p:nvPicPr>
          <p:cNvPr id="6" name="Image 5">
            <a:extLst>
              <a:ext uri="{FF2B5EF4-FFF2-40B4-BE49-F238E27FC236}">
                <a16:creationId xmlns:a16="http://schemas.microsoft.com/office/drawing/2014/main" id="{EFD5C748-886C-4878-1FC5-3B34868D0DA2}"/>
              </a:ext>
            </a:extLst>
          </p:cNvPr>
          <p:cNvPicPr>
            <a:picLocks noChangeAspect="1"/>
          </p:cNvPicPr>
          <p:nvPr/>
        </p:nvPicPr>
        <p:blipFill rotWithShape="1">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saturation sat="0"/>
                    </a14:imgEffect>
                  </a14:imgLayer>
                </a14:imgProps>
              </a:ext>
            </a:extLst>
          </a:blip>
          <a:srcRect l="21448" t="15757" r="65482"/>
          <a:stretch/>
        </p:blipFill>
        <p:spPr>
          <a:xfrm>
            <a:off x="11493579" y="3080159"/>
            <a:ext cx="305468" cy="310436"/>
          </a:xfrm>
          <a:prstGeom prst="rect">
            <a:avLst/>
          </a:prstGeom>
        </p:spPr>
      </p:pic>
      <p:pic>
        <p:nvPicPr>
          <p:cNvPr id="2" name="Picture 6" descr="ATELIER CAPILLAIRE">
            <a:extLst>
              <a:ext uri="{FF2B5EF4-FFF2-40B4-BE49-F238E27FC236}">
                <a16:creationId xmlns:a16="http://schemas.microsoft.com/office/drawing/2014/main" id="{C182D425-9893-71F5-E790-50848FC342BE}"/>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2906079"/>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252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3080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ayant souscrit un prêt projet mais sans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  l’avoir débloqué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avec un prêt projet pour les informer de son échéance 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PP dont le CRD représente 40% du montant emprunté (donc 60% du prêt est déjà remboursé)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d’affirmer notre place de partenaire financier de nos clients en les accompagnant dans leurs projets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potentiel conso et avec des prélèvements de crédit conso externe.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de développer notre conquête externe en proposant nos différentes solutions de financement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CONQUÊTE FLUX EXTERNES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REGROUPEMENT DE CREDITS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au moins un prélèvement par mois, sur des organismes de financement, lors des 5 derniers mois.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prélèvements doivent être supérieurs à 50€, et ne doivent pas contenir des libellés hors scope (tels que « Assurance » ou « Plan » notamment).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Répondre au besoin de nos clients dans un contexte d’inflation et avec un coût de la vie qui augmente. </a:t>
                      </a:r>
                    </a:p>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Consolidation des charges et « redonner du pouvoir d’achat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CONQ FLUX EXT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5171444"/>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672427"/>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4" descr="Page 2 | Recurrent Images - Free Download on Freepik">
            <a:extLst>
              <a:ext uri="{FF2B5EF4-FFF2-40B4-BE49-F238E27FC236}">
                <a16:creationId xmlns:a16="http://schemas.microsoft.com/office/drawing/2014/main" id="{94FA7553-D931-3F56-2F5E-17BAB1AE279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958544" y="435860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226EC809-6250-926E-2888-80719647F1E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958544" y="353736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586F322B-B9B1-CECB-14FF-AC2DC10A4EA5}"/>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35807" y="5188495"/>
            <a:ext cx="321786" cy="268156"/>
          </a:xfrm>
          <a:prstGeom prst="rect">
            <a:avLst/>
          </a:prstGeom>
        </p:spPr>
      </p:pic>
      <p:pic>
        <p:nvPicPr>
          <p:cNvPr id="9" name="Picture 6" descr="ATELIER CAPILLAIRE">
            <a:extLst>
              <a:ext uri="{FF2B5EF4-FFF2-40B4-BE49-F238E27FC236}">
                <a16:creationId xmlns:a16="http://schemas.microsoft.com/office/drawing/2014/main" id="{2F741C91-EDF7-80E9-DE4F-ABC85FCF53C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4677693"/>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age 2 | Recurrent Images - Free Download on Freepik">
            <a:extLst>
              <a:ext uri="{FF2B5EF4-FFF2-40B4-BE49-F238E27FC236}">
                <a16:creationId xmlns:a16="http://schemas.microsoft.com/office/drawing/2014/main" id="{802E6A13-DE8C-FC0F-6073-E73B8D9C41FC}"/>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958544" y="554928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DN Nations - Analyse de marché et conseil stratégique">
            <a:hlinkClick r:id="rId9" action="ppaction://hlinksldjump"/>
            <a:extLst>
              <a:ext uri="{FF2B5EF4-FFF2-40B4-BE49-F238E27FC236}">
                <a16:creationId xmlns:a16="http://schemas.microsoft.com/office/drawing/2014/main" id="{6130535D-A6B2-35E5-D066-736E02A19832}"/>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933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909746"/>
          <a:ext cx="11544665" cy="38719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PRIO Q1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IARD &amp; Prévoyance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A</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IARD PREV</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IARD PROMO GAV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29-59 ans, détenteurs crédit ou SF ou IARD</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séniors 60-64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Sportifs 29-64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Relais :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Simul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 concrétisées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conseillers dans l’atteinte des objectifs IARD &amp; Prévoyance en dynamisant</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ventes GAV dès le début de l'année.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Promo : 30€ Offerts du 15/01 au 12/02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relais) puis </a:t>
                      </a:r>
                      <a:r>
                        <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PROMO GAV</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IARD PREV SF2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35-50 en couple, scorés Prévoyance.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sans enfants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avec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chemeClr val="tx1"/>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chemeClr val="tx1"/>
                          </a:solidFill>
                          <a:latin typeface="+mn-lt"/>
                          <a:ea typeface="+mn-ea"/>
                          <a:cs typeface="+mn-cs"/>
                          <a:sym typeface="Arial"/>
                        </a:rPr>
                        <a:t>Accompagner nos clients dans la protection financière de leur famille via SF2.</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rgbClr val="C00000"/>
                          </a:solidFill>
                          <a:latin typeface="+mn-lt"/>
                          <a:ea typeface="+mn-ea"/>
                          <a:cs typeface="+mn-cs"/>
                          <a:sym typeface="Arial"/>
                        </a:rPr>
                        <a:t>Promo : 2 mois de cotisation offerts pour toute souscription entre le 02 et le 30/04.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baseline="0" dirty="0">
                        <a:solidFill>
                          <a:srgbClr val="C00000"/>
                        </a:solidFill>
                        <a:effectLst/>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mn-lt"/>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 et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PREV SF2</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497059" y="260565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418047" y="308695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877599"/>
            <a:ext cx="11572874" cy="390406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233566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TELIER CAPILLAIRE">
            <a:extLst>
              <a:ext uri="{FF2B5EF4-FFF2-40B4-BE49-F238E27FC236}">
                <a16:creationId xmlns:a16="http://schemas.microsoft.com/office/drawing/2014/main" id="{39A6E622-766B-8349-D290-2887AE20518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0446" y="329583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outon Rond Rouge Métallique Promo Clip Art Libres De Droits , Svg ,  Vecteurs Et Illustration. Image 59285294.">
            <a:extLst>
              <a:ext uri="{FF2B5EF4-FFF2-40B4-BE49-F238E27FC236}">
                <a16:creationId xmlns:a16="http://schemas.microsoft.com/office/drawing/2014/main" id="{1BDABCC6-FA6A-FFDB-660E-967623366518}"/>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23900" y="4210340"/>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E8D69ECF-4E40-B421-B9EA-7B2ADE14BB35}"/>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02370" y="3481446"/>
            <a:ext cx="393105" cy="314485"/>
          </a:xfrm>
          <a:prstGeom prst="rect">
            <a:avLst/>
          </a:prstGeom>
        </p:spPr>
      </p:pic>
      <p:pic>
        <p:nvPicPr>
          <p:cNvPr id="11" name="Image 10">
            <a:extLst>
              <a:ext uri="{FF2B5EF4-FFF2-40B4-BE49-F238E27FC236}">
                <a16:creationId xmlns:a16="http://schemas.microsoft.com/office/drawing/2014/main" id="{1C1447D4-C68D-E0B3-C091-57A8BE522578}"/>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53863" y="3889425"/>
            <a:ext cx="290120" cy="329325"/>
          </a:xfrm>
          <a:prstGeom prst="rect">
            <a:avLst/>
          </a:prstGeom>
        </p:spPr>
      </p:pic>
      <p:pic>
        <p:nvPicPr>
          <p:cNvPr id="12" name="Image 11">
            <a:extLst>
              <a:ext uri="{FF2B5EF4-FFF2-40B4-BE49-F238E27FC236}">
                <a16:creationId xmlns:a16="http://schemas.microsoft.com/office/drawing/2014/main" id="{F4960DB5-8AED-7AE4-F9FF-3D19C996EEB1}"/>
              </a:ext>
            </a:extLst>
          </p:cNvPr>
          <p:cNvPicPr>
            <a:picLocks noChangeAspect="1"/>
          </p:cNvPicPr>
          <p:nvPr/>
        </p:nvPicPr>
        <p:blipFill>
          <a:blip r:embed="rId12">
            <a:clrChange>
              <a:clrFrom>
                <a:srgbClr val="FFFFFF"/>
              </a:clrFrom>
              <a:clrTo>
                <a:srgbClr val="FFFFFF">
                  <a:alpha val="0"/>
                </a:srgbClr>
              </a:clrTo>
            </a:clrChange>
            <a:grayscl/>
          </a:blip>
          <a:stretch>
            <a:fillRect/>
          </a:stretch>
        </p:blipFill>
        <p:spPr>
          <a:xfrm>
            <a:off x="11453863" y="4251832"/>
            <a:ext cx="387454" cy="322879"/>
          </a:xfrm>
          <a:prstGeom prst="rect">
            <a:avLst/>
          </a:prstGeom>
        </p:spPr>
      </p:pic>
      <p:pic>
        <p:nvPicPr>
          <p:cNvPr id="13" name="Image 12">
            <a:extLst>
              <a:ext uri="{FF2B5EF4-FFF2-40B4-BE49-F238E27FC236}">
                <a16:creationId xmlns:a16="http://schemas.microsoft.com/office/drawing/2014/main" id="{ACD42E14-4F38-8B79-EA69-E9B6AAAABE70}"/>
              </a:ext>
            </a:extLst>
          </p:cNvPr>
          <p:cNvPicPr>
            <a:picLocks noChangeAspect="1"/>
          </p:cNvPicPr>
          <p:nvPr/>
        </p:nvPicPr>
        <p:blipFill>
          <a:blip r:embed="rId13">
            <a:clrChange>
              <a:clrFrom>
                <a:srgbClr val="FFFFFF"/>
              </a:clrFrom>
              <a:clrTo>
                <a:srgbClr val="FFFFFF">
                  <a:alpha val="0"/>
                </a:srgbClr>
              </a:clrTo>
            </a:clrChange>
            <a:extLst>
              <a:ext uri="{BEBA8EAE-BF5A-486C-A8C5-ECC9F3942E4B}">
                <a14:imgProps xmlns:a14="http://schemas.microsoft.com/office/drawing/2010/main">
                  <a14:imgLayer r:embed="rId14">
                    <a14:imgEffect>
                      <a14:saturation sat="0"/>
                    </a14:imgEffect>
                  </a14:imgLayer>
                </a14:imgProps>
              </a:ext>
            </a:extLst>
          </a:blip>
          <a:stretch>
            <a:fillRect/>
          </a:stretch>
        </p:blipFill>
        <p:spPr>
          <a:xfrm>
            <a:off x="8882344" y="4235861"/>
            <a:ext cx="387453" cy="381918"/>
          </a:xfrm>
          <a:prstGeom prst="rect">
            <a:avLst/>
          </a:prstGeom>
        </p:spPr>
      </p:pic>
      <p:pic>
        <p:nvPicPr>
          <p:cNvPr id="16" name="Picture 4" descr="Bouton Rond Rouge Métallique Promo Clip Art Libres De Droits , Svg ,  Vecteurs Et Illustration. Image 59285294.">
            <a:extLst>
              <a:ext uri="{FF2B5EF4-FFF2-40B4-BE49-F238E27FC236}">
                <a16:creationId xmlns:a16="http://schemas.microsoft.com/office/drawing/2014/main" id="{2A71AFBB-2963-1ADB-FAF7-0E6D8E002794}"/>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22074" y="5326961"/>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 27">
            <a:extLst>
              <a:ext uri="{FF2B5EF4-FFF2-40B4-BE49-F238E27FC236}">
                <a16:creationId xmlns:a16="http://schemas.microsoft.com/office/drawing/2014/main" id="{EE8B93BE-90AB-F516-BCE1-4331355090C5}"/>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64231" y="4730904"/>
            <a:ext cx="393105" cy="314485"/>
          </a:xfrm>
          <a:prstGeom prst="rect">
            <a:avLst/>
          </a:prstGeom>
        </p:spPr>
      </p:pic>
      <p:pic>
        <p:nvPicPr>
          <p:cNvPr id="29" name="Image 28">
            <a:extLst>
              <a:ext uri="{FF2B5EF4-FFF2-40B4-BE49-F238E27FC236}">
                <a16:creationId xmlns:a16="http://schemas.microsoft.com/office/drawing/2014/main" id="{D7BC5DE2-2E83-FFDE-99A7-63C6930718D3}"/>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501088" y="5105946"/>
            <a:ext cx="290120" cy="329325"/>
          </a:xfrm>
          <a:prstGeom prst="rect">
            <a:avLst/>
          </a:prstGeom>
        </p:spPr>
      </p:pic>
      <p:pic>
        <p:nvPicPr>
          <p:cNvPr id="30" name="Image 29">
            <a:extLst>
              <a:ext uri="{FF2B5EF4-FFF2-40B4-BE49-F238E27FC236}">
                <a16:creationId xmlns:a16="http://schemas.microsoft.com/office/drawing/2014/main" id="{26FB701F-9F7F-25E1-1287-4EC7DC8DC721}"/>
              </a:ext>
            </a:extLst>
          </p:cNvPr>
          <p:cNvPicPr>
            <a:picLocks noChangeAspect="1"/>
          </p:cNvPicPr>
          <p:nvPr/>
        </p:nvPicPr>
        <p:blipFill>
          <a:blip r:embed="rId12">
            <a:clrChange>
              <a:clrFrom>
                <a:srgbClr val="FFFFFF"/>
              </a:clrFrom>
              <a:clrTo>
                <a:srgbClr val="FFFFFF">
                  <a:alpha val="0"/>
                </a:srgbClr>
              </a:clrTo>
            </a:clrChange>
            <a:grayscl/>
          </a:blip>
          <a:stretch>
            <a:fillRect/>
          </a:stretch>
        </p:blipFill>
        <p:spPr>
          <a:xfrm>
            <a:off x="11474763" y="5463075"/>
            <a:ext cx="387454" cy="322879"/>
          </a:xfrm>
          <a:prstGeom prst="rect">
            <a:avLst/>
          </a:prstGeom>
        </p:spPr>
      </p:pic>
      <p:graphicFrame>
        <p:nvGraphicFramePr>
          <p:cNvPr id="31" name="Objet 30">
            <a:extLst>
              <a:ext uri="{FF2B5EF4-FFF2-40B4-BE49-F238E27FC236}">
                <a16:creationId xmlns:a16="http://schemas.microsoft.com/office/drawing/2014/main" id="{686CD82D-B2AC-82D2-778D-EE037756F25C}"/>
              </a:ext>
            </a:extLst>
          </p:cNvPr>
          <p:cNvGraphicFramePr>
            <a:graphicFrameLocks noChangeAspect="1"/>
          </p:cNvGraphicFramePr>
          <p:nvPr/>
        </p:nvGraphicFramePr>
        <p:xfrm>
          <a:off x="629587" y="5463075"/>
          <a:ext cx="1490662" cy="200025"/>
        </p:xfrm>
        <a:graphic>
          <a:graphicData uri="http://schemas.openxmlformats.org/presentationml/2006/ole">
            <mc:AlternateContent xmlns:mc="http://schemas.openxmlformats.org/markup-compatibility/2006">
              <mc:Choice xmlns:v="urn:schemas-microsoft-com:vml" Requires="v">
                <p:oleObj name="Worksheet" r:id="rId15" imgW="1800099" imgH="200103" progId="Excel.Sheet.12">
                  <p:embed/>
                </p:oleObj>
              </mc:Choice>
              <mc:Fallback>
                <p:oleObj name="Worksheet" r:id="rId15" imgW="1800099" imgH="200103" progId="Excel.Sheet.12">
                  <p:embed/>
                  <p:pic>
                    <p:nvPicPr>
                      <p:cNvPr id="31" name="Objet 30">
                        <a:extLst>
                          <a:ext uri="{FF2B5EF4-FFF2-40B4-BE49-F238E27FC236}">
                            <a16:creationId xmlns:a16="http://schemas.microsoft.com/office/drawing/2014/main" id="{686CD82D-B2AC-82D2-778D-EE037756F25C}"/>
                          </a:ext>
                        </a:extLst>
                      </p:cNvPr>
                      <p:cNvPicPr/>
                      <p:nvPr/>
                    </p:nvPicPr>
                    <p:blipFill>
                      <a:blip r:embed="rId16"/>
                      <a:stretch>
                        <a:fillRect/>
                      </a:stretch>
                    </p:blipFill>
                    <p:spPr>
                      <a:xfrm>
                        <a:off x="629587" y="5463075"/>
                        <a:ext cx="1490662" cy="200025"/>
                      </a:xfrm>
                      <a:prstGeom prst="rect">
                        <a:avLst/>
                      </a:prstGeom>
                    </p:spPr>
                  </p:pic>
                </p:oleObj>
              </mc:Fallback>
            </mc:AlternateContent>
          </a:graphicData>
        </a:graphic>
      </p:graphicFrame>
      <p:pic>
        <p:nvPicPr>
          <p:cNvPr id="224" name="Picture 6" descr="ATELIER CAPILLAIRE">
            <a:extLst>
              <a:ext uri="{FF2B5EF4-FFF2-40B4-BE49-F238E27FC236}">
                <a16:creationId xmlns:a16="http://schemas.microsoft.com/office/drawing/2014/main" id="{840AFADB-146A-20EA-8DDA-51D0AAD9647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4636033"/>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682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4815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TF – Mobilité – Axe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(action commune avec Crédit)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J’ai besoin d’assurer mon véhicule AUTO.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 IARD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Détenteurs d’un véhicule AUTO entre 1 et 4 ans (fichier des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 d’un crédit auto, détenteur d’un autre produit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mn-lt"/>
                          <a:ea typeface="+mn-ea"/>
                          <a:cs typeface="+mn-cs"/>
                        </a:rPr>
                        <a:t>Action globale partant du besoin de financement auto du client jusqu’à l’assurance de ce véhicule.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AUTO du 04/03 au 01/04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AUTO MOBILITÉ</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TF – Mobilité – Axe 2 Roues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détenteurs assurance 2 roues et détenteurs d’un véhicule 2 roues depuis plus d’1 an (fichier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Relais : Toutes les simulations tarifaires Assurance 2 Roues non concrétisées entre le 04/03 et le 01/04.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de nouveaux assurés nouvelles souscriptions Assurance 2 Roues et les fidéliser grâce à l’offre version Premium de l’appli</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Liberty Rider.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2ROUES du 04/03 au 01/04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mn-lt"/>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et relais)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2ROUES MOBILITÉ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Relance sur simulations tarifaires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réalisé une simulation tarifaire AUTO ou MRH ou GAV en agence.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 à J+10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Faciliter les relances simulations tarifaires Auto / MRH / GAV réalisées en agence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IARD RELANCE DEVIS AGENCE J+10</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08538"/>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a:extLst>
              <a:ext uri="{FF2B5EF4-FFF2-40B4-BE49-F238E27FC236}">
                <a16:creationId xmlns:a16="http://schemas.microsoft.com/office/drawing/2014/main" id="{C8733D5B-D967-6F93-3C7F-A3A98206C932}"/>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4231" y="2106691"/>
            <a:ext cx="393105" cy="314485"/>
          </a:xfrm>
          <a:prstGeom prst="rect">
            <a:avLst/>
          </a:prstGeom>
        </p:spPr>
      </p:pic>
      <p:pic>
        <p:nvPicPr>
          <p:cNvPr id="9" name="Image 8">
            <a:extLst>
              <a:ext uri="{FF2B5EF4-FFF2-40B4-BE49-F238E27FC236}">
                <a16:creationId xmlns:a16="http://schemas.microsoft.com/office/drawing/2014/main" id="{C995415C-1238-D7A7-50C0-060C5331275F}"/>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1088" y="2481733"/>
            <a:ext cx="290120" cy="329325"/>
          </a:xfrm>
          <a:prstGeom prst="rect">
            <a:avLst/>
          </a:prstGeom>
        </p:spPr>
      </p:pic>
      <p:pic>
        <p:nvPicPr>
          <p:cNvPr id="10" name="Image 9">
            <a:extLst>
              <a:ext uri="{FF2B5EF4-FFF2-40B4-BE49-F238E27FC236}">
                <a16:creationId xmlns:a16="http://schemas.microsoft.com/office/drawing/2014/main" id="{6491897F-8862-F62B-EDEE-B63D4D3F507C}"/>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74763" y="2838862"/>
            <a:ext cx="387454" cy="322879"/>
          </a:xfrm>
          <a:prstGeom prst="rect">
            <a:avLst/>
          </a:prstGeom>
        </p:spPr>
      </p:pic>
      <p:pic>
        <p:nvPicPr>
          <p:cNvPr id="11" name="Picture 4" descr="Bouton Rond Rouge Métallique Promo Clip Art Libres De Droits , Svg ,  Vecteurs Et Illustration. Image 59285294.">
            <a:extLst>
              <a:ext uri="{FF2B5EF4-FFF2-40B4-BE49-F238E27FC236}">
                <a16:creationId xmlns:a16="http://schemas.microsoft.com/office/drawing/2014/main" id="{B338F721-B4D1-4213-1FEB-42DE0AC452B4}"/>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45231" y="2892294"/>
            <a:ext cx="394399" cy="3943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Objet 11">
            <a:extLst>
              <a:ext uri="{FF2B5EF4-FFF2-40B4-BE49-F238E27FC236}">
                <a16:creationId xmlns:a16="http://schemas.microsoft.com/office/drawing/2014/main" id="{681D0497-05B3-C798-5610-42C22787F94D}"/>
              </a:ext>
            </a:extLst>
          </p:cNvPr>
          <p:cNvGraphicFramePr>
            <a:graphicFrameLocks noChangeAspect="1"/>
          </p:cNvGraphicFramePr>
          <p:nvPr/>
        </p:nvGraphicFramePr>
        <p:xfrm>
          <a:off x="596886" y="3025407"/>
          <a:ext cx="1490662" cy="200025"/>
        </p:xfrm>
        <a:graphic>
          <a:graphicData uri="http://schemas.openxmlformats.org/presentationml/2006/ole">
            <mc:AlternateContent xmlns:mc="http://schemas.openxmlformats.org/markup-compatibility/2006">
              <mc:Choice xmlns:v="urn:schemas-microsoft-com:vml" Requires="v">
                <p:oleObj name="Worksheet" r:id="rId10" imgW="1800099" imgH="200103" progId="Excel.Sheet.12">
                  <p:embed/>
                </p:oleObj>
              </mc:Choice>
              <mc:Fallback>
                <p:oleObj name="Worksheet" r:id="rId10" imgW="1800099" imgH="200103" progId="Excel.Sheet.12">
                  <p:embed/>
                  <p:pic>
                    <p:nvPicPr>
                      <p:cNvPr id="12" name="Objet 11">
                        <a:extLst>
                          <a:ext uri="{FF2B5EF4-FFF2-40B4-BE49-F238E27FC236}">
                            <a16:creationId xmlns:a16="http://schemas.microsoft.com/office/drawing/2014/main" id="{681D0497-05B3-C798-5610-42C22787F94D}"/>
                          </a:ext>
                        </a:extLst>
                      </p:cNvPr>
                      <p:cNvPicPr/>
                      <p:nvPr/>
                    </p:nvPicPr>
                    <p:blipFill>
                      <a:blip r:embed="rId11"/>
                      <a:stretch>
                        <a:fillRect/>
                      </a:stretch>
                    </p:blipFill>
                    <p:spPr>
                      <a:xfrm>
                        <a:off x="596886" y="3025407"/>
                        <a:ext cx="1490662" cy="200025"/>
                      </a:xfrm>
                      <a:prstGeom prst="rect">
                        <a:avLst/>
                      </a:prstGeom>
                    </p:spPr>
                  </p:pic>
                </p:oleObj>
              </mc:Fallback>
            </mc:AlternateContent>
          </a:graphicData>
        </a:graphic>
      </p:graphicFrame>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23" y="1884269"/>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Objet 15">
            <a:extLst>
              <a:ext uri="{FF2B5EF4-FFF2-40B4-BE49-F238E27FC236}">
                <a16:creationId xmlns:a16="http://schemas.microsoft.com/office/drawing/2014/main" id="{5DF68C2B-98A4-EC2E-56DE-0DB4E012AB46}"/>
              </a:ext>
            </a:extLst>
          </p:cNvPr>
          <p:cNvGraphicFramePr>
            <a:graphicFrameLocks noChangeAspect="1"/>
          </p:cNvGraphicFramePr>
          <p:nvPr/>
        </p:nvGraphicFramePr>
        <p:xfrm>
          <a:off x="596886" y="4432092"/>
          <a:ext cx="1490662" cy="200025"/>
        </p:xfrm>
        <a:graphic>
          <a:graphicData uri="http://schemas.openxmlformats.org/presentationml/2006/ole">
            <mc:AlternateContent xmlns:mc="http://schemas.openxmlformats.org/markup-compatibility/2006">
              <mc:Choice xmlns:v="urn:schemas-microsoft-com:vml" Requires="v">
                <p:oleObj name="Worksheet" r:id="rId13" imgW="1800099" imgH="200103" progId="Excel.Sheet.12">
                  <p:embed/>
                </p:oleObj>
              </mc:Choice>
              <mc:Fallback>
                <p:oleObj name="Worksheet" r:id="rId13" imgW="1800099" imgH="200103" progId="Excel.Sheet.12">
                  <p:embed/>
                  <p:pic>
                    <p:nvPicPr>
                      <p:cNvPr id="16" name="Objet 15">
                        <a:extLst>
                          <a:ext uri="{FF2B5EF4-FFF2-40B4-BE49-F238E27FC236}">
                            <a16:creationId xmlns:a16="http://schemas.microsoft.com/office/drawing/2014/main" id="{5DF68C2B-98A4-EC2E-56DE-0DB4E012AB46}"/>
                          </a:ext>
                        </a:extLst>
                      </p:cNvPr>
                      <p:cNvPicPr/>
                      <p:nvPr/>
                    </p:nvPicPr>
                    <p:blipFill>
                      <a:blip r:embed="rId11"/>
                      <a:stretch>
                        <a:fillRect/>
                      </a:stretch>
                    </p:blipFill>
                    <p:spPr>
                      <a:xfrm>
                        <a:off x="596886" y="4432092"/>
                        <a:ext cx="1490662" cy="200025"/>
                      </a:xfrm>
                      <a:prstGeom prst="rect">
                        <a:avLst/>
                      </a:prstGeom>
                    </p:spPr>
                  </p:pic>
                </p:oleObj>
              </mc:Fallback>
            </mc:AlternateContent>
          </a:graphicData>
        </a:graphic>
      </p:graphicFrame>
      <p:pic>
        <p:nvPicPr>
          <p:cNvPr id="17" name="Picture 4" descr="Bouton Rond Rouge Métallique Promo Clip Art Libres De Droits , Svg ,  Vecteurs Et Illustration. Image 59285294.">
            <a:extLst>
              <a:ext uri="{FF2B5EF4-FFF2-40B4-BE49-F238E27FC236}">
                <a16:creationId xmlns:a16="http://schemas.microsoft.com/office/drawing/2014/main" id="{D980F80B-CF25-B02C-4270-4F0A4132724C}"/>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45230" y="4283475"/>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B84F5E9C-9BE2-D95C-4363-82080E41229E}"/>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22" y="321936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CC4AADEC-0323-86C6-29DA-C5CD79F38CD9}"/>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8718" y="3405131"/>
            <a:ext cx="393105" cy="314485"/>
          </a:xfrm>
          <a:prstGeom prst="rect">
            <a:avLst/>
          </a:prstGeom>
        </p:spPr>
      </p:pic>
      <p:pic>
        <p:nvPicPr>
          <p:cNvPr id="20" name="Image 19">
            <a:extLst>
              <a:ext uri="{FF2B5EF4-FFF2-40B4-BE49-F238E27FC236}">
                <a16:creationId xmlns:a16="http://schemas.microsoft.com/office/drawing/2014/main" id="{D446FE60-1A0E-2097-453D-96CE532DE57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575" y="3780173"/>
            <a:ext cx="290120" cy="329325"/>
          </a:xfrm>
          <a:prstGeom prst="rect">
            <a:avLst/>
          </a:prstGeom>
        </p:spPr>
      </p:pic>
      <p:pic>
        <p:nvPicPr>
          <p:cNvPr id="26" name="Image 25">
            <a:extLst>
              <a:ext uri="{FF2B5EF4-FFF2-40B4-BE49-F238E27FC236}">
                <a16:creationId xmlns:a16="http://schemas.microsoft.com/office/drawing/2014/main" id="{E6D7892C-49CA-1F27-B52D-6FDC11214DD0}"/>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59250" y="4137302"/>
            <a:ext cx="387454" cy="322879"/>
          </a:xfrm>
          <a:prstGeom prst="rect">
            <a:avLst/>
          </a:prstGeom>
        </p:spPr>
      </p:pic>
      <p:pic>
        <p:nvPicPr>
          <p:cNvPr id="27" name="Image 26">
            <a:extLst>
              <a:ext uri="{FF2B5EF4-FFF2-40B4-BE49-F238E27FC236}">
                <a16:creationId xmlns:a16="http://schemas.microsoft.com/office/drawing/2014/main" id="{F523B885-6B38-8034-9732-AED8BF6698FC}"/>
              </a:ext>
            </a:extLst>
          </p:cNvPr>
          <p:cNvPicPr>
            <a:picLocks noChangeAspect="1"/>
          </p:cNvPicPr>
          <p:nvPr/>
        </p:nvPicPr>
        <p:blipFill>
          <a:blip r:embed="rId14">
            <a:clrChange>
              <a:clrFrom>
                <a:srgbClr val="FFFFFF"/>
              </a:clrFrom>
              <a:clrTo>
                <a:srgbClr val="FFFFFF">
                  <a:alpha val="0"/>
                </a:srgbClr>
              </a:clrTo>
            </a:clrChange>
            <a:extLst>
              <a:ext uri="{BEBA8EAE-BF5A-486C-A8C5-ECC9F3942E4B}">
                <a14:imgProps xmlns:a14="http://schemas.microsoft.com/office/drawing/2010/main">
                  <a14:imgLayer r:embed="rId15">
                    <a14:imgEffect>
                      <a14:saturation sat="0"/>
                    </a14:imgEffect>
                  </a14:imgLayer>
                </a14:imgProps>
              </a:ext>
            </a:extLst>
          </a:blip>
          <a:stretch>
            <a:fillRect/>
          </a:stretch>
        </p:blipFill>
        <p:spPr>
          <a:xfrm>
            <a:off x="8949019" y="4298741"/>
            <a:ext cx="303939" cy="299597"/>
          </a:xfrm>
          <a:prstGeom prst="rect">
            <a:avLst/>
          </a:prstGeom>
        </p:spPr>
      </p:pic>
      <p:pic>
        <p:nvPicPr>
          <p:cNvPr id="28" name="Picture 6" descr="ATELIER CAPILLAIRE">
            <a:extLst>
              <a:ext uri="{FF2B5EF4-FFF2-40B4-BE49-F238E27FC236}">
                <a16:creationId xmlns:a16="http://schemas.microsoft.com/office/drawing/2014/main" id="{DFD3102E-ED34-156C-6FC5-2017B428A017}"/>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7496" y="462000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Page 2 | Recurrent Images - Free Download on Freepik">
            <a:extLst>
              <a:ext uri="{FF2B5EF4-FFF2-40B4-BE49-F238E27FC236}">
                <a16:creationId xmlns:a16="http://schemas.microsoft.com/office/drawing/2014/main" id="{5FA3B6D7-FF6E-5418-BDF8-B6CE1A556DAC}"/>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8958544" y="531853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a:extLst>
              <a:ext uri="{FF2B5EF4-FFF2-40B4-BE49-F238E27FC236}">
                <a16:creationId xmlns:a16="http://schemas.microsoft.com/office/drawing/2014/main" id="{C7203145-4CD4-0FA9-F2BC-7A59FD9268E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8186" y="4815093"/>
            <a:ext cx="393105" cy="314485"/>
          </a:xfrm>
          <a:prstGeom prst="rect">
            <a:avLst/>
          </a:prstGeom>
        </p:spPr>
      </p:pic>
      <p:pic>
        <p:nvPicPr>
          <p:cNvPr id="31" name="Image 30">
            <a:extLst>
              <a:ext uri="{FF2B5EF4-FFF2-40B4-BE49-F238E27FC236}">
                <a16:creationId xmlns:a16="http://schemas.microsoft.com/office/drawing/2014/main" id="{8C65BC8B-C100-48B1-09DA-35A527CA068C}"/>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75043" y="5190135"/>
            <a:ext cx="290120" cy="329325"/>
          </a:xfrm>
          <a:prstGeom prst="rect">
            <a:avLst/>
          </a:prstGeom>
        </p:spPr>
      </p:pic>
      <p:pic>
        <p:nvPicPr>
          <p:cNvPr id="224" name="Image 223">
            <a:extLst>
              <a:ext uri="{FF2B5EF4-FFF2-40B4-BE49-F238E27FC236}">
                <a16:creationId xmlns:a16="http://schemas.microsoft.com/office/drawing/2014/main" id="{D92B03F5-9396-A90F-10FD-1C617E69CF4D}"/>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8718" y="5547264"/>
            <a:ext cx="387454" cy="322879"/>
          </a:xfrm>
          <a:prstGeom prst="rect">
            <a:avLst/>
          </a:prstGeom>
        </p:spPr>
      </p:pic>
    </p:spTree>
    <p:extLst>
      <p:ext uri="{BB962C8B-B14F-4D97-AF65-F5344CB8AC3E}">
        <p14:creationId xmlns:p14="http://schemas.microsoft.com/office/powerpoint/2010/main" val="1147008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223946"/>
          <a:ext cx="11544665" cy="4885919"/>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eu un sinistre indemnisé et clos dans les 3 derniers mois (AUTO ou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Transformer le règlement de sinistre en opportunité commerciale pour consolider la relation et équiper.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VENTE COMBINÉE MRH/PJ/GAV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18 à 64 ans, équipés en MRH et ayant répondu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plus tard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parcours combiné intérêt GAV ou PJ</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souscripteurs de MRH et reproposer à ces clients la GAV ou la PJ.</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La GAV est éligible à la multi-ventes 5%.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Ventes combinées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MRH / PJ / GAV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PRA – Programme Relationnel Assurance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 Assurément Utile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Tout client souscrivant un produit Assurance ou Prévoyance.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1" i="0" u="none" strike="noStrike" kern="1200" dirty="0">
                          <a:solidFill>
                            <a:schemeClr val="tx1">
                              <a:lumMod val="75000"/>
                              <a:lumOff val="25000"/>
                            </a:schemeClr>
                          </a:solidFill>
                          <a:effectLst/>
                          <a:latin typeface="Arial" panose="020B0604020202020204" pitchFamily="34" charset="0"/>
                          <a:ea typeface="+mn-ea"/>
                          <a:cs typeface="+mn-cs"/>
                        </a:rPr>
                        <a:t>J+3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Fidéliser nos clients en les remerciant pour leurs souscriptions et en leur donnant les premières astuces pour gagner en autonomie dans leurs démarches.</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M+1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Rappeler la tarification avantageuse des contrats Assistance Vie et SF2 en mettant en avant les 10% de réduction sur le montant des cotisations du 2e contrat du couple souscrit dans l’année suivant la souscription du 1 er contrat.</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Permettre au client de profiter pleinement de son contrat Auto, MRH ou GAV en lui rappelant les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services auxquels il a accès et comment en bénéficier.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ACTION1 J+3</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ACTION2 M+1</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ACTION3 M+3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191799"/>
            <a:ext cx="11572874" cy="493970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6774" y="169889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B84F5E9C-9BE2-D95C-4363-82080E41229E}"/>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3585" y="2683311"/>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F523B885-6B38-8034-9732-AED8BF6698FC}"/>
              </a:ext>
            </a:extLst>
          </p:cNvPr>
          <p:cNvPicPr>
            <a:picLocks noChangeAspect="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9092322" y="3355574"/>
            <a:ext cx="303939" cy="299597"/>
          </a:xfrm>
          <a:prstGeom prst="rect">
            <a:avLst/>
          </a:prstGeom>
        </p:spPr>
      </p:pic>
      <p:pic>
        <p:nvPicPr>
          <p:cNvPr id="30" name="Image 29">
            <a:extLst>
              <a:ext uri="{FF2B5EF4-FFF2-40B4-BE49-F238E27FC236}">
                <a16:creationId xmlns:a16="http://schemas.microsoft.com/office/drawing/2014/main" id="{F706B001-1231-88A2-D929-CED69BF7ACEE}"/>
              </a:ext>
            </a:extLst>
          </p:cNvPr>
          <p:cNvPicPr>
            <a:picLocks noChangeAspect="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9059036" y="2324296"/>
            <a:ext cx="303939" cy="299597"/>
          </a:xfrm>
          <a:prstGeom prst="rect">
            <a:avLst/>
          </a:prstGeom>
        </p:spPr>
      </p:pic>
      <p:pic>
        <p:nvPicPr>
          <p:cNvPr id="31" name="Image 30">
            <a:extLst>
              <a:ext uri="{FF2B5EF4-FFF2-40B4-BE49-F238E27FC236}">
                <a16:creationId xmlns:a16="http://schemas.microsoft.com/office/drawing/2014/main" id="{A7099A85-7632-3B8E-4304-801A9E7440AD}"/>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85386" y="4352431"/>
            <a:ext cx="363205" cy="290565"/>
          </a:xfrm>
          <a:prstGeom prst="rect">
            <a:avLst/>
          </a:prstGeom>
        </p:spPr>
      </p:pic>
      <p:pic>
        <p:nvPicPr>
          <p:cNvPr id="224" name="Image 223">
            <a:extLst>
              <a:ext uri="{FF2B5EF4-FFF2-40B4-BE49-F238E27FC236}">
                <a16:creationId xmlns:a16="http://schemas.microsoft.com/office/drawing/2014/main" id="{863FDCF4-74F5-A12D-D248-A863899E51DB}"/>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4460" y="4989926"/>
            <a:ext cx="363205" cy="290565"/>
          </a:xfrm>
          <a:prstGeom prst="rect">
            <a:avLst/>
          </a:prstGeom>
        </p:spPr>
      </p:pic>
      <p:pic>
        <p:nvPicPr>
          <p:cNvPr id="226" name="Image 225">
            <a:extLst>
              <a:ext uri="{FF2B5EF4-FFF2-40B4-BE49-F238E27FC236}">
                <a16:creationId xmlns:a16="http://schemas.microsoft.com/office/drawing/2014/main" id="{DD6B3A3F-D199-FFFF-211C-5DC52F5B4863}"/>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4460" y="5692782"/>
            <a:ext cx="363205" cy="290565"/>
          </a:xfrm>
          <a:prstGeom prst="rect">
            <a:avLst/>
          </a:prstGeom>
        </p:spPr>
      </p:pic>
      <p:pic>
        <p:nvPicPr>
          <p:cNvPr id="227" name="Picture 4" descr="Page 2 | Recurrent Images - Free Download on Freepik">
            <a:extLst>
              <a:ext uri="{FF2B5EF4-FFF2-40B4-BE49-F238E27FC236}">
                <a16:creationId xmlns:a16="http://schemas.microsoft.com/office/drawing/2014/main" id="{B62BEB4A-8391-405B-AA0D-E2A79D13F54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57932" y="2357413"/>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28" name="Picture 4" descr="Page 2 | Recurrent Images - Free Download on Freepik">
            <a:extLst>
              <a:ext uri="{FF2B5EF4-FFF2-40B4-BE49-F238E27FC236}">
                <a16:creationId xmlns:a16="http://schemas.microsoft.com/office/drawing/2014/main" id="{624CB63E-2FD5-936E-7D4C-FAC51958445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42355" y="468671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4" descr="Page 2 | Recurrent Images - Free Download on Freepik">
            <a:extLst>
              <a:ext uri="{FF2B5EF4-FFF2-40B4-BE49-F238E27FC236}">
                <a16:creationId xmlns:a16="http://schemas.microsoft.com/office/drawing/2014/main" id="{BF7AA904-93DD-1AB7-86CF-6FA9D40993A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60007" y="3398531"/>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811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25925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a:t>
                      </a:r>
                      <a:r>
                        <a:rPr lang="fr-FR" sz="1000" dirty="0">
                          <a:solidFill>
                            <a:srgbClr val="000000"/>
                          </a:solidFill>
                          <a:latin typeface="+mn-lt"/>
                          <a:cs typeface="Arial"/>
                        </a:rPr>
                        <a:t>Clients bancaires BP et JBP, Détenteurs d’un Crédit </a:t>
                      </a:r>
                      <a:r>
                        <a:rPr lang="fr-FR" sz="1000" dirty="0" err="1">
                          <a:solidFill>
                            <a:srgbClr val="000000"/>
                          </a:solidFill>
                          <a:latin typeface="+mn-lt"/>
                          <a:cs typeface="Arial"/>
                        </a:rPr>
                        <a:t>immo</a:t>
                      </a:r>
                      <a:r>
                        <a:rPr lang="fr-FR" sz="1000" dirty="0">
                          <a:solidFill>
                            <a:srgbClr val="000000"/>
                          </a:solidFill>
                          <a:latin typeface="+mn-lt"/>
                          <a:cs typeface="Arial"/>
                        </a:rPr>
                        <a:t> dont le capital restant dû ≥ 100 000 € avec une ADE contrat Groupe aujourd’hui.</a:t>
                      </a:r>
                    </a:p>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Non détenteur d’un contrat AUTO et Détenteur d’un contrat MRH.</a:t>
                      </a:r>
                    </a:p>
                    <a:p>
                      <a:pPr marL="0" lvl="0" indent="0" defTabSz="914400" eaLnBrk="1" fontAlgn="auto" latinLnBrk="0" hangingPunct="1">
                        <a:spcBef>
                          <a:spcPts val="100"/>
                        </a:spcBef>
                        <a:spcAft>
                          <a:spcPts val="100"/>
                        </a:spcAft>
                        <a:buClr>
                          <a:srgbClr val="C00000"/>
                        </a:buClr>
                        <a:buSzTx/>
                        <a:buFontTx/>
                        <a:buNone/>
                        <a:tabLst>
                          <a:tab pos="179388" algn="l"/>
                        </a:tabLst>
                        <a:defRPr/>
                      </a:pPr>
                      <a:endParaRPr lang="fr-FR" sz="1000" dirty="0">
                        <a:solidFill>
                          <a:srgbClr val="000000"/>
                        </a:solidFill>
                        <a:latin typeface="+mn-lt"/>
                        <a:cs typeface="Arial"/>
                      </a:endParaRPr>
                    </a:p>
                    <a:p>
                      <a:pPr marL="0" marR="0" lvl="0" indent="0" algn="l" defTabSz="914400" rtl="0" eaLnBrk="1" fontAlgn="auto" latinLnBrk="0" hangingPunct="1">
                        <a:lnSpc>
                          <a:spcPct val="100000"/>
                        </a:lnSpc>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Cible 2 : </a:t>
                      </a:r>
                      <a:r>
                        <a:rPr lang="fr-FR" sz="1000" dirty="0">
                          <a:solidFill>
                            <a:srgbClr val="000000"/>
                          </a:solidFill>
                          <a:latin typeface="+mn-lt"/>
                          <a:cs typeface="Arial"/>
                        </a:rPr>
                        <a:t>Clients bancaires BP et JBP, Détenteurs d’un Crédit </a:t>
                      </a:r>
                      <a:r>
                        <a:rPr lang="fr-FR" sz="1000" dirty="0" err="1">
                          <a:solidFill>
                            <a:srgbClr val="000000"/>
                          </a:solidFill>
                          <a:latin typeface="+mn-lt"/>
                          <a:cs typeface="Arial"/>
                        </a:rPr>
                        <a:t>immo</a:t>
                      </a:r>
                      <a:r>
                        <a:rPr lang="fr-FR" sz="1000" dirty="0">
                          <a:solidFill>
                            <a:srgbClr val="000000"/>
                          </a:solidFill>
                          <a:latin typeface="+mn-lt"/>
                          <a:cs typeface="Arial"/>
                        </a:rPr>
                        <a:t> dont le capital restant dû ≥ 100 000 € avec une ADE contrat Groupe aujourd’hui.</a:t>
                      </a:r>
                    </a:p>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Non détenteur d’un contrat AUTO  et non Détenteur d’un contrat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Sécuriser notre portefeuille ADE par de la conquête MRH &amp; AUTO et </a:t>
                      </a:r>
                      <a:r>
                        <a:rPr kumimoji="0" lang="fr-FR" sz="1000" b="0" i="0" u="none" strike="noStrike" kern="0" cap="none" spc="0" normalizeH="0" baseline="0" noProof="0" dirty="0">
                          <a:ln>
                            <a:noFill/>
                          </a:ln>
                          <a:solidFill>
                            <a:srgbClr val="000000"/>
                          </a:solidFill>
                          <a:effectLst/>
                          <a:uLnTx/>
                          <a:uFillTx/>
                          <a:latin typeface="+mn-lt"/>
                          <a:ea typeface="+mn-ea"/>
                          <a:cs typeface="+mn-cs"/>
                          <a:sym typeface="Arial"/>
                        </a:rPr>
                        <a:t>fidéliser les clients à travers le multi-équipement en assurance.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Les assureurs traditionnels mettent en place des actions marketing auprès de leurs clients pour faire de la conquête ADE et récupérer des parts de marché.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Ils contactent nos clients en Caisse d’Epargne équipés d’un contrat MRH chez eux pour leur proposer leur ADE.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(cliqueurs Push &amp;  ouvreurs Emails)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AUTO-MRH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POUR CLIENTS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2624679"/>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23" y="188426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789B2ECB-C2AB-701C-1E46-C279E5CFE5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9980" y="342900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CE3A216-4F28-10BE-D6FA-29268CA56FE9}"/>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29781" y="2599315"/>
            <a:ext cx="393105" cy="314485"/>
          </a:xfrm>
          <a:prstGeom prst="rect">
            <a:avLst/>
          </a:prstGeom>
        </p:spPr>
      </p:pic>
      <p:pic>
        <p:nvPicPr>
          <p:cNvPr id="5" name="Image 4">
            <a:extLst>
              <a:ext uri="{FF2B5EF4-FFF2-40B4-BE49-F238E27FC236}">
                <a16:creationId xmlns:a16="http://schemas.microsoft.com/office/drawing/2014/main" id="{2C55723D-960B-4F9A-3576-C634C21FDDD7}"/>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6638" y="2974357"/>
            <a:ext cx="290120" cy="329325"/>
          </a:xfrm>
          <a:prstGeom prst="rect">
            <a:avLst/>
          </a:prstGeom>
        </p:spPr>
      </p:pic>
      <p:pic>
        <p:nvPicPr>
          <p:cNvPr id="6" name="Picture 6" descr="ADN Nations - Analyse de marché et conseil stratégique">
            <a:hlinkClick r:id="rId10" action="ppaction://hlinksldjump"/>
            <a:extLst>
              <a:ext uri="{FF2B5EF4-FFF2-40B4-BE49-F238E27FC236}">
                <a16:creationId xmlns:a16="http://schemas.microsoft.com/office/drawing/2014/main" id="{F312B5B7-CA1F-23CB-8944-5392B4010752}"/>
              </a:ext>
            </a:extLst>
          </p:cNvPr>
          <p:cNvPicPr>
            <a:picLocks noChangeAspect="1" noChangeArrowheads="1"/>
          </p:cNvPicPr>
          <p:nvPr/>
        </p:nvPicPr>
        <p:blipFill>
          <a:blip r:embed="rId1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548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281096"/>
          <a:ext cx="11544665" cy="494664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PRIO Q1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OU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JDne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JBPne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1 univers, segments éligibles en portefeuille (Premium OU Essentiel à Potentiel OU Potentiel OU Essentiel), non vus en 2023</a:t>
                      </a:r>
                      <a:endParaRPr lang="fr-FR" sz="1000" b="0" i="0" u="none" strike="noStrike" kern="1200" dirty="0">
                        <a:solidFill>
                          <a:schemeClr val="tx1">
                            <a:lumMod val="75000"/>
                            <a:lumOff val="25000"/>
                          </a:schemeClr>
                        </a:solidFill>
                        <a:effectLst/>
                        <a:highlight>
                          <a:srgbClr val="FFFF00"/>
                        </a:highligh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jeunes clients sont presque équipés.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univers complémentaire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PRIO Q1 JEUNES PRESQUE EQUIPE</a:t>
                      </a:r>
                      <a:endParaRPr lang="pt-B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MENTORING PARENTS OUVERTURE CDD ENFANT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Vise le(s) parent(s) dont l’enfant mineur vient d’ouvrir une Formule individuelle avec une carte bancaire.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Il s’agit de rappeler aux parents comment : piloter le compte et la carte de leur enfant à distance et connaître ce que leur enfant peut faire en toute autonomie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JEUNES</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MENTORING PARENTS CDD ENFANT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BOOSTER JEUNES MRH SANTE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Jeunes MRH et Santé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Proposer 6 mois offerts aux clients de 18 à 28 ans souscrivant à une Assurance MRH et/ou un contrat Garantie Santé côté Je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JEUNES BOOSTER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MRH SANTE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rPr>
                        <a:t>     PDO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ENFANT ABONNEMENT PRESSE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ayant souscrit à un abonnement magazine enfant via notre partenaire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Dekuple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conquête en réalisant une EER avec les enfants de nos clients.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ENFANT ABONNEMENT PRESSE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36377"/>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ENFANT DOSSIER IMMO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ayant réalisé un crédit immobilier en N-1 avec enfant mineur non client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conquête en réalisant une EER avec les enfants de nos clients.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ENFANT DOSSIER IMMO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7798520"/>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des </a:t>
            </a:r>
            <a:r>
              <a:rPr lang="fr-FR" dirty="0">
                <a:solidFill>
                  <a:srgbClr val="C00000"/>
                </a:solidFill>
                <a:latin typeface="Montserrat Black"/>
              </a:rPr>
              <a:t>Jeunes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248948"/>
            <a:ext cx="11572874" cy="500110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2" descr="Panneau de route prioritaire en France — Wikipédia">
            <a:extLst>
              <a:ext uri="{FF2B5EF4-FFF2-40B4-BE49-F238E27FC236}">
                <a16:creationId xmlns:a16="http://schemas.microsoft.com/office/drawing/2014/main" id="{E50A1D24-A19C-AEA8-C514-C90057EF2AF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19770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e &quot;Fait Maison&quot;... - La Causerie des Chartrons">
            <a:extLst>
              <a:ext uri="{FF2B5EF4-FFF2-40B4-BE49-F238E27FC236}">
                <a16:creationId xmlns:a16="http://schemas.microsoft.com/office/drawing/2014/main" id="{74B45B98-B926-88CC-436A-EDA7D9F3863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45830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253A4359-3180-E207-65AA-F917C8BD5384}"/>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7240" y="2987626"/>
            <a:ext cx="366668" cy="293335"/>
          </a:xfrm>
          <a:prstGeom prst="rect">
            <a:avLst/>
          </a:prstGeom>
        </p:spPr>
      </p:pic>
      <p:pic>
        <p:nvPicPr>
          <p:cNvPr id="7" name="Image 6">
            <a:extLst>
              <a:ext uri="{FF2B5EF4-FFF2-40B4-BE49-F238E27FC236}">
                <a16:creationId xmlns:a16="http://schemas.microsoft.com/office/drawing/2014/main" id="{B6BAFBA1-DA4E-8C74-7A4A-B604A8074151}"/>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47240" y="3363557"/>
            <a:ext cx="320001" cy="266668"/>
          </a:xfrm>
          <a:prstGeom prst="rect">
            <a:avLst/>
          </a:prstGeom>
        </p:spPr>
      </p:pic>
      <p:pic>
        <p:nvPicPr>
          <p:cNvPr id="8" name="Image 7">
            <a:extLst>
              <a:ext uri="{FF2B5EF4-FFF2-40B4-BE49-F238E27FC236}">
                <a16:creationId xmlns:a16="http://schemas.microsoft.com/office/drawing/2014/main" id="{57E90B13-6674-1844-647F-32DAB11FC438}"/>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7240" y="3893065"/>
            <a:ext cx="366668" cy="293335"/>
          </a:xfrm>
          <a:prstGeom prst="rect">
            <a:avLst/>
          </a:prstGeom>
        </p:spPr>
      </p:pic>
      <p:pic>
        <p:nvPicPr>
          <p:cNvPr id="9" name="Image 8">
            <a:extLst>
              <a:ext uri="{FF2B5EF4-FFF2-40B4-BE49-F238E27FC236}">
                <a16:creationId xmlns:a16="http://schemas.microsoft.com/office/drawing/2014/main" id="{F06C0A46-0934-530B-6013-E57F8694E0C3}"/>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0573" y="4162867"/>
            <a:ext cx="320001" cy="266668"/>
          </a:xfrm>
          <a:prstGeom prst="rect">
            <a:avLst/>
          </a:prstGeom>
        </p:spPr>
      </p:pic>
      <p:pic>
        <p:nvPicPr>
          <p:cNvPr id="4" name="Picture 6" descr="ATELIER CAPILLAIRE">
            <a:extLst>
              <a:ext uri="{FF2B5EF4-FFF2-40B4-BE49-F238E27FC236}">
                <a16:creationId xmlns:a16="http://schemas.microsoft.com/office/drawing/2014/main" id="{965B3850-DA00-E1A6-87F3-739E210EA88E}"/>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71554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TELIER CAPILLAIRE">
            <a:extLst>
              <a:ext uri="{FF2B5EF4-FFF2-40B4-BE49-F238E27FC236}">
                <a16:creationId xmlns:a16="http://schemas.microsoft.com/office/drawing/2014/main" id="{01369D2A-59C9-78FA-31E5-D412B39E2D56}"/>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363994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TELIER CAPILLAIRE">
            <a:extLst>
              <a:ext uri="{FF2B5EF4-FFF2-40B4-BE49-F238E27FC236}">
                <a16:creationId xmlns:a16="http://schemas.microsoft.com/office/drawing/2014/main" id="{0F6F361B-A498-882D-FC3F-DBB6F1382264}"/>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7199" y="27261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Page 2 | Recurrent Images - Free Download on Freepik">
            <a:extLst>
              <a:ext uri="{FF2B5EF4-FFF2-40B4-BE49-F238E27FC236}">
                <a16:creationId xmlns:a16="http://schemas.microsoft.com/office/drawing/2014/main" id="{55055D17-15D2-8ECA-0482-BA1EB25F1CD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774" y="345877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Page 2 | Recurrent Images - Free Download on Freepik">
            <a:extLst>
              <a:ext uri="{FF2B5EF4-FFF2-40B4-BE49-F238E27FC236}">
                <a16:creationId xmlns:a16="http://schemas.microsoft.com/office/drawing/2014/main" id="{776EC085-471D-EF6C-AC31-38E8B3A43E8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774" y="510760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Page 2 | Recurrent Images - Free Download on Freepik">
            <a:extLst>
              <a:ext uri="{FF2B5EF4-FFF2-40B4-BE49-F238E27FC236}">
                <a16:creationId xmlns:a16="http://schemas.microsoft.com/office/drawing/2014/main" id="{1D124069-CAC4-1B49-3A71-1699AE15991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774" y="590357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ADN Nations - Analyse de marché et conseil stratégique">
            <a:hlinkClick r:id="rId12" action="ppaction://hlinksldjump"/>
            <a:extLst>
              <a:ext uri="{FF2B5EF4-FFF2-40B4-BE49-F238E27FC236}">
                <a16:creationId xmlns:a16="http://schemas.microsoft.com/office/drawing/2014/main" id="{69FF7F4E-9593-CCA2-C189-0BC618B75168}"/>
              </a:ext>
            </a:extLst>
          </p:cNvPr>
          <p:cNvPicPr>
            <a:picLocks noChangeAspect="1" noChangeArrowheads="1"/>
          </p:cNvPicPr>
          <p:nvPr/>
        </p:nvPicPr>
        <p:blipFill>
          <a:blip r:embed="rId13"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435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1720" y="1167611"/>
          <a:ext cx="11544665" cy="504544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40251">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1068971">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Jeune venant d’avoir 18 ans et détenant une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une MEG si la carte n’est plus adaptée au client.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1068971">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JEUNES ANNIVERSAIRE 18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venant d’avoir 18 ans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 1</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er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RDV pour adapter son équipement bancaire et initier la relation de partenariat et commerciale entre ce jeune client et son conseiller.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JEUNES ANNIVERSAIRE 18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68816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EQUIPEMENT BANCA JEUNE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entre 18 et 28 ans inclus n’ayant pas de carte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 client d’une carte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EQUIPEMENT BANCA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68816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 RISQUE ATTRITION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entre 12 et 28 ans, venant de passer « e » en « 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Reprendre contact avec le client afin d’éviter son attrition et renouer les liens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 RISQUE ATTRITION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36377"/>
                  </a:ext>
                </a:extLst>
              </a:tr>
              <a:tr h="89093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JEUNES AVEC UN LIVRET A &gt; 5000 EUROS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évoquée et proposée par les DR.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Jeunes de 18 à 28 ans de détenteurs d’un livret A &gt; 5000€ non vus sur les 3 derniers mois.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LIV. A &gt; 5000€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0598543"/>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des </a:t>
            </a:r>
            <a:r>
              <a:rPr lang="fr-FR" dirty="0">
                <a:solidFill>
                  <a:srgbClr val="C00000"/>
                </a:solidFill>
                <a:latin typeface="Montserrat Black"/>
              </a:rPr>
              <a:t>Jeunes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1135464"/>
            <a:ext cx="11572874" cy="504544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2" descr="Le &quot;Fait Maison&quot;... - La Causerie des Chartrons">
            <a:extLst>
              <a:ext uri="{FF2B5EF4-FFF2-40B4-BE49-F238E27FC236}">
                <a16:creationId xmlns:a16="http://schemas.microsoft.com/office/drawing/2014/main" id="{77302E81-1987-1D80-9424-BB5AEC1264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579451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Page 2 | Recurrent Images - Free Download on Freepik">
            <a:extLst>
              <a:ext uri="{FF2B5EF4-FFF2-40B4-BE49-F238E27FC236}">
                <a16:creationId xmlns:a16="http://schemas.microsoft.com/office/drawing/2014/main" id="{B8454798-EDA3-AE95-BF8B-DFBEFB0EA1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8077" y="362766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DBDC2F28-FF03-A4EA-6F4B-5DA5A7E6C51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8077" y="255778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239AA780-6026-1E14-25A4-2B901CB8B43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8077" y="504954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1002279E-75AE-CBA2-3ECD-F96E71F07FE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1490" y="585090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DN Nations - Analyse de marché et conseil stratégique">
            <a:hlinkClick r:id="rId8" action="ppaction://hlinksldjump"/>
            <a:extLst>
              <a:ext uri="{FF2B5EF4-FFF2-40B4-BE49-F238E27FC236}">
                <a16:creationId xmlns:a16="http://schemas.microsoft.com/office/drawing/2014/main" id="{5C515008-1F2E-0A67-3688-1907E1B9FFA6}"/>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9C05E49F-8B02-BDF1-ADE7-367D5A92BBE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1490" y="435391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173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6439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A50021"/>
                          </a:solidFill>
                          <a:effectLst/>
                          <a:latin typeface="Arial" panose="020B0604020202020204" pitchFamily="34" charset="0"/>
                          <a:ea typeface="+mn-ea"/>
                          <a:cs typeface="+mn-cs"/>
                        </a:rPr>
                        <a:t>PAPERNEST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 Jeunes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 18 et 35 ans, bancarisés principaux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 budget tendu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 18 et 65 ans, bancarisés principaux et flux créditeur &gt; 1000€ par mois, sur 3 mois consécutifs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Récurrent – « Projet de déménagement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majeurs ayant signé leur offre de prêt immobilier dans les 45 derniers jours ou ayant débloqué leurs fonds de prêt immobilier dans les 21 derniers jours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L'objectif est d'accompagner les clients Particuliers sur l’optimisation de leurs abonnements du quotidien (mobile, internet, gaz, électricité)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PAPERNEST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A50021"/>
                          </a:solidFill>
                          <a:effectLst/>
                          <a:latin typeface="Arial" panose="020B0604020202020204" pitchFamily="34" charset="0"/>
                          <a:ea typeface="+mn-ea"/>
                          <a:cs typeface="+mn-cs"/>
                          <a:sym typeface="Arial"/>
                        </a:rPr>
                        <a:t>CAMPAGNE FORMULE FAMILLE : CONQUÊTE JEUNES &amp; ACCOMPAGNEMENT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majeur avec au moins 1 enfant âgé de 12 à 17 ans non-détenteurs d’une carte de paiement.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Accompagnement de votre enfant pour le début de l’autonomie bancaire à travers l’équipement en cartes de paiement.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CONQ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ENFANT MINEUR</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0357967"/>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A50021"/>
                          </a:solidFill>
                          <a:effectLst/>
                          <a:latin typeface="Arial" panose="020B0604020202020204" pitchFamily="34" charset="0"/>
                          <a:ea typeface="+mn-ea"/>
                          <a:cs typeface="+mn-cs"/>
                          <a:sym typeface="Arial"/>
                        </a:rPr>
                        <a:t>LEVÉES D’ANONYMAT POSITIVES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noté la CEGEE 9/10 au questionnaire de satisfaction et ayant levé l’anonymat. </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Capitaliser sur la satisfaction des clients pour développer la conquête par la reco active et notre offre de parrainage.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CLIENT SATISFAIT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10389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Conquête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730151"/>
          </a:xfrm>
          <a:prstGeom prst="rect">
            <a:avLst/>
          </a:prstGeom>
          <a:noFill/>
          <a:ln w="76200">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33102416-F7DF-B8AA-911F-9D93E23EDC67}"/>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pic>
        <p:nvPicPr>
          <p:cNvPr id="3" name="Image 2">
            <a:extLst>
              <a:ext uri="{FF2B5EF4-FFF2-40B4-BE49-F238E27FC236}">
                <a16:creationId xmlns:a16="http://schemas.microsoft.com/office/drawing/2014/main" id="{CAD1C367-D45D-F926-8B21-5F782EA73519}"/>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97859" y="2640046"/>
            <a:ext cx="246668" cy="280001"/>
          </a:xfrm>
          <a:prstGeom prst="rect">
            <a:avLst/>
          </a:prstGeom>
        </p:spPr>
      </p:pic>
      <p:pic>
        <p:nvPicPr>
          <p:cNvPr id="4" name="Image 3">
            <a:extLst>
              <a:ext uri="{FF2B5EF4-FFF2-40B4-BE49-F238E27FC236}">
                <a16:creationId xmlns:a16="http://schemas.microsoft.com/office/drawing/2014/main" id="{899675A6-1CDA-F438-1DA2-D1374A2E769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7859" y="2353265"/>
            <a:ext cx="366668" cy="293335"/>
          </a:xfrm>
          <a:prstGeom prst="rect">
            <a:avLst/>
          </a:prstGeom>
        </p:spPr>
      </p:pic>
      <p:pic>
        <p:nvPicPr>
          <p:cNvPr id="5" name="Picture 2" descr="Le &quot;Fait Maison&quot;... - La Causerie des Chartrons">
            <a:extLst>
              <a:ext uri="{FF2B5EF4-FFF2-40B4-BE49-F238E27FC236}">
                <a16:creationId xmlns:a16="http://schemas.microsoft.com/office/drawing/2014/main" id="{554DB973-EC74-F41E-4915-D812B981CB4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0431" y="3726707"/>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e &quot;Fait Maison&quot;... - La Causerie des Chartrons">
            <a:extLst>
              <a:ext uri="{FF2B5EF4-FFF2-40B4-BE49-F238E27FC236}">
                <a16:creationId xmlns:a16="http://schemas.microsoft.com/office/drawing/2014/main" id="{1472C860-B100-1449-DDE2-C1BCDB7B8F8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0431" y="487588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age 2 | Recurrent Images - Free Download on Freepik">
            <a:extLst>
              <a:ext uri="{FF2B5EF4-FFF2-40B4-BE49-F238E27FC236}">
                <a16:creationId xmlns:a16="http://schemas.microsoft.com/office/drawing/2014/main" id="{E872E306-14FD-E9A4-DDAA-3280A7FA119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68122" y="444561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D473345B-A036-8923-D02E-7551EE5F00D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87172" y="546685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TELIER CAPILLAIRE">
            <a:extLst>
              <a:ext uri="{FF2B5EF4-FFF2-40B4-BE49-F238E27FC236}">
                <a16:creationId xmlns:a16="http://schemas.microsoft.com/office/drawing/2014/main" id="{B7457528-FA6D-533B-3F2A-3CCAAD7DAD89}"/>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93402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age 2 | Recurrent Images - Free Download on Freepik">
            <a:extLst>
              <a:ext uri="{FF2B5EF4-FFF2-40B4-BE49-F238E27FC236}">
                <a16:creationId xmlns:a16="http://schemas.microsoft.com/office/drawing/2014/main" id="{4D2B54EB-8C23-8ACD-95AD-2A4F201EA36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49072" y="305333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DN Nations - Analyse de marché et conseil stratégique">
            <a:hlinkClick r:id="rId11" action="ppaction://hlinksldjump"/>
            <a:extLst>
              <a:ext uri="{FF2B5EF4-FFF2-40B4-BE49-F238E27FC236}">
                <a16:creationId xmlns:a16="http://schemas.microsoft.com/office/drawing/2014/main" id="{A1292452-0489-A690-0557-AD9DD6314429}"/>
              </a:ext>
            </a:extLst>
          </p:cNvPr>
          <p:cNvPicPr>
            <a:picLocks noChangeAspect="1" noChangeArrowheads="1"/>
          </p:cNvPicPr>
          <p:nvPr/>
        </p:nvPicPr>
        <p:blipFill>
          <a:blip r:embed="rId12"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D756873-487F-9ECB-F65D-E917947338D3}"/>
              </a:ext>
            </a:extLst>
          </p:cNvPr>
          <p:cNvPicPr>
            <a:picLocks noChangeAspect="1"/>
          </p:cNvPicPr>
          <p:nvPr/>
        </p:nvPicPr>
        <p:blipFill>
          <a:blip r:embed="rId13">
            <a:clrChange>
              <a:clrFrom>
                <a:srgbClr val="FFFFFF"/>
              </a:clrFrom>
              <a:clrTo>
                <a:srgbClr val="FFFFFF">
                  <a:alpha val="0"/>
                </a:srgbClr>
              </a:clrTo>
            </a:clrChange>
            <a:grayscl/>
          </a:blip>
          <a:stretch>
            <a:fillRect/>
          </a:stretch>
        </p:blipFill>
        <p:spPr>
          <a:xfrm>
            <a:off x="11474763" y="2926827"/>
            <a:ext cx="387454" cy="322879"/>
          </a:xfrm>
          <a:prstGeom prst="rect">
            <a:avLst/>
          </a:prstGeom>
        </p:spPr>
      </p:pic>
    </p:spTree>
    <p:extLst>
      <p:ext uri="{BB962C8B-B14F-4D97-AF65-F5344CB8AC3E}">
        <p14:creationId xmlns:p14="http://schemas.microsoft.com/office/powerpoint/2010/main" val="1842035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37694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Q1 POUVOIR D’ACHAT ENERGIE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Cible 1: clients BP de 25 à 65 ans, BP, utilisation de l’événement client «dépense fioul et gaz) ou Clients DPE E, F et G</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Cible 2 : clients BP de 25 à 35 ans, ET Flux créditeur &gt; 1000€ par mois, sur 3 mois consécutifs OU • Notes BALE II de 1 à 6 inclus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Cible 3 : Budget tendu. Clients ayant entre 25 et 65 ans, personnes physiques, bancarisés principaux avec Flux créditeur &gt; 1000€ par mois, sur 3 mois consécutifs ET • Compte débiteur au moins 1 fois dans les 3 mois précédents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Communiquer sur notre accompagnement pour permettre à nos clients de réaliser des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économies sur les dépenses du quotidien (principalement gaz et électricité)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Apporter des solutions concrètes et gratuites à nos clients en orientant vers des partenaires de confiance.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appétents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Cozynergiy</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Papernest</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Q1 ASSURANCE-VIE RESPONSABLE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En conquête​ :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18-45 ans, non détenteurs ASV​, ET SF &gt; 20K€​ OU ayant navigué sur les pages green.</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En activation​ :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18-69 ans inclus​, détenteurs ASV​, sans versement libre depuis 1 an​, ET SF &gt; 20K€​ OU ayant un Profil QFD sensibilisé ou impliqué.</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et activation e s’appuyant sur le QFD et le caractère responsable de l’assurance-vie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ASSURANCE-VIE RESPONSABLE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00B050"/>
                </a:solidFill>
                <a:latin typeface="Montserrat Black"/>
              </a:rPr>
              <a:t>Green</a:t>
            </a:r>
            <a:endParaRPr lang="fr-FR"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3769432"/>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33102416-F7DF-B8AA-911F-9D93E23EDC67}"/>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pic>
        <p:nvPicPr>
          <p:cNvPr id="3" name="Image 2">
            <a:extLst>
              <a:ext uri="{FF2B5EF4-FFF2-40B4-BE49-F238E27FC236}">
                <a16:creationId xmlns:a16="http://schemas.microsoft.com/office/drawing/2014/main" id="{EF525EE2-79D9-C59F-33DB-C224DB4D0625}"/>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6908" y="2451557"/>
            <a:ext cx="363205" cy="290565"/>
          </a:xfrm>
          <a:prstGeom prst="rect">
            <a:avLst/>
          </a:prstGeom>
        </p:spPr>
      </p:pic>
      <p:pic>
        <p:nvPicPr>
          <p:cNvPr id="4" name="Image 3">
            <a:extLst>
              <a:ext uri="{FF2B5EF4-FFF2-40B4-BE49-F238E27FC236}">
                <a16:creationId xmlns:a16="http://schemas.microsoft.com/office/drawing/2014/main" id="{76459529-C355-DFB6-761C-2BDC6097858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60022" y="2719586"/>
            <a:ext cx="244339" cy="277357"/>
          </a:xfrm>
          <a:prstGeom prst="rect">
            <a:avLst/>
          </a:prstGeom>
        </p:spPr>
      </p:pic>
      <p:pic>
        <p:nvPicPr>
          <p:cNvPr id="5" name="Image 4">
            <a:extLst>
              <a:ext uri="{FF2B5EF4-FFF2-40B4-BE49-F238E27FC236}">
                <a16:creationId xmlns:a16="http://schemas.microsoft.com/office/drawing/2014/main" id="{6AF7A5A7-8A94-B989-8CC2-FFDF36DA0150}"/>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6887" y="2968298"/>
            <a:ext cx="316979" cy="264150"/>
          </a:xfrm>
          <a:prstGeom prst="rect">
            <a:avLst/>
          </a:prstGeom>
        </p:spPr>
      </p:pic>
      <p:pic>
        <p:nvPicPr>
          <p:cNvPr id="6" name="Image 5">
            <a:extLst>
              <a:ext uri="{FF2B5EF4-FFF2-40B4-BE49-F238E27FC236}">
                <a16:creationId xmlns:a16="http://schemas.microsoft.com/office/drawing/2014/main" id="{C7B690EB-93A7-9FAF-2D80-2587A6FA6D5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5373" y="4034820"/>
            <a:ext cx="363205" cy="290565"/>
          </a:xfrm>
          <a:prstGeom prst="rect">
            <a:avLst/>
          </a:prstGeom>
        </p:spPr>
      </p:pic>
      <p:pic>
        <p:nvPicPr>
          <p:cNvPr id="8" name="Image 7">
            <a:extLst>
              <a:ext uri="{FF2B5EF4-FFF2-40B4-BE49-F238E27FC236}">
                <a16:creationId xmlns:a16="http://schemas.microsoft.com/office/drawing/2014/main" id="{419E0DAF-982C-4F4E-44EB-8B7DAEECBA9F}"/>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61484" y="4331426"/>
            <a:ext cx="316979" cy="264150"/>
          </a:xfrm>
          <a:prstGeom prst="rect">
            <a:avLst/>
          </a:prstGeom>
        </p:spPr>
      </p:pic>
      <p:pic>
        <p:nvPicPr>
          <p:cNvPr id="7" name="Picture 6" descr="ATELIER CAPILLAIRE">
            <a:extLst>
              <a:ext uri="{FF2B5EF4-FFF2-40B4-BE49-F238E27FC236}">
                <a16:creationId xmlns:a16="http://schemas.microsoft.com/office/drawing/2014/main" id="{74ED8A2A-C5FA-97E2-257E-F4FE40A137E6}"/>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93402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ADN Nations - Analyse de marché et conseil stratégique">
            <a:hlinkClick r:id="rId10" action="ppaction://hlinksldjump"/>
            <a:extLst>
              <a:ext uri="{FF2B5EF4-FFF2-40B4-BE49-F238E27FC236}">
                <a16:creationId xmlns:a16="http://schemas.microsoft.com/office/drawing/2014/main" id="{49852F14-E588-1B26-55E6-28BD69B8915F}"/>
              </a:ext>
            </a:extLst>
          </p:cNvPr>
          <p:cNvPicPr>
            <a:picLocks noChangeAspect="1" noChangeArrowheads="1"/>
          </p:cNvPicPr>
          <p:nvPr/>
        </p:nvPicPr>
        <p:blipFill>
          <a:blip r:embed="rId1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8816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0333" y="1384161"/>
          <a:ext cx="10947870" cy="4836232"/>
        </p:xfrm>
        <a:graphic>
          <a:graphicData uri="http://schemas.openxmlformats.org/drawingml/2006/table">
            <a:tbl>
              <a:tblPr firstRow="1" bandRow="1">
                <a:tableStyleId>{2D5ABB26-0587-4C30-8999-92F81FD0307C}</a:tableStyleId>
              </a:tblPr>
              <a:tblGrid>
                <a:gridCol w="2301341">
                  <a:extLst>
                    <a:ext uri="{9D8B030D-6E8A-4147-A177-3AD203B41FA5}">
                      <a16:colId xmlns:a16="http://schemas.microsoft.com/office/drawing/2014/main" val="3904243132"/>
                    </a:ext>
                  </a:extLst>
                </a:gridCol>
                <a:gridCol w="2439993">
                  <a:extLst>
                    <a:ext uri="{9D8B030D-6E8A-4147-A177-3AD203B41FA5}">
                      <a16:colId xmlns:a16="http://schemas.microsoft.com/office/drawing/2014/main" val="3474167940"/>
                    </a:ext>
                  </a:extLst>
                </a:gridCol>
                <a:gridCol w="3011118">
                  <a:extLst>
                    <a:ext uri="{9D8B030D-6E8A-4147-A177-3AD203B41FA5}">
                      <a16:colId xmlns:a16="http://schemas.microsoft.com/office/drawing/2014/main" val="3039548512"/>
                    </a:ext>
                  </a:extLst>
                </a:gridCol>
                <a:gridCol w="704815">
                  <a:extLst>
                    <a:ext uri="{9D8B030D-6E8A-4147-A177-3AD203B41FA5}">
                      <a16:colId xmlns:a16="http://schemas.microsoft.com/office/drawing/2014/main" val="3531946289"/>
                    </a:ext>
                  </a:extLst>
                </a:gridCol>
                <a:gridCol w="1680497">
                  <a:extLst>
                    <a:ext uri="{9D8B030D-6E8A-4147-A177-3AD203B41FA5}">
                      <a16:colId xmlns:a16="http://schemas.microsoft.com/office/drawing/2014/main" val="1611482222"/>
                    </a:ext>
                  </a:extLst>
                </a:gridCol>
                <a:gridCol w="810106">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Conquête Epargne -Conquérir et Equiper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18-69 ans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 détenteurs ASV ou PERI ou PEA</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score souscription assurance vie</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soit liquidités (SF tous livrets) &gt;15 K€</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soit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6 mois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soit détenteurs d'un PEL &gt; 10 ans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1"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A≥22 000 € et/ou LDDS ≥12 k€ et/ ou LEP ≥10k€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Accompagner nos clients dans l’équipement en épargne et en retraite. Personnaliser le conseil en capitalisant sur l’approche globale épargne pour adapter notre réponse client en fonction de ses projets à court, moyen et long terme et en s’appuyant sur nos offres d’épargne complémentaires</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CONQUETE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Bilan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détenteurs d’un PEL ou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Quadreto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ou CAT ou ASV</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score versement complémentaire</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vus en 2023</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avec conjoints/enfants non équipés</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avec mouvements créditeurs importants (&gt;5k€ hors crédit conso, IZI et rachat ASV)</a:t>
                      </a:r>
                    </a:p>
                    <a:p>
                      <a:pPr marL="171450" indent="-171450">
                        <a:buFontTx/>
                        <a:buChar cha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1"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A≥22 000 € et/ou LDDS ≥12 k€ et/ ou LEP ≥10k€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Affirmer notre approche globale de l’épargne en proposant un rendez-vous Bilan Epargne personnalisé à nos clients, pour leur montrer l’intérêt de mixer leur épargne face au contexte de marché.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BILAN EPARGNE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30554" y="1384161"/>
            <a:ext cx="10967650" cy="486055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2" name="ZoneTexte 1">
            <a:extLst>
              <a:ext uri="{FF2B5EF4-FFF2-40B4-BE49-F238E27FC236}">
                <a16:creationId xmlns:a16="http://schemas.microsoft.com/office/drawing/2014/main" id="{A6F7F550-817C-DA4A-9246-87307FC961DD}"/>
              </a:ext>
            </a:extLst>
          </p:cNvPr>
          <p:cNvSpPr txBox="1"/>
          <p:nvPr/>
        </p:nvSpPr>
        <p:spPr>
          <a:xfrm>
            <a:off x="8349553" y="2871195"/>
            <a:ext cx="628698" cy="276999"/>
          </a:xfrm>
          <a:prstGeom prst="rect">
            <a:avLst/>
          </a:prstGeom>
          <a:noFill/>
        </p:spPr>
        <p:txBody>
          <a:bodyPr wrap="none" rtlCol="0">
            <a:spAutoFit/>
          </a:bodyPr>
          <a:lstStyle/>
          <a:p>
            <a:r>
              <a:rPr lang="fr-FR" sz="1200" dirty="0"/>
              <a:t>GERC</a:t>
            </a:r>
          </a:p>
        </p:txBody>
      </p:sp>
      <p:pic>
        <p:nvPicPr>
          <p:cNvPr id="5" name="Image 4">
            <a:extLst>
              <a:ext uri="{FF2B5EF4-FFF2-40B4-BE49-F238E27FC236}">
                <a16:creationId xmlns:a16="http://schemas.microsoft.com/office/drawing/2014/main" id="{46B736EA-A5F3-E29E-5777-3C858B8381AE}"/>
              </a:ext>
            </a:extLst>
          </p:cNvPr>
          <p:cNvPicPr>
            <a:picLocks noChangeAspect="1"/>
          </p:cNvPicPr>
          <p:nvPr/>
        </p:nvPicPr>
        <p:blipFill>
          <a:blip r:embed="rId8"/>
          <a:stretch>
            <a:fillRect/>
          </a:stretch>
        </p:blipFill>
        <p:spPr>
          <a:xfrm>
            <a:off x="10807844" y="2153178"/>
            <a:ext cx="566977" cy="1213209"/>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349553" y="4995424"/>
            <a:ext cx="628698" cy="276999"/>
          </a:xfrm>
          <a:prstGeom prst="rect">
            <a:avLst/>
          </a:prstGeom>
          <a:noFill/>
        </p:spPr>
        <p:txBody>
          <a:bodyPr wrap="none" rtlCol="0">
            <a:spAutoFit/>
          </a:bodyPr>
          <a:lstStyle/>
          <a:p>
            <a:r>
              <a:rPr lang="fr-FR" sz="1200" dirty="0"/>
              <a:t>GERC</a:t>
            </a:r>
          </a:p>
        </p:txBody>
      </p:sp>
      <p:pic>
        <p:nvPicPr>
          <p:cNvPr id="7" name="Image 6">
            <a:extLst>
              <a:ext uri="{FF2B5EF4-FFF2-40B4-BE49-F238E27FC236}">
                <a16:creationId xmlns:a16="http://schemas.microsoft.com/office/drawing/2014/main" id="{CD97C85E-4192-CDD7-0C0D-D17210D18B7C}"/>
              </a:ext>
            </a:extLst>
          </p:cNvPr>
          <p:cNvPicPr>
            <a:picLocks noChangeAspect="1"/>
          </p:cNvPicPr>
          <p:nvPr/>
        </p:nvPicPr>
        <p:blipFill>
          <a:blip r:embed="rId8"/>
          <a:stretch>
            <a:fillRect/>
          </a:stretch>
        </p:blipFill>
        <p:spPr>
          <a:xfrm>
            <a:off x="10807843" y="4467111"/>
            <a:ext cx="566977" cy="1213209"/>
          </a:xfrm>
          <a:prstGeom prst="rect">
            <a:avLst/>
          </a:prstGeom>
        </p:spPr>
      </p:pic>
    </p:spTree>
    <p:extLst>
      <p:ext uri="{BB962C8B-B14F-4D97-AF65-F5344CB8AC3E}">
        <p14:creationId xmlns:p14="http://schemas.microsoft.com/office/powerpoint/2010/main" val="3886685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2448" y="972465"/>
          <a:ext cx="10909774" cy="5233188"/>
        </p:xfrm>
        <a:graphic>
          <a:graphicData uri="http://schemas.openxmlformats.org/drawingml/2006/table">
            <a:tbl>
              <a:tblPr firstRow="1" bandRow="1">
                <a:tableStyleId>{2D5ABB26-0587-4C30-8999-92F81FD0307C}</a:tableStyleId>
              </a:tblPr>
              <a:tblGrid>
                <a:gridCol w="2275087">
                  <a:extLst>
                    <a:ext uri="{9D8B030D-6E8A-4147-A177-3AD203B41FA5}">
                      <a16:colId xmlns:a16="http://schemas.microsoft.com/office/drawing/2014/main" val="3904243132"/>
                    </a:ext>
                  </a:extLst>
                </a:gridCol>
                <a:gridCol w="2428151">
                  <a:extLst>
                    <a:ext uri="{9D8B030D-6E8A-4147-A177-3AD203B41FA5}">
                      <a16:colId xmlns:a16="http://schemas.microsoft.com/office/drawing/2014/main" val="3474167940"/>
                    </a:ext>
                  </a:extLst>
                </a:gridCol>
                <a:gridCol w="3011118">
                  <a:extLst>
                    <a:ext uri="{9D8B030D-6E8A-4147-A177-3AD203B41FA5}">
                      <a16:colId xmlns:a16="http://schemas.microsoft.com/office/drawing/2014/main" val="3039548512"/>
                    </a:ext>
                  </a:extLst>
                </a:gridCol>
                <a:gridCol w="704815">
                  <a:extLst>
                    <a:ext uri="{9D8B030D-6E8A-4147-A177-3AD203B41FA5}">
                      <a16:colId xmlns:a16="http://schemas.microsoft.com/office/drawing/2014/main" val="3531946289"/>
                    </a:ext>
                  </a:extLst>
                </a:gridCol>
                <a:gridCol w="1680497">
                  <a:extLst>
                    <a:ext uri="{9D8B030D-6E8A-4147-A177-3AD203B41FA5}">
                      <a16:colId xmlns:a16="http://schemas.microsoft.com/office/drawing/2014/main" val="1611482222"/>
                    </a:ext>
                  </a:extLst>
                </a:gridCol>
                <a:gridCol w="810106">
                  <a:extLst>
                    <a:ext uri="{9D8B030D-6E8A-4147-A177-3AD203B41FA5}">
                      <a16:colId xmlns:a16="http://schemas.microsoft.com/office/drawing/2014/main" val="1807294722"/>
                    </a:ext>
                  </a:extLst>
                </a:gridCol>
              </a:tblGrid>
              <a:tr h="591645">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81996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Préparer sa transmission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Premium HDG, GP,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- 60 à 80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ASV</a:t>
                      </a:r>
                    </a:p>
                    <a:p>
                      <a:pPr marR="0" algn="l" rtl="0" eaLnBrk="1" hangingPunct="1">
                        <a:lnSpc>
                          <a:spcPct val="100000"/>
                        </a:lnSpc>
                        <a:spcBef>
                          <a:spcPts val="0"/>
                        </a:spcBef>
                        <a:spcAft>
                          <a:spcPts val="0"/>
                        </a:spcAft>
                        <a:buNone/>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en prévoyance et en ASV, le conjoint et les enfants, avec l’appui de l’Option Transmission</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PREPARER SA TRANSMISSION</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207317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particuliers 18-69 ans inclus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Versement PEA</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détenteurs PEA et/ou PEA PME avec versements ≤150 𝑘€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mono parts sociales ou sans titres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sans titres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0"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A≥22 950 € et/ou LDDS ≥12 k€ et/ou LEP ≥7,7k€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Conseiller à nos clients d’activer leur PEA et proposer le FCP PARMA PEA commercialisable jusqu’au 07 février 2024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BILAN EPARGNE : ACTIVATION PEA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r h="167424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Conquête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particuliers 18-69 ans inclus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appétence PEA</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non détenteurs PEA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détenteurs d’avoirs externes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d’ASV avec mini 30% d’UC</a:t>
                      </a:r>
                    </a:p>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0"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A≥22 950 € et/ou LDDS ≥12 k€ et/ou LEP ≥7,7k€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Conseiller à nos clients d’ouvrir un PEA et proposer le FCP PARMA PEA commercialisable jusqu’au 07 février 2024 ainsi que des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BILAN EPARGNE : CONQUETE PEA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3210378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951774"/>
            <a:ext cx="10967650" cy="525387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317469" y="3290500"/>
            <a:ext cx="628698" cy="276999"/>
          </a:xfrm>
          <a:prstGeom prst="rect">
            <a:avLst/>
          </a:prstGeom>
          <a:noFill/>
        </p:spPr>
        <p:txBody>
          <a:bodyPr wrap="none" rtlCol="0">
            <a:spAutoFit/>
          </a:bodyPr>
          <a:lstStyle/>
          <a:p>
            <a:r>
              <a:rPr lang="fr-FR" sz="1200" dirty="0"/>
              <a:t>GERC</a:t>
            </a:r>
          </a:p>
        </p:txBody>
      </p:sp>
      <p:sp>
        <p:nvSpPr>
          <p:cNvPr id="8" name="ZoneTexte 7">
            <a:extLst>
              <a:ext uri="{FF2B5EF4-FFF2-40B4-BE49-F238E27FC236}">
                <a16:creationId xmlns:a16="http://schemas.microsoft.com/office/drawing/2014/main" id="{A9DE2AA4-66E9-B55F-755F-7ACD0C9FF0F6}"/>
              </a:ext>
            </a:extLst>
          </p:cNvPr>
          <p:cNvSpPr txBox="1"/>
          <p:nvPr/>
        </p:nvSpPr>
        <p:spPr>
          <a:xfrm>
            <a:off x="8349553" y="18169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8"/>
          <a:stretch>
            <a:fillRect/>
          </a:stretch>
        </p:blipFill>
        <p:spPr>
          <a:xfrm>
            <a:off x="10898829" y="1577173"/>
            <a:ext cx="353594" cy="756616"/>
          </a:xfrm>
          <a:prstGeom prst="rect">
            <a:avLst/>
          </a:prstGeom>
        </p:spPr>
      </p:pic>
      <p:pic>
        <p:nvPicPr>
          <p:cNvPr id="10" name="Image 9">
            <a:extLst>
              <a:ext uri="{FF2B5EF4-FFF2-40B4-BE49-F238E27FC236}">
                <a16:creationId xmlns:a16="http://schemas.microsoft.com/office/drawing/2014/main" id="{E7B878E2-A53F-F675-FD31-DF72658C10E8}"/>
              </a:ext>
            </a:extLst>
          </p:cNvPr>
          <p:cNvPicPr>
            <a:picLocks noChangeAspect="1"/>
          </p:cNvPicPr>
          <p:nvPr/>
        </p:nvPicPr>
        <p:blipFill>
          <a:blip r:embed="rId8"/>
          <a:stretch>
            <a:fillRect/>
          </a:stretch>
        </p:blipFill>
        <p:spPr>
          <a:xfrm>
            <a:off x="10855636" y="2779645"/>
            <a:ext cx="439979" cy="941461"/>
          </a:xfrm>
          <a:prstGeom prst="rect">
            <a:avLst/>
          </a:prstGeom>
        </p:spPr>
      </p:pic>
      <p:sp>
        <p:nvSpPr>
          <p:cNvPr id="12" name="ZoneTexte 11">
            <a:extLst>
              <a:ext uri="{FF2B5EF4-FFF2-40B4-BE49-F238E27FC236}">
                <a16:creationId xmlns:a16="http://schemas.microsoft.com/office/drawing/2014/main" id="{3E597FE9-5F43-9993-8FE4-9B13DF02DEF7}"/>
              </a:ext>
            </a:extLst>
          </p:cNvPr>
          <p:cNvSpPr txBox="1"/>
          <p:nvPr/>
        </p:nvSpPr>
        <p:spPr>
          <a:xfrm>
            <a:off x="8285385" y="5239876"/>
            <a:ext cx="628698" cy="276999"/>
          </a:xfrm>
          <a:prstGeom prst="rect">
            <a:avLst/>
          </a:prstGeom>
          <a:noFill/>
        </p:spPr>
        <p:txBody>
          <a:bodyPr wrap="none" rtlCol="0">
            <a:spAutoFit/>
          </a:bodyPr>
          <a:lstStyle/>
          <a:p>
            <a:r>
              <a:rPr lang="fr-FR" sz="1200" dirty="0"/>
              <a:t>GERC</a:t>
            </a:r>
          </a:p>
        </p:txBody>
      </p:sp>
      <p:pic>
        <p:nvPicPr>
          <p:cNvPr id="16" name="Image 15">
            <a:extLst>
              <a:ext uri="{FF2B5EF4-FFF2-40B4-BE49-F238E27FC236}">
                <a16:creationId xmlns:a16="http://schemas.microsoft.com/office/drawing/2014/main" id="{54AA28E3-58FA-1B1D-9CD9-DBD1DD2EF28F}"/>
              </a:ext>
            </a:extLst>
          </p:cNvPr>
          <p:cNvPicPr>
            <a:picLocks noChangeAspect="1"/>
          </p:cNvPicPr>
          <p:nvPr/>
        </p:nvPicPr>
        <p:blipFill>
          <a:blip r:embed="rId8"/>
          <a:stretch>
            <a:fillRect/>
          </a:stretch>
        </p:blipFill>
        <p:spPr>
          <a:xfrm>
            <a:off x="10898829" y="4850714"/>
            <a:ext cx="439979" cy="941461"/>
          </a:xfrm>
          <a:prstGeom prst="rect">
            <a:avLst/>
          </a:prstGeom>
        </p:spPr>
      </p:pic>
    </p:spTree>
    <p:extLst>
      <p:ext uri="{BB962C8B-B14F-4D97-AF65-F5344CB8AC3E}">
        <p14:creationId xmlns:p14="http://schemas.microsoft.com/office/powerpoint/2010/main" val="2754580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2448" y="972465"/>
          <a:ext cx="10909774" cy="5243160"/>
        </p:xfrm>
        <a:graphic>
          <a:graphicData uri="http://schemas.openxmlformats.org/drawingml/2006/table">
            <a:tbl>
              <a:tblPr firstRow="1" bandRow="1">
                <a:tableStyleId>{2D5ABB26-0587-4C30-8999-92F81FD0307C}</a:tableStyleId>
              </a:tblPr>
              <a:tblGrid>
                <a:gridCol w="2270963">
                  <a:extLst>
                    <a:ext uri="{9D8B030D-6E8A-4147-A177-3AD203B41FA5}">
                      <a16:colId xmlns:a16="http://schemas.microsoft.com/office/drawing/2014/main" val="3904243132"/>
                    </a:ext>
                  </a:extLst>
                </a:gridCol>
                <a:gridCol w="2432275">
                  <a:extLst>
                    <a:ext uri="{9D8B030D-6E8A-4147-A177-3AD203B41FA5}">
                      <a16:colId xmlns:a16="http://schemas.microsoft.com/office/drawing/2014/main" val="3474167940"/>
                    </a:ext>
                  </a:extLst>
                </a:gridCol>
                <a:gridCol w="3011118">
                  <a:extLst>
                    <a:ext uri="{9D8B030D-6E8A-4147-A177-3AD203B41FA5}">
                      <a16:colId xmlns:a16="http://schemas.microsoft.com/office/drawing/2014/main" val="3039548512"/>
                    </a:ext>
                  </a:extLst>
                </a:gridCol>
                <a:gridCol w="704815">
                  <a:extLst>
                    <a:ext uri="{9D8B030D-6E8A-4147-A177-3AD203B41FA5}">
                      <a16:colId xmlns:a16="http://schemas.microsoft.com/office/drawing/2014/main" val="3531946289"/>
                    </a:ext>
                  </a:extLst>
                </a:gridCol>
                <a:gridCol w="1680497">
                  <a:extLst>
                    <a:ext uri="{9D8B030D-6E8A-4147-A177-3AD203B41FA5}">
                      <a16:colId xmlns:a16="http://schemas.microsoft.com/office/drawing/2014/main" val="1611482222"/>
                    </a:ext>
                  </a:extLst>
                </a:gridCol>
                <a:gridCol w="810106">
                  <a:extLst>
                    <a:ext uri="{9D8B030D-6E8A-4147-A177-3AD203B41FA5}">
                      <a16:colId xmlns:a16="http://schemas.microsoft.com/office/drawing/2014/main" val="1807294722"/>
                    </a:ext>
                  </a:extLst>
                </a:gridCol>
              </a:tblGrid>
              <a:tr h="591645">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81996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Conquérir des clients bancarisés par la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majeurs capables Premium BP</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Avec :</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1 : enfant mineur  (15-17 ans) non 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2 : enfant majeur  (18-24 ans) non 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3: conjoint non BP/JBP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Conquérir le conjoint et les enfants en s’appuyant sur la relation de confiance établie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CONQUETE FAMILLE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45208205"/>
                  </a:ext>
                </a:extLst>
              </a:tr>
              <a:tr h="115471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Fil rouge GP/Pro : capter la relation pro des clients premium avec nos synergies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Fichier de Ciblage Premium repérés Large Pro</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filtre consentement «RGPD Données de Paiement»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sans double-relation (DRA)</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Cette action est un fil rouge sur toute l’année 2024 : l’objectif est de proposer aux clients premium repérés « Large Pro » de rencontrer un CAPRO concernant son activité pro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FIL ROUGE GP-PRO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167424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Proposer nos solutions immobilières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Premium entre 40 et 55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flux annuels&gt; 50K€</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avec liquidités &gt; 30K€</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non-détenteurs de lot immobilier</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1</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 ayant détenu un produit de défiscalisation de 2019 à 2023</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2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contrat épargne retraite</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3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en DR Premium/PRO</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4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d’un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&lt; 24 mois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Contacter nos clients à potentiel pour leur proposer nos solutions en immobilier patrimonial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IMMOBILIER PATRIMONIAL</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73210378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1004973"/>
            <a:ext cx="10967650" cy="5184371"/>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285385" y="3594295"/>
            <a:ext cx="628698" cy="276999"/>
          </a:xfrm>
          <a:prstGeom prst="rect">
            <a:avLst/>
          </a:prstGeom>
          <a:noFill/>
        </p:spPr>
        <p:txBody>
          <a:bodyPr wrap="none" rtlCol="0">
            <a:spAutoFit/>
          </a:bodyPr>
          <a:lstStyle/>
          <a:p>
            <a:r>
              <a:rPr lang="fr-FR" sz="1200" dirty="0"/>
              <a:t>GERC</a:t>
            </a:r>
          </a:p>
        </p:txBody>
      </p:sp>
      <p:sp>
        <p:nvSpPr>
          <p:cNvPr id="8" name="ZoneTexte 7">
            <a:extLst>
              <a:ext uri="{FF2B5EF4-FFF2-40B4-BE49-F238E27FC236}">
                <a16:creationId xmlns:a16="http://schemas.microsoft.com/office/drawing/2014/main" id="{A9DE2AA4-66E9-B55F-755F-7ACD0C9FF0F6}"/>
              </a:ext>
            </a:extLst>
          </p:cNvPr>
          <p:cNvSpPr txBox="1"/>
          <p:nvPr/>
        </p:nvSpPr>
        <p:spPr>
          <a:xfrm>
            <a:off x="8285385" y="21448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8"/>
          <a:stretch>
            <a:fillRect/>
          </a:stretch>
        </p:blipFill>
        <p:spPr>
          <a:xfrm>
            <a:off x="10898829" y="1847539"/>
            <a:ext cx="353594" cy="756616"/>
          </a:xfrm>
          <a:prstGeom prst="rect">
            <a:avLst/>
          </a:prstGeom>
        </p:spPr>
      </p:pic>
      <p:sp>
        <p:nvSpPr>
          <p:cNvPr id="12" name="ZoneTexte 11">
            <a:extLst>
              <a:ext uri="{FF2B5EF4-FFF2-40B4-BE49-F238E27FC236}">
                <a16:creationId xmlns:a16="http://schemas.microsoft.com/office/drawing/2014/main" id="{3E597FE9-5F43-9993-8FE4-9B13DF02DEF7}"/>
              </a:ext>
            </a:extLst>
          </p:cNvPr>
          <p:cNvSpPr txBox="1"/>
          <p:nvPr/>
        </p:nvSpPr>
        <p:spPr>
          <a:xfrm>
            <a:off x="8285385" y="5239876"/>
            <a:ext cx="628698" cy="276999"/>
          </a:xfrm>
          <a:prstGeom prst="rect">
            <a:avLst/>
          </a:prstGeom>
          <a:noFill/>
        </p:spPr>
        <p:txBody>
          <a:bodyPr wrap="none" rtlCol="0">
            <a:spAutoFit/>
          </a:bodyPr>
          <a:lstStyle/>
          <a:p>
            <a:r>
              <a:rPr lang="fr-FR" sz="1200" dirty="0"/>
              <a:t>GERC</a:t>
            </a:r>
          </a:p>
        </p:txBody>
      </p:sp>
      <p:pic>
        <p:nvPicPr>
          <p:cNvPr id="2" name="Picture 6" descr="ADN Nations - Analyse de marché et conseil stratégique">
            <a:hlinkClick r:id="rId9" action="ppaction://hlinksldjump"/>
            <a:extLst>
              <a:ext uri="{FF2B5EF4-FFF2-40B4-BE49-F238E27FC236}">
                <a16:creationId xmlns:a16="http://schemas.microsoft.com/office/drawing/2014/main" id="{5B754E9C-167E-395A-6159-A5E8A116BE54}"/>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0130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034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2060"/>
                          </a:solidFill>
                          <a:effectLst/>
                          <a:latin typeface="Arial" panose="020B0604020202020204" pitchFamily="34" charset="0"/>
                          <a:ea typeface="+mn-ea"/>
                          <a:cs typeface="+mn-cs"/>
                        </a:rPr>
                        <a:t>Q1 IARD PREV SF2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35-50 en couple, scorés Prévoyance.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sans enfants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avec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chemeClr val="tx1"/>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chemeClr val="tx1"/>
                          </a:solidFill>
                          <a:latin typeface="+mn-lt"/>
                          <a:ea typeface="+mn-ea"/>
                          <a:cs typeface="+mn-cs"/>
                          <a:sym typeface="Arial"/>
                        </a:rPr>
                        <a:t>Accompagner nos clients dans la protection financière de leur famille via SF2.</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rgbClr val="C00000"/>
                          </a:solidFill>
                          <a:latin typeface="+mn-lt"/>
                          <a:ea typeface="+mn-ea"/>
                          <a:cs typeface="+mn-cs"/>
                          <a:sym typeface="Arial"/>
                        </a:rPr>
                        <a:t>Promo : 2 mois de cotisation offerts pour toute souscription entre le 02 et le 30/04.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rgbClr val="C00000"/>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baseline="0" dirty="0">
                        <a:solidFill>
                          <a:srgbClr val="C00000"/>
                        </a:solidFill>
                        <a:effectLst/>
                        <a:latin typeface="+mn-lt"/>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 et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PREV SF2</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2060"/>
                          </a:solidFill>
                          <a:effectLst/>
                          <a:latin typeface="Arial" panose="020B0604020202020204" pitchFamily="34" charset="0"/>
                          <a:ea typeface="+mn-ea"/>
                          <a:cs typeface="+mn-cs"/>
                        </a:rPr>
                        <a:t>Q1 TF – Mobilité – Axe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(action commune avec Crédit)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J’ai besoin d’assurer mon véhicule AUTO.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 IARD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Détenteurs d’un véhicule AUTO entre 1 et 4 ans (fichier des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 d’un crédit auto, détenteur d’un autre produit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mn-lt"/>
                          <a:ea typeface="+mn-ea"/>
                          <a:cs typeface="+mn-cs"/>
                        </a:rPr>
                        <a:t>Action globale partant du besoin de financement auto du client jusqu’à l’assurance de ce véhicule.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AUTO du 04/03 au 01/04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AUTO MOBILITÉ</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2060"/>
                          </a:solidFill>
                          <a:effectLst/>
                          <a:latin typeface="Arial" panose="020B0604020202020204" pitchFamily="34" charset="0"/>
                          <a:ea typeface="+mn-ea"/>
                          <a:cs typeface="+mn-cs"/>
                        </a:rPr>
                        <a:t>Q1 TF – Mobilité – Axe 2 Roues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détenteurs assurance 2 roues et détenteurs d’un véhicule 2 roues depuis plus d’1 an (fichier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Relais : Toutes les simulations tarifaires Assurance 2 Roues non concrétisées entre le 04/03 et le 01/04.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de nouveaux assurés nouvelles souscriptions Assurance 2 Roues et les fidéliser grâce à l’offre version Premium de l’appli</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Liberty Rider.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2ROUES du 04/03 au 01/04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mn-lt"/>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et relais)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2ROUES MOBILITÉ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63557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3381071" y="493844"/>
            <a:ext cx="449915" cy="437241"/>
          </a:xfrm>
          <a:prstGeom prst="rect">
            <a:avLst/>
          </a:prstGeom>
        </p:spPr>
      </p:pic>
      <p:pic>
        <p:nvPicPr>
          <p:cNvPr id="2" name="Picture 4" descr="Bouton Rond Rouge Métallique Promo Clip Art Libres De Droits , Svg ,  Vecteurs Et Illustration. Image 59285294.">
            <a:extLst>
              <a:ext uri="{FF2B5EF4-FFF2-40B4-BE49-F238E27FC236}">
                <a16:creationId xmlns:a16="http://schemas.microsoft.com/office/drawing/2014/main" id="{78D4F175-8816-5ECD-B7C1-122448F4137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12549" y="2710242"/>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218372E-7618-4D21-77E7-5424C7D9B85B}"/>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2806" y="2005875"/>
            <a:ext cx="393105" cy="314485"/>
          </a:xfrm>
          <a:prstGeom prst="rect">
            <a:avLst/>
          </a:prstGeom>
        </p:spPr>
      </p:pic>
      <p:pic>
        <p:nvPicPr>
          <p:cNvPr id="6" name="Image 5">
            <a:extLst>
              <a:ext uri="{FF2B5EF4-FFF2-40B4-BE49-F238E27FC236}">
                <a16:creationId xmlns:a16="http://schemas.microsoft.com/office/drawing/2014/main" id="{A59E18FC-E5D2-8B72-A455-AAB36EB74B56}"/>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529663" y="2380917"/>
            <a:ext cx="290120" cy="329325"/>
          </a:xfrm>
          <a:prstGeom prst="rect">
            <a:avLst/>
          </a:prstGeom>
        </p:spPr>
      </p:pic>
      <p:pic>
        <p:nvPicPr>
          <p:cNvPr id="7" name="Image 6">
            <a:extLst>
              <a:ext uri="{FF2B5EF4-FFF2-40B4-BE49-F238E27FC236}">
                <a16:creationId xmlns:a16="http://schemas.microsoft.com/office/drawing/2014/main" id="{EA57E54C-394B-47B1-DF72-4388D550D1E3}"/>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503338" y="2738046"/>
            <a:ext cx="387454" cy="322879"/>
          </a:xfrm>
          <a:prstGeom prst="rect">
            <a:avLst/>
          </a:prstGeom>
        </p:spPr>
      </p:pic>
      <p:graphicFrame>
        <p:nvGraphicFramePr>
          <p:cNvPr id="8" name="Objet 7">
            <a:extLst>
              <a:ext uri="{FF2B5EF4-FFF2-40B4-BE49-F238E27FC236}">
                <a16:creationId xmlns:a16="http://schemas.microsoft.com/office/drawing/2014/main" id="{FF9206F2-4298-5FCB-6ABE-CD2114C46A19}"/>
              </a:ext>
            </a:extLst>
          </p:cNvPr>
          <p:cNvGraphicFramePr>
            <a:graphicFrameLocks noChangeAspect="1"/>
          </p:cNvGraphicFramePr>
          <p:nvPr/>
        </p:nvGraphicFramePr>
        <p:xfrm>
          <a:off x="1079026" y="2876855"/>
          <a:ext cx="1490662" cy="200025"/>
        </p:xfrm>
        <a:graphic>
          <a:graphicData uri="http://schemas.openxmlformats.org/presentationml/2006/ole">
            <mc:AlternateContent xmlns:mc="http://schemas.openxmlformats.org/markup-compatibility/2006">
              <mc:Choice xmlns:v="urn:schemas-microsoft-com:vml" Requires="v">
                <p:oleObj name="Worksheet" r:id="rId12" imgW="1800099" imgH="200103" progId="Excel.Sheet.12">
                  <p:embed/>
                </p:oleObj>
              </mc:Choice>
              <mc:Fallback>
                <p:oleObj name="Worksheet" r:id="rId12" imgW="1800099" imgH="200103" progId="Excel.Sheet.12">
                  <p:embed/>
                  <p:pic>
                    <p:nvPicPr>
                      <p:cNvPr id="8" name="Objet 7">
                        <a:extLst>
                          <a:ext uri="{FF2B5EF4-FFF2-40B4-BE49-F238E27FC236}">
                            <a16:creationId xmlns:a16="http://schemas.microsoft.com/office/drawing/2014/main" id="{FF9206F2-4298-5FCB-6ABE-CD2114C46A19}"/>
                          </a:ext>
                        </a:extLst>
                      </p:cNvPr>
                      <p:cNvPicPr/>
                      <p:nvPr/>
                    </p:nvPicPr>
                    <p:blipFill>
                      <a:blip r:embed="rId13"/>
                      <a:stretch>
                        <a:fillRect/>
                      </a:stretch>
                    </p:blipFill>
                    <p:spPr>
                      <a:xfrm>
                        <a:off x="1079026" y="2876855"/>
                        <a:ext cx="1490662" cy="200025"/>
                      </a:xfrm>
                      <a:prstGeom prst="rect">
                        <a:avLst/>
                      </a:prstGeom>
                    </p:spPr>
                  </p:pic>
                </p:oleObj>
              </mc:Fallback>
            </mc:AlternateContent>
          </a:graphicData>
        </a:graphic>
      </p:graphicFrame>
      <p:pic>
        <p:nvPicPr>
          <p:cNvPr id="9" name="Picture 6" descr="ATELIER CAPILLAIRE">
            <a:extLst>
              <a:ext uri="{FF2B5EF4-FFF2-40B4-BE49-F238E27FC236}">
                <a16:creationId xmlns:a16="http://schemas.microsoft.com/office/drawing/2014/main" id="{90530366-3D6E-272B-391E-721499DA477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7272" y="1911004"/>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6F519F56-FB27-BC45-A664-86A284C53BE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12381" y="3244627"/>
            <a:ext cx="393105" cy="314485"/>
          </a:xfrm>
          <a:prstGeom prst="rect">
            <a:avLst/>
          </a:prstGeom>
        </p:spPr>
      </p:pic>
      <p:pic>
        <p:nvPicPr>
          <p:cNvPr id="11" name="Image 10">
            <a:extLst>
              <a:ext uri="{FF2B5EF4-FFF2-40B4-BE49-F238E27FC236}">
                <a16:creationId xmlns:a16="http://schemas.microsoft.com/office/drawing/2014/main" id="{4B529ED5-C1EA-83B0-A3F3-0C7365BE2B44}"/>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49238" y="3619669"/>
            <a:ext cx="290120" cy="329325"/>
          </a:xfrm>
          <a:prstGeom prst="rect">
            <a:avLst/>
          </a:prstGeom>
        </p:spPr>
      </p:pic>
      <p:pic>
        <p:nvPicPr>
          <p:cNvPr id="12" name="Image 11">
            <a:extLst>
              <a:ext uri="{FF2B5EF4-FFF2-40B4-BE49-F238E27FC236}">
                <a16:creationId xmlns:a16="http://schemas.microsoft.com/office/drawing/2014/main" id="{A117EE9C-F591-1CB0-A909-48C1657E874A}"/>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22913" y="3976798"/>
            <a:ext cx="387454" cy="322879"/>
          </a:xfrm>
          <a:prstGeom prst="rect">
            <a:avLst/>
          </a:prstGeom>
        </p:spPr>
      </p:pic>
      <p:pic>
        <p:nvPicPr>
          <p:cNvPr id="13" name="Picture 4" descr="Bouton Rond Rouge Métallique Promo Clip Art Libres De Droits , Svg ,  Vecteurs Et Illustration. Image 59285294.">
            <a:extLst>
              <a:ext uri="{FF2B5EF4-FFF2-40B4-BE49-F238E27FC236}">
                <a16:creationId xmlns:a16="http://schemas.microsoft.com/office/drawing/2014/main" id="{58DF03D0-7DC6-AFFE-21E8-B6692EE9DB6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93381" y="4030230"/>
            <a:ext cx="394399" cy="3943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Objet 15">
            <a:extLst>
              <a:ext uri="{FF2B5EF4-FFF2-40B4-BE49-F238E27FC236}">
                <a16:creationId xmlns:a16="http://schemas.microsoft.com/office/drawing/2014/main" id="{36E1BB76-763C-B640-9A1E-CAC09B9EC03C}"/>
              </a:ext>
            </a:extLst>
          </p:cNvPr>
          <p:cNvGraphicFramePr>
            <a:graphicFrameLocks noChangeAspect="1"/>
          </p:cNvGraphicFramePr>
          <p:nvPr/>
        </p:nvGraphicFramePr>
        <p:xfrm>
          <a:off x="1123984" y="4199664"/>
          <a:ext cx="1490662" cy="200025"/>
        </p:xfrm>
        <a:graphic>
          <a:graphicData uri="http://schemas.openxmlformats.org/presentationml/2006/ole">
            <mc:AlternateContent xmlns:mc="http://schemas.openxmlformats.org/markup-compatibility/2006">
              <mc:Choice xmlns:v="urn:schemas-microsoft-com:vml" Requires="v">
                <p:oleObj name="Worksheet" r:id="rId15" imgW="1800099" imgH="200103" progId="Excel.Sheet.12">
                  <p:embed/>
                </p:oleObj>
              </mc:Choice>
              <mc:Fallback>
                <p:oleObj name="Worksheet" r:id="rId15" imgW="1800099" imgH="200103" progId="Excel.Sheet.12">
                  <p:embed/>
                  <p:pic>
                    <p:nvPicPr>
                      <p:cNvPr id="16" name="Objet 15">
                        <a:extLst>
                          <a:ext uri="{FF2B5EF4-FFF2-40B4-BE49-F238E27FC236}">
                            <a16:creationId xmlns:a16="http://schemas.microsoft.com/office/drawing/2014/main" id="{36E1BB76-763C-B640-9A1E-CAC09B9EC03C}"/>
                          </a:ext>
                        </a:extLst>
                      </p:cNvPr>
                      <p:cNvPicPr/>
                      <p:nvPr/>
                    </p:nvPicPr>
                    <p:blipFill>
                      <a:blip r:embed="rId16"/>
                      <a:stretch>
                        <a:fillRect/>
                      </a:stretch>
                    </p:blipFill>
                    <p:spPr>
                      <a:xfrm>
                        <a:off x="1123984" y="4199664"/>
                        <a:ext cx="1490662" cy="200025"/>
                      </a:xfrm>
                      <a:prstGeom prst="rect">
                        <a:avLst/>
                      </a:prstGeom>
                    </p:spPr>
                  </p:pic>
                </p:oleObj>
              </mc:Fallback>
            </mc:AlternateContent>
          </a:graphicData>
        </a:graphic>
      </p:graphicFrame>
      <p:pic>
        <p:nvPicPr>
          <p:cNvPr id="17" name="Picture 6" descr="ATELIER CAPILLAIRE">
            <a:extLst>
              <a:ext uri="{FF2B5EF4-FFF2-40B4-BE49-F238E27FC236}">
                <a16:creationId xmlns:a16="http://schemas.microsoft.com/office/drawing/2014/main" id="{FCD89C31-F4D7-0AD9-8BB6-CEE701786FD3}"/>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7273" y="3022205"/>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Objet 17">
            <a:extLst>
              <a:ext uri="{FF2B5EF4-FFF2-40B4-BE49-F238E27FC236}">
                <a16:creationId xmlns:a16="http://schemas.microsoft.com/office/drawing/2014/main" id="{A4E842E2-E749-01D4-B9E1-2CC041E845A9}"/>
              </a:ext>
            </a:extLst>
          </p:cNvPr>
          <p:cNvGraphicFramePr>
            <a:graphicFrameLocks noChangeAspect="1"/>
          </p:cNvGraphicFramePr>
          <p:nvPr/>
        </p:nvGraphicFramePr>
        <p:xfrm>
          <a:off x="1079026" y="5643023"/>
          <a:ext cx="1490662" cy="200025"/>
        </p:xfrm>
        <a:graphic>
          <a:graphicData uri="http://schemas.openxmlformats.org/presentationml/2006/ole">
            <mc:AlternateContent xmlns:mc="http://schemas.openxmlformats.org/markup-compatibility/2006">
              <mc:Choice xmlns:v="urn:schemas-microsoft-com:vml" Requires="v">
                <p:oleObj name="Worksheet" r:id="rId17" imgW="1800099" imgH="200103" progId="Excel.Sheet.12">
                  <p:embed/>
                </p:oleObj>
              </mc:Choice>
              <mc:Fallback>
                <p:oleObj name="Worksheet" r:id="rId17" imgW="1800099" imgH="200103" progId="Excel.Sheet.12">
                  <p:embed/>
                  <p:pic>
                    <p:nvPicPr>
                      <p:cNvPr id="18" name="Objet 17">
                        <a:extLst>
                          <a:ext uri="{FF2B5EF4-FFF2-40B4-BE49-F238E27FC236}">
                            <a16:creationId xmlns:a16="http://schemas.microsoft.com/office/drawing/2014/main" id="{A4E842E2-E749-01D4-B9E1-2CC041E845A9}"/>
                          </a:ext>
                        </a:extLst>
                      </p:cNvPr>
                      <p:cNvPicPr/>
                      <p:nvPr/>
                    </p:nvPicPr>
                    <p:blipFill>
                      <a:blip r:embed="rId16"/>
                      <a:stretch>
                        <a:fillRect/>
                      </a:stretch>
                    </p:blipFill>
                    <p:spPr>
                      <a:xfrm>
                        <a:off x="1079026" y="5643023"/>
                        <a:ext cx="1490662" cy="200025"/>
                      </a:xfrm>
                      <a:prstGeom prst="rect">
                        <a:avLst/>
                      </a:prstGeom>
                    </p:spPr>
                  </p:pic>
                </p:oleObj>
              </mc:Fallback>
            </mc:AlternateContent>
          </a:graphicData>
        </a:graphic>
      </p:graphicFrame>
      <p:pic>
        <p:nvPicPr>
          <p:cNvPr id="19" name="Picture 4" descr="Bouton Rond Rouge Métallique Promo Clip Art Libres De Droits , Svg ,  Vecteurs Et Illustration. Image 59285294.">
            <a:extLst>
              <a:ext uri="{FF2B5EF4-FFF2-40B4-BE49-F238E27FC236}">
                <a16:creationId xmlns:a16="http://schemas.microsoft.com/office/drawing/2014/main" id="{63A85B67-5039-3C44-716F-FF130F8863C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92435" y="5567515"/>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ATELIER CAPILLAIRE">
            <a:extLst>
              <a:ext uri="{FF2B5EF4-FFF2-40B4-BE49-F238E27FC236}">
                <a16:creationId xmlns:a16="http://schemas.microsoft.com/office/drawing/2014/main" id="{2B59E613-6928-9AB4-AF81-D627084B158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7272" y="435729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a:extLst>
              <a:ext uri="{FF2B5EF4-FFF2-40B4-BE49-F238E27FC236}">
                <a16:creationId xmlns:a16="http://schemas.microsoft.com/office/drawing/2014/main" id="{60A20374-803E-61D7-B2A7-98A6C5C54767}"/>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396868" y="4543067"/>
            <a:ext cx="393105" cy="314485"/>
          </a:xfrm>
          <a:prstGeom prst="rect">
            <a:avLst/>
          </a:prstGeom>
        </p:spPr>
      </p:pic>
      <p:pic>
        <p:nvPicPr>
          <p:cNvPr id="26" name="Image 25">
            <a:extLst>
              <a:ext uri="{FF2B5EF4-FFF2-40B4-BE49-F238E27FC236}">
                <a16:creationId xmlns:a16="http://schemas.microsoft.com/office/drawing/2014/main" id="{838540D6-2235-3FFC-4AFB-2E8B0727C1F1}"/>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33725" y="4918109"/>
            <a:ext cx="290120" cy="329325"/>
          </a:xfrm>
          <a:prstGeom prst="rect">
            <a:avLst/>
          </a:prstGeom>
        </p:spPr>
      </p:pic>
      <p:pic>
        <p:nvPicPr>
          <p:cNvPr id="27" name="Image 26">
            <a:extLst>
              <a:ext uri="{FF2B5EF4-FFF2-40B4-BE49-F238E27FC236}">
                <a16:creationId xmlns:a16="http://schemas.microsoft.com/office/drawing/2014/main" id="{1504544A-BD63-12C2-7352-5FCE89D29308}"/>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07400" y="5275238"/>
            <a:ext cx="387454" cy="322879"/>
          </a:xfrm>
          <a:prstGeom prst="rect">
            <a:avLst/>
          </a:prstGeom>
        </p:spPr>
      </p:pic>
      <p:pic>
        <p:nvPicPr>
          <p:cNvPr id="28" name="Image 27">
            <a:extLst>
              <a:ext uri="{FF2B5EF4-FFF2-40B4-BE49-F238E27FC236}">
                <a16:creationId xmlns:a16="http://schemas.microsoft.com/office/drawing/2014/main" id="{32E55F81-5897-4C02-0490-F3549C75791C}"/>
              </a:ext>
            </a:extLst>
          </p:cNvPr>
          <p:cNvPicPr>
            <a:picLocks noChangeAspect="1"/>
          </p:cNvPicPr>
          <p:nvPr/>
        </p:nvPicPr>
        <p:blipFill>
          <a:blip r:embed="rId18">
            <a:clrChange>
              <a:clrFrom>
                <a:srgbClr val="FFFFFF"/>
              </a:clrFrom>
              <a:clrTo>
                <a:srgbClr val="FFFFFF">
                  <a:alpha val="0"/>
                </a:srgbClr>
              </a:clrTo>
            </a:clrChange>
            <a:extLst>
              <a:ext uri="{BEBA8EAE-BF5A-486C-A8C5-ECC9F3942E4B}">
                <a14:imgProps xmlns:a14="http://schemas.microsoft.com/office/drawing/2010/main">
                  <a14:imgLayer r:embed="rId19">
                    <a14:imgEffect>
                      <a14:saturation sat="0"/>
                    </a14:imgEffect>
                  </a14:imgLayer>
                </a14:imgProps>
              </a:ext>
            </a:extLst>
          </a:blip>
          <a:stretch>
            <a:fillRect/>
          </a:stretch>
        </p:blipFill>
        <p:spPr>
          <a:xfrm>
            <a:off x="8897169" y="5436677"/>
            <a:ext cx="303939" cy="299597"/>
          </a:xfrm>
          <a:prstGeom prst="rect">
            <a:avLst/>
          </a:prstGeom>
        </p:spPr>
      </p:pic>
      <p:pic>
        <p:nvPicPr>
          <p:cNvPr id="29" name="Picture 6" descr="ADN Nations - Analyse de marché et conseil stratégique">
            <a:hlinkClick r:id="rId20" action="ppaction://hlinksldjump"/>
            <a:extLst>
              <a:ext uri="{FF2B5EF4-FFF2-40B4-BE49-F238E27FC236}">
                <a16:creationId xmlns:a16="http://schemas.microsoft.com/office/drawing/2014/main" id="{9521E1DA-8559-8D1B-FFF3-405157674524}"/>
              </a:ext>
            </a:extLst>
          </p:cNvPr>
          <p:cNvPicPr>
            <a:picLocks noChangeAspect="1" noChangeArrowheads="1"/>
          </p:cNvPicPr>
          <p:nvPr/>
        </p:nvPicPr>
        <p:blipFill>
          <a:blip r:embed="rId2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7388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13" name="Tableau 2">
            <a:extLst>
              <a:ext uri="{FF2B5EF4-FFF2-40B4-BE49-F238E27FC236}">
                <a16:creationId xmlns:a16="http://schemas.microsoft.com/office/drawing/2014/main" id="{1CE69468-3D51-3E0B-1A81-8FAC75C58789}"/>
              </a:ext>
            </a:extLst>
          </p:cNvPr>
          <p:cNvGraphicFramePr>
            <a:graphicFrameLocks noGrp="1"/>
          </p:cNvGraphicFramePr>
          <p:nvPr/>
        </p:nvGraphicFramePr>
        <p:xfrm>
          <a:off x="523510" y="1304679"/>
          <a:ext cx="11544665" cy="4289068"/>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Crédit Bail Mobilier</a:t>
                      </a: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de conquête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équipés en CBM à la concurrence ayant recours au CBM de manière récurrente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ayant + de 3 contrats CBM et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au moins 1 contrat BPCE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Lease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ayant + de 3 contrats CBM, dont aucun avec BPCE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Lease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clients Pro/</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moins de 3 contrats, mais 100% à la concurrence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Inciter nos clients déjà équipés en CBM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(surtout ailleurs, parfois un peu chez nous – </a:t>
                      </a:r>
                      <a:r>
                        <a:rPr lang="fr-FR" sz="1000" b="0" i="1" u="none" strike="noStrike" kern="1200" dirty="0" err="1">
                          <a:solidFill>
                            <a:schemeClr val="tx1">
                              <a:lumMod val="75000"/>
                              <a:lumOff val="25000"/>
                            </a:schemeClr>
                          </a:solidFill>
                          <a:effectLst/>
                          <a:latin typeface="Arial" panose="020B0604020202020204" pitchFamily="34" charset="0"/>
                          <a:ea typeface="+mn-ea"/>
                          <a:cs typeface="+mn-cs"/>
                        </a:rPr>
                        <a:t>cf</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 détail cibles ci-contre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effectuer leurs financements en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équipements professionnels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 CBP BPCE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Lease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Crédit Bail Mobilier à la concurrence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492290"/>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DATANEO récurrente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équipés LLD à la concurrence bientôt à échéance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financement auto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au bon moment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LLD de + 30 mois, CBM de + de 42 mois et autres contrats de + de 60 mois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DATANEO FLUX LLD</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Crédit DIGITAL PRO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Prof. Lib., &amp; artisans, scorés appétents à la souscription d’un crédit / crédit-bail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parcours 100% digital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Vague 1 - 2024 : 01/03 au 30/05</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Identifier les clients ciblés par cette enveloppe de financement pré-acceptée pour les informer de cette mise à disposition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support de contact : clients reçoivent e-mail et SMS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Relancer téléphoniquement les clients ciblés qui n’ont pas encore utilisé leur enveloppe de financement pré-accordée à j+15 de la date de mise à dispo de l’enveloppe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canal de traitement : appel CAPRO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CREDIT DIGITAL PRO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6" name="Image 15">
            <a:extLst>
              <a:ext uri="{FF2B5EF4-FFF2-40B4-BE49-F238E27FC236}">
                <a16:creationId xmlns:a16="http://schemas.microsoft.com/office/drawing/2014/main" id="{CC260748-774B-2FF2-F77C-448636BA5526}"/>
              </a:ext>
            </a:extLst>
          </p:cNvPr>
          <p:cNvPicPr>
            <a:picLocks noChangeAspect="1"/>
          </p:cNvPicPr>
          <p:nvPr/>
        </p:nvPicPr>
        <p:blipFill>
          <a:blip r:embed="rId6">
            <a:grayscl/>
          </a:blip>
          <a:stretch>
            <a:fillRect/>
          </a:stretch>
        </p:blipFill>
        <p:spPr>
          <a:xfrm>
            <a:off x="11305285" y="3440256"/>
            <a:ext cx="363205" cy="290565"/>
          </a:xfrm>
          <a:prstGeom prst="rect">
            <a:avLst/>
          </a:prstGeom>
        </p:spPr>
      </p:pic>
      <p:pic>
        <p:nvPicPr>
          <p:cNvPr id="17" name="Image 16">
            <a:extLst>
              <a:ext uri="{FF2B5EF4-FFF2-40B4-BE49-F238E27FC236}">
                <a16:creationId xmlns:a16="http://schemas.microsoft.com/office/drawing/2014/main" id="{34F865A2-1D78-9AF7-0BAC-1F50BD99777F}"/>
              </a:ext>
            </a:extLst>
          </p:cNvPr>
          <p:cNvPicPr>
            <a:picLocks noChangeAspect="1"/>
          </p:cNvPicPr>
          <p:nvPr/>
        </p:nvPicPr>
        <p:blipFill>
          <a:blip r:embed="rId7">
            <a:grayscl/>
          </a:blip>
          <a:stretch>
            <a:fillRect/>
          </a:stretch>
        </p:blipFill>
        <p:spPr>
          <a:xfrm>
            <a:off x="11725077" y="3466449"/>
            <a:ext cx="244339" cy="277357"/>
          </a:xfrm>
          <a:prstGeom prst="rect">
            <a:avLst/>
          </a:prstGeom>
        </p:spPr>
      </p:pic>
      <p:pic>
        <p:nvPicPr>
          <p:cNvPr id="18" name="Image 17">
            <a:extLst>
              <a:ext uri="{FF2B5EF4-FFF2-40B4-BE49-F238E27FC236}">
                <a16:creationId xmlns:a16="http://schemas.microsoft.com/office/drawing/2014/main" id="{EB5236D8-CCAA-4A86-B0A6-F211819FFD1D}"/>
              </a:ext>
            </a:extLst>
          </p:cNvPr>
          <p:cNvPicPr>
            <a:picLocks noChangeAspect="1"/>
          </p:cNvPicPr>
          <p:nvPr/>
        </p:nvPicPr>
        <p:blipFill>
          <a:blip r:embed="rId7">
            <a:grayscl/>
          </a:blip>
          <a:stretch>
            <a:fillRect/>
          </a:stretch>
        </p:blipFill>
        <p:spPr>
          <a:xfrm>
            <a:off x="11553893" y="4953372"/>
            <a:ext cx="244339" cy="277357"/>
          </a:xfrm>
          <a:prstGeom prst="rect">
            <a:avLst/>
          </a:prstGeom>
        </p:spPr>
      </p:pic>
      <p:pic>
        <p:nvPicPr>
          <p:cNvPr id="19" name="Image 18">
            <a:extLst>
              <a:ext uri="{FF2B5EF4-FFF2-40B4-BE49-F238E27FC236}">
                <a16:creationId xmlns:a16="http://schemas.microsoft.com/office/drawing/2014/main" id="{0703E47D-24AD-922A-682F-5EE2F24C8389}"/>
              </a:ext>
            </a:extLst>
          </p:cNvPr>
          <p:cNvPicPr>
            <a:picLocks noChangeAspect="1"/>
          </p:cNvPicPr>
          <p:nvPr/>
        </p:nvPicPr>
        <p:blipFill>
          <a:blip r:embed="rId6">
            <a:grayscl/>
          </a:blip>
          <a:stretch>
            <a:fillRect/>
          </a:stretch>
        </p:blipFill>
        <p:spPr>
          <a:xfrm>
            <a:off x="11305284" y="4424850"/>
            <a:ext cx="363205" cy="290565"/>
          </a:xfrm>
          <a:prstGeom prst="rect">
            <a:avLst/>
          </a:prstGeom>
        </p:spPr>
      </p:pic>
      <p:pic>
        <p:nvPicPr>
          <p:cNvPr id="20" name="Image 19">
            <a:extLst>
              <a:ext uri="{FF2B5EF4-FFF2-40B4-BE49-F238E27FC236}">
                <a16:creationId xmlns:a16="http://schemas.microsoft.com/office/drawing/2014/main" id="{3C41672D-D6CC-7B52-BCC4-F9AE366B1601}"/>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725077" y="4451265"/>
            <a:ext cx="316979" cy="264150"/>
          </a:xfrm>
          <a:prstGeom prst="rect">
            <a:avLst/>
          </a:prstGeom>
        </p:spPr>
      </p:pic>
      <p:pic>
        <p:nvPicPr>
          <p:cNvPr id="27" name="Image 26">
            <a:extLst>
              <a:ext uri="{FF2B5EF4-FFF2-40B4-BE49-F238E27FC236}">
                <a16:creationId xmlns:a16="http://schemas.microsoft.com/office/drawing/2014/main" id="{E2EC7B72-65D8-5807-8C57-CE92A5E66276}"/>
              </a:ext>
            </a:extLst>
          </p:cNvPr>
          <p:cNvPicPr>
            <a:picLocks noChangeAspect="1"/>
          </p:cNvPicPr>
          <p:nvPr/>
        </p:nvPicPr>
        <p:blipFill>
          <a:blip r:embed="rId6">
            <a:grayscl/>
          </a:blip>
          <a:stretch>
            <a:fillRect/>
          </a:stretch>
        </p:blipFill>
        <p:spPr>
          <a:xfrm>
            <a:off x="11256270" y="2393570"/>
            <a:ext cx="363205" cy="290565"/>
          </a:xfrm>
          <a:prstGeom prst="rect">
            <a:avLst/>
          </a:prstGeom>
        </p:spPr>
      </p:pic>
      <p:pic>
        <p:nvPicPr>
          <p:cNvPr id="28" name="Image 27">
            <a:extLst>
              <a:ext uri="{FF2B5EF4-FFF2-40B4-BE49-F238E27FC236}">
                <a16:creationId xmlns:a16="http://schemas.microsoft.com/office/drawing/2014/main" id="{21BADD12-B2EA-7A3D-9DCD-E4C0315942B7}"/>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676063" y="2419985"/>
            <a:ext cx="316979" cy="264150"/>
          </a:xfrm>
          <a:prstGeom prst="rect">
            <a:avLst/>
          </a:prstGeom>
        </p:spPr>
      </p:pic>
      <p:graphicFrame>
        <p:nvGraphicFramePr>
          <p:cNvPr id="2" name="Objet 1">
            <a:extLst>
              <a:ext uri="{FF2B5EF4-FFF2-40B4-BE49-F238E27FC236}">
                <a16:creationId xmlns:a16="http://schemas.microsoft.com/office/drawing/2014/main" id="{8D729DA2-B4A9-0374-33C4-52035A9ECF75}"/>
              </a:ext>
            </a:extLst>
          </p:cNvPr>
          <p:cNvGraphicFramePr>
            <a:graphicFrameLocks noChangeAspect="1"/>
          </p:cNvGraphicFramePr>
          <p:nvPr/>
        </p:nvGraphicFramePr>
        <p:xfrm>
          <a:off x="601603" y="5092050"/>
          <a:ext cx="1490662" cy="200025"/>
        </p:xfrm>
        <a:graphic>
          <a:graphicData uri="http://schemas.openxmlformats.org/presentationml/2006/ole">
            <mc:AlternateContent xmlns:mc="http://schemas.openxmlformats.org/markup-compatibility/2006">
              <mc:Choice xmlns:v="urn:schemas-microsoft-com:vml" Requires="v">
                <p:oleObj name="Worksheet" r:id="rId9" imgW="1800344" imgH="200179" progId="Excel.Sheet.12">
                  <p:embed/>
                </p:oleObj>
              </mc:Choice>
              <mc:Fallback>
                <p:oleObj name="Worksheet" r:id="rId9" imgW="1800344" imgH="200179" progId="Excel.Sheet.12">
                  <p:embed/>
                  <p:pic>
                    <p:nvPicPr>
                      <p:cNvPr id="2" name="Objet 1">
                        <a:extLst>
                          <a:ext uri="{FF2B5EF4-FFF2-40B4-BE49-F238E27FC236}">
                            <a16:creationId xmlns:a16="http://schemas.microsoft.com/office/drawing/2014/main" id="{8D729DA2-B4A9-0374-33C4-52035A9ECF75}"/>
                          </a:ext>
                        </a:extLst>
                      </p:cNvPr>
                      <p:cNvPicPr/>
                      <p:nvPr/>
                    </p:nvPicPr>
                    <p:blipFill>
                      <a:blip r:embed="rId10"/>
                      <a:stretch>
                        <a:fillRect/>
                      </a:stretch>
                    </p:blipFill>
                    <p:spPr>
                      <a:xfrm>
                        <a:off x="601603" y="5092050"/>
                        <a:ext cx="1490662" cy="200025"/>
                      </a:xfrm>
                      <a:prstGeom prst="rect">
                        <a:avLst/>
                      </a:prstGeom>
                    </p:spPr>
                  </p:pic>
                </p:oleObj>
              </mc:Fallback>
            </mc:AlternateContent>
          </a:graphicData>
        </a:graphic>
      </p:graphicFrame>
      <p:pic>
        <p:nvPicPr>
          <p:cNvPr id="3" name="Picture 4" descr="Page 2 | Recurrent Images - Free Download on Freepik">
            <a:extLst>
              <a:ext uri="{FF2B5EF4-FFF2-40B4-BE49-F238E27FC236}">
                <a16:creationId xmlns:a16="http://schemas.microsoft.com/office/drawing/2014/main" id="{E3B7C5F5-1C4A-4EF3-6B3E-FF3B47ECA72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51880" y="3707946"/>
            <a:ext cx="233362" cy="2333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4F20F62-9E40-0BC3-4712-6C19579F12C6}"/>
              </a:ext>
            </a:extLst>
          </p:cNvPr>
          <p:cNvSpPr/>
          <p:nvPr/>
        </p:nvSpPr>
        <p:spPr>
          <a:xfrm>
            <a:off x="523509" y="1304680"/>
            <a:ext cx="11544665" cy="4289068"/>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810410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dirty="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Montserrat Black" panose="00000A00000000000000" pitchFamily="2" charset="0"/>
                <a:ea typeface="+mn-ea"/>
                <a:cs typeface="+mn-cs"/>
              </a:rPr>
              <a:t>CREDIT Pro</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Pour en savoir plus, rendez-vous sur le </a:t>
            </a:r>
            <a:r>
              <a:rPr kumimoji="0" lang="fr-FR" sz="1000" b="1" i="0" u="none" strike="noStrike" kern="1200" cap="none" spc="0" normalizeH="0" baseline="0" noProof="0" dirty="0">
                <a:ln>
                  <a:noFill/>
                </a:ln>
                <a:solidFill>
                  <a:srgbClr val="C00000"/>
                </a:solidFill>
                <a:effectLst/>
                <a:uLnTx/>
                <a:uFillTx/>
                <a:latin typeface="Arial"/>
                <a:ea typeface="+mn-ea"/>
                <a:cs typeface="+mn-cs"/>
              </a:rPr>
              <a:t>Book des cibles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5"/>
              </a:rPr>
              <a:t>cliquez ici</a:t>
            </a:r>
            <a:endPar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graphicFrame>
        <p:nvGraphicFramePr>
          <p:cNvPr id="9" name="Tableau 2">
            <a:extLst>
              <a:ext uri="{FF2B5EF4-FFF2-40B4-BE49-F238E27FC236}">
                <a16:creationId xmlns:a16="http://schemas.microsoft.com/office/drawing/2014/main" id="{4D5C425C-122E-FF7E-C9DD-2CA19E8B3991}"/>
              </a:ext>
            </a:extLst>
          </p:cNvPr>
          <p:cNvGraphicFramePr>
            <a:graphicFrameLocks noGrp="1"/>
          </p:cNvGraphicFramePr>
          <p:nvPr/>
        </p:nvGraphicFramePr>
        <p:xfrm>
          <a:off x="523510" y="1304679"/>
          <a:ext cx="11544665" cy="143241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Demande de crédit MLT en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selfcare</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MyOpéFin</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À partir du xx/xx</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détenteurs d’abonnement CE Net Comptes, CE NET Remises ou CE NET EDI</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les clients éligibles de l’existence du nouveau parcours de demande MLT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selfcare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(via emailing + 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a:t>
                      </a:r>
                      <a:r>
                        <a:rPr lang="fr-FR" sz="1000" b="1" i="0" u="none" strike="noStrike" kern="1200" dirty="0" err="1">
                          <a:solidFill>
                            <a:srgbClr val="C00000"/>
                          </a:solidFill>
                          <a:effectLst/>
                          <a:latin typeface="Arial" panose="020B0604020202020204" pitchFamily="34" charset="0"/>
                          <a:ea typeface="+mn-ea"/>
                          <a:cs typeface="+mn-cs"/>
                        </a:rPr>
                        <a:t>Dde</a:t>
                      </a:r>
                      <a:r>
                        <a:rPr lang="fr-FR" sz="1000" b="1" i="0" u="none" strike="noStrike" kern="1200" dirty="0">
                          <a:solidFill>
                            <a:srgbClr val="C00000"/>
                          </a:solidFill>
                          <a:effectLst/>
                          <a:latin typeface="Arial" panose="020B0604020202020204" pitchFamily="34" charset="0"/>
                          <a:ea typeface="+mn-ea"/>
                          <a:cs typeface="+mn-cs"/>
                        </a:rPr>
                        <a:t> de Crédit MLT en </a:t>
                      </a:r>
                      <a:r>
                        <a:rPr lang="fr-FR" sz="1000" b="1" i="0" u="none" strike="noStrike" kern="1200" dirty="0" err="1">
                          <a:solidFill>
                            <a:srgbClr val="C00000"/>
                          </a:solidFill>
                          <a:effectLst/>
                          <a:latin typeface="Arial" panose="020B0604020202020204" pitchFamily="34" charset="0"/>
                          <a:ea typeface="+mn-ea"/>
                          <a:cs typeface="+mn-cs"/>
                        </a:rPr>
                        <a:t>selfcare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pic>
        <p:nvPicPr>
          <p:cNvPr id="10" name="Image 9">
            <a:extLst>
              <a:ext uri="{FF2B5EF4-FFF2-40B4-BE49-F238E27FC236}">
                <a16:creationId xmlns:a16="http://schemas.microsoft.com/office/drawing/2014/main" id="{4AB7A925-BC13-F514-3105-0515C51D78C7}"/>
              </a:ext>
            </a:extLst>
          </p:cNvPr>
          <p:cNvPicPr>
            <a:picLocks noChangeAspect="1"/>
          </p:cNvPicPr>
          <p:nvPr/>
        </p:nvPicPr>
        <p:blipFill>
          <a:blip r:embed="rId6">
            <a:grayscl/>
          </a:blip>
          <a:stretch>
            <a:fillRect/>
          </a:stretch>
        </p:blipFill>
        <p:spPr>
          <a:xfrm>
            <a:off x="11305284" y="2165606"/>
            <a:ext cx="363205" cy="290565"/>
          </a:xfrm>
          <a:prstGeom prst="rect">
            <a:avLst/>
          </a:prstGeom>
        </p:spPr>
      </p:pic>
      <p:pic>
        <p:nvPicPr>
          <p:cNvPr id="11" name="Image 10">
            <a:extLst>
              <a:ext uri="{FF2B5EF4-FFF2-40B4-BE49-F238E27FC236}">
                <a16:creationId xmlns:a16="http://schemas.microsoft.com/office/drawing/2014/main" id="{E7D25969-C584-837D-3F02-8DA3E06E0F5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725077" y="2192021"/>
            <a:ext cx="316979" cy="264150"/>
          </a:xfrm>
          <a:prstGeom prst="rect">
            <a:avLst/>
          </a:prstGeom>
        </p:spPr>
      </p:pic>
      <p:sp>
        <p:nvSpPr>
          <p:cNvPr id="2" name="Rectangle 1">
            <a:extLst>
              <a:ext uri="{FF2B5EF4-FFF2-40B4-BE49-F238E27FC236}">
                <a16:creationId xmlns:a16="http://schemas.microsoft.com/office/drawing/2014/main" id="{E61E6E14-5535-025B-42F0-8B5662E116D6}"/>
              </a:ext>
            </a:extLst>
          </p:cNvPr>
          <p:cNvSpPr/>
          <p:nvPr/>
        </p:nvSpPr>
        <p:spPr>
          <a:xfrm>
            <a:off x="523509" y="1304680"/>
            <a:ext cx="11544665" cy="1432415"/>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8" action="ppaction://hlinksldjump"/>
            <a:extLst>
              <a:ext uri="{FF2B5EF4-FFF2-40B4-BE49-F238E27FC236}">
                <a16:creationId xmlns:a16="http://schemas.microsoft.com/office/drawing/2014/main" id="{209B02E8-4AD1-515C-3070-E771D6C6CA84}"/>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094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 Pro</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7" name="Tableau 2">
            <a:extLst>
              <a:ext uri="{FF2B5EF4-FFF2-40B4-BE49-F238E27FC236}">
                <a16:creationId xmlns:a16="http://schemas.microsoft.com/office/drawing/2014/main" id="{ABBE5144-83A5-3E70-8F3E-BD89BCF3228A}"/>
              </a:ext>
            </a:extLst>
          </p:cNvPr>
          <p:cNvGraphicFramePr>
            <a:graphicFrameLocks noGrp="1"/>
          </p:cNvGraphicFramePr>
          <p:nvPr/>
        </p:nvGraphicFramePr>
        <p:xfrm>
          <a:off x="523510" y="1304679"/>
          <a:ext cx="11544665" cy="283371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3012073">
                  <a:extLst>
                    <a:ext uri="{9D8B030D-6E8A-4147-A177-3AD203B41FA5}">
                      <a16:colId xmlns:a16="http://schemas.microsoft.com/office/drawing/2014/main" val="3474167940"/>
                    </a:ext>
                  </a:extLst>
                </a:gridCol>
                <a:gridCol w="2756263">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Approche globale Collecte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avec un montant en disponibilité sur le mois &gt;= 100 K€ et un montant moyen créditeur CCE &gt;= 50 K€</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Q1 PRO Approche globale Collecte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4293380"/>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Fil Rouge PRO/GP – capter la collecte et la relation privée de clients Pros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sans DRA, segmentés MEDIUM, partiellement ou fortement captés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0" i="1" u="none" strike="noStrike" kern="1200" dirty="0">
                          <a:solidFill>
                            <a:schemeClr val="tx1">
                              <a:lumMod val="75000"/>
                              <a:lumOff val="25000"/>
                            </a:schemeClr>
                          </a:solidFill>
                          <a:effectLst/>
                          <a:latin typeface="Arial" panose="020B0604020202020204" pitchFamily="34" charset="0"/>
                          <a:ea typeface="+mn-ea"/>
                          <a:cs typeface="+mn-cs"/>
                        </a:rPr>
                        <a:t>(NB : par effet miroir, les CAGP disposent également d’une cible de clients Premium repérés Large Pro en vue leur faire rencontrer un CAPRO en vue de </a:t>
                      </a:r>
                      <a:r>
                        <a:rPr lang="fr-FR" sz="900" b="0" i="1" u="none" strike="noStrike" kern="1200" dirty="0" err="1">
                          <a:solidFill>
                            <a:schemeClr val="tx1">
                              <a:lumMod val="75000"/>
                              <a:lumOff val="25000"/>
                            </a:schemeClr>
                          </a:solidFill>
                          <a:effectLst/>
                          <a:latin typeface="Arial" panose="020B0604020202020204" pitchFamily="34" charset="0"/>
                          <a:ea typeface="+mn-ea"/>
                          <a:cs typeface="+mn-cs"/>
                        </a:rPr>
                        <a:t>Conq</a:t>
                      </a:r>
                      <a:r>
                        <a:rPr lang="fr-FR" sz="900" b="0" i="1" u="none" strike="noStrike" kern="1200">
                          <a:solidFill>
                            <a:schemeClr val="tx1">
                              <a:lumMod val="75000"/>
                              <a:lumOff val="25000"/>
                            </a:schemeClr>
                          </a:solidFill>
                          <a:effectLst/>
                          <a:latin typeface="Arial" panose="020B0604020202020204" pitchFamily="34" charset="0"/>
                          <a:ea typeface="+mn-ea"/>
                          <a:cs typeface="+mn-cs"/>
                        </a:rPr>
                        <a:t>.)</a:t>
                      </a:r>
                      <a:endParaRPr lang="fr-FR" sz="9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Pros sans double-relation de rencontrer un CAGP pour le volet privé afin de capter de la collecte avec une approche retraite et défiscalisation</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Q1 Pro clients PRO REPERES PREMIUM</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0088628"/>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CCE solde </a:t>
                      </a:r>
                      <a:r>
                        <a:rPr lang="fr-FR" sz="1200" b="1" i="0" u="none" strike="noStrike" kern="1200" dirty="0" err="1">
                          <a:solidFill>
                            <a:srgbClr val="00B0F0"/>
                          </a:solidFill>
                          <a:effectLst/>
                          <a:latin typeface="Arial" panose="020B0604020202020204" pitchFamily="34" charset="0"/>
                          <a:ea typeface="+mn-ea"/>
                          <a:cs typeface="+mn-cs"/>
                        </a:rPr>
                        <a:t>moy</a:t>
                      </a:r>
                      <a:r>
                        <a:rPr lang="fr-FR" sz="1200" b="1" i="0" u="none" strike="noStrike" kern="1200" dirty="0">
                          <a:solidFill>
                            <a:srgbClr val="00B0F0"/>
                          </a:solidFill>
                          <a:effectLst/>
                          <a:latin typeface="Arial" panose="020B0604020202020204" pitchFamily="34" charset="0"/>
                          <a:ea typeface="+mn-ea"/>
                          <a:cs typeface="+mn-cs"/>
                        </a:rPr>
                        <a:t> trim sup10K€</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non-vus dans les 6 derniers mois, détenteurs CCE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hors CEP</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depuis plus de 6 mois et dont le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solde moyen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le dernier trim est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&gt;= 10 K€</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PRO CCE SOLDE MOY TRIM SUP10KE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sp>
        <p:nvSpPr>
          <p:cNvPr id="2" name="Rectangle 1">
            <a:extLst>
              <a:ext uri="{FF2B5EF4-FFF2-40B4-BE49-F238E27FC236}">
                <a16:creationId xmlns:a16="http://schemas.microsoft.com/office/drawing/2014/main" id="{3C6B8358-1DD3-7511-8508-D141AA45D8ED}"/>
              </a:ext>
            </a:extLst>
          </p:cNvPr>
          <p:cNvSpPr/>
          <p:nvPr/>
        </p:nvSpPr>
        <p:spPr>
          <a:xfrm>
            <a:off x="523509" y="1304680"/>
            <a:ext cx="11544665" cy="2833715"/>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6" action="ppaction://hlinksldjump"/>
            <a:extLst>
              <a:ext uri="{FF2B5EF4-FFF2-40B4-BE49-F238E27FC236}">
                <a16:creationId xmlns:a16="http://schemas.microsoft.com/office/drawing/2014/main" id="{7F6C6BC4-5B8E-EBEC-6EDC-88A0619C5A98}"/>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2425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IARD Pro </a:t>
            </a:r>
            <a:r>
              <a:rPr lang="fr-FR" dirty="0">
                <a:latin typeface="Montserrat Black"/>
              </a:rPr>
              <a:t>et</a:t>
            </a:r>
            <a:r>
              <a:rPr lang="fr-FR" dirty="0">
                <a:solidFill>
                  <a:srgbClr val="C00000"/>
                </a:solidFill>
                <a:latin typeface="Montserrat Black"/>
              </a:rPr>
              <a:t> PREVOYANCE Pro</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 name="Rectangle 1">
            <a:extLst>
              <a:ext uri="{FF2B5EF4-FFF2-40B4-BE49-F238E27FC236}">
                <a16:creationId xmlns:a16="http://schemas.microsoft.com/office/drawing/2014/main" id="{B43D5A43-D51E-4632-88AD-D605537D88E3}"/>
              </a:ext>
            </a:extLst>
          </p:cNvPr>
          <p:cNvSpPr/>
          <p:nvPr/>
        </p:nvSpPr>
        <p:spPr>
          <a:xfrm>
            <a:off x="0" y="0"/>
            <a:ext cx="394399" cy="6858000"/>
          </a:xfrm>
          <a:prstGeom prst="rect">
            <a:avLst/>
          </a:prstGeom>
          <a:solidFill>
            <a:srgbClr val="FCBE04"/>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Montserrat Black" panose="00000A00000000000000" pitchFamily="2" charset="0"/>
                <a:ea typeface="+mn-ea"/>
                <a:cs typeface="+mn-cs"/>
              </a:rPr>
              <a:t>IARD PRO / PREVOYANCE PRO</a:t>
            </a:r>
          </a:p>
        </p:txBody>
      </p:sp>
      <p:graphicFrame>
        <p:nvGraphicFramePr>
          <p:cNvPr id="9" name="Tableau 2">
            <a:extLst>
              <a:ext uri="{FF2B5EF4-FFF2-40B4-BE49-F238E27FC236}">
                <a16:creationId xmlns:a16="http://schemas.microsoft.com/office/drawing/2014/main" id="{4B82CD58-FCA2-4FB4-6B4D-B26BA1279404}"/>
              </a:ext>
            </a:extLst>
          </p:cNvPr>
          <p:cNvGraphicFramePr>
            <a:graphicFrameLocks noGrp="1"/>
          </p:cNvGraphicFramePr>
          <p:nvPr/>
        </p:nvGraphicFramePr>
        <p:xfrm>
          <a:off x="523510" y="1304679"/>
          <a:ext cx="11544665" cy="36303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extLst>
                  <a:ext uri="{0D108BD9-81ED-4DB2-BD59-A6C34878D82A}">
                    <a16:rowId xmlns:a16="http://schemas.microsoft.com/office/drawing/2014/main" val="281826543"/>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CBE04"/>
                          </a:solidFill>
                          <a:effectLst/>
                          <a:uLnTx/>
                          <a:uFillTx/>
                          <a:latin typeface="Arial" panose="020B0604020202020204" pitchFamily="34" charset="0"/>
                          <a:ea typeface="+mn-ea"/>
                          <a:cs typeface="+mn-cs"/>
                        </a:rPr>
                        <a:t>APPROCHE GLOBALE ASSURANCE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 Promo tous produits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t>
                      </a:r>
                      <a:r>
                        <a:rPr lang="fr-FR" sz="1000" b="0" i="0" u="sng" strike="noStrike" kern="1200" dirty="0">
                          <a:solidFill>
                            <a:schemeClr val="tx1">
                              <a:lumMod val="75000"/>
                              <a:lumOff val="25000"/>
                            </a:schemeClr>
                          </a:solidFill>
                          <a:effectLst/>
                          <a:latin typeface="Arial" panose="020B0604020202020204" pitchFamily="34" charset="0"/>
                          <a:ea typeface="+mn-ea"/>
                          <a:cs typeface="+mn-cs"/>
                        </a:rPr>
                        <a:t>Actifs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non-équipés en Auto Pro, OU en MR Pro OU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Pro</a:t>
                      </a:r>
                      <a:endPar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 Promo </a:t>
                      </a: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Pro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t>
                      </a:r>
                      <a:r>
                        <a:rPr lang="fr-FR" sz="1000" b="0" i="0" u="sng" strike="noStrike" kern="1200" dirty="0">
                          <a:solidFill>
                            <a:schemeClr val="tx1">
                              <a:lumMod val="75000"/>
                              <a:lumOff val="25000"/>
                            </a:schemeClr>
                          </a:solidFill>
                          <a:effectLst/>
                          <a:latin typeface="Arial" panose="020B0604020202020204" pitchFamily="34" charset="0"/>
                          <a:ea typeface="+mn-ea"/>
                          <a:cs typeface="+mn-cs"/>
                        </a:rPr>
                        <a:t>Actifs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PLR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non-équipés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Pro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 « Promo MR Pro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t>
                      </a:r>
                      <a:r>
                        <a:rPr lang="fr-FR" sz="1000" b="0" i="0" u="sng" strike="noStrike" kern="1200" dirty="0">
                          <a:solidFill>
                            <a:schemeClr val="tx1">
                              <a:lumMod val="75000"/>
                              <a:lumOff val="25000"/>
                            </a:schemeClr>
                          </a:solidFill>
                          <a:effectLst/>
                          <a:latin typeface="Arial" panose="020B0604020202020204" pitchFamily="34" charset="0"/>
                          <a:ea typeface="+mn-ea"/>
                          <a:cs typeface="+mn-cs"/>
                        </a:rPr>
                        <a:t>Actifs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codes NAF éligibles MR Pro, non-équipés en MR Pro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Présenter notre offre globale d’assurances (IARD Pro, Prévoyance et Santé) aux clients Pros et leur faire bénéficier d’offres promos (Auto Pro, MR Pro et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Pro)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NB : le contrat </a:t>
                      </a:r>
                      <a:r>
                        <a:rPr lang="fr-FR" sz="1000" b="0" i="1" u="none" strike="noStrike" kern="1200" dirty="0" err="1">
                          <a:solidFill>
                            <a:schemeClr val="tx1">
                              <a:lumMod val="75000"/>
                              <a:lumOff val="25000"/>
                            </a:schemeClr>
                          </a:solidFill>
                          <a:effectLst/>
                          <a:latin typeface="Arial" panose="020B0604020202020204" pitchFamily="34" charset="0"/>
                          <a:ea typeface="+mn-ea"/>
                          <a:cs typeface="+mn-cs"/>
                        </a:rPr>
                        <a:t>AutoPro</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 fait l’objet d’une action marketing dédiée (voir cible ci-dessous) lors d’un temps fort spécifique sur client DRA</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APPR GLOBALE ASSURANCE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CBE04"/>
                          </a:solidFill>
                          <a:effectLst/>
                          <a:uLnTx/>
                          <a:uFillTx/>
                          <a:latin typeface="Arial" panose="020B0604020202020204" pitchFamily="34" charset="0"/>
                          <a:ea typeface="+mn-ea"/>
                          <a:cs typeface="+mn-cs"/>
                        </a:rPr>
                        <a:t>Temps Fort Auto Pro / Auto Part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 DOUBLE RELATION, détenteurs d’un véhicule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(sur le périmètre de la relation économique),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non-équipés en assurance Auto Part ou en assurance Auto Pro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Faire bénéficier à nos clients en double relation des promotions Auto Part et Auto Pro sur la durée de la période promotionnelle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TF Auto Pro / Auto Part</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393137"/>
                  </a:ext>
                </a:extLst>
              </a:tr>
            </a:tbl>
          </a:graphicData>
        </a:graphic>
      </p:graphicFrame>
      <p:pic>
        <p:nvPicPr>
          <p:cNvPr id="10" name="Image 9">
            <a:extLst>
              <a:ext uri="{FF2B5EF4-FFF2-40B4-BE49-F238E27FC236}">
                <a16:creationId xmlns:a16="http://schemas.microsoft.com/office/drawing/2014/main" id="{AA10114B-EC8D-E1F4-8240-D3E9A9407186}"/>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89199" y="2434606"/>
            <a:ext cx="363205" cy="290565"/>
          </a:xfrm>
          <a:prstGeom prst="rect">
            <a:avLst/>
          </a:prstGeom>
        </p:spPr>
      </p:pic>
      <p:pic>
        <p:nvPicPr>
          <p:cNvPr id="11" name="Image 10">
            <a:extLst>
              <a:ext uri="{FF2B5EF4-FFF2-40B4-BE49-F238E27FC236}">
                <a16:creationId xmlns:a16="http://schemas.microsoft.com/office/drawing/2014/main" id="{7D932E78-030E-13AD-B0C3-FDEC964C4048}"/>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10000" y="2910829"/>
            <a:ext cx="316979" cy="264150"/>
          </a:xfrm>
          <a:prstGeom prst="rect">
            <a:avLst/>
          </a:prstGeom>
        </p:spPr>
      </p:pic>
      <p:pic>
        <p:nvPicPr>
          <p:cNvPr id="12" name="Image 11">
            <a:extLst>
              <a:ext uri="{FF2B5EF4-FFF2-40B4-BE49-F238E27FC236}">
                <a16:creationId xmlns:a16="http://schemas.microsoft.com/office/drawing/2014/main" id="{82C7B5A8-8587-B2F1-C64F-5051329D26E8}"/>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8398" y="3427115"/>
            <a:ext cx="363205" cy="290565"/>
          </a:xfrm>
          <a:prstGeom prst="rect">
            <a:avLst/>
          </a:prstGeom>
        </p:spPr>
      </p:pic>
      <p:pic>
        <p:nvPicPr>
          <p:cNvPr id="13" name="Image 12">
            <a:extLst>
              <a:ext uri="{FF2B5EF4-FFF2-40B4-BE49-F238E27FC236}">
                <a16:creationId xmlns:a16="http://schemas.microsoft.com/office/drawing/2014/main" id="{2D20C9E7-F6EB-CBEB-22F7-6E28014A2857}"/>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9199" y="3903338"/>
            <a:ext cx="316979" cy="264150"/>
          </a:xfrm>
          <a:prstGeom prst="rect">
            <a:avLst/>
          </a:prstGeom>
        </p:spPr>
      </p:pic>
      <p:graphicFrame>
        <p:nvGraphicFramePr>
          <p:cNvPr id="3" name="Objet 2">
            <a:extLst>
              <a:ext uri="{FF2B5EF4-FFF2-40B4-BE49-F238E27FC236}">
                <a16:creationId xmlns:a16="http://schemas.microsoft.com/office/drawing/2014/main" id="{A49C7621-E847-34AE-2DC9-EBA2F0EEF424}"/>
              </a:ext>
            </a:extLst>
          </p:cNvPr>
          <p:cNvGraphicFramePr>
            <a:graphicFrameLocks noChangeAspect="1"/>
          </p:cNvGraphicFramePr>
          <p:nvPr/>
        </p:nvGraphicFramePr>
        <p:xfrm>
          <a:off x="601603" y="4586775"/>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3" name="Objet 2">
                        <a:extLst>
                          <a:ext uri="{FF2B5EF4-FFF2-40B4-BE49-F238E27FC236}">
                            <a16:creationId xmlns:a16="http://schemas.microsoft.com/office/drawing/2014/main" id="{A49C7621-E847-34AE-2DC9-EBA2F0EEF424}"/>
                          </a:ext>
                        </a:extLst>
                      </p:cNvPr>
                      <p:cNvPicPr/>
                      <p:nvPr/>
                    </p:nvPicPr>
                    <p:blipFill>
                      <a:blip r:embed="rId9"/>
                      <a:stretch>
                        <a:fillRect/>
                      </a:stretch>
                    </p:blipFill>
                    <p:spPr>
                      <a:xfrm>
                        <a:off x="601603" y="4586775"/>
                        <a:ext cx="1490662" cy="200025"/>
                      </a:xfrm>
                      <a:prstGeom prst="rect">
                        <a:avLst/>
                      </a:prstGeom>
                    </p:spPr>
                  </p:pic>
                </p:oleObj>
              </mc:Fallback>
            </mc:AlternateContent>
          </a:graphicData>
        </a:graphic>
      </p:graphicFrame>
      <p:graphicFrame>
        <p:nvGraphicFramePr>
          <p:cNvPr id="4" name="Objet 3">
            <a:extLst>
              <a:ext uri="{FF2B5EF4-FFF2-40B4-BE49-F238E27FC236}">
                <a16:creationId xmlns:a16="http://schemas.microsoft.com/office/drawing/2014/main" id="{113C8A4E-9F22-DDB0-594C-B654CC5D7DC1}"/>
              </a:ext>
            </a:extLst>
          </p:cNvPr>
          <p:cNvGraphicFramePr>
            <a:graphicFrameLocks noChangeAspect="1"/>
          </p:cNvGraphicFramePr>
          <p:nvPr/>
        </p:nvGraphicFramePr>
        <p:xfrm>
          <a:off x="601603" y="3025247"/>
          <a:ext cx="1490662" cy="200025"/>
        </p:xfrm>
        <a:graphic>
          <a:graphicData uri="http://schemas.openxmlformats.org/presentationml/2006/ole">
            <mc:AlternateContent xmlns:mc="http://schemas.openxmlformats.org/markup-compatibility/2006">
              <mc:Choice xmlns:v="urn:schemas-microsoft-com:vml" Requires="v">
                <p:oleObj name="Worksheet" r:id="rId10" imgW="1800344" imgH="200179" progId="Excel.Sheet.12">
                  <p:embed/>
                </p:oleObj>
              </mc:Choice>
              <mc:Fallback>
                <p:oleObj name="Worksheet" r:id="rId10" imgW="1800344" imgH="200179" progId="Excel.Sheet.12">
                  <p:embed/>
                  <p:pic>
                    <p:nvPicPr>
                      <p:cNvPr id="4" name="Objet 3">
                        <a:extLst>
                          <a:ext uri="{FF2B5EF4-FFF2-40B4-BE49-F238E27FC236}">
                            <a16:creationId xmlns:a16="http://schemas.microsoft.com/office/drawing/2014/main" id="{113C8A4E-9F22-DDB0-594C-B654CC5D7DC1}"/>
                          </a:ext>
                        </a:extLst>
                      </p:cNvPr>
                      <p:cNvPicPr/>
                      <p:nvPr/>
                    </p:nvPicPr>
                    <p:blipFill>
                      <a:blip r:embed="rId11"/>
                      <a:stretch>
                        <a:fillRect/>
                      </a:stretch>
                    </p:blipFill>
                    <p:spPr>
                      <a:xfrm>
                        <a:off x="601603" y="3025247"/>
                        <a:ext cx="1490662" cy="20002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1A3BA4F4-2438-B831-3DDE-BF619AC5FDCC}"/>
              </a:ext>
            </a:extLst>
          </p:cNvPr>
          <p:cNvSpPr/>
          <p:nvPr/>
        </p:nvSpPr>
        <p:spPr>
          <a:xfrm>
            <a:off x="523509" y="1304680"/>
            <a:ext cx="11544665" cy="3630395"/>
          </a:xfrm>
          <a:prstGeom prst="rect">
            <a:avLst/>
          </a:prstGeom>
          <a:noFill/>
          <a:ln w="76200">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Picture 6" descr="ADN Nations - Analyse de marché et conseil stratégique">
            <a:hlinkClick r:id="rId12" action="ppaction://hlinksldjump"/>
            <a:extLst>
              <a:ext uri="{FF2B5EF4-FFF2-40B4-BE49-F238E27FC236}">
                <a16:creationId xmlns:a16="http://schemas.microsoft.com/office/drawing/2014/main" id="{51D03F90-2D82-88D8-52C9-04FCCE3E4BE0}"/>
              </a:ext>
            </a:extLst>
          </p:cNvPr>
          <p:cNvPicPr>
            <a:picLocks noChangeAspect="1" noChangeArrowheads="1"/>
          </p:cNvPicPr>
          <p:nvPr/>
        </p:nvPicPr>
        <p:blipFill>
          <a:blip r:embed="rId13"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6997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dirty="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 Pro</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Pour en savoir plus, rendez-vous sur le </a:t>
            </a:r>
            <a:r>
              <a:rPr kumimoji="0" lang="fr-FR" sz="1000" b="1" i="0" u="none" strike="noStrike" kern="1200" cap="none" spc="0" normalizeH="0" baseline="0" noProof="0" dirty="0">
                <a:ln>
                  <a:noFill/>
                </a:ln>
                <a:solidFill>
                  <a:srgbClr val="C00000"/>
                </a:solidFill>
                <a:effectLst/>
                <a:uLnTx/>
                <a:uFillTx/>
                <a:latin typeface="Arial"/>
                <a:ea typeface="+mn-ea"/>
                <a:cs typeface="+mn-cs"/>
              </a:rPr>
              <a:t>Book des cibles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5"/>
              </a:rPr>
              <a:t>cliquez ici</a:t>
            </a:r>
            <a:endPar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sp>
        <p:nvSpPr>
          <p:cNvPr id="4" name="Rectangle 3">
            <a:extLst>
              <a:ext uri="{FF2B5EF4-FFF2-40B4-BE49-F238E27FC236}">
                <a16:creationId xmlns:a16="http://schemas.microsoft.com/office/drawing/2014/main" id="{55A3FDD5-8CC1-145E-CD5D-989A5553FCB2}"/>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graphicFrame>
        <p:nvGraphicFramePr>
          <p:cNvPr id="16" name="Tableau 2">
            <a:extLst>
              <a:ext uri="{FF2B5EF4-FFF2-40B4-BE49-F238E27FC236}">
                <a16:creationId xmlns:a16="http://schemas.microsoft.com/office/drawing/2014/main" id="{13F09149-E995-292E-9CF1-52C37F88CF8E}"/>
              </a:ext>
            </a:extLst>
          </p:cNvPr>
          <p:cNvGraphicFramePr>
            <a:graphicFrameLocks noGrp="1"/>
          </p:cNvGraphicFramePr>
          <p:nvPr/>
        </p:nvGraphicFramePr>
        <p:xfrm>
          <a:off x="523510" y="1304679"/>
          <a:ext cx="11544665" cy="21105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JO2024 – Montée en gamme Carte</a:t>
                      </a:r>
                      <a:endParaRPr lang="fr-FR" sz="12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01/01/2024 au 30/04/2024</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équipés d’une carte Business ou d’un carte GOLD business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Promouvoir la montée en gamme/souscription des carte Visa Business GOLD et PLATINUM </a:t>
                      </a:r>
                      <a:r>
                        <a:rPr lang="fr-FR" sz="900" b="0" i="1" u="none" strike="noStrike" kern="1200" dirty="0">
                          <a:solidFill>
                            <a:schemeClr val="tx1">
                              <a:lumMod val="75000"/>
                              <a:lumOff val="25000"/>
                            </a:schemeClr>
                          </a:solidFill>
                          <a:effectLst/>
                          <a:latin typeface="Arial" panose="020B0604020202020204" pitchFamily="34" charset="0"/>
                          <a:ea typeface="+mn-ea"/>
                          <a:cs typeface="+mn-cs"/>
                        </a:rPr>
                        <a:t>(NB : dans un 2</a:t>
                      </a:r>
                      <a:r>
                        <a:rPr lang="fr-FR" sz="900" b="0" i="1" u="none" strike="noStrike" kern="1200" baseline="30000" dirty="0">
                          <a:solidFill>
                            <a:schemeClr val="tx1">
                              <a:lumMod val="75000"/>
                              <a:lumOff val="25000"/>
                            </a:schemeClr>
                          </a:solidFill>
                          <a:effectLst/>
                          <a:latin typeface="Arial" panose="020B0604020202020204" pitchFamily="34" charset="0"/>
                          <a:ea typeface="+mn-ea"/>
                          <a:cs typeface="+mn-cs"/>
                        </a:rPr>
                        <a:t>nd</a:t>
                      </a:r>
                      <a:r>
                        <a:rPr lang="fr-FR" sz="900" b="0" i="1" u="none" strike="noStrike" kern="1200" dirty="0">
                          <a:solidFill>
                            <a:schemeClr val="tx1">
                              <a:lumMod val="75000"/>
                              <a:lumOff val="25000"/>
                            </a:schemeClr>
                          </a:solidFill>
                          <a:effectLst/>
                          <a:latin typeface="Arial" panose="020B0604020202020204" pitchFamily="34" charset="0"/>
                          <a:ea typeface="+mn-ea"/>
                          <a:cs typeface="+mn-cs"/>
                        </a:rPr>
                        <a:t> temps, les clients ayant opéré cette MEG pourront participer, via email qui leur sera adressé, à un tirage au sort pour gagner des places pour une finale des JO2024)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900" b="0" i="1"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JO2024 Montée en Gamme Carte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sp>
        <p:nvSpPr>
          <p:cNvPr id="2" name="Rectangle 1">
            <a:extLst>
              <a:ext uri="{FF2B5EF4-FFF2-40B4-BE49-F238E27FC236}">
                <a16:creationId xmlns:a16="http://schemas.microsoft.com/office/drawing/2014/main" id="{AF2F241F-C112-0CB9-6579-6090246427F3}"/>
              </a:ext>
            </a:extLst>
          </p:cNvPr>
          <p:cNvSpPr/>
          <p:nvPr/>
        </p:nvSpPr>
        <p:spPr>
          <a:xfrm>
            <a:off x="523509" y="1304680"/>
            <a:ext cx="11544665" cy="213804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6" action="ppaction://hlinksldjump"/>
            <a:extLst>
              <a:ext uri="{FF2B5EF4-FFF2-40B4-BE49-F238E27FC236}">
                <a16:creationId xmlns:a16="http://schemas.microsoft.com/office/drawing/2014/main" id="{54D0E9CC-D24F-4339-88CE-38B3094B33E0}"/>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9511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a:t>
            </a:r>
            <a:r>
              <a:rPr lang="fr-FR" dirty="0">
                <a:solidFill>
                  <a:srgbClr val="C00000"/>
                </a:solidFill>
                <a:latin typeface="Montserrat Black"/>
              </a:rPr>
              <a:t> MONETIQUE &amp; </a:t>
            </a:r>
            <a:r>
              <a:rPr lang="fr-FR" dirty="0" err="1">
                <a:solidFill>
                  <a:srgbClr val="C00000"/>
                </a:solidFill>
                <a:latin typeface="Montserrat Black"/>
              </a:rPr>
              <a:t>e-COMMERCE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MONETIQUE &amp; </a:t>
            </a:r>
            <a:r>
              <a:rPr lang="fr-FR" dirty="0" err="1">
                <a:solidFill>
                  <a:schemeClr val="bg1"/>
                </a:solidFill>
                <a:latin typeface="Montserrat Black" panose="00000A00000000000000" pitchFamily="2" charset="0"/>
              </a:rPr>
              <a:t>e-COMMERCE</a:t>
            </a:r>
            <a:endParaRPr lang="fr-FR" dirty="0">
              <a:solidFill>
                <a:schemeClr val="bg1"/>
              </a:solidFill>
              <a:latin typeface="Montserrat Black" panose="00000A00000000000000" pitchFamily="2" charset="0"/>
            </a:endParaRP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10" name="Tableau 2">
            <a:extLst>
              <a:ext uri="{FF2B5EF4-FFF2-40B4-BE49-F238E27FC236}">
                <a16:creationId xmlns:a16="http://schemas.microsoft.com/office/drawing/2014/main" id="{3F9F3313-E8CA-94B9-65BE-18FFAF0AB6E9}"/>
              </a:ext>
            </a:extLst>
          </p:cNvPr>
          <p:cNvGraphicFramePr>
            <a:graphicFrameLocks noGrp="1"/>
          </p:cNvGraphicFramePr>
          <p:nvPr/>
        </p:nvGraphicFramePr>
        <p:xfrm>
          <a:off x="523510" y="1304679"/>
          <a:ext cx="11544665" cy="4746268"/>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030A0"/>
                          </a:solidFill>
                          <a:effectLst/>
                          <a:uLnTx/>
                          <a:uFillTx/>
                          <a:latin typeface="Arial" panose="020B0604020202020204" pitchFamily="34" charset="0"/>
                          <a:ea typeface="+mn-ea"/>
                          <a:cs typeface="+mn-cs"/>
                        </a:rPr>
                        <a:t>Equiper, capter les flux et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08/01/2024 au 30/04/2024</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LARGE PROS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Autres PROS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Pour chaque de ces 2 cibles, on a les sous-cibles suivantes :</a:t>
                      </a:r>
                    </a:p>
                    <a:p>
                      <a:pPr marL="243450"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équipés de contrats monétiques INACTIFS</a:t>
                      </a:r>
                    </a:p>
                    <a:p>
                      <a:pPr marL="243450"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non-équipés en contrats monétiques mais figurent, dans le TOP50 des codes NAF appétents</a:t>
                      </a:r>
                    </a:p>
                    <a:p>
                      <a:pPr marL="243450"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non-équipés en contrats monétiques mais détenteurs contrat monétique actif à la concurrence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activer et capter les flux de ces clients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Q1 PRO Equiper, capter les flux et activer</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3129131"/>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rgbClr val="7030A0"/>
                          </a:solidFill>
                          <a:effectLst/>
                          <a:latin typeface="Arial" panose="020B0604020202020204" pitchFamily="34" charset="0"/>
                          <a:ea typeface="+mn-ea"/>
                          <a:cs typeface="+mn-cs"/>
                        </a:rPr>
                        <a:t>Wébinaire</a:t>
                      </a:r>
                      <a:r>
                        <a:rPr lang="fr-FR" sz="1200" b="1" i="0" u="none" strike="noStrike" kern="1200" dirty="0">
                          <a:solidFill>
                            <a:srgbClr val="7030A0"/>
                          </a:solidFill>
                          <a:effectLst/>
                          <a:latin typeface="Arial" panose="020B0604020202020204" pitchFamily="34" charset="0"/>
                          <a:ea typeface="+mn-ea"/>
                          <a:cs typeface="+mn-cs"/>
                        </a:rPr>
                        <a:t> CE Boost FID</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ciblés comme étant appétents à la solution CE Boost FID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envoi d’un e-mailing les invitant à visionner en replay le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Wébinaire</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dédié CE Boost FID organisé sur Q3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clients Pros en outils favorisant la fidélisation de leurs propres clients, l’amélioration de leur réputation digitale et leur communication auprès de leur communauté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TAP TO PAY sous iPhone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08/01 au 30/04</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avec CA annuel &lt; 25 K€, dont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avec un équipement Monétique et avec un iPhone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sans équipement Monétique mais avec un iPhone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Prospects avec contrat monétique à la concurrence</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NB : exclusion de ces cibles des clients équipés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Smile&amp;Pay</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lancement de la nouvelle offre TAP TO PAY sous iPhone en cherchant à capter les flux monétiques de ces clients SML Pros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Envoi d’un email de lancement, + relance avec 2</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nd</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email à J+15 pour les non-ouvreurs du 1er</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TAP TO PAY</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1" name="Image 10">
            <a:extLst>
              <a:ext uri="{FF2B5EF4-FFF2-40B4-BE49-F238E27FC236}">
                <a16:creationId xmlns:a16="http://schemas.microsoft.com/office/drawing/2014/main" id="{5861A0D6-05C0-D452-B8C5-574E7DD7FD4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86887" y="2466520"/>
            <a:ext cx="363205" cy="290565"/>
          </a:xfrm>
          <a:prstGeom prst="rect">
            <a:avLst/>
          </a:prstGeom>
        </p:spPr>
      </p:pic>
      <p:pic>
        <p:nvPicPr>
          <p:cNvPr id="12" name="Image 11">
            <a:extLst>
              <a:ext uri="{FF2B5EF4-FFF2-40B4-BE49-F238E27FC236}">
                <a16:creationId xmlns:a16="http://schemas.microsoft.com/office/drawing/2014/main" id="{EAE05577-EAAD-43A8-C373-299F28C84F79}"/>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1759" y="2776723"/>
            <a:ext cx="316979" cy="264150"/>
          </a:xfrm>
          <a:prstGeom prst="rect">
            <a:avLst/>
          </a:prstGeom>
        </p:spPr>
      </p:pic>
      <p:pic>
        <p:nvPicPr>
          <p:cNvPr id="13" name="Image 12">
            <a:extLst>
              <a:ext uri="{FF2B5EF4-FFF2-40B4-BE49-F238E27FC236}">
                <a16:creationId xmlns:a16="http://schemas.microsoft.com/office/drawing/2014/main" id="{4D40CB65-4153-A4B1-F915-ABACC98AF3D6}"/>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8990" y="4023238"/>
            <a:ext cx="363205" cy="290565"/>
          </a:xfrm>
          <a:prstGeom prst="rect">
            <a:avLst/>
          </a:prstGeom>
        </p:spPr>
      </p:pic>
      <p:pic>
        <p:nvPicPr>
          <p:cNvPr id="16" name="Image 15">
            <a:extLst>
              <a:ext uri="{FF2B5EF4-FFF2-40B4-BE49-F238E27FC236}">
                <a16:creationId xmlns:a16="http://schemas.microsoft.com/office/drawing/2014/main" id="{8ED73581-9D85-AAF8-E0FF-1E0E88B9C64D}"/>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29236" y="4740852"/>
            <a:ext cx="363205" cy="290565"/>
          </a:xfrm>
          <a:prstGeom prst="rect">
            <a:avLst/>
          </a:prstGeom>
        </p:spPr>
      </p:pic>
      <p:pic>
        <p:nvPicPr>
          <p:cNvPr id="17" name="Image 16">
            <a:extLst>
              <a:ext uri="{FF2B5EF4-FFF2-40B4-BE49-F238E27FC236}">
                <a16:creationId xmlns:a16="http://schemas.microsoft.com/office/drawing/2014/main" id="{2C24CA7F-F729-D438-5DF3-10F25B179C4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52350" y="5052982"/>
            <a:ext cx="316979" cy="264150"/>
          </a:xfrm>
          <a:prstGeom prst="rect">
            <a:avLst/>
          </a:prstGeom>
        </p:spPr>
      </p:pic>
      <p:pic>
        <p:nvPicPr>
          <p:cNvPr id="18" name="Image 17">
            <a:extLst>
              <a:ext uri="{FF2B5EF4-FFF2-40B4-BE49-F238E27FC236}">
                <a16:creationId xmlns:a16="http://schemas.microsoft.com/office/drawing/2014/main" id="{248366B6-93A8-3466-9693-9296A1C6F618}"/>
              </a:ext>
            </a:extLst>
          </p:cNvPr>
          <p:cNvPicPr>
            <a:picLocks noChangeAspect="1"/>
          </p:cNvPicPr>
          <p:nvPr/>
        </p:nvPicPr>
        <p:blipFill>
          <a:blip r:embed="rId8">
            <a:grayscl/>
          </a:blip>
          <a:stretch>
            <a:fillRect/>
          </a:stretch>
        </p:blipFill>
        <p:spPr>
          <a:xfrm>
            <a:off x="11498422" y="5469161"/>
            <a:ext cx="244339" cy="277357"/>
          </a:xfrm>
          <a:prstGeom prst="rect">
            <a:avLst/>
          </a:prstGeom>
        </p:spPr>
      </p:pic>
      <p:sp>
        <p:nvSpPr>
          <p:cNvPr id="2" name="Rectangle 1">
            <a:extLst>
              <a:ext uri="{FF2B5EF4-FFF2-40B4-BE49-F238E27FC236}">
                <a16:creationId xmlns:a16="http://schemas.microsoft.com/office/drawing/2014/main" id="{A8250A8D-D815-BF18-3353-C3684EF25760}"/>
              </a:ext>
            </a:extLst>
          </p:cNvPr>
          <p:cNvSpPr/>
          <p:nvPr/>
        </p:nvSpPr>
        <p:spPr>
          <a:xfrm>
            <a:off x="523509" y="1304680"/>
            <a:ext cx="11544665" cy="4769096"/>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9" action="ppaction://hlinksldjump"/>
            <a:extLst>
              <a:ext uri="{FF2B5EF4-FFF2-40B4-BE49-F238E27FC236}">
                <a16:creationId xmlns:a16="http://schemas.microsoft.com/office/drawing/2014/main" id="{B7934DD7-7071-A72F-5665-B95CA58BF138}"/>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316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INGENIERIE SOCIALE</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EE6B1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INGENIERIE SOCIALE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7" name="Tableau 2">
            <a:extLst>
              <a:ext uri="{FF2B5EF4-FFF2-40B4-BE49-F238E27FC236}">
                <a16:creationId xmlns:a16="http://schemas.microsoft.com/office/drawing/2014/main" id="{A52BC58E-3BF8-B78A-43B8-5602D579CD2C}"/>
              </a:ext>
            </a:extLst>
          </p:cNvPr>
          <p:cNvGraphicFramePr>
            <a:graphicFrameLocks noGrp="1"/>
          </p:cNvGraphicFramePr>
          <p:nvPr/>
        </p:nvGraphicFramePr>
        <p:xfrm>
          <a:off x="523510" y="1304679"/>
          <a:ext cx="11544665" cy="31731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extLst>
                  <a:ext uri="{0D108BD9-81ED-4DB2-BD59-A6C34878D82A}">
                    <a16:rowId xmlns:a16="http://schemas.microsoft.com/office/drawing/2014/main" val="281826543"/>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EE6B13"/>
                          </a:solidFill>
                          <a:effectLst/>
                          <a:latin typeface="Arial" panose="020B0604020202020204" pitchFamily="34" charset="0"/>
                          <a:ea typeface="+mn-ea"/>
                          <a:cs typeface="+mn-cs"/>
                        </a:rPr>
                        <a:t>Partage de la Valeur / Cible réglementaire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02/01 au 31/03</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SML et MED Actifs ayant de 11 à 49 salariés, non-détenteurs d’un contrat d’épargne salariale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LARGE Actifs ayant de 11 à 49 salariés, scorés appétents Epargne Sal., non-détenteurs d’un contrat d’épargne salariale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d’épargne salariale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dispositifs d’intéressement, de participation ou de Prime de Partage de Valeur [PPV ou Prime Macron]</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toute entreprise de 11 salariés à 49 salariés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Partage de la valeur</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108046"/>
                  </a:ext>
                </a:extLst>
              </a:tr>
              <a:tr h="581324">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EE6B13"/>
                          </a:solidFill>
                          <a:effectLst/>
                          <a:latin typeface="Arial" panose="020B0604020202020204" pitchFamily="34" charset="0"/>
                          <a:ea typeface="+mn-ea"/>
                          <a:cs typeface="+mn-cs"/>
                        </a:rPr>
                        <a:t>Optimisation de la rémunération</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02/01 au 31/03</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professionnels actifs ayant de 2 à 10 salariés, non-détenteurs d’un contrat d’épargne salariale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d’épargne salariale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dispositifs d’intéressement, de participation ou de Prime de Partage de Valeur [PPV ou Prime Macron]</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toute entreprise de 2 à 10 salariés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Optimisation de la rému</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8" name="Image 7">
            <a:extLst>
              <a:ext uri="{FF2B5EF4-FFF2-40B4-BE49-F238E27FC236}">
                <a16:creationId xmlns:a16="http://schemas.microsoft.com/office/drawing/2014/main" id="{CEAFF9C6-F369-43BC-4F93-6C96BDBD0B0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5532" y="2249892"/>
            <a:ext cx="363205" cy="290565"/>
          </a:xfrm>
          <a:prstGeom prst="rect">
            <a:avLst/>
          </a:prstGeom>
        </p:spPr>
      </p:pic>
      <p:pic>
        <p:nvPicPr>
          <p:cNvPr id="9" name="Image 8">
            <a:extLst>
              <a:ext uri="{FF2B5EF4-FFF2-40B4-BE49-F238E27FC236}">
                <a16:creationId xmlns:a16="http://schemas.microsoft.com/office/drawing/2014/main" id="{6321460D-1F9E-A348-D332-FCB39D520F5E}"/>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5533" y="3000775"/>
            <a:ext cx="363205" cy="290565"/>
          </a:xfrm>
          <a:prstGeom prst="rect">
            <a:avLst/>
          </a:prstGeom>
        </p:spPr>
      </p:pic>
      <p:pic>
        <p:nvPicPr>
          <p:cNvPr id="10" name="Image 9">
            <a:extLst>
              <a:ext uri="{FF2B5EF4-FFF2-40B4-BE49-F238E27FC236}">
                <a16:creationId xmlns:a16="http://schemas.microsoft.com/office/drawing/2014/main" id="{507CA65D-3335-E733-3B88-26F7B49BAA28}"/>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1759" y="3310978"/>
            <a:ext cx="316979" cy="264150"/>
          </a:xfrm>
          <a:prstGeom prst="rect">
            <a:avLst/>
          </a:prstGeom>
        </p:spPr>
      </p:pic>
      <p:sp>
        <p:nvSpPr>
          <p:cNvPr id="2" name="Rectangle 1">
            <a:extLst>
              <a:ext uri="{FF2B5EF4-FFF2-40B4-BE49-F238E27FC236}">
                <a16:creationId xmlns:a16="http://schemas.microsoft.com/office/drawing/2014/main" id="{B6109CB6-184E-3542-2C24-59FD30AE6938}"/>
              </a:ext>
            </a:extLst>
          </p:cNvPr>
          <p:cNvSpPr/>
          <p:nvPr/>
        </p:nvSpPr>
        <p:spPr>
          <a:xfrm>
            <a:off x="523509" y="1304680"/>
            <a:ext cx="11544665" cy="3173195"/>
          </a:xfrm>
          <a:prstGeom prst="rect">
            <a:avLst/>
          </a:prstGeom>
          <a:noFill/>
          <a:ln w="762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Objet 2">
            <a:extLst>
              <a:ext uri="{FF2B5EF4-FFF2-40B4-BE49-F238E27FC236}">
                <a16:creationId xmlns:a16="http://schemas.microsoft.com/office/drawing/2014/main" id="{2EA98A49-000F-A659-91BF-8E98F64A40FE}"/>
              </a:ext>
            </a:extLst>
          </p:cNvPr>
          <p:cNvGraphicFramePr>
            <a:graphicFrameLocks noChangeAspect="1"/>
          </p:cNvGraphicFramePr>
          <p:nvPr/>
        </p:nvGraphicFramePr>
        <p:xfrm>
          <a:off x="1363603" y="2946032"/>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3" name="Objet 2">
                        <a:extLst>
                          <a:ext uri="{FF2B5EF4-FFF2-40B4-BE49-F238E27FC236}">
                            <a16:creationId xmlns:a16="http://schemas.microsoft.com/office/drawing/2014/main" id="{2EA98A49-000F-A659-91BF-8E98F64A40FE}"/>
                          </a:ext>
                        </a:extLst>
                      </p:cNvPr>
                      <p:cNvPicPr/>
                      <p:nvPr/>
                    </p:nvPicPr>
                    <p:blipFill>
                      <a:blip r:embed="rId9"/>
                      <a:stretch>
                        <a:fillRect/>
                      </a:stretch>
                    </p:blipFill>
                    <p:spPr>
                      <a:xfrm>
                        <a:off x="1363603" y="2946032"/>
                        <a:ext cx="1490662" cy="200025"/>
                      </a:xfrm>
                      <a:prstGeom prst="rect">
                        <a:avLst/>
                      </a:prstGeom>
                    </p:spPr>
                  </p:pic>
                </p:oleObj>
              </mc:Fallback>
            </mc:AlternateContent>
          </a:graphicData>
        </a:graphic>
      </p:graphicFrame>
      <p:graphicFrame>
        <p:nvGraphicFramePr>
          <p:cNvPr id="4" name="Objet 3">
            <a:extLst>
              <a:ext uri="{FF2B5EF4-FFF2-40B4-BE49-F238E27FC236}">
                <a16:creationId xmlns:a16="http://schemas.microsoft.com/office/drawing/2014/main" id="{99C2F4AF-AA9E-FDA3-F2C4-6D0B0A472B1E}"/>
              </a:ext>
            </a:extLst>
          </p:cNvPr>
          <p:cNvGraphicFramePr>
            <a:graphicFrameLocks noChangeAspect="1"/>
          </p:cNvGraphicFramePr>
          <p:nvPr/>
        </p:nvGraphicFramePr>
        <p:xfrm>
          <a:off x="1363603" y="4242677"/>
          <a:ext cx="1490662" cy="200025"/>
        </p:xfrm>
        <a:graphic>
          <a:graphicData uri="http://schemas.openxmlformats.org/presentationml/2006/ole">
            <mc:AlternateContent xmlns:mc="http://schemas.openxmlformats.org/markup-compatibility/2006">
              <mc:Choice xmlns:v="urn:schemas-microsoft-com:vml" Requires="v">
                <p:oleObj name="Worksheet" r:id="rId10" imgW="1800344" imgH="200179" progId="Excel.Sheet.12">
                  <p:embed/>
                </p:oleObj>
              </mc:Choice>
              <mc:Fallback>
                <p:oleObj name="Worksheet" r:id="rId10" imgW="1800344" imgH="200179" progId="Excel.Sheet.12">
                  <p:embed/>
                  <p:pic>
                    <p:nvPicPr>
                      <p:cNvPr id="4" name="Objet 3">
                        <a:extLst>
                          <a:ext uri="{FF2B5EF4-FFF2-40B4-BE49-F238E27FC236}">
                            <a16:creationId xmlns:a16="http://schemas.microsoft.com/office/drawing/2014/main" id="{99C2F4AF-AA9E-FDA3-F2C4-6D0B0A472B1E}"/>
                          </a:ext>
                        </a:extLst>
                      </p:cNvPr>
                      <p:cNvPicPr/>
                      <p:nvPr/>
                    </p:nvPicPr>
                    <p:blipFill>
                      <a:blip r:embed="rId9"/>
                      <a:stretch>
                        <a:fillRect/>
                      </a:stretch>
                    </p:blipFill>
                    <p:spPr>
                      <a:xfrm>
                        <a:off x="1363603" y="4242677"/>
                        <a:ext cx="1490662" cy="200025"/>
                      </a:xfrm>
                      <a:prstGeom prst="rect">
                        <a:avLst/>
                      </a:prstGeom>
                    </p:spPr>
                  </p:pic>
                </p:oleObj>
              </mc:Fallback>
            </mc:AlternateContent>
          </a:graphicData>
        </a:graphic>
      </p:graphicFrame>
      <p:pic>
        <p:nvPicPr>
          <p:cNvPr id="5" name="Picture 6" descr="ADN Nations - Analyse de marché et conseil stratégique">
            <a:hlinkClick r:id="rId11" action="ppaction://hlinksldjump"/>
            <a:extLst>
              <a:ext uri="{FF2B5EF4-FFF2-40B4-BE49-F238E27FC236}">
                <a16:creationId xmlns:a16="http://schemas.microsoft.com/office/drawing/2014/main" id="{E6BA6BA2-79D1-21C1-4DFA-6541CF99E7D8}"/>
              </a:ext>
            </a:extLst>
          </p:cNvPr>
          <p:cNvPicPr>
            <a:picLocks noChangeAspect="1" noChangeArrowheads="1"/>
          </p:cNvPicPr>
          <p:nvPr/>
        </p:nvPicPr>
        <p:blipFill>
          <a:blip r:embed="rId12"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798150"/>
      </p:ext>
    </p:extLst>
  </p:cSld>
  <p:clrMapOvr>
    <a:masterClrMapping/>
  </p:clrMapOvr>
</p:sld>
</file>

<file path=ppt/theme/theme1.xml><?xml version="1.0" encoding="utf-8"?>
<a:theme xmlns:a="http://schemas.openxmlformats.org/drawingml/2006/main" name="1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 id="{A4B42E89-A8D2-4BDE-9654-BC5D8F441B89}" vid="{6FA6E6A5-91C4-410E-8218-A1247CAC01B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134536E553AA43B62C7156A814DB1F" ma:contentTypeVersion="13" ma:contentTypeDescription="Create a new document." ma:contentTypeScope="" ma:versionID="98972b82e3365add0e6caf2d982321e6">
  <xsd:schema xmlns:xsd="http://www.w3.org/2001/XMLSchema" xmlns:xs="http://www.w3.org/2001/XMLSchema" xmlns:p="http://schemas.microsoft.com/office/2006/metadata/properties" xmlns:ns2="fcb77359-f70f-44e3-9903-c2d71785e1e4" xmlns:ns3="ba12190a-51ca-46b0-8942-fa816f0875aa" targetNamespace="http://schemas.microsoft.com/office/2006/metadata/properties" ma:root="true" ma:fieldsID="583f5d7515892958993c39369308dca1" ns2:_="" ns3:_="">
    <xsd:import namespace="fcb77359-f70f-44e3-9903-c2d71785e1e4"/>
    <xsd:import namespace="ba12190a-51ca-46b0-8942-fa816f0875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b77359-f70f-44e3-9903-c2d71785e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12190a-51ca-46b0-8942-fa816f0875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461fc12-b3f4-411d-bb11-2ae085089294}" ma:internalName="TaxCatchAll" ma:showField="CatchAllData" ma:web="ba12190a-51ca-46b0-8942-fa816f0875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a12190a-51ca-46b0-8942-fa816f0875aa" xsi:nil="true"/>
    <lcf76f155ced4ddcb4097134ff3c332f xmlns="fcb77359-f70f-44e3-9903-c2d71785e1e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E9C7D7-F59B-4EB7-BCDC-5FA48F0A66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b77359-f70f-44e3-9903-c2d71785e1e4"/>
    <ds:schemaRef ds:uri="ba12190a-51ca-46b0-8942-fa816f0875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FBE501-4131-4AD6-B007-108C9D88B68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a12190a-51ca-46b0-8942-fa816f0875aa"/>
    <ds:schemaRef ds:uri="fcb77359-f70f-44e3-9903-c2d71785e1e4"/>
    <ds:schemaRef ds:uri="http://www.w3.org/XML/1998/namespace"/>
    <ds:schemaRef ds:uri="http://purl.org/dc/dcmitype/"/>
  </ds:schemaRefs>
</ds:datastoreItem>
</file>

<file path=customXml/itemProps3.xml><?xml version="1.0" encoding="utf-8"?>
<ds:datastoreItem xmlns:ds="http://schemas.openxmlformats.org/officeDocument/2006/customXml" ds:itemID="{F977B527-A022-4496-8B9F-AB97D51E19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Maquette_PPT_Paris_2024</Template>
  <TotalTime>6369</TotalTime>
  <Words>14659</Words>
  <Application>Microsoft Office PowerPoint</Application>
  <PresentationFormat>Grand écran</PresentationFormat>
  <Paragraphs>2064</Paragraphs>
  <Slides>62</Slides>
  <Notes>35</Notes>
  <HiddenSlides>34</HiddenSlides>
  <MMClips>0</MMClips>
  <ScaleCrop>false</ScaleCrop>
  <HeadingPairs>
    <vt:vector size="8" baseType="variant">
      <vt:variant>
        <vt:lpstr>Polices utilisées</vt:lpstr>
      </vt:variant>
      <vt:variant>
        <vt:i4>14</vt:i4>
      </vt:variant>
      <vt:variant>
        <vt:lpstr>Thème</vt:lpstr>
      </vt:variant>
      <vt:variant>
        <vt:i4>1</vt:i4>
      </vt:variant>
      <vt:variant>
        <vt:lpstr>Serveurs OLE incorporés</vt:lpstr>
      </vt:variant>
      <vt:variant>
        <vt:i4>1</vt:i4>
      </vt:variant>
      <vt:variant>
        <vt:lpstr>Titres des diapositives</vt:lpstr>
      </vt:variant>
      <vt:variant>
        <vt:i4>62</vt:i4>
      </vt:variant>
    </vt:vector>
  </HeadingPairs>
  <TitlesOfParts>
    <vt:vector size="78" baseType="lpstr">
      <vt:lpstr>Arial</vt:lpstr>
      <vt:lpstr>Arial Black</vt:lpstr>
      <vt:lpstr>Cabin Condensed</vt:lpstr>
      <vt:lpstr>Calibri</vt:lpstr>
      <vt:lpstr>Cambria Math</vt:lpstr>
      <vt:lpstr>Courier New</vt:lpstr>
      <vt:lpstr>Gigi</vt:lpstr>
      <vt:lpstr>Montserrat</vt:lpstr>
      <vt:lpstr>Montserrat Black</vt:lpstr>
      <vt:lpstr>Montserrat ExtraBold</vt:lpstr>
      <vt:lpstr>Montserrat SemiBold</vt:lpstr>
      <vt:lpstr>Roboto</vt:lpstr>
      <vt:lpstr>Symbol</vt:lpstr>
      <vt:lpstr>Wingdings</vt:lpstr>
      <vt:lpstr>1_Groupe BPCE</vt:lpstr>
      <vt:lpstr>Worksheet</vt:lpstr>
      <vt:lpstr>« Plus vite, plus haut, plus fort… Ensemble ! » </vt:lpstr>
      <vt:lpstr>Introduction</vt:lpstr>
      <vt:lpstr>Présentation PowerPoint</vt:lpstr>
      <vt:lpstr>Présentation PowerPoint</vt:lpstr>
      <vt:lpstr>Nos ambitions majeures</vt:lpstr>
      <vt:lpstr>La part variable 2024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L’Essentiel de l’Epargne : « Des solutions d'épargne pour chacun »</vt:lpstr>
      <vt:lpstr>L’Essentiel de la Banca : « Equiper nos familles »</vt:lpstr>
      <vt:lpstr>L’Essentiel du Crédit : « Il y a toujours un potentiel ou un projet à découvrir » </vt:lpstr>
      <vt:lpstr>L’Essentiel de l’IARD &amp; Prévoyance : « Être Assureur au quotidien » </vt:lpstr>
      <vt:lpstr>Les Univers de produits au service de nos grands enjeux </vt:lpstr>
      <vt:lpstr>L’Essentiel des jeunes : « Il y a toujours un potentiel ou un projet à découvrir » </vt:lpstr>
      <vt:lpstr>L’Essentiel du Green : « Identifier et encourager les projets Green de nos clients » </vt:lpstr>
      <vt:lpstr>L’Essentiel du Premium : « Des offres taillées sur mesure » </vt:lpstr>
      <vt:lpstr>Nos ambitions pour conquérir </vt:lpstr>
      <vt:lpstr>Booster la conquête avec l’Entrée En Relation Digitale (EERD) Part.</vt:lpstr>
      <vt:lpstr>L’Essentiel du Digital : « Adoptez le réflexe selfcare ! »</vt:lpstr>
      <vt:lpstr>Présentation PowerPoint</vt:lpstr>
      <vt:lpstr>Présentation PowerPoint</vt:lpstr>
      <vt:lpstr>L’Essentiel du Crédit PRO : « Financer les projets de nos Pros, y compris les projets « verts » </vt:lpstr>
      <vt:lpstr>L’Essentiel de l’Epargne : « Valoriser les liquidités de nos Pros » </vt:lpstr>
      <vt:lpstr>L’Essentiel de l’IARD Pro : « Assurer les Pros et protéger la ou les personnes clé(s) de l’entreprise »  </vt:lpstr>
      <vt:lpstr>L’Essentiel de la Bancarisation PRO : « Capter les flux de nos clients Pros et les équiper en carte Business Haut de Gamme à Débit Différé »</vt:lpstr>
      <vt:lpstr>L’Essentiel de la Monétique et du e-commerce </vt:lpstr>
      <vt:lpstr>L’Essentiel de l’INGENIERIE SOCIALE : « Aider nos clients à satisfaire les obligations réglementaires tout en fidélisant leurs salariés / et en séduisant de nouvelles recrues »</vt:lpstr>
      <vt:lpstr>L’Essentiel sur les Professionnels de Santé : « les séduire avec nos offres dédiées »</vt:lpstr>
      <vt:lpstr>Plus vite, plus haut, plus fort… Ensemble ! </vt:lpstr>
      <vt:lpstr>Présentation PowerPoint</vt:lpstr>
      <vt:lpstr>Les cibles de l’Epargne</vt:lpstr>
      <vt:lpstr>Les cibles de l’Epargne</vt:lpstr>
      <vt:lpstr>Les cibles de l’Epargne</vt:lpstr>
      <vt:lpstr>Les cibles de l’Epargne</vt:lpstr>
      <vt:lpstr>Les cibles de la Bancarisation</vt:lpstr>
      <vt:lpstr>Les cibles de la Bancarisation</vt:lpstr>
      <vt:lpstr>Les cibles du Crédit</vt:lpstr>
      <vt:lpstr>Les cibles du Crédit</vt:lpstr>
      <vt:lpstr>Les cibles de l’ IARD &amp; Prévoyance  </vt:lpstr>
      <vt:lpstr>Les cibles de l’ IARD &amp; Prévoyance  </vt:lpstr>
      <vt:lpstr>Les cibles de l’ IARD &amp; Prévoyance  </vt:lpstr>
      <vt:lpstr>Les cibles de l’ IARD &amp; Prévoyance  </vt:lpstr>
      <vt:lpstr>Les cibles des Jeunes  </vt:lpstr>
      <vt:lpstr>Les cibles des Jeunes  </vt:lpstr>
      <vt:lpstr>Les cibles de la Conquête  </vt:lpstr>
      <vt:lpstr>Les cibles du Green</vt:lpstr>
      <vt:lpstr>Les cibles Premium  </vt:lpstr>
      <vt:lpstr>Les cibles Premium  </vt:lpstr>
      <vt:lpstr>Les cibles Premium  </vt:lpstr>
      <vt:lpstr>Les cibles Premium  </vt:lpstr>
      <vt:lpstr>Les cibles du Crédit</vt:lpstr>
      <vt:lpstr>Les cibles du Crédit</vt:lpstr>
      <vt:lpstr>Les cibles de l’Epargne</vt:lpstr>
      <vt:lpstr>Les cibles de l’IARD Pro et PREVOYANCE Pro</vt:lpstr>
      <vt:lpstr>Les cibles de la BANCARISATION Pro</vt:lpstr>
      <vt:lpstr>Les cibles de la MONETIQUE &amp; e-COMMERCE</vt:lpstr>
      <vt:lpstr>Les cibles de l’INGENIERIE SOCIALE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MILLET Laurence</dc:creator>
  <cp:lastModifiedBy>WEISS Michel [CEGEE]</cp:lastModifiedBy>
  <cp:revision>192</cp:revision>
  <cp:lastPrinted>2023-01-24T09:12:24Z</cp:lastPrinted>
  <dcterms:created xsi:type="dcterms:W3CDTF">2023-09-29T17:39:18Z</dcterms:created>
  <dcterms:modified xsi:type="dcterms:W3CDTF">2024-01-09T15:56:20Z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2023-01-17T09:22:24Z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4c0096b6-8e7f-47eb-a00a-38f487e42285</vt:lpwstr>
  </property>
  <property fmtid="{D5CDD505-2E9C-101B-9397-08002B2CF9AE}" pid="8" name="MSIP_Label_48a19f0c-bea1-442e-a475-ed109d9ec508_ContentBits">
    <vt:lpwstr>0</vt:lpwstr>
  </property>
  <property fmtid="{D5CDD505-2E9C-101B-9397-08002B2CF9AE}" pid="9" name="ContentTypeId">
    <vt:lpwstr>0x010100F6134536E553AA43B62C7156A814DB1F</vt:lpwstr>
  </property>
  <property fmtid="{D5CDD505-2E9C-101B-9397-08002B2CF9AE}" pid="10" name="MediaServiceImageTags">
    <vt:lpwstr/>
  </property>
</Properties>
</file>