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000000"/>
    <a:srgbClr val="FBDCDD"/>
    <a:srgbClr val="C31632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86" d="100"/>
          <a:sy n="86" d="100"/>
        </p:scale>
        <p:origin x="10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my.visa.fr/fr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21.png"/><Relationship Id="rId10" Type="http://schemas.openxmlformats.org/officeDocument/2006/relationships/image" Target="../media/image17.jpeg"/><Relationship Id="rId4" Type="http://schemas.microsoft.com/office/2007/relationships/hdphoto" Target="../media/hdphoto1.wdp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MyVisa</a:t>
            </a:r>
            <a:r>
              <a:rPr lang="fr-FR" dirty="0"/>
              <a:t> App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Marketing</a:t>
            </a:r>
          </a:p>
          <a:p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34E94E0-919E-54AD-F3DA-EAB52E5971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Janvier 2024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695325" y="1666197"/>
            <a:ext cx="6336096" cy="4623641"/>
          </a:xfrm>
        </p:spPr>
        <p:txBody>
          <a:bodyPr/>
          <a:lstStyle/>
          <a:p>
            <a:r>
              <a:rPr lang="fr-FR" dirty="0"/>
              <a:t>Les porteurs haut de gamme peuvent accéder aux services d’assistance et d’assurances ainsi qu’aux offres partenaires Visa.</a:t>
            </a:r>
          </a:p>
          <a:p>
            <a:r>
              <a:rPr lang="fr-FR" dirty="0"/>
              <a:t>Les porteurs très haut de gamme peuvent accéder à l’Assistant Platinum ou à la Conciergerie </a:t>
            </a:r>
            <a:r>
              <a:rPr lang="fr-FR" dirty="0" err="1"/>
              <a:t>Infinite</a:t>
            </a:r>
            <a:r>
              <a:rPr lang="fr-FR" dirty="0"/>
              <a:t>.</a:t>
            </a:r>
          </a:p>
          <a:p>
            <a:pPr>
              <a:spcAft>
                <a:spcPts val="0"/>
              </a:spcAft>
            </a:pPr>
            <a:endParaRPr lang="fr-FR" dirty="0"/>
          </a:p>
          <a:p>
            <a:r>
              <a:rPr lang="fr-FR" dirty="0"/>
              <a:t>Application disponible </a:t>
            </a:r>
          </a:p>
          <a:p>
            <a:pPr lvl="1"/>
            <a:r>
              <a:rPr lang="fr-FR" dirty="0"/>
              <a:t>sur les stores</a:t>
            </a:r>
          </a:p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1800" dirty="0" err="1"/>
              <a:t>MyVisa</a:t>
            </a:r>
            <a:r>
              <a:rPr lang="fr-FR" sz="1800" dirty="0"/>
              <a:t>, l’application qui regroupe tous les bénéfices et les services associés aux cartes.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FC0D76-F2AE-9D81-38FC-CADEBB5C0FE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6622" y="4358633"/>
            <a:ext cx="1989837" cy="67456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07C476-2CDC-B6CC-8874-14F0231D60C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6163" y="4429075"/>
            <a:ext cx="1989837" cy="63106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5D6833-A9DD-B3EF-0801-047F899F4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4826" y="5279776"/>
            <a:ext cx="733428" cy="74189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3006F5C-F08E-40AA-BA93-D3A8BA1E62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044" y="5256085"/>
            <a:ext cx="762073" cy="7655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FECCED7-70EF-8B9E-E1C4-A5BFEBA74A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5825" y="4883855"/>
            <a:ext cx="2412868" cy="140598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02D8FC-A091-2A1F-ECEF-C8845EC232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1535" y="1407541"/>
            <a:ext cx="4364528" cy="3074810"/>
          </a:xfrm>
          <a:prstGeom prst="rect">
            <a:avLst/>
          </a:prstGeom>
        </p:spPr>
      </p:pic>
      <p:sp>
        <p:nvSpPr>
          <p:cNvPr id="19" name="Espace réservé du contenu 3">
            <a:extLst>
              <a:ext uri="{FF2B5EF4-FFF2-40B4-BE49-F238E27FC236}">
                <a16:creationId xmlns:a16="http://schemas.microsoft.com/office/drawing/2014/main" id="{B45C0D72-9ACB-6C94-A8CB-51CDC58E2EF6}"/>
              </a:ext>
            </a:extLst>
          </p:cNvPr>
          <p:cNvSpPr txBox="1">
            <a:spLocks/>
          </p:cNvSpPr>
          <p:nvPr/>
        </p:nvSpPr>
        <p:spPr>
          <a:xfrm>
            <a:off x="6459741" y="4947733"/>
            <a:ext cx="5216322" cy="1405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/>
              <a:t>sur web</a:t>
            </a:r>
          </a:p>
          <a:p>
            <a:pPr marL="468000" lvl="1" indent="0">
              <a:buNone/>
            </a:pPr>
            <a:r>
              <a:rPr lang="fr-FR" dirty="0">
                <a:hlinkClick r:id="rId8"/>
              </a:rPr>
              <a:t>https://my.visa.fr/fr</a:t>
            </a:r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421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porteurs de carte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Premier</a:t>
            </a:r>
            <a:r>
              <a:rPr lang="fr-FR" dirty="0"/>
              <a:t> en bénéficient depuis novembre 2023.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Visa Premier</a:t>
            </a:r>
          </a:p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655C15-46C5-C73C-C47B-2AAEFAFE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01631" y="398098"/>
            <a:ext cx="974432" cy="974432"/>
          </a:xfrm>
          <a:prstGeom prst="rect">
            <a:avLst/>
          </a:pr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E032D1A-D417-BA6C-6701-DEB9104A9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la première fois, les porteurs de carte Visa Premier ont accès à une application exclusive et personnalisée afin de découvrir tous les avantages et offres liés à leur carte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8956E53-730E-9FBF-46C2-C480CA3B23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27"/>
          <a:stretch/>
        </p:blipFill>
        <p:spPr>
          <a:xfrm>
            <a:off x="8750958" y="2483242"/>
            <a:ext cx="1572003" cy="3095625"/>
          </a:xfrm>
          <a:prstGeom prst="rect">
            <a:avLst/>
          </a:prstGeom>
        </p:spPr>
      </p:pic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611B1057-93EE-D535-662E-0D2C5682D94F}"/>
              </a:ext>
            </a:extLst>
          </p:cNvPr>
          <p:cNvSpPr txBox="1">
            <a:spLocks/>
          </p:cNvSpPr>
          <p:nvPr/>
        </p:nvSpPr>
        <p:spPr>
          <a:xfrm>
            <a:off x="1500568" y="5591093"/>
            <a:ext cx="1752083" cy="802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50" dirty="0"/>
              <a:t>1. Un espace simple et personnalisé pour tous les détenteurs de carte Visa Premier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AE3CF54-15B6-19C6-4181-38C01E65B5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772" t="1817" r="25603" b="-1817"/>
          <a:stretch/>
        </p:blipFill>
        <p:spPr>
          <a:xfrm>
            <a:off x="6378880" y="2528834"/>
            <a:ext cx="1484748" cy="309562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21B5F8-F6BF-C4DD-0D14-36FB6018C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58" r="49635"/>
          <a:stretch/>
        </p:blipFill>
        <p:spPr>
          <a:xfrm>
            <a:off x="3967439" y="2483243"/>
            <a:ext cx="1531880" cy="30956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EFFB01-5883-DAE0-81B4-CBA5C18CE0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7" r="74055"/>
          <a:stretch/>
        </p:blipFill>
        <p:spPr>
          <a:xfrm>
            <a:off x="1608579" y="2496382"/>
            <a:ext cx="1475879" cy="3095625"/>
          </a:xfrm>
          <a:prstGeom prst="rect">
            <a:avLst/>
          </a:prstGeom>
        </p:spPr>
      </p:pic>
      <p:sp>
        <p:nvSpPr>
          <p:cNvPr id="16" name="Espace réservé du contenu 4">
            <a:extLst>
              <a:ext uri="{FF2B5EF4-FFF2-40B4-BE49-F238E27FC236}">
                <a16:creationId xmlns:a16="http://schemas.microsoft.com/office/drawing/2014/main" id="{C332532D-DC4F-99DB-8DEF-9B07ADB02FEF}"/>
              </a:ext>
            </a:extLst>
          </p:cNvPr>
          <p:cNvSpPr txBox="1">
            <a:spLocks/>
          </p:cNvSpPr>
          <p:nvPr/>
        </p:nvSpPr>
        <p:spPr>
          <a:xfrm>
            <a:off x="3939724" y="5618452"/>
            <a:ext cx="1752083" cy="802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50" dirty="0"/>
              <a:t>2. Un accès direct à tous les avantages et offres liés à la carte Visa Premier</a:t>
            </a:r>
          </a:p>
        </p:txBody>
      </p:sp>
      <p:sp>
        <p:nvSpPr>
          <p:cNvPr id="17" name="Espace réservé du contenu 4">
            <a:extLst>
              <a:ext uri="{FF2B5EF4-FFF2-40B4-BE49-F238E27FC236}">
                <a16:creationId xmlns:a16="http://schemas.microsoft.com/office/drawing/2014/main" id="{2FAF32FE-22AD-D462-0ADC-496808FF9927}"/>
              </a:ext>
            </a:extLst>
          </p:cNvPr>
          <p:cNvSpPr txBox="1">
            <a:spLocks/>
          </p:cNvSpPr>
          <p:nvPr/>
        </p:nvSpPr>
        <p:spPr>
          <a:xfrm>
            <a:off x="6378880" y="5618452"/>
            <a:ext cx="1752083" cy="802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50" dirty="0"/>
              <a:t>3. Un accès à des services en voyage pour partir en toute sérénité</a:t>
            </a:r>
          </a:p>
        </p:txBody>
      </p:sp>
      <p:sp>
        <p:nvSpPr>
          <p:cNvPr id="18" name="Espace réservé du contenu 4">
            <a:extLst>
              <a:ext uri="{FF2B5EF4-FFF2-40B4-BE49-F238E27FC236}">
                <a16:creationId xmlns:a16="http://schemas.microsoft.com/office/drawing/2014/main" id="{6FBD5038-813C-B0BC-E491-FFE895E3C171}"/>
              </a:ext>
            </a:extLst>
          </p:cNvPr>
          <p:cNvSpPr txBox="1">
            <a:spLocks/>
          </p:cNvSpPr>
          <p:nvPr/>
        </p:nvSpPr>
        <p:spPr>
          <a:xfrm>
            <a:off x="8746235" y="5618452"/>
            <a:ext cx="1752083" cy="802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50" dirty="0"/>
              <a:t>4. Un accès aux garanties Assurances et Assistance Visa Premier</a:t>
            </a:r>
          </a:p>
        </p:txBody>
      </p:sp>
    </p:spTree>
    <p:extLst>
      <p:ext uri="{BB962C8B-B14F-4D97-AF65-F5344CB8AC3E}">
        <p14:creationId xmlns:p14="http://schemas.microsoft.com/office/powerpoint/2010/main" val="3148946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F94B8C2-E432-E9C5-B50B-B3FB592F6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3336" y="3939150"/>
            <a:ext cx="5492277" cy="1637251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Les </a:t>
            </a:r>
            <a:r>
              <a:rPr lang="fr-FR" b="1" dirty="0"/>
              <a:t>garanties d’assurances </a:t>
            </a:r>
            <a:r>
              <a:rPr lang="fr-FR" dirty="0"/>
              <a:t>et </a:t>
            </a:r>
            <a:r>
              <a:rPr lang="fr-FR" b="1" dirty="0"/>
              <a:t>d’assistance</a:t>
            </a:r>
            <a:r>
              <a:rPr lang="fr-FR" dirty="0"/>
              <a:t> en quelques clics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Accès facilité aux services d’assurance et d’assistance (déclarer un sinistre, demander de l’aide médicale d’urgence…)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Documentation pratique pour comprendre l’ensemble de la couverture d’assurance et d’assistance liée à la carte Visa Premier (détail des garanties, questions fréquentes, etc…)</a:t>
            </a:r>
            <a:r>
              <a:rPr lang="fr-FR" baseline="30000" dirty="0"/>
              <a:t>(3)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5DC2E6-A19B-74DB-FEC2-4A939664E8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nouveautés pour le porteur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Visa Premier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A7DCC63-45D1-A1ED-C769-987B54E49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76" y="2440112"/>
            <a:ext cx="523080" cy="76341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431798-09DC-3878-33D2-70AF8B48B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91" y="4468702"/>
            <a:ext cx="706865" cy="76341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A93F55-D4A0-1CDF-EC65-B67F21ABD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178" y="2501132"/>
            <a:ext cx="590232" cy="62790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AEB866-9F2E-1D76-A546-B75A507C2C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092" y="4540803"/>
            <a:ext cx="704834" cy="59639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CAAF32-1087-A35D-5992-27453064F9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9043" y="5809946"/>
            <a:ext cx="7113913" cy="658177"/>
          </a:xfrm>
          <a:prstGeom prst="rect">
            <a:avLst/>
          </a:prstGeom>
        </p:spPr>
      </p:pic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FC9A2B9A-1362-F361-2102-6AC4551FD343}"/>
              </a:ext>
            </a:extLst>
          </p:cNvPr>
          <p:cNvSpPr txBox="1">
            <a:spLocks/>
          </p:cNvSpPr>
          <p:nvPr/>
        </p:nvSpPr>
        <p:spPr>
          <a:xfrm>
            <a:off x="6280626" y="1659020"/>
            <a:ext cx="5492277" cy="21014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Une rubrique « Mes voyages » avec accès à l’ensemble des </a:t>
            </a:r>
            <a:r>
              <a:rPr lang="fr-FR" b="1" dirty="0"/>
              <a:t>services qui facilitent le voyage</a:t>
            </a:r>
            <a:r>
              <a:rPr lang="fr-FR" b="1" baseline="30000" dirty="0"/>
              <a:t> </a:t>
            </a:r>
            <a:r>
              <a:rPr lang="fr-FR" baseline="30000" dirty="0"/>
              <a:t>(2)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Préparer son voyage pour partir en toute sérénité (attestation d’assurance, offres partenaires Voyage, …)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Faciliter ses paiements en France et à l’étranger (distributeurs de billets à proximité, convertisseur de devises…)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Etre accompagné pendant son voyage (aide médicale d’urgence 24h/24, traducteur médical, soins à proximité… et au retour (suivre un sinistre, </a:t>
            </a:r>
            <a:r>
              <a:rPr lang="fr-FR" dirty="0" err="1"/>
              <a:t>AirRefund</a:t>
            </a:r>
            <a:r>
              <a:rPr lang="fr-FR" dirty="0"/>
              <a:t>…)</a:t>
            </a:r>
          </a:p>
        </p:txBody>
      </p:sp>
      <p:sp>
        <p:nvSpPr>
          <p:cNvPr id="19" name="Espace réservé du contenu 1">
            <a:extLst>
              <a:ext uri="{FF2B5EF4-FFF2-40B4-BE49-F238E27FC236}">
                <a16:creationId xmlns:a16="http://schemas.microsoft.com/office/drawing/2014/main" id="{73C6EAD2-9EA7-F4A6-14ED-CC83E241D34E}"/>
              </a:ext>
            </a:extLst>
          </p:cNvPr>
          <p:cNvSpPr txBox="1">
            <a:spLocks/>
          </p:cNvSpPr>
          <p:nvPr/>
        </p:nvSpPr>
        <p:spPr>
          <a:xfrm>
            <a:off x="511808" y="3939149"/>
            <a:ext cx="5399567" cy="16372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Un accès instantané à l’ensemble des </a:t>
            </a:r>
            <a:r>
              <a:rPr lang="fr-FR" b="1" dirty="0"/>
              <a:t>avantages partenaires </a:t>
            </a:r>
            <a:r>
              <a:rPr lang="fr-FR" dirty="0"/>
              <a:t>de la carte Visa Premier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Découverte des offres « A la Une » réservées à la carte Visa Premier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Accès à tous les avantages en cours, consultables en fonction des centres d’intérêt du porteur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L’ensemble des offres favorites du porteur regroupées dans son espace</a:t>
            </a:r>
          </a:p>
        </p:txBody>
      </p:sp>
      <p:sp>
        <p:nvSpPr>
          <p:cNvPr id="20" name="Espace réservé du contenu 1">
            <a:extLst>
              <a:ext uri="{FF2B5EF4-FFF2-40B4-BE49-F238E27FC236}">
                <a16:creationId xmlns:a16="http://schemas.microsoft.com/office/drawing/2014/main" id="{6BF611CE-0395-B1CA-4E60-FF6D47CF5EC6}"/>
              </a:ext>
            </a:extLst>
          </p:cNvPr>
          <p:cNvSpPr txBox="1">
            <a:spLocks/>
          </p:cNvSpPr>
          <p:nvPr/>
        </p:nvSpPr>
        <p:spPr>
          <a:xfrm>
            <a:off x="605632" y="1765614"/>
            <a:ext cx="5305744" cy="21014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Une application et un site internet pour découvrir en un clin d’œil l’ensemble des </a:t>
            </a:r>
            <a:r>
              <a:rPr lang="fr-FR" b="1" dirty="0"/>
              <a:t>offres</a:t>
            </a:r>
            <a:r>
              <a:rPr lang="fr-FR" dirty="0"/>
              <a:t> et </a:t>
            </a:r>
            <a:r>
              <a:rPr lang="fr-FR" b="1" dirty="0"/>
              <a:t>services</a:t>
            </a:r>
            <a:r>
              <a:rPr lang="fr-FR" dirty="0"/>
              <a:t> liés à la carte Visa Premier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Création de compte en seulement 3 étapes pour accéder à son nouvel espace Visa.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Connexion à </a:t>
            </a:r>
            <a:r>
              <a:rPr lang="fr-FR" dirty="0" err="1"/>
              <a:t>myVisa</a:t>
            </a:r>
            <a:r>
              <a:rPr lang="fr-FR" dirty="0"/>
              <a:t> avec son compte Visa existant</a:t>
            </a:r>
            <a:r>
              <a:rPr lang="fr-FR" baseline="30000" dirty="0"/>
              <a:t>(1)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Connexion possible avec authentification biométrique (</a:t>
            </a:r>
            <a:r>
              <a:rPr lang="fr-FR" dirty="0" err="1"/>
              <a:t>FaceID</a:t>
            </a:r>
            <a:r>
              <a:rPr lang="fr-FR" dirty="0"/>
              <a:t>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Personnalisation de l’espace Visa en fonction des centres d’intérêt du porteur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320EB03-026D-472C-7255-A5DCFD9C9DF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01631" y="398098"/>
            <a:ext cx="974432" cy="97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87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porteurs de carte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Platinum</a:t>
            </a:r>
            <a:r>
              <a:rPr lang="fr-FR" dirty="0"/>
              <a:t> en bénéficient depuis septembre 2023.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Visa Platinum</a:t>
            </a:r>
          </a:p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E032D1A-D417-BA6C-6701-DEB9104A9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Avec le nouvel espace </a:t>
            </a:r>
            <a:r>
              <a:rPr lang="fr-FR" dirty="0" err="1"/>
              <a:t>myVisa</a:t>
            </a:r>
            <a:r>
              <a:rPr lang="fr-FR" dirty="0"/>
              <a:t>, les porteurs Visa Platinum ont accès instantanément à tous les services et offres liés à leur carte afin de faciliter leur quotidien.</a:t>
            </a:r>
          </a:p>
        </p:txBody>
      </p:sp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611B1057-93EE-D535-662E-0D2C5682D94F}"/>
              </a:ext>
            </a:extLst>
          </p:cNvPr>
          <p:cNvSpPr txBox="1">
            <a:spLocks/>
          </p:cNvSpPr>
          <p:nvPr/>
        </p:nvSpPr>
        <p:spPr>
          <a:xfrm>
            <a:off x="1500568" y="5591093"/>
            <a:ext cx="1752083" cy="802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50" dirty="0"/>
              <a:t>1. Un espace simple et personnalisé pour profiter des avantages Visa Platinum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BEFFB01-5883-DAE0-81B4-CBA5C18CE0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7" r="74055"/>
          <a:stretch/>
        </p:blipFill>
        <p:spPr>
          <a:xfrm>
            <a:off x="1608579" y="2496382"/>
            <a:ext cx="1475879" cy="3095625"/>
          </a:xfrm>
          <a:prstGeom prst="rect">
            <a:avLst/>
          </a:prstGeom>
        </p:spPr>
      </p:pic>
      <p:sp>
        <p:nvSpPr>
          <p:cNvPr id="16" name="Espace réservé du contenu 4">
            <a:extLst>
              <a:ext uri="{FF2B5EF4-FFF2-40B4-BE49-F238E27FC236}">
                <a16:creationId xmlns:a16="http://schemas.microsoft.com/office/drawing/2014/main" id="{C332532D-DC4F-99DB-8DEF-9B07ADB02FEF}"/>
              </a:ext>
            </a:extLst>
          </p:cNvPr>
          <p:cNvSpPr txBox="1">
            <a:spLocks/>
          </p:cNvSpPr>
          <p:nvPr/>
        </p:nvSpPr>
        <p:spPr>
          <a:xfrm>
            <a:off x="3939724" y="5618452"/>
            <a:ext cx="1752083" cy="802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50" dirty="0"/>
              <a:t>2. Un accès direct à des services en voyage pour partir en toute sérénité</a:t>
            </a:r>
          </a:p>
        </p:txBody>
      </p:sp>
      <p:sp>
        <p:nvSpPr>
          <p:cNvPr id="17" name="Espace réservé du contenu 4">
            <a:extLst>
              <a:ext uri="{FF2B5EF4-FFF2-40B4-BE49-F238E27FC236}">
                <a16:creationId xmlns:a16="http://schemas.microsoft.com/office/drawing/2014/main" id="{2FAF32FE-22AD-D462-0ADC-496808FF9927}"/>
              </a:ext>
            </a:extLst>
          </p:cNvPr>
          <p:cNvSpPr txBox="1">
            <a:spLocks/>
          </p:cNvSpPr>
          <p:nvPr/>
        </p:nvSpPr>
        <p:spPr>
          <a:xfrm>
            <a:off x="6378880" y="5618452"/>
            <a:ext cx="1752083" cy="802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50" dirty="0"/>
              <a:t>3. Un accès multicanal à l’Assistant Platinum</a:t>
            </a:r>
          </a:p>
        </p:txBody>
      </p:sp>
      <p:sp>
        <p:nvSpPr>
          <p:cNvPr id="18" name="Espace réservé du contenu 4">
            <a:extLst>
              <a:ext uri="{FF2B5EF4-FFF2-40B4-BE49-F238E27FC236}">
                <a16:creationId xmlns:a16="http://schemas.microsoft.com/office/drawing/2014/main" id="{6FBD5038-813C-B0BC-E491-FFE895E3C171}"/>
              </a:ext>
            </a:extLst>
          </p:cNvPr>
          <p:cNvSpPr txBox="1">
            <a:spLocks/>
          </p:cNvSpPr>
          <p:nvPr/>
        </p:nvSpPr>
        <p:spPr>
          <a:xfrm>
            <a:off x="8746235" y="5618452"/>
            <a:ext cx="1752083" cy="802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50" dirty="0"/>
              <a:t>4. Un accès aux garanties Assurances et Assistance Visa Platinum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29051B-8845-2CD2-8214-B9A53CB01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480" y="649581"/>
            <a:ext cx="839184" cy="53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C42EEF-7728-939C-B7F7-C887042B40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41" r="33691"/>
          <a:stretch/>
        </p:blipFill>
        <p:spPr>
          <a:xfrm>
            <a:off x="6378880" y="2654691"/>
            <a:ext cx="1508760" cy="292417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A4B77D-A857-F332-6A6C-C72B69750E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424"/>
          <a:stretch/>
        </p:blipFill>
        <p:spPr>
          <a:xfrm>
            <a:off x="4020020" y="2654692"/>
            <a:ext cx="1531880" cy="292417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038B238-F80E-781A-2C50-E004A2CE35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691"/>
          <a:stretch/>
        </p:blipFill>
        <p:spPr>
          <a:xfrm>
            <a:off x="8839610" y="2673562"/>
            <a:ext cx="1565332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8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F94B8C2-E432-E9C5-B50B-B3FB592F6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5712" y="3429001"/>
            <a:ext cx="5492277" cy="1712374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Une rubrique « Mes Voyages » avec accès à l’ensemble des </a:t>
            </a:r>
            <a:r>
              <a:rPr lang="fr-FR" b="1" dirty="0"/>
              <a:t>services qui facilitent le voyage</a:t>
            </a:r>
            <a:r>
              <a:rPr lang="fr-FR" baseline="30000" dirty="0"/>
              <a:t>(2)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Préparer son voyage pour partir en toute sérénité (attestation d’assurance, offres partenaires Voyage, …)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Faciliter ses paiements en France et à l’étranger (distributeurs de billets à proximité, convertisseur de devises…)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Etre accompagné pendant son voyage (aide médicale d’urgence 24h/24, traducteur médical, soins à proximité…) et au retour (suivre un sinistre, </a:t>
            </a:r>
            <a:r>
              <a:rPr lang="fr-FR" dirty="0" err="1"/>
              <a:t>AirRefund</a:t>
            </a:r>
            <a:r>
              <a:rPr lang="fr-FR" dirty="0"/>
              <a:t>…)</a:t>
            </a:r>
            <a:endParaRPr lang="fr-FR" baseline="30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5DC2E6-A19B-74DB-FEC2-4A939664E8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nouveautés pour le porteur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Visa Platinum</a:t>
            </a:r>
          </a:p>
        </p:txBody>
      </p:sp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FC9A2B9A-1362-F361-2102-6AC4551FD343}"/>
              </a:ext>
            </a:extLst>
          </p:cNvPr>
          <p:cNvSpPr txBox="1">
            <a:spLocks/>
          </p:cNvSpPr>
          <p:nvPr/>
        </p:nvSpPr>
        <p:spPr>
          <a:xfrm>
            <a:off x="6305712" y="1570930"/>
            <a:ext cx="5492277" cy="15657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Un accès instantané à l’ensemble des </a:t>
            </a:r>
            <a:r>
              <a:rPr lang="fr-FR" b="1" dirty="0"/>
              <a:t>avantages partenaires</a:t>
            </a:r>
            <a:r>
              <a:rPr lang="fr-FR" dirty="0"/>
              <a:t> de la carte Visa Platinum</a:t>
            </a:r>
            <a:endParaRPr lang="fr-FR" baseline="30000" dirty="0"/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Découverte des offres « A la Une » réservées à la carte Visa Platinum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Accès à tous les avantages en cours, consultables en fonction des centres d’intérêt du porteur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L’ensemble des offres favorites du porteur regroupées dans son espace.</a:t>
            </a:r>
          </a:p>
        </p:txBody>
      </p:sp>
      <p:sp>
        <p:nvSpPr>
          <p:cNvPr id="19" name="Espace réservé du contenu 1">
            <a:extLst>
              <a:ext uri="{FF2B5EF4-FFF2-40B4-BE49-F238E27FC236}">
                <a16:creationId xmlns:a16="http://schemas.microsoft.com/office/drawing/2014/main" id="{73C6EAD2-9EA7-F4A6-14ED-CC83E241D34E}"/>
              </a:ext>
            </a:extLst>
          </p:cNvPr>
          <p:cNvSpPr txBox="1">
            <a:spLocks/>
          </p:cNvSpPr>
          <p:nvPr/>
        </p:nvSpPr>
        <p:spPr>
          <a:xfrm>
            <a:off x="605631" y="3498979"/>
            <a:ext cx="5725166" cy="143624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Un </a:t>
            </a:r>
            <a:r>
              <a:rPr lang="fr-FR" b="1" dirty="0"/>
              <a:t>accès multicanal à l’Assistant Platinum 6j/7 de 9h à 21h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Numéro de téléphone dédié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Fonction demande de rappel par l’Assistant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E-mail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Formulaires de demande en ligne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WhatsApp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Historique des demandes avec leurs statuts</a:t>
            </a:r>
          </a:p>
        </p:txBody>
      </p:sp>
      <p:sp>
        <p:nvSpPr>
          <p:cNvPr id="20" name="Espace réservé du contenu 1">
            <a:extLst>
              <a:ext uri="{FF2B5EF4-FFF2-40B4-BE49-F238E27FC236}">
                <a16:creationId xmlns:a16="http://schemas.microsoft.com/office/drawing/2014/main" id="{6BF611CE-0395-B1CA-4E60-FF6D47CF5EC6}"/>
              </a:ext>
            </a:extLst>
          </p:cNvPr>
          <p:cNvSpPr txBox="1">
            <a:spLocks/>
          </p:cNvSpPr>
          <p:nvPr/>
        </p:nvSpPr>
        <p:spPr>
          <a:xfrm>
            <a:off x="605631" y="1537014"/>
            <a:ext cx="5513547" cy="18480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r-FR" sz="1500" dirty="0"/>
              <a:t>Une application et un site internet pour profiter de l’ensemble des </a:t>
            </a:r>
            <a:r>
              <a:rPr lang="fr-FR" sz="1500" b="1" dirty="0"/>
              <a:t>avantages</a:t>
            </a:r>
            <a:r>
              <a:rPr lang="fr-FR" sz="1500" dirty="0"/>
              <a:t> et </a:t>
            </a:r>
            <a:r>
              <a:rPr lang="fr-FR" sz="1500" b="1" dirty="0"/>
              <a:t>services</a:t>
            </a:r>
            <a:r>
              <a:rPr lang="fr-FR" sz="1500" dirty="0"/>
              <a:t> liés à la carte Visa Platinum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sz="1300" dirty="0"/>
              <a:t>Création de compte en seulement 3 étapes pour accéder à son nouvel espace Visa.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sz="1300" dirty="0"/>
              <a:t>Connexion facile avec ses identifiants Visa Platinum existants</a:t>
            </a:r>
            <a:r>
              <a:rPr lang="fr-FR" sz="1300" baseline="30000" dirty="0"/>
              <a:t>(1)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sz="1300" dirty="0"/>
              <a:t>Connexion possible avec authentification biométrique (</a:t>
            </a:r>
            <a:r>
              <a:rPr lang="fr-FR" sz="1300" dirty="0" err="1"/>
              <a:t>FaceID</a:t>
            </a:r>
            <a:r>
              <a:rPr lang="fr-FR" sz="1300" dirty="0"/>
              <a:t>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sz="1300" dirty="0"/>
              <a:t>Personnalisation de l’espace Visa en fonction des centres d’intérêt du porteur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3AA2D7-B1BF-DF79-8356-AB1DB2B43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87" y="3911610"/>
            <a:ext cx="618931" cy="6268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49965B-4BCE-5852-66A7-72010C983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9348" y="2057495"/>
            <a:ext cx="796817" cy="78119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F09022-05D3-6188-F1B2-848028151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203" y="4073114"/>
            <a:ext cx="534300" cy="58047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D151E8-E38C-59AA-989F-07A1B2EEC54E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475612" y="2209353"/>
            <a:ext cx="523080" cy="763414"/>
          </a:xfrm>
          <a:prstGeom prst="rect">
            <a:avLst/>
          </a:prstGeom>
        </p:spPr>
      </p:pic>
      <p:sp>
        <p:nvSpPr>
          <p:cNvPr id="16" name="Espace réservé du contenu 1">
            <a:extLst>
              <a:ext uri="{FF2B5EF4-FFF2-40B4-BE49-F238E27FC236}">
                <a16:creationId xmlns:a16="http://schemas.microsoft.com/office/drawing/2014/main" id="{08D52321-5E79-EC7A-19E5-797BFE0D3FA0}"/>
              </a:ext>
            </a:extLst>
          </p:cNvPr>
          <p:cNvSpPr txBox="1">
            <a:spLocks/>
          </p:cNvSpPr>
          <p:nvPr/>
        </p:nvSpPr>
        <p:spPr>
          <a:xfrm>
            <a:off x="616266" y="5004528"/>
            <a:ext cx="5653726" cy="129674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Les </a:t>
            </a:r>
            <a:r>
              <a:rPr lang="fr-FR" b="1" dirty="0"/>
              <a:t>garanties d’assurances </a:t>
            </a:r>
            <a:r>
              <a:rPr lang="fr-FR" dirty="0"/>
              <a:t>et </a:t>
            </a:r>
            <a:r>
              <a:rPr lang="fr-FR" b="1" dirty="0"/>
              <a:t>d’assistance</a:t>
            </a:r>
            <a:r>
              <a:rPr lang="fr-FR" dirty="0"/>
              <a:t> en quelques clics</a:t>
            </a:r>
            <a:endParaRPr lang="fr-FR" baseline="30000" dirty="0"/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Accès simplifié aux services d’assurance et d’assistance (déclarer un sinistre, demander de l’aide médicale d’urgence…)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Documentation pratique pour comprendre l’ensemble de la couverture d’assurance et d’assistance liée à la carte Visa Platinum (détail des garanties, questions fréquentes, etc…)</a:t>
            </a:r>
            <a:r>
              <a:rPr lang="fr-FR" baseline="30000" dirty="0"/>
              <a:t>(3)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B0F5FF5-F165-CB88-91FC-C6DFCFC79A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354" y="5442310"/>
            <a:ext cx="718927" cy="50667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64A9D7E-36BA-C452-74C7-5FC9C8DDA5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7757" y="5712181"/>
            <a:ext cx="5341889" cy="626866"/>
          </a:xfrm>
          <a:prstGeom prst="rect">
            <a:avLst/>
          </a:prstGeom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07722A60-E1AC-C6F1-E01E-585DED959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480" y="649581"/>
            <a:ext cx="839184" cy="53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87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porteurs de carte </a:t>
            </a:r>
            <a:r>
              <a:rPr lang="fr-FR" dirty="0" err="1">
                <a:solidFill>
                  <a:schemeClr val="tx1"/>
                </a:solidFill>
              </a:rPr>
              <a:t>Infinite</a:t>
            </a:r>
            <a:r>
              <a:rPr lang="fr-FR" dirty="0"/>
              <a:t> en bénéficient depuis septembre 2023.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Visa </a:t>
            </a:r>
            <a:r>
              <a:rPr lang="fr-FR" dirty="0" err="1"/>
              <a:t>Infinite</a:t>
            </a:r>
            <a:endParaRPr lang="fr-FR" dirty="0"/>
          </a:p>
          <a:p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E032D1A-D417-BA6C-6701-DEB9104A9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Avec le nouvel espace </a:t>
            </a:r>
            <a:r>
              <a:rPr lang="fr-FR" dirty="0" err="1"/>
              <a:t>myVisa</a:t>
            </a:r>
            <a:r>
              <a:rPr lang="fr-FR" dirty="0"/>
              <a:t>, les porteurs Visa </a:t>
            </a:r>
            <a:r>
              <a:rPr lang="fr-FR" dirty="0" err="1"/>
              <a:t>Infinite</a:t>
            </a:r>
            <a:r>
              <a:rPr lang="fr-FR" dirty="0"/>
              <a:t> ont accès à un nouvel espace avec de nouvelle fonctionnalités.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6CD67D-C157-1C51-C0D8-3CF2839D4A5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01631" y="405240"/>
            <a:ext cx="974432" cy="974432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C9AA214B-B1CD-6A9D-C892-6E667A178CCE}"/>
              </a:ext>
            </a:extLst>
          </p:cNvPr>
          <p:cNvGrpSpPr/>
          <p:nvPr/>
        </p:nvGrpSpPr>
        <p:grpSpPr>
          <a:xfrm>
            <a:off x="2736661" y="2568939"/>
            <a:ext cx="7550403" cy="3824914"/>
            <a:chOff x="2034134" y="2568939"/>
            <a:chExt cx="7550403" cy="3824914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2BEBBF-4988-DB7E-C56F-83E82CC2C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03537" y="2579955"/>
              <a:ext cx="1366092" cy="2776251"/>
            </a:xfrm>
            <a:prstGeom prst="round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89AF3C2-5DBF-DB79-4512-99599FACA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34134" y="2579955"/>
              <a:ext cx="1366092" cy="2842352"/>
            </a:xfrm>
            <a:prstGeom prst="round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4BBD00B-3937-5845-AD73-1E1C28BED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13896" y="2904826"/>
              <a:ext cx="1674733" cy="3489027"/>
            </a:xfrm>
            <a:prstGeom prst="round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DBECC8E-1EF2-FE47-4E06-D930958F6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89914" y="2904825"/>
              <a:ext cx="1690240" cy="3489027"/>
            </a:xfrm>
            <a:prstGeom prst="round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36B5B62-CA0D-DA84-72C1-7B6896C07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412" y="2568939"/>
              <a:ext cx="1388125" cy="2787267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9124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F94B8C2-E432-E9C5-B50B-B3FB592F6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5712" y="3429001"/>
            <a:ext cx="5492277" cy="1712374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Nouvelle rubrique « Mes Voyages » avec accès à l’ensemble des </a:t>
            </a:r>
            <a:r>
              <a:rPr lang="fr-FR" b="1" dirty="0"/>
              <a:t>services qui facilitent le voyage</a:t>
            </a:r>
            <a:r>
              <a:rPr lang="fr-FR" baseline="30000" dirty="0"/>
              <a:t>(2)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Préparer son voyage pour partir en toute sérénité (attestation d’assurance, offres partenaires Voyage, …)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Faciliter ses paiements en France et à l’étranger (distributeurs de billets à proximité, convertisseur de devises…)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Etre accompagné pendant son voyage (aide médicale d’urgence 24h/24, traducteur médical, soins à proximité…) et au retour (suivre un sinistre, </a:t>
            </a:r>
            <a:r>
              <a:rPr lang="fr-FR" dirty="0" err="1"/>
              <a:t>AirRefund</a:t>
            </a:r>
            <a:r>
              <a:rPr lang="fr-FR" dirty="0"/>
              <a:t>…)</a:t>
            </a:r>
            <a:endParaRPr lang="fr-FR" baseline="30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5DC2E6-A19B-74DB-FEC2-4A939664E8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nouveautés pour le porteur </a:t>
            </a:r>
            <a:r>
              <a:rPr lang="fr-FR" dirty="0">
                <a:solidFill>
                  <a:schemeClr val="tx1"/>
                </a:solidFill>
              </a:rPr>
              <a:t>Visa </a:t>
            </a:r>
            <a:r>
              <a:rPr lang="fr-FR" dirty="0" err="1">
                <a:solidFill>
                  <a:schemeClr val="tx1"/>
                </a:solidFill>
              </a:rPr>
              <a:t>Infinite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FC9A2B9A-1362-F361-2102-6AC4551FD343}"/>
              </a:ext>
            </a:extLst>
          </p:cNvPr>
          <p:cNvSpPr txBox="1">
            <a:spLocks/>
          </p:cNvSpPr>
          <p:nvPr/>
        </p:nvSpPr>
        <p:spPr>
          <a:xfrm>
            <a:off x="6305712" y="1570929"/>
            <a:ext cx="5492277" cy="164641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Tous les avantages de </a:t>
            </a:r>
            <a:r>
              <a:rPr lang="fr-FR" b="1" dirty="0"/>
              <a:t>Visa </a:t>
            </a:r>
            <a:r>
              <a:rPr lang="fr-FR" b="1" dirty="0" err="1"/>
              <a:t>Infinite</a:t>
            </a:r>
            <a:r>
              <a:rPr lang="fr-FR" b="1" dirty="0"/>
              <a:t> le Club </a:t>
            </a:r>
            <a:r>
              <a:rPr lang="fr-FR" dirty="0"/>
              <a:t>en un clin d’</a:t>
            </a:r>
            <a:r>
              <a:rPr lang="fr-FR" dirty="0" err="1"/>
              <a:t>oeil</a:t>
            </a:r>
            <a:endParaRPr lang="fr-FR" baseline="30000" dirty="0"/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Personnalisation de l’espace pour mettre en favori des Evènements et des Privilèges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Réservation facilitée des Evènements avec formulaire de demande de concierge intégré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Privilèges utilisables en 1 clic sur les sites web des marques partenaires de Visa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Le porteur Visa </a:t>
            </a:r>
            <a:r>
              <a:rPr lang="fr-FR" dirty="0" err="1"/>
              <a:t>Infinite</a:t>
            </a:r>
            <a:r>
              <a:rPr lang="fr-FR" dirty="0"/>
              <a:t> peut profiter également des avantages des cartes Visa Premier </a:t>
            </a:r>
            <a:r>
              <a:rPr lang="fr-FR" baseline="30000" dirty="0"/>
              <a:t>(1)</a:t>
            </a:r>
          </a:p>
        </p:txBody>
      </p:sp>
      <p:sp>
        <p:nvSpPr>
          <p:cNvPr id="19" name="Espace réservé du contenu 1">
            <a:extLst>
              <a:ext uri="{FF2B5EF4-FFF2-40B4-BE49-F238E27FC236}">
                <a16:creationId xmlns:a16="http://schemas.microsoft.com/office/drawing/2014/main" id="{73C6EAD2-9EA7-F4A6-14ED-CC83E241D34E}"/>
              </a:ext>
            </a:extLst>
          </p:cNvPr>
          <p:cNvSpPr txBox="1">
            <a:spLocks/>
          </p:cNvSpPr>
          <p:nvPr/>
        </p:nvSpPr>
        <p:spPr>
          <a:xfrm>
            <a:off x="605631" y="3272474"/>
            <a:ext cx="5725166" cy="143624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Un </a:t>
            </a:r>
            <a:r>
              <a:rPr lang="fr-FR" b="1" dirty="0"/>
              <a:t>accès à la conciergerie 24h/24 </a:t>
            </a:r>
            <a:r>
              <a:rPr lang="fr-FR" dirty="0"/>
              <a:t>via des </a:t>
            </a:r>
            <a:r>
              <a:rPr lang="fr-FR" b="1" dirty="0"/>
              <a:t>canaux de communication multiples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Numéro de téléphone dédié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Fonction demande de rappel par le Concierge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E-mail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Formulaires de demande concierge intégrés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Consultation de l’historique des demandes avec leurs statuts</a:t>
            </a:r>
          </a:p>
        </p:txBody>
      </p:sp>
      <p:sp>
        <p:nvSpPr>
          <p:cNvPr id="20" name="Espace réservé du contenu 1">
            <a:extLst>
              <a:ext uri="{FF2B5EF4-FFF2-40B4-BE49-F238E27FC236}">
                <a16:creationId xmlns:a16="http://schemas.microsoft.com/office/drawing/2014/main" id="{6BF611CE-0395-B1CA-4E60-FF6D47CF5EC6}"/>
              </a:ext>
            </a:extLst>
          </p:cNvPr>
          <p:cNvSpPr txBox="1">
            <a:spLocks/>
          </p:cNvSpPr>
          <p:nvPr/>
        </p:nvSpPr>
        <p:spPr>
          <a:xfrm>
            <a:off x="605631" y="1537014"/>
            <a:ext cx="5513547" cy="1848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r-FR" sz="1400" dirty="0"/>
              <a:t>Une </a:t>
            </a:r>
            <a:r>
              <a:rPr lang="fr-FR" sz="1400" b="1" dirty="0"/>
              <a:t>navigation simplifiée </a:t>
            </a:r>
            <a:r>
              <a:rPr lang="fr-FR" sz="1400" dirty="0"/>
              <a:t>pour une </a:t>
            </a:r>
            <a:r>
              <a:rPr lang="fr-FR" sz="1400" b="1" dirty="0"/>
              <a:t>expérience fluide et personnalisée 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sz="1200" dirty="0"/>
              <a:t>Création de compte en seulement 3 étapes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sz="1200" dirty="0"/>
              <a:t>Connexion facile avec authentification biométrique (</a:t>
            </a:r>
            <a:r>
              <a:rPr lang="fr-FR" sz="1200" dirty="0" err="1"/>
              <a:t>FaceID</a:t>
            </a:r>
            <a:r>
              <a:rPr lang="fr-FR" sz="1200" dirty="0"/>
              <a:t>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sz="1200" dirty="0"/>
              <a:t>Personnalisation de l’espace Visa en fonction des centres d’intérêt du porteur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3AA2D7-B1BF-DF79-8356-AB1DB2B432B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427687" y="3911610"/>
            <a:ext cx="618931" cy="6268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49965B-4BCE-5852-66A7-72010C9834B8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9348" y="2057495"/>
            <a:ext cx="796817" cy="78119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F09022-05D3-6188-F1B2-84802815138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6288203" y="4073114"/>
            <a:ext cx="534300" cy="58047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D151E8-E38C-59AA-989F-07A1B2EEC54E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475612" y="2209353"/>
            <a:ext cx="523080" cy="763414"/>
          </a:xfrm>
          <a:prstGeom prst="rect">
            <a:avLst/>
          </a:prstGeom>
        </p:spPr>
      </p:pic>
      <p:sp>
        <p:nvSpPr>
          <p:cNvPr id="16" name="Espace réservé du contenu 1">
            <a:extLst>
              <a:ext uri="{FF2B5EF4-FFF2-40B4-BE49-F238E27FC236}">
                <a16:creationId xmlns:a16="http://schemas.microsoft.com/office/drawing/2014/main" id="{08D52321-5E79-EC7A-19E5-797BFE0D3FA0}"/>
              </a:ext>
            </a:extLst>
          </p:cNvPr>
          <p:cNvSpPr txBox="1">
            <a:spLocks/>
          </p:cNvSpPr>
          <p:nvPr/>
        </p:nvSpPr>
        <p:spPr>
          <a:xfrm>
            <a:off x="616266" y="5004528"/>
            <a:ext cx="5653726" cy="129674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Les </a:t>
            </a:r>
            <a:r>
              <a:rPr lang="fr-FR" b="1" dirty="0"/>
              <a:t>garanties d’assurances </a:t>
            </a:r>
            <a:r>
              <a:rPr lang="fr-FR" dirty="0"/>
              <a:t>et </a:t>
            </a:r>
            <a:r>
              <a:rPr lang="fr-FR" b="1" dirty="0"/>
              <a:t>d’assistance</a:t>
            </a:r>
            <a:r>
              <a:rPr lang="fr-FR" dirty="0"/>
              <a:t> en quelques clics</a:t>
            </a:r>
            <a:endParaRPr lang="fr-FR" baseline="30000" dirty="0"/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Accès facilité aux services d’assurance et d’assistance (déclarer un sinistre, demander de l’aide médicale d’urgence…)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fr-FR" dirty="0"/>
              <a:t>Documentation pratique pour comprendre l’ensemble de la couverture d’assurance et d’assistance liée à la carte Visa Platinum (détail des garanties, questions fréquentes, etc…)</a:t>
            </a:r>
            <a:r>
              <a:rPr lang="fr-FR" baseline="30000" dirty="0"/>
              <a:t>(3)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B0F5FF5-F165-CB88-91FC-C6DFCFC79AAD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354" y="5442310"/>
            <a:ext cx="718927" cy="5066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CA3A47-2538-0CE8-36C2-12BF9D0AC35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01631" y="405240"/>
            <a:ext cx="974432" cy="9744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50581D-98D3-05FE-2D56-6C8B4C9AE1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9133" y="5715510"/>
            <a:ext cx="5310513" cy="49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522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3867</TotalTime>
  <Words>1154</Words>
  <Application>Microsoft Office PowerPoint</Application>
  <PresentationFormat>Grand écran</PresentationFormat>
  <Paragraphs>95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Montserrat Black</vt:lpstr>
      <vt:lpstr>Wingdings</vt:lpstr>
      <vt:lpstr>Thème Office</vt:lpstr>
      <vt:lpstr>MyVisa App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LAROQUE-FALANTIN Loriane [CEGEE]</cp:lastModifiedBy>
  <cp:revision>246</cp:revision>
  <dcterms:created xsi:type="dcterms:W3CDTF">2020-06-24T09:20:11Z</dcterms:created>
  <dcterms:modified xsi:type="dcterms:W3CDTF">2024-01-18T08:42:25Z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2024-01-17T09:11:41Z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