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36677B-DDE8-5FB6-91BA-D4FEC8AC0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196F1D1-8A20-346B-7F06-CB7044827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4032E9-0B07-1F74-4FA5-603027E74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38247F-6FBF-8C45-2501-512BC2D3C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86DFEC-6347-E641-A055-ED3E1833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9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CA4535-90CC-5ADF-C413-6AFFA42E4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60F0D2-0698-EF54-23FE-3E00CB670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A470D0-E2FE-4548-7B07-9469F4327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9AACB5-8D56-FE2E-1D9C-C5A57B1B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AF1B22-1DDA-E7A1-0C06-74D1AA916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454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E0CDC4-D94B-483E-ECEF-5C65EEC8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F25ADB-349A-5BA6-CBCA-70E7E27DE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671038-96C7-2C86-4519-3C5865B8B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5580A0-8EF1-A9A9-51E1-3D4C2BE05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BADAF-8E3D-6EED-DAD1-752AE923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57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5C7008-3E7D-FBE2-CD51-41C45E3B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97CE41-E9AB-953A-4488-B72702053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6A709A-2225-0185-64A3-86778151C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87CA02-7261-5898-FF1C-97A215B7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EE12DF-5624-9471-DC4F-7280346B0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F0E880-6695-AA44-0089-9FBD506DA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37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EB7DA-6A20-9D36-4EFD-84C9537AF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C1CE23-BF1D-C8B5-3A37-2FE90AF3B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16CDB0-5DC1-4976-EA1B-4FFA76CF9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6A145C5-4F3E-A7BA-D76A-0153F8D1E1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36F117-2943-407F-971C-7AFB69A46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A768FD-3E6B-62CA-DD0B-9E0058603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FE76A6-369C-8E6B-6A20-B57FCE83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FF7DD7-D1AA-B428-F9C4-82F6C1DBD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915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99119A-992A-F33A-92F7-47864BA4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5DF2CC0-9FDE-B1A2-F64C-6697F6E50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785597-D388-BC7B-A5AC-3ECDB5EDC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A52A22-6064-B9F3-38DB-B77656E12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158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7BAC7F-85C4-016F-6FDC-1E26813ED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89C3F7-699F-99D9-2206-106A32A7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7DABC8-0E73-0988-11A2-070F273A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59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AFC49-8FB7-4493-F4F8-2422529D0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3F772A-D901-5279-CD39-835D6918F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498D3B-44A3-430A-CD24-D4B58FA5D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FE02BF-E2D5-6DCD-B1CF-AFF57775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EFE8F0-CFB8-5390-FE91-2A3EFCD6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6B0810-0701-7DD5-7F5E-1CBA2F78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21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E63FF-0134-071B-CB12-F9AC68FAB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964122-69D2-A248-01D1-312D3E6D96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75413B-23DF-5AA1-5C13-951D3B6A7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85DF69-2734-1346-0B0F-B7068C9BD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EB930D-2C03-CC30-49F9-D9D418FE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FE1820-9698-CFBA-C508-4560F4BD3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595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4F2B6-1705-CFBF-9B2C-EDFCC4DAE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5ED44F-F890-23C0-3AD9-8E65BCC91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37FD5E-122B-1F4F-64B1-528EFC44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06BC1-15E7-2B29-EA24-08BD66A5D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DD6507-8102-1864-E665-7FEE4517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974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35AC4CE-6CAE-322A-CFC8-55294C1E7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5B58DF-A1DF-8A09-87F0-52AEC1BF8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45EA50-E9A5-86F1-AEAF-D678E62E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28ADAA-49B0-A780-AD85-4F78D3AF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3C6A09-EE2F-71B8-010A-C1D2143D8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5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43FEEE1-4343-C891-2831-F780E91C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E470BB-4D65-8DA2-E011-11C7DBE13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83810B-460E-5C26-3AB1-2F3ECD623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BF85C-A220-4B5F-9055-9854ADA7BDC4}" type="datetimeFigureOut">
              <a:rPr lang="fr-FR" smtClean="0"/>
              <a:t>09/10/2023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C8D77B-A37A-0B2E-CEB8-72E0E176A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0E3451-4F1A-DA07-82D6-D43534F60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12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237623" y="4465977"/>
            <a:ext cx="5505329" cy="20836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79" y="2163869"/>
            <a:ext cx="5516073" cy="1994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30900" y="4485596"/>
            <a:ext cx="5196983" cy="20836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0900" y="2152886"/>
            <a:ext cx="5196983" cy="1994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L’aspect technique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798775" y="2214510"/>
            <a:ext cx="2858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848743" y="2766455"/>
            <a:ext cx="4907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Client(e) qui choisit de révéler son identité lors de sa participation à nos enquêtes de satisfaction QHD et SAE</a:t>
            </a:r>
            <a:endParaRPr lang="fr-FR" sz="16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226880" y="2163869"/>
            <a:ext cx="3984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SemiBold" panose="020B0603050000020004" pitchFamily="34" charset="0"/>
              </a:rPr>
              <a:t>Les attendus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237622" y="2690635"/>
            <a:ext cx="57112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Les clients souhaitent un contact en retour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Client satisfait 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  <a:sym typeface="Wingdings" panose="05000000000000000000" pitchFamily="2" charset="2"/>
              </a:rPr>
              <a:t> un appel de courtoisie s’impose et / ou mail de remerciement personnalisé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  <a:sym typeface="Wingdings" panose="05000000000000000000" pitchFamily="2" charset="2"/>
              </a:rPr>
              <a:t>Client mécontent 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  <a:sym typeface="Wingdings" panose="05000000000000000000" pitchFamily="2" charset="2"/>
              </a:rPr>
              <a:t> rappeler le client pour traiter l’insatisfaction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795157" y="4513627"/>
            <a:ext cx="4608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mode de calcul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324083" y="4456897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217033" y="4745103"/>
            <a:ext cx="5244067" cy="1669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Sur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Planet’CEGEE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– Mes Accès Métier –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Satisf’Action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</a:rPr>
              <a:t>Nos Clients Online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</a:rPr>
              <a:t>, pour toutes l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es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</a:rPr>
              <a:t>levées d’anonymat, tant QHD que SAE</a:t>
            </a:r>
          </a:p>
          <a:p>
            <a:pPr lvl="1" algn="r"/>
            <a:endParaRPr kumimoji="0" lang="fr-FR" sz="105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</a:endParaRPr>
          </a:p>
          <a:p>
            <a:pPr marL="0" lvl="1" algn="r"/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</a:rPr>
              <a:t>Les levées d’anonymat apparaissent aussi sur la synthèse personne</a:t>
            </a: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922309" y="172125"/>
            <a:ext cx="926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</a:t>
            </a:r>
            <a:r>
              <a:rPr lang="fr-FR" sz="3600" i="1" cap="all" dirty="0">
                <a:solidFill>
                  <a:prstClr val="white"/>
                </a:solidFill>
                <a:latin typeface="Fira Sans SemiBold" panose="020B0603050000020004" pitchFamily="34" charset="0"/>
              </a:rPr>
              <a:t>levées d’anonymat</a:t>
            </a:r>
            <a:endParaRPr kumimoji="0" lang="fr-FR" sz="3600" b="0" i="1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E58F36-B883-BA58-2DC7-1332820B8B9A}"/>
              </a:ext>
            </a:extLst>
          </p:cNvPr>
          <p:cNvSpPr txBox="1"/>
          <p:nvPr/>
        </p:nvSpPr>
        <p:spPr>
          <a:xfrm>
            <a:off x="875474" y="5189040"/>
            <a:ext cx="4907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Le suivi distingue les </a:t>
            </a: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levées positives et les levées négatives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La saisie du traitement des levées d’anonymat </a:t>
            </a:r>
            <a:br>
              <a:rPr lang="fr-FR" sz="1200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</a:br>
            <a:r>
              <a:rPr lang="fr-FR" sz="1200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apparaît également dans le suivi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363056-E1F9-B37E-CA1A-4C3BAD499408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</a:t>
            </a:r>
            <a:r>
              <a:rPr lang="fr-FR" sz="1400" i="1" dirty="0">
                <a:solidFill>
                  <a:srgbClr val="4472C4">
                    <a:lumMod val="75000"/>
                  </a:srgbClr>
                </a:solidFill>
                <a:latin typeface="Fira Sans SemiBold" panose="020B0603050000020004" pitchFamily="34" charset="0"/>
              </a:rPr>
              <a:t>ES LEV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É</a:t>
            </a:r>
            <a:r>
              <a:rPr lang="fr-FR" sz="1400" i="1" dirty="0">
                <a:solidFill>
                  <a:srgbClr val="4472C4">
                    <a:lumMod val="75000"/>
                  </a:srgbClr>
                </a:solidFill>
                <a:latin typeface="Fira Sans SemiBold" panose="020B0603050000020004" pitchFamily="34" charset="0"/>
              </a:rPr>
              <a:t>ES D’ANONYMAT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787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359478" y="211972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064388" y="920621"/>
            <a:ext cx="30362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Impliquer l’équipe  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dans le traitement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des levées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d’anonymat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S’appuyer sur un référent qualité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Installer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un process de traitement </a:t>
            </a:r>
            <a:r>
              <a:rPr kumimoji="0" lang="fr-FR" sz="16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personnalisé</a:t>
            </a: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, 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selon la levée </a:t>
            </a:r>
            <a:r>
              <a:rPr lang="fr-FR" sz="160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d’anonymat positive ou négative</a:t>
            </a:r>
            <a:endParaRPr kumimoji="0" lang="fr-FR" sz="160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3864485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694941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690655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1755" y="1081789"/>
            <a:ext cx="349605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i="1" dirty="0">
                <a:solidFill>
                  <a:srgbClr val="4472C4">
                    <a:lumMod val="60000"/>
                    <a:lumOff val="40000"/>
                  </a:srgbClr>
                </a:solidFill>
                <a:latin typeface="Fira Sans" panose="020B0503050000020004" pitchFamily="34" charset="0"/>
              </a:rPr>
              <a:t>En préparant les entretiens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60000"/>
                  <a:lumOff val="40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Consulter l’indicateur satisfaction dans la synthèse client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8000" lvl="1"/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pour s’appuyer sur 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la note et les commentaires des levées d’anonymat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Consulter contact 360,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s’assurer de l’envoi potentiel du questionnaire QHD dans les trois mois précédents.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4126656" y="2051674"/>
            <a:ext cx="480676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i="1" dirty="0">
                <a:solidFill>
                  <a:srgbClr val="4472C4">
                    <a:lumMod val="60000"/>
                    <a:lumOff val="40000"/>
                  </a:srgbClr>
                </a:solidFill>
                <a:latin typeface="Fira Sans" panose="020B0503050000020004" pitchFamily="34" charset="0"/>
              </a:rPr>
              <a:t>La levée d’anonymat, levier de la recommandation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60000"/>
                  <a:lumOff val="40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Recontacter dans la semaine,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pour marquer l’importance de la levée d’anonymat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b="1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Remercier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, quelle que soit son évaluation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S’appuyer sur un client promoteur,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pour valoriser</a:t>
            </a: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 la recommandation active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et ainsi développer la </a:t>
            </a: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conquête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Capitaliser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en encourageant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à répondre aux enquêtes à venir 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sz="1400" b="1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un promoteur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QHD peut devenir un promoteur SAE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7017114" y="-146524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0758">
            <a:off x="9726043" y="4038109"/>
            <a:ext cx="1804302" cy="20371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FF141E-7C18-9B53-576A-3E9931FE5CDB}"/>
              </a:ext>
            </a:extLst>
          </p:cNvPr>
          <p:cNvSpPr txBox="1"/>
          <p:nvPr/>
        </p:nvSpPr>
        <p:spPr>
          <a:xfrm>
            <a:off x="9027078" y="6334780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</a:t>
            </a:r>
            <a:b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</a:b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</a:t>
            </a:r>
            <a:r>
              <a:rPr lang="fr-FR" sz="1400" i="1" dirty="0">
                <a:solidFill>
                  <a:srgbClr val="4472C4">
                    <a:lumMod val="75000"/>
                  </a:srgbClr>
                </a:solidFill>
                <a:latin typeface="Fira Sans SemiBold" panose="020B0603050000020004" pitchFamily="34" charset="0"/>
              </a:rPr>
              <a:t>ES LEV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É</a:t>
            </a:r>
            <a:r>
              <a:rPr lang="fr-FR" sz="1400" i="1" dirty="0">
                <a:solidFill>
                  <a:srgbClr val="4472C4">
                    <a:lumMod val="75000"/>
                  </a:srgbClr>
                </a:solidFill>
                <a:latin typeface="Fira Sans SemiBold" panose="020B0603050000020004" pitchFamily="34" charset="0"/>
              </a:rPr>
              <a:t>ES D’ANONYMAT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B80604-B7F2-9B7B-BD88-F0B6018DD09F}"/>
              </a:ext>
            </a:extLst>
          </p:cNvPr>
          <p:cNvSpPr txBox="1"/>
          <p:nvPr/>
        </p:nvSpPr>
        <p:spPr>
          <a:xfrm>
            <a:off x="287567" y="4457343"/>
            <a:ext cx="328418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Pendant la semaine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Planifier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des plages de traitement des levées d’anonymat</a:t>
            </a: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Contacter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 les clients, afin de les remercier ou pour répondre à leur mécontentement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F3A120-19E5-FAF4-A365-C2FDBF61A2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509" t="66231" r="15474" b="28700"/>
          <a:stretch/>
        </p:blipFill>
        <p:spPr>
          <a:xfrm>
            <a:off x="666950" y="2051674"/>
            <a:ext cx="2861316" cy="45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212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298</Words>
  <Application>Microsoft Office PowerPoint</Application>
  <PresentationFormat>Grand écran</PresentationFormat>
  <Paragraphs>54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Fira Sans</vt:lpstr>
      <vt:lpstr>Fira Sans SemiBold</vt:lpstr>
      <vt:lpstr>Wingdings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BLANCHE Magali [CEGEE]</cp:lastModifiedBy>
  <cp:revision>24</cp:revision>
  <cp:lastPrinted>2023-09-26T11:31:38Z</cp:lastPrinted>
  <dcterms:created xsi:type="dcterms:W3CDTF">2023-09-05T11:48:12Z</dcterms:created>
  <dcterms:modified xsi:type="dcterms:W3CDTF">2023-10-09T08:59:47Z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2023-09-05T11:48:12Z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9452543d-0f75-4d48-bfc9-6b36f97fdc54</vt:lpwstr>
  </property>
  <property fmtid="{D5CDD505-2E9C-101B-9397-08002B2CF9AE}" pid="8" name="MSIP_Label_48a19f0c-bea1-442e-a475-ed109d9ec508_ContentBits">
    <vt:lpwstr>0</vt:lpwstr>
  </property>
</Properties>
</file>