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67" r:id="rId3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0A0A"/>
    <a:srgbClr val="FFC066"/>
    <a:srgbClr val="4F64B3"/>
    <a:srgbClr val="7A92E6"/>
    <a:srgbClr val="DAE1FE"/>
    <a:srgbClr val="FAEADD"/>
    <a:srgbClr val="EE1212"/>
    <a:srgbClr val="FF3B3B"/>
    <a:srgbClr val="860000"/>
    <a:srgbClr val="F1C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6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62044-8060-4780-B1A8-A1BDE6B11281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CD808-6E6B-46E4-90C1-CC1704E344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57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DCF76-B9EE-B00A-7B28-68C2287E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B97AAC-F997-99D5-37F4-6BB91CB5E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B44AB-B59D-C6BF-5BD9-655A3578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651C10-7CC7-F68E-65D9-26D5A528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4B21CF-EBFC-DC75-7A54-FDCF9D24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25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4F310-1A90-D8E9-A6EB-E6C5B7F0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07475-DE06-933E-4345-9753EB07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2ABC8-A94F-ADA0-40D9-D7F9A145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B997AE-21E6-7188-AE08-CF53EA29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118CF-41AA-B26B-EE1F-F66869BB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0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37C19-0EEB-71BA-EDFB-A6433DE7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DFA42-B6A2-824A-3755-798B7D0B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23341-2AC2-B681-91A9-5A38ED68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F6AF4-8A49-AA07-4055-84DC6266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D4130F-6AB9-DBE8-B04D-01BCA1A2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25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33842-0B37-2709-2FEA-1A20E4F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363E4-3502-4526-C4AD-2A63498D0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3FFC24-F9E6-D55B-D9C2-7349D036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130E97-E3C5-24B5-3F5A-1EA68E66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F3B563-F8ED-82DA-42E2-B13F6D99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9D8C1-8968-E726-0B84-2042B167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3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1CCB2-57E0-7C6A-D7AC-4C7A51E4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FC6D4-8DBA-5FC2-24B5-6CFE15ACD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899F4A-BBAA-7536-C406-486CB1014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BAD1C8-F0B1-A3D3-6C5C-CBD18FB03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7877E93-DA60-DB08-484D-9F1F4E703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A509DC-7F54-1268-9FA7-DC0913EC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C7D640-4A09-35DE-65E8-7C229613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674F64-974B-B068-FFFA-1A2C74DC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33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7173C-84D1-B464-70DF-23FC434D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D3BB9C-DCE8-1B51-EBDF-6275AC16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6F4306-38F8-A8EF-99F9-FD6D1F40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DED75A-B9DC-A1F7-BED1-53D724E7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19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D93DAD-061C-179C-BA84-03CF8F4B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AFF8B7-2EC5-EE9B-274B-94D6BD2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0AF068-4951-8228-15A5-18E59061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13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2874F-BE37-A820-A10E-712DDB31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7A65E-3A16-F714-11BF-BB1F2D99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CC753E-9B00-2A9E-70CC-7AE57785F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5785A-7342-E70F-F0F0-0F48B8F3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0AC095-635D-C4F5-EB5C-83C73CCC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A20251-963A-22D6-C369-17772F80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96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C1887-2C75-172A-7915-E0BB7AAF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3BBAFB-8DDA-565E-6EF7-0C41286B4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B3F083-16D3-A15A-0967-B3B58E2AE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EB3D7-F2E4-DCFC-0AE9-CB15DBCB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E6FE5-A9C1-0191-EB9C-B7DEA0BE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BBBFD3-F733-E42E-24EA-56E98766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1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D7658-064C-0315-DBCD-9349BA9F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78B12E-816F-922B-BE12-A1B8674F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AFF6F-2EC8-0A8E-2FA0-17B78DBC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DD76C-A4E2-E6AC-B822-02F2DD0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ADEEB-B050-94DC-6F69-8406F799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8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589EDB-20A9-6167-4F74-6156CDD1C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E04FC-6660-42F3-87C6-9434ED3D6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75DA4-2B40-10F7-DAED-6CBD65FE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75BC3-53A7-79AC-E7FD-269D8556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F00D7-FA34-C8E2-3D52-58BC78C2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9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B261EB-826F-ED22-0930-30FCA153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6E09C5-D3FA-17FE-5027-A92E5ED2C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C2195-5CBE-B47F-265D-A5A9BB98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4AC422-D5B9-50B1-47A2-800465593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9EEBB-3CDB-6AB0-ED3D-7546E2972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2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237622" y="4164226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80" y="2163869"/>
            <a:ext cx="5207726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30900" y="4180737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2291" y="2198916"/>
            <a:ext cx="5196983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L’aspect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CC8BE9-EB4B-3C9D-146F-F8B987E96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66" y="5554137"/>
            <a:ext cx="2134817" cy="6565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85BC2A-7D36-0126-3CB8-CDD05A146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74" y="4922254"/>
            <a:ext cx="4608000" cy="3925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54D9B1-5074-586C-2DFF-B165A3C99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346" y="5574013"/>
            <a:ext cx="2520000" cy="58978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846921" y="2422835"/>
            <a:ext cx="2858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971393" y="3057199"/>
            <a:ext cx="472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Le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NPS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–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N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et </a:t>
            </a:r>
            <a:r>
              <a:rPr lang="fr-FR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romoter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core-  est l’indicateur de la Recommandation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397120" y="2357280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La Question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397119" y="2909490"/>
            <a:ext cx="4890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Sur une échelle de 0 à 10, dans quelle mesure recommanderiez-vous la Caisse d’Epargne Grand Est Europe à un proche ou à un collègue ? 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846921" y="4310629"/>
            <a:ext cx="4608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Le mode de calcul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397120" y="4337862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264119" y="4861082"/>
            <a:ext cx="512071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Planet’CEGEE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Mes Accès Métier-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Satisf’Action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</a:t>
            </a:r>
          </a:p>
          <a:p>
            <a:endParaRPr lang="fr-FR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40000" lvl="1" indent="-285750" algn="just" defTabSz="180000"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Le NPS à froid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  <a:sym typeface="Wingdings" panose="05000000000000000000" pitchFamily="2" charset="2"/>
              </a:rPr>
              <a:t>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	l’enquête SAE</a:t>
            </a:r>
          </a:p>
          <a:p>
            <a:pPr marL="540000" lvl="1" indent="-285750" defTabSz="1800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Le NPS à chaud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  <a:sym typeface="Wingdings" panose="05000000000000000000" pitchFamily="2" charset="2"/>
              </a:rPr>
              <a:t>	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l’enquête QHD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618587" y="149704"/>
            <a:ext cx="695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bg1"/>
                </a:solidFill>
                <a:latin typeface="Fira Sans SemiBold" panose="020B0603050000020004" pitchFamily="34" charset="0"/>
              </a:rPr>
              <a:t>LE NPS</a:t>
            </a:r>
            <a:endParaRPr lang="fr-FR" sz="3200" i="1" dirty="0">
              <a:solidFill>
                <a:schemeClr val="bg1"/>
              </a:solidFill>
              <a:latin typeface="Fira Sans SemiBold" panose="020B0603050000020004" pitchFamily="34" charset="0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3F48DC8-B879-5A95-5C51-B93C23B51F47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 NPS</a:t>
            </a:r>
            <a:endParaRPr lang="fr-FR" sz="1200" i="1" dirty="0">
              <a:solidFill>
                <a:schemeClr val="accent1">
                  <a:lumMod val="75000"/>
                </a:schemeClr>
              </a:solidFill>
              <a:latin typeface="Fira Sans SemiBold" panose="020B06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78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705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590684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SemiBold" panose="020B0603050000020004" pitchFamily="34" charset="0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281738" y="1620503"/>
            <a:ext cx="282463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Impliquer et valoriser l’équipe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 une communication régulière des résultats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Partager les performances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de l’agence, via le baromètre de la part variable</a:t>
            </a:r>
            <a:b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</a:b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4036317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866773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862487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89105" y="1471339"/>
            <a:ext cx="323355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Avant un Rendez-Vous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Consulter l’indicateur satisfaction dans la synthèse client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lvl="1"/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8000" lvl="1"/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pour s’appuyer sur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la note et les commentaires des levées d’anonymats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lors de l’entretien</a:t>
            </a:r>
            <a:endParaRPr lang="fr-FR" sz="14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4498844" y="2533168"/>
            <a:ext cx="399497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Pendant un Rendez-Vous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Promouvoir l’enquête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à chaque contact utile (face à face, mails ou tel), pour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augmenter le nombre de répondants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Inviter les clients à « lever l’anonymat »,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afin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de développer la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recommandation active</a:t>
            </a: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Mettre en avant les notes 9 et 10,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pour augmenter la proportion de promoteurs</a:t>
            </a:r>
          </a:p>
          <a:p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0758">
            <a:off x="9746320" y="4274587"/>
            <a:ext cx="1804302" cy="20371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F141E-7C18-9B53-576A-3E9931FE5CDB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 NPS</a:t>
            </a:r>
            <a:endParaRPr lang="fr-FR" sz="1200" i="1" dirty="0">
              <a:solidFill>
                <a:schemeClr val="accent1">
                  <a:lumMod val="75000"/>
                </a:schemeClr>
              </a:solidFill>
              <a:latin typeface="Fira Sans SemiBold" panose="020B06030500000200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5D55EA-B9F7-B43D-55DA-2189BB0257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509" t="66231" r="15474" b="28700"/>
          <a:stretch/>
        </p:blipFill>
        <p:spPr>
          <a:xfrm>
            <a:off x="767496" y="2537979"/>
            <a:ext cx="2961862" cy="46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212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4158</TotalTime>
  <Words>194</Words>
  <Application>Microsoft Office PowerPoint</Application>
  <PresentationFormat>Grand écran</PresentationFormat>
  <Paragraphs>38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Fira Sans</vt:lpstr>
      <vt:lpstr>Fira Sans SemiBold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PEDAGOGIQUE : LE NPS</dc:title>
  <dc:creator>BLANCHE Magali [CEGEE]</dc:creator>
  <cp:lastModifiedBy>KUNTZMANN Bernard [CEGEE]</cp:lastModifiedBy>
  <cp:revision>48</cp:revision>
  <cp:lastPrinted>2023-09-26T11:31:29Z</cp:lastPrinted>
  <dcterms:created xsi:type="dcterms:W3CDTF">2023-06-22T07:12:26Z</dcterms:created>
  <dcterms:modified xsi:type="dcterms:W3CDTF">2023-09-26T11:36:40Z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2023-06-22T07:12:26Z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0f2ea5c1-88d1-4051-a9ec-ccd3d5d2a52c</vt:lpwstr>
  </property>
  <property fmtid="{D5CDD505-2E9C-101B-9397-08002B2CF9AE}" pid="8" name="MSIP_Label_48a19f0c-bea1-442e-a475-ed109d9ec508_ContentBits">
    <vt:lpwstr>0</vt:lpwstr>
  </property>
</Properties>
</file>