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8" r:id="rId2"/>
    <p:sldId id="267" r:id="rId3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4B3"/>
    <a:srgbClr val="E80A0A"/>
    <a:srgbClr val="FFC066"/>
    <a:srgbClr val="7A92E6"/>
    <a:srgbClr val="DAE1FE"/>
    <a:srgbClr val="FAEADD"/>
    <a:srgbClr val="EE1212"/>
    <a:srgbClr val="FF3B3B"/>
    <a:srgbClr val="860000"/>
    <a:srgbClr val="F1CF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62044-8060-4780-B1A8-A1BDE6B11281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5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1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CD808-6E6B-46E4-90C1-CC1704E344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57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3CD808-6E6B-46E4-90C1-CC1704E344D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419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DCF76-B9EE-B00A-7B28-68C2287ED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B97AAC-F997-99D5-37F4-6BB91CB5E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CB44AB-B59D-C6BF-5BD9-655A3578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651C10-7CC7-F68E-65D9-26D5A5282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4B21CF-EBFC-DC75-7A54-FDCF9D241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25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C4F310-1A90-D8E9-A6EB-E6C5B7F0F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B07475-DE06-933E-4345-9753EB073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2ABC8-A94F-ADA0-40D9-D7F9A1455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B997AE-21E6-7188-AE08-CF53EA29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5118CF-41AA-B26B-EE1F-F66869BB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60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37C19-0EEB-71BA-EDFB-A6433DE70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6DFA42-B6A2-824A-3755-798B7D0B4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23341-2AC2-B681-91A9-5A38ED68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5F6AF4-8A49-AA07-4055-84DC6266C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D4130F-6AB9-DBE8-B04D-01BCA1A2F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25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33842-0B37-2709-2FEA-1A20E4F6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D363E4-3502-4526-C4AD-2A63498D0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3FFC24-F9E6-D55B-D9C2-7349D0363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130E97-E3C5-24B5-3F5A-1EA68E66F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F3B563-F8ED-82DA-42E2-B13F6D99A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49D8C1-8968-E726-0B84-2042B167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93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1CCB2-57E0-7C6A-D7AC-4C7A51E4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4FC6D4-8DBA-5FC2-24B5-6CFE15ACD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899F4A-BBAA-7536-C406-486CB1014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BAD1C8-F0B1-A3D3-6C5C-CBD18FB03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7877E93-DA60-DB08-484D-9F1F4E703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A509DC-7F54-1268-9FA7-DC0913EC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C7D640-4A09-35DE-65E8-7C229613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1674F64-974B-B068-FFFA-1A2C74DC0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332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47173C-84D1-B464-70DF-23FC434DD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D3BB9C-DCE8-1B51-EBDF-6275AC16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6F4306-38F8-A8EF-99F9-FD6D1F40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DED75A-B9DC-A1F7-BED1-53D724E78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19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DD93DAD-061C-179C-BA84-03CF8F4B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4AFF8B7-2EC5-EE9B-274B-94D6BD2D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0AF068-4951-8228-15A5-18E59061E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135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42874F-BE37-A820-A10E-712DDB31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67A65E-3A16-F714-11BF-BB1F2D992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CC753E-9B00-2A9E-70CC-7AE57785F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F5785A-7342-E70F-F0F0-0F48B8F3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0AC095-635D-C4F5-EB5C-83C73CCCA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A20251-963A-22D6-C369-17772F80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96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C1887-2C75-172A-7915-E0BB7AAF9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23BBAFB-8DDA-565E-6EF7-0C41286B4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B3F083-16D3-A15A-0967-B3B58E2AE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7EB3D7-F2E4-DCFC-0AE9-CB15DBCB5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AE6FE5-A9C1-0191-EB9C-B7DEA0BE2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BBBFD3-F733-E42E-24EA-56E98766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810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3D7658-064C-0315-DBCD-9349BA9F8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178B12E-816F-922B-BE12-A1B8674F1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6AFF6F-2EC8-0A8E-2FA0-17B78DBC7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DDD76C-A4E2-E6AC-B822-02F2DD0F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FADEEB-B050-94DC-6F69-8406F799F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8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F589EDB-20A9-6167-4F74-6156CDD1C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E04FC-6660-42F3-87C6-9434ED3D6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175DA4-2B40-10F7-DAED-6CBD65FE9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75BC3-53A7-79AC-E7FD-269D8556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F00D7-FA34-C8E2-3D52-58BC78C2E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59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9B261EB-826F-ED22-0930-30FCA1531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6E09C5-D3FA-17FE-5027-A92E5ED2C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8C2195-5CBE-B47F-265D-A5A9BB98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4AC422-D5B9-50B1-47A2-800465593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9EEBB-3CDB-6AB0-ED3D-7546E2972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2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app.powerbi.com/groups/me/apps/5e87969c-fd78-4c3c-a796-34c2928a2c19/reports/699f7d0f-f847-4ecf-8a0c-335e9833842e/ReportSectione3d3110b8c227b71e9c4?ctid=d5bb6d35-8a82-4329-b49a-5030bd6497ab&amp;experience=power-bi&amp;bookmarkGuid=Bookmark79a65cfbc0d90cbb29c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38AE2E-7B39-F84E-DD20-4113390A9A6C}"/>
              </a:ext>
            </a:extLst>
          </p:cNvPr>
          <p:cNvSpPr/>
          <p:nvPr/>
        </p:nvSpPr>
        <p:spPr>
          <a:xfrm>
            <a:off x="459542" y="1842892"/>
            <a:ext cx="11346378" cy="27166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fr-FR" b="1" i="1" dirty="0">
                <a:solidFill>
                  <a:schemeClr val="accent5">
                    <a:lumMod val="75000"/>
                  </a:schemeClr>
                </a:solidFill>
                <a:latin typeface="Fira Sans" panose="020B0503050000020004" pitchFamily="34" charset="0"/>
              </a:rPr>
              <a:t>Le parcours téléphonique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Fira Sans" panose="020B05030500000200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1560483" y="1072354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schemeClr val="accent1">
                    <a:lumMod val="75000"/>
                  </a:schemeClr>
                </a:solidFill>
                <a:latin typeface="Fira Sans" panose="020B0503050000020004" pitchFamily="34" charset="0"/>
              </a:rPr>
              <a:t>L’aspect technique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988292" y="126237"/>
            <a:ext cx="10373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solidFill>
                  <a:schemeClr val="bg1"/>
                </a:solidFill>
                <a:latin typeface="Fira Sans SemiBold" panose="020B0703050000020004" pitchFamily="34" charset="0"/>
              </a:rPr>
              <a:t>LE DÉCROCHÉ DE TÉLÉPHONE CONSEILLER</a:t>
            </a:r>
            <a:endParaRPr lang="fr-FR" sz="3200" b="1" i="1" dirty="0">
              <a:solidFill>
                <a:schemeClr val="bg1"/>
              </a:solidFill>
              <a:latin typeface="Fira Sans SemiBold" panose="020B0703050000020004" pitchFamily="34" charset="0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8267"/>
            <a:ext cx="678468" cy="844239"/>
          </a:xfrm>
          <a:prstGeom prst="rect">
            <a:avLst/>
          </a:prstGeom>
        </p:spPr>
      </p:pic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8248" y="446979"/>
            <a:ext cx="1890919" cy="17776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F310F09-4769-3CE6-2E1C-578902A9AF46}"/>
              </a:ext>
            </a:extLst>
          </p:cNvPr>
          <p:cNvSpPr txBox="1"/>
          <p:nvPr/>
        </p:nvSpPr>
        <p:spPr>
          <a:xfrm>
            <a:off x="5220419" y="6549623"/>
            <a:ext cx="6954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>
                <a:solidFill>
                  <a:schemeClr val="accent1">
                    <a:lumMod val="75000"/>
                  </a:schemeClr>
                </a:solidFill>
                <a:latin typeface="Fira Sans" panose="020B0503050000020004" pitchFamily="34" charset="0"/>
              </a:rPr>
              <a:t>FICHE PÉDAGOGIQUE</a:t>
            </a:r>
            <a:r>
              <a:rPr lang="fr-FR" sz="1200" b="1" i="1" dirty="0">
                <a:solidFill>
                  <a:schemeClr val="accent1">
                    <a:lumMod val="75000"/>
                  </a:schemeClr>
                </a:solidFill>
                <a:latin typeface="Fira Sans" panose="020B0503050000020004" pitchFamily="34" charset="0"/>
              </a:rPr>
              <a:t> </a:t>
            </a:r>
            <a:r>
              <a:rPr lang="fr-FR" sz="1400" b="1" i="1" dirty="0">
                <a:solidFill>
                  <a:schemeClr val="accent1">
                    <a:lumMod val="75000"/>
                  </a:schemeClr>
                </a:solidFill>
                <a:latin typeface="Fira Sans" panose="020B0503050000020004" pitchFamily="34" charset="0"/>
              </a:rPr>
              <a:t>: LE DÉCROCHÉ DE TÉLÉPHONE CONSEILLER</a:t>
            </a:r>
          </a:p>
          <a:p>
            <a:pPr algn="r"/>
            <a:endParaRPr lang="fr-FR" sz="1400" i="1" dirty="0">
              <a:solidFill>
                <a:schemeClr val="accent1">
                  <a:lumMod val="75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17D6698-C5B6-3AA8-E4DA-F33AB7CF46FC}"/>
              </a:ext>
            </a:extLst>
          </p:cNvPr>
          <p:cNvSpPr txBox="1"/>
          <p:nvPr/>
        </p:nvSpPr>
        <p:spPr>
          <a:xfrm>
            <a:off x="334099" y="5896602"/>
            <a:ext cx="4680000" cy="6178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Taux d’interception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: appels interceptés par un autre conseiller </a:t>
            </a:r>
            <a:r>
              <a:rPr lang="fr-FR" sz="12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avant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le déclenchement du SVI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8BE2B61-92FC-48FA-EAA7-20E7C6F227E2}"/>
              </a:ext>
            </a:extLst>
          </p:cNvPr>
          <p:cNvSpPr txBox="1"/>
          <p:nvPr/>
        </p:nvSpPr>
        <p:spPr>
          <a:xfrm>
            <a:off x="7274400" y="3001036"/>
            <a:ext cx="4680000" cy="3408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(Supervision :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appels décrochés suite au choix 1)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9982053E-FEDA-7DE6-E6BB-FEC06972C4FF}"/>
              </a:ext>
            </a:extLst>
          </p:cNvPr>
          <p:cNvCxnSpPr>
            <a:cxnSpLocks/>
          </p:cNvCxnSpPr>
          <p:nvPr/>
        </p:nvCxnSpPr>
        <p:spPr>
          <a:xfrm flipV="1">
            <a:off x="7085139" y="5067278"/>
            <a:ext cx="3780000" cy="149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B59DBC1-93A3-3821-01B9-F1BB8D5607A4}"/>
              </a:ext>
            </a:extLst>
          </p:cNvPr>
          <p:cNvCxnSpPr>
            <a:cxnSpLocks/>
          </p:cNvCxnSpPr>
          <p:nvPr/>
        </p:nvCxnSpPr>
        <p:spPr>
          <a:xfrm>
            <a:off x="7081730" y="2797060"/>
            <a:ext cx="3466" cy="97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ZoneTexte 40">
            <a:extLst>
              <a:ext uri="{FF2B5EF4-FFF2-40B4-BE49-F238E27FC236}">
                <a16:creationId xmlns:a16="http://schemas.microsoft.com/office/drawing/2014/main" id="{0FC63399-9FFC-28C0-9CA6-2DD6E1CB4311}"/>
              </a:ext>
            </a:extLst>
          </p:cNvPr>
          <p:cNvSpPr txBox="1"/>
          <p:nvPr/>
        </p:nvSpPr>
        <p:spPr>
          <a:xfrm>
            <a:off x="3571540" y="2648886"/>
            <a:ext cx="144255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 dirty="0">
                <a:solidFill>
                  <a:srgbClr val="7030A0"/>
                </a:solidFill>
                <a:uFillTx/>
                <a:latin typeface="Calibri"/>
                <a:cs typeface="Arial"/>
              </a:rPr>
              <a:t>Si non réponse avant </a:t>
            </a:r>
            <a:r>
              <a:rPr lang="fr-FR" sz="1600" b="1" kern="0" dirty="0">
                <a:solidFill>
                  <a:srgbClr val="7030A0"/>
                </a:solidFill>
                <a:latin typeface="Calibri"/>
                <a:cs typeface="Arial"/>
              </a:rPr>
              <a:t>6</a:t>
            </a:r>
            <a:r>
              <a:rPr lang="fr-FR" sz="1600" b="1" dirty="0">
                <a:solidFill>
                  <a:srgbClr val="7030A0"/>
                </a:solidFill>
                <a:latin typeface="Calibri"/>
                <a:cs typeface="Arial"/>
              </a:rPr>
              <a:t> </a:t>
            </a:r>
            <a:r>
              <a:rPr lang="fr-FR" sz="1600" b="1" i="0" u="none" strike="noStrike" kern="1200" cap="none" spc="0" baseline="0" dirty="0">
                <a:solidFill>
                  <a:srgbClr val="7030A0"/>
                </a:solidFill>
                <a:uFillTx/>
                <a:latin typeface="Calibri"/>
                <a:cs typeface="Arial"/>
              </a:rPr>
              <a:t>sonneries</a:t>
            </a:r>
            <a:r>
              <a:rPr lang="fr-FR" sz="1600" b="1" dirty="0">
                <a:solidFill>
                  <a:srgbClr val="7030A0"/>
                </a:solidFill>
                <a:latin typeface="Calibri"/>
                <a:cs typeface="Arial"/>
              </a:rPr>
              <a:t> </a:t>
            </a:r>
            <a:endParaRPr lang="fr-FR" sz="1600" b="1" i="0" u="none" strike="noStrike" kern="1200" cap="none" spc="0" baseline="0" dirty="0">
              <a:solidFill>
                <a:srgbClr val="7030A0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12" name="ZoneTexte 40">
            <a:extLst>
              <a:ext uri="{FF2B5EF4-FFF2-40B4-BE49-F238E27FC236}">
                <a16:creationId xmlns:a16="http://schemas.microsoft.com/office/drawing/2014/main" id="{F3F581AB-50A7-B5B3-7FDD-C01EB776AF7C}"/>
              </a:ext>
            </a:extLst>
          </p:cNvPr>
          <p:cNvSpPr txBox="1"/>
          <p:nvPr/>
        </p:nvSpPr>
        <p:spPr>
          <a:xfrm>
            <a:off x="10116518" y="2126406"/>
            <a:ext cx="1838602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chemeClr val="tx1">
                    <a:lumMod val="75000"/>
                  </a:schemeClr>
                </a:solidFill>
                <a:uFillTx/>
                <a:latin typeface="Calibri"/>
                <a:cs typeface="Arial"/>
              </a:rPr>
              <a:t>Si non réponse avant 6 sonneries </a:t>
            </a:r>
            <a:endParaRPr lang="fr-FR" sz="1600" b="1" i="0" u="none" strike="noStrike" kern="1200" cap="none" spc="0" baseline="0">
              <a:solidFill>
                <a:schemeClr val="tx1">
                  <a:lumMod val="75000"/>
                </a:schemeClr>
              </a:solidFill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709BB80-5199-D78E-6603-60BF909008E2}"/>
              </a:ext>
            </a:extLst>
          </p:cNvPr>
          <p:cNvCxnSpPr>
            <a:cxnSpLocks/>
          </p:cNvCxnSpPr>
          <p:nvPr/>
        </p:nvCxnSpPr>
        <p:spPr>
          <a:xfrm>
            <a:off x="10919157" y="2889916"/>
            <a:ext cx="0" cy="571743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15" name="ZoneTexte 40">
            <a:extLst>
              <a:ext uri="{FF2B5EF4-FFF2-40B4-BE49-F238E27FC236}">
                <a16:creationId xmlns:a16="http://schemas.microsoft.com/office/drawing/2014/main" id="{6E1CF65F-E72C-05E0-3AC3-8AB3F4BA3AD8}"/>
              </a:ext>
            </a:extLst>
          </p:cNvPr>
          <p:cNvSpPr txBox="1"/>
          <p:nvPr/>
        </p:nvSpPr>
        <p:spPr>
          <a:xfrm>
            <a:off x="9946039" y="3425662"/>
            <a:ext cx="202503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chemeClr val="tx1">
                    <a:lumMod val="75000"/>
                  </a:schemeClr>
                </a:solidFill>
                <a:uFillTx/>
                <a:latin typeface="Calibri"/>
                <a:cs typeface="Arial"/>
              </a:rPr>
              <a:t>Demande de rappel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>
                <a:solidFill>
                  <a:schemeClr val="tx1">
                    <a:lumMod val="75000"/>
                  </a:schemeClr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 </a:t>
            </a:r>
            <a:r>
              <a:rPr lang="fr-FR" sz="1600" b="1" i="1" u="none" strike="noStrike" kern="1200" cap="none" spc="0" baseline="0">
                <a:solidFill>
                  <a:schemeClr val="tx1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rPr>
              <a:t>notification mail au conseiller</a:t>
            </a:r>
            <a:endParaRPr lang="fr-FR" sz="1600" b="1" i="1" u="none" strike="noStrike" kern="1200" cap="none" spc="0" baseline="0">
              <a:solidFill>
                <a:schemeClr val="tx1">
                  <a:lumMod val="75000"/>
                </a:schemeClr>
              </a:solidFill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C494B54-1CB4-EF85-6F10-FA82449908F2}"/>
              </a:ext>
            </a:extLst>
          </p:cNvPr>
          <p:cNvCxnSpPr>
            <a:cxnSpLocks/>
          </p:cNvCxnSpPr>
          <p:nvPr/>
        </p:nvCxnSpPr>
        <p:spPr>
          <a:xfrm>
            <a:off x="433655" y="3748233"/>
            <a:ext cx="6658370" cy="20827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17" name="Organigramme : Connecteur 47">
            <a:extLst>
              <a:ext uri="{FF2B5EF4-FFF2-40B4-BE49-F238E27FC236}">
                <a16:creationId xmlns:a16="http://schemas.microsoft.com/office/drawing/2014/main" id="{8AD7DDF1-6041-6767-A654-D3CBA4E9CBD1}"/>
              </a:ext>
            </a:extLst>
          </p:cNvPr>
          <p:cNvSpPr/>
          <p:nvPr/>
        </p:nvSpPr>
        <p:spPr>
          <a:xfrm>
            <a:off x="4086455" y="363667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7030A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2" name="Organigramme : Connecteur 47">
            <a:extLst>
              <a:ext uri="{FF2B5EF4-FFF2-40B4-BE49-F238E27FC236}">
                <a16:creationId xmlns:a16="http://schemas.microsoft.com/office/drawing/2014/main" id="{941537E0-C975-4F38-01D1-A23BF3A58AB4}"/>
              </a:ext>
            </a:extLst>
          </p:cNvPr>
          <p:cNvSpPr/>
          <p:nvPr/>
        </p:nvSpPr>
        <p:spPr>
          <a:xfrm>
            <a:off x="821576" y="3605661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6" name="Organigramme : Connecteur 47">
            <a:extLst>
              <a:ext uri="{FF2B5EF4-FFF2-40B4-BE49-F238E27FC236}">
                <a16:creationId xmlns:a16="http://schemas.microsoft.com/office/drawing/2014/main" id="{36A21D32-88CD-0847-CF39-2B877CF36D1C}"/>
              </a:ext>
            </a:extLst>
          </p:cNvPr>
          <p:cNvSpPr/>
          <p:nvPr/>
        </p:nvSpPr>
        <p:spPr>
          <a:xfrm>
            <a:off x="2420759" y="3600736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5" name="Organigramme : Connecteur 47">
            <a:extLst>
              <a:ext uri="{FF2B5EF4-FFF2-40B4-BE49-F238E27FC236}">
                <a16:creationId xmlns:a16="http://schemas.microsoft.com/office/drawing/2014/main" id="{FEE46D1F-4F70-7A57-6828-06053984027D}"/>
              </a:ext>
            </a:extLst>
          </p:cNvPr>
          <p:cNvSpPr/>
          <p:nvPr/>
        </p:nvSpPr>
        <p:spPr>
          <a:xfrm>
            <a:off x="6956471" y="4961914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2</a:t>
            </a:r>
          </a:p>
        </p:txBody>
      </p:sp>
      <p:sp>
        <p:nvSpPr>
          <p:cNvPr id="37" name="Organigramme : Connecteur 47">
            <a:extLst>
              <a:ext uri="{FF2B5EF4-FFF2-40B4-BE49-F238E27FC236}">
                <a16:creationId xmlns:a16="http://schemas.microsoft.com/office/drawing/2014/main" id="{5777B87A-3443-D252-6555-B0AD5B1A862C}"/>
              </a:ext>
            </a:extLst>
          </p:cNvPr>
          <p:cNvSpPr/>
          <p:nvPr/>
        </p:nvSpPr>
        <p:spPr>
          <a:xfrm>
            <a:off x="6141581" y="363667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3CA4FB2-20D1-E4A4-35E3-C234B97C0B2A}"/>
              </a:ext>
            </a:extLst>
          </p:cNvPr>
          <p:cNvSpPr txBox="1"/>
          <p:nvPr/>
        </p:nvSpPr>
        <p:spPr>
          <a:xfrm>
            <a:off x="352034" y="2283047"/>
            <a:ext cx="13869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 dirty="0">
                <a:solidFill>
                  <a:srgbClr val="1D69B2"/>
                </a:solidFill>
                <a:uFillTx/>
                <a:latin typeface="Calibri"/>
                <a:cs typeface="Arial"/>
              </a:rPr>
              <a:t>Le client appelle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 dirty="0">
                <a:solidFill>
                  <a:srgbClr val="1D69B2"/>
                </a:solidFill>
                <a:uFillTx/>
                <a:latin typeface="Calibri"/>
                <a:cs typeface="Arial"/>
              </a:rPr>
              <a:t>sur la ligne </a:t>
            </a:r>
            <a:r>
              <a:rPr lang="fr-FR" sz="1600" b="1" i="0" u="sng" strike="noStrike" kern="1200" cap="none" spc="0" baseline="0" dirty="0">
                <a:solidFill>
                  <a:srgbClr val="1D69B2"/>
                </a:solidFill>
                <a:uFillTx/>
                <a:latin typeface="Calibri"/>
                <a:cs typeface="Arial"/>
              </a:rPr>
              <a:t>Conseiller</a:t>
            </a:r>
            <a:endParaRPr lang="fr-FR" sz="1600" b="1" i="0" u="sng" strike="noStrike" kern="1200" cap="none" spc="0" baseline="0" dirty="0">
              <a:solidFill>
                <a:srgbClr val="1D69B2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8586B5A-96AB-95D1-58C1-E2344BC9D700}"/>
              </a:ext>
            </a:extLst>
          </p:cNvPr>
          <p:cNvSpPr txBox="1"/>
          <p:nvPr/>
        </p:nvSpPr>
        <p:spPr>
          <a:xfrm>
            <a:off x="1837773" y="2374050"/>
            <a:ext cx="15852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  <a:cs typeface="Arial"/>
              </a:rPr>
              <a:t>Si Appel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  <a:cs typeface="Arial"/>
              </a:rPr>
              <a:t>non décroché avant 3 sonneries </a:t>
            </a:r>
            <a:endParaRPr lang="fr-FR" sz="1600" b="1" i="0" u="none" strike="noStrike" kern="1200" cap="none" spc="0" baseline="0" dirty="0">
              <a:solidFill>
                <a:srgbClr val="C00000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4B1D052-A433-61E8-AE37-067FFBE7ECF8}"/>
              </a:ext>
            </a:extLst>
          </p:cNvPr>
          <p:cNvSpPr txBox="1"/>
          <p:nvPr/>
        </p:nvSpPr>
        <p:spPr>
          <a:xfrm>
            <a:off x="1473965" y="4670421"/>
            <a:ext cx="22581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none" strike="noStrike" kern="1200" cap="none" spc="0" baseline="0">
                <a:solidFill>
                  <a:schemeClr val="tx1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rPr>
              <a:t>Interception possible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none" strike="noStrike" kern="1200" cap="none" spc="0" baseline="0">
                <a:solidFill>
                  <a:schemeClr val="tx1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rPr>
              <a:t> dès la 3ème sonnerie par l’ensemble des collaborateurs 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355D0BA-EE18-9910-81B1-A1D5FD10D309}"/>
              </a:ext>
            </a:extLst>
          </p:cNvPr>
          <p:cNvSpPr txBox="1"/>
          <p:nvPr/>
        </p:nvSpPr>
        <p:spPr>
          <a:xfrm>
            <a:off x="5548202" y="2430557"/>
            <a:ext cx="136634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cs typeface="Arial"/>
              </a:rPr>
              <a:t>SVI</a:t>
            </a:r>
            <a:endParaRPr lang="fr-FR" sz="1800" b="1" i="0" u="none" strike="noStrike" kern="1200" cap="none" spc="0" baseline="0">
              <a:solidFill>
                <a:srgbClr val="595959"/>
              </a:solidFill>
              <a:uFillTx/>
              <a:latin typeface="Calibri"/>
              <a:ea typeface="Calibri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     (</a:t>
            </a: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S</a:t>
            </a:r>
            <a:r>
              <a: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erveur </a:t>
            </a: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V</a:t>
            </a:r>
            <a:r>
              <a: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ocal </a:t>
            </a: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I</a:t>
            </a:r>
            <a:r>
              <a: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nteractif)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8EB34D0-2E05-7008-0B6E-64079794E22A}"/>
              </a:ext>
            </a:extLst>
          </p:cNvPr>
          <p:cNvSpPr txBox="1"/>
          <p:nvPr/>
        </p:nvSpPr>
        <p:spPr>
          <a:xfrm>
            <a:off x="5087648" y="4090530"/>
            <a:ext cx="20322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Calibri"/>
              </a:rPr>
              <a:t> 2 choix proposés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Calibri"/>
              </a:rPr>
              <a:t>aux clients identifiés</a:t>
            </a:r>
            <a:endParaRPr lang="fr-FR" sz="1600" b="1" i="0" u="none" strike="noStrike" kern="1200" cap="none" spc="0" baseline="0">
              <a:solidFill>
                <a:srgbClr val="595959"/>
              </a:solidFill>
              <a:uFillTx/>
              <a:latin typeface="Calibri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37CAAB9-E65A-C50E-FFBA-6CB635A93BC2}"/>
              </a:ext>
            </a:extLst>
          </p:cNvPr>
          <p:cNvSpPr txBox="1"/>
          <p:nvPr/>
        </p:nvSpPr>
        <p:spPr>
          <a:xfrm>
            <a:off x="7581396" y="2376881"/>
            <a:ext cx="2391940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548235"/>
                </a:solidFill>
                <a:uFillTx/>
                <a:latin typeface="Calibri"/>
                <a:ea typeface="Calibri"/>
                <a:cs typeface="Calibri"/>
              </a:rPr>
              <a:t>être mis en relation</a:t>
            </a: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548235"/>
                </a:solidFill>
                <a:uFillTx/>
                <a:latin typeface="Calibri"/>
                <a:ea typeface="Calibri"/>
                <a:cs typeface="Calibri"/>
              </a:rPr>
              <a:t> avec un autre conseiller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78C95A4-071C-FB84-A5A3-956498D66764}"/>
              </a:ext>
            </a:extLst>
          </p:cNvPr>
          <p:cNvSpPr txBox="1"/>
          <p:nvPr/>
        </p:nvSpPr>
        <p:spPr>
          <a:xfrm>
            <a:off x="7714012" y="4669597"/>
            <a:ext cx="1907972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 dirty="0">
                <a:solidFill>
                  <a:srgbClr val="548235"/>
                </a:solidFill>
                <a:uFillTx/>
                <a:latin typeface="Calibri"/>
                <a:ea typeface="Calibri"/>
                <a:cs typeface="Calibri"/>
              </a:rPr>
              <a:t> être rappelé </a:t>
            </a: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 dirty="0">
                <a:solidFill>
                  <a:srgbClr val="548235"/>
                </a:solidFill>
                <a:uFillTx/>
                <a:latin typeface="Calibri"/>
                <a:ea typeface="Calibri"/>
                <a:cs typeface="Calibri"/>
              </a:rPr>
              <a:t>par son conseiller</a:t>
            </a:r>
            <a:endParaRPr lang="fr-FR" sz="1600" b="1" i="0" u="none" strike="noStrike" kern="1200" cap="none" spc="0" baseline="0" dirty="0">
              <a:solidFill>
                <a:srgbClr val="548235"/>
              </a:solidFill>
              <a:uFillTx/>
              <a:latin typeface="Calibri"/>
            </a:endParaRPr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BAB2A35D-FE60-636E-3968-ABDBDC311E97}"/>
              </a:ext>
            </a:extLst>
          </p:cNvPr>
          <p:cNvCxnSpPr>
            <a:cxnSpLocks/>
          </p:cNvCxnSpPr>
          <p:nvPr/>
        </p:nvCxnSpPr>
        <p:spPr>
          <a:xfrm>
            <a:off x="10916067" y="4348898"/>
            <a:ext cx="0" cy="571743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BA47416E-7D25-C1DA-53ED-551A584D126B}"/>
              </a:ext>
            </a:extLst>
          </p:cNvPr>
          <p:cNvCxnSpPr>
            <a:cxnSpLocks/>
          </p:cNvCxnSpPr>
          <p:nvPr/>
        </p:nvCxnSpPr>
        <p:spPr>
          <a:xfrm flipV="1">
            <a:off x="7081730" y="2751209"/>
            <a:ext cx="3780000" cy="149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3" name="Organigramme : Connecteur 47">
            <a:extLst>
              <a:ext uri="{FF2B5EF4-FFF2-40B4-BE49-F238E27FC236}">
                <a16:creationId xmlns:a16="http://schemas.microsoft.com/office/drawing/2014/main" id="{ECAAA946-503D-AB52-9451-1F1333A34B84}"/>
              </a:ext>
            </a:extLst>
          </p:cNvPr>
          <p:cNvSpPr/>
          <p:nvPr/>
        </p:nvSpPr>
        <p:spPr>
          <a:xfrm>
            <a:off x="6969578" y="2649857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1</a:t>
            </a: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80ACD67-7D4D-9592-0118-1A0AEB790369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7081730" y="3750178"/>
            <a:ext cx="3409" cy="12117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Organigramme : Connecteur 54">
            <a:extLst>
              <a:ext uri="{FF2B5EF4-FFF2-40B4-BE49-F238E27FC236}">
                <a16:creationId xmlns:a16="http://schemas.microsoft.com/office/drawing/2014/main" id="{A4EE42C2-418B-D4B2-BA88-278A78E5C586}"/>
              </a:ext>
            </a:extLst>
          </p:cNvPr>
          <p:cNvSpPr/>
          <p:nvPr/>
        </p:nvSpPr>
        <p:spPr>
          <a:xfrm>
            <a:off x="10793408" y="2667077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1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1" name="Organigramme : Connecteur 54">
            <a:extLst>
              <a:ext uri="{FF2B5EF4-FFF2-40B4-BE49-F238E27FC236}">
                <a16:creationId xmlns:a16="http://schemas.microsoft.com/office/drawing/2014/main" id="{DDBEA7CC-D8DC-FF79-69CB-8D0634FC7455}"/>
              </a:ext>
            </a:extLst>
          </p:cNvPr>
          <p:cNvSpPr/>
          <p:nvPr/>
        </p:nvSpPr>
        <p:spPr>
          <a:xfrm>
            <a:off x="10781152" y="4912386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1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509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7" grpId="0" animBg="1"/>
      <p:bldP spid="22" grpId="0" animBg="1"/>
      <p:bldP spid="26" grpId="0" animBg="1"/>
      <p:bldP spid="35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33" grpId="0" animBg="1"/>
      <p:bldP spid="50" grpId="0" animBg="1"/>
      <p:bldP spid="5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8961389" y="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DB7014D0-F6DA-F5C0-FB9F-750F3423F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40758">
            <a:off x="9925317" y="4319550"/>
            <a:ext cx="1672743" cy="188858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Les Bonnes Pratiques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0E9C12-0C52-336E-DAAE-46DAA29F4CCA}"/>
              </a:ext>
            </a:extLst>
          </p:cNvPr>
          <p:cNvCxnSpPr>
            <a:cxnSpLocks/>
          </p:cNvCxnSpPr>
          <p:nvPr/>
        </p:nvCxnSpPr>
        <p:spPr>
          <a:xfrm flipH="1">
            <a:off x="4598398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AE31F1A1-7A4F-5585-4AA2-F96BB6D0D950}"/>
              </a:ext>
            </a:extLst>
          </p:cNvPr>
          <p:cNvSpPr/>
          <p:nvPr/>
        </p:nvSpPr>
        <p:spPr>
          <a:xfrm>
            <a:off x="4422451" y="146328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9635E3-8B5B-A369-6E18-55C73A44687B}"/>
              </a:ext>
            </a:extLst>
          </p:cNvPr>
          <p:cNvSpPr/>
          <p:nvPr/>
        </p:nvSpPr>
        <p:spPr>
          <a:xfrm>
            <a:off x="4435583" y="282488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156157">
            <a:off x="7410211" y="-145098"/>
            <a:ext cx="1511344" cy="22301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FF244B-4948-08BD-2C77-87AFB4AB2D69}"/>
              </a:ext>
            </a:extLst>
          </p:cNvPr>
          <p:cNvSpPr txBox="1"/>
          <p:nvPr/>
        </p:nvSpPr>
        <p:spPr>
          <a:xfrm>
            <a:off x="9264545" y="302058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SemiBold" panose="020B0603050000020004" pitchFamily="34" charset="0"/>
              </a:rPr>
              <a:t>Animation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A01ADD-AA2E-EDB8-58D8-F3D4350ED274}"/>
              </a:ext>
            </a:extLst>
          </p:cNvPr>
          <p:cNvSpPr txBox="1"/>
          <p:nvPr/>
        </p:nvSpPr>
        <p:spPr>
          <a:xfrm>
            <a:off x="8997427" y="971086"/>
            <a:ext cx="30430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  <a:hlinkClick r:id="rId7"/>
              </a:rPr>
              <a:t>Suivre le taux de décroché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dans l’outil de pilotage « Power BI Téléphonie »</a:t>
            </a:r>
            <a:b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</a:b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Partager le parcours téléphonique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avec l’équipe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Valoriser le taux de décroché conseiller, via la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part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Echanger sur le taux de décroché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individuel avec son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AF0667-D506-57B8-FFC1-6473F8A33B7E}"/>
              </a:ext>
            </a:extLst>
          </p:cNvPr>
          <p:cNvSpPr txBox="1"/>
          <p:nvPr/>
        </p:nvSpPr>
        <p:spPr>
          <a:xfrm>
            <a:off x="9005856" y="6319946"/>
            <a:ext cx="3110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FICHE PÉDAGOGIQUE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 </a:t>
            </a:r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: LE DÉCROCHÉ DE TÉLÉPHONE CONSEILLER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B28C57-4E52-3E0B-DCDB-3E0513ADFFE9}"/>
              </a:ext>
            </a:extLst>
          </p:cNvPr>
          <p:cNvSpPr txBox="1"/>
          <p:nvPr/>
        </p:nvSpPr>
        <p:spPr>
          <a:xfrm>
            <a:off x="-1" y="1121983"/>
            <a:ext cx="4594111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ira Sans" panose="020B0503050000020004" pitchFamily="34" charset="0"/>
              </a:rPr>
              <a:t>Vis-à-vis des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1" i="1" dirty="0">
              <a:solidFill>
                <a:schemeClr val="accent1">
                  <a:lumMod val="60000"/>
                  <a:lumOff val="40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S’identifier et personnaliser l’échange téléphonique</a:t>
            </a:r>
          </a:p>
          <a:p>
            <a:pPr marL="57600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Bonjour Mr – Mme … »</a:t>
            </a:r>
          </a:p>
          <a:p>
            <a:pPr marL="57600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Caisse d’épargne de … »</a:t>
            </a:r>
          </a:p>
          <a:p>
            <a:pPr marL="57600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Je suis …….  ……. à votre écoute »</a:t>
            </a:r>
          </a:p>
          <a:p>
            <a:pPr marL="57600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Comment puis-je vous  être utile ? »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400" b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Communiquer le parcours téléphonique</a:t>
            </a: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400" b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Partager les préférences de contact avec le client :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Choix 1 : parler à un autre conseiller</a:t>
            </a:r>
          </a:p>
          <a:p>
            <a:pPr lvl="1"/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	 Choix 2 : être rappelé par son conseiller</a:t>
            </a:r>
          </a:p>
          <a:p>
            <a:pPr lvl="1"/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Souligner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l’importance du contrat de joignabilité </a:t>
            </a:r>
          </a:p>
          <a:p>
            <a:pPr>
              <a:spcAft>
                <a:spcPts val="600"/>
              </a:spcAft>
            </a:pPr>
            <a:endParaRPr lang="fr-FR" sz="1400" b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Informer les clients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du renvoi vers un serveur vocal, pour les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appels émis en dehors des horaires d’ouverture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8D8E03B-9C78-2AC7-2684-0E1B46171816}"/>
              </a:ext>
            </a:extLst>
          </p:cNvPr>
          <p:cNvSpPr txBox="1"/>
          <p:nvPr/>
        </p:nvSpPr>
        <p:spPr>
          <a:xfrm>
            <a:off x="4803296" y="1275832"/>
            <a:ext cx="4078266" cy="5698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ira Sans" panose="020B0503050000020004" pitchFamily="34" charset="0"/>
              </a:rPr>
              <a:t>Vis-à-vis des collaborateurs</a:t>
            </a:r>
          </a:p>
          <a:p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Décrocher dès les 3 premières sonneries,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pour minimiser les sonneries dans les autres bureaux</a:t>
            </a:r>
          </a:p>
          <a:p>
            <a:pPr>
              <a:lnSpc>
                <a:spcPct val="90000"/>
              </a:lnSpc>
            </a:pPr>
            <a:endParaRPr lang="fr-FR" sz="1200" b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>
              <a:lnSpc>
                <a:spcPct val="90000"/>
              </a:lnSpc>
            </a:pPr>
            <a:endParaRPr lang="fr-FR" sz="1200" b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Intercepter (</a:t>
            </a:r>
            <a:r>
              <a:rPr lang="fr-FR" sz="1600" b="1" dirty="0">
                <a:latin typeface="Fira Sans" panose="020B0503050000020004" pitchFamily="34" charset="0"/>
              </a:rPr>
              <a:t>solidarité d’équipe), </a:t>
            </a:r>
            <a:r>
              <a:rPr lang="fr-FR" sz="1600" dirty="0">
                <a:latin typeface="Fira Sans" panose="020B0503050000020004" pitchFamily="34" charset="0"/>
              </a:rPr>
              <a:t>pour réduire la réitération d’appel des clients</a:t>
            </a:r>
          </a:p>
          <a:p>
            <a:pPr>
              <a:lnSpc>
                <a:spcPct val="90000"/>
              </a:lnSpc>
              <a:buClr>
                <a:srgbClr val="EA0000"/>
              </a:buClr>
            </a:pP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>
              <a:lnSpc>
                <a:spcPct val="90000"/>
              </a:lnSpc>
              <a:buClr>
                <a:srgbClr val="EA0000"/>
              </a:buClr>
            </a:pP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Rappeler les clients dans la demi journée</a:t>
            </a: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>
              <a:lnSpc>
                <a:spcPct val="90000"/>
              </a:lnSpc>
            </a:pP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>
              <a:lnSpc>
                <a:spcPct val="90000"/>
              </a:lnSpc>
            </a:pP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Transférer la notification de rappel</a:t>
            </a:r>
            <a:r>
              <a:rPr lang="fr-FR" sz="1600" b="1" dirty="0">
                <a:latin typeface="Fira Sans" panose="020B0503050000020004" pitchFamily="34" charset="0"/>
              </a:rPr>
              <a:t>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vers la boite générique de l’agence</a:t>
            </a:r>
          </a:p>
          <a:p>
            <a:pPr>
              <a:lnSpc>
                <a:spcPct val="90000"/>
              </a:lnSpc>
            </a:pP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>
              <a:lnSpc>
                <a:spcPct val="90000"/>
              </a:lnSpc>
            </a:pP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Paramétrer le gestionnaire d’absence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avant ses congés, formations, réunions</a:t>
            </a:r>
          </a:p>
          <a:p>
            <a:pPr>
              <a:lnSpc>
                <a:spcPct val="90000"/>
              </a:lnSpc>
            </a:pP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>
              <a:lnSpc>
                <a:spcPct val="90000"/>
              </a:lnSpc>
            </a:pP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Planifier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des plages pour rappeler les clients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C6029245-F984-265C-51EB-541BC39BE896}"/>
              </a:ext>
            </a:extLst>
          </p:cNvPr>
          <p:cNvSpPr/>
          <p:nvPr/>
        </p:nvSpPr>
        <p:spPr>
          <a:xfrm rot="8565101">
            <a:off x="11335059" y="680384"/>
            <a:ext cx="426149" cy="1895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2212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4711</TotalTime>
  <Words>334</Words>
  <Application>Microsoft Office PowerPoint</Application>
  <PresentationFormat>Grand écran</PresentationFormat>
  <Paragraphs>72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Fira Sans</vt:lpstr>
      <vt:lpstr>Fira Sans SemiBold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FICHE PEDAGOGIQUE : LE NPS</dc:title>
  <dc:creator>BLANCHE Magali [CEGEE]</dc:creator>
  <cp:lastModifiedBy>BLANCHE Magali [CEGEE]</cp:lastModifiedBy>
  <cp:revision>64</cp:revision>
  <cp:lastPrinted>2023-09-26T11:31:18Z</cp:lastPrinted>
  <dcterms:created xsi:type="dcterms:W3CDTF">2023-06-22T07:12:26Z</dcterms:created>
  <dcterms:modified xsi:type="dcterms:W3CDTF">2024-06-18T08:39:11Z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2023-06-22T07:12:26Z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0f2ea5c1-88d1-4051-a9ec-ccd3d5d2a52c</vt:lpwstr>
  </property>
  <property fmtid="{D5CDD505-2E9C-101B-9397-08002B2CF9AE}" pid="8" name="MSIP_Label_48a19f0c-bea1-442e-a475-ed109d9ec508_ContentBits">
    <vt:lpwstr>0</vt:lpwstr>
  </property>
</Properties>
</file>