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8" r:id="rId2"/>
    <p:sldId id="267" r:id="rId3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0A0A"/>
    <a:srgbClr val="FFC066"/>
    <a:srgbClr val="4F64B3"/>
    <a:srgbClr val="7A92E6"/>
    <a:srgbClr val="DAE1FE"/>
    <a:srgbClr val="FAEADD"/>
    <a:srgbClr val="EE1212"/>
    <a:srgbClr val="FF3B3B"/>
    <a:srgbClr val="860000"/>
    <a:srgbClr val="F1C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8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62044-8060-4780-B1A8-A1BDE6B11281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CD808-6E6B-46E4-90C1-CC1704E344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57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DCF76-B9EE-B00A-7B28-68C2287E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B97AAC-F997-99D5-37F4-6BB91CB5E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B44AB-B59D-C6BF-5BD9-655A3578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651C10-7CC7-F68E-65D9-26D5A5282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4B21CF-EBFC-DC75-7A54-FDCF9D24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25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4F310-1A90-D8E9-A6EB-E6C5B7F0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B07475-DE06-933E-4345-9753EB073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2ABC8-A94F-ADA0-40D9-D7F9A145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B997AE-21E6-7188-AE08-CF53EA29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118CF-41AA-B26B-EE1F-F66869BB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60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37C19-0EEB-71BA-EDFB-A6433DE7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DFA42-B6A2-824A-3755-798B7D0B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23341-2AC2-B681-91A9-5A38ED68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F6AF4-8A49-AA07-4055-84DC6266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D4130F-6AB9-DBE8-B04D-01BCA1A2F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25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33842-0B37-2709-2FEA-1A20E4F6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D363E4-3502-4526-C4AD-2A63498D0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A3FFC24-F9E6-D55B-D9C2-7349D0363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130E97-E3C5-24B5-3F5A-1EA68E66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F3B563-F8ED-82DA-42E2-B13F6D99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49D8C1-8968-E726-0B84-2042B167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93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1CCB2-57E0-7C6A-D7AC-4C7A51E4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4FC6D4-8DBA-5FC2-24B5-6CFE15ACD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899F4A-BBAA-7536-C406-486CB1014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BAD1C8-F0B1-A3D3-6C5C-CBD18FB03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7877E93-DA60-DB08-484D-9F1F4E703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A509DC-7F54-1268-9FA7-DC0913EC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C7D640-4A09-35DE-65E8-7C229613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674F64-974B-B068-FFFA-1A2C74DC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33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47173C-84D1-B464-70DF-23FC434D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D3BB9C-DCE8-1B51-EBDF-6275AC16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6F4306-38F8-A8EF-99F9-FD6D1F40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DED75A-B9DC-A1F7-BED1-53D724E7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19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DD93DAD-061C-179C-BA84-03CF8F4B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AFF8B7-2EC5-EE9B-274B-94D6BD2D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0AF068-4951-8228-15A5-18E59061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13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2874F-BE37-A820-A10E-712DDB31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67A65E-3A16-F714-11BF-BB1F2D99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CC753E-9B00-2A9E-70CC-7AE57785F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F5785A-7342-E70F-F0F0-0F48B8F3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0AC095-635D-C4F5-EB5C-83C73CCC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A20251-963A-22D6-C369-17772F80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96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C1887-2C75-172A-7915-E0BB7AAF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23BBAFB-8DDA-565E-6EF7-0C41286B4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B3F083-16D3-A15A-0967-B3B58E2AE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7EB3D7-F2E4-DCFC-0AE9-CB15DBCB5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E6FE5-A9C1-0191-EB9C-B7DEA0BE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BBBFD3-F733-E42E-24EA-56E98766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81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3D7658-064C-0315-DBCD-9349BA9F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78B12E-816F-922B-BE12-A1B8674F1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6AFF6F-2EC8-0A8E-2FA0-17B78DBC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DDD76C-A4E2-E6AC-B822-02F2DD0F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FADEEB-B050-94DC-6F69-8406F799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8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589EDB-20A9-6167-4F74-6156CDD1C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E04FC-6660-42F3-87C6-9434ED3D6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75DA4-2B40-10F7-DAED-6CBD65FE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75BC3-53A7-79AC-E7FD-269D8556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F00D7-FA34-C8E2-3D52-58BC78C2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9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9B261EB-826F-ED22-0930-30FCA153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6E09C5-D3FA-17FE-5027-A92E5ED2C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C2195-5CBE-B47F-265D-A5A9BB98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4C307-2DB2-48A4-9985-FCD5F6AE39F6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4AC422-D5B9-50B1-47A2-800465593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9EEBB-3CDB-6AB0-ED3D-7546E2972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38A8C-2906-419A-A8A6-7709F2E7BD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2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237622" y="4164226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80" y="2163869"/>
            <a:ext cx="5207726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30900" y="4180737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2291" y="2198916"/>
            <a:ext cx="5196983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L’aspect technique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840493" y="2322968"/>
            <a:ext cx="2858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756742" y="2880500"/>
            <a:ext cx="5121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Les Podiums de la Satisfaction sont déterminés </a:t>
            </a:r>
            <a:b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</a:b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la proportion de clients promoteurs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  <a:b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</a:b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(note de 9 ou 10) de l’enquête à froid </a:t>
            </a:r>
            <a:r>
              <a: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atisfaction de l’</a:t>
            </a:r>
            <a:r>
              <a: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gence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à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l’</a:t>
            </a:r>
            <a:r>
              <a: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E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ntreprise.</a:t>
            </a: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397120" y="2318541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La Question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251983" y="2909490"/>
            <a:ext cx="5207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Sur une échelle de 0 à 10, dans quelle mesure recommanderiez-vous la Caisse d’Epargne Grand Est Europe à un proche ou à un collègue ? 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730900" y="4306980"/>
            <a:ext cx="5147014" cy="533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Le mode de calcul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(sur </a:t>
            </a:r>
            <a:r>
              <a:rPr lang="fr-FR" sz="16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12mois glissants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fr-FR" sz="2800" i="1" dirty="0">
              <a:solidFill>
                <a:schemeClr val="tx1">
                  <a:lumMod val="85000"/>
                  <a:lumOff val="15000"/>
                </a:schemeClr>
              </a:solidFill>
              <a:latin typeface="Fira Sans SemiBold" panose="020B06030500000200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406119" y="4305491"/>
            <a:ext cx="267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SemiBold" panose="020B0603050000020004" pitchFamily="34" charset="0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251982" y="4904899"/>
            <a:ext cx="52077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Sur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Planet’CEGEE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Mes Accès Métier –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Satisf’Action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</a:t>
            </a:r>
          </a:p>
          <a:p>
            <a:pPr algn="ctr"/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Les podiums SAE - sur quelle marche sommes-nous ?</a:t>
            </a: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Podiums OR ARGENT BRONZE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618586" y="149704"/>
            <a:ext cx="9453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>
                <a:solidFill>
                  <a:schemeClr val="bg1"/>
                </a:solidFill>
                <a:latin typeface="Fira Sans SemiBold" panose="020B0603050000020004" pitchFamily="34" charset="0"/>
              </a:rPr>
              <a:t>LES PODIUMS DE LA SATISFACTION </a:t>
            </a:r>
            <a:endParaRPr lang="fr-FR" sz="3200" i="1" dirty="0">
              <a:solidFill>
                <a:schemeClr val="bg1"/>
              </a:solidFill>
              <a:latin typeface="Fira Sans SemiBold" panose="020B0603050000020004" pitchFamily="34" charset="0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77373F0-A67F-F120-643A-8F361DA0FC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236" y="4937196"/>
            <a:ext cx="4997484" cy="14709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C187AF-B8AE-2DFC-B01C-975B284A6F1C}"/>
              </a:ext>
            </a:extLst>
          </p:cNvPr>
          <p:cNvSpPr txBox="1"/>
          <p:nvPr/>
        </p:nvSpPr>
        <p:spPr>
          <a:xfrm>
            <a:off x="5220419" y="6549623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FICHE PÉDAGOGIQUE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 </a:t>
            </a:r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: LES PODIUMS DE LA SATISFACTION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2F41EB-FC8E-174E-5223-285BEA26D9B8}"/>
              </a:ext>
            </a:extLst>
          </p:cNvPr>
          <p:cNvSpPr/>
          <p:nvPr/>
        </p:nvSpPr>
        <p:spPr>
          <a:xfrm>
            <a:off x="1583703" y="6194687"/>
            <a:ext cx="122549" cy="171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FDC292-647B-68BE-6C9E-3462F689443E}"/>
              </a:ext>
            </a:extLst>
          </p:cNvPr>
          <p:cNvSpPr/>
          <p:nvPr/>
        </p:nvSpPr>
        <p:spPr>
          <a:xfrm>
            <a:off x="3630889" y="6205685"/>
            <a:ext cx="122549" cy="171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CD14B8-A6C9-CD51-AADD-1382599B4C96}"/>
              </a:ext>
            </a:extLst>
          </p:cNvPr>
          <p:cNvSpPr/>
          <p:nvPr/>
        </p:nvSpPr>
        <p:spPr>
          <a:xfrm>
            <a:off x="5497396" y="6224536"/>
            <a:ext cx="122549" cy="171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2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604750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SemiBold" panose="020B0603050000020004" pitchFamily="34" charset="0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215875" y="1137800"/>
            <a:ext cx="282463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S’appuyer sur un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référent satisfaction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Challenger les collaborateurs, 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pour atteindre le PODIUM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S’appuyer sur la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 variable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, pour développer le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taux de visite du portefeuille 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algn="just"/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3628813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459269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454983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7740" y="1471339"/>
            <a:ext cx="30600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Vis-à-vis des clients</a:t>
            </a:r>
          </a:p>
          <a:p>
            <a:endParaRPr lang="fr-FR" sz="1400" b="1" i="1" dirty="0">
              <a:solidFill>
                <a:schemeClr val="accent1">
                  <a:lumMod val="60000"/>
                  <a:lumOff val="40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Remercier les clients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de la confiance qu’ils nous accordent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Valoriser le label OR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avec nos clients, pour développer la 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recommandation active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3906298" y="2678075"/>
            <a:ext cx="4928519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ra Sans" panose="020B0503050000020004" pitchFamily="34" charset="0"/>
              </a:rPr>
              <a:t>Vis-à-vis des collaborateurs </a:t>
            </a:r>
          </a:p>
          <a:p>
            <a:endParaRPr lang="fr-FR" sz="1400" b="1" i="1" dirty="0">
              <a:solidFill>
                <a:schemeClr val="accent1">
                  <a:lumMod val="60000"/>
                  <a:lumOff val="40000"/>
                </a:schemeClr>
              </a:solidFill>
              <a:latin typeface="Fira Sans" panose="020B05030500000200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Promouvoir les enquêtes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avec tous les clients satisfaits 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Mettre en avant les note 9 et 10,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 pour augmenter le nombre de promoteurs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Contacter </a:t>
            </a:r>
            <a:r>
              <a: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nos clients, 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pour ancrer le lien relationnel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Avancer ensemble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autour d’un projet commun : 	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« Décrocher l’OR »</a:t>
            </a:r>
            <a:endParaRPr lang="fr-FR" sz="1400" b="1" dirty="0">
              <a:solidFill>
                <a:srgbClr val="C00000"/>
              </a:solidFill>
              <a:latin typeface="Fira Sans" panose="020B05030500000200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fr-FR" sz="1600" kern="0" dirty="0">
              <a:solidFill>
                <a:srgbClr val="C00000"/>
              </a:solidFill>
              <a:cs typeface="Arial"/>
            </a:endParaRPr>
          </a:p>
          <a:p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" panose="020B0503050000020004" pitchFamily="34" charset="0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34AC8C-768D-B9B0-118B-39149B952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49" y="3558489"/>
            <a:ext cx="2252069" cy="28308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460693-120E-7CDD-D706-CAB787DAA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129" y="4480125"/>
            <a:ext cx="1042893" cy="15930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18AC3A-4335-E2CA-680B-C67F14C88D00}"/>
              </a:ext>
            </a:extLst>
          </p:cNvPr>
          <p:cNvSpPr txBox="1"/>
          <p:nvPr/>
        </p:nvSpPr>
        <p:spPr>
          <a:xfrm>
            <a:off x="9108015" y="6389366"/>
            <a:ext cx="3067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FICHE PÉDAGOGIQUE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 </a:t>
            </a:r>
            <a:r>
              <a:rPr lang="fr-FR" sz="1400" i="1" dirty="0">
                <a:solidFill>
                  <a:schemeClr val="accent1">
                    <a:lumMod val="75000"/>
                  </a:schemeClr>
                </a:solidFill>
                <a:latin typeface="Fira Sans SemiBold" panose="020B0603050000020004" pitchFamily="34" charset="0"/>
              </a:rPr>
              <a:t>: LES PODIUMS DE LA SATISFACTION </a:t>
            </a:r>
          </a:p>
        </p:txBody>
      </p:sp>
    </p:spTree>
    <p:extLst>
      <p:ext uri="{BB962C8B-B14F-4D97-AF65-F5344CB8AC3E}">
        <p14:creationId xmlns:p14="http://schemas.microsoft.com/office/powerpoint/2010/main" val="39942212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7233</TotalTime>
  <Words>224</Words>
  <Application>Microsoft Office PowerPoint</Application>
  <PresentationFormat>Grand écran</PresentationFormat>
  <Paragraphs>38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Fira Sans</vt:lpstr>
      <vt:lpstr>Fira Sans SemiBold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PEDAGOGIQUE : LE NPS</dc:title>
  <dc:creator>BLANCHE Magali [CEGEE]</dc:creator>
  <cp:lastModifiedBy>KUNTZMANN Bernard [CEGEE]</cp:lastModifiedBy>
  <cp:revision>57</cp:revision>
  <cp:lastPrinted>2023-09-26T11:31:04Z</cp:lastPrinted>
  <dcterms:created xsi:type="dcterms:W3CDTF">2023-06-22T07:12:26Z</dcterms:created>
  <dcterms:modified xsi:type="dcterms:W3CDTF">2023-09-26T11:36:23Z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2023-06-22T07:12:26Z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0f2ea5c1-88d1-4051-a9ec-ccd3d5d2a52c</vt:lpwstr>
  </property>
  <property fmtid="{D5CDD505-2E9C-101B-9397-08002B2CF9AE}" pid="8" name="MSIP_Label_48a19f0c-bea1-442e-a475-ed109d9ec508_ContentBits">
    <vt:lpwstr>0</vt:lpwstr>
  </property>
</Properties>
</file>