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6" r:id="rId2"/>
    <p:sldId id="268" r:id="rId3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4B3"/>
    <a:srgbClr val="FFC066"/>
    <a:srgbClr val="E80A0A"/>
    <a:srgbClr val="7A92E6"/>
    <a:srgbClr val="DAE1FE"/>
    <a:srgbClr val="FAEADD"/>
    <a:srgbClr val="EE1212"/>
    <a:srgbClr val="FF3B3B"/>
    <a:srgbClr val="860000"/>
    <a:srgbClr val="F1CF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62044-8060-4780-B1A8-A1BDE6B11281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1225550"/>
            <a:ext cx="5883275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085" y="4719895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2241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CD808-6E6B-46E4-90C1-CC1704E344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57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DCF76-B9EE-B00A-7B28-68C2287ED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9B97AAC-F997-99D5-37F4-6BB91CB5E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CB44AB-B59D-C6BF-5BD9-655A3578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651C10-7CC7-F68E-65D9-26D5A5282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4B21CF-EBFC-DC75-7A54-FDCF9D241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251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C4F310-1A90-D8E9-A6EB-E6C5B7F0F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B07475-DE06-933E-4345-9753EB073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2ABC8-A94F-ADA0-40D9-D7F9A1455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B997AE-21E6-7188-AE08-CF53EA29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5118CF-41AA-B26B-EE1F-F66869BBD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60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37C19-0EEB-71BA-EDFB-A6433DE70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6DFA42-B6A2-824A-3755-798B7D0B4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723341-2AC2-B681-91A9-5A38ED68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5F6AF4-8A49-AA07-4055-84DC6266C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D4130F-6AB9-DBE8-B04D-01BCA1A2F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25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33842-0B37-2709-2FEA-1A20E4F6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D363E4-3502-4526-C4AD-2A63498D0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3FFC24-F9E6-D55B-D9C2-7349D0363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130E97-E3C5-24B5-3F5A-1EA68E66F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F3B563-F8ED-82DA-42E2-B13F6D99A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49D8C1-8968-E726-0B84-2042B167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93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1CCB2-57E0-7C6A-D7AC-4C7A51E4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4FC6D4-8DBA-5FC2-24B5-6CFE15ACD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899F4A-BBAA-7536-C406-486CB1014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5BAD1C8-F0B1-A3D3-6C5C-CBD18FB03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7877E93-DA60-DB08-484D-9F1F4E703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A509DC-7F54-1268-9FA7-DC0913EC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C7D640-4A09-35DE-65E8-7C229613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1674F64-974B-B068-FFFA-1A2C74DC0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332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47173C-84D1-B464-70DF-23FC434DD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D3BB9C-DCE8-1B51-EBDF-6275AC16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6F4306-38F8-A8EF-99F9-FD6D1F40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DED75A-B9DC-A1F7-BED1-53D724E78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19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DD93DAD-061C-179C-BA84-03CF8F4B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4AFF8B7-2EC5-EE9B-274B-94D6BD2D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0AF068-4951-8228-15A5-18E59061E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135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42874F-BE37-A820-A10E-712DDB31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67A65E-3A16-F714-11BF-BB1F2D992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CC753E-9B00-2A9E-70CC-7AE57785F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F5785A-7342-E70F-F0F0-0F48B8F3E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0AC095-635D-C4F5-EB5C-83C73CCCA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A20251-963A-22D6-C369-17772F80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96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C1887-2C75-172A-7915-E0BB7AAF9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23BBAFB-8DDA-565E-6EF7-0C41286B4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B3F083-16D3-A15A-0967-B3B58E2AE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7EB3D7-F2E4-DCFC-0AE9-CB15DBCB5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AE6FE5-A9C1-0191-EB9C-B7DEA0BE2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BBBFD3-F733-E42E-24EA-56E987661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810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3D7658-064C-0315-DBCD-9349BA9F8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178B12E-816F-922B-BE12-A1B8674F1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6AFF6F-2EC8-0A8E-2FA0-17B78DBC7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DDD76C-A4E2-E6AC-B822-02F2DD0F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FADEEB-B050-94DC-6F69-8406F799F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8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F589EDB-20A9-6167-4F74-6156CDD1C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E04FC-6660-42F3-87C6-9434ED3D6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175DA4-2B40-10F7-DAED-6CBD65FE9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875BC3-53A7-79AC-E7FD-269D8556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F00D7-FA34-C8E2-3D52-58BC78C2E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59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9B261EB-826F-ED22-0930-30FCA1531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6E09C5-D3FA-17FE-5027-A92E5ED2C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8C2195-5CBE-B47F-265D-A5A9BB98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4C307-2DB2-48A4-9985-FCD5F6AE39F6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4AC422-D5B9-50B1-47A2-800465593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9EEBB-3CDB-6AB0-ED3D-7546E29725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20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pp.powerbi.com/groups/me/apps/5e87969c-fd78-4c3c-a796-34c2928a2c19/reports/699f7d0f-f847-4ecf-8a0c-335e9833842e/ReportSectione3d3110b8c227b71e9c4?ctid=d5bb6d35-8a82-4329-b49a-5030bd6497ab&amp;experience=power-bi&amp;bookmarkGuid=Bookmark79a65cfbc0d90cbb29c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E8A12D-AFA8-2B3C-A199-DE7CBAFA0889}"/>
              </a:ext>
            </a:extLst>
          </p:cNvPr>
          <p:cNvSpPr/>
          <p:nvPr/>
        </p:nvSpPr>
        <p:spPr>
          <a:xfrm>
            <a:off x="120308" y="2101053"/>
            <a:ext cx="11800722" cy="347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fr-FR" b="1" i="1" dirty="0">
                <a:solidFill>
                  <a:schemeClr val="accent5">
                    <a:lumMod val="75000"/>
                  </a:schemeClr>
                </a:solidFill>
                <a:latin typeface="Fira Sans" panose="020B0503050000020004" pitchFamily="34" charset="0"/>
              </a:rPr>
              <a:t>Le parcours téléphonique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734287" y="1212704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L’aspect technique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1154757" y="126237"/>
            <a:ext cx="926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schemeClr val="bg1"/>
                </a:solidFill>
                <a:latin typeface="Fira Sans SemiBold" panose="020B0603050000020004" pitchFamily="34" charset="0"/>
              </a:rPr>
              <a:t>LE DÉCROCHÉ DE TÉLÉPHONE ACCUEIL</a:t>
            </a:r>
            <a:endParaRPr lang="fr-FR" sz="3200" i="1" dirty="0">
              <a:solidFill>
                <a:schemeClr val="bg1"/>
              </a:solidFill>
              <a:latin typeface="Fira Sans SemiBold" panose="020B0603050000020004" pitchFamily="34" charset="0"/>
            </a:endParaRP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0"/>
            <a:ext cx="678468" cy="844239"/>
          </a:xfrm>
          <a:prstGeom prst="rect">
            <a:avLst/>
          </a:prstGeom>
        </p:spPr>
      </p:pic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5679" y="537675"/>
            <a:ext cx="1890919" cy="17776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F310F09-4769-3CE6-2E1C-578902A9AF46}"/>
              </a:ext>
            </a:extLst>
          </p:cNvPr>
          <p:cNvSpPr txBox="1"/>
          <p:nvPr/>
        </p:nvSpPr>
        <p:spPr>
          <a:xfrm>
            <a:off x="5220419" y="6549623"/>
            <a:ext cx="6954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FICHE PÉDAGOGIQUE</a:t>
            </a:r>
            <a:r>
              <a:rPr lang="fr-FR" sz="12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 </a:t>
            </a:r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: LE DÉCROCHÉ DE TÉLÉPHONE ACCUEIL</a:t>
            </a:r>
          </a:p>
          <a:p>
            <a:pPr algn="r"/>
            <a:endParaRPr lang="fr-FR" sz="1400" i="1" dirty="0">
              <a:solidFill>
                <a:schemeClr val="accent1">
                  <a:lumMod val="75000"/>
                </a:schemeClr>
              </a:solidFill>
              <a:latin typeface="Fira Sans SemiBold" panose="020B06030500000200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C5DB590-69B1-7B64-52AC-09D863455B32}"/>
              </a:ext>
            </a:extLst>
          </p:cNvPr>
          <p:cNvSpPr txBox="1"/>
          <p:nvPr/>
        </p:nvSpPr>
        <p:spPr>
          <a:xfrm>
            <a:off x="97940" y="5820068"/>
            <a:ext cx="4831583" cy="8156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b="1" i="1" dirty="0">
                <a:solidFill>
                  <a:schemeClr val="accent5">
                    <a:lumMod val="75000"/>
                  </a:schemeClr>
                </a:solidFill>
                <a:latin typeface="Fira Sans" panose="020B0503050000020004" pitchFamily="34" charset="0"/>
              </a:rPr>
              <a:t>Le langage naturel :</a:t>
            </a:r>
          </a:p>
          <a:p>
            <a:pPr lvl="1">
              <a:spcBef>
                <a:spcPts val="600"/>
              </a:spcBef>
            </a:pPr>
            <a:r>
              <a:rPr lang="fr-FR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Le client exprime le motif de son appel et le langage naturel dirige le client vers le canal adéquat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792CA20-7E77-6E26-C96D-9B3F67AC7313}"/>
              </a:ext>
            </a:extLst>
          </p:cNvPr>
          <p:cNvCxnSpPr>
            <a:cxnSpLocks/>
          </p:cNvCxnSpPr>
          <p:nvPr/>
        </p:nvCxnSpPr>
        <p:spPr>
          <a:xfrm>
            <a:off x="5604153" y="3410736"/>
            <a:ext cx="56550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08FFB49F-2DEE-8DA5-2B3B-C7F1A45719C9}"/>
              </a:ext>
            </a:extLst>
          </p:cNvPr>
          <p:cNvSpPr txBox="1"/>
          <p:nvPr/>
        </p:nvSpPr>
        <p:spPr>
          <a:xfrm>
            <a:off x="7846143" y="5408994"/>
            <a:ext cx="3682777" cy="7386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Message indiquant que tous les conseillers sont indisponibles et </a:t>
            </a:r>
            <a:br>
              <a:rPr lang="fr-FR" sz="1400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400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invitant le client à renouveler son appel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9544DE-C6E3-7108-CF25-A3CD287F307E}"/>
              </a:ext>
            </a:extLst>
          </p:cNvPr>
          <p:cNvSpPr/>
          <p:nvPr/>
        </p:nvSpPr>
        <p:spPr>
          <a:xfrm>
            <a:off x="328410" y="3955796"/>
            <a:ext cx="1727085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fr-F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sym typeface="Wingdings" panose="05000000000000000000" pitchFamily="2" charset="2"/>
              </a:rPr>
              <a:t>Ligne accueil</a:t>
            </a:r>
          </a:p>
          <a:p>
            <a:pPr defTabSz="1133388">
              <a:spcBef>
                <a:spcPts val="600"/>
              </a:spcBef>
              <a:buClr>
                <a:srgbClr val="B34A8C"/>
              </a:buClr>
              <a:defRPr/>
            </a:pPr>
            <a:r>
              <a:rPr lang="fr-FR" sz="1100" i="1" dirty="0">
                <a:latin typeface="+mj-lt"/>
              </a:rPr>
              <a:t>Un numéro par agence</a:t>
            </a:r>
          </a:p>
          <a:p>
            <a:pPr defTabSz="1133388">
              <a:spcBef>
                <a:spcPts val="600"/>
              </a:spcBef>
              <a:buClr>
                <a:srgbClr val="B34A8C"/>
              </a:buClr>
              <a:defRPr/>
            </a:pPr>
            <a:r>
              <a:rPr lang="fr-FR" sz="1100" i="1" dirty="0">
                <a:latin typeface="+mj-lt"/>
              </a:rPr>
              <a:t>Numéro géographique 03 XX  </a:t>
            </a:r>
            <a:r>
              <a:rPr lang="fr-FR" sz="1100" i="1" dirty="0" err="1">
                <a:latin typeface="+mj-lt"/>
              </a:rPr>
              <a:t>XX</a:t>
            </a:r>
            <a:endParaRPr lang="fr-FR" sz="1100" i="1" dirty="0">
              <a:latin typeface="+mj-lt"/>
            </a:endParaRPr>
          </a:p>
          <a:p>
            <a:pPr defTabSz="1133388">
              <a:spcBef>
                <a:spcPts val="600"/>
              </a:spcBef>
              <a:buClr>
                <a:srgbClr val="B34A8C"/>
              </a:buClr>
              <a:defRPr/>
            </a:pPr>
            <a:r>
              <a:rPr lang="fr-FR" sz="1100" i="1" dirty="0">
                <a:latin typeface="+mj-lt"/>
              </a:rPr>
              <a:t>Non surtaxé </a:t>
            </a:r>
            <a:br>
              <a:rPr lang="fr-FR" sz="1100" i="1" dirty="0">
                <a:latin typeface="+mj-lt"/>
              </a:rPr>
            </a:br>
            <a:r>
              <a:rPr lang="fr-FR" sz="1100" i="1" dirty="0">
                <a:latin typeface="+mj-lt"/>
              </a:rPr>
              <a:t>(coût d’un appel local)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4EF516-1694-BA68-BBD8-6B9C627AEF16}"/>
              </a:ext>
            </a:extLst>
          </p:cNvPr>
          <p:cNvSpPr/>
          <p:nvPr/>
        </p:nvSpPr>
        <p:spPr>
          <a:xfrm>
            <a:off x="2534876" y="4201332"/>
            <a:ext cx="2394647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fr-FR" sz="1400" b="1">
                <a:solidFill>
                  <a:srgbClr val="7030A0"/>
                </a:solidFill>
                <a:latin typeface="+mj-lt"/>
              </a:rPr>
              <a:t>Selon le motif exprimé par le client, son appel est dirigé vers le canal adéquat </a:t>
            </a:r>
            <a:endParaRPr lang="fr-FR" sz="1100" i="1"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22" name="ZoneTexte 40">
            <a:extLst>
              <a:ext uri="{FF2B5EF4-FFF2-40B4-BE49-F238E27FC236}">
                <a16:creationId xmlns:a16="http://schemas.microsoft.com/office/drawing/2014/main" id="{E21E4D65-D55F-3A57-D2B8-3D085F7FC8DB}"/>
              </a:ext>
            </a:extLst>
          </p:cNvPr>
          <p:cNvSpPr txBox="1"/>
          <p:nvPr/>
        </p:nvSpPr>
        <p:spPr>
          <a:xfrm>
            <a:off x="9769057" y="2229847"/>
            <a:ext cx="1656000" cy="756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120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+mj-lt"/>
                <a:cs typeface="Arial"/>
              </a:rPr>
              <a:t>Si non réponse après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kern="0">
                <a:solidFill>
                  <a:schemeClr val="bg1">
                    <a:lumMod val="50000"/>
                  </a:schemeClr>
                </a:solidFill>
                <a:latin typeface="+mj-lt"/>
                <a:cs typeface="Arial"/>
              </a:rPr>
              <a:t>6</a:t>
            </a:r>
            <a:r>
              <a:rPr lang="fr-FR" sz="1400" b="1" i="0" u="none" strike="noStrike" kern="120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+mj-lt"/>
                <a:cs typeface="Arial"/>
              </a:rPr>
              <a:t> sonneries </a:t>
            </a:r>
            <a:endParaRPr lang="fr-FR" sz="1400" b="1" i="0" u="none" strike="noStrike" kern="1200" cap="none" spc="0" baseline="0">
              <a:solidFill>
                <a:schemeClr val="bg1">
                  <a:lumMod val="50000"/>
                </a:schemeClr>
              </a:solidFill>
              <a:uFillTx/>
              <a:latin typeface="+mj-lt"/>
              <a:ea typeface="Calibri"/>
              <a:cs typeface="Arial"/>
            </a:endParaRPr>
          </a:p>
        </p:txBody>
      </p:sp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E17E98EB-16A0-8A24-F8D5-31F0095BFB02}"/>
              </a:ext>
            </a:extLst>
          </p:cNvPr>
          <p:cNvSpPr/>
          <p:nvPr/>
        </p:nvSpPr>
        <p:spPr>
          <a:xfrm>
            <a:off x="10507596" y="3270932"/>
            <a:ext cx="220284" cy="236781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40">
            <a:extLst>
              <a:ext uri="{FF2B5EF4-FFF2-40B4-BE49-F238E27FC236}">
                <a16:creationId xmlns:a16="http://schemas.microsoft.com/office/drawing/2014/main" id="{5934C763-33DD-BCAC-797B-7E3C15010F52}"/>
              </a:ext>
            </a:extLst>
          </p:cNvPr>
          <p:cNvSpPr txBox="1"/>
          <p:nvPr/>
        </p:nvSpPr>
        <p:spPr>
          <a:xfrm>
            <a:off x="10246646" y="4615404"/>
            <a:ext cx="202503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120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+mj-lt"/>
                <a:cs typeface="Arial"/>
              </a:rPr>
              <a:t>Fin de l’appel</a:t>
            </a:r>
          </a:p>
        </p:txBody>
      </p:sp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B84C7E45-F83D-66B8-390A-354076B53D47}"/>
              </a:ext>
            </a:extLst>
          </p:cNvPr>
          <p:cNvSpPr/>
          <p:nvPr/>
        </p:nvSpPr>
        <p:spPr>
          <a:xfrm>
            <a:off x="7321190" y="3293452"/>
            <a:ext cx="220287" cy="223685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746F7A13-FCC9-24F3-E649-69AB9268B4A6}"/>
              </a:ext>
            </a:extLst>
          </p:cNvPr>
          <p:cNvCxnSpPr>
            <a:cxnSpLocks/>
          </p:cNvCxnSpPr>
          <p:nvPr/>
        </p:nvCxnSpPr>
        <p:spPr>
          <a:xfrm flipV="1">
            <a:off x="5598941" y="4082160"/>
            <a:ext cx="1836000" cy="94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B5907B66-4293-EF22-BB46-86F0F5F92B47}"/>
              </a:ext>
            </a:extLst>
          </p:cNvPr>
          <p:cNvSpPr/>
          <p:nvPr/>
        </p:nvSpPr>
        <p:spPr>
          <a:xfrm>
            <a:off x="72661" y="2453158"/>
            <a:ext cx="176092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 client appelle </a:t>
            </a:r>
            <a:br>
              <a:rPr lang="fr-F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fr-FR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sur la ligne agence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C41A264-178A-0515-EC4B-14FA35EDE808}"/>
              </a:ext>
            </a:extLst>
          </p:cNvPr>
          <p:cNvSpPr/>
          <p:nvPr/>
        </p:nvSpPr>
        <p:spPr>
          <a:xfrm>
            <a:off x="2630580" y="2403700"/>
            <a:ext cx="2203238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fr-FR" sz="1400" b="1" dirty="0">
                <a:solidFill>
                  <a:srgbClr val="7030A0"/>
                </a:solidFill>
                <a:latin typeface="+mj-lt"/>
              </a:rPr>
              <a:t>Le langage naturel guide le client selon l’objet de son appel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01064B8-2F42-DA2C-C6B9-68F721734628}"/>
              </a:ext>
            </a:extLst>
          </p:cNvPr>
          <p:cNvSpPr/>
          <p:nvPr/>
        </p:nvSpPr>
        <p:spPr>
          <a:xfrm>
            <a:off x="5722594" y="2431406"/>
            <a:ext cx="3337001" cy="707886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Le client est mis en relation </a:t>
            </a:r>
          </a:p>
          <a:p>
            <a:pPr algn="ctr"/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avec l’accueil de son agence </a:t>
            </a:r>
            <a:endParaRPr lang="fr-FR" sz="1400" b="1" dirty="0">
              <a:solidFill>
                <a:schemeClr val="accent6">
                  <a:lumMod val="75000"/>
                </a:schemeClr>
              </a:solidFill>
              <a:latin typeface="+mj-lt"/>
              <a:cs typeface="Arial"/>
            </a:endParaRPr>
          </a:p>
          <a:p>
            <a:pPr algn="ctr"/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(sonnerie sur tous les postes de l’agence)</a:t>
            </a:r>
            <a:endParaRPr lang="fr-FR" sz="1100" b="1" dirty="0">
              <a:solidFill>
                <a:schemeClr val="accent2">
                  <a:lumMod val="75000"/>
                </a:schemeClr>
              </a:solidFill>
              <a:latin typeface="+mj-lt"/>
              <a:cs typeface="Arial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6BDF45-F39B-7534-0C01-D670CAF20FC9}"/>
              </a:ext>
            </a:extLst>
          </p:cNvPr>
          <p:cNvSpPr/>
          <p:nvPr/>
        </p:nvSpPr>
        <p:spPr>
          <a:xfrm>
            <a:off x="6096000" y="4194476"/>
            <a:ext cx="2586041" cy="954107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fr-FR" sz="14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Le client est mis en relation </a:t>
            </a:r>
          </a:p>
          <a:p>
            <a:pPr algn="ctr"/>
            <a:r>
              <a:rPr lang="fr-FR" sz="14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avec le CRC, la DSC ou une Filiale </a:t>
            </a:r>
            <a:endParaRPr lang="fr-FR" sz="1400" b="1">
              <a:solidFill>
                <a:schemeClr val="accent6">
                  <a:lumMod val="75000"/>
                </a:schemeClr>
              </a:solidFill>
              <a:latin typeface="+mj-lt"/>
              <a:cs typeface="Arial"/>
            </a:endParaRPr>
          </a:p>
          <a:p>
            <a:pPr algn="ctr"/>
            <a:r>
              <a:rPr lang="fr-FR" sz="1400" b="1">
                <a:solidFill>
                  <a:srgbClr val="77BF32"/>
                </a:solidFill>
                <a:latin typeface="+mj-lt"/>
              </a:rPr>
              <a:t>(</a:t>
            </a:r>
            <a:r>
              <a:rPr kumimoji="0" lang="fr-FR" sz="1050" b="1" i="1" u="none" strike="noStrike" kern="1200" cap="none" spc="0" normalizeH="0" baseline="0" noProof="0">
                <a:ln>
                  <a:noFill/>
                </a:ln>
                <a:solidFill>
                  <a:srgbClr val="77BF32"/>
                </a:solidFill>
                <a:effectLst/>
                <a:uLnTx/>
                <a:uFillTx/>
                <a:latin typeface="+mj-lt"/>
                <a:sym typeface="Wingdings" panose="05000000000000000000" pitchFamily="2" charset="2"/>
              </a:rPr>
              <a:t>BPCEA, BPCE Financement </a:t>
            </a:r>
            <a:r>
              <a:rPr lang="fr-FR" sz="1400" b="1">
                <a:solidFill>
                  <a:srgbClr val="77BF32"/>
                </a:solidFill>
                <a:latin typeface="+mj-lt"/>
              </a:rPr>
              <a:t>…)</a:t>
            </a:r>
            <a:endParaRPr lang="fr-FR" sz="1400" b="1">
              <a:solidFill>
                <a:srgbClr val="77BF32"/>
              </a:solidFill>
              <a:latin typeface="+mj-lt"/>
              <a:cs typeface="Arial"/>
            </a:endParaRP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5FBB800C-3F8F-C9B8-F382-264BECD1549E}"/>
              </a:ext>
            </a:extLst>
          </p:cNvPr>
          <p:cNvCxnSpPr>
            <a:cxnSpLocks/>
          </p:cNvCxnSpPr>
          <p:nvPr/>
        </p:nvCxnSpPr>
        <p:spPr>
          <a:xfrm flipH="1">
            <a:off x="9912996" y="4169266"/>
            <a:ext cx="930656" cy="12563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14BF44E9-09C3-6F8B-E9BC-736CCEE6DF42}"/>
              </a:ext>
            </a:extLst>
          </p:cNvPr>
          <p:cNvCxnSpPr>
            <a:cxnSpLocks/>
          </p:cNvCxnSpPr>
          <p:nvPr/>
        </p:nvCxnSpPr>
        <p:spPr>
          <a:xfrm>
            <a:off x="5598941" y="3408594"/>
            <a:ext cx="0" cy="3348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sp>
        <p:nvSpPr>
          <p:cNvPr id="42" name="ZoneTexte 40">
            <a:extLst>
              <a:ext uri="{FF2B5EF4-FFF2-40B4-BE49-F238E27FC236}">
                <a16:creationId xmlns:a16="http://schemas.microsoft.com/office/drawing/2014/main" id="{C02CB71F-31D1-8357-D1B6-46404542D27A}"/>
              </a:ext>
            </a:extLst>
          </p:cNvPr>
          <p:cNvSpPr txBox="1"/>
          <p:nvPr/>
        </p:nvSpPr>
        <p:spPr>
          <a:xfrm>
            <a:off x="9828298" y="3769157"/>
            <a:ext cx="2232000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1200" cap="none" spc="0" baseline="0">
                <a:solidFill>
                  <a:schemeClr val="bg1">
                    <a:lumMod val="50000"/>
                  </a:schemeClr>
                </a:solidFill>
                <a:uFillTx/>
                <a:latin typeface="+mj-lt"/>
                <a:cs typeface="Arial"/>
              </a:rPr>
              <a:t>Message de dissuasion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4B509EBA-02BC-8DDE-C644-52526CCE81AA}"/>
              </a:ext>
            </a:extLst>
          </p:cNvPr>
          <p:cNvCxnSpPr>
            <a:cxnSpLocks/>
          </p:cNvCxnSpPr>
          <p:nvPr/>
        </p:nvCxnSpPr>
        <p:spPr>
          <a:xfrm>
            <a:off x="5598941" y="3757462"/>
            <a:ext cx="0" cy="331200"/>
          </a:xfrm>
          <a:prstGeom prst="straightConnector1">
            <a:avLst/>
          </a:prstGeom>
          <a:noFill/>
          <a:ln w="6345" cap="flat">
            <a:solidFill>
              <a:srgbClr val="262626"/>
            </a:solidFill>
            <a:prstDash val="solid"/>
            <a:miter/>
          </a:ln>
        </p:spPr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34979869-3906-3123-919F-0A3711FA7E28}"/>
              </a:ext>
            </a:extLst>
          </p:cNvPr>
          <p:cNvCxnSpPr>
            <a:cxnSpLocks/>
          </p:cNvCxnSpPr>
          <p:nvPr/>
        </p:nvCxnSpPr>
        <p:spPr>
          <a:xfrm flipV="1">
            <a:off x="276130" y="3732852"/>
            <a:ext cx="5298668" cy="100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rganigramme : Connecteur 32">
            <a:extLst>
              <a:ext uri="{FF2B5EF4-FFF2-40B4-BE49-F238E27FC236}">
                <a16:creationId xmlns:a16="http://schemas.microsoft.com/office/drawing/2014/main" id="{78C63970-1ABC-03B4-0269-37C67D3A43C9}"/>
              </a:ext>
            </a:extLst>
          </p:cNvPr>
          <p:cNvSpPr/>
          <p:nvPr/>
        </p:nvSpPr>
        <p:spPr>
          <a:xfrm>
            <a:off x="822690" y="3653765"/>
            <a:ext cx="216000" cy="216000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Organigramme : Connecteur 33">
            <a:extLst>
              <a:ext uri="{FF2B5EF4-FFF2-40B4-BE49-F238E27FC236}">
                <a16:creationId xmlns:a16="http://schemas.microsoft.com/office/drawing/2014/main" id="{0EF3EE55-59F3-A2E3-DFB6-166D0625636F}"/>
              </a:ext>
            </a:extLst>
          </p:cNvPr>
          <p:cNvSpPr/>
          <p:nvPr/>
        </p:nvSpPr>
        <p:spPr>
          <a:xfrm>
            <a:off x="3550547" y="3644430"/>
            <a:ext cx="220287" cy="223685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4510BECC-C8CF-3108-7A7D-AD47891553BB}"/>
              </a:ext>
            </a:extLst>
          </p:cNvPr>
          <p:cNvSpPr/>
          <p:nvPr/>
        </p:nvSpPr>
        <p:spPr>
          <a:xfrm>
            <a:off x="7324797" y="3965971"/>
            <a:ext cx="220287" cy="223685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78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  <p:bldP spid="22" grpId="0"/>
      <p:bldP spid="26" grpId="0" animBg="1"/>
      <p:bldP spid="27" grpId="0"/>
      <p:bldP spid="29" grpId="0" animBg="1"/>
      <p:bldP spid="35" grpId="0"/>
      <p:bldP spid="36" grpId="0"/>
      <p:bldP spid="37" grpId="0"/>
      <p:bldP spid="38" grpId="0"/>
      <p:bldP spid="42" grpId="0"/>
      <p:bldP spid="33" grpId="0" animBg="1"/>
      <p:bldP spid="34" grpId="0" animBg="1"/>
      <p:bldP spid="4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Les Bonnes Pratiques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9064388" y="0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F48D6A-30FE-D318-A3FD-56B098D6C4EF}"/>
              </a:ext>
            </a:extLst>
          </p:cNvPr>
          <p:cNvSpPr txBox="1"/>
          <p:nvPr/>
        </p:nvSpPr>
        <p:spPr>
          <a:xfrm>
            <a:off x="9281738" y="590684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SemiBold" panose="020B0603050000020004" pitchFamily="34" charset="0"/>
              </a:rPr>
              <a:t>Animation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2C7163-E0F1-842E-22D8-813BA7901BDC}"/>
              </a:ext>
            </a:extLst>
          </p:cNvPr>
          <p:cNvSpPr txBox="1"/>
          <p:nvPr/>
        </p:nvSpPr>
        <p:spPr>
          <a:xfrm>
            <a:off x="9064388" y="1376957"/>
            <a:ext cx="312761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  <a:hlinkClick r:id="rId2"/>
              </a:rPr>
              <a:t>Suivre le taux de décroché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dans l’outil de pilotage « Power BI Téléphonie »</a:t>
            </a:r>
            <a:b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</a:b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Partager le parcours téléphonique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avec l’équipe</a:t>
            </a:r>
          </a:p>
          <a:p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9D8AA7-343B-1935-D250-5651342F5508}"/>
              </a:ext>
            </a:extLst>
          </p:cNvPr>
          <p:cNvSpPr txBox="1"/>
          <p:nvPr/>
        </p:nvSpPr>
        <p:spPr>
          <a:xfrm>
            <a:off x="247740" y="1471339"/>
            <a:ext cx="2930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156157">
            <a:off x="5827531" y="203389"/>
            <a:ext cx="1511344" cy="2230154"/>
          </a:xfrm>
          <a:prstGeom prst="rect">
            <a:avLst/>
          </a:prstGeom>
        </p:spPr>
      </p:pic>
      <p:pic>
        <p:nvPicPr>
          <p:cNvPr id="22" name="Graphique 21">
            <a:extLst>
              <a:ext uri="{FF2B5EF4-FFF2-40B4-BE49-F238E27FC236}">
                <a16:creationId xmlns:a16="http://schemas.microsoft.com/office/drawing/2014/main" id="{DB7014D0-F6DA-F5C0-FB9F-750F3423F6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40758">
            <a:off x="9635274" y="3766321"/>
            <a:ext cx="1804302" cy="203711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1045869-7F47-777C-22C1-52544C76754D}"/>
              </a:ext>
            </a:extLst>
          </p:cNvPr>
          <p:cNvSpPr txBox="1"/>
          <p:nvPr/>
        </p:nvSpPr>
        <p:spPr>
          <a:xfrm>
            <a:off x="266624" y="1576145"/>
            <a:ext cx="4247769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ira Sans" panose="020B0503050000020004" pitchFamily="34" charset="0"/>
              </a:rPr>
              <a:t>Vis-à-vis des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i="1" dirty="0">
              <a:solidFill>
                <a:schemeClr val="accent1">
                  <a:lumMod val="60000"/>
                  <a:lumOff val="40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S’identifier et personnaliser l’échange téléphonique</a:t>
            </a:r>
          </a:p>
          <a:p>
            <a:pPr marL="57600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fr-FR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« Bonjour Mr – Mme … »</a:t>
            </a:r>
          </a:p>
          <a:p>
            <a:pPr marL="57600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fr-FR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« Caisse d’épargne de … »</a:t>
            </a:r>
          </a:p>
          <a:p>
            <a:pPr marL="57600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fr-FR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« Je suis …….  ……. à votre écoute »</a:t>
            </a:r>
          </a:p>
          <a:p>
            <a:pPr marL="57600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fr-FR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« Comment puis-je vous  être utile ? »</a:t>
            </a:r>
          </a:p>
          <a:p>
            <a:pPr marL="576000" lvl="1" indent="-285750">
              <a:buFont typeface="Courier New" panose="02070309020205020404" pitchFamily="49" charset="0"/>
              <a:buChar char="o"/>
            </a:pPr>
            <a:endParaRPr lang="fr-FR" sz="1600" i="1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Expliquer le parcours téléphonique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, pour que nos clients comprennent et utilisent les avantages du langage naturel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Partager les préférences de contact </a:t>
            </a: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54000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fr-FR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Téléphone</a:t>
            </a:r>
          </a:p>
          <a:p>
            <a:pPr marL="54000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fr-FR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Mail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0982F1-2DA3-4E11-FD6F-722BCD2E19DF}"/>
              </a:ext>
            </a:extLst>
          </p:cNvPr>
          <p:cNvSpPr txBox="1"/>
          <p:nvPr/>
        </p:nvSpPr>
        <p:spPr>
          <a:xfrm>
            <a:off x="9064388" y="6288306"/>
            <a:ext cx="3110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FICHE PÉDAGOGIQUE</a:t>
            </a:r>
            <a:r>
              <a:rPr lang="fr-FR" sz="12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 </a:t>
            </a:r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: LE DÉCROCHÉ DE TÉLÉPHONE ACCUEIL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DAAEB7C-C9D4-7308-CBE7-6AD4990FC27D}"/>
              </a:ext>
            </a:extLst>
          </p:cNvPr>
          <p:cNvCxnSpPr>
            <a:cxnSpLocks/>
          </p:cNvCxnSpPr>
          <p:nvPr/>
        </p:nvCxnSpPr>
        <p:spPr>
          <a:xfrm flipH="1">
            <a:off x="4923044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15C81996-E783-F0AF-74FB-539CC762A957}"/>
              </a:ext>
            </a:extLst>
          </p:cNvPr>
          <p:cNvSpPr/>
          <p:nvPr/>
        </p:nvSpPr>
        <p:spPr>
          <a:xfrm>
            <a:off x="4753500" y="147133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87F0A81-C099-F50B-CE82-DD5BBFF7A20A}"/>
              </a:ext>
            </a:extLst>
          </p:cNvPr>
          <p:cNvSpPr/>
          <p:nvPr/>
        </p:nvSpPr>
        <p:spPr>
          <a:xfrm>
            <a:off x="4749214" y="283293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729583-F24B-A3C9-99A1-72EA2A341A58}"/>
              </a:ext>
            </a:extLst>
          </p:cNvPr>
          <p:cNvSpPr txBox="1"/>
          <p:nvPr/>
        </p:nvSpPr>
        <p:spPr>
          <a:xfrm>
            <a:off x="5475792" y="2520310"/>
            <a:ext cx="3232360" cy="3535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ira Sans" panose="020B0503050000020004" pitchFamily="34" charset="0"/>
              </a:rPr>
              <a:t>Vis-à-vis des collaborateurs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Décrocher dès les 3 premières sonneries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, pour s’économiser des sonneries supplémentaires dans les bureaux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Décrocher le « SUP ACCUEIL » en bureau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dès que possible (</a:t>
            </a:r>
            <a:r>
              <a:rPr lang="fr-FR" sz="1600" dirty="0">
                <a:latin typeface="Fira Sans" panose="020B0503050000020004" pitchFamily="34" charset="0"/>
              </a:rPr>
              <a:t>solidarité d’équipe), pour réduire la réitération d’appel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EB039DFB-BF8D-8946-4FB7-561344624869}"/>
              </a:ext>
            </a:extLst>
          </p:cNvPr>
          <p:cNvSpPr/>
          <p:nvPr/>
        </p:nvSpPr>
        <p:spPr>
          <a:xfrm rot="8565101">
            <a:off x="11335059" y="1149921"/>
            <a:ext cx="426149" cy="1895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7479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4958</TotalTime>
  <Words>300</Words>
  <Application>Microsoft Office PowerPoint</Application>
  <PresentationFormat>Grand écran</PresentationFormat>
  <Paragraphs>54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Fira Sans</vt:lpstr>
      <vt:lpstr>Fira Sans SemiBold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FICHE PEDAGOGIQUE : LE NPS</dc:title>
  <dc:creator>BLANCHE Magali [CEGEE]</dc:creator>
  <cp:lastModifiedBy>BLANCHE Magali [CEGEE]</cp:lastModifiedBy>
  <cp:revision>77</cp:revision>
  <cp:lastPrinted>2023-09-26T11:30:26Z</cp:lastPrinted>
  <dcterms:created xsi:type="dcterms:W3CDTF">2023-06-22T07:12:26Z</dcterms:created>
  <dcterms:modified xsi:type="dcterms:W3CDTF">2024-06-18T08:45:43Z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2023-06-22T07:12:26Z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0f2ea5c1-88d1-4051-a9ec-ccd3d5d2a52c</vt:lpwstr>
  </property>
  <property fmtid="{D5CDD505-2E9C-101B-9397-08002B2CF9AE}" pid="8" name="MSIP_Label_48a19f0c-bea1-442e-a475-ed109d9ec508_ContentBits">
    <vt:lpwstr>0</vt:lpwstr>
  </property>
</Properties>
</file>