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204" r:id="rId2"/>
    <p:sldId id="11205" r:id="rId3"/>
  </p:sldIdLst>
  <p:sldSz cx="12192000" cy="6858000"/>
  <p:notesSz cx="6800850" cy="98075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36677B-DDE8-5FB6-91BA-D4FEC8AC0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196F1D1-8A20-346B-7F06-CB7044827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4032E9-0B07-1F74-4FA5-603027E74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38247F-6FBF-8C45-2501-512BC2D3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86DFEC-6347-E641-A055-ED3E1833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99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A4535-90CC-5ADF-C413-6AFFA42E4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60F0D2-0698-EF54-23FE-3E00CB670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A470D0-E2FE-4548-7B07-9469F4327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9AACB5-8D56-FE2E-1D9C-C5A57B1B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AF1B22-1DDA-E7A1-0C06-74D1AA916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454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E0CDC4-D94B-483E-ECEF-5C65EEC8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F25ADB-349A-5BA6-CBCA-70E7E27DE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671038-96C7-2C86-4519-3C5865B8B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5580A0-8EF1-A9A9-51E1-3D4C2BE0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BADAF-8E3D-6EED-DAD1-752AE923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57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5C7008-3E7D-FBE2-CD51-41C45E3B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97CE41-E9AB-953A-4488-B72702053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6A709A-2225-0185-64A3-86778151C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87CA02-7261-5898-FF1C-97A215B7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EE12DF-5624-9471-DC4F-7280346B0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F0E880-6695-AA44-0089-9FBD506D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37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EB7DA-6A20-9D36-4EFD-84C9537AF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C1CE23-BF1D-C8B5-3A37-2FE90AF3B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16CDB0-5DC1-4976-EA1B-4FFA76CF9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A145C5-4F3E-A7BA-D76A-0153F8D1E1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36F117-2943-407F-971C-7AFB69A46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A768FD-3E6B-62CA-DD0B-9E0058603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FE76A6-369C-8E6B-6A20-B57FCE83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FF7DD7-D1AA-B428-F9C4-82F6C1DBD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91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9119A-992A-F33A-92F7-47864BA4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5DF2CC0-9FDE-B1A2-F64C-6697F6E50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785597-D388-BC7B-A5AC-3ECDB5EDC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A52A22-6064-B9F3-38DB-B77656E12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158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7BAC7F-85C4-016F-6FDC-1E26813ED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89C3F7-699F-99D9-2206-106A32A7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7DABC8-0E73-0988-11A2-070F273A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59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AFC49-8FB7-4493-F4F8-2422529D0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3F772A-D901-5279-CD39-835D6918F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498D3B-44A3-430A-CD24-D4B58FA5D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FE02BF-E2D5-6DCD-B1CF-AFF57775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EFE8F0-CFB8-5390-FE91-2A3EFCD6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6B0810-0701-7DD5-7F5E-1CBA2F78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21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E63FF-0134-071B-CB12-F9AC68FAB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964122-69D2-A248-01D1-312D3E6D9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75413B-23DF-5AA1-5C13-951D3B6A7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85DF69-2734-1346-0B0F-B7068C9BD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EB930D-2C03-CC30-49F9-D9D418FE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FE1820-9698-CFBA-C508-4560F4BD3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595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4F2B6-1705-CFBF-9B2C-EDFCC4DAE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5ED44F-F890-23C0-3AD9-8E65BCC91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37FD5E-122B-1F4F-64B1-528EFC44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06BC1-15E7-2B29-EA24-08BD66A5D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DD6507-8102-1864-E665-7FEE4517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97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35AC4CE-6CAE-322A-CFC8-55294C1E7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5B58DF-A1DF-8A09-87F0-52AEC1BF8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45EA50-E9A5-86F1-AEAF-D678E62E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28ADAA-49B0-A780-AD85-4F78D3AF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3C6A09-EE2F-71B8-010A-C1D2143D8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5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43FEEE1-4343-C891-2831-F780E91C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E470BB-4D65-8DA2-E011-11C7DBE13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83810B-460E-5C26-3AB1-2F3ECD623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BF85C-A220-4B5F-9055-9854ADA7BDC4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C8D77B-A37A-0B2E-CEB8-72E0E176A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0E3451-4F1A-DA07-82D6-D43534F60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7948D-2BB8-40E9-91C2-5229079BB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12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D8ECA7B-D1FE-DD6D-9EE2-B5D1CE2B6AE9}"/>
              </a:ext>
            </a:extLst>
          </p:cNvPr>
          <p:cNvSpPr/>
          <p:nvPr/>
        </p:nvSpPr>
        <p:spPr>
          <a:xfrm>
            <a:off x="6318503" y="4247625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80EFB4-1B81-E4BF-947A-2A7699ED5566}"/>
              </a:ext>
            </a:extLst>
          </p:cNvPr>
          <p:cNvSpPr/>
          <p:nvPr/>
        </p:nvSpPr>
        <p:spPr>
          <a:xfrm>
            <a:off x="6226880" y="2163869"/>
            <a:ext cx="5207726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E75650-4182-0153-3C10-BF780C79FF8D}"/>
              </a:ext>
            </a:extLst>
          </p:cNvPr>
          <p:cNvSpPr/>
          <p:nvPr/>
        </p:nvSpPr>
        <p:spPr>
          <a:xfrm>
            <a:off x="772055" y="4175565"/>
            <a:ext cx="5196983" cy="2388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C375D-9F0B-0590-AEBE-E0C6FE744D68}"/>
              </a:ext>
            </a:extLst>
          </p:cNvPr>
          <p:cNvSpPr/>
          <p:nvPr/>
        </p:nvSpPr>
        <p:spPr>
          <a:xfrm>
            <a:off x="732291" y="2198916"/>
            <a:ext cx="5196983" cy="18050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38960C-6DEA-B790-8AF8-8142BE033574}"/>
              </a:ext>
            </a:extLst>
          </p:cNvPr>
          <p:cNvSpPr/>
          <p:nvPr/>
        </p:nvSpPr>
        <p:spPr>
          <a:xfrm>
            <a:off x="0" y="1"/>
            <a:ext cx="12192000" cy="9321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CD6CCC-A2F6-7B2A-B049-5E16A439C162}"/>
              </a:ext>
            </a:extLst>
          </p:cNvPr>
          <p:cNvSpPr txBox="1"/>
          <p:nvPr/>
        </p:nvSpPr>
        <p:spPr>
          <a:xfrm>
            <a:off x="756743" y="1380947"/>
            <a:ext cx="4148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L’aspect technique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BED477-7381-6883-48EA-14D770DF4C10}"/>
              </a:ext>
            </a:extLst>
          </p:cNvPr>
          <p:cNvSpPr txBox="1"/>
          <p:nvPr/>
        </p:nvSpPr>
        <p:spPr>
          <a:xfrm>
            <a:off x="877359" y="2241373"/>
            <a:ext cx="285833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Définition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7973C8-6DBC-19D7-2703-9DABD3BF1292}"/>
              </a:ext>
            </a:extLst>
          </p:cNvPr>
          <p:cNvSpPr txBox="1"/>
          <p:nvPr/>
        </p:nvSpPr>
        <p:spPr>
          <a:xfrm>
            <a:off x="904406" y="2708410"/>
            <a:ext cx="47627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C’est la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mesure de la satisfaction perçue par le client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sur la facilité à joindre son interlocuteur, quel que soit le canal utilisé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La facilité à joindre n’est </a:t>
            </a:r>
            <a:r>
              <a:rPr lang="fr-FR" sz="1400" i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pas</a:t>
            </a:r>
            <a:r>
              <a:rPr lang="fr-FR" sz="1400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le  taux de décroché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D01061-8AAB-CC9D-4520-34A755C68DE7}"/>
              </a:ext>
            </a:extLst>
          </p:cNvPr>
          <p:cNvSpPr txBox="1"/>
          <p:nvPr/>
        </p:nvSpPr>
        <p:spPr>
          <a:xfrm>
            <a:off x="6397120" y="2252840"/>
            <a:ext cx="267191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Question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33A641-BBC3-072D-5FA2-9F3C8EC48E6C}"/>
              </a:ext>
            </a:extLst>
          </p:cNvPr>
          <p:cNvSpPr txBox="1"/>
          <p:nvPr/>
        </p:nvSpPr>
        <p:spPr>
          <a:xfrm>
            <a:off x="6318504" y="2909490"/>
            <a:ext cx="5116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«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Comment avez-vous apprécié la facilité à joindre votre interlocuteur pour effectuer cette démarche ?»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EEFF8E-CAC0-AA41-CDD6-A95BAC1631E8}"/>
              </a:ext>
            </a:extLst>
          </p:cNvPr>
          <p:cNvSpPr txBox="1"/>
          <p:nvPr/>
        </p:nvSpPr>
        <p:spPr>
          <a:xfrm>
            <a:off x="778657" y="4251811"/>
            <a:ext cx="46084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 mode de calcul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FC6DB03-3A8E-C00E-DA4E-90326C487D38}"/>
              </a:ext>
            </a:extLst>
          </p:cNvPr>
          <p:cNvSpPr txBox="1"/>
          <p:nvPr/>
        </p:nvSpPr>
        <p:spPr>
          <a:xfrm>
            <a:off x="6397120" y="4293792"/>
            <a:ext cx="267191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8BDCA7-8B25-705A-6441-472D21FC25D4}"/>
              </a:ext>
            </a:extLst>
          </p:cNvPr>
          <p:cNvSpPr txBox="1"/>
          <p:nvPr/>
        </p:nvSpPr>
        <p:spPr>
          <a:xfrm>
            <a:off x="6320844" y="4635582"/>
            <a:ext cx="51946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Planet’CEGEE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Mes Accès Métier –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Satisf’Action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:</a:t>
            </a:r>
          </a:p>
          <a:p>
            <a:pPr algn="ctr"/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’enquête à chaud QHD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Nos Clients On-Line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4" name="Graphique 23">
            <a:extLst>
              <a:ext uri="{FF2B5EF4-FFF2-40B4-BE49-F238E27FC236}">
                <a16:creationId xmlns:a16="http://schemas.microsoft.com/office/drawing/2014/main" id="{662C4401-A7AE-C592-FFC5-B378A174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935" y="634853"/>
            <a:ext cx="2073911" cy="194972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80EDEA8F-DCB2-2019-31C4-19EEE94ACB11}"/>
              </a:ext>
            </a:extLst>
          </p:cNvPr>
          <p:cNvSpPr txBox="1"/>
          <p:nvPr/>
        </p:nvSpPr>
        <p:spPr>
          <a:xfrm>
            <a:off x="2644243" y="123137"/>
            <a:ext cx="9906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Facilité à Joindre</a:t>
            </a:r>
            <a:endParaRPr kumimoji="0" lang="fr-FR" sz="3200" b="0" i="1" u="none" strike="noStrike" kern="1200" cap="all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pic>
        <p:nvPicPr>
          <p:cNvPr id="20" name="Image 19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A60804-55E4-A2BF-80D4-E1E607E6D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61" r="68528" b="-1"/>
          <a:stretch/>
        </p:blipFill>
        <p:spPr>
          <a:xfrm>
            <a:off x="120308" y="0"/>
            <a:ext cx="678468" cy="8442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250AF1-EEDF-8F11-7384-DBD0C7E632D5}"/>
              </a:ext>
            </a:extLst>
          </p:cNvPr>
          <p:cNvSpPr txBox="1"/>
          <p:nvPr/>
        </p:nvSpPr>
        <p:spPr>
          <a:xfrm>
            <a:off x="5220419" y="6589378"/>
            <a:ext cx="6954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LA FACILITÉ </a:t>
            </a:r>
            <a:r>
              <a:rPr kumimoji="0" lang="fr-FR" sz="1400" b="0" i="1" u="none" strike="noStrike" kern="1200" cap="all" spc="0" normalizeH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à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JOINDRE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6C083E7-D54A-71C9-1AC5-09FB561629A7}"/>
              </a:ext>
            </a:extLst>
          </p:cNvPr>
          <p:cNvSpPr txBox="1"/>
          <p:nvPr/>
        </p:nvSpPr>
        <p:spPr>
          <a:xfrm>
            <a:off x="1825022" y="4901406"/>
            <a:ext cx="249818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Taux de Satisfaction TS-I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53352AB-35DA-5274-EA6F-7A9F6F7A92C1}"/>
              </a:ext>
            </a:extLst>
          </p:cNvPr>
          <p:cNvSpPr txBox="1"/>
          <p:nvPr/>
        </p:nvSpPr>
        <p:spPr>
          <a:xfrm>
            <a:off x="904406" y="5493989"/>
            <a:ext cx="1592214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% clients très satisfaits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084275C-7601-8E35-2F70-5455A949BA96}"/>
              </a:ext>
            </a:extLst>
          </p:cNvPr>
          <p:cNvSpPr txBox="1"/>
          <p:nvPr/>
        </p:nvSpPr>
        <p:spPr>
          <a:xfrm>
            <a:off x="3082858" y="5493989"/>
            <a:ext cx="279063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% clients peu satisfaits + clients pas du tout satisfaits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3E21CAA-E235-E9BA-877A-CD08A515288A}"/>
              </a:ext>
            </a:extLst>
          </p:cNvPr>
          <p:cNvSpPr txBox="1"/>
          <p:nvPr/>
        </p:nvSpPr>
        <p:spPr>
          <a:xfrm>
            <a:off x="2644243" y="5477053"/>
            <a:ext cx="373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-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4E1041-9688-F3B7-92FB-6CD4878AC084}"/>
              </a:ext>
            </a:extLst>
          </p:cNvPr>
          <p:cNvSpPr txBox="1"/>
          <p:nvPr/>
        </p:nvSpPr>
        <p:spPr>
          <a:xfrm>
            <a:off x="4397419" y="4793684"/>
            <a:ext cx="373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02778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1DEED37-4892-7F18-AAEB-621AF628053C}"/>
              </a:ext>
            </a:extLst>
          </p:cNvPr>
          <p:cNvSpPr txBox="1"/>
          <p:nvPr/>
        </p:nvSpPr>
        <p:spPr>
          <a:xfrm>
            <a:off x="870857" y="322222"/>
            <a:ext cx="4992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Les Bonnes Pratiques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98563-7AC1-A963-2120-4D2D1B24CDBE}"/>
              </a:ext>
            </a:extLst>
          </p:cNvPr>
          <p:cNvSpPr/>
          <p:nvPr/>
        </p:nvSpPr>
        <p:spPr>
          <a:xfrm>
            <a:off x="9064388" y="0"/>
            <a:ext cx="31276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F48D6A-30FE-D318-A3FD-56B098D6C4EF}"/>
              </a:ext>
            </a:extLst>
          </p:cNvPr>
          <p:cNvSpPr txBox="1"/>
          <p:nvPr/>
        </p:nvSpPr>
        <p:spPr>
          <a:xfrm>
            <a:off x="9281738" y="590684"/>
            <a:ext cx="3460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Animation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2C7163-E0F1-842E-22D8-813BA7901BDC}"/>
              </a:ext>
            </a:extLst>
          </p:cNvPr>
          <p:cNvSpPr txBox="1"/>
          <p:nvPr/>
        </p:nvSpPr>
        <p:spPr>
          <a:xfrm>
            <a:off x="9064388" y="1222210"/>
            <a:ext cx="31108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Suivre les performances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de l’accessibilité, via Nos Clients On line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Partager les résultats 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en réunion hebdo/brief pour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S’appuyer sur la 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part variable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,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pour améliorer la joignabilité de votre agence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0E9C12-0C52-336E-DAAE-46DAA29F4CCA}"/>
              </a:ext>
            </a:extLst>
          </p:cNvPr>
          <p:cNvCxnSpPr>
            <a:cxnSpLocks/>
          </p:cNvCxnSpPr>
          <p:nvPr/>
        </p:nvCxnSpPr>
        <p:spPr>
          <a:xfrm flipH="1">
            <a:off x="3628813" y="1571123"/>
            <a:ext cx="4287" cy="461670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AE31F1A1-7A4F-5585-4AA2-F96BB6D0D950}"/>
              </a:ext>
            </a:extLst>
          </p:cNvPr>
          <p:cNvSpPr/>
          <p:nvPr/>
        </p:nvSpPr>
        <p:spPr>
          <a:xfrm>
            <a:off x="3459269" y="1471339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9635E3-8B5B-A369-6E18-55C73A44687B}"/>
              </a:ext>
            </a:extLst>
          </p:cNvPr>
          <p:cNvSpPr/>
          <p:nvPr/>
        </p:nvSpPr>
        <p:spPr>
          <a:xfrm>
            <a:off x="3454983" y="2832938"/>
            <a:ext cx="347659" cy="3476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9D8AA7-343B-1935-D250-5651342F5508}"/>
              </a:ext>
            </a:extLst>
          </p:cNvPr>
          <p:cNvSpPr txBox="1"/>
          <p:nvPr/>
        </p:nvSpPr>
        <p:spPr>
          <a:xfrm>
            <a:off x="247741" y="1471339"/>
            <a:ext cx="297625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Au quotidien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Valoriser la 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olidarité</a:t>
            </a: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d’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équipe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  <a:sym typeface="Wingdings" panose="05000000000000000000" pitchFamily="2" charset="2"/>
              </a:rPr>
              <a:t>l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’accessibilité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c’est l’affaire de tous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Prioriser le décroché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d’appel (hors rendez-vous client)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Traiter quotidiennement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la boîte mail « agence »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Activer le gestionnaire  d’absence mail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avant de partir en vacances ou en formation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B8752F-DDCD-CFAD-D0E9-D9B9D0099902}"/>
              </a:ext>
            </a:extLst>
          </p:cNvPr>
          <p:cNvSpPr txBox="1"/>
          <p:nvPr/>
        </p:nvSpPr>
        <p:spPr>
          <a:xfrm>
            <a:off x="3905499" y="2584151"/>
            <a:ext cx="497714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Dans la relation client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Mettre à jour les numéros de téléphone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et adresses mails (privé, pro, portable)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Contacter nos clients, </a:t>
            </a:r>
            <a:r>
              <a:rPr 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" panose="020B0503050000020004" pitchFamily="34" charset="0"/>
              </a:rPr>
              <a:t>pour ancrer le lien relationnel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b="1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Partager le contrat relationnel,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en déterminant les canaux et horaires de contacts préférés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Privilégier le téléphone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 pour répondre à une demande par mail, afin de valoriser la relation client</a:t>
            </a: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  <a:sym typeface="Wingdings" panose="05000000000000000000" pitchFamily="2" charset="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400" dirty="0">
              <a:solidFill>
                <a:prstClr val="black">
                  <a:lumMod val="85000"/>
                  <a:lumOff val="15000"/>
                </a:prstClr>
              </a:solidFill>
              <a:latin typeface="Fira Sans" panose="020B0503050000020004" pitchFamily="34" charset="0"/>
              <a:sym typeface="Wingdings" panose="05000000000000000000" pitchFamily="2" charset="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Accuser </a:t>
            </a: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réception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, si la réponse à une demande mail dépasse 24 h, et </a:t>
            </a:r>
            <a:r>
              <a:rPr 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s’engager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" panose="020B0503050000020004" pitchFamily="34" charset="0"/>
              </a:rPr>
              <a:t>sur un délai de réponse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7809734C-B888-1F63-C88E-DA21DC708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56157">
            <a:off x="5827531" y="203389"/>
            <a:ext cx="1511344" cy="2230154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DB7014D0-F6DA-F5C0-FB9F-750F3423F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0758">
            <a:off x="9787685" y="3939867"/>
            <a:ext cx="1804302" cy="20371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FF141E-7C18-9B53-576A-3E9931FE5CDB}"/>
              </a:ext>
            </a:extLst>
          </p:cNvPr>
          <p:cNvSpPr txBox="1"/>
          <p:nvPr/>
        </p:nvSpPr>
        <p:spPr>
          <a:xfrm>
            <a:off x="9081143" y="6388934"/>
            <a:ext cx="3110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FICHE PÉDAGOGIQUE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: </a:t>
            </a:r>
            <a:b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</a:b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LA FACILITÉ </a:t>
            </a:r>
            <a:r>
              <a:rPr kumimoji="0" lang="fr-FR" sz="1400" b="0" i="1" u="none" strike="noStrike" kern="1200" cap="all" spc="0" normalizeH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à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Fira Sans SemiBold" panose="020B0603050000020004" pitchFamily="34" charset="0"/>
                <a:ea typeface="+mn-ea"/>
                <a:cs typeface="+mn-cs"/>
              </a:rPr>
              <a:t> JOINDRE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Fira Sans SemiBold" panose="020B06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7856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279</Words>
  <Application>Microsoft Office PowerPoint</Application>
  <PresentationFormat>Grand écran</PresentationFormat>
  <Paragraphs>53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Fira Sans</vt:lpstr>
      <vt:lpstr>Fira Sans SemiBold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BLANCHE Magali [CEGEE]</dc:creator>
  <cp:lastModifiedBy>KUNTZMANN Bernard [CEGEE]</cp:lastModifiedBy>
  <cp:revision>27</cp:revision>
  <cp:lastPrinted>2023-09-26T11:31:52Z</cp:lastPrinted>
  <dcterms:created xsi:type="dcterms:W3CDTF">2023-09-05T11:48:12Z</dcterms:created>
  <dcterms:modified xsi:type="dcterms:W3CDTF">2023-09-26T11:37:25Z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etDate">
    <vt:lpwstr>2023-09-05T11:48:12Z</vt:lpwstr>
  </property>
  <property fmtid="{D5CDD505-2E9C-101B-9397-08002B2CF9AE}" pid="4" name="MSIP_Label_48a19f0c-bea1-442e-a475-ed109d9ec508_Method">
    <vt:lpwstr>Standard</vt:lpwstr>
  </property>
  <property fmtid="{D5CDD505-2E9C-101B-9397-08002B2CF9AE}" pid="5" name="MSIP_Label_48a19f0c-bea1-442e-a475-ed109d9ec508_Name">
    <vt:lpwstr>48a19f0c-bea1-442e-a475-ed109d9ec508</vt:lpwstr>
  </property>
  <property fmtid="{D5CDD505-2E9C-101B-9397-08002B2CF9AE}" pid="6" name="MSIP_Label_48a19f0c-bea1-442e-a475-ed109d9ec508_SiteId">
    <vt:lpwstr>d5bb6d35-8a82-4329-b49a-5030bd6497ab</vt:lpwstr>
  </property>
  <property fmtid="{D5CDD505-2E9C-101B-9397-08002B2CF9AE}" pid="7" name="MSIP_Label_48a19f0c-bea1-442e-a475-ed109d9ec508_ActionId">
    <vt:lpwstr>9452543d-0f75-4d48-bfc9-6b36f97fdc54</vt:lpwstr>
  </property>
  <property fmtid="{D5CDD505-2E9C-101B-9397-08002B2CF9AE}" pid="8" name="MSIP_Label_48a19f0c-bea1-442e-a475-ed109d9ec508_ContentBits">
    <vt:lpwstr>0</vt:lpwstr>
  </property>
</Properties>
</file>