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5"/>
  </p:sldMasterIdLst>
  <p:notesMasterIdLst>
    <p:notesMasterId r:id="rId12"/>
  </p:notesMasterIdLst>
  <p:handoutMasterIdLst>
    <p:handoutMasterId r:id="rId13"/>
  </p:handoutMasterIdLst>
  <p:sldIdLst>
    <p:sldId id="392" r:id="rId6"/>
    <p:sldId id="393" r:id="rId7"/>
    <p:sldId id="408" r:id="rId8"/>
    <p:sldId id="409" r:id="rId9"/>
    <p:sldId id="396" r:id="rId10"/>
    <p:sldId id="397" r:id="rId11"/>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E1553-D3DD-933E-3B8A-5B03B3381F0A}" name="LE GRAET MARIE" initials="LGM" userId="S::Marie.LEGRAET@bpce.fr::762628c8-2bc8-46e0-9f1e-5e1b963d7ac3" providerId="AD"/>
  <p188:author id="{7F2E658E-74F1-1CDE-58C4-505ACB9101A2}" name="BEN RAMDANE LINDA" initials="BRL" userId="S::LINDA.BENRAMDANE@bpce.fr::15cac838-9e42-4b46-98d6-c1ea16cf400f" providerId="AD"/>
  <p188:author id="{199DF3D6-F932-FA10-BBD1-A9AFF3FC9C35}" name="POUSSE ALEXANDRE" initials="PA" userId="S::ALEXANDRE.POUSSE@bpce.fr::006eeabc-af18-46b2-a916-77e9eee0e513" providerId="AD"/>
  <p188:author id="{84C237E6-77EE-0394-CB30-2FFF42C469D3}" name="PERIN CLAUDE-ISIS" initials="PC" userId="S::claude-isis.tchicaya@bpce.fr::8312bf49-ce63-4f7a-b8f9-14549cb776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192A6B"/>
    <a:srgbClr val="8ACFDD"/>
    <a:srgbClr val="57C0D4"/>
    <a:srgbClr val="F0F0F0"/>
    <a:srgbClr val="41B9CF"/>
    <a:srgbClr val="FFFF00"/>
    <a:srgbClr val="4472C4"/>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0" autoAdjust="0"/>
    <p:restoredTop sz="93372" autoAdjust="0"/>
  </p:normalViewPr>
  <p:slideViewPr>
    <p:cSldViewPr snapToGrid="0">
      <p:cViewPr varScale="1">
        <p:scale>
          <a:sx n="59" d="100"/>
          <a:sy n="59" d="100"/>
        </p:scale>
        <p:origin x="856" y="60"/>
      </p:cViewPr>
      <p:guideLst/>
    </p:cSldViewPr>
  </p:slideViewPr>
  <p:outlineViewPr>
    <p:cViewPr>
      <p:scale>
        <a:sx n="33" d="100"/>
        <a:sy n="33" d="100"/>
      </p:scale>
      <p:origin x="0" y="-149"/>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6" d="100"/>
          <a:sy n="76" d="100"/>
        </p:scale>
        <p:origin x="402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4BA9CAD-62B5-494A-B70C-5528C15EC579}"/>
              </a:ext>
            </a:extLst>
          </p:cNvPr>
          <p:cNvSpPr>
            <a:spLocks noGrp="1"/>
          </p:cNvSpPr>
          <p:nvPr>
            <p:ph type="hdr" sz="quarter"/>
          </p:nvPr>
        </p:nvSpPr>
        <p:spPr>
          <a:xfrm>
            <a:off x="0" y="0"/>
            <a:ext cx="2946400" cy="49418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B56A83F-1179-4499-8895-BFEF2B07F0AD}"/>
              </a:ext>
            </a:extLst>
          </p:cNvPr>
          <p:cNvSpPr>
            <a:spLocks noGrp="1"/>
          </p:cNvSpPr>
          <p:nvPr>
            <p:ph type="dt" sz="quarter" idx="1"/>
          </p:nvPr>
        </p:nvSpPr>
        <p:spPr>
          <a:xfrm>
            <a:off x="3849688" y="0"/>
            <a:ext cx="2946400" cy="494186"/>
          </a:xfrm>
          <a:prstGeom prst="rect">
            <a:avLst/>
          </a:prstGeom>
        </p:spPr>
        <p:txBody>
          <a:bodyPr vert="horz" lIns="91440" tIns="45720" rIns="91440" bIns="45720" rtlCol="0"/>
          <a:lstStyle>
            <a:lvl1pPr algn="r">
              <a:defRPr sz="1200"/>
            </a:lvl1pPr>
          </a:lstStyle>
          <a:p>
            <a:fld id="{B5EB9B9A-D763-4FF7-9924-B9821D5B9098}" type="datetimeFigureOut">
              <a:rPr lang="fr-FR" smtClean="0"/>
              <a:t>17/01/2024</a:t>
            </a:fld>
            <a:endParaRPr lang="fr-FR"/>
          </a:p>
        </p:txBody>
      </p:sp>
      <p:sp>
        <p:nvSpPr>
          <p:cNvPr id="4" name="Espace réservé du pied de page 3">
            <a:extLst>
              <a:ext uri="{FF2B5EF4-FFF2-40B4-BE49-F238E27FC236}">
                <a16:creationId xmlns:a16="http://schemas.microsoft.com/office/drawing/2014/main" id="{17C1A5CA-BEA5-4F6F-9C00-0EDB96AC808A}"/>
              </a:ext>
            </a:extLst>
          </p:cNvPr>
          <p:cNvSpPr>
            <a:spLocks noGrp="1"/>
          </p:cNvSpPr>
          <p:nvPr>
            <p:ph type="ftr" sz="quarter" idx="2"/>
          </p:nvPr>
        </p:nvSpPr>
        <p:spPr>
          <a:xfrm>
            <a:off x="0" y="9378477"/>
            <a:ext cx="2946400" cy="494186"/>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1928634C-3811-488A-9507-9A82CDAB150D}"/>
              </a:ext>
            </a:extLst>
          </p:cNvPr>
          <p:cNvSpPr>
            <a:spLocks noGrp="1"/>
          </p:cNvSpPr>
          <p:nvPr>
            <p:ph type="sldNum" sz="quarter" idx="3"/>
          </p:nvPr>
        </p:nvSpPr>
        <p:spPr>
          <a:xfrm>
            <a:off x="3849688" y="9378477"/>
            <a:ext cx="2946400" cy="494186"/>
          </a:xfrm>
          <a:prstGeom prst="rect">
            <a:avLst/>
          </a:prstGeom>
        </p:spPr>
        <p:txBody>
          <a:bodyPr vert="horz" lIns="91440" tIns="45720" rIns="91440" bIns="45720" rtlCol="0" anchor="b"/>
          <a:lstStyle>
            <a:lvl1pPr algn="r">
              <a:defRPr sz="1200"/>
            </a:lvl1pPr>
          </a:lstStyle>
          <a:p>
            <a:fld id="{7F42ADAC-9F56-4D58-961F-AC4A8545FDDD}" type="slidenum">
              <a:rPr lang="fr-FR" smtClean="0"/>
              <a:t>‹#›</a:t>
            </a:fld>
            <a:endParaRPr lang="fr-FR"/>
          </a:p>
        </p:txBody>
      </p:sp>
    </p:spTree>
    <p:extLst>
      <p:ext uri="{BB962C8B-B14F-4D97-AF65-F5344CB8AC3E}">
        <p14:creationId xmlns:p14="http://schemas.microsoft.com/office/powerpoint/2010/main" val="4078634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2857B704-4171-4068-B9C0-78EC2CE1D8E1}" type="datetimeFigureOut">
              <a:rPr lang="fr-FR" smtClean="0"/>
              <a:t>17/01/2024</a:t>
            </a:fld>
            <a:endParaRPr lang="fr-FR"/>
          </a:p>
        </p:txBody>
      </p:sp>
      <p:sp>
        <p:nvSpPr>
          <p:cNvPr id="4" name="Espace réservé de l'image des diapositives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7318"/>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1A103A09-0DE0-42EE-9308-2A44C81A6E14}" type="slidenum">
              <a:rPr lang="fr-FR" smtClean="0"/>
              <a:t>‹#›</a:t>
            </a:fld>
            <a:endParaRPr lang="fr-FR"/>
          </a:p>
        </p:txBody>
      </p:sp>
    </p:spTree>
    <p:extLst>
      <p:ext uri="{BB962C8B-B14F-4D97-AF65-F5344CB8AC3E}">
        <p14:creationId xmlns:p14="http://schemas.microsoft.com/office/powerpoint/2010/main" val="3509388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FC5060-D8B2-4F0A-A16B-F7D40843CF6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7A7DB6D-1E98-47A6-9631-CB8C2B1CF6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CEE1880-5208-40BA-B523-05B1166C2B5F}"/>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E93F6B30-63B7-4C6E-BA22-9CBA763FAFA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0597306-4226-476C-A0DF-8A5CD88088B1}"/>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143208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3106D-C980-4E7B-88CC-81B608A819A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727427-50FB-4A52-A366-C1227C856FA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1C94E0-A3D2-4AF1-8BD8-E8B6D6B4B254}"/>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B4A91B49-388F-444A-A813-AFD92EB8E3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275F48-AD35-451C-BC99-A8CF62DC62EF}"/>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397730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2BE8B-0C1C-464F-B880-C3811B83B0B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2E8B72E-B7F7-4864-88BB-AD354DB758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AC17F18-BCA7-49A2-84BA-002BED6D51B6}"/>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0D0D126F-F8F9-42BA-B8FC-17B4B46B4B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891380-FDF7-465F-803E-B702BDA8F96D}"/>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111535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7B58C-33C0-4525-93E2-5183F6746B5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398B3A-770A-4010-9EDF-C688E65F6B4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8FDA52B-ED20-4E97-AC23-0285999BEE8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04577BD-4989-4A1E-A302-AEA003FAA2DF}"/>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6" name="Espace réservé du pied de page 5">
            <a:extLst>
              <a:ext uri="{FF2B5EF4-FFF2-40B4-BE49-F238E27FC236}">
                <a16:creationId xmlns:a16="http://schemas.microsoft.com/office/drawing/2014/main" id="{5A9877F1-5CFB-4014-8AFE-0BFCE5D9B1F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21F61F2-9492-424B-8CF0-1998EFFD7E60}"/>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143720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9BAA99-887A-4A74-9665-0FF194735D6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0263F1B-54F3-426B-AC67-D0CA8C97B6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3571299-A128-4058-89ED-4C85F5C22A0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9729E03-AAF2-4950-863E-00EAAA15A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FA84339-8F96-45A7-8AC0-B9D409203E6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8C5BE9B-B454-4DA0-B4D4-2FD71491B607}"/>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8" name="Espace réservé du pied de page 7">
            <a:extLst>
              <a:ext uri="{FF2B5EF4-FFF2-40B4-BE49-F238E27FC236}">
                <a16:creationId xmlns:a16="http://schemas.microsoft.com/office/drawing/2014/main" id="{D8E3B0E3-F90A-4F2E-9D58-F7C5C68E0BF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CFA8C1C-A315-490B-A3AB-2C6BC81F3B0D}"/>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359584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E808D-2549-45F9-A6E2-D45C21DA81F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65A7BC8-86F9-4AE8-BFA6-0710E975A40D}"/>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4" name="Espace réservé du pied de page 3">
            <a:extLst>
              <a:ext uri="{FF2B5EF4-FFF2-40B4-BE49-F238E27FC236}">
                <a16:creationId xmlns:a16="http://schemas.microsoft.com/office/drawing/2014/main" id="{8643510F-8A76-4939-B720-5D3438E9497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5CC1D30-8361-47D2-8933-8427981C7393}"/>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275935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E6BA346-2D6B-4D7C-B6B2-B3767F33C8D9}"/>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3" name="Espace réservé du pied de page 2">
            <a:extLst>
              <a:ext uri="{FF2B5EF4-FFF2-40B4-BE49-F238E27FC236}">
                <a16:creationId xmlns:a16="http://schemas.microsoft.com/office/drawing/2014/main" id="{7B48B67A-A541-4109-AA2F-38B3A8968B0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2E2EA98-5716-43EE-8C43-7415915602BF}"/>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279807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53C4B9-9C0E-406E-9A2A-87577A497C3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D46A0F5-50B7-47F8-B9CD-5AEA140E35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BE29E61-2903-4CAC-87E6-0E0C49EC4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75DD5F-9489-42A6-928D-7812EEF506C9}"/>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6" name="Espace réservé du pied de page 5">
            <a:extLst>
              <a:ext uri="{FF2B5EF4-FFF2-40B4-BE49-F238E27FC236}">
                <a16:creationId xmlns:a16="http://schemas.microsoft.com/office/drawing/2014/main" id="{4EDE261C-53EC-483C-97F6-B232617ACB1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2CEC68C-8F58-4CDF-970C-1A79C6EA7D13}"/>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1874931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5F002F-0010-4072-80E3-D236DF561A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BE37EC7-1AF3-4324-9A3B-278FCF083C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3A815EA-3767-4530-A772-24701470E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F6BB53-D7C2-4A06-B770-4E69E03E4BEF}"/>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6" name="Espace réservé du pied de page 5">
            <a:extLst>
              <a:ext uri="{FF2B5EF4-FFF2-40B4-BE49-F238E27FC236}">
                <a16:creationId xmlns:a16="http://schemas.microsoft.com/office/drawing/2014/main" id="{671E1D86-A96B-4DC0-A5F1-A9E4E8EA0C6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89CC8E8-9C37-4CBA-8D7D-520EB2A7EADC}"/>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298026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AD01BB-B46A-4BB2-B9C9-A1531686CAC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7E8769B-48B3-482B-A641-311D4B434AD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E48A1-C3E0-4482-B8F9-8062A0CF21B4}"/>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18353BCA-F3FB-4FB6-8F2A-9C4571FFD21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80C8B7-E40E-4D54-B927-E513E68D2F55}"/>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718771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CCC8D23-6084-4D99-A309-FB951EF90FD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5E8DA6D-3899-469B-8E2A-E19BC0517E2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B7112C4-4D18-4485-96CA-47B35B9E4A98}"/>
              </a:ext>
            </a:extLst>
          </p:cNvPr>
          <p:cNvSpPr>
            <a:spLocks noGrp="1"/>
          </p:cNvSpPr>
          <p:nvPr>
            <p:ph type="dt" sz="half" idx="10"/>
          </p:nvPr>
        </p:nvSpPr>
        <p:spPr/>
        <p:txBody>
          <a:body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3FCF22D9-712F-4CA8-84AE-A062034092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96486B-9C0E-4037-997C-A20BEF817377}"/>
              </a:ext>
            </a:extLst>
          </p:cNvPr>
          <p:cNvSpPr>
            <a:spLocks noGrp="1"/>
          </p:cNvSpPr>
          <p:nvPr>
            <p:ph type="sldNum" sz="quarter" idx="12"/>
          </p:nvPr>
        </p:nvSpPr>
        <p:spPr/>
        <p:txBody>
          <a:bodyPr/>
          <a:lstStyle/>
          <a:p>
            <a:fld id="{DB9C5FCD-D670-45BC-8C98-9BA1549D58B7}" type="slidenum">
              <a:rPr lang="fr-FR" smtClean="0"/>
              <a:t>‹#›</a:t>
            </a:fld>
            <a:endParaRPr lang="fr-FR"/>
          </a:p>
        </p:txBody>
      </p:sp>
    </p:spTree>
    <p:extLst>
      <p:ext uri="{BB962C8B-B14F-4D97-AF65-F5344CB8AC3E}">
        <p14:creationId xmlns:p14="http://schemas.microsoft.com/office/powerpoint/2010/main" val="396435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31C93D4-913A-44CA-85BB-91E7FB76E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6A17641-0784-4261-9866-C4C6D5F36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7C5037D-BAD1-46CA-9A85-7E542A16C0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2F148-DBFD-4E02-AD51-BDA780BFA0C2}" type="datetimeFigureOut">
              <a:rPr lang="fr-FR" smtClean="0"/>
              <a:t>17/01/2024</a:t>
            </a:fld>
            <a:endParaRPr lang="fr-FR"/>
          </a:p>
        </p:txBody>
      </p:sp>
      <p:sp>
        <p:nvSpPr>
          <p:cNvPr id="5" name="Espace réservé du pied de page 4">
            <a:extLst>
              <a:ext uri="{FF2B5EF4-FFF2-40B4-BE49-F238E27FC236}">
                <a16:creationId xmlns:a16="http://schemas.microsoft.com/office/drawing/2014/main" id="{B18C5E0F-6F64-4E87-A581-205D6426D9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E2D11D1-E5AF-4EF0-AACB-0FF5D7056B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9C5FCD-D670-45BC-8C98-9BA1549D58B7}" type="slidenum">
              <a:rPr lang="fr-FR" smtClean="0"/>
              <a:t>‹#›</a:t>
            </a:fld>
            <a:endParaRPr lang="fr-FR"/>
          </a:p>
        </p:txBody>
      </p:sp>
    </p:spTree>
    <p:extLst>
      <p:ext uri="{BB962C8B-B14F-4D97-AF65-F5344CB8AC3E}">
        <p14:creationId xmlns:p14="http://schemas.microsoft.com/office/powerpoint/2010/main" val="2571166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support@ipaidthat.io" TargetMode="External"/><Relationship Id="rId7"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www.youtube.com/watch?v=7tW5-Bkextw" TargetMode="External"/><Relationship Id="rId5" Type="http://schemas.openxmlformats.org/officeDocument/2006/relationships/hyperlink" Target="https://www.youtube.com/playlist?list=PLJXZ4ZGh0sKAV2hBnJ9XnPAfr0rht0KSb" TargetMode="External"/><Relationship Id="rId10" Type="http://schemas.openxmlformats.org/officeDocument/2006/relationships/hyperlink" Target="mailto:demo-bpce-octobre@ipaidthat.io" TargetMode="External"/><Relationship Id="rId4" Type="http://schemas.openxmlformats.org/officeDocument/2006/relationships/hyperlink" Target="https://help.ipaidthat.io/fr/" TargetMode="External"/><Relationship Id="rId9" Type="http://schemas.openxmlformats.org/officeDocument/2006/relationships/hyperlink" Target="https://ipaidthat.io/logi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personne, Visage humain, habits, intérieur&#10;&#10;Description générée automatiquement">
            <a:extLst>
              <a:ext uri="{FF2B5EF4-FFF2-40B4-BE49-F238E27FC236}">
                <a16:creationId xmlns:a16="http://schemas.microsoft.com/office/drawing/2014/main" id="{801F5FC6-20A1-4D30-0270-0C79477E8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22"/>
            <a:ext cx="3091757" cy="2126658"/>
          </a:xfrm>
          <a:prstGeom prst="rect">
            <a:avLst/>
          </a:prstGeom>
        </p:spPr>
      </p:pic>
      <p:sp>
        <p:nvSpPr>
          <p:cNvPr id="19" name="Rectangle 18">
            <a:extLst>
              <a:ext uri="{FF2B5EF4-FFF2-40B4-BE49-F238E27FC236}">
                <a16:creationId xmlns:a16="http://schemas.microsoft.com/office/drawing/2014/main" id="{6FD12796-C662-4352-8841-480D7510E611}"/>
              </a:ext>
            </a:extLst>
          </p:cNvPr>
          <p:cNvSpPr/>
          <p:nvPr/>
        </p:nvSpPr>
        <p:spPr>
          <a:xfrm>
            <a:off x="2913336" y="2179054"/>
            <a:ext cx="9278664" cy="4667618"/>
          </a:xfrm>
          <a:prstGeom prst="rect">
            <a:avLst/>
          </a:prstGeom>
          <a:solidFill>
            <a:srgbClr val="F5F5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Arial"/>
              <a:ea typeface="+mn-ea"/>
              <a:cs typeface="+mn-cs"/>
            </a:endParaRPr>
          </a:p>
        </p:txBody>
      </p:sp>
      <p:sp>
        <p:nvSpPr>
          <p:cNvPr id="4" name="ZoneTexte 3">
            <a:extLst>
              <a:ext uri="{FF2B5EF4-FFF2-40B4-BE49-F238E27FC236}">
                <a16:creationId xmlns:a16="http://schemas.microsoft.com/office/drawing/2014/main" id="{F55AE40B-D3EA-4A9D-A8EE-93F7E8882CAA}"/>
              </a:ext>
            </a:extLst>
          </p:cNvPr>
          <p:cNvSpPr txBox="1"/>
          <p:nvPr/>
        </p:nvSpPr>
        <p:spPr>
          <a:xfrm>
            <a:off x="3428483" y="726858"/>
            <a:ext cx="8742967" cy="116955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err="1">
                <a:ln>
                  <a:noFill/>
                </a:ln>
                <a:solidFill>
                  <a:srgbClr val="DB0029"/>
                </a:solidFill>
                <a:effectLst/>
                <a:uLnTx/>
                <a:uFillTx/>
                <a:latin typeface="Arial" panose="020B0604020202020204" pitchFamily="34" charset="0"/>
                <a:ea typeface="+mn-ea"/>
                <a:cs typeface="Arial" panose="020B0604020202020204" pitchFamily="34" charset="0"/>
              </a:rPr>
              <a:t>iPaidThat</a:t>
            </a:r>
            <a:endParaRPr kumimoji="0" lang="fr-FR" sz="28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Gagner du temps avec une solution complète de gestion commerciale, financière &amp; pré-comptable de votre activité </a:t>
            </a:r>
            <a:r>
              <a:rPr kumimoji="0" lang="fr-FR" sz="140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(devis, factures, paiements et rapprochement bancaire, TVA, trésorerie, notes de frais, comptabilité, tableau de bord),</a:t>
            </a: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 conforme à la réforme de généralisation de la facturation électronique</a:t>
            </a:r>
          </a:p>
        </p:txBody>
      </p:sp>
      <p:sp>
        <p:nvSpPr>
          <p:cNvPr id="10" name="ZoneTexte 9">
            <a:extLst>
              <a:ext uri="{FF2B5EF4-FFF2-40B4-BE49-F238E27FC236}">
                <a16:creationId xmlns:a16="http://schemas.microsoft.com/office/drawing/2014/main" id="{02436F88-3815-43C5-9249-9CA53F6CA9FD}"/>
              </a:ext>
            </a:extLst>
          </p:cNvPr>
          <p:cNvSpPr txBox="1"/>
          <p:nvPr/>
        </p:nvSpPr>
        <p:spPr>
          <a:xfrm>
            <a:off x="3196735" y="2962986"/>
            <a:ext cx="2952000" cy="2038379"/>
          </a:xfrm>
          <a:prstGeom prst="rect">
            <a:avLst/>
          </a:prstGeom>
          <a:noFill/>
        </p:spPr>
        <p:txBody>
          <a:bodyPr wrap="square" rtlCol="0">
            <a:spAutoFit/>
          </a:bodyPr>
          <a:lstStyle/>
          <a:p>
            <a:pPr marL="0" marR="0" lvl="0" indent="0" algn="ctr" defTabSz="914400" rtl="0" eaLnBrk="1" fontAlgn="auto" latinLnBrk="0" hangingPunct="1">
              <a:lnSpc>
                <a:spcPts val="1400"/>
              </a:lnSpc>
              <a:spcBef>
                <a:spcPts val="300"/>
              </a:spcBef>
              <a:spcAft>
                <a:spcPts val="400"/>
              </a:spcAft>
              <a:buClrTx/>
              <a:buSzTx/>
              <a:buFontTx/>
              <a:buNone/>
              <a:tabLst/>
              <a:defRPr/>
            </a:pPr>
            <a:r>
              <a:rPr kumimoji="0" lang="fr-FR" sz="105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GAGNER DU TEMPS DANS SA FACTURATION</a:t>
            </a: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Création, personnalisation et envoi des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devis</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et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factures</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Suivi et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relance</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des factures en attente de règlement</a:t>
            </a:r>
          </a:p>
          <a:p>
            <a:pPr marR="0" lvl="0" algn="l" defTabSz="914400" rtl="0" eaLnBrk="1" fontAlgn="auto" latinLnBrk="0" hangingPunct="1">
              <a:lnSpc>
                <a:spcPct val="100000"/>
              </a:lnSpc>
              <a:spcBef>
                <a:spcPts val="0"/>
              </a:spcBef>
              <a:spcAft>
                <a:spcPts val="0"/>
              </a:spcAft>
              <a:buClrTx/>
              <a:buSzTx/>
              <a:tabLst/>
              <a:defRPr/>
            </a:pP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rPr>
              <a:t>Solution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rPr>
              <a:t>respectant à date </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rPr>
              <a:t>la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rPr>
              <a:t>réglementation de la facturation </a:t>
            </a:r>
            <a:r>
              <a:rPr kumimoji="0" lang="fr-FR" sz="998" b="1" i="0" u="none" strike="noStrike" kern="1200" cap="none" spc="0" normalizeH="0" baseline="0" noProof="0" dirty="0" err="1">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rPr>
              <a:t>él</a:t>
            </a:r>
            <a:r>
              <a:rPr lang="fr-FR" sz="998" b="1" dirty="0" err="1">
                <a:solidFill>
                  <a:srgbClr val="666666"/>
                </a:solidFill>
                <a:latin typeface="Arial" panose="020B0604020202020204" pitchFamily="34" charset="0"/>
                <a:ea typeface="Calibri" panose="020F0502020204030204" pitchFamily="34" charset="0"/>
                <a:cs typeface="Arial" panose="020B0604020202020204" pitchFamily="34" charset="0"/>
              </a:rPr>
              <a:t>ectronique</a:t>
            </a:r>
            <a:r>
              <a:rPr lang="fr-FR" sz="998" b="1" dirty="0">
                <a:solidFill>
                  <a:srgbClr val="666666"/>
                </a:solidFill>
                <a:latin typeface="Arial" panose="020B0604020202020204" pitchFamily="34" charset="0"/>
                <a:ea typeface="Calibri" panose="020F0502020204030204" pitchFamily="34" charset="0"/>
                <a:cs typeface="Arial" panose="020B0604020202020204" pitchFamily="34" charset="0"/>
              </a:rPr>
              <a:t> et du e-</a:t>
            </a:r>
            <a:r>
              <a:rPr lang="fr-FR" sz="998" b="1" dirty="0" err="1">
                <a:solidFill>
                  <a:srgbClr val="666666"/>
                </a:solidFill>
                <a:latin typeface="Arial" panose="020B0604020202020204" pitchFamily="34" charset="0"/>
                <a:ea typeface="Calibri" panose="020F0502020204030204" pitchFamily="34" charset="0"/>
                <a:cs typeface="Arial" panose="020B0604020202020204" pitchFamily="34" charset="0"/>
              </a:rPr>
              <a:t>reporting</a:t>
            </a:r>
            <a:endPar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6827171F-0336-4EB9-B184-B29033792202}"/>
              </a:ext>
            </a:extLst>
          </p:cNvPr>
          <p:cNvSpPr txBox="1"/>
          <p:nvPr/>
        </p:nvSpPr>
        <p:spPr>
          <a:xfrm>
            <a:off x="6140812" y="2962986"/>
            <a:ext cx="2952000" cy="2959785"/>
          </a:xfrm>
          <a:prstGeom prst="rect">
            <a:avLst/>
          </a:prstGeom>
          <a:noFill/>
        </p:spPr>
        <p:txBody>
          <a:bodyPr wrap="square" rtlCol="0">
            <a:spAutoFit/>
          </a:bodyPr>
          <a:lstStyle/>
          <a:p>
            <a:pPr algn="ctr">
              <a:lnSpc>
                <a:spcPts val="1400"/>
              </a:lnSpc>
              <a:spcBef>
                <a:spcPts val="300"/>
              </a:spcBef>
              <a:spcAft>
                <a:spcPts val="400"/>
              </a:spcAft>
              <a:defRPr/>
            </a:pPr>
            <a:r>
              <a:rPr lang="fr-FR" sz="1050" b="1" dirty="0">
                <a:solidFill>
                  <a:srgbClr val="DB0029"/>
                </a:solidFill>
                <a:latin typeface="Arial" panose="020B0604020202020204" pitchFamily="34" charset="0"/>
                <a:cs typeface="Arial" panose="020B0604020202020204" pitchFamily="34" charset="0"/>
              </a:rPr>
              <a:t>UNE COMPTABILITE INTUITIVE , AUTOMATISEE ET COLLABORATIVE</a:t>
            </a: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Une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photo des reçus </a:t>
            </a:r>
            <a:r>
              <a:rPr kumimoji="0" lang="fr-FR" sz="998"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et</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frais (à valeur probante)</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et une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collecte automatique </a:t>
            </a:r>
            <a:r>
              <a:rPr kumimoji="0" lang="fr-FR" sz="998"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des</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factures fournisseurs</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(boite emails, espace fournisseurs ou e-</a:t>
            </a:r>
            <a:r>
              <a:rPr kumimoji="0" lang="fr-FR" sz="998" b="0" i="0" u="none" strike="noStrike" kern="1200" cap="none" spc="0" normalizeH="0" baseline="0" noProof="0" dirty="0" err="1">
                <a:ln>
                  <a:noFill/>
                </a:ln>
                <a:solidFill>
                  <a:srgbClr val="666666"/>
                </a:solidFill>
                <a:effectLst/>
                <a:uLnTx/>
                <a:uFillTx/>
                <a:latin typeface="Arial" panose="020B0604020202020204" pitchFamily="34" charset="0"/>
                <a:ea typeface="+mn-ea"/>
                <a:cs typeface="Arial" panose="020B0604020202020204" pitchFamily="34" charset="0"/>
              </a:rPr>
              <a:t>invoicing</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PDP), ces justificatifs sont automatiquement comptabilisés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98" b="0" i="0" u="none" strike="noStrike" kern="1200" cap="none" spc="0" normalizeH="0" baseline="0" noProof="0" dirty="0">
              <a:ln>
                <a:noFill/>
              </a:ln>
              <a:solidFill>
                <a:srgbClr val="666666"/>
              </a:solidFill>
              <a:effectLst/>
              <a:highlight>
                <a:srgbClr val="FFFF00"/>
              </a:highligh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Toutes les opérations de vente et d’achat actualisent la comptabilité et la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TVA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Communication simplifiée avec son cabinet comptable</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avec la transmission automatique des factures et des écritures comptables (respect du plan comptable de l’entreprise utilisé par le cabinet)</a:t>
            </a:r>
            <a:endPar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B261A68E-5874-472E-ABB1-C5E0BBD16E60}"/>
              </a:ext>
            </a:extLst>
          </p:cNvPr>
          <p:cNvSpPr txBox="1"/>
          <p:nvPr/>
        </p:nvSpPr>
        <p:spPr>
          <a:xfrm>
            <a:off x="9084889" y="2962986"/>
            <a:ext cx="2952000" cy="2652649"/>
          </a:xfrm>
          <a:prstGeom prst="rect">
            <a:avLst/>
          </a:prstGeom>
          <a:noFill/>
        </p:spPr>
        <p:txBody>
          <a:bodyPr wrap="square" rtlCol="0">
            <a:spAutoFit/>
          </a:bodyPr>
          <a:lstStyle/>
          <a:p>
            <a:pPr marL="0" marR="0" lvl="0" indent="0" algn="ctr" defTabSz="914400" rtl="0" eaLnBrk="1" fontAlgn="auto" latinLnBrk="0" hangingPunct="1">
              <a:lnSpc>
                <a:spcPts val="1400"/>
              </a:lnSpc>
              <a:spcBef>
                <a:spcPts val="300"/>
              </a:spcBef>
              <a:spcAft>
                <a:spcPts val="400"/>
              </a:spcAft>
              <a:buClrTx/>
              <a:buSzTx/>
              <a:buFontTx/>
              <a:buNone/>
              <a:tabLst/>
              <a:defRPr/>
            </a:pPr>
            <a:r>
              <a:rPr lang="fr-FR" sz="1050" b="1" dirty="0">
                <a:solidFill>
                  <a:srgbClr val="DB0029"/>
                </a:solidFill>
                <a:latin typeface="Arial" panose="020B0604020202020204" pitchFamily="34" charset="0"/>
                <a:cs typeface="Arial" panose="020B0604020202020204" pitchFamily="34" charset="0"/>
              </a:rPr>
              <a:t>SUIVI DE TRESORERIE </a:t>
            </a:r>
            <a:r>
              <a:rPr kumimoji="0" lang="fr-FR" sz="105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EN TEMPS REEL POUR PRENDRE LES BONNES DÉCISIONS</a:t>
            </a:r>
          </a:p>
          <a:p>
            <a:pPr marL="171021" indent="-171021">
              <a:buFont typeface="Arial" panose="020B0604020202020204" pitchFamily="34" charset="0"/>
              <a:buChar char="•"/>
            </a:pPr>
            <a:endPar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a:p>
            <a:pPr marL="171021" indent="-171021">
              <a:buFont typeface="Arial" panose="020B0604020202020204" pitchFamily="34" charset="0"/>
              <a:buChar char="•"/>
            </a:pP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Réduire les délais d'encaissement </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pour optimiser </a:t>
            </a:r>
            <a:r>
              <a:rPr lang="fr-FR" sz="998" dirty="0">
                <a:solidFill>
                  <a:srgbClr val="666666"/>
                </a:solidFill>
                <a:latin typeface="Arial" panose="020B0604020202020204" pitchFamily="34" charset="0"/>
                <a:cs typeface="Arial" panose="020B0604020202020204" pitchFamily="34" charset="0"/>
              </a:rPr>
              <a:t>l</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a trésorerie (lien de paiement associé à la facture)</a:t>
            </a:r>
          </a:p>
          <a:p>
            <a:pPr marL="171021" indent="-171021">
              <a:buFont typeface="Arial" panose="020B0604020202020204" pitchFamily="34" charset="0"/>
              <a:buChar char="•"/>
            </a:pPr>
            <a:endParaRPr lang="fr-FR" sz="998" dirty="0">
              <a:solidFill>
                <a:srgbClr val="666666"/>
              </a:solidFill>
              <a:latin typeface="Arial" panose="020B0604020202020204" pitchFamily="34" charset="0"/>
              <a:cs typeface="Arial" panose="020B0604020202020204" pitchFamily="34" charset="0"/>
            </a:endParaRPr>
          </a:p>
          <a:p>
            <a:pPr marL="171021" indent="-171021">
              <a:buFont typeface="Arial" panose="020B0604020202020204" pitchFamily="34" charset="0"/>
              <a:buChar char="•"/>
            </a:pP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Suivre la trésorerie </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 anticiper l’avenir grâce à une meilleure visibilité de la trésorerie, encaissements et décaissements planifiés (visualisation en temps réel du paiement de la facture avec le </a:t>
            </a:r>
            <a:r>
              <a:rPr kumimoji="0" lang="fr-FR" sz="998" b="1"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rapprochement automatisé des factures avec les opérations bancaires</a:t>
            </a:r>
            <a:r>
              <a:rPr kumimoji="0" lang="fr-FR" sz="998"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a:t>
            </a:r>
          </a:p>
          <a:p>
            <a:pPr marL="171021" marR="0" lvl="0" indent="-171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98" b="1" i="0" u="none" strike="noStrike" kern="1200" cap="none" spc="0" normalizeH="0" baseline="0" noProof="0" dirty="0">
              <a:ln>
                <a:noFill/>
              </a:ln>
              <a:solidFill>
                <a:srgbClr val="666666"/>
              </a:solidFill>
              <a:effectLst/>
              <a:highlight>
                <a:srgbClr val="FFFF00"/>
              </a:highlight>
              <a:uLnTx/>
              <a:uFillTx/>
              <a:latin typeface="Arial" panose="020B0604020202020204" pitchFamily="34" charset="0"/>
              <a:ea typeface="Calibri" panose="020F0502020204030204" pitchFamily="34" charset="0"/>
              <a:cs typeface="Arial" panose="020B0604020202020204" pitchFamily="34" charset="0"/>
            </a:endParaRPr>
          </a:p>
          <a:p>
            <a:pPr marL="171021" marR="0" lvl="0" indent="-171021"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998" b="0" i="0" u="none" strike="noStrike" kern="1200" cap="none" spc="0" normalizeH="0" baseline="0" noProof="0" dirty="0">
              <a:ln>
                <a:noFill/>
              </a:ln>
              <a:solidFill>
                <a:prstClr val="black"/>
              </a:solidFill>
              <a:effectLst/>
              <a:highlight>
                <a:srgbClr val="FFFF00"/>
              </a:highlight>
              <a:uLnTx/>
              <a:uFillTx/>
              <a:latin typeface="Montserrat" panose="00000500000000000000" pitchFamily="2" charset="0"/>
              <a:ea typeface="Calibri" panose="020F0502020204030204" pitchFamily="34" charset="0"/>
              <a:cs typeface="Times New Roman" panose="02020603050405020304" pitchFamily="18" charset="0"/>
            </a:endParaRPr>
          </a:p>
        </p:txBody>
      </p:sp>
      <p:pic>
        <p:nvPicPr>
          <p:cNvPr id="16" name="Image 15" descr="Une image contenant texte, clipart&#10;&#10;Description générée automatiquement">
            <a:extLst>
              <a:ext uri="{FF2B5EF4-FFF2-40B4-BE49-F238E27FC236}">
                <a16:creationId xmlns:a16="http://schemas.microsoft.com/office/drawing/2014/main" id="{91B33257-C69B-49C1-8F15-29962DF4B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sp>
        <p:nvSpPr>
          <p:cNvPr id="20" name="Rectangle 19">
            <a:extLst>
              <a:ext uri="{FF2B5EF4-FFF2-40B4-BE49-F238E27FC236}">
                <a16:creationId xmlns:a16="http://schemas.microsoft.com/office/drawing/2014/main" id="{ADC15339-9DB7-46B6-8D3A-71CDEDDD334D}"/>
              </a:ext>
            </a:extLst>
          </p:cNvPr>
          <p:cNvSpPr/>
          <p:nvPr/>
        </p:nvSpPr>
        <p:spPr>
          <a:xfrm>
            <a:off x="-1" y="4886402"/>
            <a:ext cx="3093694" cy="1996998"/>
          </a:xfrm>
          <a:prstGeom prst="rect">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B40022"/>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58B5397C-2221-4C73-BD5C-C3574FC12AD0}"/>
              </a:ext>
            </a:extLst>
          </p:cNvPr>
          <p:cNvSpPr/>
          <p:nvPr/>
        </p:nvSpPr>
        <p:spPr>
          <a:xfrm>
            <a:off x="0" y="2044672"/>
            <a:ext cx="3093694" cy="2841729"/>
          </a:xfrm>
          <a:prstGeom prst="rect">
            <a:avLst/>
          </a:prstGeom>
          <a:solidFill>
            <a:srgbClr val="B40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DB0029"/>
              </a:solidFill>
              <a:effectLst/>
              <a:uLnTx/>
              <a:uFillTx/>
              <a:latin typeface="Arial"/>
              <a:ea typeface="+mn-ea"/>
              <a:cs typeface="+mn-cs"/>
            </a:endParaRPr>
          </a:p>
        </p:txBody>
      </p:sp>
      <p:sp>
        <p:nvSpPr>
          <p:cNvPr id="23" name="ZoneTexte 22">
            <a:extLst>
              <a:ext uri="{FF2B5EF4-FFF2-40B4-BE49-F238E27FC236}">
                <a16:creationId xmlns:a16="http://schemas.microsoft.com/office/drawing/2014/main" id="{AFF9F263-1711-497B-9E31-03CA65C1D5AB}"/>
              </a:ext>
            </a:extLst>
          </p:cNvPr>
          <p:cNvSpPr txBox="1"/>
          <p:nvPr/>
        </p:nvSpPr>
        <p:spPr>
          <a:xfrm>
            <a:off x="46984" y="2216327"/>
            <a:ext cx="3022244" cy="2708434"/>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 BREF</a:t>
            </a:r>
            <a:b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fr-FR" sz="105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est une solution complète de gestion commerciale, financière &amp; pré-comptable pour nos clients Pros :</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Collecte et traitement des factures fournisseurs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Emission de devis et de factures clients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Paiement et encaissement de factures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Rapports et Exports comptables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Automatisation de la réconciliation bancaire de ses factures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Gestion des notes de frais et des indemnités kilométriques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Suivi de la trésorerie et des principaux rapports financiers</a:t>
            </a:r>
          </a:p>
          <a:p>
            <a:pPr marL="171450" marR="0" lvl="0" indent="-171450" algn="l" defTabSz="914400"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Collaboration simplifiée avec son expert comptable</a:t>
            </a:r>
          </a:p>
        </p:txBody>
      </p:sp>
      <p:sp>
        <p:nvSpPr>
          <p:cNvPr id="24" name="ZoneTexte 23">
            <a:extLst>
              <a:ext uri="{FF2B5EF4-FFF2-40B4-BE49-F238E27FC236}">
                <a16:creationId xmlns:a16="http://schemas.microsoft.com/office/drawing/2014/main" id="{68F67B0D-F08A-4F91-B17D-8D37BF58E40D}"/>
              </a:ext>
            </a:extLst>
          </p:cNvPr>
          <p:cNvSpPr txBox="1"/>
          <p:nvPr/>
        </p:nvSpPr>
        <p:spPr>
          <a:xfrm>
            <a:off x="145863" y="5016271"/>
            <a:ext cx="2824486" cy="1477328"/>
          </a:xfrm>
          <a:prstGeom prst="rect">
            <a:avLst/>
          </a:prstGeom>
          <a:noFill/>
        </p:spPr>
        <p:txBody>
          <a:bodyPr wrap="square" rtlCol="0">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À QUI EST DESTINÉ </a:t>
            </a:r>
            <a:r>
              <a:rPr kumimoji="0" lang="fr-FR" sz="10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ts val="12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Grâce à son offre et sa solution modulable, </a:t>
            </a:r>
            <a:r>
              <a:rPr kumimoji="0" lang="fr-FR" sz="10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s’adresse à tous les clients du marché des pros et des entreprises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AUCUN PRÉ REQUIS pour le client hormis être client Pro ou Entreprise chez Caisse d’Epargne</a:t>
            </a:r>
          </a:p>
        </p:txBody>
      </p:sp>
      <p:sp>
        <p:nvSpPr>
          <p:cNvPr id="31" name="Rectangle : avec coin rogné 30">
            <a:extLst>
              <a:ext uri="{FF2B5EF4-FFF2-40B4-BE49-F238E27FC236}">
                <a16:creationId xmlns:a16="http://schemas.microsoft.com/office/drawing/2014/main" id="{41AE5A9F-AD46-43C5-BF7B-F884F088DA71}"/>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32" name="Rectangle : avec coins rognés en diagonale 31">
            <a:extLst>
              <a:ext uri="{FF2B5EF4-FFF2-40B4-BE49-F238E27FC236}">
                <a16:creationId xmlns:a16="http://schemas.microsoft.com/office/drawing/2014/main" id="{8830817C-95D3-425E-9324-B3310C96D2E8}"/>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3" name="ZoneTexte 32">
            <a:extLst>
              <a:ext uri="{FF2B5EF4-FFF2-40B4-BE49-F238E27FC236}">
                <a16:creationId xmlns:a16="http://schemas.microsoft.com/office/drawing/2014/main" id="{EF1DEA98-38DB-4B9B-A056-96A0467CFB8C}"/>
              </a:ext>
            </a:extLst>
          </p:cNvPr>
          <p:cNvSpPr txBox="1"/>
          <p:nvPr/>
        </p:nvSpPr>
        <p:spPr>
          <a:xfrm>
            <a:off x="1016079" y="1513583"/>
            <a:ext cx="1944291"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34" name="ZoneTexte 33">
            <a:extLst>
              <a:ext uri="{FF2B5EF4-FFF2-40B4-BE49-F238E27FC236}">
                <a16:creationId xmlns:a16="http://schemas.microsoft.com/office/drawing/2014/main" id="{B0E0213E-E1DE-4CB0-B8EB-2D5858EAFFFA}"/>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pic>
        <p:nvPicPr>
          <p:cNvPr id="17" name="Google Shape;73;p15">
            <a:extLst>
              <a:ext uri="{FF2B5EF4-FFF2-40B4-BE49-F238E27FC236}">
                <a16:creationId xmlns:a16="http://schemas.microsoft.com/office/drawing/2014/main" id="{14822EF5-3DE9-394F-8524-2C3B6855C5A8}"/>
              </a:ext>
            </a:extLst>
          </p:cNvPr>
          <p:cNvPicPr preferRelativeResize="0"/>
          <p:nvPr/>
        </p:nvPicPr>
        <p:blipFill>
          <a:blip r:embed="rId4">
            <a:alphaModFix/>
          </a:blip>
          <a:stretch>
            <a:fillRect/>
          </a:stretch>
        </p:blipFill>
        <p:spPr>
          <a:xfrm>
            <a:off x="8514372" y="405127"/>
            <a:ext cx="1397070" cy="326336"/>
          </a:xfrm>
          <a:prstGeom prst="rect">
            <a:avLst/>
          </a:prstGeom>
          <a:noFill/>
          <a:ln>
            <a:noFill/>
          </a:ln>
        </p:spPr>
      </p:pic>
      <p:sp>
        <p:nvSpPr>
          <p:cNvPr id="18" name="ZoneTexte 17">
            <a:extLst>
              <a:ext uri="{FF2B5EF4-FFF2-40B4-BE49-F238E27FC236}">
                <a16:creationId xmlns:a16="http://schemas.microsoft.com/office/drawing/2014/main" id="{7E8929D4-2B8D-B083-6C35-8EB6F41698F9}"/>
              </a:ext>
            </a:extLst>
          </p:cNvPr>
          <p:cNvSpPr txBox="1"/>
          <p:nvPr/>
        </p:nvSpPr>
        <p:spPr>
          <a:xfrm>
            <a:off x="3935962" y="5959160"/>
            <a:ext cx="7405633" cy="338554"/>
          </a:xfrm>
          <a:prstGeom prst="rect">
            <a:avLst/>
          </a:prstGeom>
          <a:noFill/>
        </p:spPr>
        <p:txBody>
          <a:bodyPr wrap="square" rtlCol="0">
            <a:spAutoFit/>
          </a:bodyPr>
          <a:lstStyle/>
          <a:p>
            <a:pPr algn="ctr"/>
            <a:r>
              <a:rPr lang="fr-FR" sz="1600" b="1" dirty="0" err="1">
                <a:solidFill>
                  <a:srgbClr val="DB0029"/>
                </a:solidFill>
                <a:latin typeface="Arial" panose="020B0604020202020204" pitchFamily="34" charset="0"/>
                <a:cs typeface="Arial" panose="020B0604020202020204" pitchFamily="34" charset="0"/>
              </a:rPr>
              <a:t>iPaidThat</a:t>
            </a:r>
            <a:r>
              <a:rPr lang="fr-FR" sz="1600" b="1" dirty="0">
                <a:solidFill>
                  <a:srgbClr val="DB0029"/>
                </a:solidFill>
                <a:latin typeface="Arial" panose="020B0604020202020204" pitchFamily="34" charset="0"/>
                <a:cs typeface="Arial" panose="020B0604020202020204" pitchFamily="34" charset="0"/>
              </a:rPr>
              <a:t> est candidat PDP</a:t>
            </a:r>
            <a:r>
              <a:rPr lang="fr-FR" sz="1400" b="1" dirty="0">
                <a:solidFill>
                  <a:srgbClr val="DB0029"/>
                </a:solidFill>
                <a:latin typeface="Arial" panose="020B0604020202020204" pitchFamily="34" charset="0"/>
                <a:cs typeface="Arial" panose="020B0604020202020204" pitchFamily="34" charset="0"/>
              </a:rPr>
              <a:t> (plateforme de dématérialisation partenaire)</a:t>
            </a:r>
          </a:p>
        </p:txBody>
      </p:sp>
      <p:sp>
        <p:nvSpPr>
          <p:cNvPr id="2" name="ZoneTexte 1">
            <a:extLst>
              <a:ext uri="{FF2B5EF4-FFF2-40B4-BE49-F238E27FC236}">
                <a16:creationId xmlns:a16="http://schemas.microsoft.com/office/drawing/2014/main" id="{90A35462-C8D7-579C-F6EC-DCF0DF14A3D8}"/>
              </a:ext>
            </a:extLst>
          </p:cNvPr>
          <p:cNvSpPr txBox="1"/>
          <p:nvPr/>
        </p:nvSpPr>
        <p:spPr>
          <a:xfrm>
            <a:off x="4835526" y="2371641"/>
            <a:ext cx="5794374" cy="400110"/>
          </a:xfrm>
          <a:prstGeom prst="rect">
            <a:avLst/>
          </a:prstGeom>
          <a:noFill/>
        </p:spPr>
        <p:txBody>
          <a:bodyPr wrap="square" rtlCol="0">
            <a:spAutoFit/>
          </a:bodyPr>
          <a:lstStyle/>
          <a:p>
            <a:pPr marL="12700" marR="0" lvl="0" indent="0" algn="l" defTabSz="914400" rtl="0" eaLnBrk="1" fontAlgn="auto" latinLnBrk="0" hangingPunct="1">
              <a:lnSpc>
                <a:spcPct val="100000"/>
              </a:lnSpc>
              <a:spcBef>
                <a:spcPts val="919"/>
              </a:spcBef>
              <a:spcAft>
                <a:spcPts val="0"/>
              </a:spcAft>
              <a:buClrTx/>
              <a:buSzTx/>
              <a:buFontTx/>
              <a:buNone/>
              <a:tabLst/>
              <a:defRPr/>
            </a:pPr>
            <a:r>
              <a:rPr kumimoji="0" lang="fr-FR" sz="20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LES </a:t>
            </a:r>
            <a:r>
              <a:rPr lang="fr-FR" sz="2000" dirty="0">
                <a:solidFill>
                  <a:srgbClr val="DB0029"/>
                </a:solidFill>
                <a:latin typeface="Arial" panose="020B0604020202020204" pitchFamily="34" charset="0"/>
                <a:cs typeface="Arial" panose="020B0604020202020204" pitchFamily="34" charset="0"/>
              </a:rPr>
              <a:t>SERVICES PROPOS</a:t>
            </a:r>
            <a:r>
              <a:rPr kumimoji="0" lang="fr-FR" sz="20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ÉS À VOS CLIENTS :</a:t>
            </a:r>
          </a:p>
        </p:txBody>
      </p:sp>
      <p:sp>
        <p:nvSpPr>
          <p:cNvPr id="3" name="ZoneTexte 2">
            <a:extLst>
              <a:ext uri="{FF2B5EF4-FFF2-40B4-BE49-F238E27FC236}">
                <a16:creationId xmlns:a16="http://schemas.microsoft.com/office/drawing/2014/main" id="{530F002A-BED3-8B6C-AF4C-35734F2BD850}"/>
              </a:ext>
            </a:extLst>
          </p:cNvPr>
          <p:cNvSpPr txBox="1"/>
          <p:nvPr/>
        </p:nvSpPr>
        <p:spPr>
          <a:xfrm>
            <a:off x="3094179" y="6338599"/>
            <a:ext cx="907701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Tree>
    <p:extLst>
      <p:ext uri="{BB962C8B-B14F-4D97-AF65-F5344CB8AC3E}">
        <p14:creationId xmlns:p14="http://schemas.microsoft.com/office/powerpoint/2010/main" val="209376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personne, Visage humain, habits, intérieur&#10;&#10;Description générée automatiquement">
            <a:extLst>
              <a:ext uri="{FF2B5EF4-FFF2-40B4-BE49-F238E27FC236}">
                <a16:creationId xmlns:a16="http://schemas.microsoft.com/office/drawing/2014/main" id="{108C6B2B-3042-B935-23EF-4B08118809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22"/>
            <a:ext cx="3091757" cy="2126658"/>
          </a:xfrm>
          <a:prstGeom prst="rect">
            <a:avLst/>
          </a:prstGeom>
        </p:spPr>
      </p:pic>
      <p:sp>
        <p:nvSpPr>
          <p:cNvPr id="2" name="Bouton d’action : vide 1">
            <a:hlinkClick r:id="" action="ppaction://hlinkshowjump?jump=nextslide" highlightClick="1"/>
            <a:extLst>
              <a:ext uri="{FF2B5EF4-FFF2-40B4-BE49-F238E27FC236}">
                <a16:creationId xmlns:a16="http://schemas.microsoft.com/office/drawing/2014/main" id="{83D1ADB2-B75C-450A-9456-B8C8C8A5DDB4}"/>
              </a:ext>
            </a:extLst>
          </p:cNvPr>
          <p:cNvSpPr/>
          <p:nvPr/>
        </p:nvSpPr>
        <p:spPr>
          <a:xfrm>
            <a:off x="11557000" y="5903650"/>
            <a:ext cx="635000" cy="954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Bouton d’action : vide 2">
            <a:hlinkClick r:id="" action="ppaction://hlinkshowjump?jump=previousslide" highlightClick="1"/>
            <a:extLst>
              <a:ext uri="{FF2B5EF4-FFF2-40B4-BE49-F238E27FC236}">
                <a16:creationId xmlns:a16="http://schemas.microsoft.com/office/drawing/2014/main" id="{FDEA9E63-CA05-4022-B0FA-D63163A7CF80}"/>
              </a:ext>
            </a:extLst>
          </p:cNvPr>
          <p:cNvSpPr/>
          <p:nvPr/>
        </p:nvSpPr>
        <p:spPr>
          <a:xfrm>
            <a:off x="10850919" y="5903650"/>
            <a:ext cx="635001" cy="954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ZoneTexte 5">
            <a:extLst>
              <a:ext uri="{FF2B5EF4-FFF2-40B4-BE49-F238E27FC236}">
                <a16:creationId xmlns:a16="http://schemas.microsoft.com/office/drawing/2014/main" id="{31B1F094-A5AD-4BEA-A619-B5CFB461369E}"/>
              </a:ext>
            </a:extLst>
          </p:cNvPr>
          <p:cNvSpPr txBox="1"/>
          <p:nvPr/>
        </p:nvSpPr>
        <p:spPr>
          <a:xfrm>
            <a:off x="3374124" y="645740"/>
            <a:ext cx="7723725"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err="1">
                <a:ln>
                  <a:noFill/>
                </a:ln>
                <a:solidFill>
                  <a:srgbClr val="DB0029"/>
                </a:solidFill>
                <a:effectLst/>
                <a:uLnTx/>
                <a:uFillTx/>
                <a:latin typeface="Arial" panose="020B0604020202020204" pitchFamily="34" charset="0"/>
                <a:ea typeface="+mn-ea"/>
                <a:cs typeface="Arial" panose="020B0604020202020204" pitchFamily="34" charset="0"/>
              </a:rPr>
              <a:t>iPaidThat</a:t>
            </a:r>
            <a:endParaRPr kumimoji="0" lang="fr-FR" sz="28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Le client peut souscrire à l’offre qu’il souhaite en fonction de ses besoins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14 jours d’essai gratuit, sans engagement, pour tester et choisir l’offre adaptée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Un tarif compétitif *** à partir de 9€/mois (incluant de base : paiement, encaissement et prestation PDP)</a:t>
            </a:r>
          </a:p>
        </p:txBody>
      </p:sp>
      <p:sp>
        <p:nvSpPr>
          <p:cNvPr id="18" name="Rectangle : avec coin rogné 17">
            <a:extLst>
              <a:ext uri="{FF2B5EF4-FFF2-40B4-BE49-F238E27FC236}">
                <a16:creationId xmlns:a16="http://schemas.microsoft.com/office/drawing/2014/main" id="{B48B9673-FB23-4117-AB6F-EEB4B50B4E4B}"/>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19" name="Rectangle : avec coins rognés en diagonale 18">
            <a:extLst>
              <a:ext uri="{FF2B5EF4-FFF2-40B4-BE49-F238E27FC236}">
                <a16:creationId xmlns:a16="http://schemas.microsoft.com/office/drawing/2014/main" id="{84FA140C-2C1C-454A-A138-31B98E8BE66A}"/>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ZoneTexte 19">
            <a:extLst>
              <a:ext uri="{FF2B5EF4-FFF2-40B4-BE49-F238E27FC236}">
                <a16:creationId xmlns:a16="http://schemas.microsoft.com/office/drawing/2014/main" id="{93C8E45F-0D45-40B0-BAB1-A2BEB8936626}"/>
              </a:ext>
            </a:extLst>
          </p:cNvPr>
          <p:cNvSpPr txBox="1"/>
          <p:nvPr/>
        </p:nvSpPr>
        <p:spPr>
          <a:xfrm>
            <a:off x="1016664" y="1513583"/>
            <a:ext cx="1953683"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21" name="ZoneTexte 20">
            <a:extLst>
              <a:ext uri="{FF2B5EF4-FFF2-40B4-BE49-F238E27FC236}">
                <a16:creationId xmlns:a16="http://schemas.microsoft.com/office/drawing/2014/main" id="{29F03BD1-5CB7-4029-B806-47466D8FADD3}"/>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pic>
        <p:nvPicPr>
          <p:cNvPr id="29" name="Image 28" descr="Une image contenant texte, clipart&#10;&#10;Description générée automatiquement">
            <a:extLst>
              <a:ext uri="{FF2B5EF4-FFF2-40B4-BE49-F238E27FC236}">
                <a16:creationId xmlns:a16="http://schemas.microsoft.com/office/drawing/2014/main" id="{1C46CFE6-0C2B-4AE4-B811-2DD5C8060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sp>
        <p:nvSpPr>
          <p:cNvPr id="25" name="ZoneTexte 24">
            <a:extLst>
              <a:ext uri="{FF2B5EF4-FFF2-40B4-BE49-F238E27FC236}">
                <a16:creationId xmlns:a16="http://schemas.microsoft.com/office/drawing/2014/main" id="{F6764319-6F2E-306A-1072-58D8E6BE27AD}"/>
              </a:ext>
            </a:extLst>
          </p:cNvPr>
          <p:cNvSpPr txBox="1"/>
          <p:nvPr/>
        </p:nvSpPr>
        <p:spPr>
          <a:xfrm>
            <a:off x="-2343" y="2235651"/>
            <a:ext cx="5727154" cy="369332"/>
          </a:xfrm>
          <a:prstGeom prst="rect">
            <a:avLst/>
          </a:prstGeom>
          <a:noFill/>
        </p:spPr>
        <p:txBody>
          <a:bodyPr wrap="square" rtlCol="0">
            <a:spAutoFit/>
          </a:bodyPr>
          <a:lstStyle/>
          <a:p>
            <a:pPr algn="ctr"/>
            <a:r>
              <a:rPr lang="fr-FR" dirty="0">
                <a:latin typeface="+mj-lt"/>
              </a:rPr>
              <a:t>3 offres </a:t>
            </a:r>
            <a:r>
              <a:rPr lang="fr-FR" b="1" dirty="0">
                <a:solidFill>
                  <a:srgbClr val="DB0029"/>
                </a:solidFill>
                <a:latin typeface="+mj-lt"/>
                <a:cs typeface="Arial" panose="020B0604020202020204" pitchFamily="34" charset="0"/>
              </a:rPr>
              <a:t>sans engagement </a:t>
            </a:r>
            <a:r>
              <a:rPr lang="fr-FR" dirty="0">
                <a:latin typeface="+mj-lt"/>
              </a:rPr>
              <a:t>adaptées aux clients Pros</a:t>
            </a:r>
          </a:p>
        </p:txBody>
      </p:sp>
      <p:pic>
        <p:nvPicPr>
          <p:cNvPr id="32" name="Image 31">
            <a:extLst>
              <a:ext uri="{FF2B5EF4-FFF2-40B4-BE49-F238E27FC236}">
                <a16:creationId xmlns:a16="http://schemas.microsoft.com/office/drawing/2014/main" id="{EDBB8589-6AAD-BBFA-061C-928F84C536A3}"/>
              </a:ext>
            </a:extLst>
          </p:cNvPr>
          <p:cNvPicPr>
            <a:picLocks noChangeAspect="1"/>
          </p:cNvPicPr>
          <p:nvPr/>
        </p:nvPicPr>
        <p:blipFill rotWithShape="1">
          <a:blip r:embed="rId4"/>
          <a:srcRect t="-71" b="-1"/>
          <a:stretch/>
        </p:blipFill>
        <p:spPr>
          <a:xfrm>
            <a:off x="437519" y="2625505"/>
            <a:ext cx="4847431" cy="3812711"/>
          </a:xfrm>
          <a:prstGeom prst="rect">
            <a:avLst/>
          </a:prstGeom>
        </p:spPr>
      </p:pic>
      <p:pic>
        <p:nvPicPr>
          <p:cNvPr id="35" name="Google Shape;73;p15">
            <a:extLst>
              <a:ext uri="{FF2B5EF4-FFF2-40B4-BE49-F238E27FC236}">
                <a16:creationId xmlns:a16="http://schemas.microsoft.com/office/drawing/2014/main" id="{EBAA49EB-F753-00AB-6B70-35E1EBB360D8}"/>
              </a:ext>
            </a:extLst>
          </p:cNvPr>
          <p:cNvPicPr preferRelativeResize="0"/>
          <p:nvPr/>
        </p:nvPicPr>
        <p:blipFill>
          <a:blip r:embed="rId5">
            <a:alphaModFix/>
          </a:blip>
          <a:stretch>
            <a:fillRect/>
          </a:stretch>
        </p:blipFill>
        <p:spPr>
          <a:xfrm>
            <a:off x="8514372" y="405127"/>
            <a:ext cx="1397070" cy="326336"/>
          </a:xfrm>
          <a:prstGeom prst="rect">
            <a:avLst/>
          </a:prstGeom>
          <a:noFill/>
          <a:ln>
            <a:noFill/>
          </a:ln>
        </p:spPr>
      </p:pic>
      <p:sp>
        <p:nvSpPr>
          <p:cNvPr id="5" name="Rectangle 4">
            <a:extLst>
              <a:ext uri="{FF2B5EF4-FFF2-40B4-BE49-F238E27FC236}">
                <a16:creationId xmlns:a16="http://schemas.microsoft.com/office/drawing/2014/main" id="{EF64DA3F-6DF8-CC2D-3636-246BFD11F58E}"/>
              </a:ext>
            </a:extLst>
          </p:cNvPr>
          <p:cNvSpPr/>
          <p:nvPr/>
        </p:nvSpPr>
        <p:spPr>
          <a:xfrm>
            <a:off x="5709092" y="3896585"/>
            <a:ext cx="6482907" cy="2599465"/>
          </a:xfrm>
          <a:prstGeom prst="rect">
            <a:avLst/>
          </a:prstGeom>
          <a:solidFill>
            <a:srgbClr val="DB00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ZoneTexte 6">
            <a:extLst>
              <a:ext uri="{FF2B5EF4-FFF2-40B4-BE49-F238E27FC236}">
                <a16:creationId xmlns:a16="http://schemas.microsoft.com/office/drawing/2014/main" id="{8B61592D-36B5-E679-C5EC-F961E6A9233E}"/>
              </a:ext>
            </a:extLst>
          </p:cNvPr>
          <p:cNvSpPr txBox="1"/>
          <p:nvPr/>
        </p:nvSpPr>
        <p:spPr>
          <a:xfrm>
            <a:off x="5729144" y="3914665"/>
            <a:ext cx="3300451" cy="276999"/>
          </a:xfrm>
          <a:prstGeom prst="rect">
            <a:avLst/>
          </a:prstGeom>
          <a:noFill/>
        </p:spPr>
        <p:txBody>
          <a:bodyPr wrap="square" rtlCol="0">
            <a:spAutoFit/>
          </a:bodyPr>
          <a:lstStyle/>
          <a:p>
            <a:pPr marL="12700" marR="0" lvl="0" indent="0" algn="ctr" defTabSz="914400" rtl="0" eaLnBrk="1" fontAlgn="auto" latinLnBrk="0" hangingPunct="1">
              <a:lnSpc>
                <a:spcPct val="100000"/>
              </a:lnSpc>
              <a:spcBef>
                <a:spcPts val="919"/>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COMMENT SOUSCRIRE A IPAIDTHAT ?</a:t>
            </a:r>
          </a:p>
        </p:txBody>
      </p:sp>
      <p:pic>
        <p:nvPicPr>
          <p:cNvPr id="8" name="Graphique 7">
            <a:extLst>
              <a:ext uri="{FF2B5EF4-FFF2-40B4-BE49-F238E27FC236}">
                <a16:creationId xmlns:a16="http://schemas.microsoft.com/office/drawing/2014/main" id="{9C966A18-3A6A-949A-C60B-0573D7A732E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39515" y="4745803"/>
            <a:ext cx="276287" cy="312778"/>
          </a:xfrm>
          <a:prstGeom prst="rect">
            <a:avLst/>
          </a:prstGeom>
        </p:spPr>
      </p:pic>
      <p:sp>
        <p:nvSpPr>
          <p:cNvPr id="11" name="ZoneTexte 10">
            <a:extLst>
              <a:ext uri="{FF2B5EF4-FFF2-40B4-BE49-F238E27FC236}">
                <a16:creationId xmlns:a16="http://schemas.microsoft.com/office/drawing/2014/main" id="{2C74929A-4C92-1F8E-831C-D19A62AD5302}"/>
              </a:ext>
            </a:extLst>
          </p:cNvPr>
          <p:cNvSpPr txBox="1"/>
          <p:nvPr/>
        </p:nvSpPr>
        <p:spPr>
          <a:xfrm>
            <a:off x="6840790" y="5325234"/>
            <a:ext cx="2122130" cy="7848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MonExpert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Renseignez le </a:t>
            </a:r>
            <a:r>
              <a:rPr kumimoji="0" lang="fr-FR"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formulaire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1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et </a:t>
            </a:r>
            <a:r>
              <a:rPr kumimoji="0" lang="fr-FR"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prenez rendez-vous </a:t>
            </a:r>
            <a:r>
              <a:rPr kumimoji="0" lang="fr-FR" sz="11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pour votre client</a:t>
            </a:r>
            <a:endPar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ZoneTexte 14">
            <a:extLst>
              <a:ext uri="{FF2B5EF4-FFF2-40B4-BE49-F238E27FC236}">
                <a16:creationId xmlns:a16="http://schemas.microsoft.com/office/drawing/2014/main" id="{BB781C25-A2F4-2CF3-E776-414EE2CD5BD1}"/>
              </a:ext>
            </a:extLst>
          </p:cNvPr>
          <p:cNvSpPr txBox="1"/>
          <p:nvPr/>
        </p:nvSpPr>
        <p:spPr>
          <a:xfrm>
            <a:off x="9595168" y="4096175"/>
            <a:ext cx="2581084" cy="2643416"/>
          </a:xfrm>
          <a:prstGeom prst="rect">
            <a:avLst/>
          </a:prstGeom>
          <a:noFill/>
        </p:spPr>
        <p:txBody>
          <a:bodyPr wrap="square">
            <a:spAutoFit/>
          </a:bodyPr>
          <a:lstStyle/>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Votre </a:t>
            </a: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client reçoit un e-mail </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 la part de </a:t>
            </a:r>
            <a:r>
              <a:rPr kumimoji="0" lang="fr-FR" sz="105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(démarrage possible de l’</a:t>
            </a: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essai gratuit</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de la solution </a:t>
            </a: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sans engagement </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pendant 14 jours)</a:t>
            </a: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endPar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endPar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iPaidThat</a:t>
            </a: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présente l’offre et propose l’ouverture d’un compte d’essai</a:t>
            </a: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endParaRPr lang="fr-FR" sz="1050" dirty="0">
              <a:solidFill>
                <a:srgbClr val="FFFFFF"/>
              </a:solidFill>
              <a:latin typeface="Arial" panose="020B0604020202020204" pitchFamily="34" charset="0"/>
              <a:cs typeface="Arial" panose="020B0604020202020204" pitchFamily="34" charset="0"/>
            </a:endParaRP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endParaRPr lang="fr-FR" sz="1050" dirty="0">
              <a:solidFill>
                <a:srgbClr val="FFFFFF"/>
              </a:solidFill>
              <a:latin typeface="Arial" panose="020B0604020202020204" pitchFamily="34" charset="0"/>
              <a:cs typeface="Arial" panose="020B0604020202020204" pitchFamily="34" charset="0"/>
            </a:endParaRP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r>
              <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 la suite de l’essai, le client pourra s’abonner à l’offre répondant au mieux à ses besoins</a:t>
            </a:r>
          </a:p>
          <a:p>
            <a:pPr marL="184150" marR="5080" lvl="0" indent="-171450" algn="l" defTabSz="914400" rtl="0" eaLnBrk="1" fontAlgn="auto" latinLnBrk="0" hangingPunct="1">
              <a:lnSpc>
                <a:spcPct val="102200"/>
              </a:lnSpc>
              <a:spcBef>
                <a:spcPts val="90"/>
              </a:spcBef>
              <a:spcAft>
                <a:spcPts val="0"/>
              </a:spcAft>
              <a:buClrTx/>
              <a:buSzTx/>
              <a:buFont typeface="Arial" panose="020B0604020202020204" pitchFamily="34" charset="0"/>
              <a:buChar char="•"/>
              <a:tabLst/>
              <a:defRPr/>
            </a:pPr>
            <a:endParaRPr kumimoji="0" lang="fr-FR" sz="105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ZoneTexte 15">
            <a:extLst>
              <a:ext uri="{FF2B5EF4-FFF2-40B4-BE49-F238E27FC236}">
                <a16:creationId xmlns:a16="http://schemas.microsoft.com/office/drawing/2014/main" id="{95934CD2-5A0F-F033-0054-BDDA6A266600}"/>
              </a:ext>
            </a:extLst>
          </p:cNvPr>
          <p:cNvSpPr txBox="1"/>
          <p:nvPr/>
        </p:nvSpPr>
        <p:spPr>
          <a:xfrm>
            <a:off x="5724714" y="5325234"/>
            <a:ext cx="115417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Détection du besoin</a:t>
            </a:r>
          </a:p>
        </p:txBody>
      </p:sp>
      <p:sp>
        <p:nvSpPr>
          <p:cNvPr id="30" name="Rectangle 29">
            <a:extLst>
              <a:ext uri="{FF2B5EF4-FFF2-40B4-BE49-F238E27FC236}">
                <a16:creationId xmlns:a16="http://schemas.microsoft.com/office/drawing/2014/main" id="{637D837A-9BB7-A6E0-66CF-679CC51C5805}"/>
              </a:ext>
            </a:extLst>
          </p:cNvPr>
          <p:cNvSpPr/>
          <p:nvPr/>
        </p:nvSpPr>
        <p:spPr>
          <a:xfrm>
            <a:off x="0" y="2085440"/>
            <a:ext cx="12192000" cy="147299"/>
          </a:xfrm>
          <a:prstGeom prst="rect">
            <a:avLst/>
          </a:prstGeom>
          <a:solidFill>
            <a:srgbClr val="F5F5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F2DF3D05-2903-40EB-559F-0CB834110CC3}"/>
              </a:ext>
            </a:extLst>
          </p:cNvPr>
          <p:cNvSpPr/>
          <p:nvPr/>
        </p:nvSpPr>
        <p:spPr>
          <a:xfrm>
            <a:off x="7571690" y="4597633"/>
            <a:ext cx="620753" cy="597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descr="Une image contenant Graphique, cercle, symbole, logo&#10;&#10;Description générée automatiquement">
            <a:extLst>
              <a:ext uri="{FF2B5EF4-FFF2-40B4-BE49-F238E27FC236}">
                <a16:creationId xmlns:a16="http://schemas.microsoft.com/office/drawing/2014/main" id="{6FF26188-ED1B-7286-54F3-C18E6D9148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9224" y="4689735"/>
            <a:ext cx="305685" cy="305685"/>
          </a:xfrm>
          <a:prstGeom prst="rect">
            <a:avLst/>
          </a:prstGeom>
        </p:spPr>
      </p:pic>
      <p:sp>
        <p:nvSpPr>
          <p:cNvPr id="38" name="ZoneTexte 37">
            <a:extLst>
              <a:ext uri="{FF2B5EF4-FFF2-40B4-BE49-F238E27FC236}">
                <a16:creationId xmlns:a16="http://schemas.microsoft.com/office/drawing/2014/main" id="{E3CC5985-4A3B-2E08-33EE-C1895B498851}"/>
              </a:ext>
            </a:extLst>
          </p:cNvPr>
          <p:cNvSpPr txBox="1"/>
          <p:nvPr/>
        </p:nvSpPr>
        <p:spPr>
          <a:xfrm>
            <a:off x="7617410" y="4990669"/>
            <a:ext cx="529312" cy="184666"/>
          </a:xfrm>
          <a:prstGeom prst="rect">
            <a:avLst/>
          </a:prstGeom>
          <a:noFill/>
        </p:spPr>
        <p:txBody>
          <a:bodyPr wrap="none" rtlCol="0">
            <a:spAutoFit/>
          </a:bodyPr>
          <a:lstStyle/>
          <a:p>
            <a:r>
              <a:rPr lang="fr-FR" sz="600" b="1" dirty="0" err="1">
                <a:solidFill>
                  <a:schemeClr val="bg2">
                    <a:lumMod val="50000"/>
                  </a:schemeClr>
                </a:solidFill>
              </a:rPr>
              <a:t>iPaidThat</a:t>
            </a:r>
            <a:endParaRPr lang="fr-FR" sz="600" b="1" dirty="0">
              <a:solidFill>
                <a:schemeClr val="bg2">
                  <a:lumMod val="50000"/>
                </a:schemeClr>
              </a:solidFill>
            </a:endParaRPr>
          </a:p>
        </p:txBody>
      </p:sp>
      <p:grpSp>
        <p:nvGrpSpPr>
          <p:cNvPr id="39" name="Group 58">
            <a:extLst>
              <a:ext uri="{FF2B5EF4-FFF2-40B4-BE49-F238E27FC236}">
                <a16:creationId xmlns:a16="http://schemas.microsoft.com/office/drawing/2014/main" id="{725D75AE-F677-806C-733A-02897D430342}"/>
              </a:ext>
            </a:extLst>
          </p:cNvPr>
          <p:cNvGrpSpPr/>
          <p:nvPr/>
        </p:nvGrpSpPr>
        <p:grpSpPr>
          <a:xfrm>
            <a:off x="9184334" y="4349090"/>
            <a:ext cx="383967" cy="309739"/>
            <a:chOff x="1508907" y="1122715"/>
            <a:chExt cx="609075" cy="507631"/>
          </a:xfrm>
          <a:solidFill>
            <a:schemeClr val="bg1"/>
          </a:solidFill>
        </p:grpSpPr>
        <p:sp>
          <p:nvSpPr>
            <p:cNvPr id="40" name="Freeform 653">
              <a:extLst>
                <a:ext uri="{FF2B5EF4-FFF2-40B4-BE49-F238E27FC236}">
                  <a16:creationId xmlns:a16="http://schemas.microsoft.com/office/drawing/2014/main" id="{D1E4186D-E97E-34B0-98C7-FB40A18619A1}"/>
                </a:ext>
              </a:extLst>
            </p:cNvPr>
            <p:cNvSpPr>
              <a:spLocks noEditPoints="1"/>
            </p:cNvSpPr>
            <p:nvPr/>
          </p:nvSpPr>
          <p:spPr bwMode="auto">
            <a:xfrm>
              <a:off x="1661278" y="1122715"/>
              <a:ext cx="456704" cy="454239"/>
            </a:xfrm>
            <a:custGeom>
              <a:avLst/>
              <a:gdLst>
                <a:gd name="T0" fmla="*/ 159 w 162"/>
                <a:gd name="T1" fmla="*/ 55 h 161"/>
                <a:gd name="T2" fmla="*/ 106 w 162"/>
                <a:gd name="T3" fmla="*/ 3 h 161"/>
                <a:gd name="T4" fmla="*/ 98 w 162"/>
                <a:gd name="T5" fmla="*/ 0 h 161"/>
                <a:gd name="T6" fmla="*/ 97 w 162"/>
                <a:gd name="T7" fmla="*/ 0 h 161"/>
                <a:gd name="T8" fmla="*/ 92 w 162"/>
                <a:gd name="T9" fmla="*/ 3 h 161"/>
                <a:gd name="T10" fmla="*/ 3 w 162"/>
                <a:gd name="T11" fmla="*/ 91 h 161"/>
                <a:gd name="T12" fmla="*/ 1 w 162"/>
                <a:gd name="T13" fmla="*/ 97 h 161"/>
                <a:gd name="T14" fmla="*/ 1 w 162"/>
                <a:gd name="T15" fmla="*/ 97 h 161"/>
                <a:gd name="T16" fmla="*/ 3 w 162"/>
                <a:gd name="T17" fmla="*/ 105 h 161"/>
                <a:gd name="T18" fmla="*/ 56 w 162"/>
                <a:gd name="T19" fmla="*/ 158 h 161"/>
                <a:gd name="T20" fmla="*/ 63 w 162"/>
                <a:gd name="T21" fmla="*/ 161 h 161"/>
                <a:gd name="T22" fmla="*/ 70 w 162"/>
                <a:gd name="T23" fmla="*/ 158 h 161"/>
                <a:gd name="T24" fmla="*/ 159 w 162"/>
                <a:gd name="T25" fmla="*/ 70 h 161"/>
                <a:gd name="T26" fmla="*/ 162 w 162"/>
                <a:gd name="T27" fmla="*/ 63 h 161"/>
                <a:gd name="T28" fmla="*/ 159 w 162"/>
                <a:gd name="T29" fmla="*/ 55 h 161"/>
                <a:gd name="T30" fmla="*/ 91 w 162"/>
                <a:gd name="T31" fmla="*/ 15 h 161"/>
                <a:gd name="T32" fmla="*/ 78 w 162"/>
                <a:gd name="T33" fmla="*/ 77 h 161"/>
                <a:gd name="T34" fmla="*/ 16 w 162"/>
                <a:gd name="T35" fmla="*/ 91 h 161"/>
                <a:gd name="T36" fmla="*/ 91 w 162"/>
                <a:gd name="T37" fmla="*/ 15 h 161"/>
                <a:gd name="T38" fmla="*/ 152 w 162"/>
                <a:gd name="T39" fmla="*/ 64 h 161"/>
                <a:gd name="T40" fmla="*/ 64 w 162"/>
                <a:gd name="T41" fmla="*/ 152 h 161"/>
                <a:gd name="T42" fmla="*/ 62 w 162"/>
                <a:gd name="T43" fmla="*/ 152 h 161"/>
                <a:gd name="T44" fmla="*/ 11 w 162"/>
                <a:gd name="T45" fmla="*/ 101 h 161"/>
                <a:gd name="T46" fmla="*/ 82 w 162"/>
                <a:gd name="T47" fmla="*/ 85 h 161"/>
                <a:gd name="T48" fmla="*/ 85 w 162"/>
                <a:gd name="T49" fmla="*/ 81 h 161"/>
                <a:gd name="T50" fmla="*/ 101 w 162"/>
                <a:gd name="T51" fmla="*/ 10 h 161"/>
                <a:gd name="T52" fmla="*/ 152 w 162"/>
                <a:gd name="T53" fmla="*/ 62 h 161"/>
                <a:gd name="T54" fmla="*/ 153 w 162"/>
                <a:gd name="T55" fmla="*/ 63 h 161"/>
                <a:gd name="T56" fmla="*/ 152 w 162"/>
                <a:gd name="T57" fmla="*/ 6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2" h="161">
                  <a:moveTo>
                    <a:pt x="159" y="55"/>
                  </a:moveTo>
                  <a:cubicBezTo>
                    <a:pt x="106" y="3"/>
                    <a:pt x="106" y="3"/>
                    <a:pt x="106" y="3"/>
                  </a:cubicBezTo>
                  <a:cubicBezTo>
                    <a:pt x="104" y="1"/>
                    <a:pt x="101" y="0"/>
                    <a:pt x="98" y="0"/>
                  </a:cubicBezTo>
                  <a:cubicBezTo>
                    <a:pt x="98" y="0"/>
                    <a:pt x="98" y="0"/>
                    <a:pt x="97" y="0"/>
                  </a:cubicBezTo>
                  <a:cubicBezTo>
                    <a:pt x="95" y="0"/>
                    <a:pt x="93" y="1"/>
                    <a:pt x="92" y="3"/>
                  </a:cubicBezTo>
                  <a:cubicBezTo>
                    <a:pt x="3" y="91"/>
                    <a:pt x="3" y="91"/>
                    <a:pt x="3" y="91"/>
                  </a:cubicBezTo>
                  <a:cubicBezTo>
                    <a:pt x="2" y="93"/>
                    <a:pt x="1" y="95"/>
                    <a:pt x="1" y="97"/>
                  </a:cubicBezTo>
                  <a:cubicBezTo>
                    <a:pt x="1" y="97"/>
                    <a:pt x="1" y="97"/>
                    <a:pt x="1" y="97"/>
                  </a:cubicBezTo>
                  <a:cubicBezTo>
                    <a:pt x="0" y="100"/>
                    <a:pt x="1" y="103"/>
                    <a:pt x="3" y="105"/>
                  </a:cubicBezTo>
                  <a:cubicBezTo>
                    <a:pt x="56" y="158"/>
                    <a:pt x="56" y="158"/>
                    <a:pt x="56" y="158"/>
                  </a:cubicBezTo>
                  <a:cubicBezTo>
                    <a:pt x="58" y="160"/>
                    <a:pt x="60" y="161"/>
                    <a:pt x="63" y="161"/>
                  </a:cubicBezTo>
                  <a:cubicBezTo>
                    <a:pt x="66" y="161"/>
                    <a:pt x="68" y="160"/>
                    <a:pt x="70" y="158"/>
                  </a:cubicBezTo>
                  <a:cubicBezTo>
                    <a:pt x="159" y="70"/>
                    <a:pt x="159" y="70"/>
                    <a:pt x="159" y="70"/>
                  </a:cubicBezTo>
                  <a:cubicBezTo>
                    <a:pt x="160" y="68"/>
                    <a:pt x="162" y="65"/>
                    <a:pt x="162" y="63"/>
                  </a:cubicBezTo>
                  <a:cubicBezTo>
                    <a:pt x="162" y="60"/>
                    <a:pt x="160" y="57"/>
                    <a:pt x="159" y="55"/>
                  </a:cubicBezTo>
                  <a:close/>
                  <a:moveTo>
                    <a:pt x="91" y="15"/>
                  </a:moveTo>
                  <a:cubicBezTo>
                    <a:pt x="78" y="77"/>
                    <a:pt x="78" y="77"/>
                    <a:pt x="78" y="77"/>
                  </a:cubicBezTo>
                  <a:cubicBezTo>
                    <a:pt x="16" y="91"/>
                    <a:pt x="16" y="91"/>
                    <a:pt x="16" y="91"/>
                  </a:cubicBezTo>
                  <a:lnTo>
                    <a:pt x="91" y="15"/>
                  </a:lnTo>
                  <a:close/>
                  <a:moveTo>
                    <a:pt x="152" y="64"/>
                  </a:moveTo>
                  <a:cubicBezTo>
                    <a:pt x="64" y="152"/>
                    <a:pt x="64" y="152"/>
                    <a:pt x="64" y="152"/>
                  </a:cubicBezTo>
                  <a:cubicBezTo>
                    <a:pt x="63" y="153"/>
                    <a:pt x="63" y="153"/>
                    <a:pt x="62" y="152"/>
                  </a:cubicBezTo>
                  <a:cubicBezTo>
                    <a:pt x="11" y="101"/>
                    <a:pt x="11" y="101"/>
                    <a:pt x="11" y="101"/>
                  </a:cubicBezTo>
                  <a:cubicBezTo>
                    <a:pt x="82" y="85"/>
                    <a:pt x="82" y="85"/>
                    <a:pt x="82" y="85"/>
                  </a:cubicBezTo>
                  <a:cubicBezTo>
                    <a:pt x="84" y="84"/>
                    <a:pt x="85" y="83"/>
                    <a:pt x="85" y="81"/>
                  </a:cubicBezTo>
                  <a:cubicBezTo>
                    <a:pt x="101" y="10"/>
                    <a:pt x="101" y="10"/>
                    <a:pt x="101" y="10"/>
                  </a:cubicBezTo>
                  <a:cubicBezTo>
                    <a:pt x="152" y="62"/>
                    <a:pt x="152" y="62"/>
                    <a:pt x="152" y="62"/>
                  </a:cubicBezTo>
                  <a:cubicBezTo>
                    <a:pt x="153" y="62"/>
                    <a:pt x="153" y="62"/>
                    <a:pt x="153" y="63"/>
                  </a:cubicBezTo>
                  <a:cubicBezTo>
                    <a:pt x="153" y="63"/>
                    <a:pt x="153" y="63"/>
                    <a:pt x="152"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41" name="Freeform 654">
              <a:extLst>
                <a:ext uri="{FF2B5EF4-FFF2-40B4-BE49-F238E27FC236}">
                  <a16:creationId xmlns:a16="http://schemas.microsoft.com/office/drawing/2014/main" id="{3848F231-D474-159B-6845-36A98499ECCD}"/>
                </a:ext>
              </a:extLst>
            </p:cNvPr>
            <p:cNvSpPr>
              <a:spLocks/>
            </p:cNvSpPr>
            <p:nvPr/>
          </p:nvSpPr>
          <p:spPr bwMode="auto">
            <a:xfrm>
              <a:off x="1508907" y="1458261"/>
              <a:ext cx="152372" cy="149497"/>
            </a:xfrm>
            <a:custGeom>
              <a:avLst/>
              <a:gdLst>
                <a:gd name="T0" fmla="*/ 53 w 54"/>
                <a:gd name="T1" fmla="*/ 2 h 53"/>
                <a:gd name="T2" fmla="*/ 47 w 54"/>
                <a:gd name="T3" fmla="*/ 2 h 53"/>
                <a:gd name="T4" fmla="*/ 2 w 54"/>
                <a:gd name="T5" fmla="*/ 46 h 53"/>
                <a:gd name="T6" fmla="*/ 2 w 54"/>
                <a:gd name="T7" fmla="*/ 52 h 53"/>
                <a:gd name="T8" fmla="*/ 5 w 54"/>
                <a:gd name="T9" fmla="*/ 53 h 53"/>
                <a:gd name="T10" fmla="*/ 8 w 54"/>
                <a:gd name="T11" fmla="*/ 52 h 53"/>
                <a:gd name="T12" fmla="*/ 53 w 54"/>
                <a:gd name="T13" fmla="*/ 8 h 53"/>
                <a:gd name="T14" fmla="*/ 53 w 54"/>
                <a:gd name="T15" fmla="*/ 2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3">
                  <a:moveTo>
                    <a:pt x="53" y="2"/>
                  </a:moveTo>
                  <a:cubicBezTo>
                    <a:pt x="51" y="0"/>
                    <a:pt x="48" y="0"/>
                    <a:pt x="47" y="2"/>
                  </a:cubicBezTo>
                  <a:cubicBezTo>
                    <a:pt x="2" y="46"/>
                    <a:pt x="2" y="46"/>
                    <a:pt x="2" y="46"/>
                  </a:cubicBezTo>
                  <a:cubicBezTo>
                    <a:pt x="0" y="48"/>
                    <a:pt x="0" y="50"/>
                    <a:pt x="2" y="52"/>
                  </a:cubicBezTo>
                  <a:cubicBezTo>
                    <a:pt x="3" y="53"/>
                    <a:pt x="4" y="53"/>
                    <a:pt x="5" y="53"/>
                  </a:cubicBezTo>
                  <a:cubicBezTo>
                    <a:pt x="6" y="53"/>
                    <a:pt x="7" y="53"/>
                    <a:pt x="8" y="52"/>
                  </a:cubicBezTo>
                  <a:cubicBezTo>
                    <a:pt x="53" y="8"/>
                    <a:pt x="53" y="8"/>
                    <a:pt x="53" y="8"/>
                  </a:cubicBezTo>
                  <a:cubicBezTo>
                    <a:pt x="54" y="6"/>
                    <a:pt x="54" y="3"/>
                    <a:pt x="5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42" name="Freeform 655">
              <a:extLst>
                <a:ext uri="{FF2B5EF4-FFF2-40B4-BE49-F238E27FC236}">
                  <a16:creationId xmlns:a16="http://schemas.microsoft.com/office/drawing/2014/main" id="{D50B3D7F-6434-2C32-47DB-55EA6E95D033}"/>
                </a:ext>
              </a:extLst>
            </p:cNvPr>
            <p:cNvSpPr>
              <a:spLocks/>
            </p:cNvSpPr>
            <p:nvPr/>
          </p:nvSpPr>
          <p:spPr bwMode="auto">
            <a:xfrm>
              <a:off x="1604601" y="1512063"/>
              <a:ext cx="110069" cy="107194"/>
            </a:xfrm>
            <a:custGeom>
              <a:avLst/>
              <a:gdLst>
                <a:gd name="T0" fmla="*/ 37 w 39"/>
                <a:gd name="T1" fmla="*/ 1 h 38"/>
                <a:gd name="T2" fmla="*/ 31 w 39"/>
                <a:gd name="T3" fmla="*/ 1 h 38"/>
                <a:gd name="T4" fmla="*/ 1 w 39"/>
                <a:gd name="T5" fmla="*/ 31 h 38"/>
                <a:gd name="T6" fmla="*/ 1 w 39"/>
                <a:gd name="T7" fmla="*/ 37 h 38"/>
                <a:gd name="T8" fmla="*/ 5 w 39"/>
                <a:gd name="T9" fmla="*/ 38 h 38"/>
                <a:gd name="T10" fmla="*/ 8 w 39"/>
                <a:gd name="T11" fmla="*/ 37 h 38"/>
                <a:gd name="T12" fmla="*/ 37 w 39"/>
                <a:gd name="T13" fmla="*/ 7 h 38"/>
                <a:gd name="T14" fmla="*/ 37 w 3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7" y="1"/>
                  </a:moveTo>
                  <a:cubicBezTo>
                    <a:pt x="36" y="0"/>
                    <a:pt x="33" y="0"/>
                    <a:pt x="31" y="1"/>
                  </a:cubicBezTo>
                  <a:cubicBezTo>
                    <a:pt x="1" y="31"/>
                    <a:pt x="1" y="31"/>
                    <a:pt x="1" y="31"/>
                  </a:cubicBezTo>
                  <a:cubicBezTo>
                    <a:pt x="0" y="33"/>
                    <a:pt x="0" y="36"/>
                    <a:pt x="1" y="37"/>
                  </a:cubicBezTo>
                  <a:cubicBezTo>
                    <a:pt x="2" y="38"/>
                    <a:pt x="3" y="38"/>
                    <a:pt x="5" y="38"/>
                  </a:cubicBezTo>
                  <a:cubicBezTo>
                    <a:pt x="6" y="38"/>
                    <a:pt x="7" y="38"/>
                    <a:pt x="8" y="37"/>
                  </a:cubicBezTo>
                  <a:cubicBezTo>
                    <a:pt x="37" y="7"/>
                    <a:pt x="37" y="7"/>
                    <a:pt x="37" y="7"/>
                  </a:cubicBezTo>
                  <a:cubicBezTo>
                    <a:pt x="39" y="6"/>
                    <a:pt x="39" y="3"/>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43" name="Freeform 656">
              <a:extLst>
                <a:ext uri="{FF2B5EF4-FFF2-40B4-BE49-F238E27FC236}">
                  <a16:creationId xmlns:a16="http://schemas.microsoft.com/office/drawing/2014/main" id="{693E0C87-4372-9DA5-CDA2-62FB4756161D}"/>
                </a:ext>
              </a:extLst>
            </p:cNvPr>
            <p:cNvSpPr>
              <a:spLocks/>
            </p:cNvSpPr>
            <p:nvPr/>
          </p:nvSpPr>
          <p:spPr bwMode="auto">
            <a:xfrm>
              <a:off x="1697831" y="1562580"/>
              <a:ext cx="70641" cy="67766"/>
            </a:xfrm>
            <a:custGeom>
              <a:avLst/>
              <a:gdLst>
                <a:gd name="T0" fmla="*/ 17 w 25"/>
                <a:gd name="T1" fmla="*/ 2 h 24"/>
                <a:gd name="T2" fmla="*/ 2 w 25"/>
                <a:gd name="T3" fmla="*/ 17 h 24"/>
                <a:gd name="T4" fmla="*/ 2 w 25"/>
                <a:gd name="T5" fmla="*/ 23 h 24"/>
                <a:gd name="T6" fmla="*/ 5 w 25"/>
                <a:gd name="T7" fmla="*/ 24 h 24"/>
                <a:gd name="T8" fmla="*/ 8 w 25"/>
                <a:gd name="T9" fmla="*/ 23 h 24"/>
                <a:gd name="T10" fmla="*/ 23 w 25"/>
                <a:gd name="T11" fmla="*/ 8 h 24"/>
                <a:gd name="T12" fmla="*/ 23 w 25"/>
                <a:gd name="T13" fmla="*/ 2 h 24"/>
                <a:gd name="T14" fmla="*/ 17 w 25"/>
                <a:gd name="T15" fmla="*/ 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4">
                  <a:moveTo>
                    <a:pt x="17" y="2"/>
                  </a:moveTo>
                  <a:cubicBezTo>
                    <a:pt x="2" y="17"/>
                    <a:pt x="2" y="17"/>
                    <a:pt x="2" y="17"/>
                  </a:cubicBezTo>
                  <a:cubicBezTo>
                    <a:pt x="0" y="19"/>
                    <a:pt x="0" y="21"/>
                    <a:pt x="2" y="23"/>
                  </a:cubicBezTo>
                  <a:cubicBezTo>
                    <a:pt x="3" y="24"/>
                    <a:pt x="4" y="24"/>
                    <a:pt x="5" y="24"/>
                  </a:cubicBezTo>
                  <a:cubicBezTo>
                    <a:pt x="6" y="24"/>
                    <a:pt x="7" y="24"/>
                    <a:pt x="8" y="23"/>
                  </a:cubicBezTo>
                  <a:cubicBezTo>
                    <a:pt x="23" y="8"/>
                    <a:pt x="23" y="8"/>
                    <a:pt x="23" y="8"/>
                  </a:cubicBezTo>
                  <a:cubicBezTo>
                    <a:pt x="25" y="6"/>
                    <a:pt x="25" y="4"/>
                    <a:pt x="23" y="2"/>
                  </a:cubicBezTo>
                  <a:cubicBezTo>
                    <a:pt x="21" y="0"/>
                    <a:pt x="19" y="0"/>
                    <a:pt x="1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grpSp>
      <p:grpSp>
        <p:nvGrpSpPr>
          <p:cNvPr id="114" name="Groupe 113">
            <a:extLst>
              <a:ext uri="{FF2B5EF4-FFF2-40B4-BE49-F238E27FC236}">
                <a16:creationId xmlns:a16="http://schemas.microsoft.com/office/drawing/2014/main" id="{1AB9FADB-92E9-D534-2EA2-D9610FFC4FBD}"/>
              </a:ext>
            </a:extLst>
          </p:cNvPr>
          <p:cNvGrpSpPr/>
          <p:nvPr/>
        </p:nvGrpSpPr>
        <p:grpSpPr>
          <a:xfrm>
            <a:off x="9125499" y="5253382"/>
            <a:ext cx="501637" cy="407494"/>
            <a:chOff x="3811588" y="4111625"/>
            <a:chExt cx="555626" cy="539750"/>
          </a:xfrm>
        </p:grpSpPr>
        <p:sp>
          <p:nvSpPr>
            <p:cNvPr id="115" name="Line 346">
              <a:extLst>
                <a:ext uri="{FF2B5EF4-FFF2-40B4-BE49-F238E27FC236}">
                  <a16:creationId xmlns:a16="http://schemas.microsoft.com/office/drawing/2014/main" id="{D7364A38-9EB6-3C44-B377-60652A632E49}"/>
                </a:ext>
              </a:extLst>
            </p:cNvPr>
            <p:cNvSpPr>
              <a:spLocks noChangeShapeType="1"/>
            </p:cNvSpPr>
            <p:nvPr/>
          </p:nvSpPr>
          <p:spPr bwMode="auto">
            <a:xfrm>
              <a:off x="3946526" y="4197350"/>
              <a:ext cx="0" cy="635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6" name="Line 347">
              <a:extLst>
                <a:ext uri="{FF2B5EF4-FFF2-40B4-BE49-F238E27FC236}">
                  <a16:creationId xmlns:a16="http://schemas.microsoft.com/office/drawing/2014/main" id="{A9D0257C-7BFE-80EA-7E78-CC4E8E68F954}"/>
                </a:ext>
              </a:extLst>
            </p:cNvPr>
            <p:cNvSpPr>
              <a:spLocks noChangeShapeType="1"/>
            </p:cNvSpPr>
            <p:nvPr/>
          </p:nvSpPr>
          <p:spPr bwMode="auto">
            <a:xfrm>
              <a:off x="3908426" y="4197350"/>
              <a:ext cx="0" cy="635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7" name="Freeform 348">
              <a:extLst>
                <a:ext uri="{FF2B5EF4-FFF2-40B4-BE49-F238E27FC236}">
                  <a16:creationId xmlns:a16="http://schemas.microsoft.com/office/drawing/2014/main" id="{C096558C-4A8F-AAA2-4E4F-63D6513A0803}"/>
                </a:ext>
              </a:extLst>
            </p:cNvPr>
            <p:cNvSpPr>
              <a:spLocks/>
            </p:cNvSpPr>
            <p:nvPr/>
          </p:nvSpPr>
          <p:spPr bwMode="auto">
            <a:xfrm>
              <a:off x="3921126" y="4229100"/>
              <a:ext cx="12700" cy="3175"/>
            </a:xfrm>
            <a:custGeom>
              <a:avLst/>
              <a:gdLst>
                <a:gd name="T0" fmla="*/ 0 w 4"/>
                <a:gd name="T1" fmla="*/ 0 h 1"/>
                <a:gd name="T2" fmla="*/ 2 w 4"/>
                <a:gd name="T3" fmla="*/ 1 h 1"/>
                <a:gd name="T4" fmla="*/ 4 w 4"/>
                <a:gd name="T5" fmla="*/ 0 h 1"/>
              </a:gdLst>
              <a:ahLst/>
              <a:cxnLst>
                <a:cxn ang="0">
                  <a:pos x="T0" y="T1"/>
                </a:cxn>
                <a:cxn ang="0">
                  <a:pos x="T2" y="T3"/>
                </a:cxn>
                <a:cxn ang="0">
                  <a:pos x="T4" y="T5"/>
                </a:cxn>
              </a:cxnLst>
              <a:rect l="0" t="0" r="r" b="b"/>
              <a:pathLst>
                <a:path w="4" h="1">
                  <a:moveTo>
                    <a:pt x="0" y="0"/>
                  </a:moveTo>
                  <a:cubicBezTo>
                    <a:pt x="0" y="0"/>
                    <a:pt x="1" y="1"/>
                    <a:pt x="2" y="1"/>
                  </a:cubicBezTo>
                  <a:cubicBezTo>
                    <a:pt x="3" y="1"/>
                    <a:pt x="3" y="0"/>
                    <a:pt x="4"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8" name="Freeform 349">
              <a:extLst>
                <a:ext uri="{FF2B5EF4-FFF2-40B4-BE49-F238E27FC236}">
                  <a16:creationId xmlns:a16="http://schemas.microsoft.com/office/drawing/2014/main" id="{6F424B7A-14D5-0529-7D8C-674CCC0C5CD4}"/>
                </a:ext>
              </a:extLst>
            </p:cNvPr>
            <p:cNvSpPr>
              <a:spLocks/>
            </p:cNvSpPr>
            <p:nvPr/>
          </p:nvSpPr>
          <p:spPr bwMode="auto">
            <a:xfrm>
              <a:off x="3883026" y="4203700"/>
              <a:ext cx="88900" cy="50800"/>
            </a:xfrm>
            <a:custGeom>
              <a:avLst/>
              <a:gdLst>
                <a:gd name="T0" fmla="*/ 0 w 28"/>
                <a:gd name="T1" fmla="*/ 0 h 16"/>
                <a:gd name="T2" fmla="*/ 14 w 28"/>
                <a:gd name="T3" fmla="*/ 16 h 16"/>
                <a:gd name="T4" fmla="*/ 28 w 28"/>
                <a:gd name="T5" fmla="*/ 0 h 16"/>
              </a:gdLst>
              <a:ahLst/>
              <a:cxnLst>
                <a:cxn ang="0">
                  <a:pos x="T0" y="T1"/>
                </a:cxn>
                <a:cxn ang="0">
                  <a:pos x="T2" y="T3"/>
                </a:cxn>
                <a:cxn ang="0">
                  <a:pos x="T4" y="T5"/>
                </a:cxn>
              </a:cxnLst>
              <a:rect l="0" t="0" r="r" b="b"/>
              <a:pathLst>
                <a:path w="28" h="16">
                  <a:moveTo>
                    <a:pt x="0" y="0"/>
                  </a:moveTo>
                  <a:cubicBezTo>
                    <a:pt x="0" y="9"/>
                    <a:pt x="6" y="16"/>
                    <a:pt x="14" y="16"/>
                  </a:cubicBezTo>
                  <a:cubicBezTo>
                    <a:pt x="21" y="16"/>
                    <a:pt x="28" y="9"/>
                    <a:pt x="28"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9" name="Freeform 350">
              <a:extLst>
                <a:ext uri="{FF2B5EF4-FFF2-40B4-BE49-F238E27FC236}">
                  <a16:creationId xmlns:a16="http://schemas.microsoft.com/office/drawing/2014/main" id="{CA3671BB-6FA4-92A0-CB3D-7C58746632B1}"/>
                </a:ext>
              </a:extLst>
            </p:cNvPr>
            <p:cNvSpPr>
              <a:spLocks/>
            </p:cNvSpPr>
            <p:nvPr/>
          </p:nvSpPr>
          <p:spPr bwMode="auto">
            <a:xfrm>
              <a:off x="3883026" y="4149725"/>
              <a:ext cx="88900" cy="47625"/>
            </a:xfrm>
            <a:custGeom>
              <a:avLst/>
              <a:gdLst>
                <a:gd name="T0" fmla="*/ 28 w 28"/>
                <a:gd name="T1" fmla="*/ 14 h 15"/>
                <a:gd name="T2" fmla="*/ 20 w 28"/>
                <a:gd name="T3" fmla="*/ 1 h 15"/>
                <a:gd name="T4" fmla="*/ 12 w 28"/>
                <a:gd name="T5" fmla="*/ 5 h 15"/>
                <a:gd name="T6" fmla="*/ 8 w 28"/>
                <a:gd name="T7" fmla="*/ 1 h 15"/>
                <a:gd name="T8" fmla="*/ 0 w 28"/>
                <a:gd name="T9" fmla="*/ 15 h 15"/>
              </a:gdLst>
              <a:ahLst/>
              <a:cxnLst>
                <a:cxn ang="0">
                  <a:pos x="T0" y="T1"/>
                </a:cxn>
                <a:cxn ang="0">
                  <a:pos x="T2" y="T3"/>
                </a:cxn>
                <a:cxn ang="0">
                  <a:pos x="T4" y="T5"/>
                </a:cxn>
                <a:cxn ang="0">
                  <a:pos x="T6" y="T7"/>
                </a:cxn>
                <a:cxn ang="0">
                  <a:pos x="T8" y="T9"/>
                </a:cxn>
              </a:cxnLst>
              <a:rect l="0" t="0" r="r" b="b"/>
              <a:pathLst>
                <a:path w="28" h="15">
                  <a:moveTo>
                    <a:pt x="28" y="14"/>
                  </a:moveTo>
                  <a:cubicBezTo>
                    <a:pt x="28" y="14"/>
                    <a:pt x="27" y="0"/>
                    <a:pt x="20" y="1"/>
                  </a:cubicBezTo>
                  <a:cubicBezTo>
                    <a:pt x="13" y="2"/>
                    <a:pt x="12" y="5"/>
                    <a:pt x="12" y="5"/>
                  </a:cubicBezTo>
                  <a:cubicBezTo>
                    <a:pt x="12" y="5"/>
                    <a:pt x="7" y="5"/>
                    <a:pt x="8" y="1"/>
                  </a:cubicBezTo>
                  <a:cubicBezTo>
                    <a:pt x="8" y="1"/>
                    <a:pt x="0" y="2"/>
                    <a:pt x="0" y="15"/>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0" name="Freeform 351">
              <a:extLst>
                <a:ext uri="{FF2B5EF4-FFF2-40B4-BE49-F238E27FC236}">
                  <a16:creationId xmlns:a16="http://schemas.microsoft.com/office/drawing/2014/main" id="{B7DD0BFA-4386-4FFF-1149-0EDF3C7184E5}"/>
                </a:ext>
              </a:extLst>
            </p:cNvPr>
            <p:cNvSpPr>
              <a:spLocks/>
            </p:cNvSpPr>
            <p:nvPr/>
          </p:nvSpPr>
          <p:spPr bwMode="auto">
            <a:xfrm>
              <a:off x="3867151" y="4111625"/>
              <a:ext cx="117475" cy="82550"/>
            </a:xfrm>
            <a:custGeom>
              <a:avLst/>
              <a:gdLst>
                <a:gd name="T0" fmla="*/ 34 w 37"/>
                <a:gd name="T1" fmla="*/ 26 h 26"/>
                <a:gd name="T2" fmla="*/ 33 w 37"/>
                <a:gd name="T3" fmla="*/ 12 h 26"/>
                <a:gd name="T4" fmla="*/ 27 w 37"/>
                <a:gd name="T5" fmla="*/ 7 h 26"/>
                <a:gd name="T6" fmla="*/ 27 w 37"/>
                <a:gd name="T7" fmla="*/ 3 h 26"/>
                <a:gd name="T8" fmla="*/ 13 w 37"/>
                <a:gd name="T9" fmla="*/ 4 h 26"/>
                <a:gd name="T10" fmla="*/ 9 w 37"/>
                <a:gd name="T11" fmla="*/ 7 h 26"/>
                <a:gd name="T12" fmla="*/ 2 w 37"/>
                <a:gd name="T13" fmla="*/ 11 h 26"/>
                <a:gd name="T14" fmla="*/ 4 w 37"/>
                <a:gd name="T15" fmla="*/ 13 h 26"/>
                <a:gd name="T16" fmla="*/ 3 w 3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6">
                  <a:moveTo>
                    <a:pt x="34" y="26"/>
                  </a:moveTo>
                  <a:cubicBezTo>
                    <a:pt x="34" y="26"/>
                    <a:pt x="37" y="16"/>
                    <a:pt x="33" y="12"/>
                  </a:cubicBezTo>
                  <a:cubicBezTo>
                    <a:pt x="33" y="12"/>
                    <a:pt x="34" y="7"/>
                    <a:pt x="27" y="7"/>
                  </a:cubicBezTo>
                  <a:cubicBezTo>
                    <a:pt x="27" y="7"/>
                    <a:pt x="26" y="5"/>
                    <a:pt x="27" y="3"/>
                  </a:cubicBezTo>
                  <a:cubicBezTo>
                    <a:pt x="27" y="3"/>
                    <a:pt x="18" y="0"/>
                    <a:pt x="13" y="4"/>
                  </a:cubicBezTo>
                  <a:cubicBezTo>
                    <a:pt x="13" y="4"/>
                    <a:pt x="9" y="3"/>
                    <a:pt x="9" y="7"/>
                  </a:cubicBezTo>
                  <a:cubicBezTo>
                    <a:pt x="9" y="7"/>
                    <a:pt x="4" y="7"/>
                    <a:pt x="2" y="11"/>
                  </a:cubicBezTo>
                  <a:cubicBezTo>
                    <a:pt x="2" y="11"/>
                    <a:pt x="4" y="11"/>
                    <a:pt x="4" y="13"/>
                  </a:cubicBezTo>
                  <a:cubicBezTo>
                    <a:pt x="4" y="13"/>
                    <a:pt x="0" y="20"/>
                    <a:pt x="3" y="26"/>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1" name="Freeform 352">
              <a:extLst>
                <a:ext uri="{FF2B5EF4-FFF2-40B4-BE49-F238E27FC236}">
                  <a16:creationId xmlns:a16="http://schemas.microsoft.com/office/drawing/2014/main" id="{EAFB2A9F-C5FD-9DB9-7CBA-A34EC8BF40D5}"/>
                </a:ext>
              </a:extLst>
            </p:cNvPr>
            <p:cNvSpPr>
              <a:spLocks/>
            </p:cNvSpPr>
            <p:nvPr/>
          </p:nvSpPr>
          <p:spPr bwMode="auto">
            <a:xfrm>
              <a:off x="3863976" y="4319588"/>
              <a:ext cx="127000" cy="309562"/>
            </a:xfrm>
            <a:custGeom>
              <a:avLst/>
              <a:gdLst>
                <a:gd name="T0" fmla="*/ 0 w 40"/>
                <a:gd name="T1" fmla="*/ 0 h 97"/>
                <a:gd name="T2" fmla="*/ 3 w 40"/>
                <a:gd name="T3" fmla="*/ 96 h 97"/>
                <a:gd name="T4" fmla="*/ 11 w 40"/>
                <a:gd name="T5" fmla="*/ 96 h 97"/>
                <a:gd name="T6" fmla="*/ 20 w 40"/>
                <a:gd name="T7" fmla="*/ 42 h 97"/>
                <a:gd name="T8" fmla="*/ 28 w 40"/>
                <a:gd name="T9" fmla="*/ 97 h 97"/>
                <a:gd name="T10" fmla="*/ 35 w 40"/>
                <a:gd name="T11" fmla="*/ 97 h 97"/>
                <a:gd name="T12" fmla="*/ 36 w 40"/>
                <a:gd name="T13" fmla="*/ 1 h 97"/>
              </a:gdLst>
              <a:ahLst/>
              <a:cxnLst>
                <a:cxn ang="0">
                  <a:pos x="T0" y="T1"/>
                </a:cxn>
                <a:cxn ang="0">
                  <a:pos x="T2" y="T3"/>
                </a:cxn>
                <a:cxn ang="0">
                  <a:pos x="T4" y="T5"/>
                </a:cxn>
                <a:cxn ang="0">
                  <a:pos x="T6" y="T7"/>
                </a:cxn>
                <a:cxn ang="0">
                  <a:pos x="T8" y="T9"/>
                </a:cxn>
                <a:cxn ang="0">
                  <a:pos x="T10" y="T11"/>
                </a:cxn>
                <a:cxn ang="0">
                  <a:pos x="T12" y="T13"/>
                </a:cxn>
              </a:cxnLst>
              <a:rect l="0" t="0" r="r" b="b"/>
              <a:pathLst>
                <a:path w="40" h="97">
                  <a:moveTo>
                    <a:pt x="0" y="0"/>
                  </a:moveTo>
                  <a:cubicBezTo>
                    <a:pt x="3" y="96"/>
                    <a:pt x="3" y="96"/>
                    <a:pt x="3" y="96"/>
                  </a:cubicBezTo>
                  <a:cubicBezTo>
                    <a:pt x="11" y="96"/>
                    <a:pt x="11" y="96"/>
                    <a:pt x="11" y="96"/>
                  </a:cubicBezTo>
                  <a:cubicBezTo>
                    <a:pt x="20" y="42"/>
                    <a:pt x="20" y="42"/>
                    <a:pt x="20" y="42"/>
                  </a:cubicBezTo>
                  <a:cubicBezTo>
                    <a:pt x="28" y="97"/>
                    <a:pt x="28" y="97"/>
                    <a:pt x="28" y="97"/>
                  </a:cubicBezTo>
                  <a:cubicBezTo>
                    <a:pt x="35" y="97"/>
                    <a:pt x="35" y="97"/>
                    <a:pt x="35" y="97"/>
                  </a:cubicBezTo>
                  <a:cubicBezTo>
                    <a:pt x="35" y="97"/>
                    <a:pt x="40" y="36"/>
                    <a:pt x="36" y="1"/>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2" name="Freeform 353">
              <a:extLst>
                <a:ext uri="{FF2B5EF4-FFF2-40B4-BE49-F238E27FC236}">
                  <a16:creationId xmlns:a16="http://schemas.microsoft.com/office/drawing/2014/main" id="{52123A00-44D9-FDFB-C7D9-D54CACF21573}"/>
                </a:ext>
              </a:extLst>
            </p:cNvPr>
            <p:cNvSpPr>
              <a:spLocks/>
            </p:cNvSpPr>
            <p:nvPr/>
          </p:nvSpPr>
          <p:spPr bwMode="auto">
            <a:xfrm>
              <a:off x="3832226" y="4257675"/>
              <a:ext cx="95250" cy="217487"/>
            </a:xfrm>
            <a:custGeom>
              <a:avLst/>
              <a:gdLst>
                <a:gd name="T0" fmla="*/ 11 w 30"/>
                <a:gd name="T1" fmla="*/ 59 h 68"/>
                <a:gd name="T2" fmla="*/ 3 w 30"/>
                <a:gd name="T3" fmla="*/ 15 h 68"/>
                <a:gd name="T4" fmla="*/ 22 w 30"/>
                <a:gd name="T5" fmla="*/ 2 h 68"/>
                <a:gd name="T6" fmla="*/ 30 w 30"/>
                <a:gd name="T7" fmla="*/ 15 h 68"/>
                <a:gd name="T8" fmla="*/ 30 w 30"/>
                <a:gd name="T9" fmla="*/ 58 h 68"/>
                <a:gd name="T10" fmla="*/ 12 w 30"/>
                <a:gd name="T11" fmla="*/ 68 h 68"/>
              </a:gdLst>
              <a:ahLst/>
              <a:cxnLst>
                <a:cxn ang="0">
                  <a:pos x="T0" y="T1"/>
                </a:cxn>
                <a:cxn ang="0">
                  <a:pos x="T2" y="T3"/>
                </a:cxn>
                <a:cxn ang="0">
                  <a:pos x="T4" y="T5"/>
                </a:cxn>
                <a:cxn ang="0">
                  <a:pos x="T6" y="T7"/>
                </a:cxn>
                <a:cxn ang="0">
                  <a:pos x="T8" y="T9"/>
                </a:cxn>
                <a:cxn ang="0">
                  <a:pos x="T10" y="T11"/>
                </a:cxn>
              </a:cxnLst>
              <a:rect l="0" t="0" r="r" b="b"/>
              <a:pathLst>
                <a:path w="30" h="68">
                  <a:moveTo>
                    <a:pt x="11" y="59"/>
                  </a:moveTo>
                  <a:cubicBezTo>
                    <a:pt x="0" y="55"/>
                    <a:pt x="3" y="28"/>
                    <a:pt x="3" y="15"/>
                  </a:cubicBezTo>
                  <a:cubicBezTo>
                    <a:pt x="3" y="0"/>
                    <a:pt x="22" y="2"/>
                    <a:pt x="22" y="2"/>
                  </a:cubicBezTo>
                  <a:cubicBezTo>
                    <a:pt x="30" y="15"/>
                    <a:pt x="30" y="15"/>
                    <a:pt x="30" y="15"/>
                  </a:cubicBezTo>
                  <a:cubicBezTo>
                    <a:pt x="30" y="58"/>
                    <a:pt x="30" y="58"/>
                    <a:pt x="30" y="58"/>
                  </a:cubicBezTo>
                  <a:cubicBezTo>
                    <a:pt x="30" y="58"/>
                    <a:pt x="29" y="68"/>
                    <a:pt x="12" y="68"/>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3" name="Line 354">
              <a:extLst>
                <a:ext uri="{FF2B5EF4-FFF2-40B4-BE49-F238E27FC236}">
                  <a16:creationId xmlns:a16="http://schemas.microsoft.com/office/drawing/2014/main" id="{814C6FEF-0D00-B5AE-DE2F-17BB969D5927}"/>
                </a:ext>
              </a:extLst>
            </p:cNvPr>
            <p:cNvSpPr>
              <a:spLocks noChangeShapeType="1"/>
            </p:cNvSpPr>
            <p:nvPr/>
          </p:nvSpPr>
          <p:spPr bwMode="auto">
            <a:xfrm>
              <a:off x="3962401" y="4264025"/>
              <a:ext cx="0"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4" name="Freeform 355">
              <a:extLst>
                <a:ext uri="{FF2B5EF4-FFF2-40B4-BE49-F238E27FC236}">
                  <a16:creationId xmlns:a16="http://schemas.microsoft.com/office/drawing/2014/main" id="{4CDCFF44-4766-8ADB-C7C9-003E0D60FA28}"/>
                </a:ext>
              </a:extLst>
            </p:cNvPr>
            <p:cNvSpPr>
              <a:spLocks/>
            </p:cNvSpPr>
            <p:nvPr/>
          </p:nvSpPr>
          <p:spPr bwMode="auto">
            <a:xfrm>
              <a:off x="3857626" y="4629150"/>
              <a:ext cx="34925" cy="22225"/>
            </a:xfrm>
            <a:custGeom>
              <a:avLst/>
              <a:gdLst>
                <a:gd name="T0" fmla="*/ 14 w 22"/>
                <a:gd name="T1" fmla="*/ 0 h 14"/>
                <a:gd name="T2" fmla="*/ 0 w 22"/>
                <a:gd name="T3" fmla="*/ 14 h 14"/>
                <a:gd name="T4" fmla="*/ 22 w 22"/>
                <a:gd name="T5" fmla="*/ 14 h 14"/>
                <a:gd name="T6" fmla="*/ 22 w 22"/>
                <a:gd name="T7" fmla="*/ 0 h 14"/>
              </a:gdLst>
              <a:ahLst/>
              <a:cxnLst>
                <a:cxn ang="0">
                  <a:pos x="T0" y="T1"/>
                </a:cxn>
                <a:cxn ang="0">
                  <a:pos x="T2" y="T3"/>
                </a:cxn>
                <a:cxn ang="0">
                  <a:pos x="T4" y="T5"/>
                </a:cxn>
                <a:cxn ang="0">
                  <a:pos x="T6" y="T7"/>
                </a:cxn>
              </a:cxnLst>
              <a:rect l="0" t="0" r="r" b="b"/>
              <a:pathLst>
                <a:path w="22" h="14">
                  <a:moveTo>
                    <a:pt x="14" y="0"/>
                  </a:moveTo>
                  <a:lnTo>
                    <a:pt x="0" y="14"/>
                  </a:lnTo>
                  <a:lnTo>
                    <a:pt x="22" y="14"/>
                  </a:lnTo>
                  <a:lnTo>
                    <a:pt x="22" y="0"/>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5" name="Line 356">
              <a:extLst>
                <a:ext uri="{FF2B5EF4-FFF2-40B4-BE49-F238E27FC236}">
                  <a16:creationId xmlns:a16="http://schemas.microsoft.com/office/drawing/2014/main" id="{6DF07176-D59A-6F6F-FA75-FE9AF396FED3}"/>
                </a:ext>
              </a:extLst>
            </p:cNvPr>
            <p:cNvSpPr>
              <a:spLocks noChangeShapeType="1"/>
            </p:cNvSpPr>
            <p:nvPr/>
          </p:nvSpPr>
          <p:spPr bwMode="auto">
            <a:xfrm>
              <a:off x="3879851" y="4625975"/>
              <a:ext cx="0"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6" name="Freeform 357">
              <a:extLst>
                <a:ext uri="{FF2B5EF4-FFF2-40B4-BE49-F238E27FC236}">
                  <a16:creationId xmlns:a16="http://schemas.microsoft.com/office/drawing/2014/main" id="{03EFA0D3-30EC-24F1-151B-34C403538FF1}"/>
                </a:ext>
              </a:extLst>
            </p:cNvPr>
            <p:cNvSpPr>
              <a:spLocks/>
            </p:cNvSpPr>
            <p:nvPr/>
          </p:nvSpPr>
          <p:spPr bwMode="auto">
            <a:xfrm>
              <a:off x="3956051" y="4629150"/>
              <a:ext cx="31750" cy="19050"/>
            </a:xfrm>
            <a:custGeom>
              <a:avLst/>
              <a:gdLst>
                <a:gd name="T0" fmla="*/ 0 w 20"/>
                <a:gd name="T1" fmla="*/ 0 h 12"/>
                <a:gd name="T2" fmla="*/ 0 w 20"/>
                <a:gd name="T3" fmla="*/ 12 h 12"/>
                <a:gd name="T4" fmla="*/ 20 w 20"/>
                <a:gd name="T5" fmla="*/ 12 h 12"/>
                <a:gd name="T6" fmla="*/ 10 w 20"/>
                <a:gd name="T7" fmla="*/ 2 h 12"/>
              </a:gdLst>
              <a:ahLst/>
              <a:cxnLst>
                <a:cxn ang="0">
                  <a:pos x="T0" y="T1"/>
                </a:cxn>
                <a:cxn ang="0">
                  <a:pos x="T2" y="T3"/>
                </a:cxn>
                <a:cxn ang="0">
                  <a:pos x="T4" y="T5"/>
                </a:cxn>
                <a:cxn ang="0">
                  <a:pos x="T6" y="T7"/>
                </a:cxn>
              </a:cxnLst>
              <a:rect l="0" t="0" r="r" b="b"/>
              <a:pathLst>
                <a:path w="20" h="12">
                  <a:moveTo>
                    <a:pt x="0" y="0"/>
                  </a:moveTo>
                  <a:lnTo>
                    <a:pt x="0" y="12"/>
                  </a:lnTo>
                  <a:lnTo>
                    <a:pt x="20" y="12"/>
                  </a:lnTo>
                  <a:lnTo>
                    <a:pt x="10" y="2"/>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7" name="Line 358">
              <a:extLst>
                <a:ext uri="{FF2B5EF4-FFF2-40B4-BE49-F238E27FC236}">
                  <a16:creationId xmlns:a16="http://schemas.microsoft.com/office/drawing/2014/main" id="{052E6C4A-1BD0-1567-FB2F-E2CAA6CD79D9}"/>
                </a:ext>
              </a:extLst>
            </p:cNvPr>
            <p:cNvSpPr>
              <a:spLocks noChangeShapeType="1"/>
            </p:cNvSpPr>
            <p:nvPr/>
          </p:nvSpPr>
          <p:spPr bwMode="auto">
            <a:xfrm flipH="1">
              <a:off x="3811588" y="4651375"/>
              <a:ext cx="458788"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8" name="Line 359">
              <a:extLst>
                <a:ext uri="{FF2B5EF4-FFF2-40B4-BE49-F238E27FC236}">
                  <a16:creationId xmlns:a16="http://schemas.microsoft.com/office/drawing/2014/main" id="{F3B5D153-1114-9C75-AADD-6AC597EA08FD}"/>
                </a:ext>
              </a:extLst>
            </p:cNvPr>
            <p:cNvSpPr>
              <a:spLocks noChangeShapeType="1"/>
            </p:cNvSpPr>
            <p:nvPr/>
          </p:nvSpPr>
          <p:spPr bwMode="auto">
            <a:xfrm flipH="1">
              <a:off x="4321176" y="4651375"/>
              <a:ext cx="26988"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9" name="Freeform 360">
              <a:extLst>
                <a:ext uri="{FF2B5EF4-FFF2-40B4-BE49-F238E27FC236}">
                  <a16:creationId xmlns:a16="http://schemas.microsoft.com/office/drawing/2014/main" id="{09854C87-5737-3E46-74D2-4C47468757F7}"/>
                </a:ext>
              </a:extLst>
            </p:cNvPr>
            <p:cNvSpPr>
              <a:spLocks/>
            </p:cNvSpPr>
            <p:nvPr/>
          </p:nvSpPr>
          <p:spPr bwMode="auto">
            <a:xfrm>
              <a:off x="3927476" y="4257675"/>
              <a:ext cx="152400" cy="115887"/>
            </a:xfrm>
            <a:custGeom>
              <a:avLst/>
              <a:gdLst>
                <a:gd name="T0" fmla="*/ 0 w 48"/>
                <a:gd name="T1" fmla="*/ 15 h 36"/>
                <a:gd name="T2" fmla="*/ 7 w 48"/>
                <a:gd name="T3" fmla="*/ 2 h 36"/>
                <a:gd name="T4" fmla="*/ 25 w 48"/>
                <a:gd name="T5" fmla="*/ 18 h 36"/>
                <a:gd name="T6" fmla="*/ 48 w 48"/>
                <a:gd name="T7" fmla="*/ 34 h 36"/>
              </a:gdLst>
              <a:ahLst/>
              <a:cxnLst>
                <a:cxn ang="0">
                  <a:pos x="T0" y="T1"/>
                </a:cxn>
                <a:cxn ang="0">
                  <a:pos x="T2" y="T3"/>
                </a:cxn>
                <a:cxn ang="0">
                  <a:pos x="T4" y="T5"/>
                </a:cxn>
                <a:cxn ang="0">
                  <a:pos x="T6" y="T7"/>
                </a:cxn>
              </a:cxnLst>
              <a:rect l="0" t="0" r="r" b="b"/>
              <a:pathLst>
                <a:path w="48" h="36">
                  <a:moveTo>
                    <a:pt x="0" y="15"/>
                  </a:moveTo>
                  <a:cubicBezTo>
                    <a:pt x="7" y="2"/>
                    <a:pt x="7" y="2"/>
                    <a:pt x="7" y="2"/>
                  </a:cubicBezTo>
                  <a:cubicBezTo>
                    <a:pt x="7" y="2"/>
                    <a:pt x="22" y="0"/>
                    <a:pt x="25" y="18"/>
                  </a:cubicBezTo>
                  <a:cubicBezTo>
                    <a:pt x="25" y="18"/>
                    <a:pt x="28" y="36"/>
                    <a:pt x="48" y="34"/>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0" name="Freeform 361">
              <a:extLst>
                <a:ext uri="{FF2B5EF4-FFF2-40B4-BE49-F238E27FC236}">
                  <a16:creationId xmlns:a16="http://schemas.microsoft.com/office/drawing/2014/main" id="{C6424E71-5FD8-98DA-E449-EC0377D3FA8C}"/>
                </a:ext>
              </a:extLst>
            </p:cNvPr>
            <p:cNvSpPr>
              <a:spLocks/>
            </p:cNvSpPr>
            <p:nvPr/>
          </p:nvSpPr>
          <p:spPr bwMode="auto">
            <a:xfrm>
              <a:off x="3927476" y="4443413"/>
              <a:ext cx="53975" cy="25400"/>
            </a:xfrm>
            <a:custGeom>
              <a:avLst/>
              <a:gdLst>
                <a:gd name="T0" fmla="*/ 0 w 17"/>
                <a:gd name="T1" fmla="*/ 0 h 8"/>
                <a:gd name="T2" fmla="*/ 17 w 17"/>
                <a:gd name="T3" fmla="*/ 8 h 8"/>
              </a:gdLst>
              <a:ahLst/>
              <a:cxnLst>
                <a:cxn ang="0">
                  <a:pos x="T0" y="T1"/>
                </a:cxn>
                <a:cxn ang="0">
                  <a:pos x="T2" y="T3"/>
                </a:cxn>
              </a:cxnLst>
              <a:rect l="0" t="0" r="r" b="b"/>
              <a:pathLst>
                <a:path w="17" h="8">
                  <a:moveTo>
                    <a:pt x="0" y="0"/>
                  </a:moveTo>
                  <a:cubicBezTo>
                    <a:pt x="0" y="0"/>
                    <a:pt x="0" y="8"/>
                    <a:pt x="17" y="8"/>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1" name="Line 362">
              <a:extLst>
                <a:ext uri="{FF2B5EF4-FFF2-40B4-BE49-F238E27FC236}">
                  <a16:creationId xmlns:a16="http://schemas.microsoft.com/office/drawing/2014/main" id="{9E7E7F01-CAE0-E0DF-CA22-39AE21AED45D}"/>
                </a:ext>
              </a:extLst>
            </p:cNvPr>
            <p:cNvSpPr>
              <a:spLocks noChangeShapeType="1"/>
            </p:cNvSpPr>
            <p:nvPr/>
          </p:nvSpPr>
          <p:spPr bwMode="auto">
            <a:xfrm flipV="1">
              <a:off x="3949701" y="4248150"/>
              <a:ext cx="0" cy="15875"/>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2" name="Freeform 363">
              <a:extLst>
                <a:ext uri="{FF2B5EF4-FFF2-40B4-BE49-F238E27FC236}">
                  <a16:creationId xmlns:a16="http://schemas.microsoft.com/office/drawing/2014/main" id="{14EAB9A9-64A4-F30D-7FFD-FD70B34F2766}"/>
                </a:ext>
              </a:extLst>
            </p:cNvPr>
            <p:cNvSpPr>
              <a:spLocks/>
            </p:cNvSpPr>
            <p:nvPr/>
          </p:nvSpPr>
          <p:spPr bwMode="auto">
            <a:xfrm>
              <a:off x="3981451" y="4360863"/>
              <a:ext cx="82550" cy="38100"/>
            </a:xfrm>
            <a:custGeom>
              <a:avLst/>
              <a:gdLst>
                <a:gd name="T0" fmla="*/ 26 w 26"/>
                <a:gd name="T1" fmla="*/ 9 h 12"/>
                <a:gd name="T2" fmla="*/ 0 w 26"/>
                <a:gd name="T3" fmla="*/ 0 h 12"/>
              </a:gdLst>
              <a:ahLst/>
              <a:cxnLst>
                <a:cxn ang="0">
                  <a:pos x="T0" y="T1"/>
                </a:cxn>
                <a:cxn ang="0">
                  <a:pos x="T2" y="T3"/>
                </a:cxn>
              </a:cxnLst>
              <a:rect l="0" t="0" r="r" b="b"/>
              <a:pathLst>
                <a:path w="26" h="12">
                  <a:moveTo>
                    <a:pt x="26" y="9"/>
                  </a:moveTo>
                  <a:cubicBezTo>
                    <a:pt x="26" y="9"/>
                    <a:pt x="7" y="12"/>
                    <a:pt x="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3" name="Freeform 364">
              <a:extLst>
                <a:ext uri="{FF2B5EF4-FFF2-40B4-BE49-F238E27FC236}">
                  <a16:creationId xmlns:a16="http://schemas.microsoft.com/office/drawing/2014/main" id="{91E13383-9A46-531F-2F37-AF946FFEDE0F}"/>
                </a:ext>
              </a:extLst>
            </p:cNvPr>
            <p:cNvSpPr>
              <a:spLocks/>
            </p:cNvSpPr>
            <p:nvPr/>
          </p:nvSpPr>
          <p:spPr bwMode="auto">
            <a:xfrm>
              <a:off x="4108451" y="4279900"/>
              <a:ext cx="79375" cy="84137"/>
            </a:xfrm>
            <a:custGeom>
              <a:avLst/>
              <a:gdLst>
                <a:gd name="T0" fmla="*/ 0 w 25"/>
                <a:gd name="T1" fmla="*/ 26 h 26"/>
                <a:gd name="T2" fmla="*/ 25 w 25"/>
                <a:gd name="T3" fmla="*/ 0 h 26"/>
              </a:gdLst>
              <a:ahLst/>
              <a:cxnLst>
                <a:cxn ang="0">
                  <a:pos x="T0" y="T1"/>
                </a:cxn>
                <a:cxn ang="0">
                  <a:pos x="T2" y="T3"/>
                </a:cxn>
              </a:cxnLst>
              <a:rect l="0" t="0" r="r" b="b"/>
              <a:pathLst>
                <a:path w="25" h="26">
                  <a:moveTo>
                    <a:pt x="0" y="26"/>
                  </a:moveTo>
                  <a:cubicBezTo>
                    <a:pt x="0" y="25"/>
                    <a:pt x="25" y="0"/>
                    <a:pt x="25"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4" name="Freeform 365">
              <a:extLst>
                <a:ext uri="{FF2B5EF4-FFF2-40B4-BE49-F238E27FC236}">
                  <a16:creationId xmlns:a16="http://schemas.microsoft.com/office/drawing/2014/main" id="{193AEB26-9DCB-7581-8CDE-56706B65AEC7}"/>
                </a:ext>
              </a:extLst>
            </p:cNvPr>
            <p:cNvSpPr>
              <a:spLocks/>
            </p:cNvSpPr>
            <p:nvPr/>
          </p:nvSpPr>
          <p:spPr bwMode="auto">
            <a:xfrm>
              <a:off x="4079876" y="4360863"/>
              <a:ext cx="34925" cy="34925"/>
            </a:xfrm>
            <a:custGeom>
              <a:avLst/>
              <a:gdLst>
                <a:gd name="T0" fmla="*/ 0 w 11"/>
                <a:gd name="T1" fmla="*/ 5 h 11"/>
                <a:gd name="T2" fmla="*/ 5 w 11"/>
                <a:gd name="T3" fmla="*/ 0 h 11"/>
                <a:gd name="T4" fmla="*/ 11 w 11"/>
                <a:gd name="T5" fmla="*/ 5 h 11"/>
                <a:gd name="T6" fmla="*/ 5 w 11"/>
                <a:gd name="T7" fmla="*/ 11 h 11"/>
                <a:gd name="T8" fmla="*/ 1 w 11"/>
                <a:gd name="T9" fmla="*/ 9 h 11"/>
              </a:gdLst>
              <a:ahLst/>
              <a:cxnLst>
                <a:cxn ang="0">
                  <a:pos x="T0" y="T1"/>
                </a:cxn>
                <a:cxn ang="0">
                  <a:pos x="T2" y="T3"/>
                </a:cxn>
                <a:cxn ang="0">
                  <a:pos x="T4" y="T5"/>
                </a:cxn>
                <a:cxn ang="0">
                  <a:pos x="T6" y="T7"/>
                </a:cxn>
                <a:cxn ang="0">
                  <a:pos x="T8" y="T9"/>
                </a:cxn>
              </a:cxnLst>
              <a:rect l="0" t="0" r="r" b="b"/>
              <a:pathLst>
                <a:path w="11" h="11">
                  <a:moveTo>
                    <a:pt x="0" y="5"/>
                  </a:moveTo>
                  <a:cubicBezTo>
                    <a:pt x="0" y="2"/>
                    <a:pt x="2" y="0"/>
                    <a:pt x="5" y="0"/>
                  </a:cubicBezTo>
                  <a:cubicBezTo>
                    <a:pt x="8" y="0"/>
                    <a:pt x="11" y="2"/>
                    <a:pt x="11" y="5"/>
                  </a:cubicBezTo>
                  <a:cubicBezTo>
                    <a:pt x="11" y="8"/>
                    <a:pt x="8" y="11"/>
                    <a:pt x="5" y="11"/>
                  </a:cubicBezTo>
                  <a:cubicBezTo>
                    <a:pt x="3" y="11"/>
                    <a:pt x="2" y="10"/>
                    <a:pt x="1" y="9"/>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5" name="Rectangle 366">
              <a:extLst>
                <a:ext uri="{FF2B5EF4-FFF2-40B4-BE49-F238E27FC236}">
                  <a16:creationId xmlns:a16="http://schemas.microsoft.com/office/drawing/2014/main" id="{DB380FB7-2572-3805-81EF-80E86AB2DE03}"/>
                </a:ext>
              </a:extLst>
            </p:cNvPr>
            <p:cNvSpPr>
              <a:spLocks noChangeArrowheads="1"/>
            </p:cNvSpPr>
            <p:nvPr/>
          </p:nvSpPr>
          <p:spPr bwMode="auto">
            <a:xfrm>
              <a:off x="3990976" y="4121150"/>
              <a:ext cx="376238" cy="31750"/>
            </a:xfrm>
            <a:prstGeom prst="rect">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6" name="Freeform 367">
              <a:extLst>
                <a:ext uri="{FF2B5EF4-FFF2-40B4-BE49-F238E27FC236}">
                  <a16:creationId xmlns:a16="http://schemas.microsoft.com/office/drawing/2014/main" id="{D2454353-9868-8471-399E-FF4FD90D2E10}"/>
                </a:ext>
              </a:extLst>
            </p:cNvPr>
            <p:cNvSpPr>
              <a:spLocks/>
            </p:cNvSpPr>
            <p:nvPr/>
          </p:nvSpPr>
          <p:spPr bwMode="auto">
            <a:xfrm>
              <a:off x="4016376" y="4152900"/>
              <a:ext cx="325438" cy="303212"/>
            </a:xfrm>
            <a:custGeom>
              <a:avLst/>
              <a:gdLst>
                <a:gd name="T0" fmla="*/ 0 w 205"/>
                <a:gd name="T1" fmla="*/ 99 h 191"/>
                <a:gd name="T2" fmla="*/ 0 w 205"/>
                <a:gd name="T3" fmla="*/ 0 h 191"/>
                <a:gd name="T4" fmla="*/ 205 w 205"/>
                <a:gd name="T5" fmla="*/ 0 h 191"/>
                <a:gd name="T6" fmla="*/ 205 w 205"/>
                <a:gd name="T7" fmla="*/ 191 h 191"/>
                <a:gd name="T8" fmla="*/ 0 w 205"/>
                <a:gd name="T9" fmla="*/ 191 h 191"/>
                <a:gd name="T10" fmla="*/ 0 w 205"/>
                <a:gd name="T11" fmla="*/ 155 h 191"/>
              </a:gdLst>
              <a:ahLst/>
              <a:cxnLst>
                <a:cxn ang="0">
                  <a:pos x="T0" y="T1"/>
                </a:cxn>
                <a:cxn ang="0">
                  <a:pos x="T2" y="T3"/>
                </a:cxn>
                <a:cxn ang="0">
                  <a:pos x="T4" y="T5"/>
                </a:cxn>
                <a:cxn ang="0">
                  <a:pos x="T6" y="T7"/>
                </a:cxn>
                <a:cxn ang="0">
                  <a:pos x="T8" y="T9"/>
                </a:cxn>
                <a:cxn ang="0">
                  <a:pos x="T10" y="T11"/>
                </a:cxn>
              </a:cxnLst>
              <a:rect l="0" t="0" r="r" b="b"/>
              <a:pathLst>
                <a:path w="205" h="191">
                  <a:moveTo>
                    <a:pt x="0" y="99"/>
                  </a:moveTo>
                  <a:lnTo>
                    <a:pt x="0" y="0"/>
                  </a:lnTo>
                  <a:lnTo>
                    <a:pt x="205" y="0"/>
                  </a:lnTo>
                  <a:lnTo>
                    <a:pt x="205" y="191"/>
                  </a:lnTo>
                  <a:lnTo>
                    <a:pt x="0" y="191"/>
                  </a:lnTo>
                  <a:lnTo>
                    <a:pt x="0" y="155"/>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7" name="Line 368">
              <a:extLst>
                <a:ext uri="{FF2B5EF4-FFF2-40B4-BE49-F238E27FC236}">
                  <a16:creationId xmlns:a16="http://schemas.microsoft.com/office/drawing/2014/main" id="{C5DC58B4-131E-AC00-AB3A-FE454C140753}"/>
                </a:ext>
              </a:extLst>
            </p:cNvPr>
            <p:cNvSpPr>
              <a:spLocks noChangeShapeType="1"/>
            </p:cNvSpPr>
            <p:nvPr/>
          </p:nvSpPr>
          <p:spPr bwMode="auto">
            <a:xfrm>
              <a:off x="4000501" y="4456113"/>
              <a:ext cx="360363"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8" name="Freeform 369">
              <a:extLst>
                <a:ext uri="{FF2B5EF4-FFF2-40B4-BE49-F238E27FC236}">
                  <a16:creationId xmlns:a16="http://schemas.microsoft.com/office/drawing/2014/main" id="{23A019F4-6847-091B-6BD1-E037F2B076FE}"/>
                </a:ext>
              </a:extLst>
            </p:cNvPr>
            <p:cNvSpPr>
              <a:spLocks/>
            </p:cNvSpPr>
            <p:nvPr/>
          </p:nvSpPr>
          <p:spPr bwMode="auto">
            <a:xfrm>
              <a:off x="4111626" y="4610100"/>
              <a:ext cx="123825" cy="41275"/>
            </a:xfrm>
            <a:custGeom>
              <a:avLst/>
              <a:gdLst>
                <a:gd name="T0" fmla="*/ 0 w 78"/>
                <a:gd name="T1" fmla="*/ 26 h 26"/>
                <a:gd name="T2" fmla="*/ 40 w 78"/>
                <a:gd name="T3" fmla="*/ 0 h 26"/>
                <a:gd name="T4" fmla="*/ 78 w 78"/>
                <a:gd name="T5" fmla="*/ 26 h 26"/>
              </a:gdLst>
              <a:ahLst/>
              <a:cxnLst>
                <a:cxn ang="0">
                  <a:pos x="T0" y="T1"/>
                </a:cxn>
                <a:cxn ang="0">
                  <a:pos x="T2" y="T3"/>
                </a:cxn>
                <a:cxn ang="0">
                  <a:pos x="T4" y="T5"/>
                </a:cxn>
              </a:cxnLst>
              <a:rect l="0" t="0" r="r" b="b"/>
              <a:pathLst>
                <a:path w="78" h="26">
                  <a:moveTo>
                    <a:pt x="0" y="26"/>
                  </a:moveTo>
                  <a:lnTo>
                    <a:pt x="40" y="0"/>
                  </a:lnTo>
                  <a:lnTo>
                    <a:pt x="78" y="26"/>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9" name="Line 370">
              <a:extLst>
                <a:ext uri="{FF2B5EF4-FFF2-40B4-BE49-F238E27FC236}">
                  <a16:creationId xmlns:a16="http://schemas.microsoft.com/office/drawing/2014/main" id="{804BCCF3-9AD0-3862-7F97-2200F626BFD4}"/>
                </a:ext>
              </a:extLst>
            </p:cNvPr>
            <p:cNvSpPr>
              <a:spLocks noChangeShapeType="1"/>
            </p:cNvSpPr>
            <p:nvPr/>
          </p:nvSpPr>
          <p:spPr bwMode="auto">
            <a:xfrm flipV="1">
              <a:off x="4175126" y="4456113"/>
              <a:ext cx="0" cy="153987"/>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0" name="Freeform 371">
              <a:extLst>
                <a:ext uri="{FF2B5EF4-FFF2-40B4-BE49-F238E27FC236}">
                  <a16:creationId xmlns:a16="http://schemas.microsoft.com/office/drawing/2014/main" id="{C372BFF6-5806-651E-8123-5884F3E4C4B4}"/>
                </a:ext>
              </a:extLst>
            </p:cNvPr>
            <p:cNvSpPr>
              <a:spLocks/>
            </p:cNvSpPr>
            <p:nvPr/>
          </p:nvSpPr>
          <p:spPr bwMode="auto">
            <a:xfrm>
              <a:off x="4216401" y="4197350"/>
              <a:ext cx="76200" cy="217487"/>
            </a:xfrm>
            <a:custGeom>
              <a:avLst/>
              <a:gdLst>
                <a:gd name="T0" fmla="*/ 4 w 24"/>
                <a:gd name="T1" fmla="*/ 0 h 68"/>
                <a:gd name="T2" fmla="*/ 24 w 24"/>
                <a:gd name="T3" fmla="*/ 33 h 68"/>
                <a:gd name="T4" fmla="*/ 0 w 24"/>
                <a:gd name="T5" fmla="*/ 68 h 68"/>
              </a:gdLst>
              <a:ahLst/>
              <a:cxnLst>
                <a:cxn ang="0">
                  <a:pos x="T0" y="T1"/>
                </a:cxn>
                <a:cxn ang="0">
                  <a:pos x="T2" y="T3"/>
                </a:cxn>
                <a:cxn ang="0">
                  <a:pos x="T4" y="T5"/>
                </a:cxn>
              </a:cxnLst>
              <a:rect l="0" t="0" r="r" b="b"/>
              <a:pathLst>
                <a:path w="24" h="68">
                  <a:moveTo>
                    <a:pt x="4" y="0"/>
                  </a:moveTo>
                  <a:cubicBezTo>
                    <a:pt x="16" y="6"/>
                    <a:pt x="24" y="18"/>
                    <a:pt x="24" y="33"/>
                  </a:cubicBezTo>
                  <a:cubicBezTo>
                    <a:pt x="24" y="49"/>
                    <a:pt x="14" y="63"/>
                    <a:pt x="0" y="68"/>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1" name="Freeform 372">
              <a:extLst>
                <a:ext uri="{FF2B5EF4-FFF2-40B4-BE49-F238E27FC236}">
                  <a16:creationId xmlns:a16="http://schemas.microsoft.com/office/drawing/2014/main" id="{DC9A1A7C-E481-39EB-E49F-74BC7FE19BA5}"/>
                </a:ext>
              </a:extLst>
            </p:cNvPr>
            <p:cNvSpPr>
              <a:spLocks/>
            </p:cNvSpPr>
            <p:nvPr/>
          </p:nvSpPr>
          <p:spPr bwMode="auto">
            <a:xfrm>
              <a:off x="4171951" y="4181475"/>
              <a:ext cx="57150" cy="15875"/>
            </a:xfrm>
            <a:custGeom>
              <a:avLst/>
              <a:gdLst>
                <a:gd name="T0" fmla="*/ 0 w 18"/>
                <a:gd name="T1" fmla="*/ 0 h 5"/>
                <a:gd name="T2" fmla="*/ 18 w 18"/>
                <a:gd name="T3" fmla="*/ 5 h 5"/>
              </a:gdLst>
              <a:ahLst/>
              <a:cxnLst>
                <a:cxn ang="0">
                  <a:pos x="T0" y="T1"/>
                </a:cxn>
                <a:cxn ang="0">
                  <a:pos x="T2" y="T3"/>
                </a:cxn>
              </a:cxnLst>
              <a:rect l="0" t="0" r="r" b="b"/>
              <a:pathLst>
                <a:path w="18" h="5">
                  <a:moveTo>
                    <a:pt x="0" y="0"/>
                  </a:moveTo>
                  <a:cubicBezTo>
                    <a:pt x="6" y="0"/>
                    <a:pt x="12" y="2"/>
                    <a:pt x="18" y="5"/>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2" name="Freeform 373">
              <a:extLst>
                <a:ext uri="{FF2B5EF4-FFF2-40B4-BE49-F238E27FC236}">
                  <a16:creationId xmlns:a16="http://schemas.microsoft.com/office/drawing/2014/main" id="{43EC96E8-5884-0D70-893C-96AE98AD8494}"/>
                </a:ext>
              </a:extLst>
            </p:cNvPr>
            <p:cNvSpPr>
              <a:spLocks/>
            </p:cNvSpPr>
            <p:nvPr/>
          </p:nvSpPr>
          <p:spPr bwMode="auto">
            <a:xfrm>
              <a:off x="4054476" y="4191000"/>
              <a:ext cx="73025" cy="163512"/>
            </a:xfrm>
            <a:custGeom>
              <a:avLst/>
              <a:gdLst>
                <a:gd name="T0" fmla="*/ 3 w 23"/>
                <a:gd name="T1" fmla="*/ 51 h 51"/>
                <a:gd name="T2" fmla="*/ 0 w 23"/>
                <a:gd name="T3" fmla="*/ 35 h 51"/>
                <a:gd name="T4" fmla="*/ 23 w 23"/>
                <a:gd name="T5" fmla="*/ 0 h 51"/>
              </a:gdLst>
              <a:ahLst/>
              <a:cxnLst>
                <a:cxn ang="0">
                  <a:pos x="T0" y="T1"/>
                </a:cxn>
                <a:cxn ang="0">
                  <a:pos x="T2" y="T3"/>
                </a:cxn>
                <a:cxn ang="0">
                  <a:pos x="T4" y="T5"/>
                </a:cxn>
              </a:cxnLst>
              <a:rect l="0" t="0" r="r" b="b"/>
              <a:pathLst>
                <a:path w="23" h="51">
                  <a:moveTo>
                    <a:pt x="3" y="51"/>
                  </a:moveTo>
                  <a:cubicBezTo>
                    <a:pt x="1" y="46"/>
                    <a:pt x="0" y="41"/>
                    <a:pt x="0" y="35"/>
                  </a:cubicBezTo>
                  <a:cubicBezTo>
                    <a:pt x="0" y="19"/>
                    <a:pt x="9" y="6"/>
                    <a:pt x="23"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3" name="Freeform 374">
              <a:extLst>
                <a:ext uri="{FF2B5EF4-FFF2-40B4-BE49-F238E27FC236}">
                  <a16:creationId xmlns:a16="http://schemas.microsoft.com/office/drawing/2014/main" id="{90719D79-222F-DC1D-C041-D215ACEEEE90}"/>
                </a:ext>
              </a:extLst>
            </p:cNvPr>
            <p:cNvSpPr>
              <a:spLocks/>
            </p:cNvSpPr>
            <p:nvPr/>
          </p:nvSpPr>
          <p:spPr bwMode="auto">
            <a:xfrm>
              <a:off x="4111626" y="4405313"/>
              <a:ext cx="34925" cy="15875"/>
            </a:xfrm>
            <a:custGeom>
              <a:avLst/>
              <a:gdLst>
                <a:gd name="T0" fmla="*/ 11 w 11"/>
                <a:gd name="T1" fmla="*/ 5 h 5"/>
                <a:gd name="T2" fmla="*/ 0 w 11"/>
                <a:gd name="T3" fmla="*/ 0 h 5"/>
              </a:gdLst>
              <a:ahLst/>
              <a:cxnLst>
                <a:cxn ang="0">
                  <a:pos x="T0" y="T1"/>
                </a:cxn>
                <a:cxn ang="0">
                  <a:pos x="T2" y="T3"/>
                </a:cxn>
              </a:cxnLst>
              <a:rect l="0" t="0" r="r" b="b"/>
              <a:pathLst>
                <a:path w="11" h="5">
                  <a:moveTo>
                    <a:pt x="11" y="5"/>
                  </a:moveTo>
                  <a:cubicBezTo>
                    <a:pt x="7" y="4"/>
                    <a:pt x="3" y="2"/>
                    <a:pt x="0"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4" name="Line 375">
              <a:extLst>
                <a:ext uri="{FF2B5EF4-FFF2-40B4-BE49-F238E27FC236}">
                  <a16:creationId xmlns:a16="http://schemas.microsoft.com/office/drawing/2014/main" id="{049C6FA6-F9CF-F669-1B3B-40954F37DE4B}"/>
                </a:ext>
              </a:extLst>
            </p:cNvPr>
            <p:cNvSpPr>
              <a:spLocks noChangeShapeType="1"/>
            </p:cNvSpPr>
            <p:nvPr/>
          </p:nvSpPr>
          <p:spPr bwMode="auto">
            <a:xfrm flipV="1">
              <a:off x="4133851" y="4273550"/>
              <a:ext cx="0" cy="36512"/>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5" name="Line 376">
              <a:extLst>
                <a:ext uri="{FF2B5EF4-FFF2-40B4-BE49-F238E27FC236}">
                  <a16:creationId xmlns:a16="http://schemas.microsoft.com/office/drawing/2014/main" id="{04B4474E-C126-1A56-F7E2-66FCD86617A2}"/>
                </a:ext>
              </a:extLst>
            </p:cNvPr>
            <p:cNvSpPr>
              <a:spLocks noChangeShapeType="1"/>
            </p:cNvSpPr>
            <p:nvPr/>
          </p:nvSpPr>
          <p:spPr bwMode="auto">
            <a:xfrm>
              <a:off x="4060826" y="4341813"/>
              <a:ext cx="38100"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6" name="Freeform 377">
              <a:extLst>
                <a:ext uri="{FF2B5EF4-FFF2-40B4-BE49-F238E27FC236}">
                  <a16:creationId xmlns:a16="http://schemas.microsoft.com/office/drawing/2014/main" id="{0DBBC297-8EB7-103A-96B2-CB60C67BB0CB}"/>
                </a:ext>
              </a:extLst>
            </p:cNvPr>
            <p:cNvSpPr>
              <a:spLocks/>
            </p:cNvSpPr>
            <p:nvPr/>
          </p:nvSpPr>
          <p:spPr bwMode="auto">
            <a:xfrm>
              <a:off x="4181476" y="4300538"/>
              <a:ext cx="107950" cy="69850"/>
            </a:xfrm>
            <a:custGeom>
              <a:avLst/>
              <a:gdLst>
                <a:gd name="T0" fmla="*/ 34 w 34"/>
                <a:gd name="T1" fmla="*/ 0 h 22"/>
                <a:gd name="T2" fmla="*/ 3 w 34"/>
                <a:gd name="T3" fmla="*/ 0 h 22"/>
                <a:gd name="T4" fmla="*/ 0 w 34"/>
                <a:gd name="T5" fmla="*/ 3 h 22"/>
                <a:gd name="T6" fmla="*/ 0 w 34"/>
                <a:gd name="T7" fmla="*/ 22 h 22"/>
              </a:gdLst>
              <a:ahLst/>
              <a:cxnLst>
                <a:cxn ang="0">
                  <a:pos x="T0" y="T1"/>
                </a:cxn>
                <a:cxn ang="0">
                  <a:pos x="T2" y="T3"/>
                </a:cxn>
                <a:cxn ang="0">
                  <a:pos x="T4" y="T5"/>
                </a:cxn>
                <a:cxn ang="0">
                  <a:pos x="T6" y="T7"/>
                </a:cxn>
              </a:cxnLst>
              <a:rect l="0" t="0" r="r" b="b"/>
              <a:pathLst>
                <a:path w="34" h="22">
                  <a:moveTo>
                    <a:pt x="34" y="0"/>
                  </a:moveTo>
                  <a:cubicBezTo>
                    <a:pt x="3" y="0"/>
                    <a:pt x="3" y="0"/>
                    <a:pt x="3" y="0"/>
                  </a:cubicBezTo>
                  <a:cubicBezTo>
                    <a:pt x="1" y="0"/>
                    <a:pt x="0" y="2"/>
                    <a:pt x="0" y="3"/>
                  </a:cubicBezTo>
                  <a:cubicBezTo>
                    <a:pt x="0" y="22"/>
                    <a:pt x="0" y="22"/>
                    <a:pt x="0" y="22"/>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7" name="Freeform 378">
              <a:extLst>
                <a:ext uri="{FF2B5EF4-FFF2-40B4-BE49-F238E27FC236}">
                  <a16:creationId xmlns:a16="http://schemas.microsoft.com/office/drawing/2014/main" id="{03D54ED7-7B47-D864-C9B2-58D487D51F06}"/>
                </a:ext>
              </a:extLst>
            </p:cNvPr>
            <p:cNvSpPr>
              <a:spLocks/>
            </p:cNvSpPr>
            <p:nvPr/>
          </p:nvSpPr>
          <p:spPr bwMode="auto">
            <a:xfrm>
              <a:off x="4213226" y="4219575"/>
              <a:ext cx="47625" cy="31750"/>
            </a:xfrm>
            <a:custGeom>
              <a:avLst/>
              <a:gdLst>
                <a:gd name="T0" fmla="*/ 15 w 15"/>
                <a:gd name="T1" fmla="*/ 0 h 10"/>
                <a:gd name="T2" fmla="*/ 3 w 15"/>
                <a:gd name="T3" fmla="*/ 0 h 10"/>
                <a:gd name="T4" fmla="*/ 0 w 15"/>
                <a:gd name="T5" fmla="*/ 4 h 10"/>
                <a:gd name="T6" fmla="*/ 0 w 15"/>
                <a:gd name="T7" fmla="*/ 10 h 10"/>
              </a:gdLst>
              <a:ahLst/>
              <a:cxnLst>
                <a:cxn ang="0">
                  <a:pos x="T0" y="T1"/>
                </a:cxn>
                <a:cxn ang="0">
                  <a:pos x="T2" y="T3"/>
                </a:cxn>
                <a:cxn ang="0">
                  <a:pos x="T4" y="T5"/>
                </a:cxn>
                <a:cxn ang="0">
                  <a:pos x="T6" y="T7"/>
                </a:cxn>
              </a:cxnLst>
              <a:rect l="0" t="0" r="r" b="b"/>
              <a:pathLst>
                <a:path w="15" h="10">
                  <a:moveTo>
                    <a:pt x="15" y="0"/>
                  </a:moveTo>
                  <a:cubicBezTo>
                    <a:pt x="3" y="0"/>
                    <a:pt x="3" y="0"/>
                    <a:pt x="3" y="0"/>
                  </a:cubicBezTo>
                  <a:cubicBezTo>
                    <a:pt x="1" y="0"/>
                    <a:pt x="0" y="2"/>
                    <a:pt x="0" y="4"/>
                  </a:cubicBezTo>
                  <a:cubicBezTo>
                    <a:pt x="0" y="10"/>
                    <a:pt x="0" y="10"/>
                    <a:pt x="0" y="1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8" name="Freeform 379">
              <a:extLst>
                <a:ext uri="{FF2B5EF4-FFF2-40B4-BE49-F238E27FC236}">
                  <a16:creationId xmlns:a16="http://schemas.microsoft.com/office/drawing/2014/main" id="{0C6BB267-5626-824C-9599-FCBE42811310}"/>
                </a:ext>
              </a:extLst>
            </p:cNvPr>
            <p:cNvSpPr>
              <a:spLocks/>
            </p:cNvSpPr>
            <p:nvPr/>
          </p:nvSpPr>
          <p:spPr bwMode="auto">
            <a:xfrm>
              <a:off x="4095751" y="4181475"/>
              <a:ext cx="76200" cy="112712"/>
            </a:xfrm>
            <a:custGeom>
              <a:avLst/>
              <a:gdLst>
                <a:gd name="T0" fmla="*/ 0 w 24"/>
                <a:gd name="T1" fmla="*/ 35 h 35"/>
                <a:gd name="T2" fmla="*/ 0 w 24"/>
                <a:gd name="T3" fmla="*/ 16 h 35"/>
                <a:gd name="T4" fmla="*/ 3 w 24"/>
                <a:gd name="T5" fmla="*/ 13 h 35"/>
                <a:gd name="T6" fmla="*/ 21 w 24"/>
                <a:gd name="T7" fmla="*/ 13 h 35"/>
                <a:gd name="T8" fmla="*/ 24 w 24"/>
                <a:gd name="T9" fmla="*/ 10 h 35"/>
                <a:gd name="T10" fmla="*/ 24 w 24"/>
                <a:gd name="T11" fmla="*/ 0 h 35"/>
              </a:gdLst>
              <a:ahLst/>
              <a:cxnLst>
                <a:cxn ang="0">
                  <a:pos x="T0" y="T1"/>
                </a:cxn>
                <a:cxn ang="0">
                  <a:pos x="T2" y="T3"/>
                </a:cxn>
                <a:cxn ang="0">
                  <a:pos x="T4" y="T5"/>
                </a:cxn>
                <a:cxn ang="0">
                  <a:pos x="T6" y="T7"/>
                </a:cxn>
                <a:cxn ang="0">
                  <a:pos x="T8" y="T9"/>
                </a:cxn>
                <a:cxn ang="0">
                  <a:pos x="T10" y="T11"/>
                </a:cxn>
              </a:cxnLst>
              <a:rect l="0" t="0" r="r" b="b"/>
              <a:pathLst>
                <a:path w="24" h="35">
                  <a:moveTo>
                    <a:pt x="0" y="35"/>
                  </a:moveTo>
                  <a:cubicBezTo>
                    <a:pt x="0" y="16"/>
                    <a:pt x="0" y="16"/>
                    <a:pt x="0" y="16"/>
                  </a:cubicBezTo>
                  <a:cubicBezTo>
                    <a:pt x="0" y="15"/>
                    <a:pt x="2" y="13"/>
                    <a:pt x="3" y="13"/>
                  </a:cubicBezTo>
                  <a:cubicBezTo>
                    <a:pt x="21" y="13"/>
                    <a:pt x="21" y="13"/>
                    <a:pt x="21" y="13"/>
                  </a:cubicBezTo>
                  <a:cubicBezTo>
                    <a:pt x="23" y="13"/>
                    <a:pt x="24" y="12"/>
                    <a:pt x="24" y="10"/>
                  </a:cubicBezTo>
                  <a:cubicBezTo>
                    <a:pt x="24" y="0"/>
                    <a:pt x="24" y="0"/>
                    <a:pt x="24" y="0"/>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9" name="Freeform 380">
              <a:extLst>
                <a:ext uri="{FF2B5EF4-FFF2-40B4-BE49-F238E27FC236}">
                  <a16:creationId xmlns:a16="http://schemas.microsoft.com/office/drawing/2014/main" id="{C31F8665-1010-31C7-1D4D-79B4896EBD8F}"/>
                </a:ext>
              </a:extLst>
            </p:cNvPr>
            <p:cNvSpPr>
              <a:spLocks/>
            </p:cNvSpPr>
            <p:nvPr/>
          </p:nvSpPr>
          <p:spPr bwMode="auto">
            <a:xfrm>
              <a:off x="4216401" y="4341813"/>
              <a:ext cx="34925" cy="73025"/>
            </a:xfrm>
            <a:custGeom>
              <a:avLst/>
              <a:gdLst>
                <a:gd name="T0" fmla="*/ 2 w 11"/>
                <a:gd name="T1" fmla="*/ 0 h 23"/>
                <a:gd name="T2" fmla="*/ 8 w 11"/>
                <a:gd name="T3" fmla="*/ 0 h 23"/>
                <a:gd name="T4" fmla="*/ 11 w 11"/>
                <a:gd name="T5" fmla="*/ 3 h 23"/>
                <a:gd name="T6" fmla="*/ 11 w 11"/>
                <a:gd name="T7" fmla="*/ 8 h 23"/>
                <a:gd name="T8" fmla="*/ 8 w 11"/>
                <a:gd name="T9" fmla="*/ 11 h 23"/>
                <a:gd name="T10" fmla="*/ 2 w 11"/>
                <a:gd name="T11" fmla="*/ 11 h 23"/>
                <a:gd name="T12" fmla="*/ 0 w 11"/>
                <a:gd name="T13" fmla="*/ 14 h 23"/>
                <a:gd name="T14" fmla="*/ 0 w 1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3">
                  <a:moveTo>
                    <a:pt x="2" y="0"/>
                  </a:moveTo>
                  <a:cubicBezTo>
                    <a:pt x="8" y="0"/>
                    <a:pt x="8" y="0"/>
                    <a:pt x="8" y="0"/>
                  </a:cubicBezTo>
                  <a:cubicBezTo>
                    <a:pt x="10" y="0"/>
                    <a:pt x="11" y="1"/>
                    <a:pt x="11" y="3"/>
                  </a:cubicBezTo>
                  <a:cubicBezTo>
                    <a:pt x="11" y="8"/>
                    <a:pt x="11" y="8"/>
                    <a:pt x="11" y="8"/>
                  </a:cubicBezTo>
                  <a:cubicBezTo>
                    <a:pt x="11" y="10"/>
                    <a:pt x="9" y="11"/>
                    <a:pt x="8" y="11"/>
                  </a:cubicBezTo>
                  <a:cubicBezTo>
                    <a:pt x="2" y="11"/>
                    <a:pt x="2" y="11"/>
                    <a:pt x="2" y="11"/>
                  </a:cubicBezTo>
                  <a:cubicBezTo>
                    <a:pt x="1" y="11"/>
                    <a:pt x="0" y="13"/>
                    <a:pt x="0" y="14"/>
                  </a:cubicBezTo>
                  <a:cubicBezTo>
                    <a:pt x="0" y="23"/>
                    <a:pt x="0" y="23"/>
                    <a:pt x="0" y="23"/>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0" name="Oval 381">
              <a:extLst>
                <a:ext uri="{FF2B5EF4-FFF2-40B4-BE49-F238E27FC236}">
                  <a16:creationId xmlns:a16="http://schemas.microsoft.com/office/drawing/2014/main" id="{AAB42FB7-ACD3-90B2-A6A1-9EB744E2ADEC}"/>
                </a:ext>
              </a:extLst>
            </p:cNvPr>
            <p:cNvSpPr>
              <a:spLocks noChangeArrowheads="1"/>
            </p:cNvSpPr>
            <p:nvPr/>
          </p:nvSpPr>
          <p:spPr bwMode="auto">
            <a:xfrm>
              <a:off x="4086226" y="4294188"/>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1" name="Oval 382">
              <a:extLst>
                <a:ext uri="{FF2B5EF4-FFF2-40B4-BE49-F238E27FC236}">
                  <a16:creationId xmlns:a16="http://schemas.microsoft.com/office/drawing/2014/main" id="{017DAF50-FB45-3FAA-2418-0FBDC63A77C7}"/>
                </a:ext>
              </a:extLst>
            </p:cNvPr>
            <p:cNvSpPr>
              <a:spLocks noChangeArrowheads="1"/>
            </p:cNvSpPr>
            <p:nvPr/>
          </p:nvSpPr>
          <p:spPr bwMode="auto">
            <a:xfrm>
              <a:off x="4124326" y="4251325"/>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2" name="Oval 383">
              <a:extLst>
                <a:ext uri="{FF2B5EF4-FFF2-40B4-BE49-F238E27FC236}">
                  <a16:creationId xmlns:a16="http://schemas.microsoft.com/office/drawing/2014/main" id="{653DED25-2516-53E2-2787-F6A6FF687CF9}"/>
                </a:ext>
              </a:extLst>
            </p:cNvPr>
            <p:cNvSpPr>
              <a:spLocks noChangeArrowheads="1"/>
            </p:cNvSpPr>
            <p:nvPr/>
          </p:nvSpPr>
          <p:spPr bwMode="auto">
            <a:xfrm>
              <a:off x="4200526" y="4251325"/>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3" name="Oval 384">
              <a:extLst>
                <a:ext uri="{FF2B5EF4-FFF2-40B4-BE49-F238E27FC236}">
                  <a16:creationId xmlns:a16="http://schemas.microsoft.com/office/drawing/2014/main" id="{D6536F74-F78C-79DC-F58D-60EB31555F7B}"/>
                </a:ext>
              </a:extLst>
            </p:cNvPr>
            <p:cNvSpPr>
              <a:spLocks noChangeArrowheads="1"/>
            </p:cNvSpPr>
            <p:nvPr/>
          </p:nvSpPr>
          <p:spPr bwMode="auto">
            <a:xfrm>
              <a:off x="4200526" y="4329113"/>
              <a:ext cx="22225" cy="25400"/>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4" name="Oval 385">
              <a:extLst>
                <a:ext uri="{FF2B5EF4-FFF2-40B4-BE49-F238E27FC236}">
                  <a16:creationId xmlns:a16="http://schemas.microsoft.com/office/drawing/2014/main" id="{89EC552F-D71E-3094-C518-6F5A77F3E221}"/>
                </a:ext>
              </a:extLst>
            </p:cNvPr>
            <p:cNvSpPr>
              <a:spLocks noChangeArrowheads="1"/>
            </p:cNvSpPr>
            <p:nvPr/>
          </p:nvSpPr>
          <p:spPr bwMode="auto">
            <a:xfrm>
              <a:off x="4171951" y="4370388"/>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5" name="Oval 386">
              <a:extLst>
                <a:ext uri="{FF2B5EF4-FFF2-40B4-BE49-F238E27FC236}">
                  <a16:creationId xmlns:a16="http://schemas.microsoft.com/office/drawing/2014/main" id="{2125BF8A-5D0B-28E9-B416-E78847A55FDE}"/>
                </a:ext>
              </a:extLst>
            </p:cNvPr>
            <p:cNvSpPr>
              <a:spLocks noChangeArrowheads="1"/>
            </p:cNvSpPr>
            <p:nvPr/>
          </p:nvSpPr>
          <p:spPr bwMode="auto">
            <a:xfrm>
              <a:off x="4124326" y="4360863"/>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6" name="Oval 387">
              <a:extLst>
                <a:ext uri="{FF2B5EF4-FFF2-40B4-BE49-F238E27FC236}">
                  <a16:creationId xmlns:a16="http://schemas.microsoft.com/office/drawing/2014/main" id="{9354C03C-B569-EFDB-2A28-5299C90F4BFE}"/>
                </a:ext>
              </a:extLst>
            </p:cNvPr>
            <p:cNvSpPr>
              <a:spLocks noChangeArrowheads="1"/>
            </p:cNvSpPr>
            <p:nvPr/>
          </p:nvSpPr>
          <p:spPr bwMode="auto">
            <a:xfrm>
              <a:off x="4127501" y="4175125"/>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7" name="Oval 388">
              <a:extLst>
                <a:ext uri="{FF2B5EF4-FFF2-40B4-BE49-F238E27FC236}">
                  <a16:creationId xmlns:a16="http://schemas.microsoft.com/office/drawing/2014/main" id="{11D3BC72-FEBB-A52D-A8C6-5AE9136C9F78}"/>
                </a:ext>
              </a:extLst>
            </p:cNvPr>
            <p:cNvSpPr>
              <a:spLocks noChangeArrowheads="1"/>
            </p:cNvSpPr>
            <p:nvPr/>
          </p:nvSpPr>
          <p:spPr bwMode="auto">
            <a:xfrm>
              <a:off x="4149726" y="4411663"/>
              <a:ext cx="22225" cy="22225"/>
            </a:xfrm>
            <a:prstGeom prst="ellipse">
              <a:avLst/>
            </a:pr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158" name="Groupe 157">
            <a:extLst>
              <a:ext uri="{FF2B5EF4-FFF2-40B4-BE49-F238E27FC236}">
                <a16:creationId xmlns:a16="http://schemas.microsoft.com/office/drawing/2014/main" id="{8DB91497-5C03-A033-2215-C50114CD982D}"/>
              </a:ext>
            </a:extLst>
          </p:cNvPr>
          <p:cNvGrpSpPr/>
          <p:nvPr/>
        </p:nvGrpSpPr>
        <p:grpSpPr>
          <a:xfrm>
            <a:off x="9119142" y="5980298"/>
            <a:ext cx="514350" cy="307976"/>
            <a:chOff x="4899026" y="2841625"/>
            <a:chExt cx="514350" cy="307976"/>
          </a:xfrm>
        </p:grpSpPr>
        <p:sp>
          <p:nvSpPr>
            <p:cNvPr id="159" name="Line 280">
              <a:extLst>
                <a:ext uri="{FF2B5EF4-FFF2-40B4-BE49-F238E27FC236}">
                  <a16:creationId xmlns:a16="http://schemas.microsoft.com/office/drawing/2014/main" id="{C140C53A-7ECC-F4B4-2985-D61FDD1DEE45}"/>
                </a:ext>
              </a:extLst>
            </p:cNvPr>
            <p:cNvSpPr>
              <a:spLocks noChangeShapeType="1"/>
            </p:cNvSpPr>
            <p:nvPr/>
          </p:nvSpPr>
          <p:spPr bwMode="auto">
            <a:xfrm flipH="1">
              <a:off x="5348288" y="2878138"/>
              <a:ext cx="14288" cy="9525"/>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0" name="Freeform 281">
              <a:extLst>
                <a:ext uri="{FF2B5EF4-FFF2-40B4-BE49-F238E27FC236}">
                  <a16:creationId xmlns:a16="http://schemas.microsoft.com/office/drawing/2014/main" id="{75D625B0-9BFB-743F-D9FA-F1B17B840DE4}"/>
                </a:ext>
              </a:extLst>
            </p:cNvPr>
            <p:cNvSpPr>
              <a:spLocks/>
            </p:cNvSpPr>
            <p:nvPr/>
          </p:nvSpPr>
          <p:spPr bwMode="auto">
            <a:xfrm>
              <a:off x="5273676" y="2897188"/>
              <a:ext cx="139700" cy="198438"/>
            </a:xfrm>
            <a:custGeom>
              <a:avLst/>
              <a:gdLst>
                <a:gd name="T0" fmla="*/ 36 w 88"/>
                <a:gd name="T1" fmla="*/ 0 h 125"/>
                <a:gd name="T2" fmla="*/ 0 w 88"/>
                <a:gd name="T3" fmla="*/ 23 h 125"/>
                <a:gd name="T4" fmla="*/ 56 w 88"/>
                <a:gd name="T5" fmla="*/ 125 h 125"/>
                <a:gd name="T6" fmla="*/ 88 w 88"/>
                <a:gd name="T7" fmla="*/ 104 h 125"/>
              </a:gdLst>
              <a:ahLst/>
              <a:cxnLst>
                <a:cxn ang="0">
                  <a:pos x="T0" y="T1"/>
                </a:cxn>
                <a:cxn ang="0">
                  <a:pos x="T2" y="T3"/>
                </a:cxn>
                <a:cxn ang="0">
                  <a:pos x="T4" y="T5"/>
                </a:cxn>
                <a:cxn ang="0">
                  <a:pos x="T6" y="T7"/>
                </a:cxn>
              </a:cxnLst>
              <a:rect l="0" t="0" r="r" b="b"/>
              <a:pathLst>
                <a:path w="88" h="125">
                  <a:moveTo>
                    <a:pt x="36" y="0"/>
                  </a:moveTo>
                  <a:lnTo>
                    <a:pt x="0" y="23"/>
                  </a:lnTo>
                  <a:lnTo>
                    <a:pt x="56" y="125"/>
                  </a:lnTo>
                  <a:lnTo>
                    <a:pt x="88" y="104"/>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1" name="Freeform 282">
              <a:extLst>
                <a:ext uri="{FF2B5EF4-FFF2-40B4-BE49-F238E27FC236}">
                  <a16:creationId xmlns:a16="http://schemas.microsoft.com/office/drawing/2014/main" id="{3F1FED22-3F62-05E6-C202-F2574D07CEE0}"/>
                </a:ext>
              </a:extLst>
            </p:cNvPr>
            <p:cNvSpPr>
              <a:spLocks/>
            </p:cNvSpPr>
            <p:nvPr/>
          </p:nvSpPr>
          <p:spPr bwMode="auto">
            <a:xfrm>
              <a:off x="5254626" y="2943225"/>
              <a:ext cx="71438" cy="136525"/>
            </a:xfrm>
            <a:custGeom>
              <a:avLst/>
              <a:gdLst>
                <a:gd name="T0" fmla="*/ 14 w 45"/>
                <a:gd name="T1" fmla="*/ 0 h 86"/>
                <a:gd name="T2" fmla="*/ 0 w 45"/>
                <a:gd name="T3" fmla="*/ 8 h 86"/>
                <a:gd name="T4" fmla="*/ 45 w 45"/>
                <a:gd name="T5" fmla="*/ 86 h 86"/>
              </a:gdLst>
              <a:ahLst/>
              <a:cxnLst>
                <a:cxn ang="0">
                  <a:pos x="T0" y="T1"/>
                </a:cxn>
                <a:cxn ang="0">
                  <a:pos x="T2" y="T3"/>
                </a:cxn>
                <a:cxn ang="0">
                  <a:pos x="T4" y="T5"/>
                </a:cxn>
              </a:cxnLst>
              <a:rect l="0" t="0" r="r" b="b"/>
              <a:pathLst>
                <a:path w="45" h="86">
                  <a:moveTo>
                    <a:pt x="14" y="0"/>
                  </a:moveTo>
                  <a:lnTo>
                    <a:pt x="0" y="8"/>
                  </a:lnTo>
                  <a:lnTo>
                    <a:pt x="45" y="86"/>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2" name="Line 283">
              <a:extLst>
                <a:ext uri="{FF2B5EF4-FFF2-40B4-BE49-F238E27FC236}">
                  <a16:creationId xmlns:a16="http://schemas.microsoft.com/office/drawing/2014/main" id="{D2635A48-4A20-26B0-3334-49B962594FE8}"/>
                </a:ext>
              </a:extLst>
            </p:cNvPr>
            <p:cNvSpPr>
              <a:spLocks noChangeShapeType="1"/>
            </p:cNvSpPr>
            <p:nvPr/>
          </p:nvSpPr>
          <p:spPr bwMode="auto">
            <a:xfrm flipH="1">
              <a:off x="5207001" y="2959100"/>
              <a:ext cx="47625" cy="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3" name="Freeform 284">
              <a:extLst>
                <a:ext uri="{FF2B5EF4-FFF2-40B4-BE49-F238E27FC236}">
                  <a16:creationId xmlns:a16="http://schemas.microsoft.com/office/drawing/2014/main" id="{A8A66B99-00B9-064C-E78D-1BE0309D63F3}"/>
                </a:ext>
              </a:extLst>
            </p:cNvPr>
            <p:cNvSpPr>
              <a:spLocks/>
            </p:cNvSpPr>
            <p:nvPr/>
          </p:nvSpPr>
          <p:spPr bwMode="auto">
            <a:xfrm>
              <a:off x="5078413" y="2933700"/>
              <a:ext cx="141288" cy="71438"/>
            </a:xfrm>
            <a:custGeom>
              <a:avLst/>
              <a:gdLst>
                <a:gd name="T0" fmla="*/ 0 w 80"/>
                <a:gd name="T1" fmla="*/ 29 h 39"/>
                <a:gd name="T2" fmla="*/ 33 w 80"/>
                <a:gd name="T3" fmla="*/ 1 h 39"/>
                <a:gd name="T4" fmla="*/ 62 w 80"/>
                <a:gd name="T5" fmla="*/ 0 h 39"/>
                <a:gd name="T6" fmla="*/ 80 w 80"/>
                <a:gd name="T7" fmla="*/ 27 h 39"/>
                <a:gd name="T8" fmla="*/ 44 w 80"/>
                <a:gd name="T9" fmla="*/ 14 h 39"/>
              </a:gdLst>
              <a:ahLst/>
              <a:cxnLst>
                <a:cxn ang="0">
                  <a:pos x="T0" y="T1"/>
                </a:cxn>
                <a:cxn ang="0">
                  <a:pos x="T2" y="T3"/>
                </a:cxn>
                <a:cxn ang="0">
                  <a:pos x="T4" y="T5"/>
                </a:cxn>
                <a:cxn ang="0">
                  <a:pos x="T6" y="T7"/>
                </a:cxn>
                <a:cxn ang="0">
                  <a:pos x="T8" y="T9"/>
                </a:cxn>
              </a:cxnLst>
              <a:rect l="0" t="0" r="r" b="b"/>
              <a:pathLst>
                <a:path w="80" h="39">
                  <a:moveTo>
                    <a:pt x="0" y="29"/>
                  </a:moveTo>
                  <a:cubicBezTo>
                    <a:pt x="33" y="1"/>
                    <a:pt x="33" y="1"/>
                    <a:pt x="33" y="1"/>
                  </a:cubicBezTo>
                  <a:cubicBezTo>
                    <a:pt x="62" y="0"/>
                    <a:pt x="62" y="0"/>
                    <a:pt x="62" y="0"/>
                  </a:cubicBezTo>
                  <a:cubicBezTo>
                    <a:pt x="80" y="27"/>
                    <a:pt x="80" y="27"/>
                    <a:pt x="80" y="27"/>
                  </a:cubicBezTo>
                  <a:cubicBezTo>
                    <a:pt x="80" y="27"/>
                    <a:pt x="63" y="39"/>
                    <a:pt x="44" y="14"/>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4" name="Freeform 285">
              <a:extLst>
                <a:ext uri="{FF2B5EF4-FFF2-40B4-BE49-F238E27FC236}">
                  <a16:creationId xmlns:a16="http://schemas.microsoft.com/office/drawing/2014/main" id="{E239BF36-9789-DCDF-F754-586EBCBF2A6F}"/>
                </a:ext>
              </a:extLst>
            </p:cNvPr>
            <p:cNvSpPr>
              <a:spLocks/>
            </p:cNvSpPr>
            <p:nvPr/>
          </p:nvSpPr>
          <p:spPr bwMode="auto">
            <a:xfrm>
              <a:off x="5059363" y="2970213"/>
              <a:ext cx="101600" cy="117475"/>
            </a:xfrm>
            <a:custGeom>
              <a:avLst/>
              <a:gdLst>
                <a:gd name="T0" fmla="*/ 58 w 58"/>
                <a:gd name="T1" fmla="*/ 0 h 64"/>
                <a:gd name="T2" fmla="*/ 4 w 58"/>
                <a:gd name="T3" fmla="*/ 46 h 64"/>
                <a:gd name="T4" fmla="*/ 4 w 58"/>
                <a:gd name="T5" fmla="*/ 60 h 64"/>
                <a:gd name="T6" fmla="*/ 4 w 58"/>
                <a:gd name="T7" fmla="*/ 60 h 64"/>
                <a:gd name="T8" fmla="*/ 18 w 58"/>
                <a:gd name="T9" fmla="*/ 61 h 64"/>
              </a:gdLst>
              <a:ahLst/>
              <a:cxnLst>
                <a:cxn ang="0">
                  <a:pos x="T0" y="T1"/>
                </a:cxn>
                <a:cxn ang="0">
                  <a:pos x="T2" y="T3"/>
                </a:cxn>
                <a:cxn ang="0">
                  <a:pos x="T4" y="T5"/>
                </a:cxn>
                <a:cxn ang="0">
                  <a:pos x="T6" y="T7"/>
                </a:cxn>
                <a:cxn ang="0">
                  <a:pos x="T8" y="T9"/>
                </a:cxn>
              </a:cxnLst>
              <a:rect l="0" t="0" r="r" b="b"/>
              <a:pathLst>
                <a:path w="58" h="64">
                  <a:moveTo>
                    <a:pt x="58" y="0"/>
                  </a:moveTo>
                  <a:cubicBezTo>
                    <a:pt x="4" y="46"/>
                    <a:pt x="4" y="46"/>
                    <a:pt x="4" y="46"/>
                  </a:cubicBezTo>
                  <a:cubicBezTo>
                    <a:pt x="0" y="50"/>
                    <a:pt x="0" y="56"/>
                    <a:pt x="4" y="60"/>
                  </a:cubicBezTo>
                  <a:cubicBezTo>
                    <a:pt x="4" y="60"/>
                    <a:pt x="4" y="60"/>
                    <a:pt x="4" y="60"/>
                  </a:cubicBezTo>
                  <a:cubicBezTo>
                    <a:pt x="7" y="64"/>
                    <a:pt x="14" y="64"/>
                    <a:pt x="18" y="61"/>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5" name="Freeform 286">
              <a:extLst>
                <a:ext uri="{FF2B5EF4-FFF2-40B4-BE49-F238E27FC236}">
                  <a16:creationId xmlns:a16="http://schemas.microsoft.com/office/drawing/2014/main" id="{0029DC26-3CA3-6E57-BF6C-826E9CA5A999}"/>
                </a:ext>
              </a:extLst>
            </p:cNvPr>
            <p:cNvSpPr>
              <a:spLocks/>
            </p:cNvSpPr>
            <p:nvPr/>
          </p:nvSpPr>
          <p:spPr bwMode="auto">
            <a:xfrm>
              <a:off x="5087938" y="3044825"/>
              <a:ext cx="39688" cy="65088"/>
            </a:xfrm>
            <a:custGeom>
              <a:avLst/>
              <a:gdLst>
                <a:gd name="T0" fmla="*/ 23 w 23"/>
                <a:gd name="T1" fmla="*/ 0 h 35"/>
                <a:gd name="T2" fmla="*/ 4 w 23"/>
                <a:gd name="T3" fmla="*/ 16 h 35"/>
                <a:gd name="T4" fmla="*/ 4 w 23"/>
                <a:gd name="T5" fmla="*/ 30 h 35"/>
                <a:gd name="T6" fmla="*/ 4 w 23"/>
                <a:gd name="T7" fmla="*/ 30 h 35"/>
                <a:gd name="T8" fmla="*/ 18 w 23"/>
                <a:gd name="T9" fmla="*/ 31 h 35"/>
              </a:gdLst>
              <a:ahLst/>
              <a:cxnLst>
                <a:cxn ang="0">
                  <a:pos x="T0" y="T1"/>
                </a:cxn>
                <a:cxn ang="0">
                  <a:pos x="T2" y="T3"/>
                </a:cxn>
                <a:cxn ang="0">
                  <a:pos x="T4" y="T5"/>
                </a:cxn>
                <a:cxn ang="0">
                  <a:pos x="T6" y="T7"/>
                </a:cxn>
                <a:cxn ang="0">
                  <a:pos x="T8" y="T9"/>
                </a:cxn>
              </a:cxnLst>
              <a:rect l="0" t="0" r="r" b="b"/>
              <a:pathLst>
                <a:path w="23" h="35">
                  <a:moveTo>
                    <a:pt x="23" y="0"/>
                  </a:moveTo>
                  <a:cubicBezTo>
                    <a:pt x="4" y="16"/>
                    <a:pt x="4" y="16"/>
                    <a:pt x="4" y="16"/>
                  </a:cubicBezTo>
                  <a:cubicBezTo>
                    <a:pt x="0" y="20"/>
                    <a:pt x="0" y="26"/>
                    <a:pt x="4" y="30"/>
                  </a:cubicBezTo>
                  <a:cubicBezTo>
                    <a:pt x="4" y="30"/>
                    <a:pt x="4" y="30"/>
                    <a:pt x="4" y="30"/>
                  </a:cubicBezTo>
                  <a:cubicBezTo>
                    <a:pt x="7" y="34"/>
                    <a:pt x="13" y="35"/>
                    <a:pt x="18" y="31"/>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6" name="Freeform 287">
              <a:extLst>
                <a:ext uri="{FF2B5EF4-FFF2-40B4-BE49-F238E27FC236}">
                  <a16:creationId xmlns:a16="http://schemas.microsoft.com/office/drawing/2014/main" id="{067E85E6-DAC0-C679-7B00-3FE5C7F443CF}"/>
                </a:ext>
              </a:extLst>
            </p:cNvPr>
            <p:cNvSpPr>
              <a:spLocks/>
            </p:cNvSpPr>
            <p:nvPr/>
          </p:nvSpPr>
          <p:spPr bwMode="auto">
            <a:xfrm>
              <a:off x="5118101" y="3073400"/>
              <a:ext cx="30163" cy="52388"/>
            </a:xfrm>
            <a:custGeom>
              <a:avLst/>
              <a:gdLst>
                <a:gd name="T0" fmla="*/ 15 w 18"/>
                <a:gd name="T1" fmla="*/ 0 h 29"/>
                <a:gd name="T2" fmla="*/ 5 w 18"/>
                <a:gd name="T3" fmla="*/ 10 h 29"/>
                <a:gd name="T4" fmla="*/ 4 w 18"/>
                <a:gd name="T5" fmla="*/ 24 h 29"/>
                <a:gd name="T6" fmla="*/ 4 w 18"/>
                <a:gd name="T7" fmla="*/ 24 h 29"/>
                <a:gd name="T8" fmla="*/ 18 w 18"/>
                <a:gd name="T9" fmla="*/ 25 h 29"/>
              </a:gdLst>
              <a:ahLst/>
              <a:cxnLst>
                <a:cxn ang="0">
                  <a:pos x="T0" y="T1"/>
                </a:cxn>
                <a:cxn ang="0">
                  <a:pos x="T2" y="T3"/>
                </a:cxn>
                <a:cxn ang="0">
                  <a:pos x="T4" y="T5"/>
                </a:cxn>
                <a:cxn ang="0">
                  <a:pos x="T6" y="T7"/>
                </a:cxn>
                <a:cxn ang="0">
                  <a:pos x="T8" y="T9"/>
                </a:cxn>
              </a:cxnLst>
              <a:rect l="0" t="0" r="r" b="b"/>
              <a:pathLst>
                <a:path w="18" h="29">
                  <a:moveTo>
                    <a:pt x="15" y="0"/>
                  </a:moveTo>
                  <a:cubicBezTo>
                    <a:pt x="5" y="10"/>
                    <a:pt x="5" y="10"/>
                    <a:pt x="5" y="10"/>
                  </a:cubicBezTo>
                  <a:cubicBezTo>
                    <a:pt x="1" y="14"/>
                    <a:pt x="0" y="20"/>
                    <a:pt x="4" y="24"/>
                  </a:cubicBezTo>
                  <a:cubicBezTo>
                    <a:pt x="4" y="24"/>
                    <a:pt x="4" y="24"/>
                    <a:pt x="4" y="24"/>
                  </a:cubicBezTo>
                  <a:cubicBezTo>
                    <a:pt x="7" y="28"/>
                    <a:pt x="14" y="29"/>
                    <a:pt x="18" y="25"/>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7" name="Freeform 288">
              <a:extLst>
                <a:ext uri="{FF2B5EF4-FFF2-40B4-BE49-F238E27FC236}">
                  <a16:creationId xmlns:a16="http://schemas.microsoft.com/office/drawing/2014/main" id="{D513767B-5DEF-40FF-8467-6CD4570181AA}"/>
                </a:ext>
              </a:extLst>
            </p:cNvPr>
            <p:cNvSpPr>
              <a:spLocks/>
            </p:cNvSpPr>
            <p:nvPr/>
          </p:nvSpPr>
          <p:spPr bwMode="auto">
            <a:xfrm>
              <a:off x="5148263" y="3100388"/>
              <a:ext cx="31750" cy="42863"/>
            </a:xfrm>
            <a:custGeom>
              <a:avLst/>
              <a:gdLst>
                <a:gd name="T0" fmla="*/ 9 w 18"/>
                <a:gd name="T1" fmla="*/ 0 h 23"/>
                <a:gd name="T2" fmla="*/ 5 w 18"/>
                <a:gd name="T3" fmla="*/ 4 h 23"/>
                <a:gd name="T4" fmla="*/ 4 w 18"/>
                <a:gd name="T5" fmla="*/ 18 h 23"/>
                <a:gd name="T6" fmla="*/ 4 w 18"/>
                <a:gd name="T7" fmla="*/ 18 h 23"/>
                <a:gd name="T8" fmla="*/ 18 w 18"/>
                <a:gd name="T9" fmla="*/ 19 h 23"/>
              </a:gdLst>
              <a:ahLst/>
              <a:cxnLst>
                <a:cxn ang="0">
                  <a:pos x="T0" y="T1"/>
                </a:cxn>
                <a:cxn ang="0">
                  <a:pos x="T2" y="T3"/>
                </a:cxn>
                <a:cxn ang="0">
                  <a:pos x="T4" y="T5"/>
                </a:cxn>
                <a:cxn ang="0">
                  <a:pos x="T6" y="T7"/>
                </a:cxn>
                <a:cxn ang="0">
                  <a:pos x="T8" y="T9"/>
                </a:cxn>
              </a:cxnLst>
              <a:rect l="0" t="0" r="r" b="b"/>
              <a:pathLst>
                <a:path w="18" h="23">
                  <a:moveTo>
                    <a:pt x="9" y="0"/>
                  </a:moveTo>
                  <a:cubicBezTo>
                    <a:pt x="5" y="4"/>
                    <a:pt x="5" y="4"/>
                    <a:pt x="5" y="4"/>
                  </a:cubicBezTo>
                  <a:cubicBezTo>
                    <a:pt x="1" y="8"/>
                    <a:pt x="0" y="14"/>
                    <a:pt x="4" y="18"/>
                  </a:cubicBezTo>
                  <a:cubicBezTo>
                    <a:pt x="4" y="18"/>
                    <a:pt x="4" y="18"/>
                    <a:pt x="4" y="18"/>
                  </a:cubicBezTo>
                  <a:cubicBezTo>
                    <a:pt x="7" y="23"/>
                    <a:pt x="14" y="23"/>
                    <a:pt x="18" y="19"/>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8" name="Freeform 289">
              <a:extLst>
                <a:ext uri="{FF2B5EF4-FFF2-40B4-BE49-F238E27FC236}">
                  <a16:creationId xmlns:a16="http://schemas.microsoft.com/office/drawing/2014/main" id="{E4790BFD-A783-9789-3FDE-2BD051F2C1E1}"/>
                </a:ext>
              </a:extLst>
            </p:cNvPr>
            <p:cNvSpPr>
              <a:spLocks/>
            </p:cNvSpPr>
            <p:nvPr/>
          </p:nvSpPr>
          <p:spPr bwMode="auto">
            <a:xfrm>
              <a:off x="5230813" y="3054350"/>
              <a:ext cx="28575"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2" y="33"/>
                    <a:pt x="16" y="25"/>
                    <a:pt x="16" y="25"/>
                  </a:cubicBezTo>
                  <a:cubicBezTo>
                    <a:pt x="16" y="5"/>
                    <a:pt x="16" y="5"/>
                    <a:pt x="16" y="5"/>
                  </a:cubicBezTo>
                  <a:cubicBezTo>
                    <a:pt x="16" y="5"/>
                    <a:pt x="5" y="0"/>
                    <a:pt x="0" y="13"/>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9" name="Freeform 290">
              <a:extLst>
                <a:ext uri="{FF2B5EF4-FFF2-40B4-BE49-F238E27FC236}">
                  <a16:creationId xmlns:a16="http://schemas.microsoft.com/office/drawing/2014/main" id="{462EDD80-A5A4-17CC-B189-B067AFADB9DE}"/>
                </a:ext>
              </a:extLst>
            </p:cNvPr>
            <p:cNvSpPr>
              <a:spLocks/>
            </p:cNvSpPr>
            <p:nvPr/>
          </p:nvSpPr>
          <p:spPr bwMode="auto">
            <a:xfrm>
              <a:off x="5205413" y="3071813"/>
              <a:ext cx="26988" cy="60325"/>
            </a:xfrm>
            <a:custGeom>
              <a:avLst/>
              <a:gdLst>
                <a:gd name="T0" fmla="*/ 2 w 16"/>
                <a:gd name="T1" fmla="*/ 29 h 33"/>
                <a:gd name="T2" fmla="*/ 16 w 16"/>
                <a:gd name="T3" fmla="*/ 25 h 33"/>
                <a:gd name="T4" fmla="*/ 16 w 16"/>
                <a:gd name="T5" fmla="*/ 5 h 33"/>
                <a:gd name="T6" fmla="*/ 0 w 16"/>
                <a:gd name="T7" fmla="*/ 13 h 33"/>
              </a:gdLst>
              <a:ahLst/>
              <a:cxnLst>
                <a:cxn ang="0">
                  <a:pos x="T0" y="T1"/>
                </a:cxn>
                <a:cxn ang="0">
                  <a:pos x="T2" y="T3"/>
                </a:cxn>
                <a:cxn ang="0">
                  <a:pos x="T4" y="T5"/>
                </a:cxn>
                <a:cxn ang="0">
                  <a:pos x="T6" y="T7"/>
                </a:cxn>
              </a:cxnLst>
              <a:rect l="0" t="0" r="r" b="b"/>
              <a:pathLst>
                <a:path w="16" h="33">
                  <a:moveTo>
                    <a:pt x="2" y="29"/>
                  </a:moveTo>
                  <a:cubicBezTo>
                    <a:pt x="13" y="33"/>
                    <a:pt x="16" y="25"/>
                    <a:pt x="16" y="25"/>
                  </a:cubicBezTo>
                  <a:cubicBezTo>
                    <a:pt x="16" y="5"/>
                    <a:pt x="16" y="5"/>
                    <a:pt x="16" y="5"/>
                  </a:cubicBezTo>
                  <a:cubicBezTo>
                    <a:pt x="16" y="5"/>
                    <a:pt x="5" y="0"/>
                    <a:pt x="0" y="13"/>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0" name="Freeform 291">
              <a:extLst>
                <a:ext uri="{FF2B5EF4-FFF2-40B4-BE49-F238E27FC236}">
                  <a16:creationId xmlns:a16="http://schemas.microsoft.com/office/drawing/2014/main" id="{36F06B91-A09A-08D4-8FF8-B4F00EEA4798}"/>
                </a:ext>
              </a:extLst>
            </p:cNvPr>
            <p:cNvSpPr>
              <a:spLocks/>
            </p:cNvSpPr>
            <p:nvPr/>
          </p:nvSpPr>
          <p:spPr bwMode="auto">
            <a:xfrm>
              <a:off x="5176838" y="3087688"/>
              <a:ext cx="31750" cy="61913"/>
            </a:xfrm>
            <a:custGeom>
              <a:avLst/>
              <a:gdLst>
                <a:gd name="T0" fmla="*/ 5 w 18"/>
                <a:gd name="T1" fmla="*/ 29 h 34"/>
                <a:gd name="T2" fmla="*/ 18 w 18"/>
                <a:gd name="T3" fmla="*/ 26 h 34"/>
                <a:gd name="T4" fmla="*/ 18 w 18"/>
                <a:gd name="T5" fmla="*/ 5 h 34"/>
                <a:gd name="T6" fmla="*/ 2 w 18"/>
                <a:gd name="T7" fmla="*/ 14 h 34"/>
                <a:gd name="T8" fmla="*/ 2 w 18"/>
                <a:gd name="T9" fmla="*/ 26 h 34"/>
              </a:gdLst>
              <a:ahLst/>
              <a:cxnLst>
                <a:cxn ang="0">
                  <a:pos x="T0" y="T1"/>
                </a:cxn>
                <a:cxn ang="0">
                  <a:pos x="T2" y="T3"/>
                </a:cxn>
                <a:cxn ang="0">
                  <a:pos x="T4" y="T5"/>
                </a:cxn>
                <a:cxn ang="0">
                  <a:pos x="T6" y="T7"/>
                </a:cxn>
                <a:cxn ang="0">
                  <a:pos x="T8" y="T9"/>
                </a:cxn>
              </a:cxnLst>
              <a:rect l="0" t="0" r="r" b="b"/>
              <a:pathLst>
                <a:path w="18" h="34">
                  <a:moveTo>
                    <a:pt x="5" y="29"/>
                  </a:moveTo>
                  <a:cubicBezTo>
                    <a:pt x="15" y="34"/>
                    <a:pt x="18" y="26"/>
                    <a:pt x="18" y="26"/>
                  </a:cubicBezTo>
                  <a:cubicBezTo>
                    <a:pt x="18" y="5"/>
                    <a:pt x="18" y="5"/>
                    <a:pt x="18" y="5"/>
                  </a:cubicBezTo>
                  <a:cubicBezTo>
                    <a:pt x="18" y="5"/>
                    <a:pt x="8" y="0"/>
                    <a:pt x="2" y="14"/>
                  </a:cubicBezTo>
                  <a:cubicBezTo>
                    <a:pt x="2" y="14"/>
                    <a:pt x="0" y="19"/>
                    <a:pt x="2" y="26"/>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1" name="Line 292">
              <a:extLst>
                <a:ext uri="{FF2B5EF4-FFF2-40B4-BE49-F238E27FC236}">
                  <a16:creationId xmlns:a16="http://schemas.microsoft.com/office/drawing/2014/main" id="{0FD07B40-1A24-056F-F45F-158F6C46C6F2}"/>
                </a:ext>
              </a:extLst>
            </p:cNvPr>
            <p:cNvSpPr>
              <a:spLocks noChangeShapeType="1"/>
            </p:cNvSpPr>
            <p:nvPr/>
          </p:nvSpPr>
          <p:spPr bwMode="auto">
            <a:xfrm flipH="1">
              <a:off x="5262563" y="3051175"/>
              <a:ext cx="46038" cy="3175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2" name="Freeform 293">
              <a:extLst>
                <a:ext uri="{FF2B5EF4-FFF2-40B4-BE49-F238E27FC236}">
                  <a16:creationId xmlns:a16="http://schemas.microsoft.com/office/drawing/2014/main" id="{49280DC8-795C-41DF-8CB6-18E2B39DAFDE}"/>
                </a:ext>
              </a:extLst>
            </p:cNvPr>
            <p:cNvSpPr>
              <a:spLocks/>
            </p:cNvSpPr>
            <p:nvPr/>
          </p:nvSpPr>
          <p:spPr bwMode="auto">
            <a:xfrm>
              <a:off x="5265738" y="3065463"/>
              <a:ext cx="39688" cy="36513"/>
            </a:xfrm>
            <a:custGeom>
              <a:avLst/>
              <a:gdLst>
                <a:gd name="T0" fmla="*/ 12 w 22"/>
                <a:gd name="T1" fmla="*/ 0 h 20"/>
                <a:gd name="T2" fmla="*/ 22 w 22"/>
                <a:gd name="T3" fmla="*/ 5 h 20"/>
                <a:gd name="T4" fmla="*/ 0 w 22"/>
                <a:gd name="T5" fmla="*/ 8 h 20"/>
              </a:gdLst>
              <a:ahLst/>
              <a:cxnLst>
                <a:cxn ang="0">
                  <a:pos x="T0" y="T1"/>
                </a:cxn>
                <a:cxn ang="0">
                  <a:pos x="T2" y="T3"/>
                </a:cxn>
                <a:cxn ang="0">
                  <a:pos x="T4" y="T5"/>
                </a:cxn>
              </a:cxnLst>
              <a:rect l="0" t="0" r="r" b="b"/>
              <a:pathLst>
                <a:path w="22" h="20">
                  <a:moveTo>
                    <a:pt x="12" y="0"/>
                  </a:moveTo>
                  <a:cubicBezTo>
                    <a:pt x="22" y="5"/>
                    <a:pt x="22" y="5"/>
                    <a:pt x="22" y="5"/>
                  </a:cubicBezTo>
                  <a:cubicBezTo>
                    <a:pt x="22" y="5"/>
                    <a:pt x="13" y="20"/>
                    <a:pt x="0" y="8"/>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3" name="Freeform 294">
              <a:extLst>
                <a:ext uri="{FF2B5EF4-FFF2-40B4-BE49-F238E27FC236}">
                  <a16:creationId xmlns:a16="http://schemas.microsoft.com/office/drawing/2014/main" id="{3AD6088D-2246-4606-679C-C77E6BE5F5AE}"/>
                </a:ext>
              </a:extLst>
            </p:cNvPr>
            <p:cNvSpPr>
              <a:spLocks/>
            </p:cNvSpPr>
            <p:nvPr/>
          </p:nvSpPr>
          <p:spPr bwMode="auto">
            <a:xfrm>
              <a:off x="5080001" y="2935288"/>
              <a:ext cx="39688" cy="31750"/>
            </a:xfrm>
            <a:custGeom>
              <a:avLst/>
              <a:gdLst>
                <a:gd name="T0" fmla="*/ 22 w 22"/>
                <a:gd name="T1" fmla="*/ 7 h 17"/>
                <a:gd name="T2" fmla="*/ 4 w 22"/>
                <a:gd name="T3" fmla="*/ 0 h 17"/>
                <a:gd name="T4" fmla="*/ 9 w 22"/>
                <a:gd name="T5" fmla="*/ 17 h 17"/>
              </a:gdLst>
              <a:ahLst/>
              <a:cxnLst>
                <a:cxn ang="0">
                  <a:pos x="T0" y="T1"/>
                </a:cxn>
                <a:cxn ang="0">
                  <a:pos x="T2" y="T3"/>
                </a:cxn>
                <a:cxn ang="0">
                  <a:pos x="T4" y="T5"/>
                </a:cxn>
              </a:cxnLst>
              <a:rect l="0" t="0" r="r" b="b"/>
              <a:pathLst>
                <a:path w="22" h="17">
                  <a:moveTo>
                    <a:pt x="22" y="7"/>
                  </a:moveTo>
                  <a:cubicBezTo>
                    <a:pt x="4" y="0"/>
                    <a:pt x="4" y="0"/>
                    <a:pt x="4" y="0"/>
                  </a:cubicBezTo>
                  <a:cubicBezTo>
                    <a:pt x="4" y="0"/>
                    <a:pt x="0" y="11"/>
                    <a:pt x="9" y="17"/>
                  </a:cubicBez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4" name="Freeform 295">
              <a:extLst>
                <a:ext uri="{FF2B5EF4-FFF2-40B4-BE49-F238E27FC236}">
                  <a16:creationId xmlns:a16="http://schemas.microsoft.com/office/drawing/2014/main" id="{D453B420-67D2-233B-9F77-4E3610A75B95}"/>
                </a:ext>
              </a:extLst>
            </p:cNvPr>
            <p:cNvSpPr>
              <a:spLocks/>
            </p:cNvSpPr>
            <p:nvPr/>
          </p:nvSpPr>
          <p:spPr bwMode="auto">
            <a:xfrm>
              <a:off x="4926013" y="2895600"/>
              <a:ext cx="125413" cy="198438"/>
            </a:xfrm>
            <a:custGeom>
              <a:avLst/>
              <a:gdLst>
                <a:gd name="T0" fmla="*/ 41 w 79"/>
                <a:gd name="T1" fmla="*/ 0 h 125"/>
                <a:gd name="T2" fmla="*/ 79 w 79"/>
                <a:gd name="T3" fmla="*/ 25 h 125"/>
                <a:gd name="T4" fmla="*/ 26 w 79"/>
                <a:gd name="T5" fmla="*/ 125 h 125"/>
                <a:gd name="T6" fmla="*/ 0 w 79"/>
                <a:gd name="T7" fmla="*/ 110 h 125"/>
              </a:gdLst>
              <a:ahLst/>
              <a:cxnLst>
                <a:cxn ang="0">
                  <a:pos x="T0" y="T1"/>
                </a:cxn>
                <a:cxn ang="0">
                  <a:pos x="T2" y="T3"/>
                </a:cxn>
                <a:cxn ang="0">
                  <a:pos x="T4" y="T5"/>
                </a:cxn>
                <a:cxn ang="0">
                  <a:pos x="T6" y="T7"/>
                </a:cxn>
              </a:cxnLst>
              <a:rect l="0" t="0" r="r" b="b"/>
              <a:pathLst>
                <a:path w="79" h="125">
                  <a:moveTo>
                    <a:pt x="41" y="0"/>
                  </a:moveTo>
                  <a:lnTo>
                    <a:pt x="79" y="25"/>
                  </a:lnTo>
                  <a:lnTo>
                    <a:pt x="26" y="125"/>
                  </a:lnTo>
                  <a:lnTo>
                    <a:pt x="0" y="110"/>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5" name="Line 296">
              <a:extLst>
                <a:ext uri="{FF2B5EF4-FFF2-40B4-BE49-F238E27FC236}">
                  <a16:creationId xmlns:a16="http://schemas.microsoft.com/office/drawing/2014/main" id="{E3364CC9-E682-68C0-4F33-4F2CC263DF5C}"/>
                </a:ext>
              </a:extLst>
            </p:cNvPr>
            <p:cNvSpPr>
              <a:spLocks noChangeShapeType="1"/>
            </p:cNvSpPr>
            <p:nvPr/>
          </p:nvSpPr>
          <p:spPr bwMode="auto">
            <a:xfrm flipH="1" flipV="1">
              <a:off x="4899026" y="3052763"/>
              <a:ext cx="11113" cy="7938"/>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6" name="Freeform 297">
              <a:extLst>
                <a:ext uri="{FF2B5EF4-FFF2-40B4-BE49-F238E27FC236}">
                  <a16:creationId xmlns:a16="http://schemas.microsoft.com/office/drawing/2014/main" id="{06CF2611-AA6B-D165-7163-1C34786CFEC6}"/>
                </a:ext>
              </a:extLst>
            </p:cNvPr>
            <p:cNvSpPr>
              <a:spLocks/>
            </p:cNvSpPr>
            <p:nvPr/>
          </p:nvSpPr>
          <p:spPr bwMode="auto">
            <a:xfrm>
              <a:off x="4979988" y="2941638"/>
              <a:ext cx="92075" cy="136525"/>
            </a:xfrm>
            <a:custGeom>
              <a:avLst/>
              <a:gdLst>
                <a:gd name="T0" fmla="*/ 0 w 58"/>
                <a:gd name="T1" fmla="*/ 79 h 86"/>
                <a:gd name="T2" fmla="*/ 16 w 58"/>
                <a:gd name="T3" fmla="*/ 86 h 86"/>
                <a:gd name="T4" fmla="*/ 58 w 58"/>
                <a:gd name="T5" fmla="*/ 8 h 86"/>
                <a:gd name="T6" fmla="*/ 45 w 58"/>
                <a:gd name="T7" fmla="*/ 0 h 86"/>
              </a:gdLst>
              <a:ahLst/>
              <a:cxnLst>
                <a:cxn ang="0">
                  <a:pos x="T0" y="T1"/>
                </a:cxn>
                <a:cxn ang="0">
                  <a:pos x="T2" y="T3"/>
                </a:cxn>
                <a:cxn ang="0">
                  <a:pos x="T4" y="T5"/>
                </a:cxn>
                <a:cxn ang="0">
                  <a:pos x="T6" y="T7"/>
                </a:cxn>
              </a:cxnLst>
              <a:rect l="0" t="0" r="r" b="b"/>
              <a:pathLst>
                <a:path w="58" h="86">
                  <a:moveTo>
                    <a:pt x="0" y="79"/>
                  </a:moveTo>
                  <a:lnTo>
                    <a:pt x="16" y="86"/>
                  </a:lnTo>
                  <a:lnTo>
                    <a:pt x="58" y="8"/>
                  </a:lnTo>
                  <a:lnTo>
                    <a:pt x="45" y="0"/>
                  </a:lnTo>
                </a:path>
              </a:pathLst>
            </a:custGeom>
            <a:noFill/>
            <a:ln w="952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7" name="Line 298">
              <a:extLst>
                <a:ext uri="{FF2B5EF4-FFF2-40B4-BE49-F238E27FC236}">
                  <a16:creationId xmlns:a16="http://schemas.microsoft.com/office/drawing/2014/main" id="{6CC7B389-720E-96D6-CF6A-D0329CB7C107}"/>
                </a:ext>
              </a:extLst>
            </p:cNvPr>
            <p:cNvSpPr>
              <a:spLocks noChangeShapeType="1"/>
            </p:cNvSpPr>
            <p:nvPr/>
          </p:nvSpPr>
          <p:spPr bwMode="auto">
            <a:xfrm flipH="1" flipV="1">
              <a:off x="5070476" y="2965450"/>
              <a:ext cx="19050" cy="11113"/>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8" name="Line 299">
              <a:extLst>
                <a:ext uri="{FF2B5EF4-FFF2-40B4-BE49-F238E27FC236}">
                  <a16:creationId xmlns:a16="http://schemas.microsoft.com/office/drawing/2014/main" id="{5E8A27D7-9FAE-C4F7-1619-A8EEBC43148A}"/>
                </a:ext>
              </a:extLst>
            </p:cNvPr>
            <p:cNvSpPr>
              <a:spLocks noChangeShapeType="1"/>
            </p:cNvSpPr>
            <p:nvPr/>
          </p:nvSpPr>
          <p:spPr bwMode="auto">
            <a:xfrm flipH="1" flipV="1">
              <a:off x="5027613" y="3041650"/>
              <a:ext cx="33338" cy="20638"/>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9" name="Line 300">
              <a:extLst>
                <a:ext uri="{FF2B5EF4-FFF2-40B4-BE49-F238E27FC236}">
                  <a16:creationId xmlns:a16="http://schemas.microsoft.com/office/drawing/2014/main" id="{88A4AAC0-CA23-D03C-8ED2-FED31F85F962}"/>
                </a:ext>
              </a:extLst>
            </p:cNvPr>
            <p:cNvSpPr>
              <a:spLocks noChangeShapeType="1"/>
            </p:cNvSpPr>
            <p:nvPr/>
          </p:nvSpPr>
          <p:spPr bwMode="auto">
            <a:xfrm flipV="1">
              <a:off x="5170488" y="2841625"/>
              <a:ext cx="0" cy="44450"/>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0" name="Line 301">
              <a:extLst>
                <a:ext uri="{FF2B5EF4-FFF2-40B4-BE49-F238E27FC236}">
                  <a16:creationId xmlns:a16="http://schemas.microsoft.com/office/drawing/2014/main" id="{C5E863C9-EF54-4B05-83B5-D5CD83CA269A}"/>
                </a:ext>
              </a:extLst>
            </p:cNvPr>
            <p:cNvSpPr>
              <a:spLocks noChangeShapeType="1"/>
            </p:cNvSpPr>
            <p:nvPr/>
          </p:nvSpPr>
          <p:spPr bwMode="auto">
            <a:xfrm flipH="1">
              <a:off x="5211763" y="2860675"/>
              <a:ext cx="31750" cy="34925"/>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1" name="Line 302">
              <a:extLst>
                <a:ext uri="{FF2B5EF4-FFF2-40B4-BE49-F238E27FC236}">
                  <a16:creationId xmlns:a16="http://schemas.microsoft.com/office/drawing/2014/main" id="{8BB76462-8298-FCB2-9068-3FB0DFC263B4}"/>
                </a:ext>
              </a:extLst>
            </p:cNvPr>
            <p:cNvSpPr>
              <a:spLocks noChangeShapeType="1"/>
            </p:cNvSpPr>
            <p:nvPr/>
          </p:nvSpPr>
          <p:spPr bwMode="auto">
            <a:xfrm flipH="1" flipV="1">
              <a:off x="5094288" y="2855913"/>
              <a:ext cx="28575" cy="33338"/>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2" name="Line 303">
              <a:extLst>
                <a:ext uri="{FF2B5EF4-FFF2-40B4-BE49-F238E27FC236}">
                  <a16:creationId xmlns:a16="http://schemas.microsoft.com/office/drawing/2014/main" id="{19BA9392-E290-6EB9-2703-8FDAA4D3FFC2}"/>
                </a:ext>
              </a:extLst>
            </p:cNvPr>
            <p:cNvSpPr>
              <a:spLocks noChangeShapeType="1"/>
            </p:cNvSpPr>
            <p:nvPr/>
          </p:nvSpPr>
          <p:spPr bwMode="auto">
            <a:xfrm flipV="1">
              <a:off x="5287963" y="2935288"/>
              <a:ext cx="28575" cy="20638"/>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3" name="Line 304">
              <a:extLst>
                <a:ext uri="{FF2B5EF4-FFF2-40B4-BE49-F238E27FC236}">
                  <a16:creationId xmlns:a16="http://schemas.microsoft.com/office/drawing/2014/main" id="{C6A00AF9-B378-CA7A-2B12-10C662B63240}"/>
                </a:ext>
              </a:extLst>
            </p:cNvPr>
            <p:cNvSpPr>
              <a:spLocks noChangeShapeType="1"/>
            </p:cNvSpPr>
            <p:nvPr/>
          </p:nvSpPr>
          <p:spPr bwMode="auto">
            <a:xfrm flipV="1">
              <a:off x="5295901" y="2959100"/>
              <a:ext cx="14288" cy="11113"/>
            </a:xfrm>
            <a:prstGeom prst="line">
              <a:avLst/>
            </a:prstGeom>
            <a:noFill/>
            <a:ln w="952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87" name="Demi-cadre 186">
            <a:extLst>
              <a:ext uri="{FF2B5EF4-FFF2-40B4-BE49-F238E27FC236}">
                <a16:creationId xmlns:a16="http://schemas.microsoft.com/office/drawing/2014/main" id="{DCEB4E69-D36D-909F-B76D-96E2496AAB50}"/>
              </a:ext>
            </a:extLst>
          </p:cNvPr>
          <p:cNvSpPr/>
          <p:nvPr/>
        </p:nvSpPr>
        <p:spPr>
          <a:xfrm rot="13460183">
            <a:off x="10878890" y="4876732"/>
            <a:ext cx="165269" cy="174653"/>
          </a:xfrm>
          <a:prstGeom prst="halfFrame">
            <a:avLst>
              <a:gd name="adj1" fmla="val 17372"/>
              <a:gd name="adj2" fmla="val 161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fr-FR">
              <a:solidFill>
                <a:srgbClr val="000000"/>
              </a:solidFill>
              <a:latin typeface="Arial"/>
            </a:endParaRPr>
          </a:p>
        </p:txBody>
      </p:sp>
      <p:pic>
        <p:nvPicPr>
          <p:cNvPr id="22" name="Image 21">
            <a:extLst>
              <a:ext uri="{FF2B5EF4-FFF2-40B4-BE49-F238E27FC236}">
                <a16:creationId xmlns:a16="http://schemas.microsoft.com/office/drawing/2014/main" id="{C776A939-CED0-A76B-E7C9-4CFAD36348DA}"/>
              </a:ext>
            </a:extLst>
          </p:cNvPr>
          <p:cNvPicPr>
            <a:picLocks noChangeAspect="1"/>
          </p:cNvPicPr>
          <p:nvPr/>
        </p:nvPicPr>
        <p:blipFill>
          <a:blip r:embed="rId9"/>
          <a:stretch>
            <a:fillRect/>
          </a:stretch>
        </p:blipFill>
        <p:spPr>
          <a:xfrm>
            <a:off x="6200721" y="2344304"/>
            <a:ext cx="4345221" cy="1408224"/>
          </a:xfrm>
          <a:prstGeom prst="rect">
            <a:avLst/>
          </a:prstGeom>
        </p:spPr>
      </p:pic>
      <p:sp>
        <p:nvSpPr>
          <p:cNvPr id="188" name="Demi-cadre 187">
            <a:extLst>
              <a:ext uri="{FF2B5EF4-FFF2-40B4-BE49-F238E27FC236}">
                <a16:creationId xmlns:a16="http://schemas.microsoft.com/office/drawing/2014/main" id="{7A72B513-2445-413E-79BA-4A89AFEBCF9D}"/>
              </a:ext>
            </a:extLst>
          </p:cNvPr>
          <p:cNvSpPr/>
          <p:nvPr/>
        </p:nvSpPr>
        <p:spPr>
          <a:xfrm rot="13460183">
            <a:off x="10878890" y="5734661"/>
            <a:ext cx="165269" cy="174653"/>
          </a:xfrm>
          <a:prstGeom prst="halfFrame">
            <a:avLst>
              <a:gd name="adj1" fmla="val 17372"/>
              <a:gd name="adj2" fmla="val 161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fr-FR">
              <a:solidFill>
                <a:srgbClr val="000000"/>
              </a:solidFill>
              <a:latin typeface="Arial"/>
            </a:endParaRPr>
          </a:p>
        </p:txBody>
      </p:sp>
      <p:sp>
        <p:nvSpPr>
          <p:cNvPr id="189" name="Demi-cadre 188">
            <a:extLst>
              <a:ext uri="{FF2B5EF4-FFF2-40B4-BE49-F238E27FC236}">
                <a16:creationId xmlns:a16="http://schemas.microsoft.com/office/drawing/2014/main" id="{38DEEC84-77B8-A6DD-26B3-503C17017478}"/>
              </a:ext>
            </a:extLst>
          </p:cNvPr>
          <p:cNvSpPr/>
          <p:nvPr/>
        </p:nvSpPr>
        <p:spPr>
          <a:xfrm rot="8468670">
            <a:off x="7006362" y="4907480"/>
            <a:ext cx="165269" cy="174653"/>
          </a:xfrm>
          <a:prstGeom prst="halfFrame">
            <a:avLst>
              <a:gd name="adj1" fmla="val 17372"/>
              <a:gd name="adj2" fmla="val 161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fr-FR">
              <a:solidFill>
                <a:srgbClr val="000000"/>
              </a:solidFill>
              <a:latin typeface="Arial"/>
            </a:endParaRPr>
          </a:p>
        </p:txBody>
      </p:sp>
      <p:sp>
        <p:nvSpPr>
          <p:cNvPr id="190" name="Demi-cadre 189">
            <a:extLst>
              <a:ext uri="{FF2B5EF4-FFF2-40B4-BE49-F238E27FC236}">
                <a16:creationId xmlns:a16="http://schemas.microsoft.com/office/drawing/2014/main" id="{1F249603-A0A4-897E-22F9-6FE2D06DB834}"/>
              </a:ext>
            </a:extLst>
          </p:cNvPr>
          <p:cNvSpPr/>
          <p:nvPr/>
        </p:nvSpPr>
        <p:spPr>
          <a:xfrm rot="8468670">
            <a:off x="8634599" y="4907480"/>
            <a:ext cx="165269" cy="174653"/>
          </a:xfrm>
          <a:prstGeom prst="halfFrame">
            <a:avLst>
              <a:gd name="adj1" fmla="val 17372"/>
              <a:gd name="adj2" fmla="val 161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fr-FR">
              <a:solidFill>
                <a:srgbClr val="000000"/>
              </a:solidFill>
              <a:latin typeface="Arial"/>
            </a:endParaRPr>
          </a:p>
        </p:txBody>
      </p:sp>
      <p:sp>
        <p:nvSpPr>
          <p:cNvPr id="9" name="ZoneTexte 8">
            <a:extLst>
              <a:ext uri="{FF2B5EF4-FFF2-40B4-BE49-F238E27FC236}">
                <a16:creationId xmlns:a16="http://schemas.microsoft.com/office/drawing/2014/main" id="{BAFDE433-5CFA-8729-B321-FE0051A9DF1B}"/>
              </a:ext>
            </a:extLst>
          </p:cNvPr>
          <p:cNvSpPr txBox="1"/>
          <p:nvPr/>
        </p:nvSpPr>
        <p:spPr>
          <a:xfrm>
            <a:off x="2039318" y="4390737"/>
            <a:ext cx="234360" cy="246221"/>
          </a:xfrm>
          <a:prstGeom prst="rect">
            <a:avLst/>
          </a:prstGeom>
          <a:noFill/>
        </p:spPr>
        <p:txBody>
          <a:bodyPr wrap="none" rtlCol="0">
            <a:spAutoFit/>
          </a:bodyPr>
          <a:lstStyle/>
          <a:p>
            <a:r>
              <a:rPr lang="fr-FR" sz="1000" dirty="0"/>
              <a:t>*</a:t>
            </a:r>
            <a:endParaRPr lang="fr-FR" sz="1050" dirty="0"/>
          </a:p>
        </p:txBody>
      </p:sp>
      <p:sp>
        <p:nvSpPr>
          <p:cNvPr id="13" name="ZoneTexte 12">
            <a:extLst>
              <a:ext uri="{FF2B5EF4-FFF2-40B4-BE49-F238E27FC236}">
                <a16:creationId xmlns:a16="http://schemas.microsoft.com/office/drawing/2014/main" id="{9FB30699-7FCD-9120-3BA4-4CC290F96E8F}"/>
              </a:ext>
            </a:extLst>
          </p:cNvPr>
          <p:cNvSpPr txBox="1"/>
          <p:nvPr/>
        </p:nvSpPr>
        <p:spPr>
          <a:xfrm>
            <a:off x="3770145" y="6393708"/>
            <a:ext cx="1616148" cy="184666"/>
          </a:xfrm>
          <a:prstGeom prst="rect">
            <a:avLst/>
          </a:prstGeom>
          <a:noFill/>
        </p:spPr>
        <p:txBody>
          <a:bodyPr wrap="none" rtlCol="0">
            <a:spAutoFit/>
          </a:bodyPr>
          <a:lstStyle/>
          <a:p>
            <a:r>
              <a:rPr lang="fr-FR" sz="600" dirty="0"/>
              <a:t>** Dossier d’immatriculation PDP en cours</a:t>
            </a:r>
          </a:p>
        </p:txBody>
      </p:sp>
      <p:sp>
        <p:nvSpPr>
          <p:cNvPr id="10" name="Bulle narrative : ronde 9">
            <a:extLst>
              <a:ext uri="{FF2B5EF4-FFF2-40B4-BE49-F238E27FC236}">
                <a16:creationId xmlns:a16="http://schemas.microsoft.com/office/drawing/2014/main" id="{287F5FDD-923F-471D-978D-9738FA4751F8}"/>
              </a:ext>
            </a:extLst>
          </p:cNvPr>
          <p:cNvSpPr/>
          <p:nvPr/>
        </p:nvSpPr>
        <p:spPr>
          <a:xfrm>
            <a:off x="10704764" y="2533858"/>
            <a:ext cx="1362136" cy="714375"/>
          </a:xfrm>
          <a:prstGeom prst="wedgeEllipseCallout">
            <a:avLst>
              <a:gd name="adj1" fmla="val -65763"/>
              <a:gd name="adj2" fmla="val 60781"/>
            </a:avLst>
          </a:prstGeom>
          <a:solidFill>
            <a:srgbClr val="DB0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E7E6E6"/>
                </a:solidFill>
                <a:effectLst/>
                <a:uLnTx/>
                <a:uFillTx/>
                <a:latin typeface="Arial"/>
                <a:ea typeface="+mn-ea"/>
                <a:cs typeface="+mn-cs"/>
              </a:rPr>
              <a:t>Avantages exclusifs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E7E6E6"/>
                </a:solidFill>
                <a:effectLst/>
                <a:uLnTx/>
                <a:uFillTx/>
                <a:latin typeface="Arial"/>
                <a:ea typeface="+mn-ea"/>
                <a:cs typeface="+mn-cs"/>
              </a:rPr>
              <a:t>clients CE</a:t>
            </a:r>
          </a:p>
        </p:txBody>
      </p:sp>
      <p:sp>
        <p:nvSpPr>
          <p:cNvPr id="14" name="ZoneTexte 13">
            <a:extLst>
              <a:ext uri="{FF2B5EF4-FFF2-40B4-BE49-F238E27FC236}">
                <a16:creationId xmlns:a16="http://schemas.microsoft.com/office/drawing/2014/main" id="{3C0D2D3E-A66F-B69F-67B0-BB25A709246D}"/>
              </a:ext>
            </a:extLst>
          </p:cNvPr>
          <p:cNvSpPr txBox="1"/>
          <p:nvPr/>
        </p:nvSpPr>
        <p:spPr>
          <a:xfrm>
            <a:off x="1223" y="6437752"/>
            <a:ext cx="1219200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
        <p:nvSpPr>
          <p:cNvPr id="23" name="ZoneTexte 22">
            <a:extLst>
              <a:ext uri="{FF2B5EF4-FFF2-40B4-BE49-F238E27FC236}">
                <a16:creationId xmlns:a16="http://schemas.microsoft.com/office/drawing/2014/main" id="{939F80E1-0232-A71C-F99C-625C66CC1B65}"/>
              </a:ext>
            </a:extLst>
          </p:cNvPr>
          <p:cNvSpPr txBox="1"/>
          <p:nvPr/>
        </p:nvSpPr>
        <p:spPr>
          <a:xfrm>
            <a:off x="6545034" y="6478149"/>
            <a:ext cx="5697620" cy="184666"/>
          </a:xfrm>
          <a:prstGeom prst="rect">
            <a:avLst/>
          </a:prstGeom>
          <a:noFill/>
        </p:spPr>
        <p:txBody>
          <a:bodyPr wrap="square" rtlCol="0">
            <a:spAutoFit/>
          </a:bodyPr>
          <a:lstStyle/>
          <a:p>
            <a:r>
              <a:rPr lang="fr-FR" sz="600" dirty="0">
                <a:solidFill>
                  <a:prstClr val="black"/>
                </a:solidFill>
                <a:latin typeface="Arial"/>
              </a:rPr>
              <a:t>*** constatation effectuée lors de l’analyse du marché et de la consultation en appel d’offres visant à choisir le partenaire </a:t>
            </a:r>
            <a:r>
              <a:rPr lang="fr-FR" sz="600" dirty="0"/>
              <a:t>Caisse d’Epargne (1er semestre 2023)"</a:t>
            </a:r>
          </a:p>
        </p:txBody>
      </p:sp>
    </p:spTree>
    <p:extLst>
      <p:ext uri="{BB962C8B-B14F-4D97-AF65-F5344CB8AC3E}">
        <p14:creationId xmlns:p14="http://schemas.microsoft.com/office/powerpoint/2010/main" val="3043470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personne, Visage humain, habits, intérieur&#10;&#10;Description générée automatiquement">
            <a:extLst>
              <a:ext uri="{FF2B5EF4-FFF2-40B4-BE49-F238E27FC236}">
                <a16:creationId xmlns:a16="http://schemas.microsoft.com/office/drawing/2014/main" id="{1E073AC7-27F2-4D6C-143E-F178B05AF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22"/>
            <a:ext cx="3091757" cy="2126658"/>
          </a:xfrm>
          <a:prstGeom prst="rect">
            <a:avLst/>
          </a:prstGeom>
        </p:spPr>
      </p:pic>
      <p:sp>
        <p:nvSpPr>
          <p:cNvPr id="6" name="ZoneTexte 5">
            <a:extLst>
              <a:ext uri="{FF2B5EF4-FFF2-40B4-BE49-F238E27FC236}">
                <a16:creationId xmlns:a16="http://schemas.microsoft.com/office/drawing/2014/main" id="{31B1F094-A5AD-4BEA-A619-B5CFB461369E}"/>
              </a:ext>
            </a:extLst>
          </p:cNvPr>
          <p:cNvSpPr txBox="1"/>
          <p:nvPr/>
        </p:nvSpPr>
        <p:spPr>
          <a:xfrm>
            <a:off x="3374124" y="645740"/>
            <a:ext cx="77237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Pistes d’accroche</a:t>
            </a:r>
          </a:p>
        </p:txBody>
      </p:sp>
      <p:sp>
        <p:nvSpPr>
          <p:cNvPr id="18" name="Rectangle : avec coin rogné 17">
            <a:extLst>
              <a:ext uri="{FF2B5EF4-FFF2-40B4-BE49-F238E27FC236}">
                <a16:creationId xmlns:a16="http://schemas.microsoft.com/office/drawing/2014/main" id="{B48B9673-FB23-4117-AB6F-EEB4B50B4E4B}"/>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19" name="Rectangle : avec coins rognés en diagonale 18">
            <a:extLst>
              <a:ext uri="{FF2B5EF4-FFF2-40B4-BE49-F238E27FC236}">
                <a16:creationId xmlns:a16="http://schemas.microsoft.com/office/drawing/2014/main" id="{84FA140C-2C1C-454A-A138-31B98E8BE66A}"/>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ZoneTexte 19">
            <a:extLst>
              <a:ext uri="{FF2B5EF4-FFF2-40B4-BE49-F238E27FC236}">
                <a16:creationId xmlns:a16="http://schemas.microsoft.com/office/drawing/2014/main" id="{93C8E45F-0D45-40B0-BAB1-A2BEB8936626}"/>
              </a:ext>
            </a:extLst>
          </p:cNvPr>
          <p:cNvSpPr txBox="1"/>
          <p:nvPr/>
        </p:nvSpPr>
        <p:spPr>
          <a:xfrm>
            <a:off x="1016664" y="1513583"/>
            <a:ext cx="1953683"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21" name="ZoneTexte 20">
            <a:extLst>
              <a:ext uri="{FF2B5EF4-FFF2-40B4-BE49-F238E27FC236}">
                <a16:creationId xmlns:a16="http://schemas.microsoft.com/office/drawing/2014/main" id="{29F03BD1-5CB7-4029-B806-47466D8FADD3}"/>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pic>
        <p:nvPicPr>
          <p:cNvPr id="29" name="Image 28" descr="Une image contenant texte, clipart&#10;&#10;Description générée automatiquement">
            <a:extLst>
              <a:ext uri="{FF2B5EF4-FFF2-40B4-BE49-F238E27FC236}">
                <a16:creationId xmlns:a16="http://schemas.microsoft.com/office/drawing/2014/main" id="{1C46CFE6-0C2B-4AE4-B811-2DD5C8060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pic>
        <p:nvPicPr>
          <p:cNvPr id="35" name="Google Shape;73;p15">
            <a:extLst>
              <a:ext uri="{FF2B5EF4-FFF2-40B4-BE49-F238E27FC236}">
                <a16:creationId xmlns:a16="http://schemas.microsoft.com/office/drawing/2014/main" id="{EBAA49EB-F753-00AB-6B70-35E1EBB360D8}"/>
              </a:ext>
            </a:extLst>
          </p:cNvPr>
          <p:cNvPicPr preferRelativeResize="0"/>
          <p:nvPr/>
        </p:nvPicPr>
        <p:blipFill>
          <a:blip r:embed="rId4">
            <a:alphaModFix/>
          </a:blip>
          <a:stretch>
            <a:fillRect/>
          </a:stretch>
        </p:blipFill>
        <p:spPr>
          <a:xfrm>
            <a:off x="8514372" y="405127"/>
            <a:ext cx="1397070" cy="326336"/>
          </a:xfrm>
          <a:prstGeom prst="rect">
            <a:avLst/>
          </a:prstGeom>
          <a:noFill/>
          <a:ln>
            <a:noFill/>
          </a:ln>
        </p:spPr>
      </p:pic>
      <p:sp>
        <p:nvSpPr>
          <p:cNvPr id="30" name="Rectangle 29">
            <a:extLst>
              <a:ext uri="{FF2B5EF4-FFF2-40B4-BE49-F238E27FC236}">
                <a16:creationId xmlns:a16="http://schemas.microsoft.com/office/drawing/2014/main" id="{637D837A-9BB7-A6E0-66CF-679CC51C5805}"/>
              </a:ext>
            </a:extLst>
          </p:cNvPr>
          <p:cNvSpPr/>
          <p:nvPr/>
        </p:nvSpPr>
        <p:spPr>
          <a:xfrm>
            <a:off x="-9053" y="2085441"/>
            <a:ext cx="12192000" cy="348786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F754528F-4AEE-F7B0-1111-B24A141E8575}"/>
              </a:ext>
            </a:extLst>
          </p:cNvPr>
          <p:cNvSpPr/>
          <p:nvPr/>
        </p:nvSpPr>
        <p:spPr>
          <a:xfrm>
            <a:off x="-9052" y="5494955"/>
            <a:ext cx="12201052" cy="978659"/>
          </a:xfrm>
          <a:prstGeom prst="rect">
            <a:avLst/>
          </a:prstGeom>
          <a:solidFill>
            <a:srgbClr val="DB00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50" name="Rectangle 249">
            <a:extLst>
              <a:ext uri="{FF2B5EF4-FFF2-40B4-BE49-F238E27FC236}">
                <a16:creationId xmlns:a16="http://schemas.microsoft.com/office/drawing/2014/main" id="{EA752753-B0B1-6EEE-FCE4-2D4826B32872}"/>
              </a:ext>
            </a:extLst>
          </p:cNvPr>
          <p:cNvSpPr/>
          <p:nvPr/>
        </p:nvSpPr>
        <p:spPr>
          <a:xfrm>
            <a:off x="2240332" y="2172431"/>
            <a:ext cx="4741154" cy="32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ZoneTexte 8">
            <a:extLst>
              <a:ext uri="{FF2B5EF4-FFF2-40B4-BE49-F238E27FC236}">
                <a16:creationId xmlns:a16="http://schemas.microsoft.com/office/drawing/2014/main" id="{D1D3973B-65CD-BADB-F14B-C74E1CC01DA2}"/>
              </a:ext>
            </a:extLst>
          </p:cNvPr>
          <p:cNvSpPr txBox="1"/>
          <p:nvPr/>
        </p:nvSpPr>
        <p:spPr>
          <a:xfrm>
            <a:off x="3200908" y="3108272"/>
            <a:ext cx="2820003" cy="307777"/>
          </a:xfrm>
          <a:prstGeom prst="rect">
            <a:avLst/>
          </a:prstGeom>
          <a:noFill/>
        </p:spPr>
        <p:txBody>
          <a:bodyPr wrap="none" rtlCol="0">
            <a:spAutoFit/>
          </a:bodyPr>
          <a:lstStyle/>
          <a:p>
            <a:r>
              <a:rPr lang="fr-FR" sz="1400" b="1" dirty="0"/>
              <a:t>Aborder proactivement le sujet</a:t>
            </a:r>
          </a:p>
        </p:txBody>
      </p:sp>
      <p:sp>
        <p:nvSpPr>
          <p:cNvPr id="251" name="Rectangle 250">
            <a:extLst>
              <a:ext uri="{FF2B5EF4-FFF2-40B4-BE49-F238E27FC236}">
                <a16:creationId xmlns:a16="http://schemas.microsoft.com/office/drawing/2014/main" id="{934386D4-E9C3-22CB-7538-4BEFA0E7BFBC}"/>
              </a:ext>
            </a:extLst>
          </p:cNvPr>
          <p:cNvSpPr/>
          <p:nvPr/>
        </p:nvSpPr>
        <p:spPr>
          <a:xfrm>
            <a:off x="7185535" y="2172430"/>
            <a:ext cx="4741154" cy="32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a:p>
            <a:pPr algn="ctr"/>
            <a:endParaRPr lang="fr-FR" dirty="0">
              <a:solidFill>
                <a:schemeClr val="tx1"/>
              </a:solidFill>
            </a:endParaRPr>
          </a:p>
          <a:p>
            <a:pPr algn="ctr"/>
            <a:endParaRPr lang="fr-FR" dirty="0">
              <a:solidFill>
                <a:schemeClr val="tx1"/>
              </a:solidFill>
            </a:endParaRPr>
          </a:p>
          <a:p>
            <a:pPr algn="ctr"/>
            <a:endParaRPr lang="fr-FR" dirty="0">
              <a:solidFill>
                <a:schemeClr val="tx1"/>
              </a:solidFill>
            </a:endParaRPr>
          </a:p>
        </p:txBody>
      </p:sp>
      <p:sp>
        <p:nvSpPr>
          <p:cNvPr id="13" name="ZoneTexte 12">
            <a:extLst>
              <a:ext uri="{FF2B5EF4-FFF2-40B4-BE49-F238E27FC236}">
                <a16:creationId xmlns:a16="http://schemas.microsoft.com/office/drawing/2014/main" id="{05CEA5E5-3606-79E6-2683-9E3A90E40973}"/>
              </a:ext>
            </a:extLst>
          </p:cNvPr>
          <p:cNvSpPr txBox="1"/>
          <p:nvPr/>
        </p:nvSpPr>
        <p:spPr>
          <a:xfrm>
            <a:off x="7674828" y="3108272"/>
            <a:ext cx="3762568" cy="307777"/>
          </a:xfrm>
          <a:prstGeom prst="rect">
            <a:avLst/>
          </a:prstGeom>
          <a:noFill/>
        </p:spPr>
        <p:txBody>
          <a:bodyPr wrap="none" rtlCol="0">
            <a:spAutoFit/>
          </a:bodyPr>
          <a:lstStyle/>
          <a:p>
            <a:r>
              <a:rPr lang="fr-FR" sz="1400" b="1" dirty="0"/>
              <a:t>En rebond d’un thème abordé par le client</a:t>
            </a:r>
          </a:p>
        </p:txBody>
      </p:sp>
      <p:sp>
        <p:nvSpPr>
          <p:cNvPr id="14" name="Ellipse 13">
            <a:extLst>
              <a:ext uri="{FF2B5EF4-FFF2-40B4-BE49-F238E27FC236}">
                <a16:creationId xmlns:a16="http://schemas.microsoft.com/office/drawing/2014/main" id="{F24FA53C-94CC-0A9F-F4D2-9D1705D29DB3}"/>
              </a:ext>
            </a:extLst>
          </p:cNvPr>
          <p:cNvSpPr/>
          <p:nvPr/>
        </p:nvSpPr>
        <p:spPr>
          <a:xfrm>
            <a:off x="4250909" y="2299402"/>
            <a:ext cx="720000" cy="7200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DFE7D8BC-2159-80D0-D0B7-7B29A451EF5C}"/>
              </a:ext>
            </a:extLst>
          </p:cNvPr>
          <p:cNvSpPr/>
          <p:nvPr/>
        </p:nvSpPr>
        <p:spPr>
          <a:xfrm>
            <a:off x="9196112" y="2299402"/>
            <a:ext cx="720000" cy="7200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3" name="Groupe 22">
            <a:extLst>
              <a:ext uri="{FF2B5EF4-FFF2-40B4-BE49-F238E27FC236}">
                <a16:creationId xmlns:a16="http://schemas.microsoft.com/office/drawing/2014/main" id="{AFF40CB7-A0C5-D1AC-CA58-DD01F758169E}"/>
              </a:ext>
            </a:extLst>
          </p:cNvPr>
          <p:cNvGrpSpPr/>
          <p:nvPr/>
        </p:nvGrpSpPr>
        <p:grpSpPr>
          <a:xfrm>
            <a:off x="4371126" y="2436258"/>
            <a:ext cx="479567" cy="446289"/>
            <a:chOff x="2709863" y="4124325"/>
            <a:chExt cx="563563" cy="523875"/>
          </a:xfrm>
        </p:grpSpPr>
        <p:sp>
          <p:nvSpPr>
            <p:cNvPr id="24" name="Freeform 389">
              <a:extLst>
                <a:ext uri="{FF2B5EF4-FFF2-40B4-BE49-F238E27FC236}">
                  <a16:creationId xmlns:a16="http://schemas.microsoft.com/office/drawing/2014/main" id="{EA4932C5-92FA-2038-3991-47CD153C69FD}"/>
                </a:ext>
              </a:extLst>
            </p:cNvPr>
            <p:cNvSpPr>
              <a:spLocks/>
            </p:cNvSpPr>
            <p:nvPr/>
          </p:nvSpPr>
          <p:spPr bwMode="auto">
            <a:xfrm>
              <a:off x="2901951" y="4267200"/>
              <a:ext cx="98425" cy="103187"/>
            </a:xfrm>
            <a:custGeom>
              <a:avLst/>
              <a:gdLst>
                <a:gd name="T0" fmla="*/ 2 w 31"/>
                <a:gd name="T1" fmla="*/ 8 h 32"/>
                <a:gd name="T2" fmla="*/ 0 w 31"/>
                <a:gd name="T3" fmla="*/ 15 h 32"/>
                <a:gd name="T4" fmla="*/ 16 w 31"/>
                <a:gd name="T5" fmla="*/ 32 h 32"/>
                <a:gd name="T6" fmla="*/ 31 w 31"/>
                <a:gd name="T7" fmla="*/ 15 h 32"/>
                <a:gd name="T8" fmla="*/ 31 w 31"/>
                <a:gd name="T9" fmla="*/ 12 h 32"/>
                <a:gd name="T10" fmla="*/ 10 w 31"/>
                <a:gd name="T11" fmla="*/ 0 h 32"/>
              </a:gdLst>
              <a:ahLst/>
              <a:cxnLst>
                <a:cxn ang="0">
                  <a:pos x="T0" y="T1"/>
                </a:cxn>
                <a:cxn ang="0">
                  <a:pos x="T2" y="T3"/>
                </a:cxn>
                <a:cxn ang="0">
                  <a:pos x="T4" y="T5"/>
                </a:cxn>
                <a:cxn ang="0">
                  <a:pos x="T6" y="T7"/>
                </a:cxn>
                <a:cxn ang="0">
                  <a:pos x="T8" y="T9"/>
                </a:cxn>
                <a:cxn ang="0">
                  <a:pos x="T10" y="T11"/>
                </a:cxn>
              </a:cxnLst>
              <a:rect l="0" t="0" r="r" b="b"/>
              <a:pathLst>
                <a:path w="31" h="32">
                  <a:moveTo>
                    <a:pt x="2" y="8"/>
                  </a:moveTo>
                  <a:cubicBezTo>
                    <a:pt x="1" y="10"/>
                    <a:pt x="0" y="12"/>
                    <a:pt x="0" y="15"/>
                  </a:cubicBezTo>
                  <a:cubicBezTo>
                    <a:pt x="0" y="24"/>
                    <a:pt x="7" y="32"/>
                    <a:pt x="16" y="32"/>
                  </a:cubicBezTo>
                  <a:cubicBezTo>
                    <a:pt x="24" y="32"/>
                    <a:pt x="31" y="24"/>
                    <a:pt x="31" y="15"/>
                  </a:cubicBezTo>
                  <a:cubicBezTo>
                    <a:pt x="31" y="14"/>
                    <a:pt x="31" y="13"/>
                    <a:pt x="31" y="12"/>
                  </a:cubicBezTo>
                  <a:cubicBezTo>
                    <a:pt x="31" y="12"/>
                    <a:pt x="21" y="13"/>
                    <a:pt x="1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390">
              <a:extLst>
                <a:ext uri="{FF2B5EF4-FFF2-40B4-BE49-F238E27FC236}">
                  <a16:creationId xmlns:a16="http://schemas.microsoft.com/office/drawing/2014/main" id="{89C37B0D-E4E3-E2C7-A494-8E8196666B6F}"/>
                </a:ext>
              </a:extLst>
            </p:cNvPr>
            <p:cNvSpPr>
              <a:spLocks noChangeShapeType="1"/>
            </p:cNvSpPr>
            <p:nvPr/>
          </p:nvSpPr>
          <p:spPr bwMode="auto">
            <a:xfrm>
              <a:off x="2927351" y="4303713"/>
              <a:ext cx="0"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391">
              <a:extLst>
                <a:ext uri="{FF2B5EF4-FFF2-40B4-BE49-F238E27FC236}">
                  <a16:creationId xmlns:a16="http://schemas.microsoft.com/office/drawing/2014/main" id="{02D82051-DCD5-7105-0F0D-AAAAE9D11864}"/>
                </a:ext>
              </a:extLst>
            </p:cNvPr>
            <p:cNvSpPr>
              <a:spLocks noChangeShapeType="1"/>
            </p:cNvSpPr>
            <p:nvPr/>
          </p:nvSpPr>
          <p:spPr bwMode="auto">
            <a:xfrm>
              <a:off x="2974976" y="4306888"/>
              <a:ext cx="0" cy="635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Freeform 392">
              <a:extLst>
                <a:ext uri="{FF2B5EF4-FFF2-40B4-BE49-F238E27FC236}">
                  <a16:creationId xmlns:a16="http://schemas.microsoft.com/office/drawing/2014/main" id="{F19DA0FF-D613-94D3-6417-0D018E8D133F}"/>
                </a:ext>
              </a:extLst>
            </p:cNvPr>
            <p:cNvSpPr>
              <a:spLocks/>
            </p:cNvSpPr>
            <p:nvPr/>
          </p:nvSpPr>
          <p:spPr bwMode="auto">
            <a:xfrm>
              <a:off x="2943226" y="4344988"/>
              <a:ext cx="19050" cy="6350"/>
            </a:xfrm>
            <a:custGeom>
              <a:avLst/>
              <a:gdLst>
                <a:gd name="T0" fmla="*/ 6 w 6"/>
                <a:gd name="T1" fmla="*/ 0 h 2"/>
                <a:gd name="T2" fmla="*/ 0 w 6"/>
                <a:gd name="T3" fmla="*/ 0 h 2"/>
              </a:gdLst>
              <a:ahLst/>
              <a:cxnLst>
                <a:cxn ang="0">
                  <a:pos x="T0" y="T1"/>
                </a:cxn>
                <a:cxn ang="0">
                  <a:pos x="T2" y="T3"/>
                </a:cxn>
              </a:cxnLst>
              <a:rect l="0" t="0" r="r" b="b"/>
              <a:pathLst>
                <a:path w="6" h="2">
                  <a:moveTo>
                    <a:pt x="6" y="0"/>
                  </a:moveTo>
                  <a:cubicBezTo>
                    <a:pt x="5" y="2"/>
                    <a:pt x="2" y="2"/>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Line 393">
              <a:extLst>
                <a:ext uri="{FF2B5EF4-FFF2-40B4-BE49-F238E27FC236}">
                  <a16:creationId xmlns:a16="http://schemas.microsoft.com/office/drawing/2014/main" id="{3303787C-330E-E3BA-E63A-4BA330723924}"/>
                </a:ext>
              </a:extLst>
            </p:cNvPr>
            <p:cNvSpPr>
              <a:spLocks noChangeShapeType="1"/>
            </p:cNvSpPr>
            <p:nvPr/>
          </p:nvSpPr>
          <p:spPr bwMode="auto">
            <a:xfrm flipH="1">
              <a:off x="2782888" y="4557713"/>
              <a:ext cx="296863"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Line 394">
              <a:extLst>
                <a:ext uri="{FF2B5EF4-FFF2-40B4-BE49-F238E27FC236}">
                  <a16:creationId xmlns:a16="http://schemas.microsoft.com/office/drawing/2014/main" id="{0589DD3F-D3CF-555D-5DD4-F4BBA537E311}"/>
                </a:ext>
              </a:extLst>
            </p:cNvPr>
            <p:cNvSpPr>
              <a:spLocks noChangeShapeType="1"/>
            </p:cNvSpPr>
            <p:nvPr/>
          </p:nvSpPr>
          <p:spPr bwMode="auto">
            <a:xfrm flipH="1">
              <a:off x="2732088" y="4557713"/>
              <a:ext cx="1905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4" name="Freeform 395">
              <a:extLst>
                <a:ext uri="{FF2B5EF4-FFF2-40B4-BE49-F238E27FC236}">
                  <a16:creationId xmlns:a16="http://schemas.microsoft.com/office/drawing/2014/main" id="{5B9B3B62-3647-1C54-A59D-8B7579CBA201}"/>
                </a:ext>
              </a:extLst>
            </p:cNvPr>
            <p:cNvSpPr>
              <a:spLocks/>
            </p:cNvSpPr>
            <p:nvPr/>
          </p:nvSpPr>
          <p:spPr bwMode="auto">
            <a:xfrm>
              <a:off x="2867026" y="4216400"/>
              <a:ext cx="168275" cy="169862"/>
            </a:xfrm>
            <a:custGeom>
              <a:avLst/>
              <a:gdLst>
                <a:gd name="T0" fmla="*/ 13 w 53"/>
                <a:gd name="T1" fmla="*/ 50 h 53"/>
                <a:gd name="T2" fmla="*/ 9 w 53"/>
                <a:gd name="T3" fmla="*/ 44 h 53"/>
                <a:gd name="T4" fmla="*/ 1 w 53"/>
                <a:gd name="T5" fmla="*/ 32 h 53"/>
                <a:gd name="T6" fmla="*/ 9 w 53"/>
                <a:gd name="T7" fmla="*/ 17 h 53"/>
                <a:gd name="T8" fmla="*/ 19 w 53"/>
                <a:gd name="T9" fmla="*/ 7 h 53"/>
                <a:gd name="T10" fmla="*/ 36 w 53"/>
                <a:gd name="T11" fmla="*/ 4 h 53"/>
                <a:gd name="T12" fmla="*/ 45 w 53"/>
                <a:gd name="T13" fmla="*/ 19 h 53"/>
                <a:gd name="T14" fmla="*/ 53 w 53"/>
                <a:gd name="T15" fmla="*/ 32 h 53"/>
                <a:gd name="T16" fmla="*/ 44 w 53"/>
                <a:gd name="T17" fmla="*/ 44 h 53"/>
                <a:gd name="T18" fmla="*/ 36 w 53"/>
                <a:gd name="T1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13" y="50"/>
                  </a:moveTo>
                  <a:cubicBezTo>
                    <a:pt x="10" y="47"/>
                    <a:pt x="9" y="44"/>
                    <a:pt x="9" y="44"/>
                  </a:cubicBezTo>
                  <a:cubicBezTo>
                    <a:pt x="9" y="44"/>
                    <a:pt x="0" y="40"/>
                    <a:pt x="1" y="32"/>
                  </a:cubicBezTo>
                  <a:cubicBezTo>
                    <a:pt x="2" y="23"/>
                    <a:pt x="8" y="23"/>
                    <a:pt x="9" y="17"/>
                  </a:cubicBezTo>
                  <a:cubicBezTo>
                    <a:pt x="9" y="10"/>
                    <a:pt x="14" y="7"/>
                    <a:pt x="19" y="7"/>
                  </a:cubicBezTo>
                  <a:cubicBezTo>
                    <a:pt x="19" y="7"/>
                    <a:pt x="25" y="0"/>
                    <a:pt x="36" y="4"/>
                  </a:cubicBezTo>
                  <a:cubicBezTo>
                    <a:pt x="47" y="9"/>
                    <a:pt x="45" y="19"/>
                    <a:pt x="45" y="19"/>
                  </a:cubicBezTo>
                  <a:cubicBezTo>
                    <a:pt x="45" y="19"/>
                    <a:pt x="53" y="23"/>
                    <a:pt x="53" y="32"/>
                  </a:cubicBezTo>
                  <a:cubicBezTo>
                    <a:pt x="53" y="42"/>
                    <a:pt x="44" y="44"/>
                    <a:pt x="44" y="44"/>
                  </a:cubicBezTo>
                  <a:cubicBezTo>
                    <a:pt x="44" y="44"/>
                    <a:pt x="43" y="52"/>
                    <a:pt x="36" y="5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5" name="Freeform 396">
              <a:extLst>
                <a:ext uri="{FF2B5EF4-FFF2-40B4-BE49-F238E27FC236}">
                  <a16:creationId xmlns:a16="http://schemas.microsoft.com/office/drawing/2014/main" id="{79F57CA4-A16C-01BD-7568-F779D3209708}"/>
                </a:ext>
              </a:extLst>
            </p:cNvPr>
            <p:cNvSpPr>
              <a:spLocks/>
            </p:cNvSpPr>
            <p:nvPr/>
          </p:nvSpPr>
          <p:spPr bwMode="auto">
            <a:xfrm>
              <a:off x="3171826" y="4414838"/>
              <a:ext cx="101600" cy="98425"/>
            </a:xfrm>
            <a:custGeom>
              <a:avLst/>
              <a:gdLst>
                <a:gd name="T0" fmla="*/ 32 w 32"/>
                <a:gd name="T1" fmla="*/ 31 h 31"/>
                <a:gd name="T2" fmla="*/ 32 w 32"/>
                <a:gd name="T3" fmla="*/ 15 h 31"/>
                <a:gd name="T4" fmla="*/ 11 w 32"/>
                <a:gd name="T5" fmla="*/ 1 h 31"/>
                <a:gd name="T6" fmla="*/ 0 w 32"/>
                <a:gd name="T7" fmla="*/ 1 h 31"/>
              </a:gdLst>
              <a:ahLst/>
              <a:cxnLst>
                <a:cxn ang="0">
                  <a:pos x="T0" y="T1"/>
                </a:cxn>
                <a:cxn ang="0">
                  <a:pos x="T2" y="T3"/>
                </a:cxn>
                <a:cxn ang="0">
                  <a:pos x="T4" y="T5"/>
                </a:cxn>
                <a:cxn ang="0">
                  <a:pos x="T6" y="T7"/>
                </a:cxn>
              </a:cxnLst>
              <a:rect l="0" t="0" r="r" b="b"/>
              <a:pathLst>
                <a:path w="32" h="31">
                  <a:moveTo>
                    <a:pt x="32" y="31"/>
                  </a:moveTo>
                  <a:cubicBezTo>
                    <a:pt x="32" y="25"/>
                    <a:pt x="32" y="20"/>
                    <a:pt x="32" y="15"/>
                  </a:cubicBezTo>
                  <a:cubicBezTo>
                    <a:pt x="32" y="0"/>
                    <a:pt x="11" y="1"/>
                    <a:pt x="11" y="1"/>
                  </a:cubicBezTo>
                  <a:cubicBezTo>
                    <a:pt x="0" y="1"/>
                    <a:pt x="0" y="1"/>
                    <a:pt x="0" y="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6" name="Freeform 400">
              <a:extLst>
                <a:ext uri="{FF2B5EF4-FFF2-40B4-BE49-F238E27FC236}">
                  <a16:creationId xmlns:a16="http://schemas.microsoft.com/office/drawing/2014/main" id="{2B3F523B-FAE4-BB2E-DD27-C662A81D58DB}"/>
                </a:ext>
              </a:extLst>
            </p:cNvPr>
            <p:cNvSpPr>
              <a:spLocks/>
            </p:cNvSpPr>
            <p:nvPr/>
          </p:nvSpPr>
          <p:spPr bwMode="auto">
            <a:xfrm>
              <a:off x="3073401" y="4392613"/>
              <a:ext cx="88900" cy="220662"/>
            </a:xfrm>
            <a:custGeom>
              <a:avLst/>
              <a:gdLst>
                <a:gd name="T0" fmla="*/ 28 w 28"/>
                <a:gd name="T1" fmla="*/ 0 h 69"/>
                <a:gd name="T2" fmla="*/ 22 w 28"/>
                <a:gd name="T3" fmla="*/ 7 h 69"/>
                <a:gd name="T4" fmla="*/ 3 w 28"/>
                <a:gd name="T5" fmla="*/ 23 h 69"/>
                <a:gd name="T6" fmla="*/ 9 w 28"/>
                <a:gd name="T7" fmla="*/ 69 h 69"/>
              </a:gdLst>
              <a:ahLst/>
              <a:cxnLst>
                <a:cxn ang="0">
                  <a:pos x="T0" y="T1"/>
                </a:cxn>
                <a:cxn ang="0">
                  <a:pos x="T2" y="T3"/>
                </a:cxn>
                <a:cxn ang="0">
                  <a:pos x="T4" y="T5"/>
                </a:cxn>
                <a:cxn ang="0">
                  <a:pos x="T6" y="T7"/>
                </a:cxn>
              </a:cxnLst>
              <a:rect l="0" t="0" r="r" b="b"/>
              <a:pathLst>
                <a:path w="28" h="69">
                  <a:moveTo>
                    <a:pt x="28" y="0"/>
                  </a:moveTo>
                  <a:cubicBezTo>
                    <a:pt x="28" y="4"/>
                    <a:pt x="27" y="7"/>
                    <a:pt x="22" y="7"/>
                  </a:cubicBezTo>
                  <a:cubicBezTo>
                    <a:pt x="13" y="8"/>
                    <a:pt x="3" y="9"/>
                    <a:pt x="3" y="23"/>
                  </a:cubicBezTo>
                  <a:cubicBezTo>
                    <a:pt x="3" y="37"/>
                    <a:pt x="0" y="66"/>
                    <a:pt x="9" y="69"/>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7" name="Freeform 401">
              <a:extLst>
                <a:ext uri="{FF2B5EF4-FFF2-40B4-BE49-F238E27FC236}">
                  <a16:creationId xmlns:a16="http://schemas.microsoft.com/office/drawing/2014/main" id="{6BD00C73-3A81-570F-4213-E4604204977C}"/>
                </a:ext>
              </a:extLst>
            </p:cNvPr>
            <p:cNvSpPr>
              <a:spLocks/>
            </p:cNvSpPr>
            <p:nvPr/>
          </p:nvSpPr>
          <p:spPr bwMode="auto">
            <a:xfrm>
              <a:off x="2892426" y="4471988"/>
              <a:ext cx="92075" cy="66675"/>
            </a:xfrm>
            <a:custGeom>
              <a:avLst/>
              <a:gdLst>
                <a:gd name="T0" fmla="*/ 58 w 58"/>
                <a:gd name="T1" fmla="*/ 42 h 42"/>
                <a:gd name="T2" fmla="*/ 58 w 58"/>
                <a:gd name="T3" fmla="*/ 0 h 42"/>
                <a:gd name="T4" fmla="*/ 0 w 58"/>
                <a:gd name="T5" fmla="*/ 0 h 42"/>
                <a:gd name="T6" fmla="*/ 0 w 58"/>
                <a:gd name="T7" fmla="*/ 36 h 42"/>
              </a:gdLst>
              <a:ahLst/>
              <a:cxnLst>
                <a:cxn ang="0">
                  <a:pos x="T0" y="T1"/>
                </a:cxn>
                <a:cxn ang="0">
                  <a:pos x="T2" y="T3"/>
                </a:cxn>
                <a:cxn ang="0">
                  <a:pos x="T4" y="T5"/>
                </a:cxn>
                <a:cxn ang="0">
                  <a:pos x="T6" y="T7"/>
                </a:cxn>
              </a:cxnLst>
              <a:rect l="0" t="0" r="r" b="b"/>
              <a:pathLst>
                <a:path w="58" h="42">
                  <a:moveTo>
                    <a:pt x="58" y="42"/>
                  </a:moveTo>
                  <a:lnTo>
                    <a:pt x="58" y="0"/>
                  </a:lnTo>
                  <a:lnTo>
                    <a:pt x="0" y="0"/>
                  </a:lnTo>
                  <a:lnTo>
                    <a:pt x="0" y="3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8" name="Freeform 405">
              <a:extLst>
                <a:ext uri="{FF2B5EF4-FFF2-40B4-BE49-F238E27FC236}">
                  <a16:creationId xmlns:a16="http://schemas.microsoft.com/office/drawing/2014/main" id="{055052C5-2011-EB0D-B5FF-326885A2EF15}"/>
                </a:ext>
              </a:extLst>
            </p:cNvPr>
            <p:cNvSpPr>
              <a:spLocks/>
            </p:cNvSpPr>
            <p:nvPr/>
          </p:nvSpPr>
          <p:spPr bwMode="auto">
            <a:xfrm>
              <a:off x="3009901" y="4516438"/>
              <a:ext cx="0" cy="41275"/>
            </a:xfrm>
            <a:custGeom>
              <a:avLst/>
              <a:gdLst>
                <a:gd name="T0" fmla="*/ 13 h 13"/>
                <a:gd name="T1" fmla="*/ 0 h 13"/>
              </a:gdLst>
              <a:ahLst/>
              <a:cxnLst>
                <a:cxn ang="0">
                  <a:pos x="0" y="T0"/>
                </a:cxn>
                <a:cxn ang="0">
                  <a:pos x="0" y="T1"/>
                </a:cxn>
              </a:cxnLst>
              <a:rect l="0" t="0" r="r" b="b"/>
              <a:pathLst>
                <a:path h="13">
                  <a:moveTo>
                    <a:pt x="0" y="13"/>
                  </a:moveTo>
                  <a:cubicBezTo>
                    <a:pt x="0" y="2"/>
                    <a:pt x="0" y="9"/>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9" name="Line 408">
              <a:extLst>
                <a:ext uri="{FF2B5EF4-FFF2-40B4-BE49-F238E27FC236}">
                  <a16:creationId xmlns:a16="http://schemas.microsoft.com/office/drawing/2014/main" id="{2743142C-17CA-AE69-3FC6-163324786B82}"/>
                </a:ext>
              </a:extLst>
            </p:cNvPr>
            <p:cNvSpPr>
              <a:spLocks noChangeShapeType="1"/>
            </p:cNvSpPr>
            <p:nvPr/>
          </p:nvSpPr>
          <p:spPr bwMode="auto">
            <a:xfrm>
              <a:off x="2994026" y="4398963"/>
              <a:ext cx="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0" name="Line 411">
              <a:extLst>
                <a:ext uri="{FF2B5EF4-FFF2-40B4-BE49-F238E27FC236}">
                  <a16:creationId xmlns:a16="http://schemas.microsoft.com/office/drawing/2014/main" id="{75FE396B-CAE5-F6B6-1AEC-19218ABB613B}"/>
                </a:ext>
              </a:extLst>
            </p:cNvPr>
            <p:cNvSpPr>
              <a:spLocks noChangeShapeType="1"/>
            </p:cNvSpPr>
            <p:nvPr/>
          </p:nvSpPr>
          <p:spPr bwMode="auto">
            <a:xfrm flipV="1">
              <a:off x="2981326" y="4360863"/>
              <a:ext cx="0" cy="381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1" name="Freeform 412">
              <a:extLst>
                <a:ext uri="{FF2B5EF4-FFF2-40B4-BE49-F238E27FC236}">
                  <a16:creationId xmlns:a16="http://schemas.microsoft.com/office/drawing/2014/main" id="{0B65D697-EC38-8179-9CA2-789325E83047}"/>
                </a:ext>
              </a:extLst>
            </p:cNvPr>
            <p:cNvSpPr>
              <a:spLocks/>
            </p:cNvSpPr>
            <p:nvPr/>
          </p:nvSpPr>
          <p:spPr bwMode="auto">
            <a:xfrm>
              <a:off x="2962276" y="4386263"/>
              <a:ext cx="85725" cy="85725"/>
            </a:xfrm>
            <a:custGeom>
              <a:avLst/>
              <a:gdLst>
                <a:gd name="T0" fmla="*/ 0 w 27"/>
                <a:gd name="T1" fmla="*/ 27 h 27"/>
                <a:gd name="T2" fmla="*/ 6 w 27"/>
                <a:gd name="T3" fmla="*/ 4 h 27"/>
                <a:gd name="T4" fmla="*/ 27 w 27"/>
                <a:gd name="T5" fmla="*/ 23 h 27"/>
              </a:gdLst>
              <a:ahLst/>
              <a:cxnLst>
                <a:cxn ang="0">
                  <a:pos x="T0" y="T1"/>
                </a:cxn>
                <a:cxn ang="0">
                  <a:pos x="T2" y="T3"/>
                </a:cxn>
                <a:cxn ang="0">
                  <a:pos x="T4" y="T5"/>
                </a:cxn>
              </a:cxnLst>
              <a:rect l="0" t="0" r="r" b="b"/>
              <a:pathLst>
                <a:path w="27" h="27">
                  <a:moveTo>
                    <a:pt x="0" y="27"/>
                  </a:moveTo>
                  <a:cubicBezTo>
                    <a:pt x="6" y="4"/>
                    <a:pt x="6" y="4"/>
                    <a:pt x="6" y="4"/>
                  </a:cubicBezTo>
                  <a:cubicBezTo>
                    <a:pt x="6" y="4"/>
                    <a:pt x="27" y="0"/>
                    <a:pt x="27" y="2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2" name="Freeform 413">
              <a:extLst>
                <a:ext uri="{FF2B5EF4-FFF2-40B4-BE49-F238E27FC236}">
                  <a16:creationId xmlns:a16="http://schemas.microsoft.com/office/drawing/2014/main" id="{161C1093-FBB7-59A2-AF6D-4D69A842DA23}"/>
                </a:ext>
              </a:extLst>
            </p:cNvPr>
            <p:cNvSpPr>
              <a:spLocks/>
            </p:cNvSpPr>
            <p:nvPr/>
          </p:nvSpPr>
          <p:spPr bwMode="auto">
            <a:xfrm>
              <a:off x="3051176" y="4462463"/>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3" name="Freeform 414">
              <a:extLst>
                <a:ext uri="{FF2B5EF4-FFF2-40B4-BE49-F238E27FC236}">
                  <a16:creationId xmlns:a16="http://schemas.microsoft.com/office/drawing/2014/main" id="{D7EADAB3-38F2-7999-2315-407F856715CF}"/>
                </a:ext>
              </a:extLst>
            </p:cNvPr>
            <p:cNvSpPr>
              <a:spLocks/>
            </p:cNvSpPr>
            <p:nvPr/>
          </p:nvSpPr>
          <p:spPr bwMode="auto">
            <a:xfrm>
              <a:off x="2854326" y="4383088"/>
              <a:ext cx="88900" cy="88900"/>
            </a:xfrm>
            <a:custGeom>
              <a:avLst/>
              <a:gdLst>
                <a:gd name="T0" fmla="*/ 28 w 28"/>
                <a:gd name="T1" fmla="*/ 28 h 28"/>
                <a:gd name="T2" fmla="*/ 22 w 28"/>
                <a:gd name="T3" fmla="*/ 4 h 28"/>
                <a:gd name="T4" fmla="*/ 0 w 28"/>
                <a:gd name="T5" fmla="*/ 24 h 28"/>
              </a:gdLst>
              <a:ahLst/>
              <a:cxnLst>
                <a:cxn ang="0">
                  <a:pos x="T0" y="T1"/>
                </a:cxn>
                <a:cxn ang="0">
                  <a:pos x="T2" y="T3"/>
                </a:cxn>
                <a:cxn ang="0">
                  <a:pos x="T4" y="T5"/>
                </a:cxn>
              </a:cxnLst>
              <a:rect l="0" t="0" r="r" b="b"/>
              <a:pathLst>
                <a:path w="28" h="28">
                  <a:moveTo>
                    <a:pt x="28" y="28"/>
                  </a:moveTo>
                  <a:cubicBezTo>
                    <a:pt x="22" y="4"/>
                    <a:pt x="22" y="4"/>
                    <a:pt x="22" y="4"/>
                  </a:cubicBezTo>
                  <a:cubicBezTo>
                    <a:pt x="22" y="4"/>
                    <a:pt x="0" y="0"/>
                    <a:pt x="0" y="24"/>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Freeform 415">
              <a:extLst>
                <a:ext uri="{FF2B5EF4-FFF2-40B4-BE49-F238E27FC236}">
                  <a16:creationId xmlns:a16="http://schemas.microsoft.com/office/drawing/2014/main" id="{058E82FE-3C10-626D-C334-3F42F624438F}"/>
                </a:ext>
              </a:extLst>
            </p:cNvPr>
            <p:cNvSpPr>
              <a:spLocks/>
            </p:cNvSpPr>
            <p:nvPr/>
          </p:nvSpPr>
          <p:spPr bwMode="auto">
            <a:xfrm>
              <a:off x="2854326" y="4459288"/>
              <a:ext cx="0" cy="95250"/>
            </a:xfrm>
            <a:custGeom>
              <a:avLst/>
              <a:gdLst>
                <a:gd name="T0" fmla="*/ 0 h 30"/>
                <a:gd name="T1" fmla="*/ 30 h 30"/>
              </a:gdLst>
              <a:ahLst/>
              <a:cxnLst>
                <a:cxn ang="0">
                  <a:pos x="0" y="T0"/>
                </a:cxn>
                <a:cxn ang="0">
                  <a:pos x="0" y="T1"/>
                </a:cxn>
              </a:cxnLst>
              <a:rect l="0" t="0" r="r" b="b"/>
              <a:pathLst>
                <a:path h="30">
                  <a:moveTo>
                    <a:pt x="0" y="0"/>
                  </a:moveTo>
                  <a:cubicBezTo>
                    <a:pt x="0" y="4"/>
                    <a:pt x="0" y="24"/>
                    <a:pt x="0" y="3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5" name="Freeform 416">
              <a:extLst>
                <a:ext uri="{FF2B5EF4-FFF2-40B4-BE49-F238E27FC236}">
                  <a16:creationId xmlns:a16="http://schemas.microsoft.com/office/drawing/2014/main" id="{C6BFC1C1-C40D-B270-FC85-3D44C7DDBDEA}"/>
                </a:ext>
              </a:extLst>
            </p:cNvPr>
            <p:cNvSpPr>
              <a:spLocks/>
            </p:cNvSpPr>
            <p:nvPr/>
          </p:nvSpPr>
          <p:spPr bwMode="auto">
            <a:xfrm>
              <a:off x="2738438" y="4124325"/>
              <a:ext cx="150813" cy="111125"/>
            </a:xfrm>
            <a:custGeom>
              <a:avLst/>
              <a:gdLst>
                <a:gd name="T0" fmla="*/ 0 w 47"/>
                <a:gd name="T1" fmla="*/ 5 h 35"/>
                <a:gd name="T2" fmla="*/ 19 w 47"/>
                <a:gd name="T3" fmla="*/ 0 h 35"/>
                <a:gd name="T4" fmla="*/ 47 w 47"/>
                <a:gd name="T5" fmla="*/ 20 h 35"/>
                <a:gd name="T6" fmla="*/ 37 w 47"/>
                <a:gd name="T7" fmla="*/ 35 h 35"/>
              </a:gdLst>
              <a:ahLst/>
              <a:cxnLst>
                <a:cxn ang="0">
                  <a:pos x="T0" y="T1"/>
                </a:cxn>
                <a:cxn ang="0">
                  <a:pos x="T2" y="T3"/>
                </a:cxn>
                <a:cxn ang="0">
                  <a:pos x="T4" y="T5"/>
                </a:cxn>
                <a:cxn ang="0">
                  <a:pos x="T6" y="T7"/>
                </a:cxn>
              </a:cxnLst>
              <a:rect l="0" t="0" r="r" b="b"/>
              <a:pathLst>
                <a:path w="47" h="35">
                  <a:moveTo>
                    <a:pt x="0" y="5"/>
                  </a:moveTo>
                  <a:cubicBezTo>
                    <a:pt x="5" y="2"/>
                    <a:pt x="12" y="0"/>
                    <a:pt x="19" y="0"/>
                  </a:cubicBezTo>
                  <a:cubicBezTo>
                    <a:pt x="35" y="0"/>
                    <a:pt x="47" y="9"/>
                    <a:pt x="47" y="20"/>
                  </a:cubicBezTo>
                  <a:cubicBezTo>
                    <a:pt x="47" y="26"/>
                    <a:pt x="43" y="31"/>
                    <a:pt x="37" y="35"/>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6" name="Freeform 417">
              <a:extLst>
                <a:ext uri="{FF2B5EF4-FFF2-40B4-BE49-F238E27FC236}">
                  <a16:creationId xmlns:a16="http://schemas.microsoft.com/office/drawing/2014/main" id="{CA740D79-04A3-1AD3-719A-E1C037A68825}"/>
                </a:ext>
              </a:extLst>
            </p:cNvPr>
            <p:cNvSpPr>
              <a:spLocks/>
            </p:cNvSpPr>
            <p:nvPr/>
          </p:nvSpPr>
          <p:spPr bwMode="auto">
            <a:xfrm>
              <a:off x="2709863" y="4162425"/>
              <a:ext cx="111125" cy="85725"/>
            </a:xfrm>
            <a:custGeom>
              <a:avLst/>
              <a:gdLst>
                <a:gd name="T0" fmla="*/ 35 w 35"/>
                <a:gd name="T1" fmla="*/ 26 h 27"/>
                <a:gd name="T2" fmla="*/ 28 w 35"/>
                <a:gd name="T3" fmla="*/ 27 h 27"/>
                <a:gd name="T4" fmla="*/ 0 w 35"/>
                <a:gd name="T5" fmla="*/ 10 h 27"/>
                <a:gd name="T6" fmla="*/ 4 w 35"/>
                <a:gd name="T7" fmla="*/ 0 h 27"/>
              </a:gdLst>
              <a:ahLst/>
              <a:cxnLst>
                <a:cxn ang="0">
                  <a:pos x="T0" y="T1"/>
                </a:cxn>
                <a:cxn ang="0">
                  <a:pos x="T2" y="T3"/>
                </a:cxn>
                <a:cxn ang="0">
                  <a:pos x="T4" y="T5"/>
                </a:cxn>
                <a:cxn ang="0">
                  <a:pos x="T6" y="T7"/>
                </a:cxn>
              </a:cxnLst>
              <a:rect l="0" t="0" r="r" b="b"/>
              <a:pathLst>
                <a:path w="35" h="27">
                  <a:moveTo>
                    <a:pt x="35" y="26"/>
                  </a:moveTo>
                  <a:cubicBezTo>
                    <a:pt x="33" y="27"/>
                    <a:pt x="31" y="27"/>
                    <a:pt x="28" y="27"/>
                  </a:cubicBezTo>
                  <a:cubicBezTo>
                    <a:pt x="13" y="27"/>
                    <a:pt x="0" y="20"/>
                    <a:pt x="0" y="10"/>
                  </a:cubicBezTo>
                  <a:cubicBezTo>
                    <a:pt x="0" y="6"/>
                    <a:pt x="1" y="3"/>
                    <a:pt x="4"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7" name="Freeform 418">
              <a:extLst>
                <a:ext uri="{FF2B5EF4-FFF2-40B4-BE49-F238E27FC236}">
                  <a16:creationId xmlns:a16="http://schemas.microsoft.com/office/drawing/2014/main" id="{8B4D9BBB-238F-8D16-D2A7-69E386A97A08}"/>
                </a:ext>
              </a:extLst>
            </p:cNvPr>
            <p:cNvSpPr>
              <a:spLocks/>
            </p:cNvSpPr>
            <p:nvPr/>
          </p:nvSpPr>
          <p:spPr bwMode="auto">
            <a:xfrm>
              <a:off x="2820988" y="4235450"/>
              <a:ext cx="46038" cy="28575"/>
            </a:xfrm>
            <a:custGeom>
              <a:avLst/>
              <a:gdLst>
                <a:gd name="T0" fmla="*/ 23 w 29"/>
                <a:gd name="T1" fmla="*/ 0 h 18"/>
                <a:gd name="T2" fmla="*/ 29 w 29"/>
                <a:gd name="T3" fmla="*/ 18 h 18"/>
                <a:gd name="T4" fmla="*/ 0 w 29"/>
                <a:gd name="T5" fmla="*/ 6 h 18"/>
              </a:gdLst>
              <a:ahLst/>
              <a:cxnLst>
                <a:cxn ang="0">
                  <a:pos x="T0" y="T1"/>
                </a:cxn>
                <a:cxn ang="0">
                  <a:pos x="T2" y="T3"/>
                </a:cxn>
                <a:cxn ang="0">
                  <a:pos x="T4" y="T5"/>
                </a:cxn>
              </a:cxnLst>
              <a:rect l="0" t="0" r="r" b="b"/>
              <a:pathLst>
                <a:path w="29" h="18">
                  <a:moveTo>
                    <a:pt x="23" y="0"/>
                  </a:moveTo>
                  <a:lnTo>
                    <a:pt x="29" y="18"/>
                  </a:lnTo>
                  <a:lnTo>
                    <a:pt x="0" y="6"/>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8" name="Freeform 420">
              <a:extLst>
                <a:ext uri="{FF2B5EF4-FFF2-40B4-BE49-F238E27FC236}">
                  <a16:creationId xmlns:a16="http://schemas.microsoft.com/office/drawing/2014/main" id="{489ACB47-54A4-DB75-CA47-DB24187569E3}"/>
                </a:ext>
              </a:extLst>
            </p:cNvPr>
            <p:cNvSpPr>
              <a:spLocks/>
            </p:cNvSpPr>
            <p:nvPr/>
          </p:nvSpPr>
          <p:spPr bwMode="auto">
            <a:xfrm>
              <a:off x="2757488" y="4162425"/>
              <a:ext cx="90488" cy="53975"/>
            </a:xfrm>
            <a:custGeom>
              <a:avLst/>
              <a:gdLst>
                <a:gd name="T0" fmla="*/ 0 w 57"/>
                <a:gd name="T1" fmla="*/ 14 h 34"/>
                <a:gd name="T2" fmla="*/ 20 w 57"/>
                <a:gd name="T3" fmla="*/ 34 h 34"/>
                <a:gd name="T4" fmla="*/ 57 w 57"/>
                <a:gd name="T5" fmla="*/ 0 h 34"/>
              </a:gdLst>
              <a:ahLst/>
              <a:cxnLst>
                <a:cxn ang="0">
                  <a:pos x="T0" y="T1"/>
                </a:cxn>
                <a:cxn ang="0">
                  <a:pos x="T2" y="T3"/>
                </a:cxn>
                <a:cxn ang="0">
                  <a:pos x="T4" y="T5"/>
                </a:cxn>
              </a:cxnLst>
              <a:rect l="0" t="0" r="r" b="b"/>
              <a:pathLst>
                <a:path w="57" h="34">
                  <a:moveTo>
                    <a:pt x="0" y="14"/>
                  </a:moveTo>
                  <a:lnTo>
                    <a:pt x="20" y="34"/>
                  </a:lnTo>
                  <a:lnTo>
                    <a:pt x="57" y="0"/>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9" name="Freeform 421">
              <a:extLst>
                <a:ext uri="{FF2B5EF4-FFF2-40B4-BE49-F238E27FC236}">
                  <a16:creationId xmlns:a16="http://schemas.microsoft.com/office/drawing/2014/main" id="{2BE6BCF5-F301-370F-C8E9-FCDFA14B0685}"/>
                </a:ext>
              </a:extLst>
            </p:cNvPr>
            <p:cNvSpPr>
              <a:spLocks/>
            </p:cNvSpPr>
            <p:nvPr/>
          </p:nvSpPr>
          <p:spPr bwMode="auto">
            <a:xfrm>
              <a:off x="2870201" y="4529138"/>
              <a:ext cx="50800" cy="25400"/>
            </a:xfrm>
            <a:custGeom>
              <a:avLst/>
              <a:gdLst>
                <a:gd name="T0" fmla="*/ 0 w 16"/>
                <a:gd name="T1" fmla="*/ 8 h 8"/>
                <a:gd name="T2" fmla="*/ 8 w 16"/>
                <a:gd name="T3" fmla="*/ 0 h 8"/>
                <a:gd name="T4" fmla="*/ 16 w 16"/>
                <a:gd name="T5" fmla="*/ 8 h 8"/>
              </a:gdLst>
              <a:ahLst/>
              <a:cxnLst>
                <a:cxn ang="0">
                  <a:pos x="T0" y="T1"/>
                </a:cxn>
                <a:cxn ang="0">
                  <a:pos x="T2" y="T3"/>
                </a:cxn>
                <a:cxn ang="0">
                  <a:pos x="T4" y="T5"/>
                </a:cxn>
              </a:cxnLst>
              <a:rect l="0" t="0" r="r" b="b"/>
              <a:pathLst>
                <a:path w="16" h="8">
                  <a:moveTo>
                    <a:pt x="0" y="8"/>
                  </a:moveTo>
                  <a:cubicBezTo>
                    <a:pt x="0" y="3"/>
                    <a:pt x="3" y="0"/>
                    <a:pt x="8" y="0"/>
                  </a:cubicBezTo>
                  <a:cubicBezTo>
                    <a:pt x="12" y="0"/>
                    <a:pt x="16" y="3"/>
                    <a:pt x="16" y="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Freeform 422">
              <a:extLst>
                <a:ext uri="{FF2B5EF4-FFF2-40B4-BE49-F238E27FC236}">
                  <a16:creationId xmlns:a16="http://schemas.microsoft.com/office/drawing/2014/main" id="{B63B678D-7A29-C11A-E0E6-EBDEBA334AD3}"/>
                </a:ext>
              </a:extLst>
            </p:cNvPr>
            <p:cNvSpPr>
              <a:spLocks/>
            </p:cNvSpPr>
            <p:nvPr/>
          </p:nvSpPr>
          <p:spPr bwMode="auto">
            <a:xfrm>
              <a:off x="3105151" y="4465638"/>
              <a:ext cx="152400" cy="182562"/>
            </a:xfrm>
            <a:custGeom>
              <a:avLst/>
              <a:gdLst>
                <a:gd name="T0" fmla="*/ 0 w 48"/>
                <a:gd name="T1" fmla="*/ 52 h 57"/>
                <a:gd name="T2" fmla="*/ 0 w 48"/>
                <a:gd name="T3" fmla="*/ 3 h 57"/>
                <a:gd name="T4" fmla="*/ 4 w 48"/>
                <a:gd name="T5" fmla="*/ 0 h 57"/>
                <a:gd name="T6" fmla="*/ 44 w 48"/>
                <a:gd name="T7" fmla="*/ 0 h 57"/>
                <a:gd name="T8" fmla="*/ 48 w 48"/>
                <a:gd name="T9" fmla="*/ 3 h 57"/>
                <a:gd name="T10" fmla="*/ 48 w 48"/>
                <a:gd name="T11" fmla="*/ 53 h 57"/>
                <a:gd name="T12" fmla="*/ 44 w 48"/>
                <a:gd name="T13" fmla="*/ 57 h 57"/>
                <a:gd name="T14" fmla="*/ 28 w 4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7">
                  <a:moveTo>
                    <a:pt x="0" y="52"/>
                  </a:moveTo>
                  <a:cubicBezTo>
                    <a:pt x="0" y="3"/>
                    <a:pt x="0" y="3"/>
                    <a:pt x="0" y="3"/>
                  </a:cubicBezTo>
                  <a:cubicBezTo>
                    <a:pt x="0" y="1"/>
                    <a:pt x="2" y="0"/>
                    <a:pt x="4" y="0"/>
                  </a:cubicBezTo>
                  <a:cubicBezTo>
                    <a:pt x="44" y="0"/>
                    <a:pt x="44" y="0"/>
                    <a:pt x="44" y="0"/>
                  </a:cubicBezTo>
                  <a:cubicBezTo>
                    <a:pt x="46" y="0"/>
                    <a:pt x="48" y="1"/>
                    <a:pt x="48" y="3"/>
                  </a:cubicBezTo>
                  <a:cubicBezTo>
                    <a:pt x="48" y="53"/>
                    <a:pt x="48" y="53"/>
                    <a:pt x="48" y="53"/>
                  </a:cubicBezTo>
                  <a:cubicBezTo>
                    <a:pt x="48" y="55"/>
                    <a:pt x="46" y="57"/>
                    <a:pt x="44" y="57"/>
                  </a:cubicBezTo>
                  <a:cubicBezTo>
                    <a:pt x="28" y="57"/>
                    <a:pt x="28" y="57"/>
                    <a:pt x="28" y="57"/>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1" name="Freeform 423">
              <a:extLst>
                <a:ext uri="{FF2B5EF4-FFF2-40B4-BE49-F238E27FC236}">
                  <a16:creationId xmlns:a16="http://schemas.microsoft.com/office/drawing/2014/main" id="{1BEC81DC-FAC9-A7D5-200B-5323BD509A3D}"/>
                </a:ext>
              </a:extLst>
            </p:cNvPr>
            <p:cNvSpPr>
              <a:spLocks/>
            </p:cNvSpPr>
            <p:nvPr/>
          </p:nvSpPr>
          <p:spPr bwMode="auto">
            <a:xfrm>
              <a:off x="3130551" y="4335463"/>
              <a:ext cx="31750" cy="57150"/>
            </a:xfrm>
            <a:custGeom>
              <a:avLst/>
              <a:gdLst>
                <a:gd name="T0" fmla="*/ 10 w 10"/>
                <a:gd name="T1" fmla="*/ 18 h 18"/>
                <a:gd name="T2" fmla="*/ 0 w 10"/>
                <a:gd name="T3" fmla="*/ 0 h 18"/>
              </a:gdLst>
              <a:ahLst/>
              <a:cxnLst>
                <a:cxn ang="0">
                  <a:pos x="T0" y="T1"/>
                </a:cxn>
                <a:cxn ang="0">
                  <a:pos x="T2" y="T3"/>
                </a:cxn>
              </a:cxnLst>
              <a:rect l="0" t="0" r="r" b="b"/>
              <a:pathLst>
                <a:path w="10" h="18">
                  <a:moveTo>
                    <a:pt x="10" y="18"/>
                  </a:moveTo>
                  <a:cubicBezTo>
                    <a:pt x="4" y="14"/>
                    <a:pt x="0" y="8"/>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2" name="Freeform 424">
              <a:extLst>
                <a:ext uri="{FF2B5EF4-FFF2-40B4-BE49-F238E27FC236}">
                  <a16:creationId xmlns:a16="http://schemas.microsoft.com/office/drawing/2014/main" id="{F4F18B6A-F906-32E6-94FD-D05AE8A9238C}"/>
                </a:ext>
              </a:extLst>
            </p:cNvPr>
            <p:cNvSpPr>
              <a:spLocks/>
            </p:cNvSpPr>
            <p:nvPr/>
          </p:nvSpPr>
          <p:spPr bwMode="auto">
            <a:xfrm>
              <a:off x="3206751" y="4335463"/>
              <a:ext cx="31750" cy="57150"/>
            </a:xfrm>
            <a:custGeom>
              <a:avLst/>
              <a:gdLst>
                <a:gd name="T0" fmla="*/ 10 w 10"/>
                <a:gd name="T1" fmla="*/ 0 h 18"/>
                <a:gd name="T2" fmla="*/ 0 w 10"/>
                <a:gd name="T3" fmla="*/ 18 h 18"/>
              </a:gdLst>
              <a:ahLst/>
              <a:cxnLst>
                <a:cxn ang="0">
                  <a:pos x="T0" y="T1"/>
                </a:cxn>
                <a:cxn ang="0">
                  <a:pos x="T2" y="T3"/>
                </a:cxn>
              </a:cxnLst>
              <a:rect l="0" t="0" r="r" b="b"/>
              <a:pathLst>
                <a:path w="10" h="18">
                  <a:moveTo>
                    <a:pt x="10" y="0"/>
                  </a:moveTo>
                  <a:cubicBezTo>
                    <a:pt x="10" y="9"/>
                    <a:pt x="6" y="15"/>
                    <a:pt x="0" y="1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3" name="Freeform 425">
              <a:extLst>
                <a:ext uri="{FF2B5EF4-FFF2-40B4-BE49-F238E27FC236}">
                  <a16:creationId xmlns:a16="http://schemas.microsoft.com/office/drawing/2014/main" id="{BDAFB5D9-2174-3A80-2EEF-AF354ABEFB9A}"/>
                </a:ext>
              </a:extLst>
            </p:cNvPr>
            <p:cNvSpPr>
              <a:spLocks/>
            </p:cNvSpPr>
            <p:nvPr/>
          </p:nvSpPr>
          <p:spPr bwMode="auto">
            <a:xfrm>
              <a:off x="3117851" y="4219575"/>
              <a:ext cx="136525" cy="106362"/>
            </a:xfrm>
            <a:custGeom>
              <a:avLst/>
              <a:gdLst>
                <a:gd name="T0" fmla="*/ 3 w 43"/>
                <a:gd name="T1" fmla="*/ 33 h 33"/>
                <a:gd name="T2" fmla="*/ 5 w 43"/>
                <a:gd name="T3" fmla="*/ 16 h 33"/>
                <a:gd name="T4" fmla="*/ 12 w 43"/>
                <a:gd name="T5" fmla="*/ 9 h 33"/>
                <a:gd name="T6" fmla="*/ 12 w 43"/>
                <a:gd name="T7" fmla="*/ 5 h 33"/>
                <a:gd name="T8" fmla="*/ 28 w 43"/>
                <a:gd name="T9" fmla="*/ 6 h 33"/>
                <a:gd name="T10" fmla="*/ 33 w 43"/>
                <a:gd name="T11" fmla="*/ 10 h 33"/>
                <a:gd name="T12" fmla="*/ 41 w 43"/>
                <a:gd name="T13" fmla="*/ 14 h 33"/>
                <a:gd name="T14" fmla="*/ 39 w 43"/>
                <a:gd name="T15" fmla="*/ 16 h 33"/>
                <a:gd name="T16" fmla="*/ 39 w 43"/>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33">
                  <a:moveTo>
                    <a:pt x="3" y="33"/>
                  </a:moveTo>
                  <a:cubicBezTo>
                    <a:pt x="3" y="33"/>
                    <a:pt x="0" y="20"/>
                    <a:pt x="5" y="16"/>
                  </a:cubicBezTo>
                  <a:cubicBezTo>
                    <a:pt x="5" y="16"/>
                    <a:pt x="4" y="10"/>
                    <a:pt x="12" y="9"/>
                  </a:cubicBezTo>
                  <a:cubicBezTo>
                    <a:pt x="12" y="9"/>
                    <a:pt x="13" y="7"/>
                    <a:pt x="12" y="5"/>
                  </a:cubicBezTo>
                  <a:cubicBezTo>
                    <a:pt x="12" y="5"/>
                    <a:pt x="22" y="0"/>
                    <a:pt x="28" y="6"/>
                  </a:cubicBezTo>
                  <a:cubicBezTo>
                    <a:pt x="28" y="6"/>
                    <a:pt x="32" y="5"/>
                    <a:pt x="33" y="10"/>
                  </a:cubicBezTo>
                  <a:cubicBezTo>
                    <a:pt x="33" y="10"/>
                    <a:pt x="39" y="10"/>
                    <a:pt x="41" y="14"/>
                  </a:cubicBezTo>
                  <a:cubicBezTo>
                    <a:pt x="41" y="14"/>
                    <a:pt x="39" y="15"/>
                    <a:pt x="39" y="16"/>
                  </a:cubicBezTo>
                  <a:cubicBezTo>
                    <a:pt x="39" y="16"/>
                    <a:pt x="43" y="25"/>
                    <a:pt x="39" y="3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6" name="Line 426">
              <a:extLst>
                <a:ext uri="{FF2B5EF4-FFF2-40B4-BE49-F238E27FC236}">
                  <a16:creationId xmlns:a16="http://schemas.microsoft.com/office/drawing/2014/main" id="{B2D656BB-0C4B-7546-871C-DB3008F90EF8}"/>
                </a:ext>
              </a:extLst>
            </p:cNvPr>
            <p:cNvSpPr>
              <a:spLocks noChangeShapeType="1"/>
            </p:cNvSpPr>
            <p:nvPr/>
          </p:nvSpPr>
          <p:spPr bwMode="auto">
            <a:xfrm flipH="1">
              <a:off x="3130551" y="4522788"/>
              <a:ext cx="34925" cy="41275"/>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7" name="Line 427">
              <a:extLst>
                <a:ext uri="{FF2B5EF4-FFF2-40B4-BE49-F238E27FC236}">
                  <a16:creationId xmlns:a16="http://schemas.microsoft.com/office/drawing/2014/main" id="{2D3A5D4E-F251-A772-B10A-95D053CA591F}"/>
                </a:ext>
              </a:extLst>
            </p:cNvPr>
            <p:cNvSpPr>
              <a:spLocks noChangeShapeType="1"/>
            </p:cNvSpPr>
            <p:nvPr/>
          </p:nvSpPr>
          <p:spPr bwMode="auto">
            <a:xfrm flipH="1">
              <a:off x="3178176" y="4491038"/>
              <a:ext cx="9525"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8" name="Freeform 428">
              <a:extLst>
                <a:ext uri="{FF2B5EF4-FFF2-40B4-BE49-F238E27FC236}">
                  <a16:creationId xmlns:a16="http://schemas.microsoft.com/office/drawing/2014/main" id="{243A387B-AD26-2874-96CC-0954D15FFD32}"/>
                </a:ext>
              </a:extLst>
            </p:cNvPr>
            <p:cNvSpPr>
              <a:spLocks/>
            </p:cNvSpPr>
            <p:nvPr/>
          </p:nvSpPr>
          <p:spPr bwMode="auto">
            <a:xfrm>
              <a:off x="2994026" y="4491038"/>
              <a:ext cx="28575" cy="25400"/>
            </a:xfrm>
            <a:custGeom>
              <a:avLst/>
              <a:gdLst>
                <a:gd name="T0" fmla="*/ 9 w 9"/>
                <a:gd name="T1" fmla="*/ 0 h 8"/>
                <a:gd name="T2" fmla="*/ 0 w 9"/>
                <a:gd name="T3" fmla="*/ 8 h 8"/>
              </a:gdLst>
              <a:ahLst/>
              <a:cxnLst>
                <a:cxn ang="0">
                  <a:pos x="T0" y="T1"/>
                </a:cxn>
                <a:cxn ang="0">
                  <a:pos x="T2" y="T3"/>
                </a:cxn>
              </a:cxnLst>
              <a:rect l="0" t="0" r="r" b="b"/>
              <a:pathLst>
                <a:path w="9" h="8">
                  <a:moveTo>
                    <a:pt x="9" y="0"/>
                  </a:moveTo>
                  <a:cubicBezTo>
                    <a:pt x="9" y="4"/>
                    <a:pt x="5" y="8"/>
                    <a:pt x="0" y="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9" name="Line 429">
              <a:extLst>
                <a:ext uri="{FF2B5EF4-FFF2-40B4-BE49-F238E27FC236}">
                  <a16:creationId xmlns:a16="http://schemas.microsoft.com/office/drawing/2014/main" id="{ACC6164D-A13E-3720-EFD5-5213F48D9B13}"/>
                </a:ext>
              </a:extLst>
            </p:cNvPr>
            <p:cNvSpPr>
              <a:spLocks noChangeShapeType="1"/>
            </p:cNvSpPr>
            <p:nvPr/>
          </p:nvSpPr>
          <p:spPr bwMode="auto">
            <a:xfrm>
              <a:off x="3162301" y="4398963"/>
              <a:ext cx="44450" cy="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0" name="Freeform 430">
              <a:extLst>
                <a:ext uri="{FF2B5EF4-FFF2-40B4-BE49-F238E27FC236}">
                  <a16:creationId xmlns:a16="http://schemas.microsoft.com/office/drawing/2014/main" id="{B12FA7E9-41FF-14C6-5B13-2C20F9AFA6B6}"/>
                </a:ext>
              </a:extLst>
            </p:cNvPr>
            <p:cNvSpPr>
              <a:spLocks/>
            </p:cNvSpPr>
            <p:nvPr/>
          </p:nvSpPr>
          <p:spPr bwMode="auto">
            <a:xfrm>
              <a:off x="3114676" y="4316413"/>
              <a:ext cx="15875" cy="31750"/>
            </a:xfrm>
            <a:custGeom>
              <a:avLst/>
              <a:gdLst>
                <a:gd name="T0" fmla="*/ 5 w 5"/>
                <a:gd name="T1" fmla="*/ 10 h 10"/>
                <a:gd name="T2" fmla="*/ 0 w 5"/>
                <a:gd name="T3" fmla="*/ 5 h 10"/>
                <a:gd name="T4" fmla="*/ 3 w 5"/>
                <a:gd name="T5" fmla="*/ 0 h 10"/>
              </a:gdLst>
              <a:ahLst/>
              <a:cxnLst>
                <a:cxn ang="0">
                  <a:pos x="T0" y="T1"/>
                </a:cxn>
                <a:cxn ang="0">
                  <a:pos x="T2" y="T3"/>
                </a:cxn>
                <a:cxn ang="0">
                  <a:pos x="T4" y="T5"/>
                </a:cxn>
              </a:cxnLst>
              <a:rect l="0" t="0" r="r" b="b"/>
              <a:pathLst>
                <a:path w="5" h="10">
                  <a:moveTo>
                    <a:pt x="5" y="10"/>
                  </a:moveTo>
                  <a:cubicBezTo>
                    <a:pt x="2" y="10"/>
                    <a:pt x="0" y="8"/>
                    <a:pt x="0" y="5"/>
                  </a:cubicBezTo>
                  <a:cubicBezTo>
                    <a:pt x="0" y="3"/>
                    <a:pt x="1" y="1"/>
                    <a:pt x="3"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1" name="Freeform 431">
              <a:extLst>
                <a:ext uri="{FF2B5EF4-FFF2-40B4-BE49-F238E27FC236}">
                  <a16:creationId xmlns:a16="http://schemas.microsoft.com/office/drawing/2014/main" id="{4C7891D0-6CBE-2B89-A786-DAF614198F9A}"/>
                </a:ext>
              </a:extLst>
            </p:cNvPr>
            <p:cNvSpPr>
              <a:spLocks/>
            </p:cNvSpPr>
            <p:nvPr/>
          </p:nvSpPr>
          <p:spPr bwMode="auto">
            <a:xfrm>
              <a:off x="3241676" y="4319588"/>
              <a:ext cx="12700" cy="31750"/>
            </a:xfrm>
            <a:custGeom>
              <a:avLst/>
              <a:gdLst>
                <a:gd name="T0" fmla="*/ 0 w 4"/>
                <a:gd name="T1" fmla="*/ 10 h 10"/>
                <a:gd name="T2" fmla="*/ 4 w 4"/>
                <a:gd name="T3" fmla="*/ 5 h 10"/>
                <a:gd name="T4" fmla="*/ 1 w 4"/>
                <a:gd name="T5" fmla="*/ 0 h 10"/>
              </a:gdLst>
              <a:ahLst/>
              <a:cxnLst>
                <a:cxn ang="0">
                  <a:pos x="T0" y="T1"/>
                </a:cxn>
                <a:cxn ang="0">
                  <a:pos x="T2" y="T3"/>
                </a:cxn>
                <a:cxn ang="0">
                  <a:pos x="T4" y="T5"/>
                </a:cxn>
              </a:cxnLst>
              <a:rect l="0" t="0" r="r" b="b"/>
              <a:pathLst>
                <a:path w="4" h="10">
                  <a:moveTo>
                    <a:pt x="0" y="10"/>
                  </a:moveTo>
                  <a:cubicBezTo>
                    <a:pt x="2" y="10"/>
                    <a:pt x="4" y="8"/>
                    <a:pt x="4" y="5"/>
                  </a:cubicBezTo>
                  <a:cubicBezTo>
                    <a:pt x="4" y="2"/>
                    <a:pt x="3" y="0"/>
                    <a:pt x="1"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2" name="Freeform 432">
              <a:extLst>
                <a:ext uri="{FF2B5EF4-FFF2-40B4-BE49-F238E27FC236}">
                  <a16:creationId xmlns:a16="http://schemas.microsoft.com/office/drawing/2014/main" id="{CF1056E6-9797-E19B-0799-1D809BBF3CD2}"/>
                </a:ext>
              </a:extLst>
            </p:cNvPr>
            <p:cNvSpPr>
              <a:spLocks/>
            </p:cNvSpPr>
            <p:nvPr/>
          </p:nvSpPr>
          <p:spPr bwMode="auto">
            <a:xfrm>
              <a:off x="3162301" y="4376738"/>
              <a:ext cx="41275" cy="12700"/>
            </a:xfrm>
            <a:custGeom>
              <a:avLst/>
              <a:gdLst>
                <a:gd name="T0" fmla="*/ 0 w 13"/>
                <a:gd name="T1" fmla="*/ 0 h 4"/>
                <a:gd name="T2" fmla="*/ 13 w 13"/>
                <a:gd name="T3" fmla="*/ 1 h 4"/>
              </a:gdLst>
              <a:ahLst/>
              <a:cxnLst>
                <a:cxn ang="0">
                  <a:pos x="T0" y="T1"/>
                </a:cxn>
                <a:cxn ang="0">
                  <a:pos x="T2" y="T3"/>
                </a:cxn>
              </a:cxnLst>
              <a:rect l="0" t="0" r="r" b="b"/>
              <a:pathLst>
                <a:path w="13" h="4">
                  <a:moveTo>
                    <a:pt x="0" y="0"/>
                  </a:moveTo>
                  <a:cubicBezTo>
                    <a:pt x="0" y="0"/>
                    <a:pt x="6" y="4"/>
                    <a:pt x="13" y="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3" name="Freeform 433">
              <a:extLst>
                <a:ext uri="{FF2B5EF4-FFF2-40B4-BE49-F238E27FC236}">
                  <a16:creationId xmlns:a16="http://schemas.microsoft.com/office/drawing/2014/main" id="{8C8C41D6-5309-EA9B-3A07-5C9DB8C8D609}"/>
                </a:ext>
              </a:extLst>
            </p:cNvPr>
            <p:cNvSpPr>
              <a:spLocks/>
            </p:cNvSpPr>
            <p:nvPr/>
          </p:nvSpPr>
          <p:spPr bwMode="auto">
            <a:xfrm>
              <a:off x="3175001" y="4260850"/>
              <a:ext cx="15875" cy="9525"/>
            </a:xfrm>
            <a:custGeom>
              <a:avLst/>
              <a:gdLst>
                <a:gd name="T0" fmla="*/ 5 w 5"/>
                <a:gd name="T1" fmla="*/ 0 h 3"/>
                <a:gd name="T2" fmla="*/ 0 w 5"/>
                <a:gd name="T3" fmla="*/ 3 h 3"/>
              </a:gdLst>
              <a:ahLst/>
              <a:cxnLst>
                <a:cxn ang="0">
                  <a:pos x="T0" y="T1"/>
                </a:cxn>
                <a:cxn ang="0">
                  <a:pos x="T2" y="T3"/>
                </a:cxn>
              </a:cxnLst>
              <a:rect l="0" t="0" r="r" b="b"/>
              <a:pathLst>
                <a:path w="5" h="3">
                  <a:moveTo>
                    <a:pt x="5" y="0"/>
                  </a:moveTo>
                  <a:cubicBezTo>
                    <a:pt x="5" y="0"/>
                    <a:pt x="1" y="0"/>
                    <a:pt x="0" y="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4" name="Freeform 434">
              <a:extLst>
                <a:ext uri="{FF2B5EF4-FFF2-40B4-BE49-F238E27FC236}">
                  <a16:creationId xmlns:a16="http://schemas.microsoft.com/office/drawing/2014/main" id="{19B6BF9F-6797-7CDD-F6E7-E4BC0FC0021C}"/>
                </a:ext>
              </a:extLst>
            </p:cNvPr>
            <p:cNvSpPr>
              <a:spLocks/>
            </p:cNvSpPr>
            <p:nvPr/>
          </p:nvSpPr>
          <p:spPr bwMode="auto">
            <a:xfrm>
              <a:off x="3181351" y="4264025"/>
              <a:ext cx="9525" cy="9525"/>
            </a:xfrm>
            <a:custGeom>
              <a:avLst/>
              <a:gdLst>
                <a:gd name="T0" fmla="*/ 0 w 3"/>
                <a:gd name="T1" fmla="*/ 0 h 3"/>
                <a:gd name="T2" fmla="*/ 3 w 3"/>
                <a:gd name="T3" fmla="*/ 3 h 3"/>
              </a:gdLst>
              <a:ahLst/>
              <a:cxnLst>
                <a:cxn ang="0">
                  <a:pos x="T0" y="T1"/>
                </a:cxn>
                <a:cxn ang="0">
                  <a:pos x="T2" y="T3"/>
                </a:cxn>
              </a:cxnLst>
              <a:rect l="0" t="0" r="r" b="b"/>
              <a:pathLst>
                <a:path w="3" h="3">
                  <a:moveTo>
                    <a:pt x="0" y="0"/>
                  </a:moveTo>
                  <a:cubicBezTo>
                    <a:pt x="0" y="0"/>
                    <a:pt x="2" y="1"/>
                    <a:pt x="3" y="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105" name="Groupe 104">
            <a:extLst>
              <a:ext uri="{FF2B5EF4-FFF2-40B4-BE49-F238E27FC236}">
                <a16:creationId xmlns:a16="http://schemas.microsoft.com/office/drawing/2014/main" id="{755B021A-F694-BA1C-C0EB-B5258F118A50}"/>
              </a:ext>
            </a:extLst>
          </p:cNvPr>
          <p:cNvGrpSpPr/>
          <p:nvPr/>
        </p:nvGrpSpPr>
        <p:grpSpPr>
          <a:xfrm>
            <a:off x="9332274" y="2447471"/>
            <a:ext cx="447676" cy="423863"/>
            <a:chOff x="2674938" y="4311650"/>
            <a:chExt cx="447676" cy="423863"/>
          </a:xfrm>
        </p:grpSpPr>
        <p:sp>
          <p:nvSpPr>
            <p:cNvPr id="106" name="Freeform 559">
              <a:extLst>
                <a:ext uri="{FF2B5EF4-FFF2-40B4-BE49-F238E27FC236}">
                  <a16:creationId xmlns:a16="http://schemas.microsoft.com/office/drawing/2014/main" id="{6AE1A4D1-499B-F1D3-20E3-516847B73566}"/>
                </a:ext>
              </a:extLst>
            </p:cNvPr>
            <p:cNvSpPr>
              <a:spLocks/>
            </p:cNvSpPr>
            <p:nvPr/>
          </p:nvSpPr>
          <p:spPr bwMode="auto">
            <a:xfrm>
              <a:off x="2833688" y="4311650"/>
              <a:ext cx="244475" cy="204788"/>
            </a:xfrm>
            <a:custGeom>
              <a:avLst/>
              <a:gdLst>
                <a:gd name="T0" fmla="*/ 0 w 140"/>
                <a:gd name="T1" fmla="*/ 112 h 112"/>
                <a:gd name="T2" fmla="*/ 34 w 140"/>
                <a:gd name="T3" fmla="*/ 9 h 112"/>
                <a:gd name="T4" fmla="*/ 41 w 140"/>
                <a:gd name="T5" fmla="*/ 1 h 112"/>
                <a:gd name="T6" fmla="*/ 66 w 140"/>
                <a:gd name="T7" fmla="*/ 28 h 112"/>
                <a:gd name="T8" fmla="*/ 97 w 140"/>
                <a:gd name="T9" fmla="*/ 79 h 112"/>
                <a:gd name="T10" fmla="*/ 140 w 140"/>
                <a:gd name="T11" fmla="*/ 68 h 112"/>
              </a:gdLst>
              <a:ahLst/>
              <a:cxnLst>
                <a:cxn ang="0">
                  <a:pos x="T0" y="T1"/>
                </a:cxn>
                <a:cxn ang="0">
                  <a:pos x="T2" y="T3"/>
                </a:cxn>
                <a:cxn ang="0">
                  <a:pos x="T4" y="T5"/>
                </a:cxn>
                <a:cxn ang="0">
                  <a:pos x="T6" y="T7"/>
                </a:cxn>
                <a:cxn ang="0">
                  <a:pos x="T8" y="T9"/>
                </a:cxn>
                <a:cxn ang="0">
                  <a:pos x="T10" y="T11"/>
                </a:cxn>
              </a:cxnLst>
              <a:rect l="0" t="0" r="r" b="b"/>
              <a:pathLst>
                <a:path w="140" h="112">
                  <a:moveTo>
                    <a:pt x="0" y="112"/>
                  </a:moveTo>
                  <a:cubicBezTo>
                    <a:pt x="0" y="112"/>
                    <a:pt x="54" y="94"/>
                    <a:pt x="34" y="9"/>
                  </a:cubicBezTo>
                  <a:cubicBezTo>
                    <a:pt x="33" y="5"/>
                    <a:pt x="37" y="0"/>
                    <a:pt x="41" y="1"/>
                  </a:cubicBezTo>
                  <a:cubicBezTo>
                    <a:pt x="50" y="3"/>
                    <a:pt x="63" y="9"/>
                    <a:pt x="66" y="28"/>
                  </a:cubicBezTo>
                  <a:cubicBezTo>
                    <a:pt x="71" y="59"/>
                    <a:pt x="73" y="85"/>
                    <a:pt x="97" y="79"/>
                  </a:cubicBezTo>
                  <a:cubicBezTo>
                    <a:pt x="122" y="73"/>
                    <a:pt x="140" y="68"/>
                    <a:pt x="140" y="68"/>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7" name="Freeform 560">
              <a:extLst>
                <a:ext uri="{FF2B5EF4-FFF2-40B4-BE49-F238E27FC236}">
                  <a16:creationId xmlns:a16="http://schemas.microsoft.com/office/drawing/2014/main" id="{45E2B73D-E457-A5A2-1129-D380F50D5363}"/>
                </a:ext>
              </a:extLst>
            </p:cNvPr>
            <p:cNvSpPr>
              <a:spLocks/>
            </p:cNvSpPr>
            <p:nvPr/>
          </p:nvSpPr>
          <p:spPr bwMode="auto">
            <a:xfrm>
              <a:off x="3079751" y="4432300"/>
              <a:ext cx="41275" cy="61913"/>
            </a:xfrm>
            <a:custGeom>
              <a:avLst/>
              <a:gdLst>
                <a:gd name="T0" fmla="*/ 0 w 23"/>
                <a:gd name="T1" fmla="*/ 2 h 34"/>
                <a:gd name="T2" fmla="*/ 21 w 23"/>
                <a:gd name="T3" fmla="*/ 14 h 34"/>
                <a:gd name="T4" fmla="*/ 9 w 23"/>
                <a:gd name="T5" fmla="*/ 34 h 34"/>
              </a:gdLst>
              <a:ahLst/>
              <a:cxnLst>
                <a:cxn ang="0">
                  <a:pos x="T0" y="T1"/>
                </a:cxn>
                <a:cxn ang="0">
                  <a:pos x="T2" y="T3"/>
                </a:cxn>
                <a:cxn ang="0">
                  <a:pos x="T4" y="T5"/>
                </a:cxn>
              </a:cxnLst>
              <a:rect l="0" t="0" r="r" b="b"/>
              <a:pathLst>
                <a:path w="23" h="34">
                  <a:moveTo>
                    <a:pt x="0" y="2"/>
                  </a:moveTo>
                  <a:cubicBezTo>
                    <a:pt x="9" y="0"/>
                    <a:pt x="18" y="5"/>
                    <a:pt x="21" y="14"/>
                  </a:cubicBezTo>
                  <a:cubicBezTo>
                    <a:pt x="23" y="23"/>
                    <a:pt x="17" y="32"/>
                    <a:pt x="9" y="34"/>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8" name="Freeform 561">
              <a:extLst>
                <a:ext uri="{FF2B5EF4-FFF2-40B4-BE49-F238E27FC236}">
                  <a16:creationId xmlns:a16="http://schemas.microsoft.com/office/drawing/2014/main" id="{29570055-C72C-F29B-D2BD-B34EAD3C1565}"/>
                </a:ext>
              </a:extLst>
            </p:cNvPr>
            <p:cNvSpPr>
              <a:spLocks/>
            </p:cNvSpPr>
            <p:nvPr/>
          </p:nvSpPr>
          <p:spPr bwMode="auto">
            <a:xfrm>
              <a:off x="3084513" y="4492625"/>
              <a:ext cx="38100" cy="60325"/>
            </a:xfrm>
            <a:custGeom>
              <a:avLst/>
              <a:gdLst>
                <a:gd name="T0" fmla="*/ 0 w 22"/>
                <a:gd name="T1" fmla="*/ 2 h 33"/>
                <a:gd name="T2" fmla="*/ 20 w 22"/>
                <a:gd name="T3" fmla="*/ 14 h 33"/>
                <a:gd name="T4" fmla="*/ 8 w 22"/>
                <a:gd name="T5" fmla="*/ 33 h 33"/>
              </a:gdLst>
              <a:ahLst/>
              <a:cxnLst>
                <a:cxn ang="0">
                  <a:pos x="T0" y="T1"/>
                </a:cxn>
                <a:cxn ang="0">
                  <a:pos x="T2" y="T3"/>
                </a:cxn>
                <a:cxn ang="0">
                  <a:pos x="T4" y="T5"/>
                </a:cxn>
              </a:cxnLst>
              <a:rect l="0" t="0" r="r" b="b"/>
              <a:pathLst>
                <a:path w="22" h="33">
                  <a:moveTo>
                    <a:pt x="0" y="2"/>
                  </a:moveTo>
                  <a:cubicBezTo>
                    <a:pt x="9" y="0"/>
                    <a:pt x="18" y="5"/>
                    <a:pt x="20" y="14"/>
                  </a:cubicBezTo>
                  <a:cubicBezTo>
                    <a:pt x="22" y="22"/>
                    <a:pt x="17" y="31"/>
                    <a:pt x="8" y="33"/>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9" name="Freeform 562">
              <a:extLst>
                <a:ext uri="{FF2B5EF4-FFF2-40B4-BE49-F238E27FC236}">
                  <a16:creationId xmlns:a16="http://schemas.microsoft.com/office/drawing/2014/main" id="{5CAF3B26-97D6-F953-0C47-8A9F4BEFF70C}"/>
                </a:ext>
              </a:extLst>
            </p:cNvPr>
            <p:cNvSpPr>
              <a:spLocks/>
            </p:cNvSpPr>
            <p:nvPr/>
          </p:nvSpPr>
          <p:spPr bwMode="auto">
            <a:xfrm>
              <a:off x="3086101" y="4551363"/>
              <a:ext cx="36513" cy="58738"/>
            </a:xfrm>
            <a:custGeom>
              <a:avLst/>
              <a:gdLst>
                <a:gd name="T0" fmla="*/ 0 w 21"/>
                <a:gd name="T1" fmla="*/ 2 h 32"/>
                <a:gd name="T2" fmla="*/ 19 w 21"/>
                <a:gd name="T3" fmla="*/ 13 h 32"/>
                <a:gd name="T4" fmla="*/ 8 w 21"/>
                <a:gd name="T5" fmla="*/ 32 h 32"/>
              </a:gdLst>
              <a:ahLst/>
              <a:cxnLst>
                <a:cxn ang="0">
                  <a:pos x="T0" y="T1"/>
                </a:cxn>
                <a:cxn ang="0">
                  <a:pos x="T2" y="T3"/>
                </a:cxn>
                <a:cxn ang="0">
                  <a:pos x="T4" y="T5"/>
                </a:cxn>
              </a:cxnLst>
              <a:rect l="0" t="0" r="r" b="b"/>
              <a:pathLst>
                <a:path w="21" h="32">
                  <a:moveTo>
                    <a:pt x="0" y="2"/>
                  </a:moveTo>
                  <a:cubicBezTo>
                    <a:pt x="8" y="0"/>
                    <a:pt x="17" y="5"/>
                    <a:pt x="19" y="13"/>
                  </a:cubicBezTo>
                  <a:cubicBezTo>
                    <a:pt x="21" y="21"/>
                    <a:pt x="16" y="30"/>
                    <a:pt x="8" y="32"/>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0" name="Freeform 563">
              <a:extLst>
                <a:ext uri="{FF2B5EF4-FFF2-40B4-BE49-F238E27FC236}">
                  <a16:creationId xmlns:a16="http://schemas.microsoft.com/office/drawing/2014/main" id="{E1CEFCF2-1CA9-C708-A96C-627D352E06A6}"/>
                </a:ext>
              </a:extLst>
            </p:cNvPr>
            <p:cNvSpPr>
              <a:spLocks/>
            </p:cNvSpPr>
            <p:nvPr/>
          </p:nvSpPr>
          <p:spPr bwMode="auto">
            <a:xfrm>
              <a:off x="2871788" y="4679950"/>
              <a:ext cx="50800" cy="12700"/>
            </a:xfrm>
            <a:custGeom>
              <a:avLst/>
              <a:gdLst>
                <a:gd name="T0" fmla="*/ 29 w 29"/>
                <a:gd name="T1" fmla="*/ 7 h 7"/>
                <a:gd name="T2" fmla="*/ 0 w 29"/>
                <a:gd name="T3" fmla="*/ 0 h 7"/>
              </a:gdLst>
              <a:ahLst/>
              <a:cxnLst>
                <a:cxn ang="0">
                  <a:pos x="T0" y="T1"/>
                </a:cxn>
                <a:cxn ang="0">
                  <a:pos x="T2" y="T3"/>
                </a:cxn>
              </a:cxnLst>
              <a:rect l="0" t="0" r="r" b="b"/>
              <a:pathLst>
                <a:path w="29" h="7">
                  <a:moveTo>
                    <a:pt x="29" y="7"/>
                  </a:moveTo>
                  <a:cubicBezTo>
                    <a:pt x="18" y="7"/>
                    <a:pt x="8" y="5"/>
                    <a:pt x="0" y="0"/>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1" name="Freeform 564">
              <a:extLst>
                <a:ext uri="{FF2B5EF4-FFF2-40B4-BE49-F238E27FC236}">
                  <a16:creationId xmlns:a16="http://schemas.microsoft.com/office/drawing/2014/main" id="{D4A69100-668B-5A84-8AC1-5E73524CC51D}"/>
                </a:ext>
              </a:extLst>
            </p:cNvPr>
            <p:cNvSpPr>
              <a:spLocks/>
            </p:cNvSpPr>
            <p:nvPr/>
          </p:nvSpPr>
          <p:spPr bwMode="auto">
            <a:xfrm>
              <a:off x="2957513" y="4606925"/>
              <a:ext cx="160338" cy="85725"/>
            </a:xfrm>
            <a:custGeom>
              <a:avLst/>
              <a:gdLst>
                <a:gd name="T0" fmla="*/ 72 w 91"/>
                <a:gd name="T1" fmla="*/ 2 h 47"/>
                <a:gd name="T2" fmla="*/ 89 w 91"/>
                <a:gd name="T3" fmla="*/ 12 h 47"/>
                <a:gd name="T4" fmla="*/ 79 w 91"/>
                <a:gd name="T5" fmla="*/ 29 h 47"/>
                <a:gd name="T6" fmla="*/ 0 w 91"/>
                <a:gd name="T7" fmla="*/ 47 h 47"/>
              </a:gdLst>
              <a:ahLst/>
              <a:cxnLst>
                <a:cxn ang="0">
                  <a:pos x="T0" y="T1"/>
                </a:cxn>
                <a:cxn ang="0">
                  <a:pos x="T2" y="T3"/>
                </a:cxn>
                <a:cxn ang="0">
                  <a:pos x="T4" y="T5"/>
                </a:cxn>
                <a:cxn ang="0">
                  <a:pos x="T6" y="T7"/>
                </a:cxn>
              </a:cxnLst>
              <a:rect l="0" t="0" r="r" b="b"/>
              <a:pathLst>
                <a:path w="91" h="47">
                  <a:moveTo>
                    <a:pt x="72" y="2"/>
                  </a:moveTo>
                  <a:cubicBezTo>
                    <a:pt x="79" y="0"/>
                    <a:pt x="87" y="5"/>
                    <a:pt x="89" y="12"/>
                  </a:cubicBezTo>
                  <a:cubicBezTo>
                    <a:pt x="91" y="20"/>
                    <a:pt x="86" y="27"/>
                    <a:pt x="79" y="29"/>
                  </a:cubicBezTo>
                  <a:cubicBezTo>
                    <a:pt x="79" y="29"/>
                    <a:pt x="38" y="44"/>
                    <a:pt x="0" y="47"/>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2" name="Freeform 565">
              <a:extLst>
                <a:ext uri="{FF2B5EF4-FFF2-40B4-BE49-F238E27FC236}">
                  <a16:creationId xmlns:a16="http://schemas.microsoft.com/office/drawing/2014/main" id="{9AF18098-6D37-30A4-D949-8365FBA652FC}"/>
                </a:ext>
              </a:extLst>
            </p:cNvPr>
            <p:cNvSpPr>
              <a:spLocks/>
            </p:cNvSpPr>
            <p:nvPr/>
          </p:nvSpPr>
          <p:spPr bwMode="auto">
            <a:xfrm>
              <a:off x="2840038" y="4554538"/>
              <a:ext cx="34925" cy="150813"/>
            </a:xfrm>
            <a:custGeom>
              <a:avLst/>
              <a:gdLst>
                <a:gd name="T0" fmla="*/ 0 w 22"/>
                <a:gd name="T1" fmla="*/ 0 h 95"/>
                <a:gd name="T2" fmla="*/ 22 w 22"/>
                <a:gd name="T3" fmla="*/ 91 h 95"/>
                <a:gd name="T4" fmla="*/ 2 w 22"/>
                <a:gd name="T5" fmla="*/ 95 h 95"/>
              </a:gdLst>
              <a:ahLst/>
              <a:cxnLst>
                <a:cxn ang="0">
                  <a:pos x="T0" y="T1"/>
                </a:cxn>
                <a:cxn ang="0">
                  <a:pos x="T2" y="T3"/>
                </a:cxn>
                <a:cxn ang="0">
                  <a:pos x="T4" y="T5"/>
                </a:cxn>
              </a:cxnLst>
              <a:rect l="0" t="0" r="r" b="b"/>
              <a:pathLst>
                <a:path w="22" h="95">
                  <a:moveTo>
                    <a:pt x="0" y="0"/>
                  </a:moveTo>
                  <a:lnTo>
                    <a:pt x="22" y="91"/>
                  </a:lnTo>
                  <a:lnTo>
                    <a:pt x="2" y="95"/>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3" name="Freeform 566">
              <a:extLst>
                <a:ext uri="{FF2B5EF4-FFF2-40B4-BE49-F238E27FC236}">
                  <a16:creationId xmlns:a16="http://schemas.microsoft.com/office/drawing/2014/main" id="{531505BF-F9FA-753E-1475-90FA07080392}"/>
                </a:ext>
              </a:extLst>
            </p:cNvPr>
            <p:cNvSpPr>
              <a:spLocks/>
            </p:cNvSpPr>
            <p:nvPr/>
          </p:nvSpPr>
          <p:spPr bwMode="auto">
            <a:xfrm>
              <a:off x="2790826" y="4502150"/>
              <a:ext cx="44450" cy="28575"/>
            </a:xfrm>
            <a:custGeom>
              <a:avLst/>
              <a:gdLst>
                <a:gd name="T0" fmla="*/ 0 w 28"/>
                <a:gd name="T1" fmla="*/ 6 h 18"/>
                <a:gd name="T2" fmla="*/ 23 w 28"/>
                <a:gd name="T3" fmla="*/ 0 h 18"/>
                <a:gd name="T4" fmla="*/ 28 w 28"/>
                <a:gd name="T5" fmla="*/ 18 h 18"/>
              </a:gdLst>
              <a:ahLst/>
              <a:cxnLst>
                <a:cxn ang="0">
                  <a:pos x="T0" y="T1"/>
                </a:cxn>
                <a:cxn ang="0">
                  <a:pos x="T2" y="T3"/>
                </a:cxn>
                <a:cxn ang="0">
                  <a:pos x="T4" y="T5"/>
                </a:cxn>
              </a:cxnLst>
              <a:rect l="0" t="0" r="r" b="b"/>
              <a:pathLst>
                <a:path w="28" h="18">
                  <a:moveTo>
                    <a:pt x="0" y="6"/>
                  </a:moveTo>
                  <a:lnTo>
                    <a:pt x="23" y="0"/>
                  </a:lnTo>
                  <a:lnTo>
                    <a:pt x="28" y="18"/>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4" name="Freeform 567">
              <a:extLst>
                <a:ext uri="{FF2B5EF4-FFF2-40B4-BE49-F238E27FC236}">
                  <a16:creationId xmlns:a16="http://schemas.microsoft.com/office/drawing/2014/main" id="{E4DC6C56-B402-0CFF-D471-3D8C9E0E48E5}"/>
                </a:ext>
              </a:extLst>
            </p:cNvPr>
            <p:cNvSpPr>
              <a:spLocks/>
            </p:cNvSpPr>
            <p:nvPr/>
          </p:nvSpPr>
          <p:spPr bwMode="auto">
            <a:xfrm>
              <a:off x="2703513" y="4491038"/>
              <a:ext cx="131763" cy="244475"/>
            </a:xfrm>
            <a:custGeom>
              <a:avLst/>
              <a:gdLst>
                <a:gd name="T0" fmla="*/ 0 w 83"/>
                <a:gd name="T1" fmla="*/ 14 h 154"/>
                <a:gd name="T2" fmla="*/ 48 w 83"/>
                <a:gd name="T3" fmla="*/ 0 h 154"/>
                <a:gd name="T4" fmla="*/ 83 w 83"/>
                <a:gd name="T5" fmla="*/ 149 h 154"/>
                <a:gd name="T6" fmla="*/ 66 w 83"/>
                <a:gd name="T7" fmla="*/ 154 h 154"/>
              </a:gdLst>
              <a:ahLst/>
              <a:cxnLst>
                <a:cxn ang="0">
                  <a:pos x="T0" y="T1"/>
                </a:cxn>
                <a:cxn ang="0">
                  <a:pos x="T2" y="T3"/>
                </a:cxn>
                <a:cxn ang="0">
                  <a:pos x="T4" y="T5"/>
                </a:cxn>
                <a:cxn ang="0">
                  <a:pos x="T6" y="T7"/>
                </a:cxn>
              </a:cxnLst>
              <a:rect l="0" t="0" r="r" b="b"/>
              <a:pathLst>
                <a:path w="83" h="154">
                  <a:moveTo>
                    <a:pt x="0" y="14"/>
                  </a:moveTo>
                  <a:lnTo>
                    <a:pt x="48" y="0"/>
                  </a:lnTo>
                  <a:lnTo>
                    <a:pt x="83" y="149"/>
                  </a:lnTo>
                  <a:lnTo>
                    <a:pt x="66" y="154"/>
                  </a:ln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5" name="Line 568">
              <a:extLst>
                <a:ext uri="{FF2B5EF4-FFF2-40B4-BE49-F238E27FC236}">
                  <a16:creationId xmlns:a16="http://schemas.microsoft.com/office/drawing/2014/main" id="{C7F554ED-698C-9509-9075-1218C6E58953}"/>
                </a:ext>
              </a:extLst>
            </p:cNvPr>
            <p:cNvSpPr>
              <a:spLocks noChangeShapeType="1"/>
            </p:cNvSpPr>
            <p:nvPr/>
          </p:nvSpPr>
          <p:spPr bwMode="auto">
            <a:xfrm flipH="1">
              <a:off x="2674938" y="4518025"/>
              <a:ext cx="11113" cy="1588"/>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6" name="Line 569">
              <a:extLst>
                <a:ext uri="{FF2B5EF4-FFF2-40B4-BE49-F238E27FC236}">
                  <a16:creationId xmlns:a16="http://schemas.microsoft.com/office/drawing/2014/main" id="{7B85897E-5DC3-4515-2F8F-80A11415EA38}"/>
                </a:ext>
              </a:extLst>
            </p:cNvPr>
            <p:cNvSpPr>
              <a:spLocks noChangeShapeType="1"/>
            </p:cNvSpPr>
            <p:nvPr/>
          </p:nvSpPr>
          <p:spPr bwMode="auto">
            <a:xfrm flipH="1">
              <a:off x="2736851" y="4530725"/>
              <a:ext cx="49213" cy="1270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1" name="Line 570">
              <a:extLst>
                <a:ext uri="{FF2B5EF4-FFF2-40B4-BE49-F238E27FC236}">
                  <a16:creationId xmlns:a16="http://schemas.microsoft.com/office/drawing/2014/main" id="{FE1C337F-9150-8EE6-0AA1-0A483687CAE3}"/>
                </a:ext>
              </a:extLst>
            </p:cNvPr>
            <p:cNvSpPr>
              <a:spLocks noChangeShapeType="1"/>
            </p:cNvSpPr>
            <p:nvPr/>
          </p:nvSpPr>
          <p:spPr bwMode="auto">
            <a:xfrm flipH="1">
              <a:off x="2762251" y="4549775"/>
              <a:ext cx="28575" cy="6350"/>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3" name="Line 571">
              <a:extLst>
                <a:ext uri="{FF2B5EF4-FFF2-40B4-BE49-F238E27FC236}">
                  <a16:creationId xmlns:a16="http://schemas.microsoft.com/office/drawing/2014/main" id="{0E54788A-9DCB-EB00-BCB2-A90A36C78AAF}"/>
                </a:ext>
              </a:extLst>
            </p:cNvPr>
            <p:cNvSpPr>
              <a:spLocks noChangeShapeType="1"/>
            </p:cNvSpPr>
            <p:nvPr/>
          </p:nvSpPr>
          <p:spPr bwMode="auto">
            <a:xfrm flipH="1">
              <a:off x="2752726" y="4565650"/>
              <a:ext cx="42863" cy="11113"/>
            </a:xfrm>
            <a:prstGeom prst="line">
              <a:avLst/>
            </a:prstGeom>
            <a:noFill/>
            <a:ln w="9525" cap="rnd">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4" name="Freeform 572">
              <a:extLst>
                <a:ext uri="{FF2B5EF4-FFF2-40B4-BE49-F238E27FC236}">
                  <a16:creationId xmlns:a16="http://schemas.microsoft.com/office/drawing/2014/main" id="{B02B7E98-64D5-8ED5-FA36-CFBD25D512A0}"/>
                </a:ext>
              </a:extLst>
            </p:cNvPr>
            <p:cNvSpPr>
              <a:spLocks/>
            </p:cNvSpPr>
            <p:nvPr/>
          </p:nvSpPr>
          <p:spPr bwMode="auto">
            <a:xfrm>
              <a:off x="3057526" y="4465638"/>
              <a:ext cx="9525" cy="19050"/>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5" name="Freeform 574">
              <a:extLst>
                <a:ext uri="{FF2B5EF4-FFF2-40B4-BE49-F238E27FC236}">
                  <a16:creationId xmlns:a16="http://schemas.microsoft.com/office/drawing/2014/main" id="{3C695EFA-7B03-7ACC-E8F5-4F750B2E2B39}"/>
                </a:ext>
              </a:extLst>
            </p:cNvPr>
            <p:cNvSpPr>
              <a:spLocks/>
            </p:cNvSpPr>
            <p:nvPr/>
          </p:nvSpPr>
          <p:spPr bwMode="auto">
            <a:xfrm>
              <a:off x="3057525" y="4516438"/>
              <a:ext cx="9525" cy="20638"/>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6" name="Freeform 575">
              <a:extLst>
                <a:ext uri="{FF2B5EF4-FFF2-40B4-BE49-F238E27FC236}">
                  <a16:creationId xmlns:a16="http://schemas.microsoft.com/office/drawing/2014/main" id="{E98FB791-317A-1ED6-3C54-2CCCB2BCA4A3}"/>
                </a:ext>
              </a:extLst>
            </p:cNvPr>
            <p:cNvSpPr>
              <a:spLocks/>
            </p:cNvSpPr>
            <p:nvPr/>
          </p:nvSpPr>
          <p:spPr bwMode="auto">
            <a:xfrm>
              <a:off x="3057525" y="4575175"/>
              <a:ext cx="9525" cy="20638"/>
            </a:xfrm>
            <a:custGeom>
              <a:avLst/>
              <a:gdLst>
                <a:gd name="T0" fmla="*/ 0 w 5"/>
                <a:gd name="T1" fmla="*/ 0 h 11"/>
                <a:gd name="T2" fmla="*/ 0 w 5"/>
                <a:gd name="T3" fmla="*/ 11 h 11"/>
              </a:gdLst>
              <a:ahLst/>
              <a:cxnLst>
                <a:cxn ang="0">
                  <a:pos x="T0" y="T1"/>
                </a:cxn>
                <a:cxn ang="0">
                  <a:pos x="T2" y="T3"/>
                </a:cxn>
              </a:cxnLst>
              <a:rect l="0" t="0" r="r" b="b"/>
              <a:pathLst>
                <a:path w="5" h="11">
                  <a:moveTo>
                    <a:pt x="0" y="0"/>
                  </a:moveTo>
                  <a:cubicBezTo>
                    <a:pt x="0" y="0"/>
                    <a:pt x="5" y="6"/>
                    <a:pt x="0" y="11"/>
                  </a:cubicBezTo>
                </a:path>
              </a:pathLst>
            </a:custGeom>
            <a:noFill/>
            <a:ln w="9525" cap="rnd">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252" name="ZoneTexte 251">
            <a:extLst>
              <a:ext uri="{FF2B5EF4-FFF2-40B4-BE49-F238E27FC236}">
                <a16:creationId xmlns:a16="http://schemas.microsoft.com/office/drawing/2014/main" id="{10ABBE92-D866-D375-BC07-8986C3EE99D6}"/>
              </a:ext>
            </a:extLst>
          </p:cNvPr>
          <p:cNvSpPr txBox="1"/>
          <p:nvPr/>
        </p:nvSpPr>
        <p:spPr>
          <a:xfrm>
            <a:off x="130572" y="4507501"/>
            <a:ext cx="1548000" cy="523220"/>
          </a:xfrm>
          <a:prstGeom prst="rect">
            <a:avLst/>
          </a:prstGeom>
          <a:noFill/>
        </p:spPr>
        <p:txBody>
          <a:bodyPr wrap="square" rtlCol="0">
            <a:noAutofit/>
          </a:bodyPr>
          <a:lstStyle/>
          <a:p>
            <a:r>
              <a:rPr lang="fr-FR" sz="1400" b="1" dirty="0">
                <a:solidFill>
                  <a:srgbClr val="C00000"/>
                </a:solidFill>
              </a:rPr>
              <a:t>Axe confort :</a:t>
            </a:r>
          </a:p>
          <a:p>
            <a:r>
              <a:rPr lang="fr-FR" sz="1400" dirty="0">
                <a:solidFill>
                  <a:schemeClr val="bg1">
                    <a:lumMod val="50000"/>
                  </a:schemeClr>
                </a:solidFill>
              </a:rPr>
              <a:t>Mieux gérer son activité</a:t>
            </a:r>
          </a:p>
        </p:txBody>
      </p:sp>
      <p:sp>
        <p:nvSpPr>
          <p:cNvPr id="253" name="ZoneTexte 252">
            <a:extLst>
              <a:ext uri="{FF2B5EF4-FFF2-40B4-BE49-F238E27FC236}">
                <a16:creationId xmlns:a16="http://schemas.microsoft.com/office/drawing/2014/main" id="{A6847F4C-4535-855B-F55E-C3A2499A9773}"/>
              </a:ext>
            </a:extLst>
          </p:cNvPr>
          <p:cNvSpPr txBox="1"/>
          <p:nvPr/>
        </p:nvSpPr>
        <p:spPr>
          <a:xfrm>
            <a:off x="130572" y="3498193"/>
            <a:ext cx="1548000" cy="738664"/>
          </a:xfrm>
          <a:prstGeom prst="rect">
            <a:avLst/>
          </a:prstGeom>
          <a:noFill/>
        </p:spPr>
        <p:txBody>
          <a:bodyPr wrap="square" rtlCol="0">
            <a:noAutofit/>
          </a:bodyPr>
          <a:lstStyle/>
          <a:p>
            <a:r>
              <a:rPr lang="fr-FR" sz="1400" b="1" dirty="0">
                <a:solidFill>
                  <a:srgbClr val="C00000"/>
                </a:solidFill>
              </a:rPr>
              <a:t>Axe sécurité :</a:t>
            </a:r>
          </a:p>
          <a:p>
            <a:r>
              <a:rPr lang="fr-FR" sz="1400" dirty="0">
                <a:solidFill>
                  <a:schemeClr val="bg1">
                    <a:lumMod val="50000"/>
                  </a:schemeClr>
                </a:solidFill>
              </a:rPr>
              <a:t>Conformité avec la réglementation</a:t>
            </a:r>
          </a:p>
        </p:txBody>
      </p:sp>
      <p:sp>
        <p:nvSpPr>
          <p:cNvPr id="255" name="Triangle isocèle 254">
            <a:extLst>
              <a:ext uri="{FF2B5EF4-FFF2-40B4-BE49-F238E27FC236}">
                <a16:creationId xmlns:a16="http://schemas.microsoft.com/office/drawing/2014/main" id="{963A8431-0222-EA31-783D-917A3DA37FD0}"/>
              </a:ext>
            </a:extLst>
          </p:cNvPr>
          <p:cNvSpPr/>
          <p:nvPr/>
        </p:nvSpPr>
        <p:spPr>
          <a:xfrm rot="5400000">
            <a:off x="1667436" y="3764969"/>
            <a:ext cx="479834" cy="20511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6" name="Triangle isocèle 255">
            <a:extLst>
              <a:ext uri="{FF2B5EF4-FFF2-40B4-BE49-F238E27FC236}">
                <a16:creationId xmlns:a16="http://schemas.microsoft.com/office/drawing/2014/main" id="{B9BF3211-33D6-8C40-B228-DB67C6E433C7}"/>
              </a:ext>
            </a:extLst>
          </p:cNvPr>
          <p:cNvSpPr/>
          <p:nvPr/>
        </p:nvSpPr>
        <p:spPr>
          <a:xfrm rot="5400000">
            <a:off x="1667436" y="4768238"/>
            <a:ext cx="479834" cy="20511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8" name="ZoneTexte 257">
            <a:extLst>
              <a:ext uri="{FF2B5EF4-FFF2-40B4-BE49-F238E27FC236}">
                <a16:creationId xmlns:a16="http://schemas.microsoft.com/office/drawing/2014/main" id="{84CD9682-FEBF-0446-70FC-32CD9CF9F992}"/>
              </a:ext>
            </a:extLst>
          </p:cNvPr>
          <p:cNvSpPr txBox="1"/>
          <p:nvPr/>
        </p:nvSpPr>
        <p:spPr>
          <a:xfrm>
            <a:off x="2240332" y="3579533"/>
            <a:ext cx="4741154" cy="646331"/>
          </a:xfrm>
          <a:prstGeom prst="rect">
            <a:avLst/>
          </a:prstGeom>
          <a:noFill/>
        </p:spPr>
        <p:txBody>
          <a:bodyPr wrap="square">
            <a:spAutoFit/>
          </a:bodyPr>
          <a:lstStyle/>
          <a:p>
            <a:pPr algn="just"/>
            <a:r>
              <a:rPr lang="fr-FR" sz="1200" b="1" dirty="0">
                <a:solidFill>
                  <a:schemeClr val="tx1"/>
                </a:solidFill>
              </a:rPr>
              <a:t>Toutes les entreprises </a:t>
            </a:r>
            <a:r>
              <a:rPr lang="fr-FR" sz="1200" dirty="0">
                <a:solidFill>
                  <a:schemeClr val="tx1"/>
                </a:solidFill>
              </a:rPr>
              <a:t>assujetties à la TVA </a:t>
            </a:r>
            <a:r>
              <a:rPr lang="fr-FR" sz="1200" b="1" dirty="0">
                <a:solidFill>
                  <a:schemeClr val="tx1"/>
                </a:solidFill>
              </a:rPr>
              <a:t>doivent choisir une plateforme* pour recevoir leurs factures électroniques </a:t>
            </a:r>
            <a:r>
              <a:rPr lang="fr-FR" sz="1200" b="0" dirty="0">
                <a:solidFill>
                  <a:schemeClr val="tx1"/>
                </a:solidFill>
              </a:rPr>
              <a:t>(ex : facture d’électricité ou de téléphonie)</a:t>
            </a:r>
          </a:p>
        </p:txBody>
      </p:sp>
      <p:sp>
        <p:nvSpPr>
          <p:cNvPr id="259" name="ZoneTexte 258">
            <a:extLst>
              <a:ext uri="{FF2B5EF4-FFF2-40B4-BE49-F238E27FC236}">
                <a16:creationId xmlns:a16="http://schemas.microsoft.com/office/drawing/2014/main" id="{57063E5F-3E72-0688-89CC-E21E8A6C3A69}"/>
              </a:ext>
            </a:extLst>
          </p:cNvPr>
          <p:cNvSpPr txBox="1"/>
          <p:nvPr/>
        </p:nvSpPr>
        <p:spPr>
          <a:xfrm>
            <a:off x="2240332" y="4461825"/>
            <a:ext cx="4741154" cy="830997"/>
          </a:xfrm>
          <a:prstGeom prst="rect">
            <a:avLst/>
          </a:prstGeom>
          <a:noFill/>
        </p:spPr>
        <p:txBody>
          <a:bodyPr wrap="square">
            <a:spAutoFit/>
          </a:bodyPr>
          <a:lstStyle/>
          <a:p>
            <a:pPr algn="just"/>
            <a:r>
              <a:rPr lang="fr-FR" sz="1200" b="1" dirty="0">
                <a:solidFill>
                  <a:schemeClr val="tx1"/>
                </a:solidFill>
              </a:rPr>
              <a:t>Gagner du temps </a:t>
            </a:r>
            <a:r>
              <a:rPr lang="fr-FR" sz="1200" dirty="0">
                <a:solidFill>
                  <a:schemeClr val="tx1"/>
                </a:solidFill>
              </a:rPr>
              <a:t>dans la gestion de votre activité avec une </a:t>
            </a:r>
            <a:r>
              <a:rPr lang="fr-FR" sz="1200" b="1" dirty="0">
                <a:solidFill>
                  <a:schemeClr val="tx1"/>
                </a:solidFill>
              </a:rPr>
              <a:t>solution complète commerciale, pré-comptable et financière</a:t>
            </a:r>
            <a:r>
              <a:rPr lang="fr-FR" sz="1200" dirty="0">
                <a:solidFill>
                  <a:schemeClr val="tx1"/>
                </a:solidFill>
              </a:rPr>
              <a:t>,  conforme </a:t>
            </a:r>
            <a:r>
              <a:rPr lang="fr-FR" sz="1200" dirty="0"/>
              <a:t>à date, </a:t>
            </a:r>
            <a:r>
              <a:rPr lang="fr-FR" sz="1200" dirty="0">
                <a:solidFill>
                  <a:schemeClr val="tx1"/>
                </a:solidFill>
              </a:rPr>
              <a:t>à la </a:t>
            </a:r>
            <a:r>
              <a:rPr lang="fr-FR" sz="1200" b="1" dirty="0">
                <a:solidFill>
                  <a:schemeClr val="tx1"/>
                </a:solidFill>
              </a:rPr>
              <a:t>réforme de la facturation électronique </a:t>
            </a:r>
            <a:r>
              <a:rPr lang="fr-FR" sz="1200" dirty="0">
                <a:solidFill>
                  <a:schemeClr val="tx1"/>
                </a:solidFill>
              </a:rPr>
              <a:t>et simplement accessible pour votre </a:t>
            </a:r>
            <a:r>
              <a:rPr lang="fr-FR" sz="1200" b="1" dirty="0">
                <a:solidFill>
                  <a:schemeClr val="tx1"/>
                </a:solidFill>
              </a:rPr>
              <a:t>expert-comptable</a:t>
            </a:r>
          </a:p>
        </p:txBody>
      </p:sp>
      <p:sp>
        <p:nvSpPr>
          <p:cNvPr id="262" name="ZoneTexte 261">
            <a:extLst>
              <a:ext uri="{FF2B5EF4-FFF2-40B4-BE49-F238E27FC236}">
                <a16:creationId xmlns:a16="http://schemas.microsoft.com/office/drawing/2014/main" id="{6FEC0ADC-7C3A-7120-A0C7-94452E945645}"/>
              </a:ext>
            </a:extLst>
          </p:cNvPr>
          <p:cNvSpPr txBox="1"/>
          <p:nvPr/>
        </p:nvSpPr>
        <p:spPr>
          <a:xfrm>
            <a:off x="7185536" y="3579533"/>
            <a:ext cx="4741153" cy="461665"/>
          </a:xfrm>
          <a:prstGeom prst="rect">
            <a:avLst/>
          </a:prstGeom>
          <a:noFill/>
        </p:spPr>
        <p:txBody>
          <a:bodyPr wrap="square">
            <a:spAutoFit/>
          </a:bodyPr>
          <a:lstStyle/>
          <a:p>
            <a:pPr algn="just"/>
            <a:r>
              <a:rPr lang="fr-FR" sz="1200" dirty="0">
                <a:solidFill>
                  <a:schemeClr val="tx1"/>
                </a:solidFill>
              </a:rPr>
              <a:t>Si votre </a:t>
            </a:r>
            <a:r>
              <a:rPr lang="fr-FR" sz="1200" b="1" dirty="0">
                <a:solidFill>
                  <a:schemeClr val="tx1"/>
                </a:solidFill>
              </a:rPr>
              <a:t>client a entendu parlé de la réforme </a:t>
            </a:r>
            <a:r>
              <a:rPr lang="fr-FR" sz="1200" dirty="0">
                <a:solidFill>
                  <a:schemeClr val="tx1"/>
                </a:solidFill>
              </a:rPr>
              <a:t>sur la facturation électronique et qu’</a:t>
            </a:r>
            <a:r>
              <a:rPr lang="fr-FR" sz="1200" b="1" dirty="0">
                <a:solidFill>
                  <a:schemeClr val="tx1"/>
                </a:solidFill>
              </a:rPr>
              <a:t>il est perdu</a:t>
            </a:r>
            <a:r>
              <a:rPr lang="fr-FR" sz="1200" dirty="0">
                <a:solidFill>
                  <a:schemeClr val="tx1"/>
                </a:solidFill>
              </a:rPr>
              <a:t> en ce qui le concerne</a:t>
            </a:r>
          </a:p>
        </p:txBody>
      </p:sp>
      <p:sp>
        <p:nvSpPr>
          <p:cNvPr id="263" name="ZoneTexte 262">
            <a:extLst>
              <a:ext uri="{FF2B5EF4-FFF2-40B4-BE49-F238E27FC236}">
                <a16:creationId xmlns:a16="http://schemas.microsoft.com/office/drawing/2014/main" id="{02CE9EA9-4AD0-1E51-77E8-EF1CE2CE7067}"/>
              </a:ext>
            </a:extLst>
          </p:cNvPr>
          <p:cNvSpPr txBox="1"/>
          <p:nvPr/>
        </p:nvSpPr>
        <p:spPr>
          <a:xfrm>
            <a:off x="7185536" y="4461825"/>
            <a:ext cx="4741153" cy="830997"/>
          </a:xfrm>
          <a:prstGeom prst="rect">
            <a:avLst/>
          </a:prstGeom>
          <a:noFill/>
        </p:spPr>
        <p:txBody>
          <a:bodyPr wrap="square">
            <a:spAutoFit/>
          </a:bodyPr>
          <a:lstStyle/>
          <a:p>
            <a:pPr algn="just"/>
            <a:r>
              <a:rPr lang="fr-FR" sz="1200" dirty="0">
                <a:solidFill>
                  <a:schemeClr val="tx1"/>
                </a:solidFill>
              </a:rPr>
              <a:t>Si votre client </a:t>
            </a:r>
            <a:r>
              <a:rPr lang="fr-FR" sz="1200" b="1" dirty="0">
                <a:solidFill>
                  <a:schemeClr val="tx1"/>
                </a:solidFill>
              </a:rPr>
              <a:t>exprime des difficultés liées à la gestion de son entreprise :</a:t>
            </a:r>
            <a:r>
              <a:rPr lang="fr-FR" sz="1200" dirty="0">
                <a:solidFill>
                  <a:schemeClr val="tx1"/>
                </a:solidFill>
              </a:rPr>
              <a:t> problème de trésorerie, traitement de la facturation chronophage, suivi des factures non réglées, échange d’informations laborieux avec son expert comptable, etc.</a:t>
            </a:r>
          </a:p>
        </p:txBody>
      </p:sp>
      <p:sp>
        <p:nvSpPr>
          <p:cNvPr id="3" name="ZoneTexte 2">
            <a:extLst>
              <a:ext uri="{FF2B5EF4-FFF2-40B4-BE49-F238E27FC236}">
                <a16:creationId xmlns:a16="http://schemas.microsoft.com/office/drawing/2014/main" id="{F872C659-5FD4-8243-FFCF-09E23B31136A}"/>
              </a:ext>
            </a:extLst>
          </p:cNvPr>
          <p:cNvSpPr txBox="1"/>
          <p:nvPr/>
        </p:nvSpPr>
        <p:spPr>
          <a:xfrm>
            <a:off x="130572" y="5661119"/>
            <a:ext cx="3005951" cy="646331"/>
          </a:xfrm>
          <a:prstGeom prst="rect">
            <a:avLst/>
          </a:prstGeom>
          <a:noFill/>
        </p:spPr>
        <p:txBody>
          <a:bodyPr wrap="none" rtlCol="0">
            <a:spAutoFit/>
          </a:bodyPr>
          <a:lstStyle/>
          <a:p>
            <a:r>
              <a:rPr lang="fr-FR" dirty="0">
                <a:solidFill>
                  <a:schemeClr val="bg1"/>
                </a:solidFill>
              </a:rPr>
              <a:t>Pourquoi choisir </a:t>
            </a:r>
            <a:r>
              <a:rPr lang="fr-FR" b="1" dirty="0" err="1">
                <a:solidFill>
                  <a:schemeClr val="bg1"/>
                </a:solidFill>
              </a:rPr>
              <a:t>iPaidThat</a:t>
            </a:r>
            <a:r>
              <a:rPr lang="fr-FR" b="1" dirty="0">
                <a:solidFill>
                  <a:schemeClr val="bg1"/>
                </a:solidFill>
              </a:rPr>
              <a:t> </a:t>
            </a:r>
          </a:p>
          <a:p>
            <a:r>
              <a:rPr lang="fr-FR" dirty="0">
                <a:solidFill>
                  <a:schemeClr val="bg1"/>
                </a:solidFill>
              </a:rPr>
              <a:t>avec </a:t>
            </a:r>
            <a:r>
              <a:rPr lang="fr-FR" b="1" dirty="0">
                <a:solidFill>
                  <a:schemeClr val="bg1"/>
                </a:solidFill>
              </a:rPr>
              <a:t>Caisse d’Epargne </a:t>
            </a:r>
            <a:r>
              <a:rPr lang="fr-FR" dirty="0">
                <a:solidFill>
                  <a:schemeClr val="bg1"/>
                </a:solidFill>
              </a:rPr>
              <a:t>?</a:t>
            </a:r>
          </a:p>
        </p:txBody>
      </p:sp>
      <p:sp>
        <p:nvSpPr>
          <p:cNvPr id="10" name="ZoneTexte 9">
            <a:extLst>
              <a:ext uri="{FF2B5EF4-FFF2-40B4-BE49-F238E27FC236}">
                <a16:creationId xmlns:a16="http://schemas.microsoft.com/office/drawing/2014/main" id="{E6175B4C-567A-1A89-A0FC-B7330214F362}"/>
              </a:ext>
            </a:extLst>
          </p:cNvPr>
          <p:cNvSpPr txBox="1"/>
          <p:nvPr/>
        </p:nvSpPr>
        <p:spPr>
          <a:xfrm>
            <a:off x="10405676" y="5588284"/>
            <a:ext cx="1611501" cy="792000"/>
          </a:xfrm>
          <a:prstGeom prst="rect">
            <a:avLst/>
          </a:prstGeom>
          <a:noFill/>
        </p:spPr>
        <p:txBody>
          <a:bodyPr wrap="square" rtlCol="0">
            <a:noAutofit/>
          </a:bodyPr>
          <a:lstStyle/>
          <a:p>
            <a:pPr algn="ctr"/>
            <a:r>
              <a:rPr lang="fr-FR" sz="1400" b="1" dirty="0">
                <a:solidFill>
                  <a:schemeClr val="bg1"/>
                </a:solidFill>
              </a:rPr>
              <a:t>Essai gratuit de 14 jours sans engagement</a:t>
            </a:r>
          </a:p>
        </p:txBody>
      </p:sp>
      <p:sp>
        <p:nvSpPr>
          <p:cNvPr id="15" name="ZoneTexte 14">
            <a:extLst>
              <a:ext uri="{FF2B5EF4-FFF2-40B4-BE49-F238E27FC236}">
                <a16:creationId xmlns:a16="http://schemas.microsoft.com/office/drawing/2014/main" id="{A5DB723F-5865-ABAD-9F34-8729A8C41719}"/>
              </a:ext>
            </a:extLst>
          </p:cNvPr>
          <p:cNvSpPr txBox="1"/>
          <p:nvPr/>
        </p:nvSpPr>
        <p:spPr>
          <a:xfrm>
            <a:off x="8230136" y="5588284"/>
            <a:ext cx="1913174" cy="792000"/>
          </a:xfrm>
          <a:prstGeom prst="rect">
            <a:avLst/>
          </a:prstGeom>
          <a:noFill/>
        </p:spPr>
        <p:txBody>
          <a:bodyPr wrap="square" rtlCol="0">
            <a:noAutofit/>
          </a:bodyPr>
          <a:lstStyle/>
          <a:p>
            <a:pPr algn="ctr"/>
            <a:r>
              <a:rPr lang="fr-FR" sz="1400" b="1" dirty="0">
                <a:solidFill>
                  <a:schemeClr val="bg1"/>
                </a:solidFill>
              </a:rPr>
              <a:t>Tarifs négociés par votre Caisse d’Epargne</a:t>
            </a:r>
          </a:p>
        </p:txBody>
      </p:sp>
      <p:sp>
        <p:nvSpPr>
          <p:cNvPr id="16" name="ZoneTexte 15">
            <a:extLst>
              <a:ext uri="{FF2B5EF4-FFF2-40B4-BE49-F238E27FC236}">
                <a16:creationId xmlns:a16="http://schemas.microsoft.com/office/drawing/2014/main" id="{CEC154B4-4C2E-5B27-3A93-1095FFC39D04}"/>
              </a:ext>
            </a:extLst>
          </p:cNvPr>
          <p:cNvSpPr txBox="1"/>
          <p:nvPr/>
        </p:nvSpPr>
        <p:spPr>
          <a:xfrm>
            <a:off x="6289424" y="5588284"/>
            <a:ext cx="1678344" cy="792000"/>
          </a:xfrm>
          <a:prstGeom prst="rect">
            <a:avLst/>
          </a:prstGeom>
          <a:noFill/>
        </p:spPr>
        <p:txBody>
          <a:bodyPr wrap="square" rtlCol="0">
            <a:noAutofit/>
          </a:bodyPr>
          <a:lstStyle/>
          <a:p>
            <a:pPr algn="ctr"/>
            <a:r>
              <a:rPr lang="fr-FR" sz="1400" b="1" dirty="0">
                <a:solidFill>
                  <a:schemeClr val="bg1"/>
                </a:solidFill>
              </a:rPr>
              <a:t>Simple d’accès pour votre expert-comptable</a:t>
            </a:r>
          </a:p>
        </p:txBody>
      </p:sp>
      <p:cxnSp>
        <p:nvCxnSpPr>
          <p:cNvPr id="224" name="Connecteur droit 223">
            <a:extLst>
              <a:ext uri="{FF2B5EF4-FFF2-40B4-BE49-F238E27FC236}">
                <a16:creationId xmlns:a16="http://schemas.microsoft.com/office/drawing/2014/main" id="{271FCF70-95B0-1225-83DD-C736C1A1153D}"/>
              </a:ext>
            </a:extLst>
          </p:cNvPr>
          <p:cNvCxnSpPr>
            <a:cxnSpLocks/>
          </p:cNvCxnSpPr>
          <p:nvPr/>
        </p:nvCxnSpPr>
        <p:spPr>
          <a:xfrm>
            <a:off x="6158240" y="568236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Connecteur droit 224">
            <a:extLst>
              <a:ext uri="{FF2B5EF4-FFF2-40B4-BE49-F238E27FC236}">
                <a16:creationId xmlns:a16="http://schemas.microsoft.com/office/drawing/2014/main" id="{1A828DD1-8089-A134-8785-57FCEF3C221D}"/>
              </a:ext>
            </a:extLst>
          </p:cNvPr>
          <p:cNvCxnSpPr>
            <a:cxnSpLocks/>
          </p:cNvCxnSpPr>
          <p:nvPr/>
        </p:nvCxnSpPr>
        <p:spPr>
          <a:xfrm>
            <a:off x="8098952" y="568236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6" name="Connecteur droit 225">
            <a:extLst>
              <a:ext uri="{FF2B5EF4-FFF2-40B4-BE49-F238E27FC236}">
                <a16:creationId xmlns:a16="http://schemas.microsoft.com/office/drawing/2014/main" id="{84E9F446-CA2D-A0E7-1B39-383D9BCDD602}"/>
              </a:ext>
            </a:extLst>
          </p:cNvPr>
          <p:cNvCxnSpPr>
            <a:cxnSpLocks/>
          </p:cNvCxnSpPr>
          <p:nvPr/>
        </p:nvCxnSpPr>
        <p:spPr>
          <a:xfrm>
            <a:off x="10274494" y="5682362"/>
            <a:ext cx="0" cy="6038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4C295D1A-DB02-CD47-A061-A4EA4CACC066}"/>
              </a:ext>
            </a:extLst>
          </p:cNvPr>
          <p:cNvSpPr txBox="1"/>
          <p:nvPr/>
        </p:nvSpPr>
        <p:spPr>
          <a:xfrm>
            <a:off x="8304446" y="6487430"/>
            <a:ext cx="3890531" cy="233450"/>
          </a:xfrm>
          <a:prstGeom prst="rect">
            <a:avLst/>
          </a:prstGeom>
          <a:noFill/>
        </p:spPr>
        <p:txBody>
          <a:bodyPr wrap="square" rtlCol="0">
            <a:spAutoFit/>
          </a:bodyPr>
          <a:lstStyle/>
          <a:p>
            <a:pPr algn="r"/>
            <a:r>
              <a:rPr lang="fr-FR" sz="900" i="1" dirty="0"/>
              <a:t>* Date d’application de la réforme inscrite dans la Loi de finances 2024 </a:t>
            </a:r>
          </a:p>
        </p:txBody>
      </p:sp>
      <p:sp>
        <p:nvSpPr>
          <p:cNvPr id="5" name="ZoneTexte 4">
            <a:extLst>
              <a:ext uri="{FF2B5EF4-FFF2-40B4-BE49-F238E27FC236}">
                <a16:creationId xmlns:a16="http://schemas.microsoft.com/office/drawing/2014/main" id="{B5F862E0-326E-77A8-5146-B76FDB04C910}"/>
              </a:ext>
            </a:extLst>
          </p:cNvPr>
          <p:cNvSpPr txBox="1"/>
          <p:nvPr/>
        </p:nvSpPr>
        <p:spPr>
          <a:xfrm>
            <a:off x="1223" y="6437752"/>
            <a:ext cx="1219200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
        <p:nvSpPr>
          <p:cNvPr id="7" name="ZoneTexte 6">
            <a:extLst>
              <a:ext uri="{FF2B5EF4-FFF2-40B4-BE49-F238E27FC236}">
                <a16:creationId xmlns:a16="http://schemas.microsoft.com/office/drawing/2014/main" id="{8E8334C1-80B4-739B-865D-BB783BC557E0}"/>
              </a:ext>
            </a:extLst>
          </p:cNvPr>
          <p:cNvSpPr txBox="1"/>
          <p:nvPr/>
        </p:nvSpPr>
        <p:spPr>
          <a:xfrm>
            <a:off x="3071760" y="5618682"/>
            <a:ext cx="2955296" cy="782005"/>
          </a:xfrm>
          <a:prstGeom prst="rect">
            <a:avLst/>
          </a:prstGeom>
          <a:noFill/>
        </p:spPr>
        <p:txBody>
          <a:bodyPr wrap="square" rtlCol="0">
            <a:noAutofit/>
          </a:bodyPr>
          <a:lstStyle/>
          <a:p>
            <a:pPr algn="ctr"/>
            <a:r>
              <a:rPr lang="fr-FR" sz="1400" b="1" dirty="0">
                <a:solidFill>
                  <a:schemeClr val="bg1"/>
                </a:solidFill>
              </a:rPr>
              <a:t>Offre complète et modulable</a:t>
            </a:r>
          </a:p>
          <a:p>
            <a:pPr algn="ctr"/>
            <a:r>
              <a:rPr lang="fr-FR" sz="900" dirty="0">
                <a:solidFill>
                  <a:schemeClr val="bg1"/>
                </a:solidFill>
              </a:rPr>
              <a:t>Tout-en-1 : prestation PDP (facturation), </a:t>
            </a:r>
          </a:p>
          <a:p>
            <a:pPr algn="ctr"/>
            <a:r>
              <a:rPr lang="fr-FR" sz="900" dirty="0">
                <a:solidFill>
                  <a:schemeClr val="bg1"/>
                </a:solidFill>
              </a:rPr>
              <a:t>pré-comptabilité, paiements, suivi et prévisionnel trésorerie</a:t>
            </a:r>
          </a:p>
        </p:txBody>
      </p:sp>
    </p:spTree>
    <p:extLst>
      <p:ext uri="{BB962C8B-B14F-4D97-AF65-F5344CB8AC3E}">
        <p14:creationId xmlns:p14="http://schemas.microsoft.com/office/powerpoint/2010/main" val="1215554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descr="Une image contenant personne, Visage humain, habits, intérieur&#10;&#10;Description générée automatiquement">
            <a:extLst>
              <a:ext uri="{FF2B5EF4-FFF2-40B4-BE49-F238E27FC236}">
                <a16:creationId xmlns:a16="http://schemas.microsoft.com/office/drawing/2014/main" id="{DEFE8EAB-CA6F-59B3-165A-35FB16B8B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165"/>
            <a:ext cx="3091757" cy="2126658"/>
          </a:xfrm>
          <a:prstGeom prst="rect">
            <a:avLst/>
          </a:prstGeom>
        </p:spPr>
      </p:pic>
      <p:sp>
        <p:nvSpPr>
          <p:cNvPr id="6" name="Rectangle 5">
            <a:extLst>
              <a:ext uri="{FF2B5EF4-FFF2-40B4-BE49-F238E27FC236}">
                <a16:creationId xmlns:a16="http://schemas.microsoft.com/office/drawing/2014/main" id="{542CA200-14BC-487E-8F9C-A6D83E9AB69B}"/>
              </a:ext>
            </a:extLst>
          </p:cNvPr>
          <p:cNvSpPr/>
          <p:nvPr/>
        </p:nvSpPr>
        <p:spPr>
          <a:xfrm>
            <a:off x="0" y="2173908"/>
            <a:ext cx="12191999" cy="4782064"/>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Rectangle 1">
            <a:extLst>
              <a:ext uri="{FF2B5EF4-FFF2-40B4-BE49-F238E27FC236}">
                <a16:creationId xmlns:a16="http://schemas.microsoft.com/office/drawing/2014/main" id="{B67AC9CB-7246-4A63-B4C2-0415FFCAC5C9}"/>
              </a:ext>
            </a:extLst>
          </p:cNvPr>
          <p:cNvSpPr/>
          <p:nvPr/>
        </p:nvSpPr>
        <p:spPr>
          <a:xfrm>
            <a:off x="572735" y="2805609"/>
            <a:ext cx="5037581" cy="3220673"/>
          </a:xfrm>
          <a:prstGeom prst="rect">
            <a:avLst/>
          </a:prstGeom>
          <a:solidFill>
            <a:srgbClr val="DB002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Rectangle : coins arrondis 2">
            <a:extLst>
              <a:ext uri="{FF2B5EF4-FFF2-40B4-BE49-F238E27FC236}">
                <a16:creationId xmlns:a16="http://schemas.microsoft.com/office/drawing/2014/main" id="{A9193296-22FB-4327-9C32-4AAB3B7F272E}"/>
              </a:ext>
            </a:extLst>
          </p:cNvPr>
          <p:cNvSpPr/>
          <p:nvPr/>
        </p:nvSpPr>
        <p:spPr>
          <a:xfrm>
            <a:off x="973816" y="3389528"/>
            <a:ext cx="4277634" cy="212474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Rectangle 3">
            <a:extLst>
              <a:ext uri="{FF2B5EF4-FFF2-40B4-BE49-F238E27FC236}">
                <a16:creationId xmlns:a16="http://schemas.microsoft.com/office/drawing/2014/main" id="{63B8465F-9435-450C-97BE-9867A3A3CC65}"/>
              </a:ext>
            </a:extLst>
          </p:cNvPr>
          <p:cNvSpPr/>
          <p:nvPr/>
        </p:nvSpPr>
        <p:spPr>
          <a:xfrm>
            <a:off x="6382893" y="2805609"/>
            <a:ext cx="5037581" cy="3220673"/>
          </a:xfrm>
          <a:prstGeom prst="rect">
            <a:avLst/>
          </a:prstGeom>
          <a:solidFill>
            <a:srgbClr val="DB002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a:extLst>
              <a:ext uri="{FF2B5EF4-FFF2-40B4-BE49-F238E27FC236}">
                <a16:creationId xmlns:a16="http://schemas.microsoft.com/office/drawing/2014/main" id="{DA0B1860-76BB-41FA-8B46-6656D904DD03}"/>
              </a:ext>
            </a:extLst>
          </p:cNvPr>
          <p:cNvSpPr/>
          <p:nvPr/>
        </p:nvSpPr>
        <p:spPr>
          <a:xfrm>
            <a:off x="572735" y="2455421"/>
            <a:ext cx="5037581" cy="350188"/>
          </a:xfrm>
          <a:prstGeom prst="rect">
            <a:avLst/>
          </a:prstGeom>
          <a:solidFill>
            <a:srgbClr val="B40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BD268B"/>
              </a:solidFill>
              <a:effectLst/>
              <a:uLnTx/>
              <a:uFillTx/>
              <a:latin typeface="Calibri" panose="020F0502020204030204"/>
              <a:ea typeface="+mn-ea"/>
              <a:cs typeface="+mn-cs"/>
            </a:endParaRPr>
          </a:p>
        </p:txBody>
      </p:sp>
      <p:sp>
        <p:nvSpPr>
          <p:cNvPr id="7" name="Bouton d’action : vide 6">
            <a:hlinkClick r:id="" action="ppaction://hlinkshowjump?jump=previousslide" highlightClick="1"/>
            <a:extLst>
              <a:ext uri="{FF2B5EF4-FFF2-40B4-BE49-F238E27FC236}">
                <a16:creationId xmlns:a16="http://schemas.microsoft.com/office/drawing/2014/main" id="{E91AB9F5-3385-477B-AF3A-105D5543437F}"/>
              </a:ext>
            </a:extLst>
          </p:cNvPr>
          <p:cNvSpPr/>
          <p:nvPr/>
        </p:nvSpPr>
        <p:spPr>
          <a:xfrm>
            <a:off x="10850919" y="5903650"/>
            <a:ext cx="1341081" cy="954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ZoneTexte 9">
            <a:extLst>
              <a:ext uri="{FF2B5EF4-FFF2-40B4-BE49-F238E27FC236}">
                <a16:creationId xmlns:a16="http://schemas.microsoft.com/office/drawing/2014/main" id="{7A9349D9-AE23-4B11-AC0D-FD555B950D3C}"/>
              </a:ext>
            </a:extLst>
          </p:cNvPr>
          <p:cNvSpPr txBox="1"/>
          <p:nvPr/>
        </p:nvSpPr>
        <p:spPr>
          <a:xfrm>
            <a:off x="3518158" y="732688"/>
            <a:ext cx="7184904"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err="1">
                <a:ln>
                  <a:noFill/>
                </a:ln>
                <a:solidFill>
                  <a:srgbClr val="DB0029"/>
                </a:solidFill>
                <a:effectLst/>
                <a:uLnTx/>
                <a:uFillTx/>
                <a:latin typeface="Arial" panose="020B0604020202020204" pitchFamily="34" charset="0"/>
                <a:ea typeface="+mn-ea"/>
                <a:cs typeface="Arial" panose="020B0604020202020204" pitchFamily="34" charset="0"/>
              </a:rPr>
              <a:t>iPaidThat</a:t>
            </a:r>
            <a:endParaRPr kumimoji="0" lang="fr-FR" sz="2800" b="0"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Une assistance humaine dédiée à nos clients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rPr>
              <a:t>Une vidéo de démonstration spécifiquement développée pour les conseillers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b="1" dirty="0">
                <a:solidFill>
                  <a:srgbClr val="DB0029"/>
                </a:solidFill>
                <a:latin typeface="Arial" panose="020B0604020202020204" pitchFamily="34" charset="0"/>
                <a:cs typeface="Arial" panose="020B0604020202020204" pitchFamily="34" charset="0"/>
              </a:rPr>
              <a:t>Un accès à un compte de démonstration de la solution</a:t>
            </a:r>
            <a:endParaRPr kumimoji="0" lang="fr-FR" sz="1400" b="1" i="0" u="none" strike="noStrike" kern="1200" cap="none" spc="0" normalizeH="0" baseline="0" noProof="0" dirty="0">
              <a:ln>
                <a:noFill/>
              </a:ln>
              <a:solidFill>
                <a:srgbClr val="DB0029"/>
              </a:solidFill>
              <a:effectLst/>
              <a:uLnTx/>
              <a:uFillTx/>
              <a:latin typeface="Arial" panose="020B0604020202020204" pitchFamily="34" charset="0"/>
              <a:ea typeface="+mn-ea"/>
              <a:cs typeface="Arial" panose="020B0604020202020204" pitchFamily="34" charset="0"/>
            </a:endParaRPr>
          </a:p>
        </p:txBody>
      </p:sp>
      <p:sp>
        <p:nvSpPr>
          <p:cNvPr id="11" name="ZoneTexte 10">
            <a:extLst>
              <a:ext uri="{FF2B5EF4-FFF2-40B4-BE49-F238E27FC236}">
                <a16:creationId xmlns:a16="http://schemas.microsoft.com/office/drawing/2014/main" id="{7E4E42C4-76E7-452C-A9C6-35F6C97E7117}"/>
              </a:ext>
            </a:extLst>
          </p:cNvPr>
          <p:cNvSpPr txBox="1"/>
          <p:nvPr/>
        </p:nvSpPr>
        <p:spPr>
          <a:xfrm>
            <a:off x="1357490" y="2528909"/>
            <a:ext cx="3179409" cy="250518"/>
          </a:xfrm>
          <a:prstGeom prst="rect">
            <a:avLst/>
          </a:prstGeom>
          <a:noFill/>
        </p:spPr>
        <p:txBody>
          <a:bodyPr wrap="square" rtlCol="0">
            <a:spAutoFit/>
          </a:body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SUPPORT D’AIDE A LA VENTE</a:t>
            </a:r>
          </a:p>
        </p:txBody>
      </p:sp>
      <p:sp>
        <p:nvSpPr>
          <p:cNvPr id="12" name="Rectangle 11">
            <a:extLst>
              <a:ext uri="{FF2B5EF4-FFF2-40B4-BE49-F238E27FC236}">
                <a16:creationId xmlns:a16="http://schemas.microsoft.com/office/drawing/2014/main" id="{678FE4F7-3E6C-44AC-86F8-210250442B4D}"/>
              </a:ext>
            </a:extLst>
          </p:cNvPr>
          <p:cNvSpPr/>
          <p:nvPr/>
        </p:nvSpPr>
        <p:spPr>
          <a:xfrm>
            <a:off x="6382892" y="2455421"/>
            <a:ext cx="5037582" cy="3501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BD268B"/>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F0CF49E-9467-4C07-91D4-C3E870B41C1A}"/>
              </a:ext>
            </a:extLst>
          </p:cNvPr>
          <p:cNvSpPr txBox="1"/>
          <p:nvPr/>
        </p:nvSpPr>
        <p:spPr>
          <a:xfrm>
            <a:off x="7311978" y="2517266"/>
            <a:ext cx="3179409" cy="250518"/>
          </a:xfrm>
          <a:prstGeom prst="rect">
            <a:avLst/>
          </a:prstGeom>
          <a:noFill/>
        </p:spPr>
        <p:txBody>
          <a:bodyPr wrap="square" rtlCol="0">
            <a:spAutoFit/>
          </a:body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SUPPORT CLIENTS</a:t>
            </a:r>
          </a:p>
        </p:txBody>
      </p:sp>
      <p:cxnSp>
        <p:nvCxnSpPr>
          <p:cNvPr id="14" name="Connecteur droit 13">
            <a:extLst>
              <a:ext uri="{FF2B5EF4-FFF2-40B4-BE49-F238E27FC236}">
                <a16:creationId xmlns:a16="http://schemas.microsoft.com/office/drawing/2014/main" id="{968B723D-6881-4C28-8207-1A9D5D7CE818}"/>
              </a:ext>
            </a:extLst>
          </p:cNvPr>
          <p:cNvCxnSpPr/>
          <p:nvPr/>
        </p:nvCxnSpPr>
        <p:spPr>
          <a:xfrm>
            <a:off x="7837574" y="3053947"/>
            <a:ext cx="0" cy="23852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D0843820-9FCE-4A3A-9CF1-8AB19B3C2D64}"/>
              </a:ext>
            </a:extLst>
          </p:cNvPr>
          <p:cNvSpPr txBox="1"/>
          <p:nvPr/>
        </p:nvSpPr>
        <p:spPr>
          <a:xfrm>
            <a:off x="7972938" y="4604329"/>
            <a:ext cx="31178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prstClr val="white"/>
                </a:solidFill>
                <a:latin typeface="Arial"/>
                <a:cs typeface="Arial"/>
              </a:rPr>
              <a:t>SAV           </a:t>
            </a:r>
            <a:r>
              <a:rPr lang="fr-FR" sz="1200" b="1" dirty="0">
                <a:solidFill>
                  <a:prstClr val="white"/>
                </a:solidFill>
                <a:latin typeface="Arial"/>
                <a:cs typeface="Arial"/>
                <a:hlinkClick r:id="rId3">
                  <a:extLst>
                    <a:ext uri="{A12FA001-AC4F-418D-AE19-62706E023703}">
                      <ahyp:hlinkClr xmlns:ahyp="http://schemas.microsoft.com/office/drawing/2018/hyperlinkcolor" val="tx"/>
                    </a:ext>
                  </a:extLst>
                </a:hlinkClick>
              </a:rPr>
              <a:t>support@ipaidthat.io</a:t>
            </a:r>
            <a:endParaRPr lang="fr-FR" sz="1200" b="1" dirty="0">
              <a:solidFill>
                <a:prstClr val="white"/>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prstClr val="white"/>
              </a:solidFill>
              <a:latin typeface="Arial"/>
              <a:cs typeface="Arial"/>
            </a:endParaRPr>
          </a:p>
        </p:txBody>
      </p:sp>
      <p:sp>
        <p:nvSpPr>
          <p:cNvPr id="18" name="ZoneTexte 17">
            <a:extLst>
              <a:ext uri="{FF2B5EF4-FFF2-40B4-BE49-F238E27FC236}">
                <a16:creationId xmlns:a16="http://schemas.microsoft.com/office/drawing/2014/main" id="{DD7E1723-88C2-49C6-9D8E-09AE849ED29E}"/>
              </a:ext>
            </a:extLst>
          </p:cNvPr>
          <p:cNvSpPr txBox="1"/>
          <p:nvPr/>
        </p:nvSpPr>
        <p:spPr>
          <a:xfrm>
            <a:off x="1368294" y="3500168"/>
            <a:ext cx="2439567"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44546A"/>
              </a:buClr>
              <a:buSzTx/>
              <a:buFontTx/>
              <a:buNone/>
              <a:tabLst/>
              <a:defRPr/>
            </a:pPr>
            <a:r>
              <a:rPr kumimoji="0" lang="fr-FR" sz="1200" b="1" i="0" u="none" strike="noStrike" kern="1200" cap="none" spc="0" normalizeH="0" baseline="0" noProof="0" dirty="0">
                <a:ln>
                  <a:noFill/>
                </a:ln>
                <a:solidFill>
                  <a:prstClr val="white"/>
                </a:solidFill>
                <a:effectLst/>
                <a:uLnTx/>
                <a:uFillTx/>
                <a:latin typeface="Arial"/>
                <a:ea typeface="+mn-ea"/>
                <a:cs typeface="Arial"/>
              </a:rPr>
              <a:t>Vidéo de démonstration</a:t>
            </a:r>
          </a:p>
        </p:txBody>
      </p:sp>
      <p:sp>
        <p:nvSpPr>
          <p:cNvPr id="19" name="Rectangle : coins arrondis 18">
            <a:extLst>
              <a:ext uri="{FF2B5EF4-FFF2-40B4-BE49-F238E27FC236}">
                <a16:creationId xmlns:a16="http://schemas.microsoft.com/office/drawing/2014/main" id="{2ED3AAF1-05FC-463C-AADE-423D69F91515}"/>
              </a:ext>
            </a:extLst>
          </p:cNvPr>
          <p:cNvSpPr/>
          <p:nvPr/>
        </p:nvSpPr>
        <p:spPr>
          <a:xfrm>
            <a:off x="9699700" y="3576178"/>
            <a:ext cx="1391109" cy="241670"/>
          </a:xfrm>
          <a:prstGeom prst="roundRect">
            <a:avLst/>
          </a:prstGeom>
          <a:solidFill>
            <a:srgbClr val="B4002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FFFFFF"/>
                </a:solidFill>
                <a:effectLst/>
                <a:uLnTx/>
                <a:uFillTx/>
                <a:latin typeface="Arial"/>
                <a:ea typeface="+mn-ea"/>
                <a:cs typeface="+mn-cs"/>
                <a:hlinkClick r:id="rId4">
                  <a:extLst>
                    <a:ext uri="{A12FA001-AC4F-418D-AE19-62706E023703}">
                      <ahyp:hlinkClr xmlns:ahyp="http://schemas.microsoft.com/office/drawing/2018/hyperlinkcolor" val="tx"/>
                    </a:ext>
                  </a:extLst>
                </a:hlinkClick>
              </a:rPr>
              <a:t>CONSULTER</a:t>
            </a:r>
            <a:endParaRPr kumimoji="0" lang="fr-FR" sz="105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Triangle isocèle 19">
            <a:extLst>
              <a:ext uri="{FF2B5EF4-FFF2-40B4-BE49-F238E27FC236}">
                <a16:creationId xmlns:a16="http://schemas.microsoft.com/office/drawing/2014/main" id="{8822C35D-1CBF-4FD0-9C6D-D3DECBF140DD}"/>
              </a:ext>
            </a:extLst>
          </p:cNvPr>
          <p:cNvSpPr/>
          <p:nvPr/>
        </p:nvSpPr>
        <p:spPr>
          <a:xfrm rot="5400000">
            <a:off x="9818686" y="3648424"/>
            <a:ext cx="153161" cy="128198"/>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ZoneTexte 20">
            <a:extLst>
              <a:ext uri="{FF2B5EF4-FFF2-40B4-BE49-F238E27FC236}">
                <a16:creationId xmlns:a16="http://schemas.microsoft.com/office/drawing/2014/main" id="{49A0487F-EC8E-4F4B-8538-87808944BAAB}"/>
              </a:ext>
            </a:extLst>
          </p:cNvPr>
          <p:cNvSpPr txBox="1"/>
          <p:nvPr/>
        </p:nvSpPr>
        <p:spPr>
          <a:xfrm>
            <a:off x="7972939" y="3540849"/>
            <a:ext cx="139110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Arial"/>
                <a:ea typeface="Arial"/>
                <a:cs typeface="Arial"/>
              </a:rPr>
              <a:t>Aide en ligne</a:t>
            </a:r>
          </a:p>
        </p:txBody>
      </p:sp>
      <p:sp>
        <p:nvSpPr>
          <p:cNvPr id="22" name="ZoneTexte 21">
            <a:extLst>
              <a:ext uri="{FF2B5EF4-FFF2-40B4-BE49-F238E27FC236}">
                <a16:creationId xmlns:a16="http://schemas.microsoft.com/office/drawing/2014/main" id="{D57A9D96-C0A9-4369-876D-D9E84E609F53}"/>
              </a:ext>
            </a:extLst>
          </p:cNvPr>
          <p:cNvSpPr txBox="1"/>
          <p:nvPr/>
        </p:nvSpPr>
        <p:spPr>
          <a:xfrm>
            <a:off x="7972939" y="4115489"/>
            <a:ext cx="209115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Arial"/>
                <a:ea typeface="Arial"/>
                <a:cs typeface="Arial"/>
              </a:rPr>
              <a:t>Vidéos formation</a:t>
            </a:r>
          </a:p>
        </p:txBody>
      </p:sp>
      <p:sp>
        <p:nvSpPr>
          <p:cNvPr id="23" name="Rectangle : coins arrondis 22">
            <a:extLst>
              <a:ext uri="{FF2B5EF4-FFF2-40B4-BE49-F238E27FC236}">
                <a16:creationId xmlns:a16="http://schemas.microsoft.com/office/drawing/2014/main" id="{DB0A9E46-43A7-487F-9968-4840FFD4D386}"/>
              </a:ext>
            </a:extLst>
          </p:cNvPr>
          <p:cNvSpPr/>
          <p:nvPr/>
        </p:nvSpPr>
        <p:spPr>
          <a:xfrm>
            <a:off x="9699700" y="4127968"/>
            <a:ext cx="1391109" cy="241670"/>
          </a:xfrm>
          <a:prstGeom prst="roundRect">
            <a:avLst/>
          </a:prstGeom>
          <a:solidFill>
            <a:srgbClr val="C00000"/>
          </a:solidFill>
          <a:ln>
            <a:solidFill>
              <a:srgbClr val="B400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FFFFFF"/>
                </a:solidFill>
                <a:effectLst/>
                <a:uLnTx/>
                <a:uFillTx/>
                <a:latin typeface="Arial"/>
                <a:ea typeface="+mn-ea"/>
                <a:cs typeface="+mn-cs"/>
                <a:hlinkClick r:id="rId5">
                  <a:extLst>
                    <a:ext uri="{A12FA001-AC4F-418D-AE19-62706E023703}">
                      <ahyp:hlinkClr xmlns:ahyp="http://schemas.microsoft.com/office/drawing/2018/hyperlinkcolor" val="tx"/>
                    </a:ext>
                  </a:extLst>
                </a:hlinkClick>
              </a:rPr>
              <a:t>CONSULTER</a:t>
            </a:r>
            <a:endParaRPr kumimoji="0" lang="fr-FR" sz="1050" b="1" i="0" u="none" strike="noStrike" kern="1200" cap="none" spc="0" normalizeH="0" baseline="0" noProof="0" dirty="0">
              <a:ln>
                <a:noFill/>
              </a:ln>
              <a:solidFill>
                <a:srgbClr val="FFFFFF"/>
              </a:solidFill>
              <a:effectLst/>
              <a:uLnTx/>
              <a:uFillTx/>
              <a:latin typeface="Arial"/>
              <a:ea typeface="+mn-ea"/>
              <a:cs typeface="+mn-cs"/>
            </a:endParaRPr>
          </a:p>
        </p:txBody>
      </p:sp>
      <p:sp>
        <p:nvSpPr>
          <p:cNvPr id="24" name="Triangle isocèle 23">
            <a:extLst>
              <a:ext uri="{FF2B5EF4-FFF2-40B4-BE49-F238E27FC236}">
                <a16:creationId xmlns:a16="http://schemas.microsoft.com/office/drawing/2014/main" id="{BAB1F02B-9F0E-45A1-89CC-C894F663E689}"/>
              </a:ext>
            </a:extLst>
          </p:cNvPr>
          <p:cNvSpPr/>
          <p:nvPr/>
        </p:nvSpPr>
        <p:spPr>
          <a:xfrm rot="5400000">
            <a:off x="9818686" y="4190069"/>
            <a:ext cx="153161" cy="128198"/>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5" name="ZoneTexte 24">
            <a:extLst>
              <a:ext uri="{FF2B5EF4-FFF2-40B4-BE49-F238E27FC236}">
                <a16:creationId xmlns:a16="http://schemas.microsoft.com/office/drawing/2014/main" id="{BB7076BE-88C0-46A7-A5B0-28DD5E76B93E}"/>
              </a:ext>
            </a:extLst>
          </p:cNvPr>
          <p:cNvSpPr txBox="1"/>
          <p:nvPr/>
        </p:nvSpPr>
        <p:spPr>
          <a:xfrm>
            <a:off x="3458445" y="3494797"/>
            <a:ext cx="1305225" cy="307777"/>
          </a:xfrm>
          <a:prstGeom prst="rect">
            <a:avLst/>
          </a:prstGeom>
          <a:solidFill>
            <a:srgbClr val="B40022"/>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FFFF"/>
                </a:solidFill>
                <a:effectLst/>
                <a:uLnTx/>
                <a:uFillTx/>
                <a:latin typeface="Arial"/>
                <a:ea typeface="+mn-ea"/>
                <a:cs typeface="+mn-cs"/>
              </a:rPr>
              <a:t>Cliquer </a:t>
            </a:r>
            <a:r>
              <a:rPr kumimoji="0" lang="fr-FR" sz="1400" b="1" i="0" u="sng" strike="noStrike" kern="1200" cap="none" spc="0" normalizeH="0" baseline="0" noProof="0" dirty="0">
                <a:ln>
                  <a:noFill/>
                </a:ln>
                <a:solidFill>
                  <a:srgbClr val="FFFFFF"/>
                </a:solidFill>
                <a:effectLst/>
                <a:uLnTx/>
                <a:uFillTx/>
                <a:latin typeface="Arial"/>
                <a:ea typeface="+mn-ea"/>
                <a:cs typeface="+mn-cs"/>
                <a:hlinkClick r:id="rId6"/>
              </a:rPr>
              <a:t>ici</a:t>
            </a:r>
            <a:endParaRPr kumimoji="0" lang="fr-FR" sz="1400" b="0" i="0" u="sng" strike="noStrike" kern="1200" cap="none" spc="0" normalizeH="0" baseline="0" noProof="0" dirty="0">
              <a:ln>
                <a:noFill/>
              </a:ln>
              <a:solidFill>
                <a:srgbClr val="FFFFFF"/>
              </a:solidFill>
              <a:effectLst/>
              <a:uLnTx/>
              <a:uFillTx/>
              <a:latin typeface="Arial"/>
              <a:ea typeface="+mn-ea"/>
              <a:cs typeface="+mn-cs"/>
            </a:endParaRPr>
          </a:p>
        </p:txBody>
      </p:sp>
      <p:sp>
        <p:nvSpPr>
          <p:cNvPr id="28" name="ZoneTexte 27">
            <a:extLst>
              <a:ext uri="{FF2B5EF4-FFF2-40B4-BE49-F238E27FC236}">
                <a16:creationId xmlns:a16="http://schemas.microsoft.com/office/drawing/2014/main" id="{651159F8-FF0A-4DB1-B85D-028CDE3DFFEC}"/>
              </a:ext>
            </a:extLst>
          </p:cNvPr>
          <p:cNvSpPr txBox="1"/>
          <p:nvPr/>
        </p:nvSpPr>
        <p:spPr>
          <a:xfrm>
            <a:off x="1375685" y="2949714"/>
            <a:ext cx="327868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44546A"/>
              </a:buClr>
              <a:buSzTx/>
              <a:buFontTx/>
              <a:buNone/>
              <a:tabLst/>
              <a:defRPr/>
            </a:pPr>
            <a:r>
              <a:rPr kumimoji="0" lang="fr-FR" sz="1200" b="1" i="0" u="none" strike="noStrike" kern="1200" cap="none" spc="0" normalizeH="0" baseline="0" noProof="0" dirty="0">
                <a:ln>
                  <a:noFill/>
                </a:ln>
                <a:solidFill>
                  <a:prstClr val="white"/>
                </a:solidFill>
                <a:effectLst/>
                <a:uLnTx/>
                <a:uFillTx/>
                <a:latin typeface="Montserrat" panose="00000500000000000000" pitchFamily="2" charset="0"/>
                <a:ea typeface="+mn-ea"/>
                <a:cs typeface="Arial"/>
              </a:rPr>
              <a:t>Fiche produit et FAQ </a:t>
            </a:r>
            <a:r>
              <a:rPr kumimoji="0" lang="fr-FR" sz="1200" b="0" i="1" u="none" strike="noStrike" kern="1200" cap="none" spc="0" normalizeH="0" baseline="0" noProof="0" dirty="0">
                <a:ln>
                  <a:noFill/>
                </a:ln>
                <a:solidFill>
                  <a:prstClr val="white"/>
                </a:solidFill>
                <a:effectLst/>
                <a:uLnTx/>
                <a:uFillTx/>
                <a:latin typeface="Montserrat" panose="00000500000000000000" pitchFamily="2" charset="0"/>
                <a:ea typeface="+mn-ea"/>
                <a:cs typeface="Arial"/>
              </a:rPr>
              <a:t>(suite)</a:t>
            </a:r>
          </a:p>
        </p:txBody>
      </p:sp>
      <p:sp>
        <p:nvSpPr>
          <p:cNvPr id="29" name="ZoneTexte 28">
            <a:extLst>
              <a:ext uri="{FF2B5EF4-FFF2-40B4-BE49-F238E27FC236}">
                <a16:creationId xmlns:a16="http://schemas.microsoft.com/office/drawing/2014/main" id="{3421312B-375A-4F6E-AC8E-7BC49D28CC98}"/>
              </a:ext>
            </a:extLst>
          </p:cNvPr>
          <p:cNvSpPr txBox="1"/>
          <p:nvPr/>
        </p:nvSpPr>
        <p:spPr>
          <a:xfrm>
            <a:off x="1330954" y="5616996"/>
            <a:ext cx="2589385" cy="276999"/>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fr-FR" sz="1200" b="1" i="0" u="none" strike="noStrike" kern="1200" cap="none" spc="0" normalizeH="0" baseline="0" noProof="0" dirty="0">
                <a:ln>
                  <a:noFill/>
                </a:ln>
                <a:solidFill>
                  <a:prstClr val="white"/>
                </a:solidFill>
                <a:effectLst/>
                <a:uLnTx/>
                <a:uFillTx/>
                <a:latin typeface="Montserrat" panose="00000500000000000000" pitchFamily="2" charset="0"/>
                <a:ea typeface="+mn-ea"/>
                <a:cs typeface="Arial"/>
              </a:rPr>
              <a:t>contact@ipaidthat.io</a:t>
            </a:r>
          </a:p>
        </p:txBody>
      </p:sp>
      <p:sp>
        <p:nvSpPr>
          <p:cNvPr id="42" name="Rectangle : avec coin rogné 41">
            <a:extLst>
              <a:ext uri="{FF2B5EF4-FFF2-40B4-BE49-F238E27FC236}">
                <a16:creationId xmlns:a16="http://schemas.microsoft.com/office/drawing/2014/main" id="{8E35E9C3-BFC3-4667-A398-9D7BCA75FCFF}"/>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43" name="Rectangle : avec coins rognés en diagonale 42">
            <a:extLst>
              <a:ext uri="{FF2B5EF4-FFF2-40B4-BE49-F238E27FC236}">
                <a16:creationId xmlns:a16="http://schemas.microsoft.com/office/drawing/2014/main" id="{06E3D5A7-D521-4D66-BB8C-28E71228BE4A}"/>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44" name="ZoneTexte 43">
            <a:extLst>
              <a:ext uri="{FF2B5EF4-FFF2-40B4-BE49-F238E27FC236}">
                <a16:creationId xmlns:a16="http://schemas.microsoft.com/office/drawing/2014/main" id="{790EF990-266E-4A7E-8CEA-8424ABAB27CD}"/>
              </a:ext>
            </a:extLst>
          </p:cNvPr>
          <p:cNvSpPr txBox="1"/>
          <p:nvPr/>
        </p:nvSpPr>
        <p:spPr>
          <a:xfrm>
            <a:off x="1016664" y="1513583"/>
            <a:ext cx="1953683"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45" name="ZoneTexte 44">
            <a:extLst>
              <a:ext uri="{FF2B5EF4-FFF2-40B4-BE49-F238E27FC236}">
                <a16:creationId xmlns:a16="http://schemas.microsoft.com/office/drawing/2014/main" id="{6DA2F9C7-F5B9-44E9-BF80-5ED3CE3C7FD9}"/>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pic>
        <p:nvPicPr>
          <p:cNvPr id="47" name="Image 46" descr="Une image contenant texte, clipart&#10;&#10;Description générée automatiquement">
            <a:extLst>
              <a:ext uri="{FF2B5EF4-FFF2-40B4-BE49-F238E27FC236}">
                <a16:creationId xmlns:a16="http://schemas.microsoft.com/office/drawing/2014/main" id="{F2A013CE-B850-4F25-A61B-6948ECD8E0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pic>
        <p:nvPicPr>
          <p:cNvPr id="37" name="Google Shape;73;p15">
            <a:extLst>
              <a:ext uri="{FF2B5EF4-FFF2-40B4-BE49-F238E27FC236}">
                <a16:creationId xmlns:a16="http://schemas.microsoft.com/office/drawing/2014/main" id="{0A111640-1416-B557-2A8A-EFB4D4DB71CE}"/>
              </a:ext>
            </a:extLst>
          </p:cNvPr>
          <p:cNvPicPr preferRelativeResize="0"/>
          <p:nvPr/>
        </p:nvPicPr>
        <p:blipFill>
          <a:blip r:embed="rId8">
            <a:alphaModFix/>
          </a:blip>
          <a:stretch>
            <a:fillRect/>
          </a:stretch>
        </p:blipFill>
        <p:spPr>
          <a:xfrm>
            <a:off x="8514372" y="405127"/>
            <a:ext cx="1397070" cy="326336"/>
          </a:xfrm>
          <a:prstGeom prst="rect">
            <a:avLst/>
          </a:prstGeom>
          <a:noFill/>
          <a:ln>
            <a:noFill/>
          </a:ln>
        </p:spPr>
      </p:pic>
      <p:pic>
        <p:nvPicPr>
          <p:cNvPr id="40" name="Google Shape;73;p15">
            <a:extLst>
              <a:ext uri="{FF2B5EF4-FFF2-40B4-BE49-F238E27FC236}">
                <a16:creationId xmlns:a16="http://schemas.microsoft.com/office/drawing/2014/main" id="{06EE9BCD-3498-1962-9931-C296A6D8DBD4}"/>
              </a:ext>
            </a:extLst>
          </p:cNvPr>
          <p:cNvPicPr preferRelativeResize="0"/>
          <p:nvPr/>
        </p:nvPicPr>
        <p:blipFill>
          <a:blip r:embed="rId8">
            <a:alphaModFix/>
          </a:blip>
          <a:stretch>
            <a:fillRect/>
          </a:stretch>
        </p:blipFill>
        <p:spPr>
          <a:xfrm>
            <a:off x="3699304" y="5593706"/>
            <a:ext cx="1324512" cy="272936"/>
          </a:xfrm>
          <a:prstGeom prst="rect">
            <a:avLst/>
          </a:prstGeom>
          <a:noFill/>
          <a:ln>
            <a:noFill/>
          </a:ln>
        </p:spPr>
      </p:pic>
      <p:pic>
        <p:nvPicPr>
          <p:cNvPr id="50" name="Google Shape;73;p15">
            <a:extLst>
              <a:ext uri="{FF2B5EF4-FFF2-40B4-BE49-F238E27FC236}">
                <a16:creationId xmlns:a16="http://schemas.microsoft.com/office/drawing/2014/main" id="{A575A991-CB8B-D367-ADA6-1D6C5BC5AB4F}"/>
              </a:ext>
            </a:extLst>
          </p:cNvPr>
          <p:cNvPicPr preferRelativeResize="0"/>
          <p:nvPr/>
        </p:nvPicPr>
        <p:blipFill>
          <a:blip r:embed="rId8">
            <a:alphaModFix/>
          </a:blip>
          <a:stretch>
            <a:fillRect/>
          </a:stretch>
        </p:blipFill>
        <p:spPr>
          <a:xfrm>
            <a:off x="6471139" y="4111000"/>
            <a:ext cx="1324512" cy="272936"/>
          </a:xfrm>
          <a:prstGeom prst="rect">
            <a:avLst/>
          </a:prstGeom>
          <a:noFill/>
          <a:ln>
            <a:noFill/>
          </a:ln>
        </p:spPr>
      </p:pic>
      <p:sp>
        <p:nvSpPr>
          <p:cNvPr id="8" name="ZoneTexte 7">
            <a:extLst>
              <a:ext uri="{FF2B5EF4-FFF2-40B4-BE49-F238E27FC236}">
                <a16:creationId xmlns:a16="http://schemas.microsoft.com/office/drawing/2014/main" id="{8F4BD2CE-D687-9EE0-048C-8E8D8ACA495A}"/>
              </a:ext>
            </a:extLst>
          </p:cNvPr>
          <p:cNvSpPr txBox="1"/>
          <p:nvPr/>
        </p:nvSpPr>
        <p:spPr>
          <a:xfrm>
            <a:off x="1223" y="6437752"/>
            <a:ext cx="1219200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
        <p:nvSpPr>
          <p:cNvPr id="17" name="ZoneTexte 16">
            <a:extLst>
              <a:ext uri="{FF2B5EF4-FFF2-40B4-BE49-F238E27FC236}">
                <a16:creationId xmlns:a16="http://schemas.microsoft.com/office/drawing/2014/main" id="{32DF00A8-C783-9A35-BF0B-DCA0094DFCFC}"/>
              </a:ext>
            </a:extLst>
          </p:cNvPr>
          <p:cNvSpPr txBox="1"/>
          <p:nvPr/>
        </p:nvSpPr>
        <p:spPr>
          <a:xfrm>
            <a:off x="1368294" y="3896721"/>
            <a:ext cx="2941934" cy="276999"/>
          </a:xfrm>
          <a:prstGeom prst="rect">
            <a:avLst/>
          </a:prstGeom>
          <a:noFill/>
        </p:spPr>
        <p:txBody>
          <a:bodyPr wrap="square">
            <a:spAutoFit/>
          </a:bodyPr>
          <a:lstStyle/>
          <a:p>
            <a:pPr>
              <a:buClr>
                <a:srgbClr val="44546A"/>
              </a:buClr>
              <a:defRPr/>
            </a:pPr>
            <a:r>
              <a:rPr lang="fr-FR" sz="1200" b="1" dirty="0">
                <a:solidFill>
                  <a:prstClr val="white"/>
                </a:solidFill>
                <a:latin typeface="Montserrat" panose="00000500000000000000" pitchFamily="2" charset="0"/>
                <a:cs typeface="Arial"/>
              </a:rPr>
              <a:t>Compte de démonstration</a:t>
            </a:r>
          </a:p>
        </p:txBody>
      </p:sp>
      <p:sp>
        <p:nvSpPr>
          <p:cNvPr id="26" name="ZoneTexte 25">
            <a:extLst>
              <a:ext uri="{FF2B5EF4-FFF2-40B4-BE49-F238E27FC236}">
                <a16:creationId xmlns:a16="http://schemas.microsoft.com/office/drawing/2014/main" id="{91EA7720-068F-FD48-654D-0C64DD5CFD24}"/>
              </a:ext>
            </a:extLst>
          </p:cNvPr>
          <p:cNvSpPr txBox="1"/>
          <p:nvPr/>
        </p:nvSpPr>
        <p:spPr>
          <a:xfrm>
            <a:off x="1728766" y="4255198"/>
            <a:ext cx="2725535" cy="1107996"/>
          </a:xfrm>
          <a:prstGeom prst="rect">
            <a:avLst/>
          </a:prstGeom>
          <a:solidFill>
            <a:srgbClr val="C00000"/>
          </a:solidFill>
        </p:spPr>
        <p:txBody>
          <a:bodyPr wrap="square">
            <a:spAutoFit/>
          </a:bodyPr>
          <a:lstStyle/>
          <a:p>
            <a:pPr marL="0" marR="0">
              <a:spcBef>
                <a:spcPts val="0"/>
              </a:spcBef>
              <a:spcAft>
                <a:spcPts val="0"/>
              </a:spcAft>
            </a:pPr>
            <a:r>
              <a:rPr lang="fr-FR" sz="1100" b="1" dirty="0">
                <a:solidFill>
                  <a:srgbClr val="FFFFFF"/>
                </a:solidFill>
                <a:effectLst/>
                <a:latin typeface="Calibri" panose="020F0502020204030204" pitchFamily="34" charset="0"/>
              </a:rPr>
              <a:t>Lien d'accès à la solution </a:t>
            </a:r>
            <a:r>
              <a:rPr lang="fr-FR" sz="1100" b="1" dirty="0" err="1">
                <a:solidFill>
                  <a:srgbClr val="FFFFFF"/>
                </a:solidFill>
                <a:effectLst/>
                <a:latin typeface="Calibri" panose="020F0502020204030204" pitchFamily="34" charset="0"/>
              </a:rPr>
              <a:t>iPaidThat</a:t>
            </a:r>
            <a:r>
              <a:rPr lang="fr-FR" sz="1100" b="1" dirty="0">
                <a:solidFill>
                  <a:schemeClr val="bg1"/>
                </a:solidFill>
                <a:effectLst/>
                <a:latin typeface="Calibri" panose="020F0502020204030204" pitchFamily="34" charset="0"/>
              </a:rPr>
              <a:t> : </a:t>
            </a:r>
            <a:r>
              <a:rPr lang="fr-FR" sz="1100" dirty="0">
                <a:solidFill>
                  <a:schemeClr val="accent2">
                    <a:lumMod val="40000"/>
                    <a:lumOff val="60000"/>
                  </a:schemeClr>
                </a:solidFill>
                <a:effectLst/>
                <a:latin typeface="Calibri" panose="020F0502020204030204" pitchFamily="34" charset="0"/>
                <a:hlinkClick r:id="rId9">
                  <a:extLst>
                    <a:ext uri="{A12FA001-AC4F-418D-AE19-62706E023703}">
                      <ahyp:hlinkClr xmlns:ahyp="http://schemas.microsoft.com/office/drawing/2018/hyperlinkcolor" val="tx"/>
                    </a:ext>
                  </a:extLst>
                </a:hlinkClick>
              </a:rPr>
              <a:t>https://ipaidthat.io/login</a:t>
            </a:r>
            <a:endParaRPr lang="fr-FR" sz="1100" dirty="0">
              <a:solidFill>
                <a:schemeClr val="accent2">
                  <a:lumMod val="40000"/>
                  <a:lumOff val="60000"/>
                </a:schemeClr>
              </a:solidFill>
              <a:effectLst/>
              <a:latin typeface="Calibri" panose="020F0502020204030204" pitchFamily="34" charset="0"/>
            </a:endParaRPr>
          </a:p>
          <a:p>
            <a:pPr marL="0" marR="0">
              <a:spcBef>
                <a:spcPts val="0"/>
              </a:spcBef>
              <a:spcAft>
                <a:spcPts val="0"/>
              </a:spcAft>
            </a:pPr>
            <a:endParaRPr lang="fr-FR" sz="1100" b="1" dirty="0">
              <a:solidFill>
                <a:srgbClr val="FFFFFF"/>
              </a:solidFill>
              <a:effectLst/>
              <a:latin typeface="Calibri" panose="020F0502020204030204" pitchFamily="34" charset="0"/>
            </a:endParaRPr>
          </a:p>
          <a:p>
            <a:pPr marL="0" marR="0">
              <a:spcBef>
                <a:spcPts val="0"/>
              </a:spcBef>
              <a:spcAft>
                <a:spcPts val="0"/>
              </a:spcAft>
            </a:pPr>
            <a:r>
              <a:rPr lang="fr-FR" sz="1100" b="1" dirty="0">
                <a:solidFill>
                  <a:srgbClr val="FFFFFF"/>
                </a:solidFill>
                <a:effectLst/>
                <a:latin typeface="Calibri" panose="020F0502020204030204" pitchFamily="34" charset="0"/>
              </a:rPr>
              <a:t>Identifiant de connexion :</a:t>
            </a:r>
            <a:endParaRPr lang="fr-FR" sz="1100" dirty="0">
              <a:solidFill>
                <a:srgbClr val="FFFFFF"/>
              </a:solidFill>
              <a:effectLst/>
              <a:latin typeface="Calibri" panose="020F0502020204030204" pitchFamily="34" charset="0"/>
            </a:endParaRPr>
          </a:p>
          <a:p>
            <a:pPr marL="171450" marR="0" indent="-171450">
              <a:spcBef>
                <a:spcPts val="0"/>
              </a:spcBef>
              <a:spcAft>
                <a:spcPts val="0"/>
              </a:spcAft>
              <a:buFont typeface="Arial" panose="020B0604020202020204" pitchFamily="34" charset="0"/>
              <a:buChar char="•"/>
            </a:pPr>
            <a:r>
              <a:rPr lang="fr-FR" sz="1100" dirty="0">
                <a:solidFill>
                  <a:srgbClr val="FFFFFF"/>
                </a:solidFill>
                <a:latin typeface="Calibri" panose="020F0502020204030204" pitchFamily="34" charset="0"/>
              </a:rPr>
              <a:t>E</a:t>
            </a:r>
            <a:r>
              <a:rPr lang="fr-FR" sz="1100" dirty="0">
                <a:solidFill>
                  <a:srgbClr val="FFFFFF"/>
                </a:solidFill>
                <a:effectLst/>
                <a:latin typeface="Calibri" panose="020F0502020204030204" pitchFamily="34" charset="0"/>
              </a:rPr>
              <a:t>mail : </a:t>
            </a:r>
            <a:r>
              <a:rPr lang="fr-FR" sz="1100" dirty="0">
                <a:solidFill>
                  <a:schemeClr val="accent2">
                    <a:lumMod val="40000"/>
                    <a:lumOff val="60000"/>
                  </a:schemeClr>
                </a:solidFill>
                <a:effectLst/>
                <a:latin typeface="Calibri" panose="020F0502020204030204" pitchFamily="34" charset="0"/>
                <a:hlinkClick r:id="rId10">
                  <a:extLst>
                    <a:ext uri="{A12FA001-AC4F-418D-AE19-62706E023703}">
                      <ahyp:hlinkClr xmlns:ahyp="http://schemas.microsoft.com/office/drawing/2018/hyperlinkcolor" val="tx"/>
                    </a:ext>
                  </a:extLst>
                </a:hlinkClick>
              </a:rPr>
              <a:t>demo-bpce-octobre@ipaidthat.io</a:t>
            </a:r>
            <a:endParaRPr lang="fr-FR" sz="1100" dirty="0">
              <a:solidFill>
                <a:schemeClr val="accent2">
                  <a:lumMod val="40000"/>
                  <a:lumOff val="60000"/>
                </a:schemeClr>
              </a:solidFill>
              <a:effectLst/>
              <a:latin typeface="Calibri" panose="020F0502020204030204" pitchFamily="34" charset="0"/>
            </a:endParaRPr>
          </a:p>
          <a:p>
            <a:pPr marL="171450" marR="0" indent="-171450">
              <a:spcBef>
                <a:spcPts val="0"/>
              </a:spcBef>
              <a:spcAft>
                <a:spcPts val="0"/>
              </a:spcAft>
              <a:buFont typeface="Arial" panose="020B0604020202020204" pitchFamily="34" charset="0"/>
              <a:buChar char="•"/>
            </a:pPr>
            <a:r>
              <a:rPr lang="fr-FR" sz="1100" dirty="0">
                <a:solidFill>
                  <a:srgbClr val="FFFFFF"/>
                </a:solidFill>
                <a:effectLst/>
                <a:latin typeface="Calibri" panose="020F0502020204030204" pitchFamily="34" charset="0"/>
              </a:rPr>
              <a:t>Mot de passe : 9o7nytCS_4</a:t>
            </a:r>
          </a:p>
        </p:txBody>
      </p:sp>
    </p:spTree>
    <p:extLst>
      <p:ext uri="{BB962C8B-B14F-4D97-AF65-F5344CB8AC3E}">
        <p14:creationId xmlns:p14="http://schemas.microsoft.com/office/powerpoint/2010/main" val="292202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personne, Visage humain, habits, intérieur&#10;&#10;Description générée automatiquement">
            <a:extLst>
              <a:ext uri="{FF2B5EF4-FFF2-40B4-BE49-F238E27FC236}">
                <a16:creationId xmlns:a16="http://schemas.microsoft.com/office/drawing/2014/main" id="{8C6C73C3-F050-5887-D70F-23ED893B5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22"/>
            <a:ext cx="3091757" cy="2126658"/>
          </a:xfrm>
          <a:prstGeom prst="rect">
            <a:avLst/>
          </a:prstGeom>
        </p:spPr>
      </p:pic>
      <p:sp>
        <p:nvSpPr>
          <p:cNvPr id="13" name="Rectangle 12">
            <a:extLst>
              <a:ext uri="{FF2B5EF4-FFF2-40B4-BE49-F238E27FC236}">
                <a16:creationId xmlns:a16="http://schemas.microsoft.com/office/drawing/2014/main" id="{9F780E40-A02B-42A4-9A25-315CA7D63982}"/>
              </a:ext>
            </a:extLst>
          </p:cNvPr>
          <p:cNvSpPr/>
          <p:nvPr/>
        </p:nvSpPr>
        <p:spPr>
          <a:xfrm>
            <a:off x="0" y="2086710"/>
            <a:ext cx="12192000" cy="477129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Bouton d’action : vide 1">
            <a:hlinkClick r:id="" action="ppaction://noaction" highlightClick="1"/>
            <a:extLst>
              <a:ext uri="{FF2B5EF4-FFF2-40B4-BE49-F238E27FC236}">
                <a16:creationId xmlns:a16="http://schemas.microsoft.com/office/drawing/2014/main" id="{812CFF09-5DAF-4D72-BAF8-8DA2DFA21A51}"/>
              </a:ext>
            </a:extLst>
          </p:cNvPr>
          <p:cNvSpPr/>
          <p:nvPr/>
        </p:nvSpPr>
        <p:spPr>
          <a:xfrm>
            <a:off x="9916456" y="0"/>
            <a:ext cx="2275544" cy="118960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Bouton d’action : vide 2">
            <a:hlinkClick r:id="" action="ppaction://hlinkshowjump?jump=previousslide" highlightClick="1"/>
            <a:extLst>
              <a:ext uri="{FF2B5EF4-FFF2-40B4-BE49-F238E27FC236}">
                <a16:creationId xmlns:a16="http://schemas.microsoft.com/office/drawing/2014/main" id="{A6C4A754-FF31-4F7F-BB2C-8AE8DBC828C5}"/>
              </a:ext>
            </a:extLst>
          </p:cNvPr>
          <p:cNvSpPr/>
          <p:nvPr/>
        </p:nvSpPr>
        <p:spPr>
          <a:xfrm>
            <a:off x="10850919" y="5903650"/>
            <a:ext cx="1341081" cy="954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ZoneTexte 4">
            <a:extLst>
              <a:ext uri="{FF2B5EF4-FFF2-40B4-BE49-F238E27FC236}">
                <a16:creationId xmlns:a16="http://schemas.microsoft.com/office/drawing/2014/main" id="{4EDEDE49-5B15-42B6-8CCA-8FED2272F82C}"/>
              </a:ext>
            </a:extLst>
          </p:cNvPr>
          <p:cNvSpPr txBox="1"/>
          <p:nvPr/>
        </p:nvSpPr>
        <p:spPr>
          <a:xfrm>
            <a:off x="3746966" y="885378"/>
            <a:ext cx="730726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err="1">
                <a:ln>
                  <a:noFill/>
                </a:ln>
                <a:solidFill>
                  <a:srgbClr val="DB0029"/>
                </a:solidFill>
                <a:effectLst/>
                <a:uLnTx/>
                <a:uFillTx/>
                <a:latin typeface="Arial"/>
                <a:ea typeface="+mn-ea"/>
                <a:cs typeface="+mn-cs"/>
              </a:rPr>
              <a:t>iPaidThat</a:t>
            </a:r>
            <a:endParaRPr kumimoji="0" lang="fr-FR" sz="2800" b="0" i="0" u="none" strike="noStrike" kern="1200" cap="none" spc="0" normalizeH="0" baseline="0" noProof="0" dirty="0">
              <a:ln>
                <a:noFill/>
              </a:ln>
              <a:solidFill>
                <a:srgbClr val="DB002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DB0029"/>
                </a:solidFill>
                <a:effectLst/>
                <a:uLnTx/>
                <a:uFillTx/>
                <a:latin typeface="Arial"/>
                <a:ea typeface="+mn-ea"/>
                <a:cs typeface="Times New Roman"/>
              </a:rPr>
              <a:t>FAQ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DB0029"/>
                </a:solidFill>
                <a:effectLst/>
                <a:uLnTx/>
                <a:uFillTx/>
                <a:latin typeface="Arial"/>
                <a:ea typeface="+mn-ea"/>
                <a:cs typeface="Times New Roman"/>
              </a:rPr>
              <a:t>Réponses aux objections 1/2</a:t>
            </a:r>
          </a:p>
        </p:txBody>
      </p:sp>
      <p:sp>
        <p:nvSpPr>
          <p:cNvPr id="6" name="ZoneTexte 5">
            <a:extLst>
              <a:ext uri="{FF2B5EF4-FFF2-40B4-BE49-F238E27FC236}">
                <a16:creationId xmlns:a16="http://schemas.microsoft.com/office/drawing/2014/main" id="{14FB8C09-A4A6-4C4B-8559-C02F95C23966}"/>
              </a:ext>
            </a:extLst>
          </p:cNvPr>
          <p:cNvSpPr txBox="1"/>
          <p:nvPr/>
        </p:nvSpPr>
        <p:spPr>
          <a:xfrm>
            <a:off x="456904" y="2229877"/>
            <a:ext cx="11591112" cy="830997"/>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Gill Sans MT"/>
              </a:rPr>
              <a:t>Comment s’installe </a:t>
            </a:r>
            <a:r>
              <a:rPr kumimoji="0" lang="fr-FR" sz="1200" b="1" i="0" u="none" strike="noStrike" kern="1200" cap="none" spc="0" normalizeH="0" baseline="0" noProof="0" dirty="0" err="1">
                <a:ln>
                  <a:noFill/>
                </a:ln>
                <a:solidFill>
                  <a:srgbClr val="DB0029"/>
                </a:solidFill>
                <a:effectLst/>
                <a:uLnTx/>
                <a:uFillTx/>
                <a:latin typeface="Arial"/>
                <a:ea typeface="+mn-ea"/>
                <a:cs typeface="Gill Sans MT"/>
              </a:rPr>
              <a:t>iPaidThat</a:t>
            </a:r>
            <a:r>
              <a:rPr kumimoji="0" lang="fr-FR" sz="1200" b="1" i="0" u="none" strike="noStrike" kern="1200" cap="none" spc="0" normalizeH="0" baseline="0" noProof="0" dirty="0">
                <a:ln>
                  <a:noFill/>
                </a:ln>
                <a:solidFill>
                  <a:srgbClr val="DB0029"/>
                </a:solidFill>
                <a:effectLst/>
                <a:uLnTx/>
                <a:uFillTx/>
                <a:latin typeface="Arial"/>
                <a:ea typeface="+mn-ea"/>
                <a:cs typeface="Gill Sans MT"/>
              </a:rPr>
              <a:t> ?</a:t>
            </a:r>
            <a:endParaRPr kumimoji="0" lang="fr-FR" sz="1200" b="0" i="0" u="none" strike="noStrike" kern="1200" cap="none" spc="0" normalizeH="0" baseline="0" noProof="0" dirty="0">
              <a:ln>
                <a:noFill/>
              </a:ln>
              <a:solidFill>
                <a:srgbClr val="DB0029"/>
              </a:solidFill>
              <a:effectLst/>
              <a:uLnTx/>
              <a:uFillTx/>
              <a:latin typeface="Arial"/>
              <a:ea typeface="+mn-ea"/>
              <a:cs typeface="Gill Sans M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err="1">
                <a:ln>
                  <a:noFill/>
                </a:ln>
                <a:solidFill>
                  <a:srgbClr val="666666"/>
                </a:solidFill>
                <a:effectLst/>
                <a:uLnTx/>
                <a:uFillTx/>
                <a:latin typeface="Arial"/>
                <a:ea typeface="Calibri" panose="020F0502020204030204" pitchFamily="34" charset="0"/>
                <a:cs typeface="Times New Roman" panose="02020603050405020304" pitchFamily="18" charset="0"/>
              </a:rPr>
              <a:t>iPaidThat</a:t>
            </a: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 est utilisable </a:t>
            </a:r>
            <a:r>
              <a:rPr kumimoji="0" lang="fr-FR" sz="1200" b="1"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directement</a:t>
            </a: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 depuis votre navigateur internet, sans </a:t>
            </a:r>
            <a:r>
              <a:rPr kumimoji="0" lang="fr-FR" sz="1200" b="1"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aucune installation. </a:t>
            </a: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Accessible 24h/24 et 7J/7 depuis </a:t>
            </a:r>
            <a:r>
              <a:rPr kumimoji="0" lang="fr-FR" sz="1200" b="1"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n’importe quel support </a:t>
            </a: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(PC et tablette). Les </a:t>
            </a:r>
            <a:r>
              <a:rPr kumimoji="0" lang="fr-FR" sz="1200" b="1"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mises à jour sont automatiques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Pour utiliser </a:t>
            </a:r>
            <a:r>
              <a:rPr kumimoji="0" lang="fr-FR" sz="1200" b="1"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l'application de notes de frais</a:t>
            </a:r>
            <a:r>
              <a:rPr kumimoji="0" lang="fr-FR" sz="1200" b="0" i="0" u="none" strike="noStrike" kern="1200" cap="none" spc="0" normalizeH="0" baseline="0" noProof="0" dirty="0">
                <a:ln>
                  <a:noFill/>
                </a:ln>
                <a:solidFill>
                  <a:srgbClr val="666666"/>
                </a:solidFill>
                <a:effectLst/>
                <a:uLnTx/>
                <a:uFillTx/>
                <a:latin typeface="Arial"/>
                <a:ea typeface="Calibri" panose="020F0502020204030204" pitchFamily="34" charset="0"/>
                <a:cs typeface="Times New Roman" panose="02020603050405020304" pitchFamily="18" charset="0"/>
              </a:rPr>
              <a:t>, il suffit de la télécharger sur un smartphone (Android ou IOS</a:t>
            </a:r>
            <a:r>
              <a:rPr kumimoji="0" lang="fr-FR" sz="1200" b="0" i="0" u="none" strike="noStrike" kern="1200" cap="none" spc="0" normalizeH="0" baseline="0" noProof="0" dirty="0">
                <a:ln>
                  <a:noFill/>
                </a:ln>
                <a:solidFill>
                  <a:srgbClr val="666666"/>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
        <p:nvSpPr>
          <p:cNvPr id="8" name="ZoneTexte 7">
            <a:extLst>
              <a:ext uri="{FF2B5EF4-FFF2-40B4-BE49-F238E27FC236}">
                <a16:creationId xmlns:a16="http://schemas.microsoft.com/office/drawing/2014/main" id="{5BF4163A-3881-4BBF-9A3D-08F564567994}"/>
              </a:ext>
            </a:extLst>
          </p:cNvPr>
          <p:cNvSpPr txBox="1"/>
          <p:nvPr/>
        </p:nvSpPr>
        <p:spPr>
          <a:xfrm>
            <a:off x="456904" y="3118249"/>
            <a:ext cx="11591112" cy="646331"/>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Où sont stockées mes données et sont-elles en sécurité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iPaidThat</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est une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société française </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qui</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utilise des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serveurs localisés en France </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chez </a:t>
            </a:r>
            <a:r>
              <a:rPr kumimoji="0" lang="fr-FR" sz="1200" b="0"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OVHcloud</a:t>
            </a:r>
            <a:endPar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Vos données sont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sauvegardées et stockées en temps réel </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dans des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datacenters distincts</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a:t>
            </a:r>
          </a:p>
        </p:txBody>
      </p:sp>
      <p:sp>
        <p:nvSpPr>
          <p:cNvPr id="9" name="ZoneTexte 8">
            <a:extLst>
              <a:ext uri="{FF2B5EF4-FFF2-40B4-BE49-F238E27FC236}">
                <a16:creationId xmlns:a16="http://schemas.microsoft.com/office/drawing/2014/main" id="{C84962B2-9368-417B-9F46-4E729C5493B4}"/>
              </a:ext>
            </a:extLst>
          </p:cNvPr>
          <p:cNvSpPr txBox="1"/>
          <p:nvPr/>
        </p:nvSpPr>
        <p:spPr>
          <a:xfrm>
            <a:off x="455796" y="3826659"/>
            <a:ext cx="11593328" cy="1015663"/>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Gill Sans MT"/>
              </a:rPr>
              <a:t>Est-ce que </a:t>
            </a:r>
            <a:r>
              <a:rPr kumimoji="0" lang="fr-FR" sz="1200" b="1" i="0" u="none" strike="noStrike" kern="1200" cap="none" spc="0" normalizeH="0" baseline="0" noProof="0" dirty="0" err="1">
                <a:ln>
                  <a:noFill/>
                </a:ln>
                <a:solidFill>
                  <a:srgbClr val="DB0029"/>
                </a:solidFill>
                <a:effectLst/>
                <a:uLnTx/>
                <a:uFillTx/>
                <a:latin typeface="Arial"/>
                <a:ea typeface="+mn-ea"/>
                <a:cs typeface="Gill Sans MT"/>
              </a:rPr>
              <a:t>iPaidThat</a:t>
            </a:r>
            <a:r>
              <a:rPr kumimoji="0" lang="fr-FR" sz="1200" b="1" i="0" u="none" strike="noStrike" kern="1200" cap="none" spc="0" normalizeH="0" baseline="0" noProof="0" dirty="0">
                <a:ln>
                  <a:noFill/>
                </a:ln>
                <a:solidFill>
                  <a:srgbClr val="DB0029"/>
                </a:solidFill>
                <a:effectLst/>
                <a:uLnTx/>
                <a:uFillTx/>
                <a:latin typeface="Arial"/>
                <a:ea typeface="+mn-ea"/>
                <a:cs typeface="Gill Sans MT"/>
              </a:rPr>
              <a:t> est conforme à la réglementation de la facturation électronique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Oui</a:t>
            </a:r>
            <a:r>
              <a:rPr kumimoji="0" lang="fr-FR" sz="120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la solution permet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dès maintenant </a:t>
            </a:r>
            <a:r>
              <a:rPr kumimoji="0" lang="fr-FR" sz="120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de recevoir et d’émettre des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factures électroniques (format </a:t>
            </a:r>
            <a:r>
              <a:rPr kumimoji="0" lang="fr-FR" sz="1200" b="1"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Factur</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rgbClr val="666666"/>
                </a:solidFill>
                <a:latin typeface="Arial"/>
                <a:cs typeface="Times New Roman" panose="02020603050405020304" pitchFamily="18" charset="0"/>
              </a:rPr>
              <a:t>De plus, </a:t>
            </a:r>
            <a:r>
              <a:rPr kumimoji="0" lang="fr-FR" sz="1200" b="1"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iPaidThat</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est candidat pour être une Plateforme de Dématérialisation Partenaire (PDP)</a:t>
            </a:r>
            <a:r>
              <a:rPr kumimoji="0" lang="fr-FR" sz="120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Seule une PDP sera habilitée à assurer toutes les fonctionnalités prévues par la réforme en matière de facturation électronique et de e-</a:t>
            </a:r>
            <a:r>
              <a:rPr kumimoji="0" lang="fr-FR" sz="1200"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reporting</a:t>
            </a:r>
            <a:r>
              <a:rPr kumimoji="0" lang="fr-FR" sz="120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 émission et transmission des factures électroniques à destination du client, transmission des données de factures, de transactions et de paiement à l’administration</a:t>
            </a:r>
          </a:p>
        </p:txBody>
      </p:sp>
      <p:sp>
        <p:nvSpPr>
          <p:cNvPr id="21" name="Rectangle : avec coin rogné 20">
            <a:extLst>
              <a:ext uri="{FF2B5EF4-FFF2-40B4-BE49-F238E27FC236}">
                <a16:creationId xmlns:a16="http://schemas.microsoft.com/office/drawing/2014/main" id="{7259722A-9416-4C82-A87C-2C0822D2593B}"/>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22" name="Rectangle : avec coins rognés en diagonale 21">
            <a:extLst>
              <a:ext uri="{FF2B5EF4-FFF2-40B4-BE49-F238E27FC236}">
                <a16:creationId xmlns:a16="http://schemas.microsoft.com/office/drawing/2014/main" id="{774D92C4-1AE2-47B6-B2EB-7872298FA916}"/>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ZoneTexte 22">
            <a:extLst>
              <a:ext uri="{FF2B5EF4-FFF2-40B4-BE49-F238E27FC236}">
                <a16:creationId xmlns:a16="http://schemas.microsoft.com/office/drawing/2014/main" id="{0ECB591B-D859-4D49-879F-844F7462AC6E}"/>
              </a:ext>
            </a:extLst>
          </p:cNvPr>
          <p:cNvSpPr txBox="1"/>
          <p:nvPr/>
        </p:nvSpPr>
        <p:spPr>
          <a:xfrm>
            <a:off x="1017680" y="1513584"/>
            <a:ext cx="1971717"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24" name="ZoneTexte 23">
            <a:extLst>
              <a:ext uri="{FF2B5EF4-FFF2-40B4-BE49-F238E27FC236}">
                <a16:creationId xmlns:a16="http://schemas.microsoft.com/office/drawing/2014/main" id="{0A7CEA17-A354-4251-A29E-C1AA5A55E0AB}"/>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pic>
        <p:nvPicPr>
          <p:cNvPr id="26" name="Image 25" descr="Une image contenant texte, clipart&#10;&#10;Description générée automatiquement">
            <a:extLst>
              <a:ext uri="{FF2B5EF4-FFF2-40B4-BE49-F238E27FC236}">
                <a16:creationId xmlns:a16="http://schemas.microsoft.com/office/drawing/2014/main" id="{7FFF5DD5-F4FB-4DB0-9C19-97B7340D9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pic>
        <p:nvPicPr>
          <p:cNvPr id="7" name="Google Shape;73;p15">
            <a:extLst>
              <a:ext uri="{FF2B5EF4-FFF2-40B4-BE49-F238E27FC236}">
                <a16:creationId xmlns:a16="http://schemas.microsoft.com/office/drawing/2014/main" id="{551FFA7E-5B54-19C1-A8E7-1D826B071742}"/>
              </a:ext>
            </a:extLst>
          </p:cNvPr>
          <p:cNvPicPr preferRelativeResize="0"/>
          <p:nvPr/>
        </p:nvPicPr>
        <p:blipFill>
          <a:blip r:embed="rId4">
            <a:alphaModFix/>
          </a:blip>
          <a:stretch>
            <a:fillRect/>
          </a:stretch>
        </p:blipFill>
        <p:spPr>
          <a:xfrm>
            <a:off x="8514372" y="405127"/>
            <a:ext cx="1397070" cy="326336"/>
          </a:xfrm>
          <a:prstGeom prst="rect">
            <a:avLst/>
          </a:prstGeom>
          <a:noFill/>
          <a:ln>
            <a:noFill/>
          </a:ln>
        </p:spPr>
      </p:pic>
      <p:sp>
        <p:nvSpPr>
          <p:cNvPr id="17" name="ZoneTexte 16">
            <a:extLst>
              <a:ext uri="{FF2B5EF4-FFF2-40B4-BE49-F238E27FC236}">
                <a16:creationId xmlns:a16="http://schemas.microsoft.com/office/drawing/2014/main" id="{28F0E0EA-CA4A-F1CC-29EC-399825AD6AC7}"/>
              </a:ext>
            </a:extLst>
          </p:cNvPr>
          <p:cNvSpPr txBox="1"/>
          <p:nvPr/>
        </p:nvSpPr>
        <p:spPr>
          <a:xfrm>
            <a:off x="447197" y="5620555"/>
            <a:ext cx="11610527" cy="830997"/>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mj-lt"/>
                <a:ea typeface="+mn-ea"/>
                <a:cs typeface="+mn-cs"/>
              </a:rPr>
              <a:t>Est-ce que </a:t>
            </a:r>
            <a:r>
              <a:rPr kumimoji="0" lang="fr-FR" sz="1200" b="1" i="0" u="none" strike="noStrike" kern="1200" cap="none" spc="0" normalizeH="0" baseline="0" noProof="0" dirty="0" err="1">
                <a:ln>
                  <a:noFill/>
                </a:ln>
                <a:solidFill>
                  <a:srgbClr val="DB0029"/>
                </a:solidFill>
                <a:effectLst/>
                <a:uLnTx/>
                <a:uFillTx/>
                <a:latin typeface="+mj-lt"/>
                <a:ea typeface="+mn-ea"/>
                <a:cs typeface="+mn-cs"/>
              </a:rPr>
              <a:t>iPaidThat</a:t>
            </a:r>
            <a:r>
              <a:rPr kumimoji="0" lang="fr-FR" sz="1200" b="1" i="0" u="none" strike="noStrike" kern="1200" cap="none" spc="0" normalizeH="0" baseline="0" noProof="0" dirty="0">
                <a:ln>
                  <a:noFill/>
                </a:ln>
                <a:solidFill>
                  <a:srgbClr val="DB0029"/>
                </a:solidFill>
                <a:effectLst/>
                <a:uLnTx/>
                <a:uFillTx/>
                <a:latin typeface="+mj-lt"/>
                <a:ea typeface="+mn-ea"/>
                <a:cs typeface="+mn-cs"/>
              </a:rPr>
              <a:t> remplace mon expert-comptable ? A-t-il accès à mes données ?</a:t>
            </a:r>
            <a:endParaRPr kumimoji="0" lang="fr-FR" sz="1200" b="0" i="0" u="none" strike="noStrike" kern="1200" cap="none" spc="0" normalizeH="0" baseline="0" noProof="0" dirty="0">
              <a:ln>
                <a:noFill/>
              </a:ln>
              <a:solidFill>
                <a:srgbClr val="DB0029"/>
              </a:solidFill>
              <a:effectLst/>
              <a:uLnTx/>
              <a:uFillTx/>
              <a:latin typeface="+mj-lt"/>
              <a:ea typeface="+mn-ea"/>
              <a:cs typeface="+mn-cs"/>
            </a:endParaRPr>
          </a:p>
          <a:p>
            <a:pPr marL="285750" indent="-285750">
              <a:buFont typeface="Arial" panose="020B0604020202020204" pitchFamily="34" charset="0"/>
              <a:buChar char="•"/>
              <a:defRPr/>
            </a:pPr>
            <a:r>
              <a:rPr kumimoji="0" lang="fr-FR" sz="1200" b="0" i="0" u="none" strike="noStrike" kern="1200" cap="none" spc="0" normalizeH="0" baseline="0" noProof="0" dirty="0" err="1">
                <a:ln>
                  <a:noFill/>
                </a:ln>
                <a:solidFill>
                  <a:srgbClr val="666666"/>
                </a:solidFill>
                <a:effectLst/>
                <a:uLnTx/>
                <a:uFillTx/>
                <a:latin typeface="+mj-lt"/>
                <a:ea typeface="+mn-ea"/>
                <a:cs typeface="+mn-cs"/>
              </a:rPr>
              <a:t>iPaidThat</a:t>
            </a:r>
            <a:r>
              <a:rPr kumimoji="0" lang="fr-FR" sz="1200" b="0" i="0" u="none" strike="noStrike" kern="1200" cap="none" spc="0" normalizeH="0" baseline="0" noProof="0" dirty="0">
                <a:ln>
                  <a:noFill/>
                </a:ln>
                <a:solidFill>
                  <a:srgbClr val="666666"/>
                </a:solidFill>
                <a:effectLst/>
                <a:uLnTx/>
                <a:uFillTx/>
                <a:latin typeface="+mj-lt"/>
                <a:ea typeface="+mn-ea"/>
                <a:cs typeface="+mn-cs"/>
              </a:rPr>
              <a:t> </a:t>
            </a:r>
            <a:r>
              <a:rPr kumimoji="0" lang="fr-FR" sz="1200" i="0" u="none" strike="noStrike" kern="1200" cap="none" spc="0" normalizeH="0" baseline="0" noProof="0" dirty="0">
                <a:ln>
                  <a:noFill/>
                </a:ln>
                <a:solidFill>
                  <a:srgbClr val="666666"/>
                </a:solidFill>
                <a:effectLst/>
                <a:uLnTx/>
                <a:uFillTx/>
                <a:latin typeface="+mj-lt"/>
                <a:ea typeface="+mn-ea"/>
                <a:cs typeface="+mn-cs"/>
              </a:rPr>
              <a:t>a été conçu pour être </a:t>
            </a:r>
            <a:r>
              <a:rPr kumimoji="0" lang="fr-FR" sz="1200" b="1" i="0" u="none" strike="noStrike" kern="1200" cap="none" spc="0" normalizeH="0" baseline="0" noProof="0" dirty="0">
                <a:ln>
                  <a:noFill/>
                </a:ln>
                <a:solidFill>
                  <a:srgbClr val="666666"/>
                </a:solidFill>
                <a:effectLst/>
                <a:uLnTx/>
                <a:uFillTx/>
                <a:latin typeface="+mj-lt"/>
                <a:ea typeface="+mn-ea"/>
                <a:cs typeface="+mn-cs"/>
              </a:rPr>
              <a:t>collaboratif et faciliter les échanges avec son expert-comptable</a:t>
            </a:r>
          </a:p>
          <a:p>
            <a:pPr marL="285750" indent="-285750">
              <a:buFont typeface="Arial" panose="020B0604020202020204" pitchFamily="34" charset="0"/>
              <a:buChar char="•"/>
              <a:defRPr/>
            </a:pPr>
            <a:r>
              <a:rPr kumimoji="0" lang="fr-FR" sz="1200" b="0" i="0" u="none" strike="noStrike" kern="1200" cap="none" spc="0" normalizeH="0" baseline="0" noProof="0" dirty="0">
                <a:ln>
                  <a:noFill/>
                </a:ln>
                <a:solidFill>
                  <a:srgbClr val="666666"/>
                </a:solidFill>
                <a:effectLst/>
                <a:uLnTx/>
                <a:uFillTx/>
                <a:latin typeface="+mj-lt"/>
                <a:ea typeface="+mn-ea"/>
                <a:cs typeface="+mn-cs"/>
              </a:rPr>
              <a:t>La </a:t>
            </a:r>
            <a:r>
              <a:rPr lang="fr-FR" sz="1200" dirty="0">
                <a:solidFill>
                  <a:srgbClr val="666666"/>
                </a:solidFill>
                <a:latin typeface="+mj-lt"/>
              </a:rPr>
              <a:t>solution </a:t>
            </a:r>
            <a:r>
              <a:rPr lang="fr-FR" sz="1200" b="1" dirty="0">
                <a:solidFill>
                  <a:srgbClr val="666666"/>
                </a:solidFill>
                <a:latin typeface="+mj-lt"/>
              </a:rPr>
              <a:t>classifie vos écritures et centralise toutes les pièces justificatives</a:t>
            </a:r>
            <a:r>
              <a:rPr lang="fr-FR" sz="1200" dirty="0">
                <a:solidFill>
                  <a:srgbClr val="666666"/>
                </a:solidFill>
                <a:latin typeface="+mj-lt"/>
              </a:rPr>
              <a:t>, réduisant les échanges sans valeur ajoutée avec votre expert-comptable. </a:t>
            </a:r>
            <a:r>
              <a:rPr lang="fr-FR" sz="1200" b="1" dirty="0">
                <a:solidFill>
                  <a:srgbClr val="666666"/>
                </a:solidFill>
                <a:latin typeface="+mj-lt"/>
              </a:rPr>
              <a:t>Si vous l’autorisez, celui-ci accèdera simplement à vos données et réalisera les exports comptables nécessaire à la réalisation des travaux fiscaux</a:t>
            </a:r>
          </a:p>
        </p:txBody>
      </p:sp>
      <p:sp>
        <p:nvSpPr>
          <p:cNvPr id="4" name="ZoneTexte 3">
            <a:extLst>
              <a:ext uri="{FF2B5EF4-FFF2-40B4-BE49-F238E27FC236}">
                <a16:creationId xmlns:a16="http://schemas.microsoft.com/office/drawing/2014/main" id="{6ED7871B-1FB3-9524-6D4F-27A672F5255F}"/>
              </a:ext>
            </a:extLst>
          </p:cNvPr>
          <p:cNvSpPr txBox="1"/>
          <p:nvPr/>
        </p:nvSpPr>
        <p:spPr>
          <a:xfrm>
            <a:off x="456904" y="4911706"/>
            <a:ext cx="11591112" cy="646331"/>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Quel est l’avantage de souscrire à </a:t>
            </a:r>
            <a:r>
              <a:rPr kumimoji="0" lang="fr-FR" sz="1200" b="1" i="0" u="none" strike="noStrike" kern="1200" cap="none" spc="0" normalizeH="0" baseline="0" noProof="0" dirty="0" err="1">
                <a:ln>
                  <a:noFill/>
                </a:ln>
                <a:solidFill>
                  <a:srgbClr val="DB0029"/>
                </a:solidFill>
                <a:effectLst/>
                <a:uLnTx/>
                <a:uFillTx/>
                <a:latin typeface="Arial"/>
                <a:ea typeface="+mn-ea"/>
                <a:cs typeface="+mn-cs"/>
              </a:rPr>
              <a:t>iPaidThat</a:t>
            </a:r>
            <a:r>
              <a:rPr kumimoji="0" lang="fr-FR" sz="1200" b="1" i="0" u="none" strike="noStrike" kern="1200" cap="none" spc="0" normalizeH="0" baseline="0" noProof="0" dirty="0">
                <a:ln>
                  <a:noFill/>
                </a:ln>
                <a:solidFill>
                  <a:srgbClr val="DB0029"/>
                </a:solidFill>
                <a:effectLst/>
                <a:uLnTx/>
                <a:uFillTx/>
                <a:latin typeface="Arial"/>
                <a:ea typeface="+mn-ea"/>
                <a:cs typeface="+mn-cs"/>
              </a:rPr>
              <a:t> par rapport à l’utilisation du Portail Public de Facturation (PPF)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La </a:t>
            </a:r>
            <a:r>
              <a:rPr kumimoji="0" lang="fr-FR" sz="1200" b="1"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plateforme publique offre un socle minimal de services gratuit </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(notamment émission, transmission et réception des factures). </a:t>
            </a:r>
            <a:r>
              <a:rPr kumimoji="0" lang="fr-FR" sz="1200" b="0"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iPaidThat</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permet de centraliser la gestion de son activité (facturation, pré-comptabilité, paiements et suivi trésorerie) et de transmettre l’ensemble des données nécessaires à l’administration fiscale</a:t>
            </a:r>
          </a:p>
        </p:txBody>
      </p:sp>
      <p:sp>
        <p:nvSpPr>
          <p:cNvPr id="10" name="ZoneTexte 9">
            <a:extLst>
              <a:ext uri="{FF2B5EF4-FFF2-40B4-BE49-F238E27FC236}">
                <a16:creationId xmlns:a16="http://schemas.microsoft.com/office/drawing/2014/main" id="{EA43BBB7-0F00-61A0-A0EA-DF5E795E5CCD}"/>
              </a:ext>
            </a:extLst>
          </p:cNvPr>
          <p:cNvSpPr txBox="1"/>
          <p:nvPr/>
        </p:nvSpPr>
        <p:spPr>
          <a:xfrm>
            <a:off x="0" y="6459523"/>
            <a:ext cx="12193223"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Tree>
    <p:extLst>
      <p:ext uri="{BB962C8B-B14F-4D97-AF65-F5344CB8AC3E}">
        <p14:creationId xmlns:p14="http://schemas.microsoft.com/office/powerpoint/2010/main" val="4080009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Visage humain, habits, intérieur&#10;&#10;Description générée automatiquement">
            <a:extLst>
              <a:ext uri="{FF2B5EF4-FFF2-40B4-BE49-F238E27FC236}">
                <a16:creationId xmlns:a16="http://schemas.microsoft.com/office/drawing/2014/main" id="{4D2A1118-C635-9F32-8A60-1639827AA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22"/>
            <a:ext cx="3091757" cy="2126658"/>
          </a:xfrm>
          <a:prstGeom prst="rect">
            <a:avLst/>
          </a:prstGeom>
        </p:spPr>
      </p:pic>
      <p:sp>
        <p:nvSpPr>
          <p:cNvPr id="8" name="Rectangle 7">
            <a:extLst>
              <a:ext uri="{FF2B5EF4-FFF2-40B4-BE49-F238E27FC236}">
                <a16:creationId xmlns:a16="http://schemas.microsoft.com/office/drawing/2014/main" id="{52453B0F-8EC2-4B9B-9E54-19811E272A13}"/>
              </a:ext>
            </a:extLst>
          </p:cNvPr>
          <p:cNvSpPr/>
          <p:nvPr/>
        </p:nvSpPr>
        <p:spPr>
          <a:xfrm>
            <a:off x="0" y="2083127"/>
            <a:ext cx="12192000" cy="477918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ZoneTexte 1">
            <a:extLst>
              <a:ext uri="{FF2B5EF4-FFF2-40B4-BE49-F238E27FC236}">
                <a16:creationId xmlns:a16="http://schemas.microsoft.com/office/drawing/2014/main" id="{435C8068-A2CF-4DF8-B600-44123A70672D}"/>
              </a:ext>
            </a:extLst>
          </p:cNvPr>
          <p:cNvSpPr txBox="1"/>
          <p:nvPr/>
        </p:nvSpPr>
        <p:spPr>
          <a:xfrm>
            <a:off x="426179" y="4926278"/>
            <a:ext cx="11592000" cy="1015663"/>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Je suis satisfait de mon outil de facturation client et / ou de mon outil comptable</a:t>
            </a:r>
          </a:p>
          <a:p>
            <a:pPr marL="285750" indent="-285750">
              <a:buFont typeface="Arial" panose="020B0604020202020204" pitchFamily="34" charset="0"/>
              <a:buChar char="•"/>
              <a:defRPr/>
            </a:pPr>
            <a:r>
              <a:rPr kumimoji="0" lang="fr-FR" sz="1200" b="0" i="0" u="none" strike="noStrike" kern="1200" cap="none" spc="0" normalizeH="0" baseline="0" noProof="0" dirty="0">
                <a:ln>
                  <a:noFill/>
                </a:ln>
                <a:solidFill>
                  <a:srgbClr val="666666"/>
                </a:solidFill>
                <a:effectLst/>
                <a:uLnTx/>
                <a:uFillTx/>
                <a:latin typeface="Arial"/>
                <a:ea typeface="+mn-ea"/>
                <a:cs typeface="+mn-cs"/>
              </a:rPr>
              <a:t>Nul besoin </a:t>
            </a:r>
            <a:r>
              <a:rPr lang="fr-FR" sz="1200" dirty="0">
                <a:solidFill>
                  <a:srgbClr val="666666"/>
                </a:solidFill>
                <a:latin typeface="Arial"/>
              </a:rPr>
              <a:t>de changer vos outils internes, </a:t>
            </a:r>
            <a:r>
              <a:rPr lang="fr-FR" sz="1200" dirty="0" err="1">
                <a:solidFill>
                  <a:srgbClr val="666666"/>
                </a:solidFill>
                <a:latin typeface="Arial"/>
              </a:rPr>
              <a:t>iPaidThat</a:t>
            </a:r>
            <a:r>
              <a:rPr lang="fr-FR" sz="1200" dirty="0">
                <a:solidFill>
                  <a:srgbClr val="666666"/>
                </a:solidFill>
                <a:latin typeface="Arial"/>
              </a:rPr>
              <a:t> vous </a:t>
            </a:r>
            <a:r>
              <a:rPr lang="fr-FR" sz="1200" b="1" dirty="0">
                <a:solidFill>
                  <a:srgbClr val="666666"/>
                </a:solidFill>
                <a:latin typeface="Arial"/>
              </a:rPr>
              <a:t>permet d’importer automatiquement vos factures de vente </a:t>
            </a:r>
            <a:r>
              <a:rPr lang="fr-FR" sz="1200" dirty="0">
                <a:solidFill>
                  <a:srgbClr val="666666"/>
                </a:solidFill>
                <a:latin typeface="Arial"/>
              </a:rPr>
              <a:t>au fur et à mesure de leur création et d’</a:t>
            </a:r>
            <a:r>
              <a:rPr lang="fr-FR" sz="1200" b="1" dirty="0">
                <a:solidFill>
                  <a:srgbClr val="666666"/>
                </a:solidFill>
                <a:latin typeface="Arial"/>
              </a:rPr>
              <a:t>exporter simplement vos données dans votre outil comptable </a:t>
            </a:r>
            <a:r>
              <a:rPr lang="fr-FR" sz="1200" dirty="0">
                <a:solidFill>
                  <a:srgbClr val="666666"/>
                </a:solidFill>
                <a:latin typeface="Arial"/>
              </a:rPr>
              <a:t>(export de fichier au bon format ou via API)</a:t>
            </a:r>
          </a:p>
          <a:p>
            <a:pPr marL="285750" indent="-285750">
              <a:buFont typeface="Arial" panose="020B0604020202020204" pitchFamily="34" charset="0"/>
              <a:buChar char="•"/>
              <a:defRPr/>
            </a:pPr>
            <a:r>
              <a:rPr lang="fr-FR" sz="1200" dirty="0">
                <a:solidFill>
                  <a:srgbClr val="666666"/>
                </a:solidFill>
                <a:latin typeface="Arial"/>
              </a:rPr>
              <a:t>Pour éviter la ressaisie, à la détection d’un nouveau compte de tiers (client / fournisseur), l’outil créera automatiquement une nouvelle fiche qui sera alimentée automatiquement dès le premier enregistrement</a:t>
            </a:r>
          </a:p>
        </p:txBody>
      </p:sp>
      <p:sp>
        <p:nvSpPr>
          <p:cNvPr id="4" name="ZoneTexte 3">
            <a:extLst>
              <a:ext uri="{FF2B5EF4-FFF2-40B4-BE49-F238E27FC236}">
                <a16:creationId xmlns:a16="http://schemas.microsoft.com/office/drawing/2014/main" id="{1CCB585F-F560-45FD-B7E0-77BF7340B5E6}"/>
              </a:ext>
            </a:extLst>
          </p:cNvPr>
          <p:cNvSpPr txBox="1"/>
          <p:nvPr/>
        </p:nvSpPr>
        <p:spPr>
          <a:xfrm>
            <a:off x="426179" y="2225946"/>
            <a:ext cx="11592000" cy="1384995"/>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En quoi </a:t>
            </a:r>
            <a:r>
              <a:rPr kumimoji="0" lang="fr-FR" sz="1200" b="1" i="0" u="none" strike="noStrike" kern="1200" cap="none" spc="0" normalizeH="0" baseline="0" noProof="0" dirty="0" err="1">
                <a:ln>
                  <a:noFill/>
                </a:ln>
                <a:solidFill>
                  <a:srgbClr val="DB0029"/>
                </a:solidFill>
                <a:effectLst/>
                <a:uLnTx/>
                <a:uFillTx/>
                <a:latin typeface="Arial"/>
                <a:ea typeface="+mn-ea"/>
                <a:cs typeface="+mn-cs"/>
              </a:rPr>
              <a:t>iPaidThat</a:t>
            </a:r>
            <a:r>
              <a:rPr kumimoji="0" lang="fr-FR" sz="1200" b="1" i="0" u="none" strike="noStrike" kern="1200" cap="none" spc="0" normalizeH="0" baseline="0" noProof="0" dirty="0">
                <a:ln>
                  <a:noFill/>
                </a:ln>
                <a:solidFill>
                  <a:srgbClr val="DB0029"/>
                </a:solidFill>
                <a:effectLst/>
                <a:uLnTx/>
                <a:uFillTx/>
                <a:latin typeface="Arial"/>
                <a:ea typeface="+mn-ea"/>
                <a:cs typeface="+mn-cs"/>
              </a:rPr>
              <a:t> facilite la gestion de mon entreprise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mn-cs"/>
              </a:rPr>
              <a:t>Gagnez du temps sur le </a:t>
            </a:r>
            <a:r>
              <a:rPr kumimoji="0" lang="fr-FR" sz="1200" b="1" i="0" u="none" strike="noStrike" kern="1200" cap="none" spc="0" normalizeH="0" baseline="0" noProof="0" dirty="0">
                <a:ln>
                  <a:noFill/>
                </a:ln>
                <a:solidFill>
                  <a:srgbClr val="666666"/>
                </a:solidFill>
                <a:effectLst/>
                <a:uLnTx/>
                <a:uFillTx/>
                <a:latin typeface="Arial"/>
                <a:ea typeface="+mn-ea"/>
                <a:cs typeface="+mn-cs"/>
              </a:rPr>
              <a:t>traitement de vos factures fournisseurs</a:t>
            </a:r>
            <a:r>
              <a:rPr kumimoji="0" lang="fr-FR" sz="1200" i="0" u="none" strike="noStrike" kern="1200" cap="none" spc="0" normalizeH="0" baseline="0" noProof="0" dirty="0">
                <a:ln>
                  <a:noFill/>
                </a:ln>
                <a:solidFill>
                  <a:srgbClr val="666666"/>
                </a:solidFill>
                <a:effectLst/>
                <a:uLnTx/>
                <a:uFillTx/>
                <a:latin typeface="Arial"/>
                <a:ea typeface="+mn-ea"/>
                <a:cs typeface="+mn-cs"/>
              </a:rPr>
              <a:t> et de votre </a:t>
            </a:r>
            <a:r>
              <a:rPr kumimoji="0" lang="fr-FR" sz="1200" b="1" i="0" u="none" strike="noStrike" kern="1200" cap="none" spc="0" normalizeH="0" baseline="0" noProof="0" dirty="0">
                <a:ln>
                  <a:noFill/>
                </a:ln>
                <a:solidFill>
                  <a:srgbClr val="666666"/>
                </a:solidFill>
                <a:effectLst/>
                <a:uLnTx/>
                <a:uFillTx/>
                <a:latin typeface="Arial"/>
                <a:ea typeface="+mn-ea"/>
                <a:cs typeface="+mn-cs"/>
              </a:rPr>
              <a:t>comptabilité en l’automatisant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mn-cs"/>
              </a:rPr>
              <a:t>Simplifiez votre </a:t>
            </a:r>
            <a:r>
              <a:rPr kumimoji="0" lang="fr-FR" sz="1200" b="1" i="0" u="none" strike="noStrike" kern="1200" cap="none" spc="0" normalizeH="0" baseline="0" noProof="0" dirty="0">
                <a:ln>
                  <a:noFill/>
                </a:ln>
                <a:solidFill>
                  <a:srgbClr val="666666"/>
                </a:solidFill>
                <a:effectLst/>
                <a:uLnTx/>
                <a:uFillTx/>
                <a:latin typeface="Arial"/>
                <a:ea typeface="+mn-ea"/>
                <a:cs typeface="+mn-cs"/>
              </a:rPr>
              <a:t>gestion commerciale </a:t>
            </a:r>
            <a:r>
              <a:rPr kumimoji="0" lang="fr-FR" sz="1200" b="0" i="0" u="none" strike="noStrike" kern="1200" cap="none" spc="0" normalizeH="0" baseline="0" noProof="0" dirty="0">
                <a:ln>
                  <a:noFill/>
                </a:ln>
                <a:solidFill>
                  <a:srgbClr val="666666"/>
                </a:solidFill>
                <a:effectLst/>
                <a:uLnTx/>
                <a:uFillTx/>
                <a:latin typeface="Arial"/>
                <a:ea typeface="+mn-ea"/>
                <a:cs typeface="+mn-cs"/>
              </a:rPr>
              <a:t>en produisant des </a:t>
            </a:r>
            <a:r>
              <a:rPr kumimoji="0" lang="fr-FR" sz="1200" b="1" i="0" u="none" strike="noStrike" kern="1200" cap="none" spc="0" normalizeH="0" baseline="0" noProof="0" dirty="0">
                <a:ln>
                  <a:noFill/>
                </a:ln>
                <a:solidFill>
                  <a:srgbClr val="666666"/>
                </a:solidFill>
                <a:effectLst/>
                <a:uLnTx/>
                <a:uFillTx/>
                <a:latin typeface="Arial"/>
                <a:ea typeface="+mn-ea"/>
                <a:cs typeface="+mn-cs"/>
              </a:rPr>
              <a:t>devis </a:t>
            </a:r>
            <a:r>
              <a:rPr kumimoji="0" lang="fr-FR" sz="1200" i="0" u="none" strike="noStrike" kern="1200" cap="none" spc="0" normalizeH="0" baseline="0" noProof="0" dirty="0">
                <a:ln>
                  <a:noFill/>
                </a:ln>
                <a:solidFill>
                  <a:srgbClr val="666666"/>
                </a:solidFill>
                <a:effectLst/>
                <a:uLnTx/>
                <a:uFillTx/>
                <a:latin typeface="Arial"/>
                <a:ea typeface="+mn-ea"/>
                <a:cs typeface="+mn-cs"/>
              </a:rPr>
              <a:t>et des </a:t>
            </a:r>
            <a:r>
              <a:rPr kumimoji="0" lang="fr-FR" sz="1200" b="1" i="0" u="none" strike="noStrike" kern="1200" cap="none" spc="0" normalizeH="0" baseline="0" noProof="0" dirty="0">
                <a:ln>
                  <a:noFill/>
                </a:ln>
                <a:solidFill>
                  <a:srgbClr val="666666"/>
                </a:solidFill>
                <a:effectLst/>
                <a:uLnTx/>
                <a:uFillTx/>
                <a:latin typeface="Arial"/>
                <a:ea typeface="+mn-ea"/>
                <a:cs typeface="+mn-cs"/>
              </a:rPr>
              <a:t>factures pour vos clients de manière simple, rapide, professionnelle</a:t>
            </a:r>
            <a:r>
              <a:rPr kumimoji="0" lang="fr-FR" sz="1200" b="0" i="0" u="none" strike="noStrike" kern="1200" cap="none" spc="0" normalizeH="0" baseline="0" noProof="0" dirty="0">
                <a:ln>
                  <a:noFill/>
                </a:ln>
                <a:solidFill>
                  <a:srgbClr val="666666"/>
                </a:solidFill>
                <a:effectLst/>
                <a:uLnTx/>
                <a:uFillTx/>
                <a:latin typeface="Arial"/>
                <a:ea typeface="+mn-ea"/>
                <a:cs typeface="+mn-cs"/>
              </a:rPr>
              <a:t> (et conforme aux exigences réglementaires)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mn-cs"/>
              </a:rPr>
              <a:t>Préparez votre </a:t>
            </a:r>
            <a:r>
              <a:rPr kumimoji="0" lang="fr-FR" sz="1200" b="1" i="0" u="none" strike="noStrike" kern="1200" cap="none" spc="0" normalizeH="0" baseline="0" noProof="0" dirty="0">
                <a:ln>
                  <a:noFill/>
                </a:ln>
                <a:solidFill>
                  <a:srgbClr val="666666"/>
                </a:solidFill>
                <a:effectLst/>
                <a:uLnTx/>
                <a:uFillTx/>
                <a:latin typeface="Arial"/>
                <a:ea typeface="+mn-ea"/>
                <a:cs typeface="+mn-cs"/>
              </a:rPr>
              <a:t>comptabilité en quelques clics </a:t>
            </a:r>
            <a:r>
              <a:rPr kumimoji="0" lang="fr-FR" sz="1200" b="0" i="0" u="none" strike="noStrike" kern="1200" cap="none" spc="0" normalizeH="0" baseline="0" noProof="0" dirty="0">
                <a:ln>
                  <a:noFill/>
                </a:ln>
                <a:solidFill>
                  <a:srgbClr val="666666"/>
                </a:solidFill>
                <a:effectLst/>
                <a:uLnTx/>
                <a:uFillTx/>
                <a:latin typeface="Arial"/>
                <a:ea typeface="+mn-ea"/>
                <a:cs typeface="+mn-cs"/>
              </a:rPr>
              <a:t>pour vous permettre d’y voir plus clair sur votre trésorerie et prévisions de soldes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rgbClr val="666666"/>
                </a:solidFill>
                <a:effectLst/>
                <a:uLnTx/>
                <a:uFillTx/>
                <a:latin typeface="Arial"/>
                <a:ea typeface="+mn-ea"/>
                <a:cs typeface="+mn-cs"/>
              </a:rPr>
              <a:t>Réduisez les délais d'encaissement de vos factures et optimisez votre trésorerie</a:t>
            </a:r>
            <a:r>
              <a:rPr kumimoji="0" lang="fr-FR" sz="1200" b="0" i="0" u="none" strike="noStrike" kern="1200" cap="none" spc="0" normalizeH="0" baseline="0" noProof="0" dirty="0">
                <a:ln>
                  <a:noFill/>
                </a:ln>
                <a:solidFill>
                  <a:srgbClr val="666666"/>
                </a:solidFill>
                <a:effectLst/>
                <a:uLnTx/>
                <a:uFillTx/>
                <a:latin typeface="Arial"/>
                <a:ea typeface="+mn-ea"/>
                <a:cs typeface="+mn-cs"/>
              </a:rPr>
              <a:t>. Avoir une meilleure visibilité sur les finances de votre entreprise. Savoir exactement où vous en êtes pour prendre de meilleures décisions au quotidien</a:t>
            </a:r>
          </a:p>
        </p:txBody>
      </p:sp>
      <p:sp>
        <p:nvSpPr>
          <p:cNvPr id="18" name="Rectangle : avec coin rogné 17">
            <a:extLst>
              <a:ext uri="{FF2B5EF4-FFF2-40B4-BE49-F238E27FC236}">
                <a16:creationId xmlns:a16="http://schemas.microsoft.com/office/drawing/2014/main" id="{2B97B82F-D5D6-486A-9124-2289A9220065}"/>
              </a:ext>
            </a:extLst>
          </p:cNvPr>
          <p:cNvSpPr/>
          <p:nvPr/>
        </p:nvSpPr>
        <p:spPr>
          <a:xfrm flipV="1">
            <a:off x="1016664" y="1230938"/>
            <a:ext cx="1953684" cy="740662"/>
          </a:xfrm>
          <a:prstGeom prst="snip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D3C80"/>
              </a:solidFill>
              <a:effectLst/>
              <a:uLnTx/>
              <a:uFillTx/>
              <a:latin typeface="Gill Sans MT" panose="020B0502020104020203" pitchFamily="34" charset="0"/>
              <a:ea typeface="+mn-ea"/>
              <a:cs typeface="+mn-cs"/>
            </a:endParaRPr>
          </a:p>
        </p:txBody>
      </p:sp>
      <p:sp>
        <p:nvSpPr>
          <p:cNvPr id="19" name="Rectangle : avec coins rognés en diagonale 18">
            <a:extLst>
              <a:ext uri="{FF2B5EF4-FFF2-40B4-BE49-F238E27FC236}">
                <a16:creationId xmlns:a16="http://schemas.microsoft.com/office/drawing/2014/main" id="{AFED82A9-07B6-4B23-9EAD-6BE87202AD1D}"/>
              </a:ext>
            </a:extLst>
          </p:cNvPr>
          <p:cNvSpPr/>
          <p:nvPr/>
        </p:nvSpPr>
        <p:spPr>
          <a:xfrm rot="10800000" flipH="1">
            <a:off x="1420441" y="882836"/>
            <a:ext cx="1346613" cy="545721"/>
          </a:xfrm>
          <a:prstGeom prst="snip2DiagRect">
            <a:avLst>
              <a:gd name="adj1" fmla="val 0"/>
              <a:gd name="adj2" fmla="val 16667"/>
            </a:avLst>
          </a:prstGeom>
          <a:solidFill>
            <a:srgbClr val="DB0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ZoneTexte 19">
            <a:extLst>
              <a:ext uri="{FF2B5EF4-FFF2-40B4-BE49-F238E27FC236}">
                <a16:creationId xmlns:a16="http://schemas.microsoft.com/office/drawing/2014/main" id="{49DF72A8-7CE1-42BF-A0CD-F93C01BCC072}"/>
              </a:ext>
            </a:extLst>
          </p:cNvPr>
          <p:cNvSpPr txBox="1"/>
          <p:nvPr/>
        </p:nvSpPr>
        <p:spPr>
          <a:xfrm>
            <a:off x="1016664" y="1513584"/>
            <a:ext cx="1953684" cy="3560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50" b="0" i="0" u="none" strike="noStrike" kern="1200" cap="none" spc="0" normalizeH="0" baseline="0" noProof="0" dirty="0">
                <a:ln>
                  <a:noFill/>
                </a:ln>
                <a:solidFill>
                  <a:srgbClr val="DB0029"/>
                </a:solidFill>
                <a:effectLst/>
                <a:uLnTx/>
                <a:uFillTx/>
                <a:latin typeface="Arial"/>
                <a:ea typeface="+mn-ea"/>
                <a:cs typeface="+mn-cs"/>
              </a:rPr>
              <a:t>Solution de facturation électronique et pilotage de l’activité</a:t>
            </a:r>
          </a:p>
        </p:txBody>
      </p:sp>
      <p:sp>
        <p:nvSpPr>
          <p:cNvPr id="21" name="ZoneTexte 20">
            <a:extLst>
              <a:ext uri="{FF2B5EF4-FFF2-40B4-BE49-F238E27FC236}">
                <a16:creationId xmlns:a16="http://schemas.microsoft.com/office/drawing/2014/main" id="{E24E723B-C57E-41FE-8950-A5FEED6BC19B}"/>
              </a:ext>
            </a:extLst>
          </p:cNvPr>
          <p:cNvSpPr txBox="1"/>
          <p:nvPr/>
        </p:nvSpPr>
        <p:spPr>
          <a:xfrm>
            <a:off x="1547814" y="963470"/>
            <a:ext cx="11529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prstClr val="white"/>
                </a:solidFill>
                <a:effectLst/>
                <a:uLnTx/>
                <a:uFillTx/>
                <a:latin typeface="Arial"/>
                <a:ea typeface="+mn-ea"/>
                <a:cs typeface="+mn-cs"/>
              </a:rPr>
              <a:t>GAGNER DU TEMPS</a:t>
            </a:r>
          </a:p>
        </p:txBody>
      </p:sp>
      <p:sp>
        <p:nvSpPr>
          <p:cNvPr id="24" name="ZoneTexte 23">
            <a:extLst>
              <a:ext uri="{FF2B5EF4-FFF2-40B4-BE49-F238E27FC236}">
                <a16:creationId xmlns:a16="http://schemas.microsoft.com/office/drawing/2014/main" id="{C6840883-C359-40AA-9F04-09D8835400D7}"/>
              </a:ext>
            </a:extLst>
          </p:cNvPr>
          <p:cNvSpPr txBox="1"/>
          <p:nvPr/>
        </p:nvSpPr>
        <p:spPr>
          <a:xfrm>
            <a:off x="3746966" y="885378"/>
            <a:ext cx="730726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err="1">
                <a:ln>
                  <a:noFill/>
                </a:ln>
                <a:solidFill>
                  <a:srgbClr val="DB0029"/>
                </a:solidFill>
                <a:effectLst/>
                <a:uLnTx/>
                <a:uFillTx/>
                <a:latin typeface="Arial"/>
                <a:ea typeface="+mn-ea"/>
                <a:cs typeface="+mn-cs"/>
              </a:rPr>
              <a:t>iPaidThat</a:t>
            </a:r>
            <a:endParaRPr kumimoji="0" lang="fr-FR" sz="2800" b="0" i="0" u="none" strike="noStrike" kern="1200" cap="none" spc="0" normalizeH="0" baseline="0" noProof="0" dirty="0">
              <a:ln>
                <a:noFill/>
              </a:ln>
              <a:solidFill>
                <a:srgbClr val="DB002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DB0029"/>
                </a:solidFill>
                <a:effectLst/>
                <a:uLnTx/>
                <a:uFillTx/>
                <a:latin typeface="Arial"/>
                <a:ea typeface="+mn-ea"/>
                <a:cs typeface="Times New Roman"/>
              </a:rPr>
              <a:t>FAQ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DB0029"/>
                </a:solidFill>
                <a:effectLst/>
                <a:uLnTx/>
                <a:uFillTx/>
                <a:latin typeface="Arial"/>
                <a:ea typeface="+mn-ea"/>
                <a:cs typeface="Times New Roman"/>
              </a:rPr>
              <a:t>Réponses aux objections 2/2</a:t>
            </a:r>
          </a:p>
        </p:txBody>
      </p:sp>
      <p:pic>
        <p:nvPicPr>
          <p:cNvPr id="27" name="Image 26" descr="Une image contenant texte, clipart&#10;&#10;Description générée automatiquement">
            <a:extLst>
              <a:ext uri="{FF2B5EF4-FFF2-40B4-BE49-F238E27FC236}">
                <a16:creationId xmlns:a16="http://schemas.microsoft.com/office/drawing/2014/main" id="{1E3DD61D-0BA3-4819-8551-75CB9953F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6311" y="395970"/>
            <a:ext cx="1397070" cy="457397"/>
          </a:xfrm>
          <a:prstGeom prst="rect">
            <a:avLst/>
          </a:prstGeom>
        </p:spPr>
      </p:pic>
      <p:sp>
        <p:nvSpPr>
          <p:cNvPr id="14" name="ZoneTexte 13">
            <a:extLst>
              <a:ext uri="{FF2B5EF4-FFF2-40B4-BE49-F238E27FC236}">
                <a16:creationId xmlns:a16="http://schemas.microsoft.com/office/drawing/2014/main" id="{0834B286-3829-CD33-569E-9CAAD876B691}"/>
              </a:ext>
            </a:extLst>
          </p:cNvPr>
          <p:cNvSpPr txBox="1"/>
          <p:nvPr/>
        </p:nvSpPr>
        <p:spPr>
          <a:xfrm>
            <a:off x="426179" y="3681585"/>
            <a:ext cx="11592000" cy="461665"/>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Comme tout est centralisé, est-ce que mon assistant / collaborateur risque de voir les salaires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Tout accès à </a:t>
            </a:r>
            <a:r>
              <a:rPr kumimoji="0" lang="fr-FR" sz="1200" b="0" i="0" u="none" strike="noStrike" kern="1200" cap="none" spc="0" normalizeH="0" baseline="0" noProof="0" dirty="0" err="1">
                <a:ln>
                  <a:noFill/>
                </a:ln>
                <a:solidFill>
                  <a:srgbClr val="666666"/>
                </a:solidFill>
                <a:effectLst/>
                <a:uLnTx/>
                <a:uFillTx/>
                <a:latin typeface="Arial"/>
                <a:ea typeface="+mn-ea"/>
                <a:cs typeface="Times New Roman" panose="02020603050405020304" pitchFamily="18" charset="0"/>
              </a:rPr>
              <a:t>iPaidThat</a:t>
            </a: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 est lié à un ensemble d’autorisations, ce qui permet de restreindre un accès ou de préciser ce qui est accessible</a:t>
            </a:r>
          </a:p>
        </p:txBody>
      </p:sp>
      <p:sp>
        <p:nvSpPr>
          <p:cNvPr id="15" name="ZoneTexte 14">
            <a:extLst>
              <a:ext uri="{FF2B5EF4-FFF2-40B4-BE49-F238E27FC236}">
                <a16:creationId xmlns:a16="http://schemas.microsoft.com/office/drawing/2014/main" id="{6DC15F81-661B-A05D-1ADB-75202B99C54B}"/>
              </a:ext>
            </a:extLst>
          </p:cNvPr>
          <p:cNvSpPr txBox="1"/>
          <p:nvPr/>
        </p:nvSpPr>
        <p:spPr>
          <a:xfrm>
            <a:off x="426179" y="4216983"/>
            <a:ext cx="11592000" cy="646331"/>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B0029"/>
                </a:solidFill>
                <a:effectLst/>
                <a:uLnTx/>
                <a:uFillTx/>
                <a:latin typeface="Arial"/>
                <a:ea typeface="+mn-ea"/>
                <a:cs typeface="+mn-cs"/>
              </a:rPr>
              <a:t>Je ne comprends pas la catégorisation comptable, je ne suis pas comptable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666666"/>
                </a:solidFill>
                <a:effectLst/>
                <a:uLnTx/>
                <a:uFillTx/>
                <a:latin typeface="Arial"/>
                <a:ea typeface="+mn-ea"/>
                <a:cs typeface="Times New Roman" panose="02020603050405020304" pitchFamily="18" charset="0"/>
              </a:rPr>
              <a:t>L’outil est paramétré pour gérer automatiquement les affectations comptables. Il s’inspire de votre comptabilité antérieure, intégrée grâce au fichier FEC (Fichier des Ecritures Comptables), pour vous proposer la catégorisation la plus adaptée</a:t>
            </a:r>
          </a:p>
        </p:txBody>
      </p:sp>
      <p:pic>
        <p:nvPicPr>
          <p:cNvPr id="22" name="Google Shape;73;p15">
            <a:extLst>
              <a:ext uri="{FF2B5EF4-FFF2-40B4-BE49-F238E27FC236}">
                <a16:creationId xmlns:a16="http://schemas.microsoft.com/office/drawing/2014/main" id="{D2034EE1-BF10-1620-8949-E8AEC99D1846}"/>
              </a:ext>
            </a:extLst>
          </p:cNvPr>
          <p:cNvPicPr preferRelativeResize="0"/>
          <p:nvPr/>
        </p:nvPicPr>
        <p:blipFill>
          <a:blip r:embed="rId4">
            <a:alphaModFix/>
          </a:blip>
          <a:stretch>
            <a:fillRect/>
          </a:stretch>
        </p:blipFill>
        <p:spPr>
          <a:xfrm>
            <a:off x="8514372" y="405127"/>
            <a:ext cx="1397070" cy="326336"/>
          </a:xfrm>
          <a:prstGeom prst="rect">
            <a:avLst/>
          </a:prstGeom>
          <a:noFill/>
          <a:ln>
            <a:noFill/>
          </a:ln>
        </p:spPr>
      </p:pic>
      <p:sp>
        <p:nvSpPr>
          <p:cNvPr id="3" name="ZoneTexte 2">
            <a:extLst>
              <a:ext uri="{FF2B5EF4-FFF2-40B4-BE49-F238E27FC236}">
                <a16:creationId xmlns:a16="http://schemas.microsoft.com/office/drawing/2014/main" id="{23739279-9986-BD66-CE71-E46451EBB1A2}"/>
              </a:ext>
            </a:extLst>
          </p:cNvPr>
          <p:cNvSpPr txBox="1"/>
          <p:nvPr/>
        </p:nvSpPr>
        <p:spPr>
          <a:xfrm>
            <a:off x="1223" y="6437752"/>
            <a:ext cx="1219200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Août 2023 - Document à usage strictement interne, ne pas diffuser.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BPCE. Société anonyme à directoire et conseil de surveillance au capital de 188 932 730 euros</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Siège</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social</a:t>
            </a:r>
            <a:r>
              <a:rPr kumimoji="0" lang="fr-FR" sz="700" b="0" i="0" u="none" strike="noStrike" kern="1200" cap="none" spc="-4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r>
              <a:rPr kumimoji="0" lang="fr-FR" sz="700" b="0" i="0" u="none" strike="noStrike" kern="1200" cap="none" spc="-10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7, promenade Germain Sablon 75013 PARIS. RCS </a:t>
            </a:r>
            <a:r>
              <a:rPr kumimoji="0" lang="fr-FR" sz="700" b="0" i="0" u="none" strike="noStrike" kern="1200" cap="none" spc="-3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Paris </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n°493 455 042</a:t>
            </a:r>
            <a:r>
              <a:rPr kumimoji="0" lang="fr-FR" sz="700" b="0" i="0" u="none" strike="noStrike" kern="1200" cap="none" spc="-25"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SAS IPT TECHNOLOGIE « </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iPaidThat</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société par actions simplifiées au capital social de 2 246.82 euros, immatriculée au Registre du Commerce et des Sociétés de Rennes, sous le numéro 829 997 451, dont le siège social est situé Avenue d’</a:t>
            </a:r>
            <a:r>
              <a:rPr kumimoji="0" lang="fr-FR" sz="700" b="0" i="0" u="none" strike="noStrike" kern="1200" cap="none" spc="-30" normalizeH="0" baseline="0" noProof="0" dirty="0" err="1">
                <a:ln>
                  <a:noFill/>
                </a:ln>
                <a:solidFill>
                  <a:srgbClr val="999999"/>
                </a:solidFill>
                <a:effectLst/>
                <a:uLnTx/>
                <a:uFillTx/>
                <a:latin typeface="Arial" panose="020B0604020202020204" pitchFamily="34" charset="0"/>
                <a:ea typeface="+mn-ea"/>
                <a:cs typeface="Arial" panose="020B0604020202020204" pitchFamily="34" charset="0"/>
              </a:rPr>
              <a:t>Alphasis</a:t>
            </a:r>
            <a:r>
              <a:rPr kumimoji="0" lang="fr-FR" sz="700" b="0" i="0" u="none" strike="noStrike" kern="1200" cap="none" spc="-30" normalizeH="0" baseline="0" noProof="0" dirty="0">
                <a:ln>
                  <a:noFill/>
                </a:ln>
                <a:solidFill>
                  <a:srgbClr val="999999"/>
                </a:solidFill>
                <a:effectLst/>
                <a:uLnTx/>
                <a:uFillTx/>
                <a:latin typeface="Arial" panose="020B0604020202020204" pitchFamily="34" charset="0"/>
                <a:ea typeface="+mn-ea"/>
                <a:cs typeface="Arial" panose="020B0604020202020204" pitchFamily="34" charset="0"/>
              </a:rPr>
              <a:t> - Espace Performance 35760 Saint Grégoire, FRANCE</a:t>
            </a:r>
          </a:p>
        </p:txBody>
      </p:sp>
    </p:spTree>
    <p:extLst>
      <p:ext uri="{BB962C8B-B14F-4D97-AF65-F5344CB8AC3E}">
        <p14:creationId xmlns:p14="http://schemas.microsoft.com/office/powerpoint/2010/main" val="244029150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LastSyncTimeStamp="2019-08-23T10:08:15.47Z"/>
</file>

<file path=customXml/item2.xml><?xml version="1.0" encoding="utf-8"?>
<ct:contentTypeSchema xmlns:ct="http://schemas.microsoft.com/office/2006/metadata/contentType" xmlns:ma="http://schemas.microsoft.com/office/2006/metadata/properties/metaAttributes" ct:_="" ma:_="" ma:contentTypeName="Document" ma:contentTypeID="0x010100E75A75068D299A44A8BD45637BAEE46F" ma:contentTypeVersion="14" ma:contentTypeDescription="Crée un document." ma:contentTypeScope="" ma:versionID="00d6bdc2a449838e8a83ba88e5febfde">
  <xsd:schema xmlns:xsd="http://www.w3.org/2001/XMLSchema" xmlns:xs="http://www.w3.org/2001/XMLSchema" xmlns:p="http://schemas.microsoft.com/office/2006/metadata/properties" xmlns:ns2="96ab2493-9bd5-426b-b574-6446b382d408" xmlns:ns3="85d29170-a6bc-40c9-a9b3-601e5ebfcde9" targetNamespace="http://schemas.microsoft.com/office/2006/metadata/properties" ma:root="true" ma:fieldsID="9ba981b7033c063a7fa2140013fe6de0" ns2:_="" ns3:_="">
    <xsd:import namespace="96ab2493-9bd5-426b-b574-6446b382d408"/>
    <xsd:import namespace="85d29170-a6bc-40c9-a9b3-601e5ebfcd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ab2493-9bd5-426b-b574-6446b382d4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d29170-a6bc-40c9-a9b3-601e5ebfcd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6fe2b-02e8-40a5-b4b0-387c5c473fa7}" ma:internalName="TaxCatchAll" ma:showField="CatchAllData" ma:web="85d29170-a6bc-40c9-a9b3-601e5ebfcde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5d29170-a6bc-40c9-a9b3-601e5ebfcde9" xsi:nil="true"/>
    <lcf76f155ced4ddcb4097134ff3c332f xmlns="96ab2493-9bd5-426b-b574-6446b382d408">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1423DE-E27E-4E52-A714-09ADC6568A9D}"/>
</file>

<file path=customXml/itemProps2.xml><?xml version="1.0" encoding="utf-8"?>
<ds:datastoreItem xmlns:ds="http://schemas.openxmlformats.org/officeDocument/2006/customXml" ds:itemID="{327D8256-0A73-4307-8BCF-348D801DCCB7}"/>
</file>

<file path=customXml/itemProps3.xml><?xml version="1.0" encoding="utf-8"?>
<ds:datastoreItem xmlns:ds="http://schemas.openxmlformats.org/officeDocument/2006/customXml" ds:itemID="{4F198F5C-8BE6-4372-A2D0-D20E33999A4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be46ad6a-e6bd-441f-a64f-90579d50250f"/>
    <ds:schemaRef ds:uri="http://www.w3.org/XML/1998/namespace"/>
    <ds:schemaRef ds:uri="http://purl.org/dc/dcmitype/"/>
  </ds:schemaRefs>
</ds:datastoreItem>
</file>

<file path=customXml/itemProps4.xml><?xml version="1.0" encoding="utf-8"?>
<ds:datastoreItem xmlns:ds="http://schemas.openxmlformats.org/officeDocument/2006/customXml" ds:itemID="{2540F575-45B2-43A8-916F-6DE66943AE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8009</TotalTime>
  <Words>2165</Words>
  <Application>Microsoft Office PowerPoint</Application>
  <PresentationFormat>Widescreen</PresentationFormat>
  <Paragraphs>165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Thème Office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Delaruelle</dc:creator>
  <cp:lastModifiedBy>POUSSE ALEXANDRE</cp:lastModifiedBy>
  <cp:revision>199</cp:revision>
  <cp:lastPrinted>2022-08-29T09:35:19Z</cp:lastPrinted>
  <dcterms:created xsi:type="dcterms:W3CDTF">2021-09-06T14:05:52Z</dcterms:created>
  <dcterms:modified xsi:type="dcterms:W3CDTF">2024-01-17T12:41:09Z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0x010100E75A75068D299A44A8BD45637BAEE46F</vt:lpwstr>
  </property>
  <property fmtid="{D5CDD505-2E9C-101B-9397-08002B2CF9AE}" pid="3" name="MSIP_Label_48a19f0c-bea1-442e-a475-ed109d9ec508_Enabled">
    <vt:lpwstr>true</vt:lpwstr>
  </property>
  <property fmtid="{D5CDD505-2E9C-101B-9397-08002B2CF9AE}" pid="4" name="MSIP_Label_48a19f0c-bea1-442e-a475-ed109d9ec508_SetDate">
    <vt:lpwstr>2022-05-23T13:27:42Z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ActionId">
    <vt:lpwstr>ee1a875a-1da8-427f-a0f0-6e9f55e6398f</vt:lpwstr>
  </property>
  <property fmtid="{D5CDD505-2E9C-101B-9397-08002B2CF9AE}" pid="9" name="MSIP_Label_48a19f0c-bea1-442e-a475-ed109d9ec508_ContentBits">
    <vt:lpwstr>0</vt:lpwstr>
  </property>
  <property fmtid="{D5CDD505-2E9C-101B-9397-08002B2CF9AE}" pid="10" name="MediaServiceImageTags">
    <vt:lpwstr/>
  </property>
  <property fmtid="{D5CDD505-2E9C-101B-9397-08002B2CF9AE}" pid="11" name="Order">
    <vt:r8>35700</vt:r8>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bool>false</vt:bool>
  </property>
</Properties>
</file>